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56" r:id="rId2"/>
    <p:sldId id="323" r:id="rId3"/>
    <p:sldId id="339" r:id="rId4"/>
    <p:sldId id="324" r:id="rId5"/>
    <p:sldId id="340" r:id="rId6"/>
    <p:sldId id="325" r:id="rId7"/>
    <p:sldId id="341" r:id="rId8"/>
    <p:sldId id="342" r:id="rId9"/>
    <p:sldId id="326" r:id="rId10"/>
    <p:sldId id="329" r:id="rId11"/>
    <p:sldId id="330" r:id="rId12"/>
    <p:sldId id="331" r:id="rId13"/>
    <p:sldId id="290" r:id="rId14"/>
    <p:sldId id="332" r:id="rId15"/>
    <p:sldId id="333" r:id="rId16"/>
    <p:sldId id="334" r:id="rId17"/>
    <p:sldId id="343" r:id="rId18"/>
    <p:sldId id="344" r:id="rId19"/>
    <p:sldId id="345" r:id="rId20"/>
    <p:sldId id="336" r:id="rId21"/>
    <p:sldId id="337" r:id="rId22"/>
    <p:sldId id="346" r:id="rId23"/>
    <p:sldId id="347" r:id="rId24"/>
    <p:sldId id="291" r:id="rId25"/>
    <p:sldId id="317" r:id="rId26"/>
    <p:sldId id="348" r:id="rId27"/>
    <p:sldId id="338" r:id="rId2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401A1"/>
    <a:srgbClr val="004F8A"/>
    <a:srgbClr val="0D428F"/>
    <a:srgbClr val="1502A0"/>
    <a:srgbClr val="006C31"/>
    <a:srgbClr val="080882"/>
    <a:srgbClr val="14077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9000" autoAdjust="0"/>
  </p:normalViewPr>
  <p:slideViewPr>
    <p:cSldViewPr>
      <p:cViewPr varScale="1">
        <p:scale>
          <a:sx n="122" d="100"/>
          <a:sy n="122" d="100"/>
        </p:scale>
        <p:origin x="-13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0A0DF87-698A-4AC3-88B2-F29C0E915E8F}" type="datetimeFigureOut">
              <a:rPr lang="en-US" smtClean="0"/>
              <a:pPr/>
              <a:t>5/26/2017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DBF4A52-5DC8-406C-BCC2-D92D63D802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6578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430792-5014-4F68-A1F1-AB9AD6B2A20F}" type="slidenum">
              <a:rPr lang="en-US"/>
              <a:pPr/>
              <a:t>24</a:t>
            </a:fld>
            <a:endParaRPr lang="en-US"/>
          </a:p>
        </p:txBody>
      </p:sp>
      <p:sp>
        <p:nvSpPr>
          <p:cNvPr id="194562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9456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975360" y="4560570"/>
            <a:ext cx="5357707" cy="4313873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3DE8452-E470-4B4E-84CC-345D93E09073}" type="datetimeFigureOut">
              <a:rPr lang="en-US" smtClean="0"/>
              <a:pPr/>
              <a:t>5/26/2017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7968579-C977-4941-B7D8-A9187CB2C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E8452-E470-4B4E-84CC-345D93E09073}" type="datetimeFigureOut">
              <a:rPr lang="en-US" smtClean="0"/>
              <a:pPr/>
              <a:t>5/26/2017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68579-C977-4941-B7D8-A9187CB2C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E8452-E470-4B4E-84CC-345D93E09073}" type="datetimeFigureOut">
              <a:rPr lang="en-US" smtClean="0"/>
              <a:pPr/>
              <a:t>5/26/2017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68579-C977-4941-B7D8-A9187CB2C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E8452-E470-4B4E-84CC-345D93E09073}" type="datetimeFigureOut">
              <a:rPr lang="en-US" smtClean="0"/>
              <a:pPr/>
              <a:t>5/26/2017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68579-C977-4941-B7D8-A9187CB2C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E8452-E470-4B4E-84CC-345D93E09073}" type="datetimeFigureOut">
              <a:rPr lang="en-US" smtClean="0"/>
              <a:pPr/>
              <a:t>5/26/2017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68579-C977-4941-B7D8-A9187CB2C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E8452-E470-4B4E-84CC-345D93E09073}" type="datetimeFigureOut">
              <a:rPr lang="en-US" smtClean="0"/>
              <a:pPr/>
              <a:t>5/26/2017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68579-C977-4941-B7D8-A9187CB2C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3DE8452-E470-4B4E-84CC-345D93E09073}" type="datetimeFigureOut">
              <a:rPr lang="en-US" smtClean="0"/>
              <a:pPr/>
              <a:t>5/26/2017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7968579-C977-4941-B7D8-A9187CB2C0F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3DE8452-E470-4B4E-84CC-345D93E09073}" type="datetimeFigureOut">
              <a:rPr lang="en-US" smtClean="0"/>
              <a:pPr/>
              <a:t>5/26/2017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7968579-C977-4941-B7D8-A9187CB2C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E8452-E470-4B4E-84CC-345D93E09073}" type="datetimeFigureOut">
              <a:rPr lang="en-US" smtClean="0"/>
              <a:pPr/>
              <a:t>5/26/2017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68579-C977-4941-B7D8-A9187CB2C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E8452-E470-4B4E-84CC-345D93E09073}" type="datetimeFigureOut">
              <a:rPr lang="en-US" smtClean="0"/>
              <a:pPr/>
              <a:t>5/26/2017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68579-C977-4941-B7D8-A9187CB2C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E8452-E470-4B4E-84CC-345D93E09073}" type="datetimeFigureOut">
              <a:rPr lang="en-US" smtClean="0"/>
              <a:pPr/>
              <a:t>5/26/2017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68579-C977-4941-B7D8-A9187CB2C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3DE8452-E470-4B4E-84CC-345D93E09073}" type="datetimeFigureOut">
              <a:rPr lang="en-US" smtClean="0"/>
              <a:pPr/>
              <a:t>5/26/2017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7968579-C977-4941-B7D8-A9187CB2C0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7.bin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png"/><Relationship Id="rId4" Type="http://schemas.openxmlformats.org/officeDocument/2006/relationships/image" Target="../media/image5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gif"/><Relationship Id="rId5" Type="http://schemas.openxmlformats.org/officeDocument/2006/relationships/image" Target="../media/image13.png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png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47800"/>
            <a:ext cx="9144000" cy="1828800"/>
          </a:xfrm>
        </p:spPr>
        <p:txBody>
          <a:bodyPr>
            <a:noAutofit/>
          </a:bodyPr>
          <a:lstStyle/>
          <a:p>
            <a:pPr algn="ctr"/>
            <a:r>
              <a:rPr lang="en-CA" i="1" dirty="0" smtClean="0"/>
              <a:t>Next-generation </a:t>
            </a:r>
            <a:r>
              <a:rPr lang="en-CA" i="1" dirty="0" smtClean="0"/>
              <a:t>neutrinoless </a:t>
            </a:r>
            <a:r>
              <a:rPr lang="en-CA" i="1" dirty="0" smtClean="0"/>
              <a:t>double beta decay search with LXe</a:t>
            </a:r>
            <a:endParaRPr lang="en-US" b="1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648200"/>
            <a:ext cx="7467600" cy="19812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2600" b="1" i="1" dirty="0" err="1" smtClean="0"/>
              <a:t>Razvan</a:t>
            </a:r>
            <a:r>
              <a:rPr lang="en-US" sz="2600" b="1" i="1" dirty="0" smtClean="0"/>
              <a:t> </a:t>
            </a:r>
            <a:r>
              <a:rPr lang="en-US" sz="2600" b="1" i="1" dirty="0" err="1" smtClean="0"/>
              <a:t>Gornea</a:t>
            </a:r>
            <a:endParaRPr lang="en-US" sz="2600" b="1" i="1" dirty="0" smtClean="0"/>
          </a:p>
          <a:p>
            <a:pPr algn="ctr"/>
            <a:r>
              <a:rPr lang="en-US" sz="2600" i="1" dirty="0" smtClean="0"/>
              <a:t>Carleton University &amp; TRIUMF</a:t>
            </a:r>
          </a:p>
          <a:p>
            <a:pPr algn="ctr"/>
            <a:endParaRPr lang="en-US" sz="2300" i="1" dirty="0" smtClean="0"/>
          </a:p>
          <a:p>
            <a:pPr algn="ctr"/>
            <a:endParaRPr lang="en-US" sz="900" i="1" dirty="0"/>
          </a:p>
          <a:p>
            <a:pPr algn="ctr"/>
            <a:r>
              <a:rPr lang="en-CA" sz="1900" b="1" i="1" dirty="0" smtClean="0"/>
              <a:t>2017 CAP Congress</a:t>
            </a:r>
            <a:endParaRPr lang="en-CA" sz="1900" b="1" i="1" dirty="0" smtClean="0"/>
          </a:p>
          <a:p>
            <a:pPr algn="ctr"/>
            <a:r>
              <a:rPr lang="en-CA" sz="1900" i="1" dirty="0" smtClean="0"/>
              <a:t>Kingston, </a:t>
            </a:r>
            <a:r>
              <a:rPr lang="en-US" sz="1900" i="1" dirty="0" smtClean="0"/>
              <a:t>May 31, 2017</a:t>
            </a:r>
            <a:endParaRPr lang="en-US" sz="1900" i="1" dirty="0"/>
          </a:p>
        </p:txBody>
      </p:sp>
      <p:pic>
        <p:nvPicPr>
          <p:cNvPr id="4" name="Picture 9" descr="exo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347" y="76200"/>
            <a:ext cx="133945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AutoShape 2" descr="Carleton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43012" name="AutoShape 4" descr="Carleton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9" name="Picture 8" descr="logo-cu-white-outlin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38" y="228600"/>
            <a:ext cx="2056562" cy="536494"/>
          </a:xfrm>
          <a:prstGeom prst="rect">
            <a:avLst/>
          </a:prstGeom>
        </p:spPr>
      </p:pic>
      <p:pic>
        <p:nvPicPr>
          <p:cNvPr id="8" name="Picture 7" descr="TRIUMF_logo_black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9000" y="228600"/>
            <a:ext cx="1746588" cy="4800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3886200" cy="838200"/>
          </a:xfrm>
        </p:spPr>
        <p:txBody>
          <a:bodyPr/>
          <a:lstStyle/>
          <a:p>
            <a:r>
              <a:rPr lang="en-CA" dirty="0" smtClean="0"/>
              <a:t>Data collection</a:t>
            </a:r>
            <a:endParaRPr lang="en-CA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54492"/>
            <a:ext cx="6359843" cy="4746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3962400" cy="838200"/>
          </a:xfrm>
        </p:spPr>
        <p:txBody>
          <a:bodyPr/>
          <a:lstStyle/>
          <a:p>
            <a:r>
              <a:rPr lang="en-CA" dirty="0" smtClean="0"/>
              <a:t>Data collection</a:t>
            </a:r>
            <a:endParaRPr lang="en-CA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2571" y="1676400"/>
            <a:ext cx="6249829" cy="4704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3886200" cy="762000"/>
          </a:xfrm>
        </p:spPr>
        <p:txBody>
          <a:bodyPr/>
          <a:lstStyle/>
          <a:p>
            <a:r>
              <a:rPr lang="en-CA" dirty="0" smtClean="0"/>
              <a:t>Event topology</a:t>
            </a:r>
            <a:endParaRPr lang="en-CA" dirty="0"/>
          </a:p>
        </p:txBody>
      </p:sp>
      <p:grpSp>
        <p:nvGrpSpPr>
          <p:cNvPr id="3" name="Group 2"/>
          <p:cNvGrpSpPr/>
          <p:nvPr/>
        </p:nvGrpSpPr>
        <p:grpSpPr>
          <a:xfrm>
            <a:off x="897949" y="1815535"/>
            <a:ext cx="7226033" cy="4356665"/>
            <a:chOff x="260140" y="736600"/>
            <a:chExt cx="8459998" cy="5100638"/>
          </a:xfrm>
        </p:grpSpPr>
        <p:pic>
          <p:nvPicPr>
            <p:cNvPr id="4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7510" r="6046" b="-2"/>
            <a:stretch>
              <a:fillRect/>
            </a:stretch>
          </p:blipFill>
          <p:spPr bwMode="auto">
            <a:xfrm>
              <a:off x="836613" y="3297238"/>
              <a:ext cx="4006850" cy="2536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4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27600" y="736600"/>
              <a:ext cx="3789363" cy="2438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4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8700" y="736600"/>
              <a:ext cx="3746500" cy="2411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34"/>
            <p:cNvSpPr txBox="1">
              <a:spLocks noChangeArrowheads="1"/>
            </p:cNvSpPr>
            <p:nvPr/>
          </p:nvSpPr>
          <p:spPr bwMode="auto">
            <a:xfrm rot="16200000">
              <a:off x="-347160" y="1531725"/>
              <a:ext cx="1989722" cy="684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600" dirty="0" smtClean="0">
                  <a:solidFill>
                    <a:srgbClr val="1502A0"/>
                  </a:solidFill>
                  <a:latin typeface="+mn-lt"/>
                  <a:ea typeface="+mn-ea"/>
                </a:rPr>
                <a:t>Low background</a:t>
              </a:r>
            </a:p>
            <a:p>
              <a:pPr algn="ctr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600" dirty="0" smtClean="0">
                  <a:solidFill>
                    <a:srgbClr val="1502A0"/>
                  </a:solidFill>
                  <a:latin typeface="+mn-lt"/>
                  <a:ea typeface="+mn-ea"/>
                </a:rPr>
                <a:t>data</a:t>
              </a:r>
            </a:p>
          </p:txBody>
        </p:sp>
        <p:sp>
          <p:nvSpPr>
            <p:cNvPr id="8" name="Text Box 35"/>
            <p:cNvSpPr txBox="1">
              <a:spLocks noChangeArrowheads="1"/>
            </p:cNvSpPr>
            <p:nvPr/>
          </p:nvSpPr>
          <p:spPr bwMode="auto">
            <a:xfrm rot="16200000">
              <a:off x="-393342" y="3997906"/>
              <a:ext cx="1991599" cy="684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600" baseline="30000" dirty="0" smtClean="0">
                  <a:solidFill>
                    <a:srgbClr val="1502A0"/>
                  </a:solidFill>
                  <a:latin typeface="+mn-lt"/>
                  <a:ea typeface="+mn-ea"/>
                </a:rPr>
                <a:t>228</a:t>
              </a:r>
              <a:r>
                <a:rPr lang="en-US" altLang="en-US" sz="1600" dirty="0" smtClean="0">
                  <a:solidFill>
                    <a:srgbClr val="1502A0"/>
                  </a:solidFill>
                  <a:latin typeface="+mn-lt"/>
                  <a:ea typeface="+mn-ea"/>
                </a:rPr>
                <a:t>Th </a:t>
              </a:r>
              <a:r>
                <a:rPr lang="en-US" altLang="en-US" sz="1600" dirty="0" smtClean="0">
                  <a:solidFill>
                    <a:srgbClr val="1502A0"/>
                  </a:solidFill>
                  <a:latin typeface="+mn-lt"/>
                  <a:ea typeface="+mn-ea"/>
                </a:rPr>
                <a:t>calibration</a:t>
              </a:r>
            </a:p>
            <a:p>
              <a:pPr algn="ctr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600" dirty="0" smtClean="0">
                  <a:solidFill>
                    <a:srgbClr val="1502A0"/>
                  </a:solidFill>
                  <a:latin typeface="+mn-lt"/>
                  <a:ea typeface="+mn-ea"/>
                </a:rPr>
                <a:t>source</a:t>
              </a: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714500" y="3751263"/>
              <a:ext cx="14478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714500" y="4360863"/>
              <a:ext cx="14478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714500" y="4056063"/>
              <a:ext cx="14478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933700" y="3675063"/>
              <a:ext cx="0" cy="8382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552700" y="3675063"/>
              <a:ext cx="0" cy="8382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171700" y="3675063"/>
              <a:ext cx="0" cy="8382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1790700" y="3675063"/>
              <a:ext cx="0" cy="8382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7503" r="6866"/>
            <a:stretch>
              <a:fillRect/>
            </a:stretch>
          </p:blipFill>
          <p:spPr bwMode="auto">
            <a:xfrm>
              <a:off x="4843463" y="3279775"/>
              <a:ext cx="3876675" cy="25574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Explosion 1 16"/>
            <p:cNvSpPr/>
            <p:nvPr/>
          </p:nvSpPr>
          <p:spPr>
            <a:xfrm>
              <a:off x="2208213" y="4064000"/>
              <a:ext cx="152400" cy="152400"/>
            </a:xfrm>
            <a:prstGeom prst="irregularSeal1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rgbClr val="FFFFFF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18" name="Explosion 1 17"/>
            <p:cNvSpPr/>
            <p:nvPr/>
          </p:nvSpPr>
          <p:spPr>
            <a:xfrm>
              <a:off x="2381250" y="4178300"/>
              <a:ext cx="152400" cy="152400"/>
            </a:xfrm>
            <a:prstGeom prst="irregularSeal1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rgbClr val="FFFFFF"/>
                </a:solidFill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1638300" y="4132263"/>
              <a:ext cx="646113" cy="173037"/>
            </a:xfrm>
            <a:prstGeom prst="straightConnector1">
              <a:avLst/>
            </a:prstGeom>
            <a:ln w="127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2289175" y="4141788"/>
              <a:ext cx="173038" cy="114300"/>
            </a:xfrm>
            <a:prstGeom prst="straightConnector1">
              <a:avLst/>
            </a:prstGeom>
            <a:ln w="127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59"/>
            <p:cNvSpPr txBox="1">
              <a:spLocks noChangeArrowheads="1"/>
            </p:cNvSpPr>
            <p:nvPr/>
          </p:nvSpPr>
          <p:spPr bwMode="auto">
            <a:xfrm>
              <a:off x="1866900" y="4132263"/>
              <a:ext cx="322263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l-GR" sz="2400">
                  <a:solidFill>
                    <a:schemeClr val="accent2"/>
                  </a:solidFill>
                  <a:latin typeface="Times" charset="0"/>
                  <a:cs typeface="Times" charset="0"/>
                </a:rPr>
                <a:t>γ</a:t>
              </a:r>
              <a:endParaRPr lang="en-US" sz="2400">
                <a:solidFill>
                  <a:schemeClr val="accent2"/>
                </a:solidFill>
                <a:latin typeface="Times" charset="0"/>
                <a:cs typeface="Times" charset="0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5613400" y="3754438"/>
              <a:ext cx="14478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613400" y="4364038"/>
              <a:ext cx="14478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613400" y="4059238"/>
              <a:ext cx="1447800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6832600" y="3678238"/>
              <a:ext cx="0" cy="8382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6451600" y="3678238"/>
              <a:ext cx="0" cy="8382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6070600" y="3678238"/>
              <a:ext cx="0" cy="8382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5689600" y="3678238"/>
              <a:ext cx="0" cy="83820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Explosion 1 28"/>
            <p:cNvSpPr/>
            <p:nvPr/>
          </p:nvSpPr>
          <p:spPr>
            <a:xfrm>
              <a:off x="6146800" y="4135438"/>
              <a:ext cx="152400" cy="152400"/>
            </a:xfrm>
            <a:prstGeom prst="irregularSeal1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rgbClr val="FFFFFF"/>
                </a:solidFill>
                <a:latin typeface="Arial" charset="0"/>
                <a:ea typeface="ＭＳ Ｐゴシック" charset="0"/>
              </a:endParaRPr>
            </a:p>
          </p:txBody>
        </p:sp>
        <p:sp>
          <p:nvSpPr>
            <p:cNvPr id="30" name="Explosion 1 29"/>
            <p:cNvSpPr/>
            <p:nvPr/>
          </p:nvSpPr>
          <p:spPr>
            <a:xfrm>
              <a:off x="6680200" y="3798888"/>
              <a:ext cx="152400" cy="152400"/>
            </a:xfrm>
            <a:prstGeom prst="irregularSeal1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rgbClr val="FFFFFF"/>
                </a:solidFill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V="1">
              <a:off x="5461000" y="4211638"/>
              <a:ext cx="762000" cy="79375"/>
            </a:xfrm>
            <a:prstGeom prst="straightConnector1">
              <a:avLst/>
            </a:prstGeom>
            <a:ln w="127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70"/>
            <p:cNvSpPr txBox="1">
              <a:spLocks noChangeArrowheads="1"/>
            </p:cNvSpPr>
            <p:nvPr/>
          </p:nvSpPr>
          <p:spPr bwMode="auto">
            <a:xfrm>
              <a:off x="5765800" y="4135438"/>
              <a:ext cx="32067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l-GR" sz="2400">
                  <a:solidFill>
                    <a:schemeClr val="accent2"/>
                  </a:solidFill>
                  <a:latin typeface="Times" charset="0"/>
                  <a:cs typeface="Times" charset="0"/>
                </a:rPr>
                <a:t>γ</a:t>
              </a:r>
              <a:endParaRPr lang="en-US" sz="2400">
                <a:solidFill>
                  <a:schemeClr val="accent2"/>
                </a:solidFill>
                <a:latin typeface="Times" charset="0"/>
                <a:cs typeface="Times" charset="0"/>
              </a:endParaRPr>
            </a:p>
          </p:txBody>
        </p:sp>
        <p:sp>
          <p:nvSpPr>
            <p:cNvPr id="33" name="Explosion 1 32"/>
            <p:cNvSpPr/>
            <p:nvPr/>
          </p:nvSpPr>
          <p:spPr>
            <a:xfrm>
              <a:off x="6491288" y="3830638"/>
              <a:ext cx="152400" cy="152400"/>
            </a:xfrm>
            <a:prstGeom prst="irregularSeal1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rgbClr val="FFFFFF"/>
                </a:solidFill>
                <a:latin typeface="Arial" charset="0"/>
                <a:ea typeface="ＭＳ Ｐゴシック" charset="0"/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V="1">
              <a:off x="6223000" y="3911600"/>
              <a:ext cx="344488" cy="304800"/>
            </a:xfrm>
            <a:prstGeom prst="straightConnector1">
              <a:avLst/>
            </a:prstGeom>
            <a:ln w="127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6559550" y="3884613"/>
              <a:ext cx="192088" cy="26987"/>
            </a:xfrm>
            <a:prstGeom prst="straightConnector1">
              <a:avLst/>
            </a:prstGeom>
            <a:ln w="127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8"/>
            <p:cNvSpPr txBox="1">
              <a:spLocks noChangeArrowheads="1"/>
            </p:cNvSpPr>
            <p:nvPr/>
          </p:nvSpPr>
          <p:spPr bwMode="auto">
            <a:xfrm>
              <a:off x="6881119" y="825812"/>
              <a:ext cx="1702644" cy="684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4572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572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572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572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572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600" dirty="0" smtClean="0">
                  <a:solidFill>
                    <a:srgbClr val="0000FF"/>
                  </a:solidFill>
                  <a:latin typeface="+mn-lt"/>
                  <a:ea typeface="+mn-ea"/>
                </a:rPr>
                <a:t>multiple site events (MS)</a:t>
              </a:r>
            </a:p>
          </p:txBody>
        </p:sp>
        <p:sp>
          <p:nvSpPr>
            <p:cNvPr id="37" name="Text Box 33"/>
            <p:cNvSpPr txBox="1">
              <a:spLocks noChangeArrowheads="1"/>
            </p:cNvSpPr>
            <p:nvPr/>
          </p:nvSpPr>
          <p:spPr bwMode="auto">
            <a:xfrm>
              <a:off x="1398900" y="2322076"/>
              <a:ext cx="1039814" cy="4324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2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>
                <a:defRPr sz="28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b="1" dirty="0">
                  <a:solidFill>
                    <a:srgbClr val="FF3300"/>
                  </a:solidFill>
                  <a:latin typeface="Times" charset="0"/>
                  <a:cs typeface="Times" charset="0"/>
                </a:rPr>
                <a:t>2</a:t>
              </a:r>
              <a:r>
                <a:rPr lang="el-GR" sz="1800" b="1" dirty="0">
                  <a:solidFill>
                    <a:srgbClr val="FF3300"/>
                  </a:solidFill>
                  <a:latin typeface="Times" charset="0"/>
                  <a:cs typeface="Times" charset="0"/>
                </a:rPr>
                <a:t>νββ</a:t>
              </a:r>
            </a:p>
          </p:txBody>
        </p:sp>
        <p:sp>
          <p:nvSpPr>
            <p:cNvPr id="38" name="TextBox 7"/>
            <p:cNvSpPr txBox="1">
              <a:spLocks noChangeArrowheads="1"/>
            </p:cNvSpPr>
            <p:nvPr/>
          </p:nvSpPr>
          <p:spPr bwMode="auto">
            <a:xfrm>
              <a:off x="2955773" y="825812"/>
              <a:ext cx="1653026" cy="684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4572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4572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4572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4572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4572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en-US" sz="1600" dirty="0" smtClean="0">
                  <a:solidFill>
                    <a:srgbClr val="0000FF"/>
                  </a:solidFill>
                  <a:latin typeface="+mn-lt"/>
                  <a:ea typeface="+mn-ea"/>
                </a:rPr>
                <a:t>single site events (SS)</a:t>
              </a: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09600"/>
            <a:ext cx="6781800" cy="762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Particle ID &amp; </a:t>
            </a:r>
            <a:r>
              <a:rPr lang="en-US" sz="4000" dirty="0" smtClean="0"/>
              <a:t>fiducial volume </a:t>
            </a:r>
            <a:endParaRPr lang="en-US" sz="40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" y="1794510"/>
            <a:ext cx="8812530" cy="209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4053900"/>
            <a:ext cx="2297430" cy="1977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0685" y="4087898"/>
            <a:ext cx="2303145" cy="1937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371600" y="60960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rgbClr val="1401A1"/>
                </a:solidFill>
              </a:rPr>
              <a:t>Events from the cathode and </a:t>
            </a:r>
            <a:r>
              <a:rPr lang="en-US" sz="1600" i="1" dirty="0" smtClean="0">
                <a:solidFill>
                  <a:srgbClr val="1401A1"/>
                </a:solidFill>
              </a:rPr>
              <a:t>anodes</a:t>
            </a:r>
            <a:endParaRPr lang="en-US" sz="1600" i="1" dirty="0">
              <a:solidFill>
                <a:srgbClr val="1401A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10200" y="6172200"/>
            <a:ext cx="25074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rgbClr val="1401A1"/>
                </a:solidFill>
              </a:rPr>
              <a:t>Events from </a:t>
            </a:r>
            <a:r>
              <a:rPr lang="en-US" sz="1600" i="1" dirty="0" smtClean="0">
                <a:solidFill>
                  <a:srgbClr val="1401A1"/>
                </a:solidFill>
              </a:rPr>
              <a:t>the </a:t>
            </a:r>
            <a:r>
              <a:rPr lang="en-US" sz="1600" i="1" dirty="0" smtClean="0">
                <a:solidFill>
                  <a:srgbClr val="1401A1"/>
                </a:solidFill>
              </a:rPr>
              <a:t>LXe bulk</a:t>
            </a:r>
            <a:endParaRPr lang="en-US" sz="1600" i="1" dirty="0">
              <a:solidFill>
                <a:srgbClr val="1401A1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 rot="662039">
            <a:off x="438872" y="2320077"/>
            <a:ext cx="448609" cy="1323915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 rot="629462">
            <a:off x="7034131" y="2096540"/>
            <a:ext cx="334213" cy="1001736"/>
          </a:xfrm>
          <a:prstGeom prst="ellipse">
            <a:avLst/>
          </a:prstGeom>
          <a:noFill/>
          <a:ln w="127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4495800" cy="8382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Energy measurement</a:t>
            </a:r>
            <a:endParaRPr lang="en-CA" dirty="0"/>
          </a:p>
        </p:txBody>
      </p:sp>
      <p:pic>
        <p:nvPicPr>
          <p:cNvPr id="3" name="Picture 2" descr="res_2d_neut16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332086"/>
            <a:ext cx="3657143" cy="2925714"/>
          </a:xfrm>
          <a:prstGeom prst="rect">
            <a:avLst/>
          </a:prstGeom>
        </p:spPr>
      </p:pic>
      <p:pic>
        <p:nvPicPr>
          <p:cNvPr id="4" name="Picture 3" descr="res_1d_neut16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057" y="2332086"/>
            <a:ext cx="3657143" cy="2925714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5334000" cy="762000"/>
          </a:xfrm>
        </p:spPr>
        <p:txBody>
          <a:bodyPr>
            <a:normAutofit/>
          </a:bodyPr>
          <a:lstStyle/>
          <a:p>
            <a:r>
              <a:rPr lang="en-CA" dirty="0" smtClean="0"/>
              <a:t>EXO-200 backgrounds</a:t>
            </a:r>
            <a:endParaRPr lang="en-CA" dirty="0"/>
          </a:p>
        </p:txBody>
      </p:sp>
      <p:pic>
        <p:nvPicPr>
          <p:cNvPr id="3" name="Picture 1" descr="Energy_BestFit.pd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540192"/>
            <a:ext cx="5825966" cy="5089208"/>
          </a:xfrm>
          <a:prstGeom prst="rect">
            <a:avLst/>
          </a:prstGeom>
          <a:noFill/>
          <a:ln w="12700" cap="flat" cmpd="sng">
            <a:noFill/>
            <a:prstDash val="solid"/>
            <a:miter lim="0"/>
            <a:headEnd type="none" w="med" len="med"/>
            <a:tailEnd type="none" w="med" len="med"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676400" y="2511623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1502A0"/>
                </a:solidFill>
              </a:rPr>
              <a:t>The </a:t>
            </a:r>
            <a:r>
              <a:rPr lang="en-US" sz="1600" b="1" dirty="0" smtClean="0">
                <a:solidFill>
                  <a:srgbClr val="1502A0"/>
                </a:solidFill>
              </a:rPr>
              <a:t>slowest </a:t>
            </a:r>
            <a:r>
              <a:rPr lang="en-US" sz="1600" b="1" dirty="0" smtClean="0">
                <a:solidFill>
                  <a:srgbClr val="1502A0"/>
                </a:solidFill>
              </a:rPr>
              <a:t>process directly observed</a:t>
            </a:r>
            <a:r>
              <a:rPr lang="en-US" sz="1600" b="1" dirty="0" smtClean="0">
                <a:solidFill>
                  <a:srgbClr val="1502A0"/>
                </a:solidFill>
              </a:rPr>
              <a:t>!</a:t>
            </a:r>
            <a:endParaRPr lang="en-US" sz="1600" b="1" dirty="0">
              <a:solidFill>
                <a:srgbClr val="1502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3615419" y="2093627"/>
            <a:ext cx="995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  <a:latin typeface="Symbol" pitchFamily="18" charset="2"/>
              </a:rPr>
              <a:t>0nbb</a:t>
            </a:r>
            <a:r>
              <a:rPr lang="en-US" sz="1400" b="1" dirty="0" smtClean="0">
                <a:solidFill>
                  <a:srgbClr val="C00000"/>
                </a:solidFill>
              </a:rPr>
              <a:t>  ROI</a:t>
            </a:r>
            <a:endParaRPr lang="en-US" sz="1400" b="1" dirty="0">
              <a:solidFill>
                <a:srgbClr val="C00000"/>
              </a:solidFill>
            </a:endParaRPr>
          </a:p>
        </p:txBody>
      </p:sp>
      <p:pic>
        <p:nvPicPr>
          <p:cNvPr id="7" name="Picture 6" descr="Screen Shot 2016-06-26 at 12.11.05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8490" y="1562933"/>
            <a:ext cx="1337310" cy="1177290"/>
          </a:xfrm>
          <a:prstGeom prst="rect">
            <a:avLst/>
          </a:prstGeom>
        </p:spPr>
      </p:pic>
      <p:graphicFrame>
        <p:nvGraphicFramePr>
          <p:cNvPr id="79874" name="Object 2"/>
          <p:cNvGraphicFramePr>
            <a:graphicFrameLocks noChangeAspect="1"/>
          </p:cNvGraphicFramePr>
          <p:nvPr/>
        </p:nvGraphicFramePr>
        <p:xfrm>
          <a:off x="1714500" y="1355923"/>
          <a:ext cx="2705100" cy="241300"/>
        </p:xfrm>
        <a:graphic>
          <a:graphicData uri="http://schemas.openxmlformats.org/presentationml/2006/ole">
            <p:oleObj spid="_x0000_s79874" name="Equation" r:id="rId5" imgW="2705040" imgH="241200" progId="Equation.3">
              <p:embed/>
            </p:oleObj>
          </a:graphicData>
        </a:graphic>
      </p:graphicFrame>
      <p:sp>
        <p:nvSpPr>
          <p:cNvPr id="10" name="Rectangle 9"/>
          <p:cNvSpPr/>
          <p:nvPr/>
        </p:nvSpPr>
        <p:spPr>
          <a:xfrm>
            <a:off x="6400367" y="1292423"/>
            <a:ext cx="19816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kern="0" dirty="0" smtClean="0">
                <a:solidFill>
                  <a:srgbClr val="0D428F"/>
                </a:solidFill>
                <a:ea typeface="ＭＳ Ｐゴシック" charset="-128"/>
                <a:cs typeface="ＭＳ Ｐゴシック" charset="-128"/>
              </a:rPr>
              <a:t>100 </a:t>
            </a:r>
            <a:r>
              <a:rPr lang="en-US" sz="1400" b="1" kern="0" dirty="0" err="1" smtClean="0">
                <a:solidFill>
                  <a:srgbClr val="0D428F"/>
                </a:solidFill>
                <a:ea typeface="ＭＳ Ｐゴシック" charset="-128"/>
                <a:cs typeface="ＭＳ Ｐゴシック" charset="-128"/>
              </a:rPr>
              <a:t>kg.yr</a:t>
            </a:r>
            <a:r>
              <a:rPr lang="en-US" sz="1400" b="1" kern="0" dirty="0" smtClean="0">
                <a:solidFill>
                  <a:srgbClr val="0D428F"/>
                </a:solidFill>
                <a:ea typeface="ＭＳ Ｐゴシック" charset="-128"/>
                <a:cs typeface="ＭＳ Ｐゴシック" charset="-128"/>
              </a:rPr>
              <a:t> exposure </a:t>
            </a:r>
            <a:endParaRPr lang="en-CA" sz="1400" b="1" dirty="0">
              <a:solidFill>
                <a:srgbClr val="0D428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34200" y="2740223"/>
            <a:ext cx="137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 smtClean="0">
                <a:solidFill>
                  <a:srgbClr val="0D428F"/>
                </a:solidFill>
                <a:latin typeface="Arial" charset="0"/>
              </a:rPr>
              <a:t>(</a:t>
            </a:r>
            <a:r>
              <a:rPr lang="en-US" altLang="ja-JP" sz="1400" b="1" dirty="0" smtClean="0">
                <a:solidFill>
                  <a:srgbClr val="0D428F"/>
                </a:solidFill>
                <a:latin typeface="Arial" charset="0"/>
              </a:rPr>
              <a:t>1.7 ± 0.2</a:t>
            </a:r>
            <a:r>
              <a:rPr lang="en-US" altLang="ja-JP" sz="1400" b="1" dirty="0" smtClean="0">
                <a:solidFill>
                  <a:srgbClr val="0D428F"/>
                </a:solidFill>
                <a:latin typeface="Arial" charset="0"/>
              </a:rPr>
              <a:t>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 smtClean="0">
                <a:solidFill>
                  <a:srgbClr val="0D428F"/>
                </a:solidFill>
                <a:latin typeface="Arial" charset="0"/>
              </a:rPr>
              <a:t>keV</a:t>
            </a:r>
            <a:r>
              <a:rPr lang="en-US" altLang="ja-JP" sz="1400" b="1" baseline="30000" dirty="0" smtClean="0">
                <a:solidFill>
                  <a:srgbClr val="0D428F"/>
                </a:solidFill>
                <a:latin typeface="Arial" charset="0"/>
              </a:rPr>
              <a:t>-1</a:t>
            </a:r>
            <a:r>
              <a:rPr lang="en-US" altLang="ja-JP" sz="1400" b="1" dirty="0" smtClean="0">
                <a:solidFill>
                  <a:srgbClr val="0D428F"/>
                </a:solidFill>
                <a:latin typeface="Arial" charset="0"/>
              </a:rPr>
              <a:t> ton</a:t>
            </a:r>
            <a:r>
              <a:rPr lang="en-US" altLang="ja-JP" sz="1400" b="1" baseline="30000" dirty="0" smtClean="0">
                <a:solidFill>
                  <a:srgbClr val="0D428F"/>
                </a:solidFill>
                <a:latin typeface="Arial" charset="0"/>
              </a:rPr>
              <a:t>-1</a:t>
            </a:r>
            <a:r>
              <a:rPr lang="en-US" altLang="ja-JP" sz="1400" b="1" dirty="0" smtClean="0">
                <a:solidFill>
                  <a:srgbClr val="0D428F"/>
                </a:solidFill>
                <a:latin typeface="Arial" charset="0"/>
              </a:rPr>
              <a:t> yr</a:t>
            </a:r>
            <a:r>
              <a:rPr lang="en-US" altLang="ja-JP" sz="1400" b="1" baseline="30000" dirty="0" smtClean="0">
                <a:solidFill>
                  <a:srgbClr val="0D428F"/>
                </a:solidFill>
                <a:latin typeface="Arial" charset="0"/>
              </a:rPr>
              <a:t>-1</a:t>
            </a:r>
            <a:endParaRPr lang="en-US" altLang="ja-JP" sz="1400" b="1" baseline="30000" dirty="0">
              <a:solidFill>
                <a:srgbClr val="0D428F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000"/>
            <a:ext cx="4038600" cy="762000"/>
          </a:xfrm>
        </p:spPr>
        <p:txBody>
          <a:bodyPr>
            <a:normAutofit/>
          </a:bodyPr>
          <a:lstStyle/>
          <a:p>
            <a:r>
              <a:rPr lang="en-CA" dirty="0" smtClean="0"/>
              <a:t>EXO-200 results</a:t>
            </a:r>
            <a:endParaRPr lang="en-CA" dirty="0"/>
          </a:p>
        </p:txBody>
      </p:sp>
      <p:pic>
        <p:nvPicPr>
          <p:cNvPr id="10" name="Picture 9" descr="MatplotLibSensitivit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891844"/>
            <a:ext cx="4301346" cy="430134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6600" y="3339644"/>
            <a:ext cx="13179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i="1" dirty="0" smtClean="0">
                <a:latin typeface="Helvetica" charset="0"/>
                <a:ea typeface="Helvetica" charset="0"/>
                <a:cs typeface="Helvetica" charset="0"/>
                <a:sym typeface="Helvetica" charset="0"/>
              </a:rPr>
              <a:t>PRL 111, 122503 (2013)</a:t>
            </a:r>
            <a:endParaRPr lang="en-US" sz="800" b="1" i="1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2281283" y="4881517"/>
            <a:ext cx="13179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i="1" dirty="0" smtClean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PRL 110, 062502 (2013)</a:t>
            </a:r>
            <a:endParaRPr lang="en-US" sz="800" b="1" i="1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2590800" y="2044244"/>
            <a:ext cx="0" cy="3581400"/>
          </a:xfrm>
          <a:prstGeom prst="line">
            <a:avLst/>
          </a:prstGeom>
          <a:ln w="22225">
            <a:solidFill>
              <a:srgbClr val="080882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3124200" y="4482644"/>
            <a:ext cx="1295400" cy="0"/>
          </a:xfrm>
          <a:prstGeom prst="straightConnector1">
            <a:avLst/>
          </a:prstGeom>
          <a:ln w="28575">
            <a:solidFill>
              <a:srgbClr val="080882"/>
            </a:solidFill>
            <a:headEnd type="oval" w="lg" len="med"/>
            <a:tailEnd type="stealth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057400" y="1828800"/>
            <a:ext cx="2819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i="1" dirty="0" smtClean="0"/>
              <a:t>PRC 85, 034316 (2012) for phase space factors</a:t>
            </a:r>
            <a:endParaRPr lang="en-US" sz="800" b="1" i="1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4191000" y="2044244"/>
            <a:ext cx="0" cy="3581400"/>
          </a:xfrm>
          <a:prstGeom prst="line">
            <a:avLst/>
          </a:prstGeom>
          <a:ln w="28575">
            <a:solidFill>
              <a:srgbClr val="00B050">
                <a:alpha val="49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6200000">
            <a:off x="3562394" y="4882651"/>
            <a:ext cx="9861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00B050"/>
                </a:solidFill>
              </a:rPr>
              <a:t>Upgraded EXO-200</a:t>
            </a:r>
          </a:p>
          <a:p>
            <a:pPr algn="ctr"/>
            <a:r>
              <a:rPr lang="en-US" sz="800" b="1" dirty="0" smtClean="0">
                <a:solidFill>
                  <a:srgbClr val="00B050"/>
                </a:solidFill>
              </a:rPr>
              <a:t>after 2 years run</a:t>
            </a:r>
            <a:endParaRPr lang="en-US" sz="800" b="1" dirty="0">
              <a:solidFill>
                <a:srgbClr val="00B05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3657600" y="2044244"/>
            <a:ext cx="0" cy="3581400"/>
          </a:xfrm>
          <a:prstGeom prst="line">
            <a:avLst/>
          </a:prstGeom>
          <a:ln w="28575">
            <a:solidFill>
              <a:srgbClr val="FF0000">
                <a:alpha val="49000"/>
              </a:srgb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6200000">
            <a:off x="2749373" y="4933672"/>
            <a:ext cx="126989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i="1" dirty="0" smtClean="0">
                <a:solidFill>
                  <a:srgbClr val="0D428F"/>
                </a:solidFill>
                <a:latin typeface="Helvetica" charset="0"/>
                <a:ea typeface="Helvetica" charset="0"/>
                <a:cs typeface="Helvetica" charset="0"/>
                <a:sym typeface="Helvetica" charset="0"/>
              </a:rPr>
              <a:t>Nature 510, 229 (2014)</a:t>
            </a:r>
            <a:endParaRPr lang="en-US" sz="800" b="1" i="1" dirty="0">
              <a:solidFill>
                <a:srgbClr val="0D428F"/>
              </a:solidFill>
            </a:endParaRP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9175" y="2209800"/>
            <a:ext cx="378142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5410200" y="2438400"/>
            <a:ext cx="3124200" cy="457200"/>
          </a:xfrm>
          <a:prstGeom prst="rect">
            <a:avLst/>
          </a:prstGeom>
          <a:solidFill>
            <a:srgbClr val="004F8A">
              <a:alpha val="4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334000" y="2664023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1401A1"/>
                </a:solidFill>
              </a:rPr>
              <a:t>EXO-200 published in Nature</a:t>
            </a:r>
            <a:endParaRPr lang="en-US" sz="1200" b="1" dirty="0">
              <a:solidFill>
                <a:srgbClr val="1401A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4876800" cy="838200"/>
          </a:xfrm>
        </p:spPr>
        <p:txBody>
          <a:bodyPr>
            <a:normAutofit/>
          </a:bodyPr>
          <a:lstStyle/>
          <a:p>
            <a:r>
              <a:rPr lang="en-CA" dirty="0" smtClean="0"/>
              <a:t>Future experiments</a:t>
            </a:r>
            <a:endParaRPr lang="en-CA" dirty="0"/>
          </a:p>
        </p:txBody>
      </p:sp>
      <p:pic>
        <p:nvPicPr>
          <p:cNvPr id="11776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3930" y="2843212"/>
            <a:ext cx="5405438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77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64330" y="1624012"/>
            <a:ext cx="4293870" cy="1870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66800" y="1759803"/>
            <a:ext cx="2465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i="1" u="sng" dirty="0" smtClean="0">
                <a:solidFill>
                  <a:srgbClr val="1401A1"/>
                </a:solidFill>
              </a:rPr>
              <a:t>Arguments in favour of a rich and diversified 0</a:t>
            </a:r>
            <a:r>
              <a:rPr lang="en-CA" sz="1600" i="1" u="sng" dirty="0" smtClean="0">
                <a:solidFill>
                  <a:srgbClr val="1401A1"/>
                </a:solidFill>
                <a:latin typeface="Symbol" pitchFamily="18" charset="2"/>
              </a:rPr>
              <a:t>nbb</a:t>
            </a:r>
            <a:r>
              <a:rPr lang="en-CA" sz="1600" i="1" u="sng" dirty="0" smtClean="0">
                <a:solidFill>
                  <a:srgbClr val="1401A1"/>
                </a:solidFill>
              </a:rPr>
              <a:t> search program</a:t>
            </a:r>
            <a:endParaRPr lang="en-CA" sz="1600" i="1" u="sng" dirty="0">
              <a:solidFill>
                <a:srgbClr val="1401A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4876800" cy="838200"/>
          </a:xfrm>
        </p:spPr>
        <p:txBody>
          <a:bodyPr>
            <a:normAutofit/>
          </a:bodyPr>
          <a:lstStyle/>
          <a:p>
            <a:r>
              <a:rPr lang="en-CA" dirty="0" smtClean="0"/>
              <a:t>Future experiments</a:t>
            </a:r>
            <a:endParaRPr lang="en-CA" dirty="0"/>
          </a:p>
        </p:txBody>
      </p:sp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5" y="1981200"/>
            <a:ext cx="8372475" cy="410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638800" y="1780401"/>
            <a:ext cx="3046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i="1" dirty="0" err="1" smtClean="0"/>
              <a:t>Agostini</a:t>
            </a:r>
            <a:r>
              <a:rPr lang="en-CA" sz="1200" i="1" dirty="0" smtClean="0"/>
              <a:t> et al., arxiv:1705.02996 [hep-ex]</a:t>
            </a:r>
            <a:endParaRPr lang="en-CA" sz="1200" i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4876800" cy="838200"/>
          </a:xfrm>
        </p:spPr>
        <p:txBody>
          <a:bodyPr>
            <a:normAutofit/>
          </a:bodyPr>
          <a:lstStyle/>
          <a:p>
            <a:r>
              <a:rPr lang="en-CA" dirty="0" smtClean="0"/>
              <a:t>Future experiments</a:t>
            </a:r>
            <a:endParaRPr lang="en-CA" dirty="0"/>
          </a:p>
        </p:txBody>
      </p:sp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9094" y="1600200"/>
            <a:ext cx="8393906" cy="2693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626894" y="1447800"/>
            <a:ext cx="30460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i="1" dirty="0" err="1" smtClean="0"/>
              <a:t>Agostini</a:t>
            </a:r>
            <a:r>
              <a:rPr lang="en-CA" sz="1200" i="1" dirty="0" smtClean="0"/>
              <a:t> et al., arxiv:1705.02996 [hep-ex]</a:t>
            </a:r>
            <a:endParaRPr lang="en-CA" sz="1200" i="1" dirty="0"/>
          </a:p>
        </p:txBody>
      </p:sp>
      <p:pic>
        <p:nvPicPr>
          <p:cNvPr id="1198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4389120"/>
            <a:ext cx="6772275" cy="224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581400"/>
            <a:ext cx="4819536" cy="262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229600" cy="838200"/>
          </a:xfrm>
        </p:spPr>
        <p:txBody>
          <a:bodyPr/>
          <a:lstStyle/>
          <a:p>
            <a:r>
              <a:rPr lang="en-CA" dirty="0" smtClean="0"/>
              <a:t>Neutrinos in the standard model</a:t>
            </a:r>
            <a:endParaRPr lang="en-CA" dirty="0"/>
          </a:p>
        </p:txBody>
      </p:sp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598" y="2819400"/>
            <a:ext cx="2503170" cy="651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ight Brace 6"/>
          <p:cNvSpPr/>
          <p:nvPr/>
        </p:nvSpPr>
        <p:spPr>
          <a:xfrm rot="5400000">
            <a:off x="1943100" y="4838700"/>
            <a:ext cx="304800" cy="2819400"/>
          </a:xfrm>
          <a:prstGeom prst="rightBrac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Arc 27"/>
          <p:cNvSpPr/>
          <p:nvPr/>
        </p:nvSpPr>
        <p:spPr>
          <a:xfrm rot="7526608">
            <a:off x="2224478" y="3481883"/>
            <a:ext cx="4114800" cy="2344931"/>
          </a:xfrm>
          <a:prstGeom prst="arc">
            <a:avLst>
              <a:gd name="adj1" fmla="val 13889283"/>
              <a:gd name="adj2" fmla="val 20833747"/>
            </a:avLst>
          </a:prstGeom>
          <a:ln w="19050">
            <a:solidFill>
              <a:schemeClr val="bg1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530911" y="4953000"/>
            <a:ext cx="307968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500" b="1" dirty="0" smtClean="0">
                <a:solidFill>
                  <a:schemeClr val="bg1"/>
                </a:solidFill>
              </a:rPr>
              <a:t>Neutrino oscillation experiments</a:t>
            </a:r>
            <a:endParaRPr lang="en-CA" sz="1500" b="1" dirty="0">
              <a:solidFill>
                <a:schemeClr val="bg1"/>
              </a:solidFill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6019800" y="2438400"/>
          <a:ext cx="1296987" cy="411163"/>
        </p:xfrm>
        <a:graphic>
          <a:graphicData uri="http://schemas.openxmlformats.org/presentationml/2006/ole">
            <p:oleObj spid="_x0000_s103425" name="Equation" r:id="rId5" imgW="1079280" imgH="342720" progId="Equation.3">
              <p:embed/>
            </p:oleObj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7162800" y="1752600"/>
          <a:ext cx="1647825" cy="501650"/>
        </p:xfrm>
        <a:graphic>
          <a:graphicData uri="http://schemas.openxmlformats.org/presentationml/2006/ole">
            <p:oleObj spid="_x0000_s103426" name="Equation" r:id="rId6" imgW="1371600" imgH="419040" progId="Equation.3">
              <p:embed/>
            </p:oleObj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4508500" y="2881313"/>
          <a:ext cx="1816100" cy="547687"/>
        </p:xfrm>
        <a:graphic>
          <a:graphicData uri="http://schemas.openxmlformats.org/presentationml/2006/ole">
            <p:oleObj spid="_x0000_s103427" name="Equation" r:id="rId7" imgW="1511280" imgH="457200" progId="Equation.3">
              <p:embed/>
            </p:oleObj>
          </a:graphicData>
        </a:graphic>
      </p:graphicFrame>
      <p:cxnSp>
        <p:nvCxnSpPr>
          <p:cNvPr id="15" name="Straight Arrow Connector 14"/>
          <p:cNvCxnSpPr/>
          <p:nvPr/>
        </p:nvCxnSpPr>
        <p:spPr>
          <a:xfrm rot="5400000">
            <a:off x="6744494" y="3390106"/>
            <a:ext cx="23622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>
            <a:off x="5830094" y="3847306"/>
            <a:ext cx="2209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4877594" y="4342606"/>
            <a:ext cx="21336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5400000">
            <a:off x="7301071" y="3105606"/>
            <a:ext cx="1709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1200" b="1" dirty="0" smtClean="0">
                <a:latin typeface="Symbol" pitchFamily="18" charset="2"/>
              </a:rPr>
              <a:t>b</a:t>
            </a:r>
            <a:r>
              <a:rPr lang="en-CA" sz="1200" b="1" dirty="0" smtClean="0"/>
              <a:t>-decay end-point</a:t>
            </a:r>
          </a:p>
          <a:p>
            <a:pPr algn="ctr"/>
            <a:r>
              <a:rPr lang="en-CA" sz="1200" b="1" dirty="0" smtClean="0"/>
              <a:t>of energy spectrum</a:t>
            </a:r>
            <a:endParaRPr lang="en-CA" sz="1200" b="1" dirty="0"/>
          </a:p>
        </p:txBody>
      </p:sp>
      <p:sp>
        <p:nvSpPr>
          <p:cNvPr id="29" name="TextBox 28"/>
          <p:cNvSpPr txBox="1"/>
          <p:nvPr/>
        </p:nvSpPr>
        <p:spPr>
          <a:xfrm rot="5400000">
            <a:off x="6546754" y="3664046"/>
            <a:ext cx="10518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 smtClean="0"/>
              <a:t>Cosmology</a:t>
            </a:r>
            <a:endParaRPr lang="en-CA" sz="1200" b="1" dirty="0"/>
          </a:p>
        </p:txBody>
      </p:sp>
      <p:sp>
        <p:nvSpPr>
          <p:cNvPr id="30" name="TextBox 29"/>
          <p:cNvSpPr txBox="1"/>
          <p:nvPr/>
        </p:nvSpPr>
        <p:spPr>
          <a:xfrm rot="5400000">
            <a:off x="5446349" y="4154852"/>
            <a:ext cx="1271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b="1" dirty="0" smtClean="0"/>
              <a:t>0</a:t>
            </a:r>
            <a:r>
              <a:rPr lang="en-CA" sz="1200" b="1" dirty="0" smtClean="0">
                <a:latin typeface="Symbol" pitchFamily="18" charset="2"/>
              </a:rPr>
              <a:t>nbb</a:t>
            </a:r>
            <a:r>
              <a:rPr lang="en-CA" sz="1200" b="1" dirty="0" smtClean="0"/>
              <a:t> searches</a:t>
            </a:r>
            <a:endParaRPr lang="en-CA" sz="12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914400" y="1905000"/>
            <a:ext cx="4139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u="sng" dirty="0" smtClean="0"/>
              <a:t>Neutrinos have non-vanishing masses</a:t>
            </a:r>
            <a:endParaRPr lang="en-CA" u="sng" dirty="0"/>
          </a:p>
        </p:txBody>
      </p:sp>
      <p:sp>
        <p:nvSpPr>
          <p:cNvPr id="34" name="Rectangle 33"/>
          <p:cNvSpPr/>
          <p:nvPr/>
        </p:nvSpPr>
        <p:spPr>
          <a:xfrm>
            <a:off x="3352800" y="3048000"/>
            <a:ext cx="2286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4572000" cy="762000"/>
          </a:xfrm>
        </p:spPr>
        <p:txBody>
          <a:bodyPr>
            <a:normAutofit/>
          </a:bodyPr>
          <a:lstStyle/>
          <a:p>
            <a:r>
              <a:rPr lang="en-CA" sz="4000" dirty="0" smtClean="0"/>
              <a:t>nEXO – </a:t>
            </a:r>
            <a:r>
              <a:rPr lang="en-CA" sz="4000" dirty="0" smtClean="0"/>
              <a:t>5 t LXe TPC</a:t>
            </a:r>
            <a:endParaRPr lang="en-CA" sz="4000" dirty="0"/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838200" y="1828800"/>
            <a:ext cx="4033713" cy="4303231"/>
            <a:chOff x="1812925" y="457200"/>
            <a:chExt cx="5654675" cy="6032500"/>
          </a:xfrm>
        </p:grpSpPr>
        <p:pic>
          <p:nvPicPr>
            <p:cNvPr id="4" name="Picture 2" descr="C:\Users\Alford3\Desktop\nexo image\1 - nEXO master 02-13-14.T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34441" t="10486" r="20914" b="2290"/>
            <a:stretch>
              <a:fillRect/>
            </a:stretch>
          </p:blipFill>
          <p:spPr bwMode="auto">
            <a:xfrm>
              <a:off x="1812925" y="457200"/>
              <a:ext cx="5348288" cy="6032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" name="Straight Arrow Connector 3"/>
            <p:cNvCxnSpPr>
              <a:cxnSpLocks noChangeShapeType="1"/>
            </p:cNvCxnSpPr>
            <p:nvPr/>
          </p:nvCxnSpPr>
          <p:spPr bwMode="auto">
            <a:xfrm>
              <a:off x="7467600" y="1524000"/>
              <a:ext cx="0" cy="4191000"/>
            </a:xfrm>
            <a:prstGeom prst="straightConnector1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6" name="TextBox 5"/>
          <p:cNvSpPr txBox="1"/>
          <p:nvPr/>
        </p:nvSpPr>
        <p:spPr>
          <a:xfrm>
            <a:off x="4648200" y="3821668"/>
            <a:ext cx="6767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b="1" dirty="0" smtClean="0"/>
              <a:t>14 m</a:t>
            </a:r>
            <a:endParaRPr lang="en-CA" b="1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5401188" y="2133600"/>
            <a:ext cx="9144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>
            <a:off x="7229988" y="2133600"/>
            <a:ext cx="9144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6315588" y="1905000"/>
            <a:ext cx="838200" cy="38100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latin typeface="Arial" charset="0"/>
              </a:rPr>
              <a:t>1.3 m</a:t>
            </a:r>
            <a:endParaRPr lang="ja-JP" altLang="en-US" b="1" dirty="0">
              <a:latin typeface="Arial" charset="0"/>
            </a:endParaRPr>
          </a:p>
        </p:txBody>
      </p:sp>
      <p:pic>
        <p:nvPicPr>
          <p:cNvPr id="10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010" y="2286000"/>
            <a:ext cx="2662378" cy="3579263"/>
          </a:xfrm>
          <a:prstGeom prst="rect">
            <a:avLst/>
          </a:prstGeom>
          <a:noFill/>
          <a:ln w="19050"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348702" y="5791200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>
                <a:solidFill>
                  <a:srgbClr val="1401A1"/>
                </a:solidFill>
              </a:rPr>
              <a:t>@ SNOLab </a:t>
            </a:r>
            <a:endParaRPr lang="en-CA" dirty="0">
              <a:solidFill>
                <a:srgbClr val="1401A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9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524000"/>
            <a:ext cx="3687692" cy="207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838200" y="3679213"/>
            <a:ext cx="3717600" cy="2907224"/>
            <a:chOff x="258501" y="2345590"/>
            <a:chExt cx="5227899" cy="4088301"/>
          </a:xfrm>
        </p:grpSpPr>
        <p:pic>
          <p:nvPicPr>
            <p:cNvPr id="13" name="Picture 2" descr="C:\Users\Giorgio\Desktop\R&amp;D_McKeown_Spring2015\fig13_plusRGBHD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5565" t="7739" r="14426"/>
            <a:stretch/>
          </p:blipFill>
          <p:spPr bwMode="auto">
            <a:xfrm>
              <a:off x="258501" y="2345590"/>
              <a:ext cx="5227899" cy="408830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 rot="18101379">
              <a:off x="1023300" y="3903430"/>
              <a:ext cx="12024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Hamamatsu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25055" y="5181600"/>
              <a:ext cx="80988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FF"/>
                  </a:solidFill>
                </a:rPr>
                <a:t>FBK</a:t>
              </a:r>
            </a:p>
            <a:p>
              <a:r>
                <a:rPr lang="en-US" sz="1400" b="1" dirty="0" smtClean="0">
                  <a:solidFill>
                    <a:srgbClr val="0000FF"/>
                  </a:solidFill>
                </a:rPr>
                <a:t>1</a:t>
              </a:r>
              <a:r>
                <a:rPr lang="en-US" sz="1400" b="1" baseline="30000" dirty="0" smtClean="0">
                  <a:solidFill>
                    <a:srgbClr val="0000FF"/>
                  </a:solidFill>
                </a:rPr>
                <a:t>st</a:t>
              </a:r>
              <a:r>
                <a:rPr lang="en-US" sz="1400" b="1" dirty="0" smtClean="0">
                  <a:solidFill>
                    <a:srgbClr val="0000FF"/>
                  </a:solidFill>
                </a:rPr>
                <a:t> gen.</a:t>
              </a:r>
              <a:endParaRPr lang="en-US" sz="1400" b="1" dirty="0">
                <a:solidFill>
                  <a:srgbClr val="0000FF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94479" y="2819400"/>
              <a:ext cx="1494387" cy="7357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008000"/>
                  </a:solidFill>
                </a:rPr>
                <a:t>FBK RGB</a:t>
              </a:r>
            </a:p>
            <a:p>
              <a:r>
                <a:rPr lang="en-US" sz="1400" b="1" dirty="0" smtClean="0">
                  <a:solidFill>
                    <a:srgbClr val="008000"/>
                  </a:solidFill>
                </a:rPr>
                <a:t>1</a:t>
              </a:r>
              <a:r>
                <a:rPr lang="en-US" sz="1400" b="1" baseline="30000" dirty="0" smtClean="0">
                  <a:solidFill>
                    <a:srgbClr val="008000"/>
                  </a:solidFill>
                </a:rPr>
                <a:t>st</a:t>
              </a:r>
              <a:r>
                <a:rPr lang="en-US" sz="1400" b="1" dirty="0" smtClean="0">
                  <a:solidFill>
                    <a:srgbClr val="008000"/>
                  </a:solidFill>
                </a:rPr>
                <a:t> gen.</a:t>
              </a:r>
              <a:endParaRPr lang="en-US" sz="1400" b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1524000" y="3755413"/>
            <a:ext cx="2971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b="1" i="1" dirty="0" err="1" smtClean="0">
                <a:solidFill>
                  <a:schemeClr val="bg1"/>
                </a:solidFill>
              </a:rPr>
              <a:t>I.Ostrovskiy</a:t>
            </a:r>
            <a:r>
              <a:rPr lang="en-US" altLang="ja-JP" sz="1200" b="1" i="1" dirty="0" smtClean="0">
                <a:solidFill>
                  <a:schemeClr val="bg1"/>
                </a:solidFill>
              </a:rPr>
              <a:t> </a:t>
            </a:r>
            <a:r>
              <a:rPr lang="en-US" altLang="ja-JP" sz="1200" b="1" i="1" dirty="0">
                <a:solidFill>
                  <a:schemeClr val="bg1"/>
                </a:solidFill>
              </a:rPr>
              <a:t>et al. IEEE TNS 62 (2015) </a:t>
            </a:r>
            <a:r>
              <a:rPr lang="en-US" altLang="ja-JP" sz="1200" b="1" i="1" dirty="0" smtClean="0">
                <a:solidFill>
                  <a:schemeClr val="bg1"/>
                </a:solidFill>
              </a:rPr>
              <a:t>1</a:t>
            </a:r>
            <a:endParaRPr lang="en-US" altLang="ja-JP" sz="1200" b="1" i="1" dirty="0">
              <a:solidFill>
                <a:schemeClr val="bg1"/>
              </a:solidFill>
            </a:endParaRPr>
          </a:p>
        </p:txBody>
      </p:sp>
      <p:pic>
        <p:nvPicPr>
          <p:cNvPr id="18" name="Picture 17" descr="Screen Shot 2016-07-01 at 8.09.19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288171"/>
            <a:ext cx="3797299" cy="3122029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533400" y="381000"/>
            <a:ext cx="4572000" cy="762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nEXO – 5 t LXe TPC</a:t>
            </a:r>
            <a:endParaRPr kumimoji="0" lang="en-CA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>
          <a:xfrm>
            <a:off x="533400" y="381000"/>
            <a:ext cx="4572000" cy="762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nEXO – 5 t LXe TPC</a:t>
            </a:r>
            <a:endParaRPr kumimoji="0" lang="en-CA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08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5370" y="2097881"/>
            <a:ext cx="7565231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7"/>
          <p:cNvSpPr txBox="1">
            <a:spLocks noChangeArrowheads="1"/>
          </p:cNvSpPr>
          <p:nvPr/>
        </p:nvSpPr>
        <p:spPr bwMode="auto">
          <a:xfrm rot="16200000">
            <a:off x="12852" y="2694630"/>
            <a:ext cx="141191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400" b="1" dirty="0" smtClean="0">
                <a:solidFill>
                  <a:srgbClr val="0000FF"/>
                </a:solidFill>
                <a:latin typeface="+mn-lt"/>
                <a:ea typeface="+mn-ea"/>
              </a:rPr>
              <a:t>single site events (SS)</a:t>
            </a:r>
          </a:p>
        </p:txBody>
      </p:sp>
      <p:sp>
        <p:nvSpPr>
          <p:cNvPr id="20" name="TextBox 8"/>
          <p:cNvSpPr txBox="1">
            <a:spLocks noChangeArrowheads="1"/>
          </p:cNvSpPr>
          <p:nvPr/>
        </p:nvSpPr>
        <p:spPr bwMode="auto">
          <a:xfrm rot="16200000">
            <a:off x="-8338" y="4316020"/>
            <a:ext cx="145429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en-US" sz="1400" b="1" dirty="0" smtClean="0">
                <a:solidFill>
                  <a:srgbClr val="0000FF"/>
                </a:solidFill>
                <a:latin typeface="+mn-lt"/>
                <a:ea typeface="+mn-ea"/>
              </a:rPr>
              <a:t>multiple site events (MS)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>
          <a:xfrm>
            <a:off x="533400" y="381000"/>
            <a:ext cx="4572000" cy="762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nEXO – 5 t LXe TPC</a:t>
            </a:r>
            <a:endParaRPr kumimoji="0" lang="en-CA" sz="4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Shape 23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4050" y="2127251"/>
            <a:ext cx="4041739" cy="3892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2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5050" y="2120901"/>
            <a:ext cx="4041750" cy="38925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914400" y="2057400"/>
            <a:ext cx="73152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838200" y="1905000"/>
            <a:ext cx="77476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i="1" dirty="0" smtClean="0">
                <a:solidFill>
                  <a:srgbClr val="1401A1"/>
                </a:solidFill>
              </a:rPr>
              <a:t>Background contributions in the ROI for the 3000 kg fiducial cut (2.1 events/year total rate)</a:t>
            </a:r>
            <a:endParaRPr lang="en-CA" sz="1400" i="1" dirty="0">
              <a:solidFill>
                <a:srgbClr val="1401A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Picture 210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10000" b="90000" l="10000" r="90000">
                        <a14:foregroundMark x1="69434" y1="23307" x2="69434" y2="23307"/>
                        <a14:backgroundMark x1="25781" y1="29948" x2="25781" y2="29948"/>
                        <a14:backgroundMark x1="64746" y1="74674" x2="64746" y2="74674"/>
                        <a14:backgroundMark x1="69043" y1="36589" x2="69043" y2="36589"/>
                        <a14:backgroundMark x1="68701" y1="23828" x2="68701" y2="238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838200" y="2209800"/>
            <a:ext cx="6317723" cy="4738292"/>
          </a:xfrm>
          <a:prstGeom prst="rect">
            <a:avLst/>
          </a:prstGeom>
        </p:spPr>
      </p:pic>
      <p:sp>
        <p:nvSpPr>
          <p:cNvPr id="212" name="32-Point Star 211"/>
          <p:cNvSpPr/>
          <p:nvPr/>
        </p:nvSpPr>
        <p:spPr bwMode="auto">
          <a:xfrm>
            <a:off x="2179373" y="3338864"/>
            <a:ext cx="477838" cy="220120"/>
          </a:xfrm>
          <a:prstGeom prst="star32">
            <a:avLst/>
          </a:prstGeom>
          <a:solidFill>
            <a:srgbClr val="FFFF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65484" y="304800"/>
            <a:ext cx="5573316" cy="762000"/>
          </a:xfrm>
          <a:ln/>
        </p:spPr>
        <p:txBody>
          <a:bodyPr>
            <a:normAutofit/>
          </a:bodyPr>
          <a:lstStyle/>
          <a:p>
            <a:pPr>
              <a:tabLst>
                <a:tab pos="0" algn="l"/>
                <a:tab pos="457177" algn="l"/>
                <a:tab pos="914353" algn="l"/>
                <a:tab pos="1371530" algn="l"/>
                <a:tab pos="1828706" algn="l"/>
                <a:tab pos="2285883" algn="l"/>
                <a:tab pos="2743060" algn="l"/>
                <a:tab pos="3200236" algn="l"/>
                <a:tab pos="3657413" algn="l"/>
                <a:tab pos="4114590" algn="l"/>
                <a:tab pos="4571766" algn="l"/>
                <a:tab pos="5028942" algn="l"/>
                <a:tab pos="5486119" algn="l"/>
                <a:tab pos="5943296" algn="l"/>
                <a:tab pos="6400473" algn="l"/>
                <a:tab pos="6857649" algn="l"/>
                <a:tab pos="7314825" algn="l"/>
                <a:tab pos="7772002" algn="l"/>
                <a:tab pos="8229179" algn="l"/>
                <a:tab pos="8686355" algn="l"/>
                <a:tab pos="9143532" algn="l"/>
              </a:tabLst>
            </a:pPr>
            <a:r>
              <a:rPr lang="en-US" sz="4000" dirty="0" smtClean="0"/>
              <a:t>Ba ion tagging concept</a:t>
            </a:r>
            <a:endParaRPr lang="de-DE" sz="4000" dirty="0"/>
          </a:p>
        </p:txBody>
      </p:sp>
      <p:sp>
        <p:nvSpPr>
          <p:cNvPr id="193541" name="Text Box 5"/>
          <p:cNvSpPr txBox="1">
            <a:spLocks noChangeAspect="1" noChangeArrowheads="1"/>
          </p:cNvSpPr>
          <p:nvPr/>
        </p:nvSpPr>
        <p:spPr bwMode="auto">
          <a:xfrm>
            <a:off x="8199173" y="5045074"/>
            <a:ext cx="914400" cy="356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9995" tIns="46798" rIns="89995" bIns="46798">
            <a:spAutoFit/>
          </a:bodyPr>
          <a:lstStyle/>
          <a:p>
            <a:pPr>
              <a:lnSpc>
                <a:spcPct val="93000"/>
              </a:lnSpc>
              <a:tabLst>
                <a:tab pos="0" algn="l"/>
                <a:tab pos="457177" algn="l"/>
                <a:tab pos="914353" algn="l"/>
                <a:tab pos="1371530" algn="l"/>
                <a:tab pos="1828706" algn="l"/>
                <a:tab pos="2285883" algn="l"/>
                <a:tab pos="2743060" algn="l"/>
                <a:tab pos="3200236" algn="l"/>
                <a:tab pos="3657413" algn="l"/>
                <a:tab pos="4114590" algn="l"/>
                <a:tab pos="4571766" algn="l"/>
                <a:tab pos="5028942" algn="l"/>
                <a:tab pos="5486119" algn="l"/>
                <a:tab pos="5943296" algn="l"/>
                <a:tab pos="6400473" algn="l"/>
                <a:tab pos="6857649" algn="l"/>
                <a:tab pos="7314825" algn="l"/>
                <a:tab pos="7772002" algn="l"/>
                <a:tab pos="8229179" algn="l"/>
                <a:tab pos="8686355" algn="l"/>
                <a:tab pos="9143532" algn="l"/>
              </a:tabLst>
            </a:pPr>
            <a:r>
              <a:rPr lang="en-US" b="1" dirty="0">
                <a:latin typeface="Rockwell" pitchFamily="16" charset="0"/>
                <a:ea typeface="ＭＳ Ｐゴシック" pitchFamily="34" charset="-128"/>
              </a:rPr>
              <a:t>CCD</a:t>
            </a:r>
          </a:p>
        </p:txBody>
      </p:sp>
      <p:grpSp>
        <p:nvGrpSpPr>
          <p:cNvPr id="193583" name="Group 146"/>
          <p:cNvGrpSpPr>
            <a:grpSpLocks noChangeAspect="1"/>
          </p:cNvGrpSpPr>
          <p:nvPr/>
        </p:nvGrpSpPr>
        <p:grpSpPr bwMode="auto">
          <a:xfrm rot="16200000">
            <a:off x="1993636" y="2753519"/>
            <a:ext cx="828674" cy="1468438"/>
            <a:chOff x="1307" y="2418"/>
            <a:chExt cx="522" cy="925"/>
          </a:xfrm>
        </p:grpSpPr>
        <p:sp>
          <p:nvSpPr>
            <p:cNvPr id="193683" name="Freeform 147"/>
            <p:cNvSpPr>
              <a:spLocks noChangeArrowheads="1"/>
            </p:cNvSpPr>
            <p:nvPr/>
          </p:nvSpPr>
          <p:spPr bwMode="auto">
            <a:xfrm>
              <a:off x="1469" y="2507"/>
              <a:ext cx="218" cy="285"/>
            </a:xfrm>
            <a:custGeom>
              <a:avLst/>
              <a:gdLst/>
              <a:ahLst/>
              <a:cxnLst>
                <a:cxn ang="0">
                  <a:pos x="219" y="435"/>
                </a:cxn>
                <a:cxn ang="0">
                  <a:pos x="308" y="345"/>
                </a:cxn>
                <a:cxn ang="0">
                  <a:pos x="249" y="315"/>
                </a:cxn>
                <a:cxn ang="0">
                  <a:pos x="239" y="345"/>
                </a:cxn>
                <a:cxn ang="0">
                  <a:pos x="199" y="335"/>
                </a:cxn>
                <a:cxn ang="0">
                  <a:pos x="189" y="296"/>
                </a:cxn>
                <a:cxn ang="0">
                  <a:pos x="129" y="315"/>
                </a:cxn>
                <a:cxn ang="0">
                  <a:pos x="139" y="236"/>
                </a:cxn>
                <a:cxn ang="0">
                  <a:pos x="169" y="226"/>
                </a:cxn>
                <a:cxn ang="0">
                  <a:pos x="179" y="256"/>
                </a:cxn>
                <a:cxn ang="0">
                  <a:pos x="239" y="266"/>
                </a:cxn>
                <a:cxn ang="0">
                  <a:pos x="358" y="206"/>
                </a:cxn>
                <a:cxn ang="0">
                  <a:pos x="278" y="186"/>
                </a:cxn>
                <a:cxn ang="0">
                  <a:pos x="239" y="176"/>
                </a:cxn>
                <a:cxn ang="0">
                  <a:pos x="239" y="17"/>
                </a:cxn>
                <a:cxn ang="0">
                  <a:pos x="189" y="37"/>
                </a:cxn>
                <a:cxn ang="0">
                  <a:pos x="149" y="157"/>
                </a:cxn>
                <a:cxn ang="0">
                  <a:pos x="70" y="97"/>
                </a:cxn>
                <a:cxn ang="0">
                  <a:pos x="30" y="147"/>
                </a:cxn>
                <a:cxn ang="0">
                  <a:pos x="60" y="166"/>
                </a:cxn>
                <a:cxn ang="0">
                  <a:pos x="80" y="196"/>
                </a:cxn>
                <a:cxn ang="0">
                  <a:pos x="60" y="286"/>
                </a:cxn>
                <a:cxn ang="0">
                  <a:pos x="0" y="296"/>
                </a:cxn>
              </a:cxnLst>
              <a:rect l="0" t="0" r="r" b="b"/>
              <a:pathLst>
                <a:path w="362" h="435">
                  <a:moveTo>
                    <a:pt x="219" y="435"/>
                  </a:moveTo>
                  <a:cubicBezTo>
                    <a:pt x="253" y="384"/>
                    <a:pt x="243" y="367"/>
                    <a:pt x="308" y="345"/>
                  </a:cubicBezTo>
                  <a:cubicBezTo>
                    <a:pt x="304" y="342"/>
                    <a:pt x="260" y="309"/>
                    <a:pt x="249" y="315"/>
                  </a:cubicBezTo>
                  <a:cubicBezTo>
                    <a:pt x="240" y="320"/>
                    <a:pt x="242" y="335"/>
                    <a:pt x="239" y="345"/>
                  </a:cubicBezTo>
                  <a:cubicBezTo>
                    <a:pt x="226" y="342"/>
                    <a:pt x="209" y="345"/>
                    <a:pt x="199" y="335"/>
                  </a:cubicBezTo>
                  <a:cubicBezTo>
                    <a:pt x="189" y="326"/>
                    <a:pt x="200" y="304"/>
                    <a:pt x="189" y="296"/>
                  </a:cubicBezTo>
                  <a:cubicBezTo>
                    <a:pt x="188" y="295"/>
                    <a:pt x="130" y="315"/>
                    <a:pt x="129" y="315"/>
                  </a:cubicBezTo>
                  <a:cubicBezTo>
                    <a:pt x="132" y="289"/>
                    <a:pt x="128" y="260"/>
                    <a:pt x="139" y="236"/>
                  </a:cubicBezTo>
                  <a:cubicBezTo>
                    <a:pt x="143" y="226"/>
                    <a:pt x="160" y="221"/>
                    <a:pt x="169" y="226"/>
                  </a:cubicBezTo>
                  <a:cubicBezTo>
                    <a:pt x="178" y="231"/>
                    <a:pt x="170" y="251"/>
                    <a:pt x="179" y="256"/>
                  </a:cubicBezTo>
                  <a:cubicBezTo>
                    <a:pt x="197" y="266"/>
                    <a:pt x="219" y="263"/>
                    <a:pt x="239" y="266"/>
                  </a:cubicBezTo>
                  <a:cubicBezTo>
                    <a:pt x="294" y="257"/>
                    <a:pt x="339" y="264"/>
                    <a:pt x="358" y="206"/>
                  </a:cubicBezTo>
                  <a:cubicBezTo>
                    <a:pt x="339" y="149"/>
                    <a:pt x="362" y="186"/>
                    <a:pt x="278" y="186"/>
                  </a:cubicBezTo>
                  <a:cubicBezTo>
                    <a:pt x="265" y="186"/>
                    <a:pt x="252" y="179"/>
                    <a:pt x="239" y="176"/>
                  </a:cubicBezTo>
                  <a:cubicBezTo>
                    <a:pt x="226" y="125"/>
                    <a:pt x="259" y="66"/>
                    <a:pt x="239" y="17"/>
                  </a:cubicBezTo>
                  <a:cubicBezTo>
                    <a:pt x="232" y="0"/>
                    <a:pt x="206" y="30"/>
                    <a:pt x="189" y="37"/>
                  </a:cubicBezTo>
                  <a:cubicBezTo>
                    <a:pt x="180" y="81"/>
                    <a:pt x="163" y="115"/>
                    <a:pt x="149" y="157"/>
                  </a:cubicBezTo>
                  <a:cubicBezTo>
                    <a:pt x="112" y="144"/>
                    <a:pt x="103" y="119"/>
                    <a:pt x="70" y="97"/>
                  </a:cubicBezTo>
                  <a:cubicBezTo>
                    <a:pt x="59" y="105"/>
                    <a:pt x="20" y="122"/>
                    <a:pt x="30" y="147"/>
                  </a:cubicBezTo>
                  <a:cubicBezTo>
                    <a:pt x="34" y="158"/>
                    <a:pt x="50" y="160"/>
                    <a:pt x="60" y="166"/>
                  </a:cubicBezTo>
                  <a:cubicBezTo>
                    <a:pt x="67" y="176"/>
                    <a:pt x="79" y="184"/>
                    <a:pt x="80" y="196"/>
                  </a:cubicBezTo>
                  <a:cubicBezTo>
                    <a:pt x="80" y="196"/>
                    <a:pt x="70" y="276"/>
                    <a:pt x="60" y="286"/>
                  </a:cubicBezTo>
                  <a:cubicBezTo>
                    <a:pt x="47" y="299"/>
                    <a:pt x="16" y="296"/>
                    <a:pt x="0" y="296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684" name="Freeform 148"/>
            <p:cNvSpPr>
              <a:spLocks noChangeArrowheads="1"/>
            </p:cNvSpPr>
            <p:nvPr/>
          </p:nvSpPr>
          <p:spPr bwMode="auto">
            <a:xfrm>
              <a:off x="1479" y="2792"/>
              <a:ext cx="186" cy="410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112" y="59"/>
                </a:cxn>
                <a:cxn ang="0">
                  <a:pos x="182" y="109"/>
                </a:cxn>
                <a:cxn ang="0">
                  <a:pos x="232" y="99"/>
                </a:cxn>
                <a:cxn ang="0">
                  <a:pos x="252" y="69"/>
                </a:cxn>
                <a:cxn ang="0">
                  <a:pos x="281" y="49"/>
                </a:cxn>
                <a:cxn ang="0">
                  <a:pos x="281" y="149"/>
                </a:cxn>
                <a:cxn ang="0">
                  <a:pos x="222" y="168"/>
                </a:cxn>
                <a:cxn ang="0">
                  <a:pos x="152" y="188"/>
                </a:cxn>
                <a:cxn ang="0">
                  <a:pos x="43" y="168"/>
                </a:cxn>
                <a:cxn ang="0">
                  <a:pos x="53" y="218"/>
                </a:cxn>
                <a:cxn ang="0">
                  <a:pos x="122" y="228"/>
                </a:cxn>
                <a:cxn ang="0">
                  <a:pos x="112" y="317"/>
                </a:cxn>
                <a:cxn ang="0">
                  <a:pos x="23" y="307"/>
                </a:cxn>
                <a:cxn ang="0">
                  <a:pos x="3" y="278"/>
                </a:cxn>
                <a:cxn ang="0">
                  <a:pos x="23" y="357"/>
                </a:cxn>
                <a:cxn ang="0">
                  <a:pos x="73" y="446"/>
                </a:cxn>
                <a:cxn ang="0">
                  <a:pos x="182" y="476"/>
                </a:cxn>
                <a:cxn ang="0">
                  <a:pos x="202" y="506"/>
                </a:cxn>
                <a:cxn ang="0">
                  <a:pos x="172" y="625"/>
                </a:cxn>
              </a:cxnLst>
              <a:rect l="0" t="0" r="r" b="b"/>
              <a:pathLst>
                <a:path w="308" h="625">
                  <a:moveTo>
                    <a:pt x="192" y="0"/>
                  </a:moveTo>
                  <a:cubicBezTo>
                    <a:pt x="177" y="44"/>
                    <a:pt x="156" y="48"/>
                    <a:pt x="112" y="59"/>
                  </a:cubicBezTo>
                  <a:cubicBezTo>
                    <a:pt x="182" y="82"/>
                    <a:pt x="165" y="59"/>
                    <a:pt x="182" y="109"/>
                  </a:cubicBezTo>
                  <a:cubicBezTo>
                    <a:pt x="199" y="106"/>
                    <a:pt x="217" y="107"/>
                    <a:pt x="232" y="99"/>
                  </a:cubicBezTo>
                  <a:cubicBezTo>
                    <a:pt x="242" y="93"/>
                    <a:pt x="244" y="78"/>
                    <a:pt x="252" y="69"/>
                  </a:cubicBezTo>
                  <a:cubicBezTo>
                    <a:pt x="260" y="61"/>
                    <a:pt x="271" y="56"/>
                    <a:pt x="281" y="49"/>
                  </a:cubicBezTo>
                  <a:cubicBezTo>
                    <a:pt x="292" y="81"/>
                    <a:pt x="308" y="114"/>
                    <a:pt x="281" y="149"/>
                  </a:cubicBezTo>
                  <a:cubicBezTo>
                    <a:pt x="268" y="165"/>
                    <a:pt x="222" y="168"/>
                    <a:pt x="222" y="168"/>
                  </a:cubicBezTo>
                  <a:cubicBezTo>
                    <a:pt x="205" y="220"/>
                    <a:pt x="195" y="217"/>
                    <a:pt x="152" y="188"/>
                  </a:cubicBezTo>
                  <a:cubicBezTo>
                    <a:pt x="114" y="132"/>
                    <a:pt x="99" y="149"/>
                    <a:pt x="43" y="168"/>
                  </a:cubicBezTo>
                  <a:cubicBezTo>
                    <a:pt x="46" y="185"/>
                    <a:pt x="39" y="208"/>
                    <a:pt x="53" y="218"/>
                  </a:cubicBezTo>
                  <a:cubicBezTo>
                    <a:pt x="72" y="232"/>
                    <a:pt x="110" y="208"/>
                    <a:pt x="122" y="228"/>
                  </a:cubicBezTo>
                  <a:cubicBezTo>
                    <a:pt x="137" y="254"/>
                    <a:pt x="115" y="287"/>
                    <a:pt x="112" y="317"/>
                  </a:cubicBezTo>
                  <a:cubicBezTo>
                    <a:pt x="82" y="314"/>
                    <a:pt x="51" y="317"/>
                    <a:pt x="23" y="307"/>
                  </a:cubicBezTo>
                  <a:cubicBezTo>
                    <a:pt x="12" y="303"/>
                    <a:pt x="8" y="267"/>
                    <a:pt x="3" y="278"/>
                  </a:cubicBezTo>
                  <a:cubicBezTo>
                    <a:pt x="0" y="283"/>
                    <a:pt x="17" y="345"/>
                    <a:pt x="23" y="357"/>
                  </a:cubicBezTo>
                  <a:cubicBezTo>
                    <a:pt x="32" y="376"/>
                    <a:pt x="55" y="435"/>
                    <a:pt x="73" y="446"/>
                  </a:cubicBezTo>
                  <a:cubicBezTo>
                    <a:pt x="98" y="461"/>
                    <a:pt x="153" y="470"/>
                    <a:pt x="182" y="476"/>
                  </a:cubicBezTo>
                  <a:cubicBezTo>
                    <a:pt x="189" y="486"/>
                    <a:pt x="201" y="494"/>
                    <a:pt x="202" y="506"/>
                  </a:cubicBezTo>
                  <a:cubicBezTo>
                    <a:pt x="208" y="561"/>
                    <a:pt x="172" y="577"/>
                    <a:pt x="172" y="625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685" name="Text Box 149"/>
            <p:cNvSpPr txBox="1">
              <a:spLocks noChangeArrowheads="1"/>
            </p:cNvSpPr>
            <p:nvPr/>
          </p:nvSpPr>
          <p:spPr bwMode="auto">
            <a:xfrm rot="5400000">
              <a:off x="1414" y="2432"/>
              <a:ext cx="214" cy="1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3000"/>
                </a:lnSpc>
                <a:tabLst>
                  <a:tab pos="0" algn="l"/>
                  <a:tab pos="457177" algn="l"/>
                  <a:tab pos="914353" algn="l"/>
                  <a:tab pos="1371530" algn="l"/>
                  <a:tab pos="1828706" algn="l"/>
                  <a:tab pos="2285883" algn="l"/>
                  <a:tab pos="2743060" algn="l"/>
                  <a:tab pos="3200236" algn="l"/>
                  <a:tab pos="3657413" algn="l"/>
                  <a:tab pos="4114590" algn="l"/>
                  <a:tab pos="4571766" algn="l"/>
                  <a:tab pos="5028942" algn="l"/>
                  <a:tab pos="5486119" algn="l"/>
                  <a:tab pos="5943296" algn="l"/>
                  <a:tab pos="6400473" algn="l"/>
                  <a:tab pos="6857649" algn="l"/>
                  <a:tab pos="7314825" algn="l"/>
                  <a:tab pos="7772002" algn="l"/>
                  <a:tab pos="8229179" algn="l"/>
                  <a:tab pos="8686355" algn="l"/>
                  <a:tab pos="9143532" algn="l"/>
                </a:tabLst>
              </a:pPr>
              <a:r>
                <a:rPr lang="en-US" sz="1400" dirty="0">
                  <a:solidFill>
                    <a:srgbClr val="FF0000"/>
                  </a:solidFill>
                  <a:latin typeface="Arial" charset="0"/>
                  <a:ea typeface="ＭＳ Ｐゴシック" pitchFamily="34" charset="-128"/>
                </a:rPr>
                <a:t>e-</a:t>
              </a:r>
            </a:p>
          </p:txBody>
        </p:sp>
        <p:sp>
          <p:nvSpPr>
            <p:cNvPr id="193686" name="Text Box 150"/>
            <p:cNvSpPr txBox="1">
              <a:spLocks noChangeArrowheads="1"/>
            </p:cNvSpPr>
            <p:nvPr/>
          </p:nvSpPr>
          <p:spPr bwMode="auto">
            <a:xfrm rot="5400000">
              <a:off x="1341" y="2615"/>
              <a:ext cx="214" cy="1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3000"/>
                </a:lnSpc>
                <a:tabLst>
                  <a:tab pos="0" algn="l"/>
                  <a:tab pos="457177" algn="l"/>
                  <a:tab pos="914353" algn="l"/>
                  <a:tab pos="1371530" algn="l"/>
                  <a:tab pos="1828706" algn="l"/>
                  <a:tab pos="2285883" algn="l"/>
                  <a:tab pos="2743060" algn="l"/>
                  <a:tab pos="3200236" algn="l"/>
                  <a:tab pos="3657413" algn="l"/>
                  <a:tab pos="4114590" algn="l"/>
                  <a:tab pos="4571766" algn="l"/>
                  <a:tab pos="5028942" algn="l"/>
                  <a:tab pos="5486119" algn="l"/>
                  <a:tab pos="5943296" algn="l"/>
                  <a:tab pos="6400473" algn="l"/>
                  <a:tab pos="6857649" algn="l"/>
                  <a:tab pos="7314825" algn="l"/>
                  <a:tab pos="7772002" algn="l"/>
                  <a:tab pos="8229179" algn="l"/>
                  <a:tab pos="8686355" algn="l"/>
                  <a:tab pos="9143532" algn="l"/>
                </a:tabLst>
              </a:pPr>
              <a:r>
                <a:rPr lang="en-US" sz="1400" dirty="0">
                  <a:solidFill>
                    <a:srgbClr val="FF0000"/>
                  </a:solidFill>
                  <a:latin typeface="Arial" charset="0"/>
                  <a:ea typeface="ＭＳ Ｐゴシック" pitchFamily="34" charset="-128"/>
                </a:rPr>
                <a:t>e-</a:t>
              </a:r>
            </a:p>
          </p:txBody>
        </p:sp>
        <p:sp>
          <p:nvSpPr>
            <p:cNvPr id="193687" name="Text Box 151"/>
            <p:cNvSpPr txBox="1">
              <a:spLocks noChangeArrowheads="1"/>
            </p:cNvSpPr>
            <p:nvPr/>
          </p:nvSpPr>
          <p:spPr bwMode="auto">
            <a:xfrm rot="5400000">
              <a:off x="1629" y="2471"/>
              <a:ext cx="214" cy="1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3000"/>
                </a:lnSpc>
                <a:tabLst>
                  <a:tab pos="0" algn="l"/>
                  <a:tab pos="457177" algn="l"/>
                  <a:tab pos="914353" algn="l"/>
                  <a:tab pos="1371530" algn="l"/>
                  <a:tab pos="1828706" algn="l"/>
                  <a:tab pos="2285883" algn="l"/>
                  <a:tab pos="2743060" algn="l"/>
                  <a:tab pos="3200236" algn="l"/>
                  <a:tab pos="3657413" algn="l"/>
                  <a:tab pos="4114590" algn="l"/>
                  <a:tab pos="4571766" algn="l"/>
                  <a:tab pos="5028942" algn="l"/>
                  <a:tab pos="5486119" algn="l"/>
                  <a:tab pos="5943296" algn="l"/>
                  <a:tab pos="6400473" algn="l"/>
                  <a:tab pos="6857649" algn="l"/>
                  <a:tab pos="7314825" algn="l"/>
                  <a:tab pos="7772002" algn="l"/>
                  <a:tab pos="8229179" algn="l"/>
                  <a:tab pos="8686355" algn="l"/>
                  <a:tab pos="9143532" algn="l"/>
                </a:tabLst>
              </a:pPr>
              <a:r>
                <a:rPr lang="en-US" sz="1400" dirty="0">
                  <a:solidFill>
                    <a:srgbClr val="FF0000"/>
                  </a:solidFill>
                  <a:latin typeface="Arial" charset="0"/>
                  <a:ea typeface="ＭＳ Ｐゴシック" pitchFamily="34" charset="-128"/>
                </a:rPr>
                <a:t>e-</a:t>
              </a:r>
            </a:p>
          </p:txBody>
        </p:sp>
        <p:sp>
          <p:nvSpPr>
            <p:cNvPr id="193688" name="Text Box 152"/>
            <p:cNvSpPr txBox="1">
              <a:spLocks noChangeArrowheads="1"/>
            </p:cNvSpPr>
            <p:nvPr/>
          </p:nvSpPr>
          <p:spPr bwMode="auto">
            <a:xfrm rot="5400000">
              <a:off x="1293" y="2912"/>
              <a:ext cx="214" cy="1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3000"/>
                </a:lnSpc>
                <a:tabLst>
                  <a:tab pos="0" algn="l"/>
                  <a:tab pos="457177" algn="l"/>
                  <a:tab pos="914353" algn="l"/>
                  <a:tab pos="1371530" algn="l"/>
                  <a:tab pos="1828706" algn="l"/>
                  <a:tab pos="2285883" algn="l"/>
                  <a:tab pos="2743060" algn="l"/>
                  <a:tab pos="3200236" algn="l"/>
                  <a:tab pos="3657413" algn="l"/>
                  <a:tab pos="4114590" algn="l"/>
                  <a:tab pos="4571766" algn="l"/>
                  <a:tab pos="5028942" algn="l"/>
                  <a:tab pos="5486119" algn="l"/>
                  <a:tab pos="5943296" algn="l"/>
                  <a:tab pos="6400473" algn="l"/>
                  <a:tab pos="6857649" algn="l"/>
                  <a:tab pos="7314825" algn="l"/>
                  <a:tab pos="7772002" algn="l"/>
                  <a:tab pos="8229179" algn="l"/>
                  <a:tab pos="8686355" algn="l"/>
                  <a:tab pos="9143532" algn="l"/>
                </a:tabLst>
              </a:pPr>
              <a:r>
                <a:rPr lang="en-US" sz="1400" dirty="0">
                  <a:solidFill>
                    <a:srgbClr val="FF0000"/>
                  </a:solidFill>
                  <a:latin typeface="Arial" charset="0"/>
                  <a:ea typeface="ＭＳ Ｐゴシック" pitchFamily="34" charset="-128"/>
                </a:rPr>
                <a:t>e-</a:t>
              </a:r>
            </a:p>
          </p:txBody>
        </p:sp>
        <p:sp>
          <p:nvSpPr>
            <p:cNvPr id="193689" name="Text Box 153"/>
            <p:cNvSpPr txBox="1">
              <a:spLocks noChangeArrowheads="1"/>
            </p:cNvSpPr>
            <p:nvPr/>
          </p:nvSpPr>
          <p:spPr bwMode="auto">
            <a:xfrm rot="5400000">
              <a:off x="1485" y="2960"/>
              <a:ext cx="214" cy="1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3000"/>
                </a:lnSpc>
                <a:tabLst>
                  <a:tab pos="0" algn="l"/>
                  <a:tab pos="457177" algn="l"/>
                  <a:tab pos="914353" algn="l"/>
                  <a:tab pos="1371530" algn="l"/>
                  <a:tab pos="1828706" algn="l"/>
                  <a:tab pos="2285883" algn="l"/>
                  <a:tab pos="2743060" algn="l"/>
                  <a:tab pos="3200236" algn="l"/>
                  <a:tab pos="3657413" algn="l"/>
                  <a:tab pos="4114590" algn="l"/>
                  <a:tab pos="4571766" algn="l"/>
                  <a:tab pos="5028942" algn="l"/>
                  <a:tab pos="5486119" algn="l"/>
                  <a:tab pos="5943296" algn="l"/>
                  <a:tab pos="6400473" algn="l"/>
                  <a:tab pos="6857649" algn="l"/>
                  <a:tab pos="7314825" algn="l"/>
                  <a:tab pos="7772002" algn="l"/>
                  <a:tab pos="8229179" algn="l"/>
                  <a:tab pos="8686355" algn="l"/>
                  <a:tab pos="9143532" algn="l"/>
                </a:tabLst>
              </a:pPr>
              <a:r>
                <a:rPr lang="en-US" sz="1400" dirty="0">
                  <a:solidFill>
                    <a:srgbClr val="FF0000"/>
                  </a:solidFill>
                  <a:latin typeface="Arial" charset="0"/>
                  <a:ea typeface="ＭＳ Ｐゴシック" pitchFamily="34" charset="-128"/>
                </a:rPr>
                <a:t>e-</a:t>
              </a:r>
            </a:p>
          </p:txBody>
        </p:sp>
        <p:sp>
          <p:nvSpPr>
            <p:cNvPr id="193690" name="Text Box 154"/>
            <p:cNvSpPr txBox="1">
              <a:spLocks noChangeArrowheads="1"/>
            </p:cNvSpPr>
            <p:nvPr/>
          </p:nvSpPr>
          <p:spPr bwMode="auto">
            <a:xfrm rot="5400000">
              <a:off x="1437" y="3143"/>
              <a:ext cx="214" cy="18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3000"/>
                </a:lnSpc>
                <a:tabLst>
                  <a:tab pos="0" algn="l"/>
                  <a:tab pos="457177" algn="l"/>
                  <a:tab pos="914353" algn="l"/>
                  <a:tab pos="1371530" algn="l"/>
                  <a:tab pos="1828706" algn="l"/>
                  <a:tab pos="2285883" algn="l"/>
                  <a:tab pos="2743060" algn="l"/>
                  <a:tab pos="3200236" algn="l"/>
                  <a:tab pos="3657413" algn="l"/>
                  <a:tab pos="4114590" algn="l"/>
                  <a:tab pos="4571766" algn="l"/>
                  <a:tab pos="5028942" algn="l"/>
                  <a:tab pos="5486119" algn="l"/>
                  <a:tab pos="5943296" algn="l"/>
                  <a:tab pos="6400473" algn="l"/>
                  <a:tab pos="6857649" algn="l"/>
                  <a:tab pos="7314825" algn="l"/>
                  <a:tab pos="7772002" algn="l"/>
                  <a:tab pos="8229179" algn="l"/>
                  <a:tab pos="8686355" algn="l"/>
                  <a:tab pos="9143532" algn="l"/>
                </a:tabLst>
              </a:pPr>
              <a:r>
                <a:rPr lang="en-US" sz="1400" dirty="0">
                  <a:solidFill>
                    <a:srgbClr val="FF0000"/>
                  </a:solidFill>
                  <a:latin typeface="Arial" charset="0"/>
                  <a:ea typeface="ＭＳ Ｐゴシック" pitchFamily="34" charset="-128"/>
                </a:rPr>
                <a:t>e-</a:t>
              </a:r>
            </a:p>
          </p:txBody>
        </p:sp>
      </p:grpSp>
      <p:grpSp>
        <p:nvGrpSpPr>
          <p:cNvPr id="193586" name="Group 155"/>
          <p:cNvGrpSpPr>
            <a:grpSpLocks noChangeAspect="1"/>
          </p:cNvGrpSpPr>
          <p:nvPr/>
        </p:nvGrpSpPr>
        <p:grpSpPr bwMode="auto">
          <a:xfrm>
            <a:off x="1949186" y="3606800"/>
            <a:ext cx="1143000" cy="463550"/>
            <a:chOff x="1229" y="3148"/>
            <a:chExt cx="720" cy="292"/>
          </a:xfrm>
        </p:grpSpPr>
        <p:sp>
          <p:nvSpPr>
            <p:cNvPr id="193694" name="Freeform 158"/>
            <p:cNvSpPr>
              <a:spLocks/>
            </p:cNvSpPr>
            <p:nvPr/>
          </p:nvSpPr>
          <p:spPr bwMode="auto">
            <a:xfrm>
              <a:off x="1659" y="3148"/>
              <a:ext cx="290" cy="63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96" y="0"/>
                </a:cxn>
                <a:cxn ang="0">
                  <a:pos x="192" y="96"/>
                </a:cxn>
                <a:cxn ang="0">
                  <a:pos x="288" y="0"/>
                </a:cxn>
                <a:cxn ang="0">
                  <a:pos x="384" y="96"/>
                </a:cxn>
                <a:cxn ang="0">
                  <a:pos x="480" y="0"/>
                </a:cxn>
                <a:cxn ang="0">
                  <a:pos x="576" y="96"/>
                </a:cxn>
                <a:cxn ang="0">
                  <a:pos x="720" y="48"/>
                </a:cxn>
              </a:cxnLst>
              <a:rect l="0" t="0" r="r" b="b"/>
              <a:pathLst>
                <a:path w="720" h="104">
                  <a:moveTo>
                    <a:pt x="0" y="96"/>
                  </a:moveTo>
                  <a:cubicBezTo>
                    <a:pt x="32" y="48"/>
                    <a:pt x="64" y="0"/>
                    <a:pt x="96" y="0"/>
                  </a:cubicBezTo>
                  <a:cubicBezTo>
                    <a:pt x="128" y="0"/>
                    <a:pt x="160" y="96"/>
                    <a:pt x="192" y="96"/>
                  </a:cubicBezTo>
                  <a:cubicBezTo>
                    <a:pt x="224" y="96"/>
                    <a:pt x="256" y="0"/>
                    <a:pt x="288" y="0"/>
                  </a:cubicBezTo>
                  <a:cubicBezTo>
                    <a:pt x="320" y="0"/>
                    <a:pt x="352" y="96"/>
                    <a:pt x="384" y="96"/>
                  </a:cubicBezTo>
                  <a:cubicBezTo>
                    <a:pt x="416" y="96"/>
                    <a:pt x="448" y="0"/>
                    <a:pt x="480" y="0"/>
                  </a:cubicBezTo>
                  <a:cubicBezTo>
                    <a:pt x="512" y="0"/>
                    <a:pt x="536" y="88"/>
                    <a:pt x="576" y="96"/>
                  </a:cubicBezTo>
                  <a:cubicBezTo>
                    <a:pt x="616" y="104"/>
                    <a:pt x="668" y="76"/>
                    <a:pt x="720" y="48"/>
                  </a:cubicBezTo>
                </a:path>
              </a:pathLst>
            </a:custGeom>
            <a:noFill/>
            <a:ln w="1905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695" name="Freeform 159"/>
            <p:cNvSpPr>
              <a:spLocks/>
            </p:cNvSpPr>
            <p:nvPr/>
          </p:nvSpPr>
          <p:spPr bwMode="auto">
            <a:xfrm rot="1860000">
              <a:off x="1635" y="3336"/>
              <a:ext cx="290" cy="63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96" y="0"/>
                </a:cxn>
                <a:cxn ang="0">
                  <a:pos x="192" y="96"/>
                </a:cxn>
                <a:cxn ang="0">
                  <a:pos x="288" y="0"/>
                </a:cxn>
                <a:cxn ang="0">
                  <a:pos x="384" y="96"/>
                </a:cxn>
                <a:cxn ang="0">
                  <a:pos x="480" y="0"/>
                </a:cxn>
                <a:cxn ang="0">
                  <a:pos x="576" y="96"/>
                </a:cxn>
                <a:cxn ang="0">
                  <a:pos x="720" y="48"/>
                </a:cxn>
              </a:cxnLst>
              <a:rect l="0" t="0" r="r" b="b"/>
              <a:pathLst>
                <a:path w="720" h="104">
                  <a:moveTo>
                    <a:pt x="0" y="96"/>
                  </a:moveTo>
                  <a:cubicBezTo>
                    <a:pt x="32" y="48"/>
                    <a:pt x="64" y="0"/>
                    <a:pt x="96" y="0"/>
                  </a:cubicBezTo>
                  <a:cubicBezTo>
                    <a:pt x="128" y="0"/>
                    <a:pt x="160" y="96"/>
                    <a:pt x="192" y="96"/>
                  </a:cubicBezTo>
                  <a:cubicBezTo>
                    <a:pt x="224" y="96"/>
                    <a:pt x="256" y="0"/>
                    <a:pt x="288" y="0"/>
                  </a:cubicBezTo>
                  <a:cubicBezTo>
                    <a:pt x="320" y="0"/>
                    <a:pt x="352" y="96"/>
                    <a:pt x="384" y="96"/>
                  </a:cubicBezTo>
                  <a:cubicBezTo>
                    <a:pt x="416" y="96"/>
                    <a:pt x="448" y="0"/>
                    <a:pt x="480" y="0"/>
                  </a:cubicBezTo>
                  <a:cubicBezTo>
                    <a:pt x="512" y="0"/>
                    <a:pt x="536" y="88"/>
                    <a:pt x="576" y="96"/>
                  </a:cubicBezTo>
                  <a:cubicBezTo>
                    <a:pt x="616" y="104"/>
                    <a:pt x="668" y="76"/>
                    <a:pt x="720" y="48"/>
                  </a:cubicBezTo>
                </a:path>
              </a:pathLst>
            </a:custGeom>
            <a:noFill/>
            <a:ln w="1905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696" name="Freeform 160"/>
            <p:cNvSpPr>
              <a:spLocks/>
            </p:cNvSpPr>
            <p:nvPr/>
          </p:nvSpPr>
          <p:spPr bwMode="auto">
            <a:xfrm rot="9600000">
              <a:off x="1229" y="3377"/>
              <a:ext cx="290" cy="63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96" y="0"/>
                </a:cxn>
                <a:cxn ang="0">
                  <a:pos x="192" y="96"/>
                </a:cxn>
                <a:cxn ang="0">
                  <a:pos x="288" y="0"/>
                </a:cxn>
                <a:cxn ang="0">
                  <a:pos x="384" y="96"/>
                </a:cxn>
                <a:cxn ang="0">
                  <a:pos x="480" y="0"/>
                </a:cxn>
                <a:cxn ang="0">
                  <a:pos x="576" y="96"/>
                </a:cxn>
                <a:cxn ang="0">
                  <a:pos x="720" y="48"/>
                </a:cxn>
              </a:cxnLst>
              <a:rect l="0" t="0" r="r" b="b"/>
              <a:pathLst>
                <a:path w="720" h="104">
                  <a:moveTo>
                    <a:pt x="0" y="96"/>
                  </a:moveTo>
                  <a:cubicBezTo>
                    <a:pt x="32" y="48"/>
                    <a:pt x="64" y="0"/>
                    <a:pt x="96" y="0"/>
                  </a:cubicBezTo>
                  <a:cubicBezTo>
                    <a:pt x="128" y="0"/>
                    <a:pt x="160" y="96"/>
                    <a:pt x="192" y="96"/>
                  </a:cubicBezTo>
                  <a:cubicBezTo>
                    <a:pt x="224" y="96"/>
                    <a:pt x="256" y="0"/>
                    <a:pt x="288" y="0"/>
                  </a:cubicBezTo>
                  <a:cubicBezTo>
                    <a:pt x="320" y="0"/>
                    <a:pt x="352" y="96"/>
                    <a:pt x="384" y="96"/>
                  </a:cubicBezTo>
                  <a:cubicBezTo>
                    <a:pt x="416" y="96"/>
                    <a:pt x="448" y="0"/>
                    <a:pt x="480" y="0"/>
                  </a:cubicBezTo>
                  <a:cubicBezTo>
                    <a:pt x="512" y="0"/>
                    <a:pt x="536" y="88"/>
                    <a:pt x="576" y="96"/>
                  </a:cubicBezTo>
                  <a:cubicBezTo>
                    <a:pt x="616" y="104"/>
                    <a:pt x="668" y="76"/>
                    <a:pt x="720" y="48"/>
                  </a:cubicBezTo>
                </a:path>
              </a:pathLst>
            </a:custGeom>
            <a:noFill/>
            <a:ln w="19050">
              <a:solidFill>
                <a:srgbClr val="00B0F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93589" name="Group 161"/>
          <p:cNvGrpSpPr>
            <a:grpSpLocks noChangeAspect="1"/>
          </p:cNvGrpSpPr>
          <p:nvPr/>
        </p:nvGrpSpPr>
        <p:grpSpPr bwMode="auto">
          <a:xfrm rot="16200000">
            <a:off x="2180801" y="3933340"/>
            <a:ext cx="423863" cy="849313"/>
            <a:chOff x="1212" y="2518"/>
            <a:chExt cx="267" cy="535"/>
          </a:xfrm>
        </p:grpSpPr>
        <p:sp>
          <p:nvSpPr>
            <p:cNvPr id="193698" name="Line 162"/>
            <p:cNvSpPr>
              <a:spLocks noChangeShapeType="1"/>
            </p:cNvSpPr>
            <p:nvPr/>
          </p:nvSpPr>
          <p:spPr bwMode="auto">
            <a:xfrm flipH="1">
              <a:off x="1211" y="2581"/>
              <a:ext cx="183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699" name="Line 163"/>
            <p:cNvSpPr>
              <a:spLocks noChangeShapeType="1"/>
            </p:cNvSpPr>
            <p:nvPr/>
          </p:nvSpPr>
          <p:spPr bwMode="auto">
            <a:xfrm flipH="1">
              <a:off x="1211" y="2518"/>
              <a:ext cx="241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700" name="Line 164"/>
            <p:cNvSpPr>
              <a:spLocks noChangeShapeType="1"/>
            </p:cNvSpPr>
            <p:nvPr/>
          </p:nvSpPr>
          <p:spPr bwMode="auto">
            <a:xfrm flipH="1">
              <a:off x="1211" y="2675"/>
              <a:ext cx="183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701" name="Line 165"/>
            <p:cNvSpPr>
              <a:spLocks noChangeShapeType="1"/>
            </p:cNvSpPr>
            <p:nvPr/>
          </p:nvSpPr>
          <p:spPr bwMode="auto">
            <a:xfrm flipH="1">
              <a:off x="1211" y="2738"/>
              <a:ext cx="270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702" name="Line 166"/>
            <p:cNvSpPr>
              <a:spLocks noChangeShapeType="1"/>
            </p:cNvSpPr>
            <p:nvPr/>
          </p:nvSpPr>
          <p:spPr bwMode="auto">
            <a:xfrm flipH="1">
              <a:off x="1211" y="2927"/>
              <a:ext cx="212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3703" name="Line 167"/>
            <p:cNvSpPr>
              <a:spLocks noChangeShapeType="1"/>
            </p:cNvSpPr>
            <p:nvPr/>
          </p:nvSpPr>
          <p:spPr bwMode="auto">
            <a:xfrm flipH="1">
              <a:off x="1211" y="3053"/>
              <a:ext cx="212" cy="1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3592" name="Group 168"/>
          <p:cNvGrpSpPr>
            <a:grpSpLocks noChangeAspect="1"/>
          </p:cNvGrpSpPr>
          <p:nvPr/>
        </p:nvGrpSpPr>
        <p:grpSpPr bwMode="auto">
          <a:xfrm>
            <a:off x="6903774" y="3292475"/>
            <a:ext cx="227013" cy="2513013"/>
            <a:chOff x="4368" y="2016"/>
            <a:chExt cx="143" cy="1583"/>
          </a:xfrm>
        </p:grpSpPr>
        <p:sp>
          <p:nvSpPr>
            <p:cNvPr id="193705" name="AutoShape 169"/>
            <p:cNvSpPr>
              <a:spLocks noChangeArrowheads="1"/>
            </p:cNvSpPr>
            <p:nvPr/>
          </p:nvSpPr>
          <p:spPr bwMode="auto">
            <a:xfrm>
              <a:off x="4368" y="3168"/>
              <a:ext cx="144" cy="432"/>
            </a:xfrm>
            <a:prstGeom prst="can">
              <a:avLst>
                <a:gd name="adj" fmla="val 75000"/>
              </a:avLst>
            </a:prstGeom>
            <a:solidFill>
              <a:srgbClr val="6666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706" name="AutoShape 170"/>
            <p:cNvSpPr>
              <a:spLocks noChangeArrowheads="1"/>
            </p:cNvSpPr>
            <p:nvPr/>
          </p:nvSpPr>
          <p:spPr bwMode="auto">
            <a:xfrm>
              <a:off x="4368" y="2784"/>
              <a:ext cx="144" cy="432"/>
            </a:xfrm>
            <a:prstGeom prst="can">
              <a:avLst>
                <a:gd name="adj" fmla="val 75000"/>
              </a:avLst>
            </a:prstGeom>
            <a:solidFill>
              <a:srgbClr val="6666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707" name="AutoShape 171"/>
            <p:cNvSpPr>
              <a:spLocks noChangeArrowheads="1"/>
            </p:cNvSpPr>
            <p:nvPr/>
          </p:nvSpPr>
          <p:spPr bwMode="auto">
            <a:xfrm>
              <a:off x="4368" y="2400"/>
              <a:ext cx="144" cy="432"/>
            </a:xfrm>
            <a:prstGeom prst="can">
              <a:avLst>
                <a:gd name="adj" fmla="val 75000"/>
              </a:avLst>
            </a:prstGeom>
            <a:solidFill>
              <a:srgbClr val="6666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708" name="AutoShape 172"/>
            <p:cNvSpPr>
              <a:spLocks noChangeArrowheads="1"/>
            </p:cNvSpPr>
            <p:nvPr/>
          </p:nvSpPr>
          <p:spPr bwMode="auto">
            <a:xfrm>
              <a:off x="4368" y="2016"/>
              <a:ext cx="144" cy="432"/>
            </a:xfrm>
            <a:prstGeom prst="can">
              <a:avLst>
                <a:gd name="adj" fmla="val 75000"/>
              </a:avLst>
            </a:prstGeom>
            <a:solidFill>
              <a:srgbClr val="6666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93595" name="Group 173"/>
          <p:cNvGrpSpPr>
            <a:grpSpLocks noChangeAspect="1"/>
          </p:cNvGrpSpPr>
          <p:nvPr/>
        </p:nvGrpSpPr>
        <p:grpSpPr bwMode="auto">
          <a:xfrm>
            <a:off x="7513374" y="3292475"/>
            <a:ext cx="227013" cy="2513013"/>
            <a:chOff x="4752" y="2016"/>
            <a:chExt cx="143" cy="1583"/>
          </a:xfrm>
        </p:grpSpPr>
        <p:sp>
          <p:nvSpPr>
            <p:cNvPr id="193710" name="AutoShape 174"/>
            <p:cNvSpPr>
              <a:spLocks noChangeArrowheads="1"/>
            </p:cNvSpPr>
            <p:nvPr/>
          </p:nvSpPr>
          <p:spPr bwMode="auto">
            <a:xfrm>
              <a:off x="4752" y="3168"/>
              <a:ext cx="144" cy="432"/>
            </a:xfrm>
            <a:prstGeom prst="can">
              <a:avLst>
                <a:gd name="adj" fmla="val 75000"/>
              </a:avLst>
            </a:prstGeom>
            <a:solidFill>
              <a:srgbClr val="6666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711" name="AutoShape 175"/>
            <p:cNvSpPr>
              <a:spLocks noChangeArrowheads="1"/>
            </p:cNvSpPr>
            <p:nvPr/>
          </p:nvSpPr>
          <p:spPr bwMode="auto">
            <a:xfrm>
              <a:off x="4752" y="2784"/>
              <a:ext cx="144" cy="432"/>
            </a:xfrm>
            <a:prstGeom prst="can">
              <a:avLst>
                <a:gd name="adj" fmla="val 75000"/>
              </a:avLst>
            </a:prstGeom>
            <a:solidFill>
              <a:srgbClr val="6666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712" name="AutoShape 176"/>
            <p:cNvSpPr>
              <a:spLocks noChangeArrowheads="1"/>
            </p:cNvSpPr>
            <p:nvPr/>
          </p:nvSpPr>
          <p:spPr bwMode="auto">
            <a:xfrm>
              <a:off x="4752" y="2400"/>
              <a:ext cx="144" cy="432"/>
            </a:xfrm>
            <a:prstGeom prst="can">
              <a:avLst>
                <a:gd name="adj" fmla="val 75000"/>
              </a:avLst>
            </a:prstGeom>
            <a:solidFill>
              <a:srgbClr val="6666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713" name="AutoShape 177"/>
            <p:cNvSpPr>
              <a:spLocks noChangeArrowheads="1"/>
            </p:cNvSpPr>
            <p:nvPr/>
          </p:nvSpPr>
          <p:spPr bwMode="auto">
            <a:xfrm>
              <a:off x="4752" y="2016"/>
              <a:ext cx="144" cy="432"/>
            </a:xfrm>
            <a:prstGeom prst="can">
              <a:avLst>
                <a:gd name="adj" fmla="val 75000"/>
              </a:avLst>
            </a:prstGeom>
            <a:solidFill>
              <a:srgbClr val="6666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3714" name="Text Box 178"/>
          <p:cNvSpPr txBox="1">
            <a:spLocks noChangeArrowheads="1"/>
          </p:cNvSpPr>
          <p:nvPr/>
        </p:nvSpPr>
        <p:spPr bwMode="auto">
          <a:xfrm>
            <a:off x="6751374" y="1311274"/>
            <a:ext cx="2667000" cy="356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89995" tIns="46798" rIns="89995" bIns="46798">
            <a:spAutoFit/>
          </a:bodyPr>
          <a:lstStyle/>
          <a:p>
            <a:pPr>
              <a:lnSpc>
                <a:spcPct val="93000"/>
              </a:lnSpc>
              <a:tabLst>
                <a:tab pos="0" algn="l"/>
                <a:tab pos="457177" algn="l"/>
                <a:tab pos="914353" algn="l"/>
                <a:tab pos="1371530" algn="l"/>
                <a:tab pos="1828706" algn="l"/>
                <a:tab pos="2285883" algn="l"/>
                <a:tab pos="2743060" algn="l"/>
                <a:tab pos="3200236" algn="l"/>
                <a:tab pos="3657413" algn="l"/>
                <a:tab pos="4114590" algn="l"/>
                <a:tab pos="4571766" algn="l"/>
                <a:tab pos="5028942" algn="l"/>
                <a:tab pos="5486119" algn="l"/>
                <a:tab pos="5943296" algn="l"/>
                <a:tab pos="6400473" algn="l"/>
                <a:tab pos="6857649" algn="l"/>
                <a:tab pos="7314825" algn="l"/>
                <a:tab pos="7772002" algn="l"/>
                <a:tab pos="8229179" algn="l"/>
                <a:tab pos="8686355" algn="l"/>
                <a:tab pos="9143532" algn="l"/>
              </a:tabLst>
            </a:pPr>
            <a:r>
              <a:rPr lang="en-US" b="1" dirty="0">
                <a:latin typeface="Rockwell" pitchFamily="16" charset="0"/>
                <a:ea typeface="ＭＳ Ｐゴシック" pitchFamily="34" charset="-128"/>
              </a:rPr>
              <a:t>Cavity ionizer</a:t>
            </a:r>
          </a:p>
        </p:txBody>
      </p:sp>
      <p:sp>
        <p:nvSpPr>
          <p:cNvPr id="193715" name="Line 179"/>
          <p:cNvSpPr>
            <a:spLocks noChangeAspect="1" noChangeShapeType="1"/>
          </p:cNvSpPr>
          <p:nvPr/>
        </p:nvSpPr>
        <p:spPr bwMode="auto">
          <a:xfrm flipV="1">
            <a:off x="7360974" y="3055937"/>
            <a:ext cx="76200" cy="3368675"/>
          </a:xfrm>
          <a:prstGeom prst="line">
            <a:avLst/>
          </a:prstGeom>
          <a:noFill/>
          <a:ln w="38160">
            <a:solidFill>
              <a:srgbClr val="33CCCC"/>
            </a:solidFill>
            <a:miter lim="800000"/>
            <a:headEnd/>
            <a:tailEnd type="triangle" w="med" len="med"/>
          </a:ln>
          <a:effectLst/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193716" name="Line 180"/>
          <p:cNvSpPr>
            <a:spLocks noChangeAspect="1" noChangeShapeType="1"/>
          </p:cNvSpPr>
          <p:nvPr/>
        </p:nvSpPr>
        <p:spPr bwMode="auto">
          <a:xfrm flipH="1" flipV="1">
            <a:off x="7200636" y="3132138"/>
            <a:ext cx="244475" cy="3292475"/>
          </a:xfrm>
          <a:prstGeom prst="line">
            <a:avLst/>
          </a:prstGeom>
          <a:noFill/>
          <a:ln w="3816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  <p:txBody>
          <a:bodyPr lIns="91435" tIns="45718" rIns="91435" bIns="45718"/>
          <a:lstStyle/>
          <a:p>
            <a:endParaRPr lang="en-US"/>
          </a:p>
        </p:txBody>
      </p:sp>
      <p:grpSp>
        <p:nvGrpSpPr>
          <p:cNvPr id="193598" name="Group 181"/>
          <p:cNvGrpSpPr>
            <a:grpSpLocks noChangeAspect="1"/>
          </p:cNvGrpSpPr>
          <p:nvPr/>
        </p:nvGrpSpPr>
        <p:grpSpPr bwMode="auto">
          <a:xfrm>
            <a:off x="7665774" y="3597274"/>
            <a:ext cx="227013" cy="2513013"/>
            <a:chOff x="4848" y="2208"/>
            <a:chExt cx="143" cy="1583"/>
          </a:xfrm>
        </p:grpSpPr>
        <p:sp>
          <p:nvSpPr>
            <p:cNvPr id="193718" name="AutoShape 182"/>
            <p:cNvSpPr>
              <a:spLocks noChangeArrowheads="1"/>
            </p:cNvSpPr>
            <p:nvPr/>
          </p:nvSpPr>
          <p:spPr bwMode="auto">
            <a:xfrm>
              <a:off x="4848" y="3360"/>
              <a:ext cx="144" cy="432"/>
            </a:xfrm>
            <a:prstGeom prst="can">
              <a:avLst>
                <a:gd name="adj" fmla="val 75000"/>
              </a:avLst>
            </a:prstGeom>
            <a:solidFill>
              <a:srgbClr val="6666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719" name="AutoShape 183"/>
            <p:cNvSpPr>
              <a:spLocks noChangeArrowheads="1"/>
            </p:cNvSpPr>
            <p:nvPr/>
          </p:nvSpPr>
          <p:spPr bwMode="auto">
            <a:xfrm>
              <a:off x="4848" y="2976"/>
              <a:ext cx="144" cy="432"/>
            </a:xfrm>
            <a:prstGeom prst="can">
              <a:avLst>
                <a:gd name="adj" fmla="val 75000"/>
              </a:avLst>
            </a:prstGeom>
            <a:solidFill>
              <a:srgbClr val="6666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720" name="AutoShape 184"/>
            <p:cNvSpPr>
              <a:spLocks noChangeArrowheads="1"/>
            </p:cNvSpPr>
            <p:nvPr/>
          </p:nvSpPr>
          <p:spPr bwMode="auto">
            <a:xfrm>
              <a:off x="4848" y="2592"/>
              <a:ext cx="144" cy="432"/>
            </a:xfrm>
            <a:prstGeom prst="can">
              <a:avLst>
                <a:gd name="adj" fmla="val 75000"/>
              </a:avLst>
            </a:prstGeom>
            <a:solidFill>
              <a:srgbClr val="6666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721" name="AutoShape 185"/>
            <p:cNvSpPr>
              <a:spLocks noChangeArrowheads="1"/>
            </p:cNvSpPr>
            <p:nvPr/>
          </p:nvSpPr>
          <p:spPr bwMode="auto">
            <a:xfrm>
              <a:off x="4848" y="2208"/>
              <a:ext cx="144" cy="432"/>
            </a:xfrm>
            <a:prstGeom prst="can">
              <a:avLst>
                <a:gd name="adj" fmla="val 75000"/>
              </a:avLst>
            </a:prstGeom>
            <a:solidFill>
              <a:srgbClr val="6666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93601" name="Group 186"/>
          <p:cNvGrpSpPr>
            <a:grpSpLocks noChangeAspect="1"/>
          </p:cNvGrpSpPr>
          <p:nvPr/>
        </p:nvGrpSpPr>
        <p:grpSpPr bwMode="auto">
          <a:xfrm>
            <a:off x="7056174" y="3597274"/>
            <a:ext cx="227013" cy="2513013"/>
            <a:chOff x="4464" y="2208"/>
            <a:chExt cx="143" cy="1583"/>
          </a:xfrm>
        </p:grpSpPr>
        <p:sp>
          <p:nvSpPr>
            <p:cNvPr id="193723" name="AutoShape 187"/>
            <p:cNvSpPr>
              <a:spLocks noChangeArrowheads="1"/>
            </p:cNvSpPr>
            <p:nvPr/>
          </p:nvSpPr>
          <p:spPr bwMode="auto">
            <a:xfrm>
              <a:off x="4464" y="3360"/>
              <a:ext cx="144" cy="432"/>
            </a:xfrm>
            <a:prstGeom prst="can">
              <a:avLst>
                <a:gd name="adj" fmla="val 75000"/>
              </a:avLst>
            </a:prstGeom>
            <a:solidFill>
              <a:srgbClr val="6666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724" name="AutoShape 188"/>
            <p:cNvSpPr>
              <a:spLocks noChangeArrowheads="1"/>
            </p:cNvSpPr>
            <p:nvPr/>
          </p:nvSpPr>
          <p:spPr bwMode="auto">
            <a:xfrm>
              <a:off x="4464" y="2976"/>
              <a:ext cx="144" cy="432"/>
            </a:xfrm>
            <a:prstGeom prst="can">
              <a:avLst>
                <a:gd name="adj" fmla="val 75000"/>
              </a:avLst>
            </a:prstGeom>
            <a:solidFill>
              <a:srgbClr val="6666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725" name="AutoShape 189"/>
            <p:cNvSpPr>
              <a:spLocks noChangeArrowheads="1"/>
            </p:cNvSpPr>
            <p:nvPr/>
          </p:nvSpPr>
          <p:spPr bwMode="auto">
            <a:xfrm>
              <a:off x="4464" y="2592"/>
              <a:ext cx="144" cy="432"/>
            </a:xfrm>
            <a:prstGeom prst="can">
              <a:avLst>
                <a:gd name="adj" fmla="val 75000"/>
              </a:avLst>
            </a:prstGeom>
            <a:solidFill>
              <a:srgbClr val="6666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726" name="AutoShape 190"/>
            <p:cNvSpPr>
              <a:spLocks noChangeArrowheads="1"/>
            </p:cNvSpPr>
            <p:nvPr/>
          </p:nvSpPr>
          <p:spPr bwMode="auto">
            <a:xfrm>
              <a:off x="4464" y="2208"/>
              <a:ext cx="144" cy="432"/>
            </a:xfrm>
            <a:prstGeom prst="can">
              <a:avLst>
                <a:gd name="adj" fmla="val 75000"/>
              </a:avLst>
            </a:prstGeom>
            <a:solidFill>
              <a:srgbClr val="666699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3727" name="Freeform 191"/>
          <p:cNvSpPr>
            <a:spLocks noChangeAspect="1"/>
          </p:cNvSpPr>
          <p:nvPr/>
        </p:nvSpPr>
        <p:spPr bwMode="auto">
          <a:xfrm>
            <a:off x="5570273" y="3063874"/>
            <a:ext cx="1181100" cy="533400"/>
          </a:xfrm>
          <a:custGeom>
            <a:avLst/>
            <a:gdLst/>
            <a:ahLst/>
            <a:cxnLst>
              <a:cxn ang="0">
                <a:pos x="312" y="0"/>
              </a:cxn>
              <a:cxn ang="0">
                <a:pos x="72" y="384"/>
              </a:cxn>
              <a:cxn ang="0">
                <a:pos x="744" y="1008"/>
              </a:cxn>
            </a:cxnLst>
            <a:rect l="0" t="0" r="r" b="b"/>
            <a:pathLst>
              <a:path w="744" h="1008">
                <a:moveTo>
                  <a:pt x="312" y="0"/>
                </a:moveTo>
                <a:cubicBezTo>
                  <a:pt x="156" y="108"/>
                  <a:pt x="0" y="216"/>
                  <a:pt x="72" y="384"/>
                </a:cubicBezTo>
                <a:cubicBezTo>
                  <a:pt x="144" y="552"/>
                  <a:pt x="444" y="780"/>
                  <a:pt x="744" y="1008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93728" name="Rectangle 192"/>
          <p:cNvSpPr>
            <a:spLocks noChangeAspect="1" noChangeArrowheads="1"/>
          </p:cNvSpPr>
          <p:nvPr/>
        </p:nvSpPr>
        <p:spPr bwMode="auto">
          <a:xfrm>
            <a:off x="8122974" y="4664074"/>
            <a:ext cx="838200" cy="1143000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93729" name="Text Box 193"/>
          <p:cNvSpPr txBox="1">
            <a:spLocks noChangeAspect="1" noChangeArrowheads="1"/>
          </p:cNvSpPr>
          <p:nvPr/>
        </p:nvSpPr>
        <p:spPr bwMode="auto">
          <a:xfrm>
            <a:off x="121973" y="1235074"/>
            <a:ext cx="2133600" cy="3521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9995" tIns="46798" rIns="89995" bIns="46798">
            <a:spAutoFit/>
          </a:bodyPr>
          <a:lstStyle/>
          <a:p>
            <a:pPr>
              <a:lnSpc>
                <a:spcPct val="93000"/>
              </a:lnSpc>
              <a:tabLst>
                <a:tab pos="0" algn="l"/>
                <a:tab pos="457177" algn="l"/>
                <a:tab pos="914353" algn="l"/>
                <a:tab pos="1371530" algn="l"/>
                <a:tab pos="1828706" algn="l"/>
                <a:tab pos="2285883" algn="l"/>
                <a:tab pos="2743060" algn="l"/>
                <a:tab pos="3200236" algn="l"/>
                <a:tab pos="3657413" algn="l"/>
                <a:tab pos="4114590" algn="l"/>
                <a:tab pos="4571766" algn="l"/>
                <a:tab pos="5028942" algn="l"/>
                <a:tab pos="5486119" algn="l"/>
                <a:tab pos="5943296" algn="l"/>
                <a:tab pos="6400473" algn="l"/>
                <a:tab pos="6857649" algn="l"/>
                <a:tab pos="7314825" algn="l"/>
                <a:tab pos="7772002" algn="l"/>
                <a:tab pos="8229179" algn="l"/>
                <a:tab pos="8686355" algn="l"/>
                <a:tab pos="9143532" algn="l"/>
              </a:tabLst>
            </a:pPr>
            <a:r>
              <a:rPr lang="en-US" b="1" dirty="0" err="1">
                <a:latin typeface="Rockwell" pitchFamily="16" charset="0"/>
                <a:ea typeface="ＭＳ Ｐゴシック" pitchFamily="34" charset="-128"/>
              </a:rPr>
              <a:t>Ba</a:t>
            </a:r>
            <a:r>
              <a:rPr lang="en-US" b="1" baseline="30000" dirty="0">
                <a:latin typeface="Rockwell" pitchFamily="16" charset="0"/>
                <a:ea typeface="ＭＳ Ｐゴシック" pitchFamily="34" charset="-128"/>
              </a:rPr>
              <a:t>+</a:t>
            </a:r>
            <a:r>
              <a:rPr lang="en-US" b="1" dirty="0">
                <a:latin typeface="Rockwell" pitchFamily="16" charset="0"/>
                <a:ea typeface="ＭＳ Ｐゴシック" pitchFamily="34" charset="-128"/>
              </a:rPr>
              <a:t> </a:t>
            </a:r>
            <a:r>
              <a:rPr lang="en-US" b="1" dirty="0" smtClean="0">
                <a:latin typeface="Rockwell" pitchFamily="16" charset="0"/>
                <a:ea typeface="ＭＳ Ｐゴシック" pitchFamily="34" charset="-128"/>
              </a:rPr>
              <a:t>collection tip</a:t>
            </a:r>
            <a:endParaRPr lang="en-US" b="1" dirty="0">
              <a:latin typeface="Rockwell" pitchFamily="16" charset="0"/>
              <a:ea typeface="ＭＳ Ｐゴシック" pitchFamily="34" charset="-128"/>
            </a:endParaRPr>
          </a:p>
        </p:txBody>
      </p:sp>
      <p:sp>
        <p:nvSpPr>
          <p:cNvPr id="193730" name="Line 194"/>
          <p:cNvSpPr>
            <a:spLocks noChangeAspect="1" noChangeShapeType="1"/>
          </p:cNvSpPr>
          <p:nvPr/>
        </p:nvSpPr>
        <p:spPr bwMode="auto">
          <a:xfrm>
            <a:off x="1112573" y="1586308"/>
            <a:ext cx="1057961" cy="152400"/>
          </a:xfrm>
          <a:prstGeom prst="line">
            <a:avLst/>
          </a:prstGeom>
          <a:noFill/>
          <a:ln w="3492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193739" name="Oval 203"/>
          <p:cNvSpPr>
            <a:spLocks noChangeAspect="1" noChangeArrowheads="1"/>
          </p:cNvSpPr>
          <p:nvPr/>
        </p:nvSpPr>
        <p:spPr bwMode="auto">
          <a:xfrm>
            <a:off x="2406387" y="3415108"/>
            <a:ext cx="46037" cy="49212"/>
          </a:xfrm>
          <a:prstGeom prst="ellipse">
            <a:avLst/>
          </a:prstGeom>
          <a:solidFill>
            <a:srgbClr val="FF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93744" name="Line 208"/>
          <p:cNvSpPr>
            <a:spLocks noChangeAspect="1" noChangeShapeType="1"/>
          </p:cNvSpPr>
          <p:nvPr/>
        </p:nvSpPr>
        <p:spPr bwMode="auto">
          <a:xfrm>
            <a:off x="2407973" y="1692274"/>
            <a:ext cx="0" cy="457200"/>
          </a:xfrm>
          <a:prstGeom prst="line">
            <a:avLst/>
          </a:prstGeom>
          <a:noFill/>
          <a:ln w="41275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193745" name="Line 209"/>
          <p:cNvSpPr>
            <a:spLocks noChangeAspect="1" noChangeShapeType="1"/>
          </p:cNvSpPr>
          <p:nvPr/>
        </p:nvSpPr>
        <p:spPr bwMode="auto">
          <a:xfrm>
            <a:off x="7284773" y="1692274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193746" name="Line 210"/>
          <p:cNvSpPr>
            <a:spLocks noChangeAspect="1" noChangeShapeType="1"/>
          </p:cNvSpPr>
          <p:nvPr/>
        </p:nvSpPr>
        <p:spPr bwMode="auto">
          <a:xfrm>
            <a:off x="7284773" y="1692274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193747" name="Line 211"/>
          <p:cNvSpPr>
            <a:spLocks noChangeAspect="1" noChangeShapeType="1"/>
          </p:cNvSpPr>
          <p:nvPr/>
        </p:nvSpPr>
        <p:spPr bwMode="auto">
          <a:xfrm>
            <a:off x="7589573" y="1692274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193748" name="Text Box 212"/>
          <p:cNvSpPr txBox="1">
            <a:spLocks noChangeAspect="1" noChangeArrowheads="1"/>
          </p:cNvSpPr>
          <p:nvPr/>
        </p:nvSpPr>
        <p:spPr bwMode="auto">
          <a:xfrm>
            <a:off x="4541574" y="2606674"/>
            <a:ext cx="2209799" cy="60977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9995" tIns="46798" rIns="89995" bIns="46798">
            <a:spAutoFit/>
          </a:bodyPr>
          <a:lstStyle/>
          <a:p>
            <a:pPr>
              <a:lnSpc>
                <a:spcPct val="93000"/>
              </a:lnSpc>
              <a:tabLst>
                <a:tab pos="0" algn="l"/>
                <a:tab pos="457177" algn="l"/>
                <a:tab pos="914353" algn="l"/>
                <a:tab pos="1371530" algn="l"/>
                <a:tab pos="1828706" algn="l"/>
                <a:tab pos="2285883" algn="l"/>
                <a:tab pos="2743060" algn="l"/>
                <a:tab pos="3200236" algn="l"/>
                <a:tab pos="3657413" algn="l"/>
                <a:tab pos="4114590" algn="l"/>
                <a:tab pos="4571766" algn="l"/>
                <a:tab pos="5028942" algn="l"/>
                <a:tab pos="5486119" algn="l"/>
                <a:tab pos="5943296" algn="l"/>
                <a:tab pos="6400473" algn="l"/>
                <a:tab pos="6857649" algn="l"/>
                <a:tab pos="7314825" algn="l"/>
                <a:tab pos="7772002" algn="l"/>
                <a:tab pos="8229179" algn="l"/>
                <a:tab pos="8686355" algn="l"/>
                <a:tab pos="9143532" algn="l"/>
              </a:tabLst>
            </a:pPr>
            <a:r>
              <a:rPr lang="en-US" b="1" dirty="0" err="1">
                <a:latin typeface="Rockwell" pitchFamily="16" charset="0"/>
                <a:ea typeface="ＭＳ Ｐゴシック" pitchFamily="34" charset="-128"/>
              </a:rPr>
              <a:t>Quadrupole</a:t>
            </a:r>
            <a:r>
              <a:rPr lang="en-US" b="1" dirty="0">
                <a:latin typeface="Rockwell" pitchFamily="16" charset="0"/>
                <a:ea typeface="ＭＳ Ｐゴシック" pitchFamily="34" charset="-128"/>
              </a:rPr>
              <a:t> linear ion trap</a:t>
            </a:r>
          </a:p>
        </p:txBody>
      </p:sp>
      <p:sp>
        <p:nvSpPr>
          <p:cNvPr id="193749" name="Freeform 213"/>
          <p:cNvSpPr>
            <a:spLocks noChangeAspect="1"/>
          </p:cNvSpPr>
          <p:nvPr/>
        </p:nvSpPr>
        <p:spPr bwMode="auto">
          <a:xfrm flipH="1">
            <a:off x="7894374" y="1463674"/>
            <a:ext cx="838200" cy="457200"/>
          </a:xfrm>
          <a:custGeom>
            <a:avLst/>
            <a:gdLst/>
            <a:ahLst/>
            <a:cxnLst>
              <a:cxn ang="0">
                <a:pos x="312" y="0"/>
              </a:cxn>
              <a:cxn ang="0">
                <a:pos x="72" y="384"/>
              </a:cxn>
              <a:cxn ang="0">
                <a:pos x="744" y="1008"/>
              </a:cxn>
            </a:cxnLst>
            <a:rect l="0" t="0" r="r" b="b"/>
            <a:pathLst>
              <a:path w="744" h="1008">
                <a:moveTo>
                  <a:pt x="312" y="0"/>
                </a:moveTo>
                <a:cubicBezTo>
                  <a:pt x="156" y="108"/>
                  <a:pt x="0" y="216"/>
                  <a:pt x="72" y="384"/>
                </a:cubicBezTo>
                <a:cubicBezTo>
                  <a:pt x="144" y="552"/>
                  <a:pt x="444" y="780"/>
                  <a:pt x="744" y="1008"/>
                </a:cubicBezTo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sp>
        <p:nvSpPr>
          <p:cNvPr id="193750" name="Line 214"/>
          <p:cNvSpPr>
            <a:spLocks noChangeAspect="1" noChangeShapeType="1"/>
          </p:cNvSpPr>
          <p:nvPr/>
        </p:nvSpPr>
        <p:spPr bwMode="auto">
          <a:xfrm>
            <a:off x="7284773" y="2149474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193751" name="Line 215"/>
          <p:cNvSpPr>
            <a:spLocks noChangeAspect="1" noChangeShapeType="1"/>
          </p:cNvSpPr>
          <p:nvPr/>
        </p:nvSpPr>
        <p:spPr bwMode="auto">
          <a:xfrm flipH="1">
            <a:off x="7513373" y="2149474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193753" name="Line 217"/>
          <p:cNvSpPr>
            <a:spLocks noChangeAspect="1" noChangeShapeType="1"/>
          </p:cNvSpPr>
          <p:nvPr/>
        </p:nvSpPr>
        <p:spPr bwMode="auto">
          <a:xfrm>
            <a:off x="7894373" y="5502274"/>
            <a:ext cx="228600" cy="0"/>
          </a:xfrm>
          <a:prstGeom prst="line">
            <a:avLst/>
          </a:prstGeom>
          <a:noFill/>
          <a:ln w="1587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193754" name="Line 218"/>
          <p:cNvSpPr>
            <a:spLocks noChangeAspect="1" noChangeShapeType="1"/>
          </p:cNvSpPr>
          <p:nvPr/>
        </p:nvSpPr>
        <p:spPr bwMode="auto">
          <a:xfrm flipH="1">
            <a:off x="7513373" y="5502274"/>
            <a:ext cx="152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lIns="91435" tIns="45718" rIns="91435" bIns="45718"/>
          <a:lstStyle/>
          <a:p>
            <a:endParaRPr lang="en-US"/>
          </a:p>
        </p:txBody>
      </p:sp>
      <p:sp>
        <p:nvSpPr>
          <p:cNvPr id="193757" name="Text Box 221"/>
          <p:cNvSpPr txBox="1">
            <a:spLocks noChangeAspect="1" noChangeArrowheads="1"/>
          </p:cNvSpPr>
          <p:nvPr/>
        </p:nvSpPr>
        <p:spPr bwMode="auto">
          <a:xfrm>
            <a:off x="7589573" y="2301874"/>
            <a:ext cx="1524000" cy="3521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9995" tIns="46798" rIns="89995" bIns="46798">
            <a:spAutoFit/>
          </a:bodyPr>
          <a:lstStyle/>
          <a:p>
            <a:pPr>
              <a:lnSpc>
                <a:spcPct val="93000"/>
              </a:lnSpc>
              <a:tabLst>
                <a:tab pos="0" algn="l"/>
                <a:tab pos="457177" algn="l"/>
                <a:tab pos="914353" algn="l"/>
                <a:tab pos="1371530" algn="l"/>
                <a:tab pos="1828706" algn="l"/>
                <a:tab pos="2285883" algn="l"/>
                <a:tab pos="2743060" algn="l"/>
                <a:tab pos="3200236" algn="l"/>
                <a:tab pos="3657413" algn="l"/>
                <a:tab pos="4114590" algn="l"/>
                <a:tab pos="4571766" algn="l"/>
                <a:tab pos="5028942" algn="l"/>
                <a:tab pos="5486119" algn="l"/>
                <a:tab pos="5943296" algn="l"/>
                <a:tab pos="6400473" algn="l"/>
                <a:tab pos="6857649" algn="l"/>
                <a:tab pos="7314825" algn="l"/>
                <a:tab pos="7772002" algn="l"/>
                <a:tab pos="8229179" algn="l"/>
                <a:tab pos="8686355" algn="l"/>
                <a:tab pos="9143532" algn="l"/>
              </a:tabLst>
            </a:pPr>
            <a:r>
              <a:rPr lang="en-US" b="1" dirty="0">
                <a:latin typeface="Rockwell" pitchFamily="16" charset="0"/>
                <a:ea typeface="ＭＳ Ｐゴシック" pitchFamily="34" charset="-128"/>
              </a:rPr>
              <a:t>Mass filter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4" dur="1000"/>
                                        <p:tgtEl>
                                          <p:spTgt spid="193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9" dur="1000"/>
                                        <p:tgtEl>
                                          <p:spTgt spid="193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4" dur="1000"/>
                                        <p:tgtEl>
                                          <p:spTgt spid="193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7 L 3.33333E-6 0.22894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937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0.22894 L 3.33333E-6 -3.7037E-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937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458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44444E-6 L 3.33333E-6 -0.22894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937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4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3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3.33333E-6 L 0.55 3.33333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937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5 -0.2257 L 0.54775 -0.2257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937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5035 -0.21412 L 0.56441 -0.23727 L 0.55348 -0.24792 L 0.54115 -0.2382 L 0.53247 -0.22223 L 0.5441 -0.22755 L 0.53664 -0.20255 L 0.55035 -0.21412 Z " pathEditMode="relative" rAng="0" ptsTypes="AAAAAAAA">
                                      <p:cBhvr>
                                        <p:cTn id="44" dur="2000" fill="hold"/>
                                        <p:tgtEl>
                                          <p:spTgt spid="1937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-11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4775 -0.22269 C 0.55157 -0.22986 0.55539 -0.23681 0.55747 -0.23611 C 0.55955 -0.23519 0.56233 -0.22315 0.56025 -0.21783 C 0.55816 -0.21227 0.54723 -0.20811 0.54497 -0.20278 C 0.54271 -0.19723 0.54514 -0.19098 0.54636 -0.18611 C 0.54757 -0.18102 0.55226 -0.18056 0.55191 -0.17269 C 0.55157 -0.16482 0.54688 -0.15023 0.54427 -0.13773 C 0.54167 -0.12523 0.53768 -0.10973 0.53664 -0.09769 C 0.53559 -0.08565 0.53403 -0.08565 0.53802 -0.06436 C 0.54202 -0.04306 0.55886 0.00671 0.56094 0.03078 C 0.56302 0.05509 0.55348 0.06782 0.55052 0.08078 C 0.54757 0.09375 0.5441 0.10324 0.54289 0.10764 " pathEditMode="relative" rAng="0" ptsTypes="aaaaaaaaaaaA">
                                      <p:cBhvr>
                                        <p:cTn id="48" dur="2000" fill="hold"/>
                                        <p:tgtEl>
                                          <p:spTgt spid="1937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15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0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4289 0.10764 C 0.53907 0.11296 0.53525 0.11875 0.53316 0.12754 C 0.53108 0.13611 0.52535 0.1456 0.53039 0.16018 C 0.53542 0.17453 0.55955 0.19583 0.56372 0.21481 C 0.56789 0.23379 0.55955 0.25995 0.55539 0.27361 C 0.55122 0.28727 0.5415 0.2949 0.53872 0.29676 C 0.53594 0.29861 0.53698 0.28958 0.53872 0.28426 C 0.54046 0.2787 0.54723 0.26504 0.54914 0.26319 C 0.55105 0.26134 0.55139 0.2699 0.54983 0.27361 C 0.54827 0.27731 0.54046 0.28449 0.54011 0.28518 C 0.53976 0.28611 0.54549 0.27708 0.54775 0.27893 C 0.55 0.28078 0.55486 0.29421 0.5533 0.29676 C 0.55174 0.29953 0.53941 0.29606 0.53802 0.29467 C 0.53664 0.29328 0.54306 0.29189 0.54497 0.28935 C 0.54688 0.28703 0.55052 0.28148 0.54983 0.27986 C 0.54914 0.27847 0.54167 0.27847 0.5408 0.27986 C 0.53993 0.28148 0.54393 0.28657 0.54427 0.28935 C 0.54462 0.29236 0.54375 0.29444 0.54289 0.29676 " pathEditMode="relative" rAng="0" ptsTypes="aaaaaaaaaaaaaaaaaA">
                                      <p:cBhvr>
                                        <p:cTn id="51" dur="2000" fill="hold"/>
                                        <p:tgtEl>
                                          <p:spTgt spid="1937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9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93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93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" grpId="0" animBg="1"/>
      <p:bldP spid="193715" grpId="0" animBg="1"/>
      <p:bldP spid="193716" grpId="0" animBg="1"/>
      <p:bldP spid="193739" grpId="0" animBg="1"/>
      <p:bldP spid="193739" grpId="1" animBg="1"/>
      <p:bldP spid="193739" grpId="2" animBg="1"/>
      <p:bldP spid="193739" grpId="3" animBg="1"/>
      <p:bldP spid="193739" grpId="4" animBg="1"/>
      <p:bldP spid="193744" grpId="0" animBg="1"/>
      <p:bldP spid="193744" grpId="1" animBg="1"/>
      <p:bldP spid="193744" grpId="2" animBg="1"/>
      <p:bldP spid="193753" grpId="0" animBg="1"/>
      <p:bldP spid="19375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3962400" cy="762000"/>
          </a:xfrm>
        </p:spPr>
        <p:txBody>
          <a:bodyPr>
            <a:normAutofit/>
          </a:bodyPr>
          <a:lstStyle/>
          <a:p>
            <a:r>
              <a:rPr lang="en-CA" sz="4000" dirty="0" smtClean="0"/>
              <a:t>Ba ion </a:t>
            </a:r>
            <a:r>
              <a:rPr lang="en-CA" sz="4000" dirty="0" smtClean="0"/>
              <a:t>detection</a:t>
            </a:r>
            <a:endParaRPr lang="en-CA" sz="4000" dirty="0"/>
          </a:p>
        </p:txBody>
      </p:sp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7417" y="1639252"/>
            <a:ext cx="2145983" cy="1865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Picture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752600"/>
            <a:ext cx="2819794" cy="1619476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191000"/>
            <a:ext cx="3771900" cy="212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1000" y="4191000"/>
            <a:ext cx="4515978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886200" y="2093893"/>
            <a:ext cx="175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i="1" dirty="0" smtClean="0">
                <a:solidFill>
                  <a:srgbClr val="1401A1"/>
                </a:solidFill>
              </a:rPr>
              <a:t>Using a relatively simple and well understood</a:t>
            </a:r>
          </a:p>
          <a:p>
            <a:pPr algn="ctr"/>
            <a:r>
              <a:rPr lang="en-CA" sz="1400" i="1" dirty="0" smtClean="0">
                <a:solidFill>
                  <a:srgbClr val="1401A1"/>
                </a:solidFill>
              </a:rPr>
              <a:t> fluorescing system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8200" y="3667780"/>
            <a:ext cx="289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i="1" dirty="0" smtClean="0">
                <a:solidFill>
                  <a:srgbClr val="1401A1"/>
                </a:solidFill>
              </a:rPr>
              <a:t>Demonstrated ion cloud imaging and accurate position control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19600" y="3743980"/>
            <a:ext cx="426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400" i="1" dirty="0" smtClean="0">
                <a:solidFill>
                  <a:srgbClr val="1401A1"/>
                </a:solidFill>
              </a:rPr>
              <a:t>Demonstrated single ion sensitivity using </a:t>
            </a:r>
            <a:r>
              <a:rPr lang="en-CA" sz="1400" i="1" dirty="0" err="1" smtClean="0">
                <a:solidFill>
                  <a:srgbClr val="1401A1"/>
                </a:solidFill>
              </a:rPr>
              <a:t>intermodulation</a:t>
            </a:r>
            <a:r>
              <a:rPr lang="en-CA" sz="1400" i="1" dirty="0" smtClean="0">
                <a:solidFill>
                  <a:srgbClr val="1401A1"/>
                </a:solidFill>
              </a:rPr>
              <a:t> technique (background control)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81000"/>
            <a:ext cx="5410200" cy="762000"/>
          </a:xfrm>
        </p:spPr>
        <p:txBody>
          <a:bodyPr>
            <a:normAutofit/>
          </a:bodyPr>
          <a:lstStyle/>
          <a:p>
            <a:r>
              <a:rPr lang="en-CA" sz="4000" dirty="0" smtClean="0"/>
              <a:t>Expected </a:t>
            </a:r>
            <a:r>
              <a:rPr lang="en-CA" sz="4000" dirty="0" smtClean="0"/>
              <a:t>performance</a:t>
            </a:r>
            <a:endParaRPr lang="en-CA" sz="4000" dirty="0"/>
          </a:p>
        </p:txBody>
      </p:sp>
      <p:pic>
        <p:nvPicPr>
          <p:cNvPr id="12" name="Picture 11" descr="nexo_ba_v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1600" y="1886974"/>
            <a:ext cx="6132866" cy="413282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381000"/>
            <a:ext cx="5410200" cy="762000"/>
          </a:xfrm>
        </p:spPr>
        <p:txBody>
          <a:bodyPr>
            <a:normAutofit/>
          </a:bodyPr>
          <a:lstStyle/>
          <a:p>
            <a:r>
              <a:rPr lang="en-CA" sz="4000" dirty="0" smtClean="0"/>
              <a:t>Expected </a:t>
            </a:r>
            <a:r>
              <a:rPr lang="en-CA" sz="4000" dirty="0" smtClean="0"/>
              <a:t>performance</a:t>
            </a:r>
            <a:endParaRPr lang="en-CA" sz="4000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828800"/>
            <a:ext cx="4537710" cy="448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895600" y="2575560"/>
            <a:ext cx="3810000" cy="381000"/>
          </a:xfrm>
          <a:prstGeom prst="rect">
            <a:avLst/>
          </a:prstGeom>
          <a:solidFill>
            <a:schemeClr val="accent6">
              <a:lumMod val="75000"/>
              <a:alpha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895600" y="3489960"/>
            <a:ext cx="3810000" cy="381000"/>
          </a:xfrm>
          <a:prstGeom prst="rect">
            <a:avLst/>
          </a:prstGeom>
          <a:solidFill>
            <a:srgbClr val="7030A0">
              <a:alpha val="4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95600" y="3870960"/>
            <a:ext cx="3810000" cy="381000"/>
          </a:xfrm>
          <a:prstGeom prst="rect">
            <a:avLst/>
          </a:prstGeom>
          <a:solidFill>
            <a:srgbClr val="FF0000">
              <a:alpha val="40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895600" y="2590800"/>
            <a:ext cx="2861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rgbClr val="1401A1"/>
                </a:solidFill>
              </a:rPr>
              <a:t>Improved EXO-200 after 2 years</a:t>
            </a:r>
            <a:endParaRPr lang="en-US" sz="1400" i="1" dirty="0">
              <a:solidFill>
                <a:srgbClr val="1401A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60647" y="3566160"/>
            <a:ext cx="17331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/>
              <a:t>nEXO</a:t>
            </a:r>
            <a:r>
              <a:rPr lang="en-US" sz="1400" i="1" dirty="0" smtClean="0"/>
              <a:t> after 5 years</a:t>
            </a:r>
            <a:endParaRPr lang="en-US" sz="14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2971800" y="3870960"/>
            <a:ext cx="2829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 smtClean="0">
                <a:solidFill>
                  <a:schemeClr val="bg1"/>
                </a:solidFill>
              </a:rPr>
              <a:t>nEXO</a:t>
            </a:r>
            <a:r>
              <a:rPr lang="en-US" sz="1400" i="1" dirty="0" smtClean="0">
                <a:solidFill>
                  <a:schemeClr val="bg1"/>
                </a:solidFill>
              </a:rPr>
              <a:t> + </a:t>
            </a:r>
            <a:r>
              <a:rPr lang="en-US" sz="1400" i="1" dirty="0" err="1" smtClean="0">
                <a:solidFill>
                  <a:schemeClr val="bg1"/>
                </a:solidFill>
              </a:rPr>
              <a:t>Ba</a:t>
            </a:r>
            <a:r>
              <a:rPr lang="en-US" sz="1400" i="1" dirty="0" smtClean="0">
                <a:solidFill>
                  <a:schemeClr val="bg1"/>
                </a:solidFill>
              </a:rPr>
              <a:t> tagging after 5 years</a:t>
            </a:r>
            <a:endParaRPr lang="en-US" sz="14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8229600" cy="838200"/>
          </a:xfrm>
        </p:spPr>
        <p:txBody>
          <a:bodyPr/>
          <a:lstStyle/>
          <a:p>
            <a:r>
              <a:rPr lang="en-CA" dirty="0" smtClean="0"/>
              <a:t>Neutrinos in the standard model</a:t>
            </a:r>
            <a:endParaRPr lang="en-CA" dirty="0"/>
          </a:p>
        </p:txBody>
      </p:sp>
      <p:sp>
        <p:nvSpPr>
          <p:cNvPr id="7" name="Right Brace 6"/>
          <p:cNvSpPr/>
          <p:nvPr/>
        </p:nvSpPr>
        <p:spPr>
          <a:xfrm rot="5400000">
            <a:off x="1943100" y="4838700"/>
            <a:ext cx="304800" cy="2819400"/>
          </a:xfrm>
          <a:prstGeom prst="rightBrac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Arc 27"/>
          <p:cNvSpPr/>
          <p:nvPr/>
        </p:nvSpPr>
        <p:spPr>
          <a:xfrm rot="7526608">
            <a:off x="2224478" y="3481883"/>
            <a:ext cx="4114800" cy="2344931"/>
          </a:xfrm>
          <a:prstGeom prst="arc">
            <a:avLst>
              <a:gd name="adj1" fmla="val 13889283"/>
              <a:gd name="adj2" fmla="val 20833747"/>
            </a:avLst>
          </a:prstGeom>
          <a:ln w="19050">
            <a:solidFill>
              <a:schemeClr val="bg1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371600" y="1905000"/>
            <a:ext cx="66591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u="sng" dirty="0" smtClean="0"/>
              <a:t>Neutrinos masses stand apart from that of the charged fermions</a:t>
            </a:r>
            <a:endParaRPr lang="en-CA" u="sng" dirty="0"/>
          </a:p>
        </p:txBody>
      </p:sp>
      <p:pic>
        <p:nvPicPr>
          <p:cNvPr id="11366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819400"/>
            <a:ext cx="40767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543800" cy="762000"/>
          </a:xfrm>
        </p:spPr>
        <p:txBody>
          <a:bodyPr/>
          <a:lstStyle/>
          <a:p>
            <a:r>
              <a:rPr lang="en-CA" dirty="0" smtClean="0"/>
              <a:t>Neutrinoless double beta decay</a:t>
            </a:r>
            <a:endParaRPr lang="en-CA" dirty="0"/>
          </a:p>
        </p:txBody>
      </p:sp>
      <p:graphicFrame>
        <p:nvGraphicFramePr>
          <p:cNvPr id="5" name="Object 28"/>
          <p:cNvGraphicFramePr>
            <a:graphicFrameLocks noChangeAspect="1"/>
          </p:cNvGraphicFramePr>
          <p:nvPr/>
        </p:nvGraphicFramePr>
        <p:xfrm>
          <a:off x="1125855" y="4938713"/>
          <a:ext cx="3400425" cy="395287"/>
        </p:xfrm>
        <a:graphic>
          <a:graphicData uri="http://schemas.openxmlformats.org/presentationml/2006/ole">
            <p:oleObj spid="_x0000_s78851" name="Equation" r:id="rId3" imgW="2730500" imgH="317500" progId="Equation.3">
              <p:embed/>
            </p:oleObj>
          </a:graphicData>
        </a:graphic>
      </p:graphicFrame>
      <p:graphicFrame>
        <p:nvGraphicFramePr>
          <p:cNvPr id="6" name="Object 21"/>
          <p:cNvGraphicFramePr>
            <a:graphicFrameLocks noChangeAspect="1"/>
          </p:cNvGraphicFramePr>
          <p:nvPr/>
        </p:nvGraphicFramePr>
        <p:xfrm>
          <a:off x="3972243" y="5294313"/>
          <a:ext cx="1878012" cy="573087"/>
        </p:xfrm>
        <a:graphic>
          <a:graphicData uri="http://schemas.openxmlformats.org/presentationml/2006/ole">
            <p:oleObj spid="_x0000_s78852" name="Equation" r:id="rId4" imgW="1498320" imgH="457200" progId="Equation.3">
              <p:embed/>
            </p:oleObj>
          </a:graphicData>
        </a:graphic>
      </p:graphicFrame>
      <p:cxnSp>
        <p:nvCxnSpPr>
          <p:cNvPr id="8" name="Straight Arrow Connector 7"/>
          <p:cNvCxnSpPr/>
          <p:nvPr/>
        </p:nvCxnSpPr>
        <p:spPr>
          <a:xfrm rot="5400000" flipH="1" flipV="1">
            <a:off x="4246245" y="4452302"/>
            <a:ext cx="1607820" cy="83820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8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1695" y="2228850"/>
            <a:ext cx="2364105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 descr="r01_img01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73455" y="2438400"/>
            <a:ext cx="3764280" cy="204978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836295" y="2362200"/>
            <a:ext cx="1295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/>
          <p:cNvSpPr/>
          <p:nvPr/>
        </p:nvSpPr>
        <p:spPr>
          <a:xfrm rot="18936317">
            <a:off x="2036577" y="2417379"/>
            <a:ext cx="228600" cy="17365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/>
          <p:cNvSpPr txBox="1"/>
          <p:nvPr/>
        </p:nvSpPr>
        <p:spPr>
          <a:xfrm>
            <a:off x="4798695" y="2794337"/>
            <a:ext cx="106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200" b="1" dirty="0" smtClean="0"/>
              <a:t>t</a:t>
            </a:r>
            <a:r>
              <a:rPr lang="en-CA" sz="1200" b="1" dirty="0" smtClean="0"/>
              <a:t>otal Lepton Number Violating process</a:t>
            </a:r>
            <a:endParaRPr lang="en-CA" sz="12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543800" cy="762000"/>
          </a:xfrm>
        </p:spPr>
        <p:txBody>
          <a:bodyPr/>
          <a:lstStyle/>
          <a:p>
            <a:r>
              <a:rPr lang="en-CA" dirty="0" smtClean="0"/>
              <a:t>Neutrinoless double beta decay</a:t>
            </a:r>
            <a:endParaRPr lang="en-CA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619692"/>
            <a:ext cx="3012621" cy="2974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 rot="5400000" flipH="1" flipV="1">
            <a:off x="4339590" y="4560273"/>
            <a:ext cx="1607820" cy="838200"/>
          </a:xfrm>
          <a:prstGeom prst="straightConnector1">
            <a:avLst/>
          </a:prstGeom>
          <a:ln w="190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4692" name="Object 4"/>
          <p:cNvGraphicFramePr>
            <a:graphicFrameLocks noChangeAspect="1"/>
          </p:cNvGraphicFramePr>
          <p:nvPr/>
        </p:nvGraphicFramePr>
        <p:xfrm>
          <a:off x="6248400" y="1981200"/>
          <a:ext cx="1878012" cy="573087"/>
        </p:xfrm>
        <a:graphic>
          <a:graphicData uri="http://schemas.openxmlformats.org/presentationml/2006/ole">
            <p:oleObj spid="_x0000_s114692" name="Equation" r:id="rId4" imgW="1498320" imgH="457200" progId="Equation.3">
              <p:embed/>
            </p:oleObj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2701213"/>
            <a:ext cx="4819536" cy="2624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4267200" cy="762000"/>
          </a:xfrm>
        </p:spPr>
        <p:txBody>
          <a:bodyPr/>
          <a:lstStyle/>
          <a:p>
            <a:r>
              <a:rPr lang="en-CA" dirty="0" smtClean="0"/>
              <a:t>Isotope selection</a:t>
            </a:r>
            <a:endParaRPr lang="en-CA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445544"/>
            <a:ext cx="3520000" cy="2720000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140744"/>
            <a:ext cx="3600450" cy="3421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457200"/>
            <a:ext cx="5257800" cy="762000"/>
          </a:xfrm>
        </p:spPr>
        <p:txBody>
          <a:bodyPr>
            <a:normAutofit fontScale="90000"/>
          </a:bodyPr>
          <a:lstStyle/>
          <a:p>
            <a:r>
              <a:rPr lang="en-CA" dirty="0" smtClean="0"/>
              <a:t>Nuclear Matrix Elements</a:t>
            </a:r>
            <a:endParaRPr lang="en-CA" dirty="0"/>
          </a:p>
        </p:txBody>
      </p:sp>
      <p:pic>
        <p:nvPicPr>
          <p:cNvPr id="1157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438400"/>
            <a:ext cx="4099179" cy="2784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57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6866" y="2209800"/>
            <a:ext cx="4252913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4876800" cy="762000"/>
          </a:xfrm>
        </p:spPr>
        <p:txBody>
          <a:bodyPr>
            <a:normAutofit/>
          </a:bodyPr>
          <a:lstStyle/>
          <a:p>
            <a:r>
              <a:rPr lang="en-CA" dirty="0" smtClean="0"/>
              <a:t>Other LNV processes</a:t>
            </a:r>
            <a:endParaRPr lang="en-CA" dirty="0"/>
          </a:p>
        </p:txBody>
      </p:sp>
      <p:pic>
        <p:nvPicPr>
          <p:cNvPr id="1167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968341"/>
            <a:ext cx="6983730" cy="4203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4572000" cy="838200"/>
          </a:xfrm>
        </p:spPr>
        <p:txBody>
          <a:bodyPr>
            <a:normAutofit/>
          </a:bodyPr>
          <a:lstStyle/>
          <a:p>
            <a:r>
              <a:rPr lang="en-CA" dirty="0" smtClean="0"/>
              <a:t>EXO-200 prototype</a:t>
            </a:r>
            <a:endParaRPr lang="en-CA" dirty="0"/>
          </a:p>
        </p:txBody>
      </p:sp>
      <p:pic>
        <p:nvPicPr>
          <p:cNvPr id="1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4513" y="1981200"/>
            <a:ext cx="5153025" cy="344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113" y="1981200"/>
            <a:ext cx="2414588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2"/>
          <p:cNvGrpSpPr>
            <a:grpSpLocks noChangeAspect="1"/>
          </p:cNvGrpSpPr>
          <p:nvPr/>
        </p:nvGrpSpPr>
        <p:grpSpPr bwMode="auto">
          <a:xfrm>
            <a:off x="5323713" y="4191000"/>
            <a:ext cx="3439287" cy="2013532"/>
            <a:chOff x="838200" y="1144588"/>
            <a:chExt cx="4950153" cy="2504052"/>
          </a:xfrm>
        </p:grpSpPr>
        <p:grpSp>
          <p:nvGrpSpPr>
            <p:cNvPr id="4" name="Group 3"/>
            <p:cNvGrpSpPr>
              <a:grpSpLocks/>
            </p:cNvGrpSpPr>
            <p:nvPr/>
          </p:nvGrpSpPr>
          <p:grpSpPr bwMode="auto">
            <a:xfrm rot="5400000">
              <a:off x="283662" y="1699126"/>
              <a:ext cx="2208827" cy="1099751"/>
              <a:chOff x="0" y="0"/>
              <a:chExt cx="1582" cy="864"/>
            </a:xfrm>
          </p:grpSpPr>
          <p:sp>
            <p:nvSpPr>
              <p:cNvPr id="130" name="Oval 4"/>
              <p:cNvSpPr>
                <a:spLocks/>
              </p:cNvSpPr>
              <p:nvPr/>
            </p:nvSpPr>
            <p:spPr bwMode="auto">
              <a:xfrm>
                <a:off x="0" y="0"/>
                <a:ext cx="1582" cy="86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31" name="Group 5"/>
              <p:cNvGrpSpPr>
                <a:grpSpLocks/>
              </p:cNvGrpSpPr>
              <p:nvPr/>
            </p:nvGrpSpPr>
            <p:grpSpPr bwMode="auto">
              <a:xfrm>
                <a:off x="674" y="28"/>
                <a:ext cx="234" cy="144"/>
                <a:chOff x="0" y="0"/>
                <a:chExt cx="233" cy="144"/>
              </a:xfrm>
            </p:grpSpPr>
            <p:sp>
              <p:nvSpPr>
                <p:cNvPr id="195" name="Oval 6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Oval 7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32" name="Group 8"/>
              <p:cNvGrpSpPr>
                <a:grpSpLocks/>
              </p:cNvGrpSpPr>
              <p:nvPr/>
            </p:nvGrpSpPr>
            <p:grpSpPr bwMode="auto">
              <a:xfrm>
                <a:off x="415" y="57"/>
                <a:ext cx="233" cy="144"/>
                <a:chOff x="0" y="0"/>
                <a:chExt cx="233" cy="144"/>
              </a:xfrm>
            </p:grpSpPr>
            <p:sp>
              <p:nvSpPr>
                <p:cNvPr id="193" name="Oval 9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Oval 10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33" name="Group 11"/>
              <p:cNvGrpSpPr>
                <a:grpSpLocks/>
              </p:cNvGrpSpPr>
              <p:nvPr/>
            </p:nvGrpSpPr>
            <p:grpSpPr bwMode="auto">
              <a:xfrm>
                <a:off x="181" y="144"/>
                <a:ext cx="234" cy="144"/>
                <a:chOff x="0" y="0"/>
                <a:chExt cx="233" cy="144"/>
              </a:xfrm>
            </p:grpSpPr>
            <p:sp>
              <p:nvSpPr>
                <p:cNvPr id="191" name="Oval 12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2" name="Oval 13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34" name="Group 14"/>
              <p:cNvGrpSpPr>
                <a:grpSpLocks/>
              </p:cNvGrpSpPr>
              <p:nvPr/>
            </p:nvGrpSpPr>
            <p:grpSpPr bwMode="auto">
              <a:xfrm>
                <a:off x="1297" y="460"/>
                <a:ext cx="234" cy="144"/>
                <a:chOff x="0" y="0"/>
                <a:chExt cx="233" cy="144"/>
              </a:xfrm>
            </p:grpSpPr>
            <p:sp>
              <p:nvSpPr>
                <p:cNvPr id="189" name="Oval 15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Oval 16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35" name="Group 17"/>
              <p:cNvGrpSpPr>
                <a:grpSpLocks/>
              </p:cNvGrpSpPr>
              <p:nvPr/>
            </p:nvGrpSpPr>
            <p:grpSpPr bwMode="auto">
              <a:xfrm>
                <a:off x="51" y="460"/>
                <a:ext cx="234" cy="144"/>
                <a:chOff x="0" y="0"/>
                <a:chExt cx="233" cy="144"/>
              </a:xfrm>
            </p:grpSpPr>
            <p:sp>
              <p:nvSpPr>
                <p:cNvPr id="187" name="Oval 18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8" name="Oval 19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36" name="Group 20"/>
              <p:cNvGrpSpPr>
                <a:grpSpLocks/>
              </p:cNvGrpSpPr>
              <p:nvPr/>
            </p:nvGrpSpPr>
            <p:grpSpPr bwMode="auto">
              <a:xfrm>
                <a:off x="934" y="57"/>
                <a:ext cx="234" cy="144"/>
                <a:chOff x="0" y="0"/>
                <a:chExt cx="233" cy="144"/>
              </a:xfrm>
            </p:grpSpPr>
            <p:sp>
              <p:nvSpPr>
                <p:cNvPr id="185" name="Oval 21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6" name="Oval 22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37" name="Group 23"/>
              <p:cNvGrpSpPr>
                <a:grpSpLocks/>
              </p:cNvGrpSpPr>
              <p:nvPr/>
            </p:nvGrpSpPr>
            <p:grpSpPr bwMode="auto">
              <a:xfrm>
                <a:off x="1168" y="144"/>
                <a:ext cx="233" cy="144"/>
                <a:chOff x="0" y="0"/>
                <a:chExt cx="233" cy="144"/>
              </a:xfrm>
            </p:grpSpPr>
            <p:sp>
              <p:nvSpPr>
                <p:cNvPr id="183" name="Oval 24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4" name="Oval 25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38" name="Group 26"/>
              <p:cNvGrpSpPr>
                <a:grpSpLocks/>
              </p:cNvGrpSpPr>
              <p:nvPr/>
            </p:nvGrpSpPr>
            <p:grpSpPr bwMode="auto">
              <a:xfrm>
                <a:off x="1297" y="288"/>
                <a:ext cx="234" cy="144"/>
                <a:chOff x="0" y="0"/>
                <a:chExt cx="233" cy="144"/>
              </a:xfrm>
            </p:grpSpPr>
            <p:sp>
              <p:nvSpPr>
                <p:cNvPr id="181" name="Oval 27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2" name="Oval 28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39" name="Group 29"/>
              <p:cNvGrpSpPr>
                <a:grpSpLocks/>
              </p:cNvGrpSpPr>
              <p:nvPr/>
            </p:nvGrpSpPr>
            <p:grpSpPr bwMode="auto">
              <a:xfrm>
                <a:off x="51" y="288"/>
                <a:ext cx="234" cy="144"/>
                <a:chOff x="0" y="0"/>
                <a:chExt cx="233" cy="144"/>
              </a:xfrm>
            </p:grpSpPr>
            <p:sp>
              <p:nvSpPr>
                <p:cNvPr id="179" name="Oval 30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Oval 31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0" name="Group 32"/>
              <p:cNvGrpSpPr>
                <a:grpSpLocks/>
              </p:cNvGrpSpPr>
              <p:nvPr/>
            </p:nvGrpSpPr>
            <p:grpSpPr bwMode="auto">
              <a:xfrm>
                <a:off x="674" y="374"/>
                <a:ext cx="234" cy="144"/>
                <a:chOff x="0" y="0"/>
                <a:chExt cx="233" cy="144"/>
              </a:xfrm>
            </p:grpSpPr>
            <p:sp>
              <p:nvSpPr>
                <p:cNvPr id="177" name="Oval 33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Oval 34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35"/>
              <p:cNvGrpSpPr>
                <a:grpSpLocks/>
              </p:cNvGrpSpPr>
              <p:nvPr/>
            </p:nvGrpSpPr>
            <p:grpSpPr bwMode="auto">
              <a:xfrm>
                <a:off x="804" y="518"/>
                <a:ext cx="234" cy="144"/>
                <a:chOff x="0" y="0"/>
                <a:chExt cx="233" cy="144"/>
              </a:xfrm>
            </p:grpSpPr>
            <p:sp>
              <p:nvSpPr>
                <p:cNvPr id="175" name="Oval 36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Oval 37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38"/>
              <p:cNvGrpSpPr>
                <a:grpSpLocks/>
              </p:cNvGrpSpPr>
              <p:nvPr/>
            </p:nvGrpSpPr>
            <p:grpSpPr bwMode="auto">
              <a:xfrm>
                <a:off x="545" y="518"/>
                <a:ext cx="233" cy="144"/>
                <a:chOff x="0" y="0"/>
                <a:chExt cx="233" cy="144"/>
              </a:xfrm>
            </p:grpSpPr>
            <p:sp>
              <p:nvSpPr>
                <p:cNvPr id="173" name="Oval 39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Oval 40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3" name="Group 41"/>
              <p:cNvGrpSpPr>
                <a:grpSpLocks/>
              </p:cNvGrpSpPr>
              <p:nvPr/>
            </p:nvGrpSpPr>
            <p:grpSpPr bwMode="auto">
              <a:xfrm>
                <a:off x="1038" y="403"/>
                <a:ext cx="234" cy="144"/>
                <a:chOff x="0" y="0"/>
                <a:chExt cx="233" cy="144"/>
              </a:xfrm>
            </p:grpSpPr>
            <p:sp>
              <p:nvSpPr>
                <p:cNvPr id="171" name="Oval 42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Oval 43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4" name="Group 44"/>
              <p:cNvGrpSpPr>
                <a:grpSpLocks/>
              </p:cNvGrpSpPr>
              <p:nvPr/>
            </p:nvGrpSpPr>
            <p:grpSpPr bwMode="auto">
              <a:xfrm>
                <a:off x="311" y="403"/>
                <a:ext cx="234" cy="144"/>
                <a:chOff x="0" y="0"/>
                <a:chExt cx="233" cy="144"/>
              </a:xfrm>
            </p:grpSpPr>
            <p:sp>
              <p:nvSpPr>
                <p:cNvPr id="169" name="Oval 45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Oval 46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47"/>
              <p:cNvGrpSpPr>
                <a:grpSpLocks/>
              </p:cNvGrpSpPr>
              <p:nvPr/>
            </p:nvGrpSpPr>
            <p:grpSpPr bwMode="auto">
              <a:xfrm>
                <a:off x="934" y="230"/>
                <a:ext cx="234" cy="144"/>
                <a:chOff x="0" y="0"/>
                <a:chExt cx="233" cy="144"/>
              </a:xfrm>
            </p:grpSpPr>
            <p:sp>
              <p:nvSpPr>
                <p:cNvPr id="167" name="Oval 48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Oval 49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6" name="Group 50"/>
              <p:cNvGrpSpPr>
                <a:grpSpLocks/>
              </p:cNvGrpSpPr>
              <p:nvPr/>
            </p:nvGrpSpPr>
            <p:grpSpPr bwMode="auto">
              <a:xfrm>
                <a:off x="674" y="201"/>
                <a:ext cx="234" cy="144"/>
                <a:chOff x="0" y="0"/>
                <a:chExt cx="233" cy="144"/>
              </a:xfrm>
            </p:grpSpPr>
            <p:sp>
              <p:nvSpPr>
                <p:cNvPr id="165" name="Oval 51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Oval 52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7" name="Group 53"/>
              <p:cNvGrpSpPr>
                <a:grpSpLocks/>
              </p:cNvGrpSpPr>
              <p:nvPr/>
            </p:nvGrpSpPr>
            <p:grpSpPr bwMode="auto">
              <a:xfrm>
                <a:off x="389" y="230"/>
                <a:ext cx="234" cy="144"/>
                <a:chOff x="0" y="0"/>
                <a:chExt cx="233" cy="144"/>
              </a:xfrm>
            </p:grpSpPr>
            <p:sp>
              <p:nvSpPr>
                <p:cNvPr id="163" name="Oval 54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Oval 55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8" name="Group 56"/>
              <p:cNvGrpSpPr>
                <a:grpSpLocks/>
              </p:cNvGrpSpPr>
              <p:nvPr/>
            </p:nvGrpSpPr>
            <p:grpSpPr bwMode="auto">
              <a:xfrm>
                <a:off x="674" y="691"/>
                <a:ext cx="234" cy="144"/>
                <a:chOff x="0" y="0"/>
                <a:chExt cx="233" cy="144"/>
              </a:xfrm>
            </p:grpSpPr>
            <p:sp>
              <p:nvSpPr>
                <p:cNvPr id="161" name="Oval 57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Oval 58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9" name="Group 59"/>
              <p:cNvGrpSpPr>
                <a:grpSpLocks/>
              </p:cNvGrpSpPr>
              <p:nvPr/>
            </p:nvGrpSpPr>
            <p:grpSpPr bwMode="auto">
              <a:xfrm>
                <a:off x="415" y="662"/>
                <a:ext cx="233" cy="144"/>
                <a:chOff x="0" y="0"/>
                <a:chExt cx="233" cy="144"/>
              </a:xfrm>
            </p:grpSpPr>
            <p:sp>
              <p:nvSpPr>
                <p:cNvPr id="159" name="Oval 60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Oval 61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0" name="Group 62"/>
              <p:cNvGrpSpPr>
                <a:grpSpLocks/>
              </p:cNvGrpSpPr>
              <p:nvPr/>
            </p:nvGrpSpPr>
            <p:grpSpPr bwMode="auto">
              <a:xfrm>
                <a:off x="934" y="662"/>
                <a:ext cx="234" cy="144"/>
                <a:chOff x="0" y="0"/>
                <a:chExt cx="233" cy="144"/>
              </a:xfrm>
            </p:grpSpPr>
            <p:sp>
              <p:nvSpPr>
                <p:cNvPr id="157" name="Oval 63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Oval 64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1" name="Group 65"/>
              <p:cNvGrpSpPr>
                <a:grpSpLocks/>
              </p:cNvGrpSpPr>
              <p:nvPr/>
            </p:nvGrpSpPr>
            <p:grpSpPr bwMode="auto">
              <a:xfrm>
                <a:off x="1142" y="576"/>
                <a:ext cx="233" cy="144"/>
                <a:chOff x="0" y="0"/>
                <a:chExt cx="233" cy="144"/>
              </a:xfrm>
            </p:grpSpPr>
            <p:sp>
              <p:nvSpPr>
                <p:cNvPr id="155" name="Oval 66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Oval 67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52" name="Group 68"/>
              <p:cNvGrpSpPr>
                <a:grpSpLocks/>
              </p:cNvGrpSpPr>
              <p:nvPr/>
            </p:nvGrpSpPr>
            <p:grpSpPr bwMode="auto">
              <a:xfrm>
                <a:off x="207" y="576"/>
                <a:ext cx="234" cy="144"/>
                <a:chOff x="0" y="0"/>
                <a:chExt cx="233" cy="144"/>
              </a:xfrm>
            </p:grpSpPr>
            <p:sp>
              <p:nvSpPr>
                <p:cNvPr id="153" name="Oval 69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Oval 70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6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5" name="Line 71"/>
            <p:cNvSpPr>
              <a:spLocks noChangeShapeType="1"/>
            </p:cNvSpPr>
            <p:nvPr/>
          </p:nvSpPr>
          <p:spPr bwMode="auto">
            <a:xfrm>
              <a:off x="1389348" y="1145983"/>
              <a:ext cx="3849130" cy="13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Line 72"/>
            <p:cNvSpPr>
              <a:spLocks noChangeShapeType="1"/>
            </p:cNvSpPr>
            <p:nvPr/>
          </p:nvSpPr>
          <p:spPr bwMode="auto">
            <a:xfrm>
              <a:off x="1389348" y="3356206"/>
              <a:ext cx="3849130" cy="13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Oval 73"/>
            <p:cNvSpPr>
              <a:spLocks/>
            </p:cNvSpPr>
            <p:nvPr/>
          </p:nvSpPr>
          <p:spPr bwMode="auto">
            <a:xfrm>
              <a:off x="1144959" y="1145983"/>
              <a:ext cx="1099751" cy="2210223"/>
            </a:xfrm>
            <a:prstGeom prst="ellipse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74"/>
            <p:cNvSpPr>
              <a:spLocks/>
            </p:cNvSpPr>
            <p:nvPr/>
          </p:nvSpPr>
          <p:spPr bwMode="auto">
            <a:xfrm>
              <a:off x="4383116" y="1145983"/>
              <a:ext cx="1099751" cy="2210223"/>
            </a:xfrm>
            <a:prstGeom prst="ellipse">
              <a:avLst/>
            </a:prstGeom>
            <a:blipFill dpi="0" rotWithShape="0">
              <a:blip r:embed="rId4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76"/>
            <p:cNvSpPr>
              <a:spLocks noChangeShapeType="1"/>
            </p:cNvSpPr>
            <p:nvPr/>
          </p:nvSpPr>
          <p:spPr bwMode="auto">
            <a:xfrm>
              <a:off x="3404286" y="1145983"/>
              <a:ext cx="1273" cy="221022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"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Rectangle 77"/>
            <p:cNvSpPr>
              <a:spLocks/>
            </p:cNvSpPr>
            <p:nvPr/>
          </p:nvSpPr>
          <p:spPr bwMode="auto">
            <a:xfrm>
              <a:off x="3103524" y="3391897"/>
              <a:ext cx="610973" cy="256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40639" bIns="0" anchor="b">
              <a:prstTxWarp prst="textNoShape">
                <a:avLst/>
              </a:prstTxWarp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000" dirty="0" smtClean="0">
                  <a:solidFill>
                    <a:schemeClr val="bg1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- </a:t>
              </a:r>
              <a:r>
                <a:rPr lang="en-US" sz="1000" b="1" dirty="0" smtClean="0">
                  <a:solidFill>
                    <a:schemeClr val="bg1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8kV</a:t>
              </a:r>
              <a:endParaRPr lang="en-US" sz="1000" b="1" dirty="0">
                <a:solidFill>
                  <a:schemeClr val="bg1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endParaRPr>
            </a:p>
          </p:txBody>
        </p:sp>
        <p:sp>
          <p:nvSpPr>
            <p:cNvPr id="11" name="Rectangle 78"/>
            <p:cNvSpPr>
              <a:spLocks/>
            </p:cNvSpPr>
            <p:nvPr/>
          </p:nvSpPr>
          <p:spPr bwMode="auto">
            <a:xfrm>
              <a:off x="1267154" y="3478996"/>
              <a:ext cx="1494647" cy="160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 anchor="b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rPr>
                <a:t>Charge collection</a:t>
              </a:r>
            </a:p>
          </p:txBody>
        </p:sp>
        <p:sp>
          <p:nvSpPr>
            <p:cNvPr id="12" name="Rectangle 80"/>
            <p:cNvSpPr>
              <a:spLocks/>
            </p:cNvSpPr>
            <p:nvPr/>
          </p:nvSpPr>
          <p:spPr bwMode="auto">
            <a:xfrm>
              <a:off x="2977878" y="1547842"/>
              <a:ext cx="136196" cy="178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13" name="Rectangle 81"/>
            <p:cNvSpPr>
              <a:spLocks/>
            </p:cNvSpPr>
            <p:nvPr/>
          </p:nvSpPr>
          <p:spPr bwMode="auto">
            <a:xfrm>
              <a:off x="2968968" y="2445048"/>
              <a:ext cx="136196" cy="178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 dirty="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14" name="Rectangle 82"/>
            <p:cNvSpPr>
              <a:spLocks/>
            </p:cNvSpPr>
            <p:nvPr/>
          </p:nvSpPr>
          <p:spPr bwMode="auto">
            <a:xfrm>
              <a:off x="2489099" y="1681795"/>
              <a:ext cx="136196" cy="178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15" name="Rectangle 83"/>
            <p:cNvSpPr>
              <a:spLocks/>
            </p:cNvSpPr>
            <p:nvPr/>
          </p:nvSpPr>
          <p:spPr bwMode="auto">
            <a:xfrm>
              <a:off x="2640570" y="1547842"/>
              <a:ext cx="136196" cy="178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16" name="Rectangle 84"/>
            <p:cNvSpPr>
              <a:spLocks/>
            </p:cNvSpPr>
            <p:nvPr/>
          </p:nvSpPr>
          <p:spPr bwMode="auto">
            <a:xfrm>
              <a:off x="2701668" y="2016677"/>
              <a:ext cx="136196" cy="178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17" name="Rectangle 85"/>
            <p:cNvSpPr>
              <a:spLocks/>
            </p:cNvSpPr>
            <p:nvPr/>
          </p:nvSpPr>
          <p:spPr bwMode="auto">
            <a:xfrm>
              <a:off x="2489099" y="1882724"/>
              <a:ext cx="136196" cy="178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18" name="Rectangle 86"/>
            <p:cNvSpPr>
              <a:spLocks/>
            </p:cNvSpPr>
            <p:nvPr/>
          </p:nvSpPr>
          <p:spPr bwMode="auto">
            <a:xfrm>
              <a:off x="3100072" y="1748771"/>
              <a:ext cx="136196" cy="178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19" name="Rectangle 87"/>
            <p:cNvSpPr>
              <a:spLocks/>
            </p:cNvSpPr>
            <p:nvPr/>
          </p:nvSpPr>
          <p:spPr bwMode="auto">
            <a:xfrm>
              <a:off x="3111529" y="1925980"/>
              <a:ext cx="136196" cy="178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0" name="Rectangle 88"/>
            <p:cNvSpPr>
              <a:spLocks/>
            </p:cNvSpPr>
            <p:nvPr/>
          </p:nvSpPr>
          <p:spPr bwMode="auto">
            <a:xfrm>
              <a:off x="2509465" y="2405978"/>
              <a:ext cx="136196" cy="178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 dirty="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1" name="Rectangle 89"/>
            <p:cNvSpPr>
              <a:spLocks/>
            </p:cNvSpPr>
            <p:nvPr/>
          </p:nvSpPr>
          <p:spPr bwMode="auto">
            <a:xfrm>
              <a:off x="3030066" y="2150630"/>
              <a:ext cx="136196" cy="178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 dirty="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2" name="Rectangle 90"/>
            <p:cNvSpPr>
              <a:spLocks/>
            </p:cNvSpPr>
            <p:nvPr/>
          </p:nvSpPr>
          <p:spPr bwMode="auto">
            <a:xfrm>
              <a:off x="2541287" y="2686441"/>
              <a:ext cx="136196" cy="178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3" name="Rectangle 91"/>
            <p:cNvSpPr>
              <a:spLocks/>
            </p:cNvSpPr>
            <p:nvPr/>
          </p:nvSpPr>
          <p:spPr bwMode="auto">
            <a:xfrm>
              <a:off x="2724579" y="2954347"/>
              <a:ext cx="136196" cy="178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 dirty="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4" name="Rectangle 92"/>
            <p:cNvSpPr>
              <a:spLocks/>
            </p:cNvSpPr>
            <p:nvPr/>
          </p:nvSpPr>
          <p:spPr bwMode="auto">
            <a:xfrm>
              <a:off x="2785676" y="2645977"/>
              <a:ext cx="136196" cy="178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grpSp>
          <p:nvGrpSpPr>
            <p:cNvPr id="25" name="Group 93"/>
            <p:cNvGrpSpPr>
              <a:grpSpLocks/>
            </p:cNvGrpSpPr>
            <p:nvPr/>
          </p:nvGrpSpPr>
          <p:grpSpPr bwMode="auto">
            <a:xfrm>
              <a:off x="2654571" y="1720864"/>
              <a:ext cx="465867" cy="1300461"/>
              <a:chOff x="0" y="0"/>
              <a:chExt cx="366" cy="932"/>
            </a:xfrm>
          </p:grpSpPr>
          <p:sp>
            <p:nvSpPr>
              <p:cNvPr id="128" name="AutoShape 94"/>
              <p:cNvSpPr>
                <a:spLocks/>
              </p:cNvSpPr>
              <p:nvPr/>
            </p:nvSpPr>
            <p:spPr bwMode="auto">
              <a:xfrm>
                <a:off x="9" y="406"/>
                <a:ext cx="275" cy="526"/>
              </a:xfrm>
              <a:custGeom>
                <a:avLst/>
                <a:gdLst>
                  <a:gd name="T0" fmla="*/ 0 w 20588"/>
                  <a:gd name="T1" fmla="*/ 0 h 21182"/>
                  <a:gd name="T2" fmla="*/ 20588 w 20588"/>
                  <a:gd name="T3" fmla="*/ 21182 h 21182"/>
                </a:gdLst>
                <a:ahLst/>
                <a:cxnLst/>
                <a:rect l="T0" t="T1" r="T2" b="T3"/>
                <a:pathLst>
                  <a:path w="20588" h="21182">
                    <a:moveTo>
                      <a:pt x="10500" y="1516"/>
                    </a:moveTo>
                    <a:cubicBezTo>
                      <a:pt x="12150" y="1275"/>
                      <a:pt x="13275" y="1194"/>
                      <a:pt x="14700" y="710"/>
                    </a:cubicBezTo>
                    <a:cubicBezTo>
                      <a:pt x="16050" y="-418"/>
                      <a:pt x="18000" y="106"/>
                      <a:pt x="20400" y="227"/>
                    </a:cubicBezTo>
                    <a:cubicBezTo>
                      <a:pt x="20925" y="1073"/>
                      <a:pt x="20475" y="1919"/>
                      <a:pt x="20100" y="2806"/>
                    </a:cubicBezTo>
                    <a:cubicBezTo>
                      <a:pt x="19275" y="4458"/>
                      <a:pt x="18225" y="6110"/>
                      <a:pt x="17400" y="7803"/>
                    </a:cubicBezTo>
                    <a:cubicBezTo>
                      <a:pt x="17325" y="7803"/>
                      <a:pt x="16650" y="8972"/>
                      <a:pt x="16500" y="9254"/>
                    </a:cubicBezTo>
                    <a:cubicBezTo>
                      <a:pt x="16350" y="9415"/>
                      <a:pt x="16500" y="9657"/>
                      <a:pt x="16200" y="9737"/>
                    </a:cubicBezTo>
                    <a:cubicBezTo>
                      <a:pt x="14925" y="9939"/>
                      <a:pt x="15525" y="9778"/>
                      <a:pt x="14400" y="10221"/>
                    </a:cubicBezTo>
                    <a:cubicBezTo>
                      <a:pt x="12975" y="11309"/>
                      <a:pt x="13425" y="10785"/>
                      <a:pt x="12900" y="11672"/>
                    </a:cubicBezTo>
                    <a:cubicBezTo>
                      <a:pt x="11775" y="11591"/>
                      <a:pt x="10575" y="11672"/>
                      <a:pt x="9600" y="11510"/>
                    </a:cubicBezTo>
                    <a:cubicBezTo>
                      <a:pt x="9300" y="11430"/>
                      <a:pt x="9450" y="11148"/>
                      <a:pt x="9300" y="11027"/>
                    </a:cubicBezTo>
                    <a:cubicBezTo>
                      <a:pt x="8625" y="10382"/>
                      <a:pt x="7500" y="9576"/>
                      <a:pt x="6600" y="9092"/>
                    </a:cubicBezTo>
                    <a:cubicBezTo>
                      <a:pt x="5850" y="8689"/>
                      <a:pt x="3900" y="8448"/>
                      <a:pt x="3900" y="8448"/>
                    </a:cubicBezTo>
                    <a:cubicBezTo>
                      <a:pt x="525" y="8730"/>
                      <a:pt x="2175" y="9213"/>
                      <a:pt x="1500" y="11188"/>
                    </a:cubicBezTo>
                    <a:cubicBezTo>
                      <a:pt x="1275" y="11712"/>
                      <a:pt x="225" y="12357"/>
                      <a:pt x="0" y="12961"/>
                    </a:cubicBezTo>
                    <a:cubicBezTo>
                      <a:pt x="2250" y="13364"/>
                      <a:pt x="-675" y="12760"/>
                      <a:pt x="1800" y="13606"/>
                    </a:cubicBezTo>
                    <a:cubicBezTo>
                      <a:pt x="2550" y="13848"/>
                      <a:pt x="3375" y="14009"/>
                      <a:pt x="4200" y="14251"/>
                    </a:cubicBezTo>
                    <a:cubicBezTo>
                      <a:pt x="4500" y="14331"/>
                      <a:pt x="4800" y="14452"/>
                      <a:pt x="5100" y="14573"/>
                    </a:cubicBezTo>
                    <a:cubicBezTo>
                      <a:pt x="5175" y="14734"/>
                      <a:pt x="5175" y="14895"/>
                      <a:pt x="5400" y="15057"/>
                    </a:cubicBezTo>
                    <a:cubicBezTo>
                      <a:pt x="5625" y="15178"/>
                      <a:pt x="6075" y="15178"/>
                      <a:pt x="6300" y="15379"/>
                    </a:cubicBezTo>
                    <a:cubicBezTo>
                      <a:pt x="6600" y="15661"/>
                      <a:pt x="6900" y="16346"/>
                      <a:pt x="6900" y="16346"/>
                    </a:cubicBezTo>
                    <a:cubicBezTo>
                      <a:pt x="6675" y="17676"/>
                      <a:pt x="6525" y="18724"/>
                      <a:pt x="6300" y="20054"/>
                    </a:cubicBezTo>
                    <a:cubicBezTo>
                      <a:pt x="6150" y="20416"/>
                      <a:pt x="6000" y="21182"/>
                      <a:pt x="6000" y="2118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AutoShape 95"/>
              <p:cNvSpPr>
                <a:spLocks/>
              </p:cNvSpPr>
              <p:nvPr/>
            </p:nvSpPr>
            <p:spPr bwMode="auto">
              <a:xfrm>
                <a:off x="0" y="0"/>
                <a:ext cx="366" cy="412"/>
              </a:xfrm>
              <a:custGeom>
                <a:avLst/>
                <a:gdLst>
                  <a:gd name="T0" fmla="*/ 0 w 20795"/>
                  <a:gd name="T1" fmla="*/ 0 h 21392"/>
                  <a:gd name="T2" fmla="*/ 20795 w 20795"/>
                  <a:gd name="T3" fmla="*/ 21392 h 21392"/>
                </a:gdLst>
                <a:ahLst/>
                <a:cxnLst/>
                <a:rect l="T0" t="T1" r="T2" b="T3"/>
                <a:pathLst>
                  <a:path w="20795" h="21392">
                    <a:moveTo>
                      <a:pt x="6868" y="21392"/>
                    </a:moveTo>
                    <a:cubicBezTo>
                      <a:pt x="6925" y="20250"/>
                      <a:pt x="6811" y="19107"/>
                      <a:pt x="7096" y="18069"/>
                    </a:cubicBezTo>
                    <a:cubicBezTo>
                      <a:pt x="7096" y="17809"/>
                      <a:pt x="7495" y="17861"/>
                      <a:pt x="7780" y="17861"/>
                    </a:cubicBezTo>
                    <a:cubicBezTo>
                      <a:pt x="14733" y="16927"/>
                      <a:pt x="9832" y="17809"/>
                      <a:pt x="13023" y="17238"/>
                    </a:cubicBezTo>
                    <a:cubicBezTo>
                      <a:pt x="13992" y="16615"/>
                      <a:pt x="14904" y="16044"/>
                      <a:pt x="15987" y="15577"/>
                    </a:cubicBezTo>
                    <a:cubicBezTo>
                      <a:pt x="16443" y="14175"/>
                      <a:pt x="15702" y="15629"/>
                      <a:pt x="17355" y="14746"/>
                    </a:cubicBezTo>
                    <a:cubicBezTo>
                      <a:pt x="18095" y="14279"/>
                      <a:pt x="18323" y="13344"/>
                      <a:pt x="19178" y="12877"/>
                    </a:cubicBezTo>
                    <a:cubicBezTo>
                      <a:pt x="19862" y="10955"/>
                      <a:pt x="18665" y="13915"/>
                      <a:pt x="20090" y="11423"/>
                    </a:cubicBezTo>
                    <a:cubicBezTo>
                      <a:pt x="20090" y="11371"/>
                      <a:pt x="20717" y="9761"/>
                      <a:pt x="20774" y="9761"/>
                    </a:cubicBezTo>
                    <a:cubicBezTo>
                      <a:pt x="20660" y="8619"/>
                      <a:pt x="21173" y="6594"/>
                      <a:pt x="20090" y="5607"/>
                    </a:cubicBezTo>
                    <a:cubicBezTo>
                      <a:pt x="19406" y="4984"/>
                      <a:pt x="17810" y="4154"/>
                      <a:pt x="17810" y="4154"/>
                    </a:cubicBezTo>
                    <a:cubicBezTo>
                      <a:pt x="17639" y="3738"/>
                      <a:pt x="17469" y="3323"/>
                      <a:pt x="17355" y="2907"/>
                    </a:cubicBezTo>
                    <a:cubicBezTo>
                      <a:pt x="17241" y="2700"/>
                      <a:pt x="17298" y="2388"/>
                      <a:pt x="17127" y="2284"/>
                    </a:cubicBezTo>
                    <a:cubicBezTo>
                      <a:pt x="16671" y="1973"/>
                      <a:pt x="15759" y="1454"/>
                      <a:pt x="15759" y="1454"/>
                    </a:cubicBezTo>
                    <a:cubicBezTo>
                      <a:pt x="15189" y="-52"/>
                      <a:pt x="15759" y="311"/>
                      <a:pt x="14619" y="0"/>
                    </a:cubicBezTo>
                    <a:cubicBezTo>
                      <a:pt x="10800" y="311"/>
                      <a:pt x="6925" y="-208"/>
                      <a:pt x="3220" y="415"/>
                    </a:cubicBezTo>
                    <a:cubicBezTo>
                      <a:pt x="2765" y="467"/>
                      <a:pt x="3164" y="1246"/>
                      <a:pt x="2993" y="1661"/>
                    </a:cubicBezTo>
                    <a:cubicBezTo>
                      <a:pt x="2765" y="2025"/>
                      <a:pt x="1967" y="2440"/>
                      <a:pt x="1625" y="2700"/>
                    </a:cubicBezTo>
                    <a:cubicBezTo>
                      <a:pt x="1283" y="3479"/>
                      <a:pt x="1169" y="3842"/>
                      <a:pt x="257" y="4154"/>
                    </a:cubicBezTo>
                    <a:cubicBezTo>
                      <a:pt x="-427" y="4984"/>
                      <a:pt x="29" y="5348"/>
                      <a:pt x="941" y="6023"/>
                    </a:cubicBezTo>
                    <a:cubicBezTo>
                      <a:pt x="1340" y="6282"/>
                      <a:pt x="2309" y="6854"/>
                      <a:pt x="2309" y="6854"/>
                    </a:cubicBezTo>
                    <a:cubicBezTo>
                      <a:pt x="2594" y="7684"/>
                      <a:pt x="3277" y="8827"/>
                      <a:pt x="1853" y="9138"/>
                    </a:cubicBezTo>
                    <a:cubicBezTo>
                      <a:pt x="257" y="9450"/>
                      <a:pt x="827" y="8982"/>
                      <a:pt x="257" y="955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6" name="Oval 97"/>
            <p:cNvSpPr>
              <a:spLocks/>
            </p:cNvSpPr>
            <p:nvPr/>
          </p:nvSpPr>
          <p:spPr bwMode="auto">
            <a:xfrm>
              <a:off x="3100073" y="1480865"/>
              <a:ext cx="61097" cy="66976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Oval 98"/>
            <p:cNvSpPr>
              <a:spLocks/>
            </p:cNvSpPr>
            <p:nvPr/>
          </p:nvSpPr>
          <p:spPr bwMode="auto">
            <a:xfrm>
              <a:off x="2794586" y="1748771"/>
              <a:ext cx="61097" cy="66976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99"/>
            <p:cNvSpPr>
              <a:spLocks/>
            </p:cNvSpPr>
            <p:nvPr/>
          </p:nvSpPr>
          <p:spPr bwMode="auto">
            <a:xfrm>
              <a:off x="2428002" y="1681794"/>
              <a:ext cx="61097" cy="66976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Oval 100"/>
            <p:cNvSpPr>
              <a:spLocks/>
            </p:cNvSpPr>
            <p:nvPr/>
          </p:nvSpPr>
          <p:spPr bwMode="auto">
            <a:xfrm>
              <a:off x="2733489" y="1949700"/>
              <a:ext cx="61097" cy="66976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101"/>
            <p:cNvSpPr>
              <a:spLocks/>
            </p:cNvSpPr>
            <p:nvPr/>
          </p:nvSpPr>
          <p:spPr bwMode="auto">
            <a:xfrm>
              <a:off x="3038975" y="1882724"/>
              <a:ext cx="61097" cy="66976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Oval 102"/>
            <p:cNvSpPr>
              <a:spLocks/>
            </p:cNvSpPr>
            <p:nvPr/>
          </p:nvSpPr>
          <p:spPr bwMode="auto">
            <a:xfrm>
              <a:off x="3100073" y="2083653"/>
              <a:ext cx="61097" cy="66976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103"/>
            <p:cNvSpPr>
              <a:spLocks/>
            </p:cNvSpPr>
            <p:nvPr/>
          </p:nvSpPr>
          <p:spPr bwMode="auto">
            <a:xfrm>
              <a:off x="2672391" y="2150630"/>
              <a:ext cx="61097" cy="66976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104"/>
            <p:cNvSpPr>
              <a:spLocks/>
            </p:cNvSpPr>
            <p:nvPr/>
          </p:nvSpPr>
          <p:spPr bwMode="auto">
            <a:xfrm>
              <a:off x="3038975" y="2351559"/>
              <a:ext cx="61097" cy="66976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105"/>
            <p:cNvSpPr>
              <a:spLocks/>
            </p:cNvSpPr>
            <p:nvPr/>
          </p:nvSpPr>
          <p:spPr bwMode="auto">
            <a:xfrm>
              <a:off x="2611294" y="2552488"/>
              <a:ext cx="61097" cy="66976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06"/>
            <p:cNvSpPr>
              <a:spLocks/>
            </p:cNvSpPr>
            <p:nvPr/>
          </p:nvSpPr>
          <p:spPr bwMode="auto">
            <a:xfrm>
              <a:off x="2672391" y="2820394"/>
              <a:ext cx="61097" cy="66976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07"/>
            <p:cNvSpPr>
              <a:spLocks/>
            </p:cNvSpPr>
            <p:nvPr/>
          </p:nvSpPr>
          <p:spPr bwMode="auto">
            <a:xfrm>
              <a:off x="2672391" y="3021324"/>
              <a:ext cx="61097" cy="66976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7" name="Group 108"/>
            <p:cNvGrpSpPr>
              <a:grpSpLocks/>
            </p:cNvGrpSpPr>
            <p:nvPr/>
          </p:nvGrpSpPr>
          <p:grpSpPr bwMode="auto">
            <a:xfrm rot="-5400000">
              <a:off x="4133366" y="1701219"/>
              <a:ext cx="2210223" cy="1099751"/>
              <a:chOff x="0" y="0"/>
              <a:chExt cx="1584" cy="864"/>
            </a:xfrm>
          </p:grpSpPr>
          <p:sp>
            <p:nvSpPr>
              <p:cNvPr id="61" name="Oval 109"/>
              <p:cNvSpPr>
                <a:spLocks/>
              </p:cNvSpPr>
              <p:nvPr/>
            </p:nvSpPr>
            <p:spPr bwMode="auto">
              <a:xfrm>
                <a:off x="0" y="0"/>
                <a:ext cx="1584" cy="864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62" name="Group 110"/>
              <p:cNvGrpSpPr>
                <a:grpSpLocks/>
              </p:cNvGrpSpPr>
              <p:nvPr/>
            </p:nvGrpSpPr>
            <p:grpSpPr bwMode="auto">
              <a:xfrm>
                <a:off x="674" y="28"/>
                <a:ext cx="234" cy="144"/>
                <a:chOff x="0" y="0"/>
                <a:chExt cx="233" cy="144"/>
              </a:xfrm>
            </p:grpSpPr>
            <p:sp>
              <p:nvSpPr>
                <p:cNvPr id="126" name="Oval 111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Oval 112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3" name="Group 113"/>
              <p:cNvGrpSpPr>
                <a:grpSpLocks/>
              </p:cNvGrpSpPr>
              <p:nvPr/>
            </p:nvGrpSpPr>
            <p:grpSpPr bwMode="auto">
              <a:xfrm>
                <a:off x="415" y="57"/>
                <a:ext cx="233" cy="144"/>
                <a:chOff x="0" y="0"/>
                <a:chExt cx="233" cy="144"/>
              </a:xfrm>
            </p:grpSpPr>
            <p:sp>
              <p:nvSpPr>
                <p:cNvPr id="124" name="Oval 114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Oval 115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4" name="Group 116"/>
              <p:cNvGrpSpPr>
                <a:grpSpLocks/>
              </p:cNvGrpSpPr>
              <p:nvPr/>
            </p:nvGrpSpPr>
            <p:grpSpPr bwMode="auto">
              <a:xfrm>
                <a:off x="181" y="144"/>
                <a:ext cx="234" cy="144"/>
                <a:chOff x="0" y="0"/>
                <a:chExt cx="233" cy="144"/>
              </a:xfrm>
            </p:grpSpPr>
            <p:sp>
              <p:nvSpPr>
                <p:cNvPr id="122" name="Oval 117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Oval 118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5" name="Group 119"/>
              <p:cNvGrpSpPr>
                <a:grpSpLocks/>
              </p:cNvGrpSpPr>
              <p:nvPr/>
            </p:nvGrpSpPr>
            <p:grpSpPr bwMode="auto">
              <a:xfrm>
                <a:off x="1298" y="460"/>
                <a:ext cx="234" cy="144"/>
                <a:chOff x="0" y="0"/>
                <a:chExt cx="233" cy="144"/>
              </a:xfrm>
            </p:grpSpPr>
            <p:sp>
              <p:nvSpPr>
                <p:cNvPr id="120" name="Oval 120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Oval 121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6" name="Group 122"/>
              <p:cNvGrpSpPr>
                <a:grpSpLocks/>
              </p:cNvGrpSpPr>
              <p:nvPr/>
            </p:nvGrpSpPr>
            <p:grpSpPr bwMode="auto">
              <a:xfrm>
                <a:off x="51" y="460"/>
                <a:ext cx="234" cy="144"/>
                <a:chOff x="0" y="0"/>
                <a:chExt cx="233" cy="144"/>
              </a:xfrm>
            </p:grpSpPr>
            <p:sp>
              <p:nvSpPr>
                <p:cNvPr id="118" name="Oval 123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Oval 124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7" name="Group 125"/>
              <p:cNvGrpSpPr>
                <a:grpSpLocks/>
              </p:cNvGrpSpPr>
              <p:nvPr/>
            </p:nvGrpSpPr>
            <p:grpSpPr bwMode="auto">
              <a:xfrm>
                <a:off x="934" y="57"/>
                <a:ext cx="234" cy="144"/>
                <a:chOff x="0" y="0"/>
                <a:chExt cx="233" cy="144"/>
              </a:xfrm>
            </p:grpSpPr>
            <p:sp>
              <p:nvSpPr>
                <p:cNvPr id="116" name="Oval 126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Oval 127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8" name="Group 128"/>
              <p:cNvGrpSpPr>
                <a:grpSpLocks/>
              </p:cNvGrpSpPr>
              <p:nvPr/>
            </p:nvGrpSpPr>
            <p:grpSpPr bwMode="auto">
              <a:xfrm>
                <a:off x="1168" y="144"/>
                <a:ext cx="234" cy="144"/>
                <a:chOff x="0" y="0"/>
                <a:chExt cx="233" cy="144"/>
              </a:xfrm>
            </p:grpSpPr>
            <p:sp>
              <p:nvSpPr>
                <p:cNvPr id="114" name="Oval 129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Oval 130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9" name="Group 131"/>
              <p:cNvGrpSpPr>
                <a:grpSpLocks/>
              </p:cNvGrpSpPr>
              <p:nvPr/>
            </p:nvGrpSpPr>
            <p:grpSpPr bwMode="auto">
              <a:xfrm>
                <a:off x="1298" y="288"/>
                <a:ext cx="234" cy="144"/>
                <a:chOff x="0" y="0"/>
                <a:chExt cx="233" cy="144"/>
              </a:xfrm>
            </p:grpSpPr>
            <p:sp>
              <p:nvSpPr>
                <p:cNvPr id="112" name="Oval 132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Oval 133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0" name="Group 134"/>
              <p:cNvGrpSpPr>
                <a:grpSpLocks/>
              </p:cNvGrpSpPr>
              <p:nvPr/>
            </p:nvGrpSpPr>
            <p:grpSpPr bwMode="auto">
              <a:xfrm>
                <a:off x="51" y="288"/>
                <a:ext cx="234" cy="144"/>
                <a:chOff x="0" y="0"/>
                <a:chExt cx="233" cy="144"/>
              </a:xfrm>
            </p:grpSpPr>
            <p:sp>
              <p:nvSpPr>
                <p:cNvPr id="110" name="Oval 135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Oval 136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1" name="Group 137"/>
              <p:cNvGrpSpPr>
                <a:grpSpLocks/>
              </p:cNvGrpSpPr>
              <p:nvPr/>
            </p:nvGrpSpPr>
            <p:grpSpPr bwMode="auto">
              <a:xfrm>
                <a:off x="674" y="374"/>
                <a:ext cx="234" cy="144"/>
                <a:chOff x="0" y="0"/>
                <a:chExt cx="233" cy="144"/>
              </a:xfrm>
            </p:grpSpPr>
            <p:sp>
              <p:nvSpPr>
                <p:cNvPr id="108" name="Oval 138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Oval 139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2" name="Group 140"/>
              <p:cNvGrpSpPr>
                <a:grpSpLocks/>
              </p:cNvGrpSpPr>
              <p:nvPr/>
            </p:nvGrpSpPr>
            <p:grpSpPr bwMode="auto">
              <a:xfrm>
                <a:off x="804" y="518"/>
                <a:ext cx="234" cy="144"/>
                <a:chOff x="0" y="0"/>
                <a:chExt cx="233" cy="144"/>
              </a:xfrm>
            </p:grpSpPr>
            <p:sp>
              <p:nvSpPr>
                <p:cNvPr id="106" name="Oval 141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Oval 142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3" name="Group 143"/>
              <p:cNvGrpSpPr>
                <a:grpSpLocks/>
              </p:cNvGrpSpPr>
              <p:nvPr/>
            </p:nvGrpSpPr>
            <p:grpSpPr bwMode="auto">
              <a:xfrm>
                <a:off x="544" y="518"/>
                <a:ext cx="234" cy="144"/>
                <a:chOff x="0" y="0"/>
                <a:chExt cx="233" cy="144"/>
              </a:xfrm>
            </p:grpSpPr>
            <p:sp>
              <p:nvSpPr>
                <p:cNvPr id="104" name="Oval 144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" name="Oval 145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4" name="Group 146"/>
              <p:cNvGrpSpPr>
                <a:grpSpLocks/>
              </p:cNvGrpSpPr>
              <p:nvPr/>
            </p:nvGrpSpPr>
            <p:grpSpPr bwMode="auto">
              <a:xfrm>
                <a:off x="1038" y="403"/>
                <a:ext cx="234" cy="144"/>
                <a:chOff x="0" y="0"/>
                <a:chExt cx="233" cy="144"/>
              </a:xfrm>
            </p:grpSpPr>
            <p:sp>
              <p:nvSpPr>
                <p:cNvPr id="102" name="Oval 147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Oval 148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5" name="Group 149"/>
              <p:cNvGrpSpPr>
                <a:grpSpLocks/>
              </p:cNvGrpSpPr>
              <p:nvPr/>
            </p:nvGrpSpPr>
            <p:grpSpPr bwMode="auto">
              <a:xfrm>
                <a:off x="311" y="403"/>
                <a:ext cx="233" cy="144"/>
                <a:chOff x="0" y="0"/>
                <a:chExt cx="233" cy="144"/>
              </a:xfrm>
            </p:grpSpPr>
            <p:sp>
              <p:nvSpPr>
                <p:cNvPr id="100" name="Oval 150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" name="Oval 151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6" name="Group 152"/>
              <p:cNvGrpSpPr>
                <a:grpSpLocks/>
              </p:cNvGrpSpPr>
              <p:nvPr/>
            </p:nvGrpSpPr>
            <p:grpSpPr bwMode="auto">
              <a:xfrm>
                <a:off x="934" y="230"/>
                <a:ext cx="234" cy="144"/>
                <a:chOff x="0" y="0"/>
                <a:chExt cx="233" cy="144"/>
              </a:xfrm>
            </p:grpSpPr>
            <p:sp>
              <p:nvSpPr>
                <p:cNvPr id="98" name="Oval 153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Oval 154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7" name="Group 155"/>
              <p:cNvGrpSpPr>
                <a:grpSpLocks/>
              </p:cNvGrpSpPr>
              <p:nvPr/>
            </p:nvGrpSpPr>
            <p:grpSpPr bwMode="auto">
              <a:xfrm>
                <a:off x="674" y="201"/>
                <a:ext cx="234" cy="144"/>
                <a:chOff x="0" y="0"/>
                <a:chExt cx="233" cy="144"/>
              </a:xfrm>
            </p:grpSpPr>
            <p:sp>
              <p:nvSpPr>
                <p:cNvPr id="96" name="Oval 156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Oval 157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8" name="Group 158"/>
              <p:cNvGrpSpPr>
                <a:grpSpLocks/>
              </p:cNvGrpSpPr>
              <p:nvPr/>
            </p:nvGrpSpPr>
            <p:grpSpPr bwMode="auto">
              <a:xfrm>
                <a:off x="389" y="230"/>
                <a:ext cx="233" cy="144"/>
                <a:chOff x="0" y="0"/>
                <a:chExt cx="233" cy="144"/>
              </a:xfrm>
            </p:grpSpPr>
            <p:sp>
              <p:nvSpPr>
                <p:cNvPr id="94" name="Oval 159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Oval 160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79" name="Group 161"/>
              <p:cNvGrpSpPr>
                <a:grpSpLocks/>
              </p:cNvGrpSpPr>
              <p:nvPr/>
            </p:nvGrpSpPr>
            <p:grpSpPr bwMode="auto">
              <a:xfrm>
                <a:off x="674" y="691"/>
                <a:ext cx="234" cy="144"/>
                <a:chOff x="0" y="0"/>
                <a:chExt cx="233" cy="144"/>
              </a:xfrm>
            </p:grpSpPr>
            <p:sp>
              <p:nvSpPr>
                <p:cNvPr id="92" name="Oval 162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Oval 163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0" name="Group 164"/>
              <p:cNvGrpSpPr>
                <a:grpSpLocks/>
              </p:cNvGrpSpPr>
              <p:nvPr/>
            </p:nvGrpSpPr>
            <p:grpSpPr bwMode="auto">
              <a:xfrm>
                <a:off x="415" y="662"/>
                <a:ext cx="233" cy="144"/>
                <a:chOff x="0" y="0"/>
                <a:chExt cx="233" cy="144"/>
              </a:xfrm>
            </p:grpSpPr>
            <p:sp>
              <p:nvSpPr>
                <p:cNvPr id="90" name="Oval 165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Oval 166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1" name="Group 167"/>
              <p:cNvGrpSpPr>
                <a:grpSpLocks/>
              </p:cNvGrpSpPr>
              <p:nvPr/>
            </p:nvGrpSpPr>
            <p:grpSpPr bwMode="auto">
              <a:xfrm>
                <a:off x="934" y="662"/>
                <a:ext cx="234" cy="144"/>
                <a:chOff x="0" y="0"/>
                <a:chExt cx="233" cy="144"/>
              </a:xfrm>
            </p:grpSpPr>
            <p:sp>
              <p:nvSpPr>
                <p:cNvPr id="88" name="Oval 168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Oval 169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2" name="Group 170"/>
              <p:cNvGrpSpPr>
                <a:grpSpLocks/>
              </p:cNvGrpSpPr>
              <p:nvPr/>
            </p:nvGrpSpPr>
            <p:grpSpPr bwMode="auto">
              <a:xfrm>
                <a:off x="1142" y="576"/>
                <a:ext cx="234" cy="144"/>
                <a:chOff x="0" y="0"/>
                <a:chExt cx="233" cy="144"/>
              </a:xfrm>
            </p:grpSpPr>
            <p:sp>
              <p:nvSpPr>
                <p:cNvPr id="86" name="Oval 171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Oval 172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83" name="Group 173"/>
              <p:cNvGrpSpPr>
                <a:grpSpLocks/>
              </p:cNvGrpSpPr>
              <p:nvPr/>
            </p:nvGrpSpPr>
            <p:grpSpPr bwMode="auto">
              <a:xfrm>
                <a:off x="207" y="576"/>
                <a:ext cx="234" cy="144"/>
                <a:chOff x="0" y="0"/>
                <a:chExt cx="233" cy="144"/>
              </a:xfrm>
            </p:grpSpPr>
            <p:sp>
              <p:nvSpPr>
                <p:cNvPr id="84" name="Oval 174"/>
                <p:cNvSpPr>
                  <a:spLocks/>
                </p:cNvSpPr>
                <p:nvPr/>
              </p:nvSpPr>
              <p:spPr bwMode="auto">
                <a:xfrm>
                  <a:off x="0" y="0"/>
                  <a:ext cx="233" cy="144"/>
                </a:xfrm>
                <a:prstGeom prst="ellipse">
                  <a:avLst/>
                </a:prstGeom>
                <a:solidFill>
                  <a:srgbClr val="CC1D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Oval 175"/>
                <p:cNvSpPr>
                  <a:spLocks/>
                </p:cNvSpPr>
                <p:nvPr/>
              </p:nvSpPr>
              <p:spPr bwMode="auto">
                <a:xfrm>
                  <a:off x="25" y="28"/>
                  <a:ext cx="182" cy="115"/>
                </a:xfrm>
                <a:prstGeom prst="ellipse">
                  <a:avLst/>
                </a:prstGeom>
                <a:solidFill>
                  <a:srgbClr val="00BC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38" name="Group 187"/>
            <p:cNvGrpSpPr>
              <a:grpSpLocks/>
            </p:cNvGrpSpPr>
            <p:nvPr/>
          </p:nvGrpSpPr>
          <p:grpSpPr bwMode="auto">
            <a:xfrm>
              <a:off x="1654103" y="1642725"/>
              <a:ext cx="1471427" cy="1413135"/>
              <a:chOff x="0" y="0"/>
              <a:chExt cx="1156" cy="1013"/>
            </a:xfrm>
          </p:grpSpPr>
          <p:sp>
            <p:nvSpPr>
              <p:cNvPr id="49" name="Line 188"/>
              <p:cNvSpPr>
                <a:spLocks noChangeShapeType="1"/>
              </p:cNvSpPr>
              <p:nvPr/>
            </p:nvSpPr>
            <p:spPr bwMode="auto">
              <a:xfrm flipH="1">
                <a:off x="72" y="0"/>
                <a:ext cx="704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Line 189"/>
              <p:cNvSpPr>
                <a:spLocks noChangeShapeType="1"/>
              </p:cNvSpPr>
              <p:nvPr/>
            </p:nvSpPr>
            <p:spPr bwMode="auto">
              <a:xfrm flipH="1">
                <a:off x="0" y="96"/>
                <a:ext cx="66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Line 190"/>
              <p:cNvSpPr>
                <a:spLocks noChangeShapeType="1"/>
              </p:cNvSpPr>
              <p:nvPr/>
            </p:nvSpPr>
            <p:spPr bwMode="auto">
              <a:xfrm flipH="1">
                <a:off x="176" y="148"/>
                <a:ext cx="972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Line 191"/>
              <p:cNvSpPr>
                <a:spLocks noChangeShapeType="1"/>
              </p:cNvSpPr>
              <p:nvPr/>
            </p:nvSpPr>
            <p:spPr bwMode="auto">
              <a:xfrm flipH="1">
                <a:off x="135" y="240"/>
                <a:ext cx="52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Line 192"/>
              <p:cNvSpPr>
                <a:spLocks noChangeShapeType="1"/>
              </p:cNvSpPr>
              <p:nvPr/>
            </p:nvSpPr>
            <p:spPr bwMode="auto">
              <a:xfrm flipH="1">
                <a:off x="3" y="276"/>
                <a:ext cx="115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Line 193"/>
              <p:cNvSpPr>
                <a:spLocks noChangeShapeType="1"/>
              </p:cNvSpPr>
              <p:nvPr/>
            </p:nvSpPr>
            <p:spPr bwMode="auto">
              <a:xfrm flipH="1">
                <a:off x="156" y="48"/>
                <a:ext cx="4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Line 194"/>
              <p:cNvSpPr>
                <a:spLocks noChangeShapeType="1"/>
              </p:cNvSpPr>
              <p:nvPr/>
            </p:nvSpPr>
            <p:spPr bwMode="auto">
              <a:xfrm rot="10800000">
                <a:off x="76" y="339"/>
                <a:ext cx="748" cy="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Line 195"/>
              <p:cNvSpPr>
                <a:spLocks noChangeShapeType="1"/>
              </p:cNvSpPr>
              <p:nvPr/>
            </p:nvSpPr>
            <p:spPr bwMode="auto">
              <a:xfrm flipH="1">
                <a:off x="72" y="432"/>
                <a:ext cx="1016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Line 196"/>
              <p:cNvSpPr>
                <a:spLocks noChangeShapeType="1"/>
              </p:cNvSpPr>
              <p:nvPr/>
            </p:nvSpPr>
            <p:spPr bwMode="auto">
              <a:xfrm flipH="1">
                <a:off x="64" y="620"/>
                <a:ext cx="6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" name="Line 197"/>
              <p:cNvSpPr>
                <a:spLocks noChangeShapeType="1"/>
              </p:cNvSpPr>
              <p:nvPr/>
            </p:nvSpPr>
            <p:spPr bwMode="auto">
              <a:xfrm flipH="1">
                <a:off x="4" y="776"/>
                <a:ext cx="896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Line 198"/>
              <p:cNvSpPr>
                <a:spLocks noChangeShapeType="1"/>
              </p:cNvSpPr>
              <p:nvPr/>
            </p:nvSpPr>
            <p:spPr bwMode="auto">
              <a:xfrm flipH="1">
                <a:off x="140" y="832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Line 199"/>
              <p:cNvSpPr>
                <a:spLocks noChangeShapeType="1"/>
              </p:cNvSpPr>
              <p:nvPr/>
            </p:nvSpPr>
            <p:spPr bwMode="auto">
              <a:xfrm rot="10800000">
                <a:off x="28" y="1012"/>
                <a:ext cx="824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9" name="Group 201"/>
            <p:cNvGrpSpPr>
              <a:grpSpLocks/>
            </p:cNvGrpSpPr>
            <p:nvPr/>
          </p:nvGrpSpPr>
          <p:grpSpPr bwMode="auto">
            <a:xfrm>
              <a:off x="2794586" y="2298536"/>
              <a:ext cx="61097" cy="66976"/>
              <a:chOff x="0" y="0"/>
              <a:chExt cx="48" cy="48"/>
            </a:xfrm>
          </p:grpSpPr>
          <p:sp>
            <p:nvSpPr>
              <p:cNvPr id="48" name="Oval 202"/>
              <p:cNvSpPr>
                <a:spLocks/>
              </p:cNvSpPr>
              <p:nvPr/>
            </p:nvSpPr>
            <p:spPr bwMode="auto">
              <a:xfrm>
                <a:off x="0" y="0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0" name="Group 180"/>
            <p:cNvGrpSpPr>
              <a:grpSpLocks/>
            </p:cNvGrpSpPr>
            <p:nvPr/>
          </p:nvGrpSpPr>
          <p:grpSpPr bwMode="auto">
            <a:xfrm>
              <a:off x="2976671" y="1412494"/>
              <a:ext cx="855925" cy="334882"/>
              <a:chOff x="0" y="0"/>
              <a:chExt cx="672" cy="240"/>
            </a:xfrm>
          </p:grpSpPr>
          <p:sp>
            <p:nvSpPr>
              <p:cNvPr id="46" name="Oval 181"/>
              <p:cNvSpPr>
                <a:spLocks/>
              </p:cNvSpPr>
              <p:nvPr/>
            </p:nvSpPr>
            <p:spPr bwMode="auto">
              <a:xfrm>
                <a:off x="0" y="0"/>
                <a:ext cx="192" cy="240"/>
              </a:xfrm>
              <a:prstGeom prst="ellipse">
                <a:avLst/>
              </a:prstGeom>
              <a:noFill/>
              <a:ln w="9525">
                <a:solidFill>
                  <a:srgbClr val="B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AutoShape 182"/>
              <p:cNvSpPr>
                <a:spLocks/>
              </p:cNvSpPr>
              <p:nvPr/>
            </p:nvSpPr>
            <p:spPr bwMode="auto">
              <a:xfrm rot="120000">
                <a:off x="192" y="54"/>
                <a:ext cx="480" cy="91"/>
              </a:xfrm>
              <a:custGeom>
                <a:avLst/>
                <a:gdLst>
                  <a:gd name="T0" fmla="*/ 0 w 21600"/>
                  <a:gd name="T1" fmla="*/ 0 h 19938"/>
                  <a:gd name="T2" fmla="*/ 21600 w 21600"/>
                  <a:gd name="T3" fmla="*/ 19938 h 19938"/>
                </a:gdLst>
                <a:ahLst/>
                <a:cxnLst/>
                <a:rect l="T0" t="T1" r="T2" b="T3"/>
                <a:pathLst>
                  <a:path w="21600" h="19938">
                    <a:moveTo>
                      <a:pt x="0" y="19938"/>
                    </a:moveTo>
                    <a:cubicBezTo>
                      <a:pt x="960" y="9969"/>
                      <a:pt x="1920" y="0"/>
                      <a:pt x="2880" y="0"/>
                    </a:cubicBezTo>
                    <a:cubicBezTo>
                      <a:pt x="3840" y="0"/>
                      <a:pt x="4800" y="19938"/>
                      <a:pt x="5760" y="19938"/>
                    </a:cubicBezTo>
                    <a:cubicBezTo>
                      <a:pt x="6720" y="19938"/>
                      <a:pt x="7680" y="0"/>
                      <a:pt x="8640" y="0"/>
                    </a:cubicBezTo>
                    <a:cubicBezTo>
                      <a:pt x="9600" y="0"/>
                      <a:pt x="10560" y="19938"/>
                      <a:pt x="11520" y="19938"/>
                    </a:cubicBezTo>
                    <a:cubicBezTo>
                      <a:pt x="12480" y="19938"/>
                      <a:pt x="13440" y="0"/>
                      <a:pt x="14400" y="0"/>
                    </a:cubicBezTo>
                    <a:cubicBezTo>
                      <a:pt x="15360" y="0"/>
                      <a:pt x="16080" y="18277"/>
                      <a:pt x="17280" y="19938"/>
                    </a:cubicBezTo>
                    <a:cubicBezTo>
                      <a:pt x="18480" y="21600"/>
                      <a:pt x="20040" y="15785"/>
                      <a:pt x="21600" y="996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1" name="Group 183"/>
            <p:cNvGrpSpPr>
              <a:grpSpLocks/>
            </p:cNvGrpSpPr>
            <p:nvPr/>
          </p:nvGrpSpPr>
          <p:grpSpPr bwMode="auto">
            <a:xfrm rot="1560000">
              <a:off x="2900249" y="2453420"/>
              <a:ext cx="855925" cy="334882"/>
              <a:chOff x="0" y="0"/>
              <a:chExt cx="672" cy="240"/>
            </a:xfrm>
          </p:grpSpPr>
          <p:sp>
            <p:nvSpPr>
              <p:cNvPr id="44" name="Oval 184"/>
              <p:cNvSpPr>
                <a:spLocks/>
              </p:cNvSpPr>
              <p:nvPr/>
            </p:nvSpPr>
            <p:spPr bwMode="auto">
              <a:xfrm>
                <a:off x="0" y="0"/>
                <a:ext cx="192" cy="240"/>
              </a:xfrm>
              <a:prstGeom prst="ellipse">
                <a:avLst/>
              </a:prstGeom>
              <a:noFill/>
              <a:ln w="9525">
                <a:solidFill>
                  <a:srgbClr val="B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AutoShape 185"/>
              <p:cNvSpPr>
                <a:spLocks/>
              </p:cNvSpPr>
              <p:nvPr/>
            </p:nvSpPr>
            <p:spPr bwMode="auto">
              <a:xfrm rot="120000">
                <a:off x="192" y="54"/>
                <a:ext cx="480" cy="92"/>
              </a:xfrm>
              <a:custGeom>
                <a:avLst/>
                <a:gdLst>
                  <a:gd name="T0" fmla="*/ 0 w 21600"/>
                  <a:gd name="T1" fmla="*/ 0 h 19938"/>
                  <a:gd name="T2" fmla="*/ 21600 w 21600"/>
                  <a:gd name="T3" fmla="*/ 19938 h 19938"/>
                </a:gdLst>
                <a:ahLst/>
                <a:cxnLst/>
                <a:rect l="T0" t="T1" r="T2" b="T3"/>
                <a:pathLst>
                  <a:path w="21600" h="19938">
                    <a:moveTo>
                      <a:pt x="0" y="19938"/>
                    </a:moveTo>
                    <a:cubicBezTo>
                      <a:pt x="960" y="9969"/>
                      <a:pt x="1920" y="0"/>
                      <a:pt x="2880" y="0"/>
                    </a:cubicBezTo>
                    <a:cubicBezTo>
                      <a:pt x="3840" y="0"/>
                      <a:pt x="4800" y="19938"/>
                      <a:pt x="5760" y="19938"/>
                    </a:cubicBezTo>
                    <a:cubicBezTo>
                      <a:pt x="6720" y="19938"/>
                      <a:pt x="7680" y="0"/>
                      <a:pt x="8640" y="0"/>
                    </a:cubicBezTo>
                    <a:cubicBezTo>
                      <a:pt x="9600" y="0"/>
                      <a:pt x="10560" y="19938"/>
                      <a:pt x="11520" y="19938"/>
                    </a:cubicBezTo>
                    <a:cubicBezTo>
                      <a:pt x="12480" y="19938"/>
                      <a:pt x="13440" y="0"/>
                      <a:pt x="14400" y="0"/>
                    </a:cubicBezTo>
                    <a:cubicBezTo>
                      <a:pt x="15360" y="0"/>
                      <a:pt x="16080" y="18277"/>
                      <a:pt x="17280" y="19938"/>
                    </a:cubicBezTo>
                    <a:cubicBezTo>
                      <a:pt x="18480" y="21600"/>
                      <a:pt x="20040" y="15785"/>
                      <a:pt x="21600" y="996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2" name="TextBox 51"/>
            <p:cNvSpPr txBox="1">
              <a:spLocks noChangeArrowheads="1"/>
            </p:cNvSpPr>
            <p:nvPr/>
          </p:nvSpPr>
          <p:spPr bwMode="auto">
            <a:xfrm>
              <a:off x="2133600" y="1295400"/>
              <a:ext cx="1024118" cy="275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</a:rPr>
                <a:t>Ionization</a:t>
              </a:r>
            </a:p>
          </p:txBody>
        </p:sp>
        <p:sp>
          <p:nvSpPr>
            <p:cNvPr id="43" name="TextBox 52"/>
            <p:cNvSpPr txBox="1">
              <a:spLocks noChangeArrowheads="1"/>
            </p:cNvSpPr>
            <p:nvPr/>
          </p:nvSpPr>
          <p:spPr bwMode="auto">
            <a:xfrm>
              <a:off x="3581400" y="1219199"/>
              <a:ext cx="1186083" cy="275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</a:rPr>
                <a:t>Scintillation</a:t>
              </a: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370713" y="5605046"/>
            <a:ext cx="52100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600" b="1" dirty="0" smtClean="0">
                <a:solidFill>
                  <a:schemeClr val="bg1"/>
                </a:solidFill>
              </a:rPr>
              <a:t>LXe TPC with charge and scintillation light collection</a:t>
            </a:r>
            <a:endParaRPr lang="en-CA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11551</TotalTime>
  <Words>408</Words>
  <Application>Microsoft Office PowerPoint</Application>
  <PresentationFormat>On-screen Show (4:3)</PresentationFormat>
  <Paragraphs>116</Paragraphs>
  <Slides>27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Urban</vt:lpstr>
      <vt:lpstr>Equation</vt:lpstr>
      <vt:lpstr>Microsoft Equation 3.0</vt:lpstr>
      <vt:lpstr>Next-generation neutrinoless double beta decay search with LXe</vt:lpstr>
      <vt:lpstr>Neutrinos in the standard model</vt:lpstr>
      <vt:lpstr>Neutrinos in the standard model</vt:lpstr>
      <vt:lpstr>Neutrinoless double beta decay</vt:lpstr>
      <vt:lpstr>Neutrinoless double beta decay</vt:lpstr>
      <vt:lpstr>Isotope selection</vt:lpstr>
      <vt:lpstr>Nuclear Matrix Elements</vt:lpstr>
      <vt:lpstr>Other LNV processes</vt:lpstr>
      <vt:lpstr>EXO-200 prototype</vt:lpstr>
      <vt:lpstr>Data collection</vt:lpstr>
      <vt:lpstr>Data collection</vt:lpstr>
      <vt:lpstr>Event topology</vt:lpstr>
      <vt:lpstr>Particle ID &amp; fiducial volume </vt:lpstr>
      <vt:lpstr>Energy measurement</vt:lpstr>
      <vt:lpstr>EXO-200 backgrounds</vt:lpstr>
      <vt:lpstr>EXO-200 results</vt:lpstr>
      <vt:lpstr>Future experiments</vt:lpstr>
      <vt:lpstr>Future experiments</vt:lpstr>
      <vt:lpstr>Future experiments</vt:lpstr>
      <vt:lpstr>nEXO – 5 t LXe TPC</vt:lpstr>
      <vt:lpstr>Slide 21</vt:lpstr>
      <vt:lpstr>Slide 22</vt:lpstr>
      <vt:lpstr>Slide 23</vt:lpstr>
      <vt:lpstr>Ba ion tagging concept</vt:lpstr>
      <vt:lpstr>Ba ion detection</vt:lpstr>
      <vt:lpstr>Expected performance</vt:lpstr>
      <vt:lpstr>Expected performance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results on double beta decay search with EXO-200</dc:title>
  <dc:creator>gornea</dc:creator>
  <cp:lastModifiedBy>gornea</cp:lastModifiedBy>
  <cp:revision>548</cp:revision>
  <dcterms:created xsi:type="dcterms:W3CDTF">2014-03-17T09:22:29Z</dcterms:created>
  <dcterms:modified xsi:type="dcterms:W3CDTF">2017-05-30T21:06:52Z</dcterms:modified>
</cp:coreProperties>
</file>