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wmv" ContentType="video/x-ms-wm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8" r:id="rId3"/>
    <p:sldMasterId id="2147483702" r:id="rId4"/>
  </p:sldMasterIdLst>
  <p:notesMasterIdLst>
    <p:notesMasterId r:id="rId23"/>
  </p:notesMasterIdLst>
  <p:sldIdLst>
    <p:sldId id="256" r:id="rId5"/>
    <p:sldId id="335" r:id="rId6"/>
    <p:sldId id="376" r:id="rId7"/>
    <p:sldId id="346" r:id="rId8"/>
    <p:sldId id="377" r:id="rId9"/>
    <p:sldId id="386" r:id="rId10"/>
    <p:sldId id="387" r:id="rId11"/>
    <p:sldId id="393" r:id="rId12"/>
    <p:sldId id="374" r:id="rId13"/>
    <p:sldId id="396" r:id="rId14"/>
    <p:sldId id="397" r:id="rId15"/>
    <p:sldId id="398" r:id="rId16"/>
    <p:sldId id="399" r:id="rId17"/>
    <p:sldId id="378" r:id="rId18"/>
    <p:sldId id="394" r:id="rId19"/>
    <p:sldId id="381" r:id="rId20"/>
    <p:sldId id="368" r:id="rId21"/>
    <p:sldId id="30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FF"/>
    <a:srgbClr val="DDDDDD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20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E63663-9D78-4642-B8EB-80C6DCAF1D4D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C4411-52E7-44AA-9D7E-ED8B574E8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917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71F90D-4777-4197-8378-4488D6997E6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236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jpe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113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650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24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A02A1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>
                <a:solidFill>
                  <a:srgbClr val="6E615D"/>
                </a:solidFill>
                <a:latin typeface="Arial" charset="0"/>
                <a:ea typeface="ヒラギノ角ゴ Pro W3" charset="-128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algn="r"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>
                <a:solidFill>
                  <a:srgbClr val="6E615D"/>
                </a:solidFill>
                <a:latin typeface="Arial" charset="0"/>
                <a:ea typeface="ヒラギノ角ゴ Pro W3" charset="-128"/>
                <a:cs typeface="Arial" charset="0"/>
              </a:rPr>
              <a:t>Propriété d’un consortium d’universités canadiennes, géré en co-entreprise à partir d’une contribution administrée par le Conseil national de recherches Canada</a:t>
            </a:r>
            <a:endParaRPr lang="en-US" sz="600" i="1">
              <a:solidFill>
                <a:srgbClr val="6E615D"/>
              </a:solidFill>
              <a:latin typeface="Arial Black" charset="0"/>
              <a:ea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>
                <a:solidFill>
                  <a:prstClr val="white"/>
                </a:solidFill>
                <a:latin typeface="Arial" charset="0"/>
                <a:ea typeface="ヒラギノ角ゴ Pro W3" charset="-128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>
                <a:solidFill>
                  <a:prstClr val="white"/>
                </a:solidFill>
                <a:latin typeface="Arial" charset="0"/>
                <a:ea typeface="ヒラギノ角ゴ Pro W3" charset="-128"/>
              </a:rPr>
              <a:t>Laboratoire national canadien pour la recherche en physique nucléaire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>
                <a:solidFill>
                  <a:prstClr val="white"/>
                </a:solidFill>
                <a:latin typeface="Arial" charset="0"/>
                <a:ea typeface="ヒラギノ角ゴ Pro W3" charset="-128"/>
              </a:rPr>
              <a:t>et en physique des particules</a:t>
            </a:r>
            <a:endParaRPr lang="en-US" sz="700">
              <a:solidFill>
                <a:prstClr val="white"/>
              </a:solidFill>
              <a:latin typeface="Arial" charset="0"/>
              <a:ea typeface="ヒラギノ角ゴ Pro W3" charset="-128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Placeholder 19"/>
          <p:cNvSpPr>
            <a:spLocks noGrp="1"/>
          </p:cNvSpPr>
          <p:nvPr>
            <p:ph type="body" sz="quarter" idx="10"/>
          </p:nvPr>
        </p:nvSpPr>
        <p:spPr>
          <a:xfrm>
            <a:off x="247650" y="2239963"/>
            <a:ext cx="6076950" cy="655638"/>
          </a:xfrm>
        </p:spPr>
        <p:txBody>
          <a:bodyPr/>
          <a:lstStyle>
            <a:lvl1pPr algn="r">
              <a:buNone/>
              <a:defRPr b="1">
                <a:solidFill>
                  <a:schemeClr val="accent1"/>
                </a:solidFill>
              </a:defRPr>
            </a:lvl1pPr>
            <a:lvl2pPr algn="r">
              <a:buNone/>
              <a:defRPr sz="2000" b="1">
                <a:solidFill>
                  <a:srgbClr val="6E615D"/>
                </a:solidFill>
              </a:defRPr>
            </a:lvl2pPr>
            <a:lvl3pPr algn="r">
              <a:buNone/>
              <a:defRPr sz="1400" b="1">
                <a:solidFill>
                  <a:srgbClr val="6E615D"/>
                </a:solidFill>
              </a:defRPr>
            </a:lvl3pPr>
            <a:lvl4pPr algn="r">
              <a:buNone/>
              <a:defRPr sz="1100" b="1">
                <a:solidFill>
                  <a:schemeClr val="accent1"/>
                </a:solidFill>
                <a:latin typeface="+mj-lt"/>
              </a:defRPr>
            </a:lvl4pPr>
            <a:lvl5pPr algn="r">
              <a:buNone/>
              <a:defRPr sz="1100">
                <a:solidFill>
                  <a:srgbClr val="6E615D"/>
                </a:solidFill>
                <a:latin typeface="+mj-lt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47650" y="2895600"/>
            <a:ext cx="6076950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247650" y="3581400"/>
            <a:ext cx="6076950" cy="457200"/>
          </a:xfrm>
        </p:spPr>
        <p:txBody>
          <a:bodyPr/>
          <a:lstStyle>
            <a:lvl1pPr algn="r">
              <a:buNone/>
              <a:defRPr sz="14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247650" y="4343400"/>
            <a:ext cx="6076950" cy="533400"/>
          </a:xfrm>
        </p:spPr>
        <p:txBody>
          <a:bodyPr/>
          <a:lstStyle>
            <a:lvl1pPr algn="r">
              <a:buNone/>
              <a:defRPr sz="11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028656" y="4953000"/>
            <a:ext cx="1905000" cy="16764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7028656" y="1295400"/>
            <a:ext cx="1905000" cy="16764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22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7028656" y="3124200"/>
            <a:ext cx="1905000" cy="16764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90613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C30E8-3759-4E80-924F-74285E186D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674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BED4D-A03F-4E44-B468-9FF6BE4C84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941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FF038-EB29-48C6-A749-F7DBA3CC39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467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0CFC0-C864-4C23-BD5E-8326BDED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13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E5E5B-EFE2-4B2A-824A-A7C8FE76FE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8397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7B21F-4194-4595-9690-FB789AA17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619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86354"/>
            <a:ext cx="5111750" cy="493980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48404"/>
            <a:ext cx="3008313" cy="377775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6BE10-A1D2-45A5-BB33-4240E25BF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489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857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89413"/>
            <a:ext cx="5486400" cy="30381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CA" noProof="0" dirty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68270-05B3-4307-88D8-6CF4C4089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8773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221111" y="1411111"/>
            <a:ext cx="3654602" cy="4642556"/>
          </a:xfrm>
        </p:spPr>
        <p:txBody>
          <a:bodyPr/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14" name="Table Placeholder 13"/>
          <p:cNvSpPr>
            <a:spLocks noGrp="1"/>
          </p:cNvSpPr>
          <p:nvPr>
            <p:ph type="tbl" sz="quarter" idx="15"/>
          </p:nvPr>
        </p:nvSpPr>
        <p:spPr>
          <a:xfrm>
            <a:off x="381000" y="1411111"/>
            <a:ext cx="4629150" cy="4642556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2E8C5-9841-44B1-AA89-632332B42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818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3"/>
          </p:nvPr>
        </p:nvSpPr>
        <p:spPr>
          <a:xfrm>
            <a:off x="457200" y="1495425"/>
            <a:ext cx="8077200" cy="458628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48960-1E86-405B-B2CD-127E76DA94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1126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381000" y="1439863"/>
            <a:ext cx="4797425" cy="4725987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5362575" y="1439863"/>
            <a:ext cx="3443288" cy="4725987"/>
          </a:xfrm>
        </p:spPr>
        <p:txBody>
          <a:bodyPr/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A4309-C482-4D37-B29B-50880360D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8124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3B023-AE17-49DE-8E25-030611618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1494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1000125"/>
          </a:xfrm>
          <a:prstGeom prst="rect">
            <a:avLst/>
          </a:prstGeom>
          <a:solidFill>
            <a:srgbClr val="A02A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>
                <a:solidFill>
                  <a:prstClr val="white"/>
                </a:solidFill>
                <a:latin typeface="Arial" charset="0"/>
                <a:ea typeface="ヒラギノ角ゴ Pro W3" charset="-128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>
                <a:solidFill>
                  <a:prstClr val="white"/>
                </a:solidFill>
                <a:latin typeface="Arial" charset="0"/>
                <a:ea typeface="ヒラギノ角ゴ Pro W3" charset="-128"/>
              </a:rPr>
              <a:t>Laboratoire national canadien pour la recherche en physique nucléaire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>
                <a:solidFill>
                  <a:prstClr val="white"/>
                </a:solidFill>
                <a:latin typeface="Arial" charset="0"/>
                <a:ea typeface="ヒラギノ角ゴ Pro W3" charset="-128"/>
              </a:rPr>
              <a:t>et en physique des particules</a:t>
            </a:r>
            <a:endParaRPr lang="en-US" sz="700">
              <a:solidFill>
                <a:prstClr val="white"/>
              </a:solidFill>
              <a:latin typeface="Arial" charset="0"/>
              <a:ea typeface="ヒラギノ角ゴ Pro W3" charset="-128"/>
              <a:cs typeface="Arial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790700" y="1905000"/>
            <a:ext cx="5562600" cy="2462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700">
                <a:solidFill>
                  <a:srgbClr val="005BA8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700">
                <a:solidFill>
                  <a:srgbClr val="005BA8"/>
                </a:solidFill>
                <a:latin typeface="Myriad Pro"/>
                <a:ea typeface="ヒラギノ角ゴ Pro W3" charset="-128"/>
                <a:cs typeface="Myriad Pro"/>
              </a:rPr>
              <a:t>Merci!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33400" y="6400800"/>
            <a:ext cx="80772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>
                <a:solidFill>
                  <a:srgbClr val="004C84"/>
                </a:solidFill>
                <a:latin typeface="Arial" charset="0"/>
                <a:ea typeface="ヒラギノ角ゴ Pro W3" charset="-128"/>
              </a:rPr>
              <a:t>4004 Wesbrook Mall</a:t>
            </a:r>
            <a:r>
              <a:rPr lang="en-US" sz="1200">
                <a:solidFill>
                  <a:srgbClr val="695C4C"/>
                </a:solidFill>
                <a:latin typeface="Arial" charset="0"/>
                <a:ea typeface="ヒラギノ角ゴ Pro W3" charset="-128"/>
              </a:rPr>
              <a:t> | </a:t>
            </a:r>
            <a:r>
              <a:rPr lang="en-US" sz="1200">
                <a:solidFill>
                  <a:srgbClr val="004C84"/>
                </a:solidFill>
                <a:latin typeface="Arial" charset="0"/>
                <a:ea typeface="ヒラギノ角ゴ Pro W3" charset="-128"/>
              </a:rPr>
              <a:t>Vancouver BC</a:t>
            </a:r>
            <a:r>
              <a:rPr lang="en-US" sz="1200">
                <a:solidFill>
                  <a:srgbClr val="695C4C"/>
                </a:solidFill>
                <a:latin typeface="Arial" charset="0"/>
                <a:ea typeface="ヒラギノ角ゴ Pro W3" charset="-128"/>
              </a:rPr>
              <a:t> | </a:t>
            </a:r>
            <a:r>
              <a:rPr lang="en-US" sz="1200">
                <a:solidFill>
                  <a:srgbClr val="004C84"/>
                </a:solidFill>
                <a:latin typeface="Arial" charset="0"/>
                <a:ea typeface="ヒラギノ角ゴ Pro W3" charset="-128"/>
              </a:rPr>
              <a:t>Canada V6T 2A3</a:t>
            </a:r>
            <a:r>
              <a:rPr lang="en-US" sz="1200">
                <a:solidFill>
                  <a:srgbClr val="695C4C"/>
                </a:solidFill>
                <a:latin typeface="Arial" charset="0"/>
                <a:ea typeface="ヒラギノ角ゴ Pro W3" charset="-128"/>
              </a:rPr>
              <a:t> | </a:t>
            </a:r>
            <a:r>
              <a:rPr lang="en-US" sz="1200">
                <a:solidFill>
                  <a:srgbClr val="004C84"/>
                </a:solidFill>
                <a:latin typeface="Arial" charset="0"/>
                <a:ea typeface="ヒラギノ角ゴ Pro W3" charset="-128"/>
              </a:rPr>
              <a:t>Tel 604.222.1047</a:t>
            </a:r>
            <a:r>
              <a:rPr lang="en-US" sz="1200">
                <a:solidFill>
                  <a:srgbClr val="695C4C"/>
                </a:solidFill>
                <a:latin typeface="Arial" charset="0"/>
                <a:ea typeface="ヒラギノ角ゴ Pro W3" charset="-128"/>
              </a:rPr>
              <a:t> | </a:t>
            </a:r>
            <a:r>
              <a:rPr lang="en-US" sz="1200">
                <a:solidFill>
                  <a:srgbClr val="004C84"/>
                </a:solidFill>
                <a:latin typeface="Arial" charset="0"/>
                <a:ea typeface="ヒラギノ角ゴ Pro W3" charset="-128"/>
              </a:rPr>
              <a:t>Fax 604.222.1074</a:t>
            </a:r>
            <a:r>
              <a:rPr lang="en-US" sz="1200">
                <a:solidFill>
                  <a:srgbClr val="695C4C"/>
                </a:solidFill>
                <a:latin typeface="Arial" charset="0"/>
                <a:ea typeface="ヒラギノ角ゴ Pro W3" charset="-128"/>
              </a:rPr>
              <a:t> | </a:t>
            </a:r>
            <a:r>
              <a:rPr lang="en-US" sz="1200">
                <a:solidFill>
                  <a:srgbClr val="004C84"/>
                </a:solidFill>
                <a:latin typeface="Arial" charset="0"/>
                <a:ea typeface="ヒラギノ角ゴ Pro W3" charset="-128"/>
              </a:rPr>
              <a:t>www.triumf.ca</a:t>
            </a:r>
            <a:endParaRPr lang="en-US" sz="1200">
              <a:solidFill>
                <a:srgbClr val="695C4C"/>
              </a:solidFill>
              <a:latin typeface="Arial" charset="0"/>
              <a:ea typeface="ヒラギノ角ゴ Pro W3" charset="-128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000000"/>
              </a:solidFill>
              <a:latin typeface="Arial" charset="0"/>
              <a:ea typeface="ヒラギノ角ゴ Pro W3" charset="-128"/>
            </a:endParaRPr>
          </a:p>
        </p:txBody>
      </p:sp>
      <p:pic>
        <p:nvPicPr>
          <p:cNvPr id="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07963" y="203200"/>
            <a:ext cx="2424112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16642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12733-F38B-6A49-BC10-73E8D4B90B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4297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5" y="990600"/>
            <a:ext cx="2325687" cy="5867400"/>
          </a:xfrm>
          <a:prstGeom prst="rect">
            <a:avLst/>
          </a:prstGeom>
          <a:solidFill>
            <a:srgbClr val="4F494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1C598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443666"/>
            <a:ext cx="5791200" cy="266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" y="205529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5"/>
            <a:ext cx="2971800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" y="2239963"/>
            <a:ext cx="6076950" cy="655639"/>
          </a:xfrm>
        </p:spPr>
        <p:txBody>
          <a:bodyPr/>
          <a:lstStyle>
            <a:lvl1pPr algn="r">
              <a:buNone/>
              <a:defRPr b="1">
                <a:solidFill>
                  <a:srgbClr val="1C5982"/>
                </a:solidFill>
              </a:defRPr>
            </a:lvl1pPr>
            <a:lvl2pPr algn="r">
              <a:buNone/>
              <a:defRPr sz="2000" b="1">
                <a:solidFill>
                  <a:srgbClr val="6E615D"/>
                </a:solidFill>
              </a:defRPr>
            </a:lvl2pPr>
            <a:lvl3pPr algn="r">
              <a:buNone/>
              <a:defRPr sz="1400" b="1">
                <a:solidFill>
                  <a:srgbClr val="6E615D"/>
                </a:solidFill>
              </a:defRPr>
            </a:lvl3pPr>
            <a:lvl4pPr algn="r">
              <a:buNone/>
              <a:defRPr sz="1100" b="1">
                <a:solidFill>
                  <a:schemeClr val="accent1"/>
                </a:solidFill>
                <a:latin typeface="+mj-lt"/>
              </a:defRPr>
            </a:lvl4pPr>
            <a:lvl5pPr algn="r">
              <a:buNone/>
              <a:defRPr sz="1100">
                <a:solidFill>
                  <a:srgbClr val="6E615D"/>
                </a:solidFill>
                <a:latin typeface="+mj-lt"/>
              </a:defRPr>
            </a:lvl5pPr>
          </a:lstStyle>
          <a:p>
            <a:pPr lvl="0"/>
            <a:r>
              <a:rPr lang="en-CA" dirty="0" smtClean="0"/>
              <a:t>Presentation 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" y="2895600"/>
            <a:ext cx="6076950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4F4946"/>
                </a:solidFill>
              </a:defRPr>
            </a:lvl1pPr>
          </a:lstStyle>
          <a:p>
            <a:pPr lvl="0"/>
            <a:r>
              <a:rPr lang="en-CA"/>
              <a:t>Subtitle, if any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47650" y="3581400"/>
            <a:ext cx="6076950" cy="457200"/>
          </a:xfrm>
        </p:spPr>
        <p:txBody>
          <a:bodyPr/>
          <a:lstStyle>
            <a:lvl1pPr algn="r">
              <a:buNone/>
              <a:defRPr sz="1400" b="1" baseline="0">
                <a:solidFill>
                  <a:srgbClr val="95938E"/>
                </a:solidFill>
              </a:defRPr>
            </a:lvl1pPr>
          </a:lstStyle>
          <a:p>
            <a:pPr lvl="0"/>
            <a:r>
              <a:rPr lang="en-CA"/>
              <a:t>Tagline, if any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" y="4343400"/>
            <a:ext cx="6076950" cy="533400"/>
          </a:xfrm>
        </p:spPr>
        <p:txBody>
          <a:bodyPr/>
          <a:lstStyle>
            <a:lvl1pPr algn="r">
              <a:buNone/>
              <a:defRPr sz="1100" b="1" baseline="0">
                <a:solidFill>
                  <a:srgbClr val="1C5982"/>
                </a:solidFill>
              </a:defRPr>
            </a:lvl1pPr>
          </a:lstStyle>
          <a:p>
            <a:pPr lvl="0"/>
            <a:r>
              <a:rPr lang="en-CA" dirty="0"/>
              <a:t>Name | Position | TRIUMF</a:t>
            </a:r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028656" y="4411121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7028656" y="1295400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457200" y="6087521"/>
            <a:ext cx="39688" cy="369332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 userDrawn="1"/>
        </p:nvSpPr>
        <p:spPr bwMode="auto">
          <a:xfrm>
            <a:off x="533400" y="6102882"/>
            <a:ext cx="5791200" cy="266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Accelerating Science for Canada</a:t>
            </a:r>
          </a:p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Un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accélérateur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de la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démarche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scientifique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canadienne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22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366" y="51859"/>
            <a:ext cx="2424113" cy="886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04918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68"/>
            <a:ext cx="8229600" cy="5209032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7D6E3-EA9D-E741-9881-B35FD4502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515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654053" y="603779"/>
            <a:ext cx="7835899" cy="56504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04139" y="6381749"/>
            <a:ext cx="1439863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7D6E3-EA9D-E741-9881-B35FD4502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010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5417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070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04139" y="6381749"/>
            <a:ext cx="1439863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7D6E3-EA9D-E741-9881-B35FD4502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819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1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1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2C25A-5506-FD4F-B37D-9145376A3A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614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44D01-0053-A943-B22B-53B005C72D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6165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12733-F38B-6A49-BC10-73E8D4B90B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878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86356"/>
            <a:ext cx="5111750" cy="493980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48405"/>
            <a:ext cx="3008313" cy="377775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71CA4-6432-C847-B056-BB428797EB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801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89413"/>
            <a:ext cx="5486400" cy="30381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0DE00-3A65-8A49-9448-F76943956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250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221111" y="1411111"/>
            <a:ext cx="3654602" cy="464255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able Placeholder 13"/>
          <p:cNvSpPr>
            <a:spLocks noGrp="1"/>
          </p:cNvSpPr>
          <p:nvPr>
            <p:ph type="tbl" sz="quarter" idx="15"/>
          </p:nvPr>
        </p:nvSpPr>
        <p:spPr>
          <a:xfrm>
            <a:off x="381000" y="1411111"/>
            <a:ext cx="4629150" cy="4642556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9A9CC-D407-2C40-A733-1A362103C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74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3"/>
          </p:nvPr>
        </p:nvSpPr>
        <p:spPr>
          <a:xfrm>
            <a:off x="457200" y="1495425"/>
            <a:ext cx="8077200" cy="4586288"/>
          </a:xfrm>
        </p:spPr>
        <p:txBody>
          <a:bodyPr/>
          <a:lstStyle>
            <a:lvl1pPr>
              <a:defRPr>
                <a:solidFill>
                  <a:srgbClr val="1C5982"/>
                </a:solidFill>
              </a:defRPr>
            </a:lvl1pPr>
          </a:lstStyle>
          <a:p>
            <a:pPr lvl="0"/>
            <a:r>
              <a:rPr lang="en-US" noProof="0" dirty="0" smtClean="0"/>
              <a:t>Click icon to add table</a:t>
            </a:r>
            <a:endParaRPr lang="en-US" noProof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CB916-5AC1-644C-AE40-D75B460B96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413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381002" y="1439864"/>
            <a:ext cx="4797425" cy="4725987"/>
          </a:xfrm>
        </p:spPr>
        <p:txBody>
          <a:bodyPr/>
          <a:lstStyle/>
          <a:p>
            <a:pPr lvl="0"/>
            <a:r>
              <a:rPr lang="en-US" noProof="0" smtClean="0"/>
              <a:t>Click icon to add media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5362575" y="1439864"/>
            <a:ext cx="3443288" cy="472598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7CCD4-CC97-4D48-A617-7F176D989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544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5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1C598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" y="205529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5"/>
            <a:ext cx="2971800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83357" y="41271"/>
            <a:ext cx="2417373" cy="88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1985128"/>
            <a:ext cx="6818884" cy="3349657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0" dirty="0">
                <a:solidFill>
                  <a:srgbClr val="1C5982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0" dirty="0" smtClean="0">
                <a:solidFill>
                  <a:srgbClr val="1C5982"/>
                </a:solidFill>
                <a:latin typeface="Myriad Pro"/>
                <a:ea typeface="ヒラギノ角ゴ Pro W3" charset="-128"/>
                <a:cs typeface="Myriad Pro"/>
              </a:rPr>
              <a:t>Merci</a:t>
            </a:r>
          </a:p>
        </p:txBody>
      </p:sp>
      <p:sp>
        <p:nvSpPr>
          <p:cNvPr id="83" name="TextBox 82"/>
          <p:cNvSpPr txBox="1"/>
          <p:nvPr userDrawn="1"/>
        </p:nvSpPr>
        <p:spPr>
          <a:xfrm>
            <a:off x="6924515" y="982689"/>
            <a:ext cx="2113284" cy="938719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 defTabSz="457200" fontAlgn="base">
              <a:lnSpc>
                <a:spcPts val="113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TRIUMF: Alberta | British Columbia | Calgary | Carleton | Guelph | Manitoba | </a:t>
            </a:r>
            <a:b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</a:b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McGill | McMaster | Montréal | Northern British Columbia | Queen’s | Regina |</a:t>
            </a:r>
            <a:b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</a:b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Saint Mary’s | Simon Fraser | Toronto | Victoria | Winnipeg | York </a:t>
            </a:r>
            <a:endParaRPr lang="en-US" sz="800" dirty="0">
              <a:solidFill>
                <a:prstClr val="white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6977939" y="2152238"/>
            <a:ext cx="2010775" cy="3116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45" name="Picture 49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525" y="2708328"/>
            <a:ext cx="800188" cy="714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3609" y="2236510"/>
            <a:ext cx="1179248" cy="404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8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2615" y="3523332"/>
            <a:ext cx="1126098" cy="714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3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3609" y="3523332"/>
            <a:ext cx="815838" cy="714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4"/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5206" y="2297447"/>
            <a:ext cx="724535" cy="34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9" descr="NRCan-Canada_E.jpg"/>
          <p:cNvPicPr>
            <a:picLocks noChangeAspect="1"/>
          </p:cNvPicPr>
          <p:nvPr userDrawn="1"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89471" y="4662918"/>
            <a:ext cx="1997786" cy="312540"/>
          </a:xfrm>
          <a:prstGeom prst="rect">
            <a:avLst/>
          </a:prstGeom>
        </p:spPr>
      </p:pic>
      <p:pic>
        <p:nvPicPr>
          <p:cNvPr id="51" name="Picture 6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89471" y="4310566"/>
            <a:ext cx="1997786" cy="27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7"/>
          <p:cNvPicPr>
            <a:picLocks noChangeAspect="1" noChangeArrowheads="1"/>
          </p:cNvPicPr>
          <p:nvPr userDrawn="1"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3609" y="2708328"/>
            <a:ext cx="1064038" cy="714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3" name="Group 52"/>
          <p:cNvGrpSpPr/>
          <p:nvPr userDrawn="1"/>
        </p:nvGrpSpPr>
        <p:grpSpPr>
          <a:xfrm>
            <a:off x="6977939" y="5201282"/>
            <a:ext cx="2010775" cy="1658423"/>
            <a:chOff x="6976324" y="5353833"/>
            <a:chExt cx="2010775" cy="1243817"/>
          </a:xfrm>
        </p:grpSpPr>
        <p:sp>
          <p:nvSpPr>
            <p:cNvPr id="54" name="Rectangle 53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55" name="Group 34"/>
            <p:cNvGrpSpPr/>
            <p:nvPr userDrawn="1"/>
          </p:nvGrpSpPr>
          <p:grpSpPr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56" name="Picture 55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7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8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9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0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2" name="Picture 61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87754" y="5749671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63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4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5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6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4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5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4051774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0347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06ED-ADCE-40B0-8C62-D566B5AD6D19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2016-06-11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C53AA-206D-4872-A351-258E6E7297ED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2124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06ED-ADCE-40B0-8C62-D566B5AD6D19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2016-06-11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C53AA-206D-4872-A351-258E6E7297ED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9843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06ED-ADCE-40B0-8C62-D566B5AD6D19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2016-06-11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C53AA-206D-4872-A351-258E6E7297ED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4933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06ED-ADCE-40B0-8C62-D566B5AD6D19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2016-06-11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C53AA-206D-4872-A351-258E6E7297ED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6142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06ED-ADCE-40B0-8C62-D566B5AD6D19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2016-06-11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C53AA-206D-4872-A351-258E6E7297ED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60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06ED-ADCE-40B0-8C62-D566B5AD6D19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2016-06-11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C53AA-206D-4872-A351-258E6E7297ED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7958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06ED-ADCE-40B0-8C62-D566B5AD6D19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2016-06-11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C53AA-206D-4872-A351-258E6E7297ED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5831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06ED-ADCE-40B0-8C62-D566B5AD6D19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2016-06-11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C53AA-206D-4872-A351-258E6E7297ED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8605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06ED-ADCE-40B0-8C62-D566B5AD6D19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2016-06-11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C53AA-206D-4872-A351-258E6E7297ED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447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06ED-ADCE-40B0-8C62-D566B5AD6D19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2016-06-11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C53AA-206D-4872-A351-258E6E7297ED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944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6814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06ED-ADCE-40B0-8C62-D566B5AD6D19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2016-06-11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C53AA-206D-4872-A351-258E6E7297ED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76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33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559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127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086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380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AE6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A02A1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  <a:endParaRPr lang="en-US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  <a:p>
            <a:pPr lvl="3"/>
            <a:endParaRPr lang="en-US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6888" y="6396038"/>
            <a:ext cx="1416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5BA8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latin typeface="Arial" charset="0"/>
                <a:ea typeface="ヒラギノ角ゴ Pro W3" charset="-128"/>
              </a:rPr>
              <a:t>28 Nov 2012</a:t>
            </a:r>
            <a:endParaRPr lang="en-US">
              <a:latin typeface="Arial" charset="0"/>
              <a:ea typeface="ヒラギノ角ゴ Pro W3" charset="-128"/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7400" y="6400800"/>
            <a:ext cx="502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5BA8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7250" y="6400800"/>
            <a:ext cx="14398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5BA8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D734C576-BDE6-47D9-8D3D-82F36008A03B}" type="slidenum">
              <a:rPr lang="en-US">
                <a:latin typeface="Arial" charset="0"/>
                <a:ea typeface="ヒラギノ角ゴ Pro W3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charset="0"/>
              <a:ea typeface="ヒラギノ角ゴ Pro W3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6400800"/>
            <a:ext cx="39688" cy="317500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47113" y="6400800"/>
            <a:ext cx="39687" cy="317500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4106" name="Picture 10" descr="TRIUMF_logo_white.pn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93663" y="68263"/>
            <a:ext cx="10922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09580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/>
          <a:ea typeface="ＭＳ Ｐゴシック" pitchFamily="-109" charset="-128"/>
          <a:cs typeface="Myriad Pro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1"/>
          </a:solidFill>
          <a:latin typeface="Myriad Pro"/>
          <a:ea typeface="ＭＳ Ｐゴシック" pitchFamily="-109" charset="-128"/>
          <a:cs typeface="Myriad Pro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Myriad Pro"/>
          <a:ea typeface="ＭＳ Ｐゴシック" pitchFamily="-109" charset="-128"/>
          <a:cs typeface="Myriad Pro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Myriad Pro"/>
          <a:ea typeface="ＭＳ Ｐゴシック" pitchFamily="-109" charset="-128"/>
          <a:cs typeface="Myriad Pro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§"/>
        <a:defRPr sz="1600">
          <a:solidFill>
            <a:schemeClr val="tx2"/>
          </a:solidFill>
          <a:latin typeface="+mj-lt"/>
          <a:ea typeface="ＭＳ Ｐゴシック" pitchFamily="-10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2"/>
          </a:solidFill>
          <a:latin typeface="+mj-lt"/>
          <a:ea typeface="ＭＳ Ｐゴシック" pitchFamily="-10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0" y="0"/>
            <a:ext cx="9144000" cy="566928"/>
          </a:xfrm>
          <a:prstGeom prst="rect">
            <a:avLst/>
          </a:prstGeom>
          <a:solidFill>
            <a:srgbClr val="1C598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1800"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" y="1"/>
            <a:ext cx="6903720" cy="605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04139" y="6381749"/>
            <a:ext cx="1439863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6A860FD2-16CC-AD45-96AE-CBD078A1C92F}" type="slidenum">
              <a:rPr lang="en-US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  <p:pic>
        <p:nvPicPr>
          <p:cNvPr id="11" name="Picture 10" descr="TRIUMF_logo_white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863840" y="67962"/>
            <a:ext cx="1176719" cy="431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69533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lnSpc>
          <a:spcPts val="3040"/>
        </a:lnSpc>
        <a:spcBef>
          <a:spcPct val="0"/>
        </a:spcBef>
        <a:spcAft>
          <a:spcPct val="0"/>
        </a:spcAft>
        <a:defRPr sz="2800" b="1" kern="0" spc="0">
          <a:solidFill>
            <a:schemeClr val="bg1"/>
          </a:solidFill>
          <a:latin typeface="Myriad Pro"/>
          <a:ea typeface="ＭＳ Ｐゴシック" pitchFamily="-109" charset="-128"/>
          <a:cs typeface="Myriad Pro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1C5982"/>
          </a:solidFill>
          <a:latin typeface="Myriad Pro"/>
          <a:ea typeface="ＭＳ Ｐゴシック" pitchFamily="-109" charset="-128"/>
          <a:cs typeface="Myriad Pro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24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800">
          <a:solidFill>
            <a:srgbClr val="4F4946"/>
          </a:solidFill>
          <a:latin typeface="+mj-lt"/>
          <a:ea typeface="ＭＳ Ｐゴシック" pitchFamily="-109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600">
          <a:solidFill>
            <a:srgbClr val="4F4946"/>
          </a:solidFill>
          <a:latin typeface="+mj-lt"/>
          <a:ea typeface="ＭＳ Ｐゴシック" pitchFamily="-10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E06ED-ADCE-40B0-8C62-D566B5AD6D19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2016-06-11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C53AA-206D-4872-A351-258E6E7297ED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540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55.jpeg"/><Relationship Id="rId11" Type="http://schemas.openxmlformats.org/officeDocument/2006/relationships/image" Target="../media/image60.png"/><Relationship Id="rId5" Type="http://schemas.openxmlformats.org/officeDocument/2006/relationships/image" Target="../media/image54.jpeg"/><Relationship Id="rId10" Type="http://schemas.openxmlformats.org/officeDocument/2006/relationships/image" Target="../media/image59.jpeg"/><Relationship Id="rId4" Type="http://schemas.openxmlformats.org/officeDocument/2006/relationships/image" Target="../media/image53.jpeg"/><Relationship Id="rId9" Type="http://schemas.openxmlformats.org/officeDocument/2006/relationships/image" Target="../media/image5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err="1" smtClean="0"/>
              <a:t>Ultracold</a:t>
            </a:r>
            <a:r>
              <a:rPr lang="en-US" dirty="0" smtClean="0"/>
              <a:t> Neutrons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at TRIUMF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57400"/>
            <a:ext cx="6400800" cy="2514600"/>
          </a:xfrm>
        </p:spPr>
        <p:txBody>
          <a:bodyPr>
            <a:normAutofit/>
          </a:bodyPr>
          <a:lstStyle/>
          <a:p>
            <a:r>
              <a:rPr lang="en-US" dirty="0" smtClean="0"/>
              <a:t>J. Martin</a:t>
            </a:r>
          </a:p>
          <a:p>
            <a:r>
              <a:rPr lang="en-US" sz="2000" i="1" dirty="0" smtClean="0"/>
              <a:t>The University of Winnipeg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3276600"/>
            <a:ext cx="9144000" cy="312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1612" tIns="195807" rIns="391612" bIns="195807" numCol="1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it-IT" sz="1400" u="sng" dirty="0" smtClean="0">
                <a:latin typeface="Arial" pitchFamily="-111" charset="0"/>
                <a:ea typeface="ヒラギノ角ゴ Pro W3" pitchFamily="-111" charset="-128"/>
              </a:rPr>
              <a:t>S. Ahmed</a:t>
            </a:r>
            <a:r>
              <a:rPr lang="it-IT" sz="1400" baseline="30000" dirty="0" smtClean="0"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it-IT" sz="1400" dirty="0" smtClean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it-IT" sz="1400" u="sng" dirty="0" smtClean="0">
                <a:latin typeface="Arial" pitchFamily="-111" charset="0"/>
                <a:ea typeface="ヒラギノ角ゴ Pro W3" pitchFamily="-111" charset="-128"/>
              </a:rPr>
              <a:t>E. Altiere</a:t>
            </a:r>
            <a:r>
              <a:rPr lang="it-IT" sz="1400" baseline="30000" dirty="0" smtClean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it-IT" sz="1400" dirty="0" smtClean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it-IT" sz="1400" u="sng" dirty="0">
                <a:latin typeface="Arial" pitchFamily="-111" charset="0"/>
                <a:ea typeface="ヒラギノ角ゴ Pro W3" pitchFamily="-111" charset="-128"/>
              </a:rPr>
              <a:t>T. Andalib</a:t>
            </a:r>
            <a:r>
              <a:rPr lang="it-IT" sz="1400" baseline="30000" dirty="0"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it-IT" sz="1400" dirty="0">
                <a:latin typeface="Arial" pitchFamily="-111" charset="0"/>
                <a:ea typeface="ヒラギノ角ゴ Pro W3" pitchFamily="-111" charset="-128"/>
              </a:rPr>
              <a:t>, C. Bidinosti</a:t>
            </a:r>
            <a:r>
              <a:rPr lang="it-IT" sz="1400" baseline="30000" dirty="0">
                <a:latin typeface="Arial" pitchFamily="-111" charset="0"/>
                <a:ea typeface="ヒラギノ角ゴ Pro W3" pitchFamily="-111" charset="-128"/>
              </a:rPr>
              <a:t>3,8</a:t>
            </a:r>
            <a:r>
              <a:rPr lang="it-IT" sz="1400" dirty="0">
                <a:latin typeface="Arial" pitchFamily="-111" charset="0"/>
                <a:ea typeface="ヒラギノ角ゴ Pro W3" pitchFamily="-111" charset="-128"/>
              </a:rPr>
              <a:t>, J. </a:t>
            </a:r>
            <a:r>
              <a:rPr lang="it-IT" sz="1400" dirty="0" smtClean="0">
                <a:latin typeface="Arial" pitchFamily="-111" charset="0"/>
                <a:ea typeface="ヒラギノ角ゴ Pro W3" pitchFamily="-111" charset="-128"/>
              </a:rPr>
              <a:t>Birchall</a:t>
            </a:r>
            <a:r>
              <a:rPr lang="it-IT" sz="1400" baseline="30000" dirty="0" smtClean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it-IT" sz="1400" dirty="0" smtClean="0">
                <a:latin typeface="Arial" pitchFamily="-111" charset="0"/>
                <a:ea typeface="ヒラギノ角ゴ Pro W3" pitchFamily="-111" charset="-128"/>
              </a:rPr>
              <a:t>, C</a:t>
            </a:r>
            <a:r>
              <a:rPr lang="it-IT" sz="14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it-IT" sz="1400" dirty="0" smtClean="0">
                <a:latin typeface="Arial" pitchFamily="-111" charset="0"/>
                <a:ea typeface="ヒラギノ角ゴ Pro W3" pitchFamily="-111" charset="-128"/>
              </a:rPr>
              <a:t>Davis</a:t>
            </a:r>
            <a:r>
              <a:rPr lang="it-IT" sz="1400" baseline="30000" dirty="0" smtClean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it-IT" sz="1400" dirty="0" smtClean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M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Gericke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400" u="sng" dirty="0" smtClean="0">
                <a:latin typeface="Arial" pitchFamily="-111" charset="0"/>
                <a:ea typeface="ヒラギノ角ゴ Pro W3" pitchFamily="-111" charset="-128"/>
              </a:rPr>
              <a:t>S. Hansen-Romu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K.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Hatanaka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T. Hayamizu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B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Jamieson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D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Jones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K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Katsika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S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Kawasaki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T 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Kikawa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5,6,1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, A. Konaka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5,8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, E.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Korkmaz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7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 , </a:t>
            </a:r>
            <a:r>
              <a:rPr lang="en-CA" sz="1400" u="sng" dirty="0">
                <a:latin typeface="Arial" pitchFamily="-111" charset="0"/>
                <a:ea typeface="ヒラギノ角ゴ Pro W3" pitchFamily="-111" charset="-128"/>
              </a:rPr>
              <a:t>M. Lang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T. Lindner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5,3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L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Lee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4,5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K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Madison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J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Mammei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R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Mammei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3,5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J. 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Martin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R. Matsumiya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400" u="sng" dirty="0" smtClean="0">
                <a:latin typeface="Arial" pitchFamily="-111" charset="0"/>
                <a:ea typeface="ヒラギノ角ゴ Pro W3" pitchFamily="-111" charset="-128"/>
              </a:rPr>
              <a:t>E</a:t>
            </a:r>
            <a:r>
              <a:rPr lang="en-CA" sz="1400" u="sng" dirty="0">
                <a:latin typeface="Arial" pitchFamily="-111" charset="0"/>
                <a:ea typeface="ヒラギノ角ゴ Pro W3" pitchFamily="-111" charset="-128"/>
              </a:rPr>
              <a:t>. Miller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, T. Momose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, S. Page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, R.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Picker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5,9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E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Pierre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6,5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W. 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Ramsay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400" u="sng" dirty="0" smtClean="0">
                <a:latin typeface="Arial" pitchFamily="-111" charset="0"/>
                <a:ea typeface="ヒラギノ角ゴ Pro W3" pitchFamily="-111" charset="-128"/>
              </a:rPr>
              <a:t>L</a:t>
            </a:r>
            <a:r>
              <a:rPr lang="en-CA" sz="1400" u="sng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400" u="sng" dirty="0" smtClean="0">
                <a:latin typeface="Arial" pitchFamily="-111" charset="0"/>
                <a:ea typeface="ヒラギノ角ゴ Pro W3" pitchFamily="-111" charset="-128"/>
              </a:rPr>
              <a:t>Rebenitsch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 J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Sonier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9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, I. Tanihata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, W.T.H. van Oers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4,5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Y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Watanabe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and </a:t>
            </a:r>
            <a:r>
              <a:rPr lang="en-CA" sz="1400" u="sng" dirty="0" smtClean="0">
                <a:latin typeface="Arial" pitchFamily="-111" charset="0"/>
                <a:ea typeface="ヒラギノ角ゴ Pro W3" pitchFamily="-111" charset="-128"/>
              </a:rPr>
              <a:t>J. Weinands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2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1400" baseline="30000" dirty="0">
              <a:latin typeface="Arial" pitchFamily="-111" charset="0"/>
              <a:ea typeface="ヒラギノ角ゴ Pro W3" pitchFamily="-111" charset="-128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100" baseline="30000" dirty="0"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100" dirty="0">
                <a:latin typeface="Arial" pitchFamily="-111" charset="0"/>
                <a:ea typeface="ヒラギノ角ゴ Pro W3" pitchFamily="-111" charset="-128"/>
              </a:rPr>
              <a:t>KEK, Tsukuba, Ibaraki, Japan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10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100" dirty="0">
                <a:latin typeface="Arial" pitchFamily="-111" charset="0"/>
                <a:ea typeface="ヒラギノ角ゴ Pro W3" pitchFamily="-111" charset="-128"/>
              </a:rPr>
              <a:t>The University of British Columbia, Vancouver,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100" baseline="30000" dirty="0"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100" dirty="0">
                <a:latin typeface="Arial" pitchFamily="-111" charset="0"/>
                <a:ea typeface="ヒラギノ角ゴ Pro W3" pitchFamily="-111" charset="-128"/>
              </a:rPr>
              <a:t>The University of Winnipeg, Winnipeg, MB,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100" baseline="30000" dirty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100" dirty="0">
                <a:latin typeface="Arial" pitchFamily="-111" charset="0"/>
                <a:ea typeface="ヒラギノ角ゴ Pro W3" pitchFamily="-111" charset="-128"/>
              </a:rPr>
              <a:t>The University of Manitoba, Winnipeg, MB,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10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100" dirty="0">
                <a:latin typeface="Arial" pitchFamily="-111" charset="0"/>
                <a:ea typeface="ヒラギノ角ゴ Pro W3" pitchFamily="-111" charset="-128"/>
              </a:rPr>
              <a:t>TRIUMF, Vancouver,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fi-FI" sz="1100" baseline="30000" dirty="0"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fi-FI" sz="1100" dirty="0">
                <a:latin typeface="Arial" pitchFamily="-111" charset="0"/>
                <a:ea typeface="ヒラギノ角ゴ Pro W3" pitchFamily="-111" charset="-128"/>
              </a:rPr>
              <a:t>RCNP, Osaka, Japan (Osaka University, Osaka, Japan)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1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7</a:t>
            </a:r>
            <a:r>
              <a:rPr lang="en-CA" sz="11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The University of Northern BC, Prince George,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1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8</a:t>
            </a:r>
            <a:r>
              <a:rPr lang="en-CA" sz="11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Osaka University, Osaka, Japan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1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9</a:t>
            </a:r>
            <a:r>
              <a:rPr lang="en-CA" sz="11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Simon Fraser University, Burnaby, BC, </a:t>
            </a:r>
            <a:r>
              <a:rPr lang="en-CA" sz="11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Canada</a:t>
            </a:r>
          </a:p>
        </p:txBody>
      </p:sp>
    </p:spTree>
    <p:extLst>
      <p:ext uri="{BB962C8B-B14F-4D97-AF65-F5344CB8AC3E}">
        <p14:creationId xmlns:p14="http://schemas.microsoft.com/office/powerpoint/2010/main" val="133801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32" y="3782109"/>
            <a:ext cx="4064000" cy="3048000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1" t="1961"/>
          <a:stretch/>
        </p:blipFill>
        <p:spPr>
          <a:xfrm>
            <a:off x="4735291" y="3782109"/>
            <a:ext cx="4064000" cy="3048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0" y="128471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UCN Source: </a:t>
            </a:r>
            <a:r>
              <a:rPr lang="en-US" altLang="en-US" sz="2800" b="1" dirty="0" err="1" smtClean="0">
                <a:solidFill>
                  <a:srgbClr val="FFFFFF"/>
                </a:solidFill>
                <a:latin typeface="Arial" charset="0"/>
              </a:rPr>
              <a:t>Pb</a:t>
            </a: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 Moderator/Reflector</a:t>
            </a:r>
            <a:endParaRPr lang="en-US" altLang="en-US" sz="28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7239000" y="204671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291CFBF-7645-4924-8AFD-8AF84BD2BD37}" type="slidenum">
              <a:rPr lang="en-US" altLang="en-US" sz="1400" smtClean="0">
                <a:solidFill>
                  <a:prstClr val="white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>
              <a:solidFill>
                <a:prstClr val="white"/>
              </a:solidFill>
              <a:latin typeface="Times New Roman" pitchFamily="18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291" y="674175"/>
            <a:ext cx="4064000" cy="3048000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51" y="674175"/>
            <a:ext cx="4064000" cy="3048000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39" name="TextBox 38"/>
          <p:cNvSpPr txBox="1"/>
          <p:nvPr/>
        </p:nvSpPr>
        <p:spPr>
          <a:xfrm>
            <a:off x="381004" y="723802"/>
            <a:ext cx="2743195" cy="338554"/>
          </a:xfrm>
          <a:prstGeom prst="rect">
            <a:avLst/>
          </a:prstGeom>
          <a:solidFill>
            <a:srgbClr val="FFFF99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CA" sz="1600" kern="0" dirty="0" smtClean="0">
                <a:solidFill>
                  <a:prstClr val="black"/>
                </a:solidFill>
                <a:latin typeface="Calibri"/>
              </a:rPr>
              <a:t>Target Crypt (before covering)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627938" y="723802"/>
            <a:ext cx="2824965" cy="338554"/>
          </a:xfrm>
          <a:prstGeom prst="rect">
            <a:avLst/>
          </a:prstGeom>
          <a:solidFill>
            <a:srgbClr val="FFFF99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CA" sz="1600" kern="0" dirty="0" smtClean="0">
                <a:solidFill>
                  <a:prstClr val="black"/>
                </a:solidFill>
                <a:latin typeface="Calibri"/>
              </a:rPr>
              <a:t>Target Crypt (partially covered)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6289" y="3844147"/>
            <a:ext cx="3321527" cy="338554"/>
          </a:xfrm>
          <a:prstGeom prst="rect">
            <a:avLst/>
          </a:prstGeom>
          <a:solidFill>
            <a:srgbClr val="FFFF99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CA" sz="1600" kern="0" dirty="0" smtClean="0">
                <a:solidFill>
                  <a:prstClr val="black"/>
                </a:solidFill>
                <a:latin typeface="Calibri"/>
              </a:rPr>
              <a:t>Lead Moderator/Reflector completed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816209" y="696929"/>
            <a:ext cx="134530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prstClr val="black"/>
                </a:solidFill>
                <a:latin typeface="Calibri" panose="020F0502020204030204" pitchFamily="34" charset="0"/>
              </a:rPr>
              <a:t>Apr.25/2016</a:t>
            </a:r>
            <a:endParaRPr lang="en-CA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8273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88"/>
          <a:stretch/>
        </p:blipFill>
        <p:spPr>
          <a:xfrm>
            <a:off x="4889506" y="817753"/>
            <a:ext cx="4064000" cy="26673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032" y="3629059"/>
            <a:ext cx="4064000" cy="304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14" y="741551"/>
            <a:ext cx="4511040" cy="60147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300014" y="6260219"/>
            <a:ext cx="4300952" cy="338554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600" dirty="0" smtClean="0">
                <a:solidFill>
                  <a:prstClr val="black"/>
                </a:solidFill>
                <a:latin typeface="Calibri" panose="020F0502020204030204" pitchFamily="34" charset="0"/>
              </a:rPr>
              <a:t>D</a:t>
            </a:r>
            <a:r>
              <a:rPr lang="en-CA" sz="1600" baseline="-250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</a:t>
            </a:r>
            <a:r>
              <a:rPr lang="en-CA" sz="1600" dirty="0" smtClean="0">
                <a:solidFill>
                  <a:prstClr val="black"/>
                </a:solidFill>
                <a:latin typeface="Calibri" panose="020F0502020204030204" pitchFamily="34" charset="0"/>
              </a:rPr>
              <a:t>O Cryostat being craned into support structure</a:t>
            </a:r>
            <a:endParaRPr lang="en-CA" sz="16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44482" y="3344935"/>
            <a:ext cx="1996872" cy="338554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600" dirty="0" smtClean="0">
                <a:solidFill>
                  <a:prstClr val="black"/>
                </a:solidFill>
                <a:latin typeface="Calibri" panose="020F0502020204030204" pitchFamily="34" charset="0"/>
              </a:rPr>
              <a:t>D</a:t>
            </a:r>
            <a:r>
              <a:rPr lang="en-CA" sz="1600" baseline="-250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</a:t>
            </a:r>
            <a:r>
              <a:rPr lang="en-CA" sz="1600" dirty="0" smtClean="0">
                <a:solidFill>
                  <a:prstClr val="black"/>
                </a:solidFill>
                <a:latin typeface="Calibri" panose="020F0502020204030204" pitchFamily="34" charset="0"/>
              </a:rPr>
              <a:t>O Cryostat installed</a:t>
            </a:r>
            <a:endParaRPr lang="en-CA" sz="16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0" y="128471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D</a:t>
            </a:r>
            <a:r>
              <a:rPr lang="en-US" altLang="en-US" sz="2800" b="1" baseline="-25000" dirty="0" smtClean="0">
                <a:solidFill>
                  <a:srgbClr val="FFFFFF"/>
                </a:solidFill>
                <a:latin typeface="Arial" charset="0"/>
              </a:rPr>
              <a:t>2</a:t>
            </a: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O Cryostat Installation</a:t>
            </a:r>
            <a:endParaRPr lang="en-US" altLang="en-US" sz="28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7239000" y="204671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291CFBF-7645-4924-8AFD-8AF84BD2BD37}" type="slidenum">
              <a:rPr lang="en-US" altLang="en-US" sz="1400" smtClean="0">
                <a:solidFill>
                  <a:prstClr val="white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>
              <a:solidFill>
                <a:prstClr val="white"/>
              </a:solidFill>
              <a:latin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16966" y="799534"/>
            <a:ext cx="134607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prstClr val="black"/>
                </a:solidFill>
                <a:latin typeface="Calibri" panose="020F0502020204030204" pitchFamily="34" charset="0"/>
              </a:rPr>
              <a:t>Apr.28/2016</a:t>
            </a:r>
            <a:endParaRPr lang="en-CA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9727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BL1U Downstream &amp; UCN Source Front-End</a:t>
            </a:r>
            <a:endParaRPr lang="en-US" altLang="en-US" sz="28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Slide Number Placeholder 1"/>
          <p:cNvSpPr txBox="1">
            <a:spLocks/>
          </p:cNvSpPr>
          <p:nvPr/>
        </p:nvSpPr>
        <p:spPr bwMode="auto">
          <a:xfrm>
            <a:off x="7239000" y="20955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291CFBF-7645-4924-8AFD-8AF84BD2BD37}" type="slidenum">
              <a:rPr lang="en-US" altLang="en-US" sz="1400" smtClean="0">
                <a:solidFill>
                  <a:prstClr val="white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>
              <a:solidFill>
                <a:prstClr val="white"/>
              </a:solidFill>
              <a:latin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83" y="748160"/>
            <a:ext cx="7876032" cy="59070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121927" y="1974107"/>
            <a:ext cx="13585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 smtClean="0">
                <a:solidFill>
                  <a:prstClr val="white"/>
                </a:solidFill>
              </a:rPr>
              <a:t>D2O Cryostat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189767" y="2291395"/>
            <a:ext cx="132466" cy="356111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967653" y="1884675"/>
            <a:ext cx="12793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600" b="1" dirty="0" smtClean="0">
                <a:solidFill>
                  <a:prstClr val="white"/>
                </a:solidFill>
              </a:rPr>
              <a:t>BL1U </a:t>
            </a:r>
          </a:p>
          <a:p>
            <a:pPr algn="ctr"/>
            <a:r>
              <a:rPr lang="en-CA" sz="1600" b="1" dirty="0" smtClean="0">
                <a:solidFill>
                  <a:prstClr val="white"/>
                </a:solidFill>
              </a:rPr>
              <a:t>Downstream</a:t>
            </a:r>
            <a:endParaRPr lang="en-CA" sz="1600" b="1" dirty="0">
              <a:solidFill>
                <a:prstClr val="white"/>
              </a:solidFill>
            </a:endParaRPr>
          </a:p>
        </p:txBody>
      </p:sp>
      <p:cxnSp>
        <p:nvCxnSpPr>
          <p:cNvPr id="9" name="Straight Arrow Connector 8"/>
          <p:cNvCxnSpPr>
            <a:stCxn id="8" idx="2"/>
          </p:cNvCxnSpPr>
          <p:nvPr/>
        </p:nvCxnSpPr>
        <p:spPr>
          <a:xfrm flipH="1">
            <a:off x="5310188" y="2469450"/>
            <a:ext cx="297128" cy="623794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968502" y="3510456"/>
            <a:ext cx="11565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600" b="1" dirty="0" smtClean="0">
                <a:solidFill>
                  <a:prstClr val="white"/>
                </a:solidFill>
              </a:rPr>
              <a:t>Target</a:t>
            </a:r>
          </a:p>
          <a:p>
            <a:pPr algn="ctr"/>
            <a:r>
              <a:rPr lang="en-CA" sz="1600" b="1" dirty="0" smtClean="0">
                <a:solidFill>
                  <a:prstClr val="white"/>
                </a:solidFill>
              </a:rPr>
              <a:t>R/H system</a:t>
            </a:r>
            <a:endParaRPr lang="en-CA" sz="1600" b="1" dirty="0">
              <a:solidFill>
                <a:prstClr val="white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813243" y="3448050"/>
            <a:ext cx="790656" cy="354794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160029" y="766919"/>
            <a:ext cx="132010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prstClr val="black"/>
                </a:solidFill>
              </a:rPr>
              <a:t>May 2/2016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0538"/>
            <a:ext cx="9144000" cy="5143500"/>
          </a:xfrm>
          <a:prstGeom prst="rect">
            <a:avLst/>
          </a:prstGeom>
        </p:spPr>
      </p:pic>
      <p:sp>
        <p:nvSpPr>
          <p:cNvPr id="34819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Meson Hall &amp; UCN </a:t>
            </a:r>
            <a:r>
              <a:rPr lang="en-US" altLang="en-US" sz="2800" b="1" dirty="0">
                <a:solidFill>
                  <a:srgbClr val="FFFFFF"/>
                </a:solidFill>
                <a:latin typeface="Arial" charset="0"/>
              </a:rPr>
              <a:t>Facility </a:t>
            </a: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(After </a:t>
            </a:r>
            <a:r>
              <a:rPr lang="en-US" altLang="en-US" sz="2800" b="1" dirty="0">
                <a:solidFill>
                  <a:srgbClr val="FFFFFF"/>
                </a:solidFill>
                <a:latin typeface="Arial" charset="0"/>
              </a:rPr>
              <a:t>Closing Up)</a:t>
            </a:r>
          </a:p>
        </p:txBody>
      </p:sp>
      <p:sp>
        <p:nvSpPr>
          <p:cNvPr id="21" name="Slide Number Placeholder 1"/>
          <p:cNvSpPr txBox="1">
            <a:spLocks/>
          </p:cNvSpPr>
          <p:nvPr/>
        </p:nvSpPr>
        <p:spPr bwMode="auto">
          <a:xfrm>
            <a:off x="7239000" y="20955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291CFBF-7645-4924-8AFD-8AF84BD2BD37}" type="slidenum">
              <a:rPr lang="en-US" altLang="en-US" sz="1400" smtClean="0">
                <a:solidFill>
                  <a:prstClr val="white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>
              <a:solidFill>
                <a:prstClr val="white"/>
              </a:solidFill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958" y="1136279"/>
            <a:ext cx="143712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prstClr val="black"/>
                </a:solidFill>
              </a:rPr>
              <a:t>May 12/2016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51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rpicker\_Transfer\Talks, Poster\2016-02 NSERCLargeProjectDay\UCNsourceRenderingv2-2016-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6799" y="499899"/>
            <a:ext cx="7935432" cy="507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8" t="12674" r="43950" b="17209"/>
          <a:stretch/>
        </p:blipFill>
        <p:spPr>
          <a:xfrm>
            <a:off x="6153842" y="711017"/>
            <a:ext cx="2819400" cy="42700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7" name="TextBox 46"/>
          <p:cNvSpPr txBox="1"/>
          <p:nvPr/>
        </p:nvSpPr>
        <p:spPr>
          <a:xfrm>
            <a:off x="2534835" y="807698"/>
            <a:ext cx="2722965" cy="2062103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6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UCN Source (Integration): 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CA" sz="1600" dirty="0" smtClean="0">
                <a:solidFill>
                  <a:srgbClr val="0000FF"/>
                </a:solidFill>
                <a:cs typeface="Arial" panose="020B0604020202020204" pitchFamily="34" charset="0"/>
              </a:rPr>
              <a:t>D</a:t>
            </a:r>
            <a:r>
              <a:rPr lang="en-CA" sz="1600" baseline="-25000" dirty="0" smtClean="0">
                <a:solidFill>
                  <a:srgbClr val="0000FF"/>
                </a:solidFill>
                <a:cs typeface="Arial" panose="020B0604020202020204" pitchFamily="34" charset="0"/>
              </a:rPr>
              <a:t>2</a:t>
            </a:r>
            <a:r>
              <a:rPr lang="en-CA" sz="1600" dirty="0" smtClean="0">
                <a:solidFill>
                  <a:srgbClr val="0000FF"/>
                </a:solidFill>
                <a:cs typeface="Arial" panose="020B0604020202020204" pitchFamily="34" charset="0"/>
              </a:rPr>
              <a:t>O cryostat arrived at TRIUMF (Nov. 23, 2015) </a:t>
            </a:r>
            <a:endParaRPr lang="en-CA" sz="1600" dirty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CA" sz="1600" dirty="0">
                <a:solidFill>
                  <a:prstClr val="black"/>
                </a:solidFill>
                <a:cs typeface="Arial" panose="020B0604020202020204" pitchFamily="34" charset="0"/>
              </a:rPr>
              <a:t>He-II cryostat </a:t>
            </a:r>
            <a:r>
              <a:rPr lang="en-CA" sz="1600" dirty="0" smtClean="0">
                <a:solidFill>
                  <a:prstClr val="black"/>
                </a:solidFill>
                <a:cs typeface="Arial" panose="020B0604020202020204" pitchFamily="34" charset="0"/>
              </a:rPr>
              <a:t>modifications to meet NA safety standards</a:t>
            </a:r>
            <a:r>
              <a:rPr lang="en-CA" sz="1600" baseline="3000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en-CA" sz="1600" dirty="0" smtClean="0">
                <a:solidFill>
                  <a:prstClr val="black"/>
                </a:solidFill>
                <a:cs typeface="Arial" panose="020B0604020202020204" pitchFamily="34" charset="0"/>
              </a:rPr>
              <a:t>(relief, venting details)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CA" sz="1600" dirty="0" smtClean="0">
                <a:solidFill>
                  <a:prstClr val="black"/>
                </a:solidFill>
                <a:cs typeface="Arial" panose="020B0604020202020204" pitchFamily="34" charset="0"/>
              </a:rPr>
              <a:t>Main modifications being done in Japan</a:t>
            </a:r>
            <a:endParaRPr lang="en-CA" sz="1600" b="1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49994" y="4599801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CA" sz="1200" b="1" baseline="-25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cryostat</a:t>
            </a:r>
            <a:endParaRPr lang="en-CA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UCN Source</a:t>
            </a:r>
            <a:endParaRPr lang="en-US" altLang="en-US" sz="28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5318" y="5578369"/>
            <a:ext cx="8762079" cy="120032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0000FF"/>
                </a:solidFill>
              </a:rPr>
              <a:t>D2O cryostat at TRIUMF; Vacuum tests &amp; prep for cold tests; plan for late-March </a:t>
            </a:r>
            <a:r>
              <a:rPr lang="en-CA" dirty="0" err="1" smtClean="0">
                <a:solidFill>
                  <a:srgbClr val="0000FF"/>
                </a:solidFill>
              </a:rPr>
              <a:t>install.</a:t>
            </a:r>
            <a:r>
              <a:rPr lang="en-CA" baseline="30000" dirty="0" err="1" smtClean="0">
                <a:solidFill>
                  <a:srgbClr val="0000FF"/>
                </a:solidFill>
              </a:rPr>
              <a:t>n</a:t>
            </a:r>
            <a:endParaRPr lang="en-CA" baseline="30000" dirty="0" smtClean="0">
              <a:solidFill>
                <a:srgbClr val="0000FF"/>
              </a:solidFill>
            </a:endParaRP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0000FF"/>
                </a:solidFill>
              </a:rPr>
              <a:t>1</a:t>
            </a:r>
            <a:r>
              <a:rPr lang="en-CA" baseline="30000" dirty="0" smtClean="0">
                <a:solidFill>
                  <a:srgbClr val="0000FF"/>
                </a:solidFill>
              </a:rPr>
              <a:t>st</a:t>
            </a:r>
            <a:r>
              <a:rPr lang="en-CA" dirty="0" smtClean="0">
                <a:solidFill>
                  <a:srgbClr val="0000FF"/>
                </a:solidFill>
              </a:rPr>
              <a:t>  shipment of warm (graphite) moderator arrived; 2</a:t>
            </a:r>
            <a:r>
              <a:rPr lang="en-CA" baseline="30000" dirty="0" smtClean="0">
                <a:solidFill>
                  <a:srgbClr val="0000FF"/>
                </a:solidFill>
              </a:rPr>
              <a:t>nd</a:t>
            </a:r>
            <a:r>
              <a:rPr lang="en-CA" dirty="0" smtClean="0">
                <a:solidFill>
                  <a:srgbClr val="0000FF"/>
                </a:solidFill>
              </a:rPr>
              <a:t> shipment arrived Feb.19, 2016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CA" dirty="0" smtClean="0"/>
              <a:t>Heavy water shipment in 2016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CA" dirty="0" smtClean="0"/>
              <a:t>He-II Cryostat delivery to TRIUMF August 2016, First UCN late 2016.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30308" y="4800600"/>
            <a:ext cx="17572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 smtClean="0"/>
              <a:t>West </a:t>
            </a:r>
            <a:r>
              <a:rPr lang="en-CA" sz="1600" b="1" dirty="0"/>
              <a:t>l</a:t>
            </a:r>
            <a:r>
              <a:rPr lang="en-CA" sz="1600" b="1" dirty="0" smtClean="0"/>
              <a:t>oading bay</a:t>
            </a:r>
          </a:p>
          <a:p>
            <a:r>
              <a:rPr lang="en-CA" sz="1600" b="1" dirty="0" smtClean="0"/>
              <a:t>(p-Hall extension)</a:t>
            </a:r>
            <a:endParaRPr lang="en-CA" sz="1600" b="1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153842" y="2721939"/>
            <a:ext cx="1008957" cy="935662"/>
          </a:xfrm>
          <a:prstGeom prst="straightConnector1">
            <a:avLst/>
          </a:prstGeom>
          <a:ln w="762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762091" y="4800600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He-II</a:t>
            </a:r>
          </a:p>
          <a:p>
            <a:r>
              <a:rPr lang="en-CA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cryostat</a:t>
            </a:r>
            <a:endParaRPr lang="en-CA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55642" y="4971393"/>
            <a:ext cx="145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Superconducting</a:t>
            </a:r>
          </a:p>
          <a:p>
            <a:r>
              <a:rPr lang="en-CA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polarizer</a:t>
            </a:r>
            <a:endParaRPr lang="en-CA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20744" y="5246875"/>
            <a:ext cx="13235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Warm D</a:t>
            </a:r>
            <a:r>
              <a:rPr lang="en-CA" sz="1200" b="1" baseline="-25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tank</a:t>
            </a:r>
            <a:endParaRPr lang="en-CA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3483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Idea to measure CN flux:</a:t>
            </a:r>
            <a:br>
              <a:rPr lang="en-CA" dirty="0" smtClean="0"/>
            </a:br>
            <a:r>
              <a:rPr lang="en-CA" dirty="0" smtClean="0"/>
              <a:t>Foil Activation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06760"/>
          </a:xfrm>
        </p:spPr>
        <p:txBody>
          <a:bodyPr>
            <a:normAutofit fontScale="77500" lnSpcReduction="20000"/>
          </a:bodyPr>
          <a:lstStyle/>
          <a:p>
            <a:r>
              <a:rPr lang="en-CA" dirty="0" smtClean="0"/>
              <a:t>UCN source geometry not amenable to chopper/TOF </a:t>
            </a:r>
            <a:r>
              <a:rPr lang="en-CA" dirty="0" err="1" smtClean="0"/>
              <a:t>meas’t</a:t>
            </a:r>
            <a:endParaRPr lang="en-CA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243336"/>
            <a:ext cx="3168352" cy="3827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6698233" y="4763616"/>
            <a:ext cx="1220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UCN bottle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56176" y="4034244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Ice D</a:t>
            </a:r>
            <a:r>
              <a:rPr kumimoji="1" lang="en-US" altLang="ja-JP" baseline="-25000" dirty="0" smtClean="0">
                <a:solidFill>
                  <a:schemeClr val="bg1"/>
                </a:solidFill>
              </a:rPr>
              <a:t>2</a:t>
            </a:r>
            <a:r>
              <a:rPr kumimoji="1" lang="en-US" altLang="ja-JP" dirty="0" smtClean="0">
                <a:solidFill>
                  <a:schemeClr val="bg1"/>
                </a:solidFill>
              </a:rPr>
              <a:t>O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66291" y="5546412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Warm D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O</a:t>
            </a:r>
            <a:endParaRPr kumimoji="1" lang="ja-JP" altLang="en-US" dirty="0"/>
          </a:p>
        </p:txBody>
      </p:sp>
      <p:sp>
        <p:nvSpPr>
          <p:cNvPr id="8" name="テキスト ボックス 8"/>
          <p:cNvSpPr txBox="1"/>
          <p:nvPr/>
        </p:nvSpPr>
        <p:spPr>
          <a:xfrm>
            <a:off x="6376843" y="6131768"/>
            <a:ext cx="1723549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Spallation target</a:t>
            </a:r>
            <a:endParaRPr kumimoji="1" lang="ja-JP" altLang="en-US" dirty="0"/>
          </a:p>
        </p:txBody>
      </p:sp>
      <p:grpSp>
        <p:nvGrpSpPr>
          <p:cNvPr id="14" name="グループ化 8"/>
          <p:cNvGrpSpPr/>
          <p:nvPr/>
        </p:nvGrpSpPr>
        <p:grpSpPr>
          <a:xfrm>
            <a:off x="457200" y="2057400"/>
            <a:ext cx="5211390" cy="2346176"/>
            <a:chOff x="692899" y="1059442"/>
            <a:chExt cx="7767533" cy="3440391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9391" y="1059442"/>
              <a:ext cx="7436510" cy="3064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51" t="86166"/>
            <a:stretch/>
          </p:blipFill>
          <p:spPr bwMode="auto">
            <a:xfrm>
              <a:off x="1612285" y="4022960"/>
              <a:ext cx="6848147" cy="47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テキスト ボックス 11"/>
            <p:cNvSpPr txBox="1"/>
            <p:nvPr/>
          </p:nvSpPr>
          <p:spPr>
            <a:xfrm>
              <a:off x="4627646" y="3572468"/>
              <a:ext cx="3581982" cy="541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Activation cross section</a:t>
              </a:r>
              <a:endParaRPr kumimoji="1" lang="ja-JP" altLang="en-US" dirty="0"/>
            </a:p>
          </p:txBody>
        </p:sp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899" y="1180135"/>
              <a:ext cx="206693" cy="1753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Content Placeholder 2"/>
          <p:cNvSpPr txBox="1">
            <a:spLocks/>
          </p:cNvSpPr>
          <p:nvPr/>
        </p:nvSpPr>
        <p:spPr>
          <a:xfrm>
            <a:off x="457200" y="4398640"/>
            <a:ext cx="4724871" cy="210246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/>
              <a:t>Idea:  use non-1/v foils (</a:t>
            </a:r>
            <a:r>
              <a:rPr lang="en-CA" dirty="0" err="1" smtClean="0"/>
              <a:t>Eu</a:t>
            </a:r>
            <a:r>
              <a:rPr lang="en-CA" dirty="0" smtClean="0"/>
              <a:t>, Lu) relative to Au, </a:t>
            </a:r>
            <a:r>
              <a:rPr lang="en-CA" smtClean="0"/>
              <a:t>to unfold the </a:t>
            </a:r>
            <a:r>
              <a:rPr lang="en-CA" dirty="0" smtClean="0"/>
              <a:t>CN flux.</a:t>
            </a:r>
          </a:p>
          <a:p>
            <a:r>
              <a:rPr lang="en-CA" dirty="0" smtClean="0"/>
              <a:t>Problem:  activation cross-sections not well known.</a:t>
            </a:r>
          </a:p>
          <a:p>
            <a:r>
              <a:rPr lang="en-CA" dirty="0" smtClean="0"/>
              <a:t>Plan to measure at J-PARC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7467600" y="713154"/>
            <a:ext cx="1697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T. </a:t>
            </a:r>
            <a:r>
              <a:rPr lang="en-CA" dirty="0" err="1" smtClean="0"/>
              <a:t>Kikawa</a:t>
            </a:r>
            <a:endParaRPr lang="en-CA" dirty="0" smtClean="0"/>
          </a:p>
          <a:p>
            <a:r>
              <a:rPr lang="en-CA" dirty="0" smtClean="0"/>
              <a:t>Plans for </a:t>
            </a:r>
            <a:r>
              <a:rPr lang="en-CA" dirty="0" err="1" smtClean="0"/>
              <a:t>startup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940809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743200"/>
            <a:ext cx="2209800" cy="1815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9" t="25154" r="53275" b="35682"/>
          <a:stretch/>
        </p:blipFill>
        <p:spPr bwMode="auto">
          <a:xfrm>
            <a:off x="533400" y="2708827"/>
            <a:ext cx="2581984" cy="1849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913" y="698718"/>
            <a:ext cx="90920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prstClr val="black"/>
                </a:solidFill>
              </a:rPr>
              <a:t>Staged Approach: </a:t>
            </a:r>
          </a:p>
          <a:p>
            <a:r>
              <a:rPr lang="en-CA" dirty="0" smtClean="0">
                <a:solidFill>
                  <a:prstClr val="black"/>
                </a:solidFill>
              </a:rPr>
              <a:t>Install current robust technology with UCN source in 2016: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 err="1" smtClean="0">
                <a:solidFill>
                  <a:prstClr val="black"/>
                </a:solidFill>
              </a:rPr>
              <a:t>NiMo</a:t>
            </a:r>
            <a:r>
              <a:rPr lang="en-CA" dirty="0" smtClean="0">
                <a:solidFill>
                  <a:prstClr val="black"/>
                </a:solidFill>
              </a:rPr>
              <a:t> (~215 </a:t>
            </a:r>
            <a:r>
              <a:rPr lang="en-CA" dirty="0" err="1" smtClean="0">
                <a:solidFill>
                  <a:prstClr val="black"/>
                </a:solidFill>
              </a:rPr>
              <a:t>neV</a:t>
            </a:r>
            <a:r>
              <a:rPr lang="en-CA" dirty="0" smtClean="0">
                <a:solidFill>
                  <a:prstClr val="black"/>
                </a:solidFill>
              </a:rPr>
              <a:t>) coated guides (from T. Lauer) as requested in NSERC proposal.</a:t>
            </a:r>
          </a:p>
          <a:p>
            <a:r>
              <a:rPr lang="en-CA" dirty="0" smtClean="0">
                <a:solidFill>
                  <a:prstClr val="black"/>
                </a:solidFill>
              </a:rPr>
              <a:t>Investigating new coating technologies in collaboration with private industry.</a:t>
            </a:r>
          </a:p>
          <a:p>
            <a:endParaRPr lang="en-CA" sz="2000" dirty="0" smtClean="0">
              <a:solidFill>
                <a:prstClr val="black"/>
              </a:solidFill>
            </a:endParaRPr>
          </a:p>
          <a:p>
            <a:endParaRPr lang="en-CA" sz="2000" dirty="0" smtClean="0">
              <a:solidFill>
                <a:prstClr val="black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541847" y="2057400"/>
            <a:ext cx="4678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prstClr val="black"/>
                </a:solidFill>
              </a:rPr>
              <a:t>UCN Depolarization and Loss per Bounce measurements at PSI (Summer 2016)</a:t>
            </a:r>
            <a:r>
              <a:rPr lang="en-CA" dirty="0" smtClean="0">
                <a:solidFill>
                  <a:prstClr val="black"/>
                </a:solidFill>
              </a:rPr>
              <a:t>: </a:t>
            </a:r>
            <a:r>
              <a:rPr lang="en-CA" dirty="0" err="1" smtClean="0">
                <a:solidFill>
                  <a:prstClr val="black"/>
                </a:solidFill>
              </a:rPr>
              <a:t>NiP</a:t>
            </a:r>
            <a:r>
              <a:rPr lang="en-CA" dirty="0" smtClean="0">
                <a:solidFill>
                  <a:prstClr val="black"/>
                </a:solidFill>
              </a:rPr>
              <a:t>, DLC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57200" y="4495800"/>
            <a:ext cx="33255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>
                <a:solidFill>
                  <a:prstClr val="black"/>
                </a:solidFill>
              </a:rPr>
              <a:t>Sofia/BL 16 Instrument at JPARC</a:t>
            </a:r>
            <a:endParaRPr lang="en-CA" sz="1600" dirty="0">
              <a:solidFill>
                <a:prstClr val="black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52400" y="20574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prstClr val="black"/>
                </a:solidFill>
              </a:rPr>
              <a:t>V</a:t>
            </a:r>
            <a:r>
              <a:rPr lang="en-CA" b="1" baseline="-25000" dirty="0" smtClean="0">
                <a:solidFill>
                  <a:prstClr val="black"/>
                </a:solidFill>
              </a:rPr>
              <a:t>F</a:t>
            </a:r>
            <a:r>
              <a:rPr lang="en-CA" b="1" dirty="0" smtClean="0">
                <a:solidFill>
                  <a:prstClr val="black"/>
                </a:solidFill>
              </a:rPr>
              <a:t> measurements at JPARC (June 2016):</a:t>
            </a:r>
          </a:p>
          <a:p>
            <a:r>
              <a:rPr lang="en-CA" dirty="0" err="1" smtClean="0">
                <a:solidFill>
                  <a:prstClr val="black"/>
                </a:solidFill>
              </a:rPr>
              <a:t>NiP</a:t>
            </a:r>
            <a:r>
              <a:rPr lang="en-CA" dirty="0" smtClean="0">
                <a:solidFill>
                  <a:prstClr val="black"/>
                </a:solidFill>
              </a:rPr>
              <a:t>, DLC, Ni58, and Ni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979606" y="4462046"/>
            <a:ext cx="3630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 smtClean="0">
                <a:solidFill>
                  <a:prstClr val="black"/>
                </a:solidFill>
              </a:rPr>
              <a:t>Depolarization measurement setup at PSI</a:t>
            </a:r>
            <a:endParaRPr lang="en-CA" sz="1600" dirty="0">
              <a:solidFill>
                <a:prstClr val="black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0" y="4953000"/>
            <a:ext cx="90836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Plan to create a guide coating facility at U. Winnipeg capable of producing DLC-coated guides.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Expertise of new faculty member R. </a:t>
            </a:r>
            <a:r>
              <a:rPr lang="en-US" dirty="0" err="1" smtClean="0">
                <a:solidFill>
                  <a:prstClr val="black"/>
                </a:solidFill>
              </a:rPr>
              <a:t>Mammei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(UW/TRIUMF).</a:t>
            </a:r>
          </a:p>
        </p:txBody>
      </p:sp>
      <p:sp>
        <p:nvSpPr>
          <p:cNvPr id="62" name="Rectangle 61"/>
          <p:cNvSpPr/>
          <p:nvPr/>
        </p:nvSpPr>
        <p:spPr>
          <a:xfrm>
            <a:off x="1600200" y="0"/>
            <a:ext cx="39435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</a:rPr>
              <a:t>UCN Guide Production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-35099" y="5811560"/>
            <a:ext cx="915389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</a:rPr>
              <a:t>UCN guide technology is a finicky business requiring pristine surfaces and coatings.  Main R&amp;D is on reproducible, robust, smooth coatings.</a:t>
            </a:r>
          </a:p>
          <a:p>
            <a:endParaRPr lang="en-C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1681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rpicker\_Transfer\Talks, Poster\2014-05-12 ACOT\material\DetectorAssembly2_solid_20140405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" t="-316" r="8425" b="4843"/>
          <a:stretch/>
        </p:blipFill>
        <p:spPr bwMode="auto">
          <a:xfrm>
            <a:off x="6787979" y="1180237"/>
            <a:ext cx="2245460" cy="220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3477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Canadian </a:t>
            </a:r>
            <a:r>
              <a:rPr lang="en-CA" dirty="0" err="1" smtClean="0"/>
              <a:t>nEDM</a:t>
            </a:r>
            <a:r>
              <a:rPr lang="en-CA" dirty="0" smtClean="0"/>
              <a:t> R&amp;D</a:t>
            </a:r>
            <a:endParaRPr lang="en-CA" dirty="0"/>
          </a:p>
        </p:txBody>
      </p:sp>
      <p:sp>
        <p:nvSpPr>
          <p:cNvPr id="66" name="Rectangle 65"/>
          <p:cNvSpPr/>
          <p:nvPr/>
        </p:nvSpPr>
        <p:spPr>
          <a:xfrm>
            <a:off x="31076" y="3568386"/>
            <a:ext cx="37942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spcBef>
                <a:spcPts val="2200"/>
              </a:spcBef>
            </a:pPr>
            <a:r>
              <a:rPr lang="en-US" kern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rPr>
              <a:t>Dual Co-magnetometer</a:t>
            </a:r>
            <a:endParaRPr lang="en-US" sz="1200" kern="0" dirty="0" smtClean="0">
              <a:solidFill>
                <a:srgbClr val="113F7C"/>
              </a:solidFill>
              <a:latin typeface="Myriad Pro"/>
              <a:ea typeface="ＭＳ Ｐゴシック" pitchFamily="-109" charset="-128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75460" y="751501"/>
            <a:ext cx="4052657" cy="2680152"/>
          </a:xfrm>
          <a:prstGeom prst="roundRect">
            <a:avLst>
              <a:gd name="adj" fmla="val 474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latin typeface="Myriad Pro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102100" y="698232"/>
            <a:ext cx="4159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spcBef>
                <a:spcPts val="2200"/>
              </a:spcBef>
            </a:pPr>
            <a:r>
              <a:rPr lang="en-US" kern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rPr>
              <a:t>Magnetic environment</a:t>
            </a:r>
            <a:endParaRPr lang="en-US" kern="0" dirty="0" smtClean="0">
              <a:solidFill>
                <a:srgbClr val="113F7C"/>
              </a:solidFill>
              <a:latin typeface="Myriad Pro"/>
              <a:ea typeface="ＭＳ Ｐゴシック" pitchFamily="-109" charset="-128"/>
            </a:endParaRPr>
          </a:p>
          <a:p>
            <a:pPr lvl="0" algn="ctr" defTabSz="914400">
              <a:spcBef>
                <a:spcPts val="0"/>
              </a:spcBef>
            </a:pPr>
            <a:endParaRPr lang="en-US" sz="1200" kern="0" dirty="0" smtClean="0">
              <a:solidFill>
                <a:srgbClr val="113F7C"/>
              </a:solidFill>
              <a:latin typeface="Myriad Pro"/>
              <a:ea typeface="ＭＳ Ｐゴシック" pitchFamily="-109" charset="-128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4234649" y="751500"/>
            <a:ext cx="4843694" cy="3593909"/>
          </a:xfrm>
          <a:prstGeom prst="roundRect">
            <a:avLst>
              <a:gd name="adj" fmla="val 4743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tangle 68"/>
          <p:cNvSpPr/>
          <p:nvPr/>
        </p:nvSpPr>
        <p:spPr>
          <a:xfrm>
            <a:off x="4387296" y="69823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914400">
              <a:spcBef>
                <a:spcPts val="2200"/>
              </a:spcBef>
            </a:pPr>
            <a:r>
              <a:rPr lang="en-US" kern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rPr>
              <a:t>UCN detection</a:t>
            </a:r>
            <a:endParaRPr lang="en-US" kern="0" dirty="0" smtClean="0">
              <a:solidFill>
                <a:srgbClr val="113F7C"/>
              </a:solidFill>
              <a:latin typeface="Myriad Pro"/>
              <a:ea typeface="ＭＳ Ｐゴシック" pitchFamily="-109" charset="-128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3925687" y="4398678"/>
            <a:ext cx="5152656" cy="2319492"/>
            <a:chOff x="3925687" y="4398678"/>
            <a:chExt cx="5152656" cy="2319492"/>
          </a:xfrm>
        </p:grpSpPr>
        <p:sp>
          <p:nvSpPr>
            <p:cNvPr id="39" name="Rounded Rectangle 38"/>
            <p:cNvSpPr/>
            <p:nvPr/>
          </p:nvSpPr>
          <p:spPr>
            <a:xfrm>
              <a:off x="3925687" y="4417615"/>
              <a:ext cx="5152656" cy="2300555"/>
            </a:xfrm>
            <a:prstGeom prst="roundRect">
              <a:avLst>
                <a:gd name="adj" fmla="val 4743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925687" y="4398678"/>
              <a:ext cx="500525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914400">
                <a:spcBef>
                  <a:spcPts val="2200"/>
                </a:spcBef>
              </a:pPr>
              <a:r>
                <a:rPr lang="en-US" kern="0" smtClean="0">
                  <a:solidFill>
                    <a:srgbClr val="113F7C"/>
                  </a:solidFill>
                  <a:latin typeface="Myriad Pro"/>
                  <a:ea typeface="ＭＳ Ｐゴシック" pitchFamily="-109" charset="-128"/>
                </a:rPr>
                <a:t>Electric field, UCN cell</a:t>
              </a:r>
              <a:endParaRPr lang="en-US" kern="0" dirty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endParaRPr>
            </a:p>
            <a:p>
              <a:pPr lvl="0" algn="ctr" defTabSz="914400">
                <a:spcBef>
                  <a:spcPts val="0"/>
                </a:spcBef>
              </a:pPr>
              <a:endParaRPr lang="en-US" sz="1200" kern="0" dirty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2669189" y="3174740"/>
            <a:ext cx="12690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smtClean="0">
                <a:solidFill>
                  <a:schemeClr val="bg1"/>
                </a:solidFill>
              </a:rPr>
              <a:t>UCNA @ LANL</a:t>
            </a:r>
            <a:endParaRPr lang="de-DE" sz="1200" b="1">
              <a:solidFill>
                <a:schemeClr val="bg1"/>
              </a:solidFill>
            </a:endParaRPr>
          </a:p>
        </p:txBody>
      </p:sp>
      <p:graphicFrame>
        <p:nvGraphicFramePr>
          <p:cNvPr id="45" name="Tabel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915540"/>
              </p:ext>
            </p:extLst>
          </p:nvPr>
        </p:nvGraphicFramePr>
        <p:xfrm>
          <a:off x="2262928" y="2904224"/>
          <a:ext cx="1662760" cy="426720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1662760"/>
              </a:tblGrid>
              <a:tr h="296463">
                <a:tc>
                  <a:txBody>
                    <a:bodyPr/>
                    <a:lstStyle/>
                    <a:p>
                      <a:pPr algn="l"/>
                      <a:r>
                        <a:rPr lang="de-DE" sz="110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Cylindrical</a:t>
                      </a:r>
                      <a:r>
                        <a:rPr lang="de-DE" sz="1100" baseline="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 shells of the</a:t>
                      </a:r>
                    </a:p>
                    <a:p>
                      <a:pPr algn="l"/>
                      <a:r>
                        <a:rPr lang="de-DE" sz="1100" baseline="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4 layer FM shield</a:t>
                      </a:r>
                      <a:endParaRPr lang="de-DE" sz="11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0279" y="1190674"/>
            <a:ext cx="1984839" cy="18131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active shielding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passive shielding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creation of stable, homogeneous B fields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Precision atomic magnetometry and SQUIDs</a:t>
            </a:r>
            <a:endParaRPr lang="de-DE" sz="1400" dirty="0"/>
          </a:p>
        </p:txBody>
      </p:sp>
      <p:sp>
        <p:nvSpPr>
          <p:cNvPr id="58" name="TextBox 57"/>
          <p:cNvSpPr txBox="1"/>
          <p:nvPr/>
        </p:nvSpPr>
        <p:spPr>
          <a:xfrm>
            <a:off x="4260048" y="1092169"/>
            <a:ext cx="2654224" cy="293788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Need faster detectors</a:t>
            </a:r>
            <a:endParaRPr lang="en-US" sz="1400" dirty="0"/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Li </a:t>
            </a:r>
            <a:r>
              <a:rPr lang="en-US" sz="1400" dirty="0"/>
              <a:t>glass scintillators + </a:t>
            </a:r>
            <a:r>
              <a:rPr lang="en-US" sz="1400" dirty="0" err="1"/>
              <a:t>lightguide</a:t>
            </a:r>
            <a:r>
              <a:rPr lang="en-US" sz="1400" dirty="0"/>
              <a:t> + </a:t>
            </a:r>
            <a:r>
              <a:rPr lang="en-US" sz="1400" dirty="0" smtClean="0"/>
              <a:t>PMTs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Test run in August 2015 at PSI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R&amp;D towards dual detectors which count both spin states simultaneously.</a:t>
            </a:r>
            <a:endParaRPr lang="en-US" sz="1400" dirty="0"/>
          </a:p>
        </p:txBody>
      </p:sp>
      <p:sp>
        <p:nvSpPr>
          <p:cNvPr id="60" name="Rectangle 59"/>
          <p:cNvSpPr/>
          <p:nvPr/>
        </p:nvSpPr>
        <p:spPr>
          <a:xfrm>
            <a:off x="3775053" y="277190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CA" sz="1400" dirty="0" smtClean="0"/>
              <a:t>n+</a:t>
            </a:r>
            <a:r>
              <a:rPr lang="en-CA" sz="1400" baseline="30000" dirty="0" smtClean="0"/>
              <a:t>6</a:t>
            </a:r>
            <a:r>
              <a:rPr lang="en-CA" sz="1400" dirty="0" smtClean="0"/>
              <a:t>Li→</a:t>
            </a:r>
            <a:r>
              <a:rPr lang="en-CA" sz="1400" baseline="30000" dirty="0" smtClean="0"/>
              <a:t>3</a:t>
            </a:r>
            <a:r>
              <a:rPr lang="en-CA" sz="1400" dirty="0" smtClean="0"/>
              <a:t>H </a:t>
            </a:r>
            <a:r>
              <a:rPr lang="en-CA" sz="1050" dirty="0" smtClean="0"/>
              <a:t>(2.74 MeV) </a:t>
            </a:r>
            <a:r>
              <a:rPr lang="en-CA" sz="1400" dirty="0" smtClean="0"/>
              <a:t>+</a:t>
            </a:r>
            <a:r>
              <a:rPr lang="en-CA" sz="1400" baseline="30000" dirty="0" smtClean="0"/>
              <a:t>4</a:t>
            </a:r>
            <a:r>
              <a:rPr lang="en-CA" sz="1400" dirty="0" smtClean="0"/>
              <a:t>He </a:t>
            </a:r>
            <a:r>
              <a:rPr lang="en-CA" sz="1050" dirty="0" smtClean="0"/>
              <a:t>(2.05 MeV)</a:t>
            </a:r>
            <a:endParaRPr lang="en-CA" sz="1050" dirty="0"/>
          </a:p>
        </p:txBody>
      </p:sp>
      <p:graphicFrame>
        <p:nvGraphicFramePr>
          <p:cNvPr id="61" name="Tabel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102005"/>
              </p:ext>
            </p:extLst>
          </p:nvPr>
        </p:nvGraphicFramePr>
        <p:xfrm>
          <a:off x="7575981" y="3592511"/>
          <a:ext cx="1461845" cy="426720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1461845"/>
              </a:tblGrid>
              <a:tr h="296463">
                <a:tc>
                  <a:txBody>
                    <a:bodyPr/>
                    <a:lstStyle/>
                    <a:p>
                      <a:pPr algn="l"/>
                      <a:r>
                        <a:rPr lang="de-DE" sz="110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UCN detection</a:t>
                      </a:r>
                      <a:r>
                        <a:rPr lang="de-DE" sz="1100" baseline="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 scheme</a:t>
                      </a:r>
                      <a:endParaRPr lang="de-DE" sz="11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5" name="TextBox 64"/>
          <p:cNvSpPr txBox="1"/>
          <p:nvPr/>
        </p:nvSpPr>
        <p:spPr>
          <a:xfrm>
            <a:off x="3960281" y="4833603"/>
            <a:ext cx="2959808" cy="18131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/>
              <a:t>dielectric strength of Xe at </a:t>
            </a:r>
            <a:r>
              <a:rPr lang="en-US" sz="1400" dirty="0" smtClean="0"/>
              <a:t>10</a:t>
            </a:r>
            <a:r>
              <a:rPr lang="en-US" sz="1400" baseline="30000" dirty="0" smtClean="0"/>
              <a:t>-3</a:t>
            </a:r>
            <a:r>
              <a:rPr lang="en-US" sz="1400" dirty="0"/>
              <a:t> </a:t>
            </a:r>
            <a:r>
              <a:rPr lang="en-US" sz="1400" dirty="0" smtClean="0"/>
              <a:t>mbar </a:t>
            </a:r>
            <a:r>
              <a:rPr lang="en-US" sz="1400" dirty="0"/>
              <a:t>unknown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50x100 </a:t>
            </a:r>
            <a:r>
              <a:rPr lang="en-US" sz="1400" dirty="0"/>
              <a:t>mm cylindrical test </a:t>
            </a:r>
            <a:r>
              <a:rPr lang="en-US" sz="1400" dirty="0" smtClean="0"/>
              <a:t>cell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gas breakdown studies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material studies</a:t>
            </a:r>
          </a:p>
        </p:txBody>
      </p:sp>
      <p:pic>
        <p:nvPicPr>
          <p:cNvPr id="70" name="Picture 9" descr="C:\rpicker\_Transfer\Talks, Poster\2013-09 PSI2013\IMG_496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67" b="33981"/>
          <a:stretch/>
        </p:blipFill>
        <p:spPr bwMode="auto">
          <a:xfrm>
            <a:off x="7012645" y="4854592"/>
            <a:ext cx="1946651" cy="1686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1" name="Tabel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269470"/>
              </p:ext>
            </p:extLst>
          </p:nvPr>
        </p:nvGraphicFramePr>
        <p:xfrm>
          <a:off x="5972677" y="6241657"/>
          <a:ext cx="911275" cy="296463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911275"/>
              </a:tblGrid>
              <a:tr h="296463">
                <a:tc>
                  <a:txBody>
                    <a:bodyPr/>
                    <a:lstStyle/>
                    <a:p>
                      <a:pPr algn="l"/>
                      <a:r>
                        <a:rPr lang="de-DE" sz="110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HV test cell</a:t>
                      </a:r>
                      <a:endParaRPr lang="de-DE" sz="11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6" name="Straight Arrow Connector 35"/>
          <p:cNvCxnSpPr/>
          <p:nvPr/>
        </p:nvCxnSpPr>
        <p:spPr>
          <a:xfrm flipH="1">
            <a:off x="7711650" y="6178691"/>
            <a:ext cx="517854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707767" y="6178691"/>
            <a:ext cx="6783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smtClean="0">
                <a:solidFill>
                  <a:srgbClr val="FF0000"/>
                </a:solidFill>
              </a:rPr>
              <a:t>0.1 </a:t>
            </a:r>
            <a:r>
              <a:rPr lang="en-CA" sz="1200" b="1" dirty="0" smtClean="0">
                <a:solidFill>
                  <a:srgbClr val="FF0000"/>
                </a:solidFill>
              </a:rPr>
              <a:t>m</a:t>
            </a:r>
            <a:endParaRPr lang="en-CA" sz="1200" b="1" dirty="0">
              <a:solidFill>
                <a:srgbClr val="FF0000"/>
              </a:solidFill>
            </a:endParaRPr>
          </a:p>
        </p:txBody>
      </p:sp>
      <p:pic>
        <p:nvPicPr>
          <p:cNvPr id="41" name="Picture 7" descr="C:\Users\rrmammei\Google Drive\shieldfactormeasurement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9" r="23141"/>
          <a:stretch/>
        </p:blipFill>
        <p:spPr bwMode="auto">
          <a:xfrm>
            <a:off x="1881546" y="1123199"/>
            <a:ext cx="2159130" cy="1725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7" descr="C:\rpicker\_Transfer\Talks, Poster\2014-05-08 EDM Status Review TRIUMF\Material\index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68" y="3007596"/>
            <a:ext cx="1257300" cy="3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7" descr="C:\rpicker\_Transfer\Talks, Poster\2014-05-08 EDM Status Review TRIUMF\Material\index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417" y="3954053"/>
            <a:ext cx="1257300" cy="3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http://atlas.triumf.ca/TRIUMFnewlogo0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969" y="3963909"/>
            <a:ext cx="1157705" cy="35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6332553" y="3212630"/>
            <a:ext cx="878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Li glass</a:t>
            </a:r>
            <a:endParaRPr lang="en-US" sz="1600" dirty="0"/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7999798" y="1190674"/>
            <a:ext cx="586122" cy="84149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922397" y="929064"/>
            <a:ext cx="1231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Lightguides</a:t>
            </a:r>
            <a:endParaRPr lang="en-US" sz="1600" dirty="0"/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6883952" y="2704498"/>
            <a:ext cx="560270" cy="5987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8260849" y="3134907"/>
            <a:ext cx="6973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PMTs</a:t>
            </a:r>
            <a:endParaRPr lang="en-US" sz="1600" dirty="0"/>
          </a:p>
        </p:txBody>
      </p:sp>
      <p:cxnSp>
        <p:nvCxnSpPr>
          <p:cNvPr id="62" name="Straight Arrow Connector 61"/>
          <p:cNvCxnSpPr>
            <a:stCxn id="59" idx="0"/>
          </p:cNvCxnSpPr>
          <p:nvPr/>
        </p:nvCxnSpPr>
        <p:spPr>
          <a:xfrm flipV="1">
            <a:off x="8609503" y="2139887"/>
            <a:ext cx="19013" cy="995020"/>
          </a:xfrm>
          <a:prstGeom prst="straightConnector1">
            <a:avLst/>
          </a:prstGeom>
          <a:ln w="28575"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2" descr="C:\rpicker\_Transfer\Talks, Poster\2014-05-08 EDM Status Review TRIUMF\Material\colour_horizontal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318" y="3961604"/>
            <a:ext cx="1205278" cy="357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http://crg.ubc.ca/fedida/Website_Images/UBC_logo_b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03" y="6064995"/>
            <a:ext cx="457200" cy="601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http://atlas.triumf.ca/TRIUMFnewlogo0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335" y="6341190"/>
            <a:ext cx="1157705" cy="35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wusma.ca/images/simonfraser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95" y="6248301"/>
            <a:ext cx="160020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Slide Number Placeholder 5"/>
          <p:cNvSpPr txBox="1">
            <a:spLocks/>
          </p:cNvSpPr>
          <p:nvPr/>
        </p:nvSpPr>
        <p:spPr bwMode="auto">
          <a:xfrm>
            <a:off x="-72624" y="479053"/>
            <a:ext cx="344471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9pPr>
          </a:lstStyle>
          <a:p>
            <a:fld id="{06BE0A9A-BE02-49C7-8472-E75946BEACEB}" type="slidenum">
              <a:rPr lang="en-US" altLang="ja-JP" smtClean="0">
                <a:solidFill>
                  <a:schemeClr val="bg1"/>
                </a:solidFill>
              </a:rPr>
              <a:pPr/>
              <a:t>17</a:t>
            </a:fld>
            <a:endParaRPr lang="en-US" altLang="ja-JP">
              <a:solidFill>
                <a:schemeClr val="bg1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" b="3613"/>
          <a:stretch/>
        </p:blipFill>
        <p:spPr bwMode="auto">
          <a:xfrm rot="5400000">
            <a:off x="1753831" y="4527653"/>
            <a:ext cx="2499577" cy="14813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168303" y="4134096"/>
            <a:ext cx="1984839" cy="18131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Hg, Xe polarisation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laser development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2-photon transition requires development of intense CW UV lasers.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Xe EDM measurement</a:t>
            </a:r>
            <a:endParaRPr lang="de-DE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1076" y="3584052"/>
            <a:ext cx="3794225" cy="3115097"/>
          </a:xfrm>
          <a:prstGeom prst="roundRect">
            <a:avLst>
              <a:gd name="adj" fmla="val 4743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203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UCN source &amp; proton beamline installation to be completed calendar 2016.</a:t>
            </a:r>
          </a:p>
          <a:p>
            <a:r>
              <a:rPr lang="en-US" dirty="0" smtClean="0"/>
              <a:t>R&amp;D progress for the </a:t>
            </a:r>
            <a:r>
              <a:rPr lang="en-US" dirty="0" err="1" smtClean="0"/>
              <a:t>nEDM</a:t>
            </a:r>
            <a:r>
              <a:rPr lang="en-US" dirty="0" smtClean="0"/>
              <a:t> experiment.</a:t>
            </a:r>
          </a:p>
          <a:p>
            <a:r>
              <a:rPr lang="en-US" dirty="0" smtClean="0"/>
              <a:t>Phase 1 </a:t>
            </a:r>
            <a:r>
              <a:rPr lang="en-US" dirty="0" err="1" smtClean="0"/>
              <a:t>nEDM</a:t>
            </a:r>
            <a:r>
              <a:rPr lang="en-US" dirty="0" smtClean="0"/>
              <a:t> operating by 2017</a:t>
            </a:r>
            <a:endParaRPr lang="en-US" dirty="0"/>
          </a:p>
          <a:p>
            <a:r>
              <a:rPr lang="en-US" dirty="0" smtClean="0"/>
              <a:t>Phase </a:t>
            </a:r>
            <a:r>
              <a:rPr lang="en-US" dirty="0"/>
              <a:t>2</a:t>
            </a:r>
            <a:r>
              <a:rPr lang="en-US" dirty="0" smtClean="0"/>
              <a:t> aiming at 10</a:t>
            </a:r>
            <a:r>
              <a:rPr lang="en-US" baseline="30000" dirty="0" smtClean="0"/>
              <a:t>-27</a:t>
            </a:r>
            <a:r>
              <a:rPr lang="en-US" dirty="0" smtClean="0"/>
              <a:t> e-cm precision, CFI IF application in prep.</a:t>
            </a:r>
          </a:p>
        </p:txBody>
      </p:sp>
    </p:spTree>
    <p:extLst>
      <p:ext uri="{BB962C8B-B14F-4D97-AF65-F5344CB8AC3E}">
        <p14:creationId xmlns:p14="http://schemas.microsoft.com/office/powerpoint/2010/main" val="59151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457199" y="1291390"/>
            <a:ext cx="4212523" cy="4754563"/>
          </a:xfrm>
        </p:spPr>
        <p:txBody>
          <a:bodyPr/>
          <a:lstStyle/>
          <a:p>
            <a:r>
              <a:rPr lang="en-US" sz="2000" dirty="0" smtClean="0"/>
              <a:t>Overview:</a:t>
            </a:r>
          </a:p>
          <a:p>
            <a:pPr lvl="1"/>
            <a:r>
              <a:rPr lang="en-US" sz="1600" dirty="0" smtClean="0"/>
              <a:t>Spallation-driven superfluid-helium UCN source connected to room-temperature </a:t>
            </a:r>
            <a:r>
              <a:rPr lang="en-US" sz="1600" dirty="0" err="1" smtClean="0"/>
              <a:t>nEDM</a:t>
            </a:r>
            <a:r>
              <a:rPr lang="en-US" sz="1600" dirty="0" smtClean="0"/>
              <a:t> experiment.</a:t>
            </a:r>
          </a:p>
          <a:p>
            <a:pPr lvl="1"/>
            <a:r>
              <a:rPr lang="en-US" sz="1600" dirty="0" smtClean="0"/>
              <a:t>Goal sensitivity:</a:t>
            </a:r>
            <a:br>
              <a:rPr lang="en-US" sz="1600" dirty="0" smtClean="0"/>
            </a:br>
            <a:r>
              <a:rPr lang="el-GR" sz="1600" dirty="0" smtClean="0">
                <a:latin typeface="Times New Roman"/>
                <a:cs typeface="Times New Roman"/>
              </a:rPr>
              <a:t>δ</a:t>
            </a:r>
            <a:r>
              <a:rPr lang="en-US" sz="1600" dirty="0" err="1" smtClean="0"/>
              <a:t>d</a:t>
            </a:r>
            <a:r>
              <a:rPr lang="en-US" sz="1600" baseline="-25000" dirty="0" err="1" smtClean="0"/>
              <a:t>n</a:t>
            </a:r>
            <a:r>
              <a:rPr lang="en-US" sz="1600" dirty="0" smtClean="0"/>
              <a:t> ~ 10</a:t>
            </a:r>
            <a:r>
              <a:rPr lang="en-US" sz="1600" baseline="30000" dirty="0" smtClean="0"/>
              <a:t>-27</a:t>
            </a:r>
            <a:r>
              <a:rPr lang="en-US" sz="1600" dirty="0" smtClean="0"/>
              <a:t> e-cm (“Phase 2”)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291391"/>
            <a:ext cx="4038600" cy="2759242"/>
          </a:xfrm>
        </p:spPr>
        <p:txBody>
          <a:bodyPr/>
          <a:lstStyle/>
          <a:p>
            <a:r>
              <a:rPr lang="en-US" sz="2000" dirty="0" smtClean="0"/>
              <a:t>Recent/upcoming progress:</a:t>
            </a:r>
          </a:p>
          <a:p>
            <a:pPr lvl="1"/>
            <a:r>
              <a:rPr lang="en-US" sz="1600" dirty="0" smtClean="0"/>
              <a:t>Ongoing </a:t>
            </a:r>
            <a:r>
              <a:rPr lang="en-US" sz="1600" dirty="0" err="1" smtClean="0"/>
              <a:t>nEDM</a:t>
            </a:r>
            <a:r>
              <a:rPr lang="en-US" sz="1600" dirty="0" smtClean="0"/>
              <a:t> R&amp;D: magnetic fields, </a:t>
            </a:r>
            <a:r>
              <a:rPr lang="en-US" sz="1600" dirty="0" err="1" smtClean="0"/>
              <a:t>comagnetometry</a:t>
            </a:r>
            <a:r>
              <a:rPr lang="en-US" sz="1600" dirty="0" smtClean="0"/>
              <a:t> with</a:t>
            </a:r>
            <a:r>
              <a:rPr lang="en-US" sz="1600" baseline="30000" dirty="0"/>
              <a:t> </a:t>
            </a:r>
            <a:r>
              <a:rPr lang="en-US" sz="1600" baseline="30000" dirty="0" smtClean="0"/>
              <a:t>129</a:t>
            </a:r>
            <a:r>
              <a:rPr lang="en-US" sz="1600" dirty="0" smtClean="0"/>
              <a:t>Xe- </a:t>
            </a:r>
            <a:r>
              <a:rPr lang="en-US" sz="1600" baseline="30000" dirty="0" smtClean="0"/>
              <a:t>199</a:t>
            </a:r>
            <a:r>
              <a:rPr lang="en-US" sz="1600" dirty="0" smtClean="0"/>
              <a:t>Hg, UCN guides, EDM cell/HV.</a:t>
            </a:r>
          </a:p>
          <a:p>
            <a:pPr lvl="1"/>
            <a:r>
              <a:rPr lang="en-US" sz="1600" dirty="0" smtClean="0"/>
              <a:t>Most components (incl. cold moderator cryostat from Japan) at TRIUMF and prepped.</a:t>
            </a:r>
          </a:p>
          <a:p>
            <a:pPr lvl="1"/>
            <a:r>
              <a:rPr lang="en-US" sz="1600" dirty="0" smtClean="0"/>
              <a:t>Superfluid cryostat by this fall.</a:t>
            </a:r>
          </a:p>
          <a:p>
            <a:pPr lvl="1"/>
            <a:r>
              <a:rPr lang="en-US" sz="1600" dirty="0" smtClean="0"/>
              <a:t>CFI IF proposal for UCN source upgrade and </a:t>
            </a:r>
            <a:r>
              <a:rPr lang="en-US" sz="1600" dirty="0" err="1" smtClean="0"/>
              <a:t>nEDM</a:t>
            </a:r>
            <a:r>
              <a:rPr lang="en-US" sz="1600" dirty="0" smtClean="0"/>
              <a:t> expt. in prep.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/>
              <a:t>UCN/nEDM at TRIUMF</a:t>
            </a:r>
            <a:endParaRPr lang="de-DE" sz="14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12733-F38B-6A49-BC10-73E8D4B90B7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AutoShape 2" descr="https://mail-attachment.googleusercontent.com/attachment/u/0/?ui=2&amp;ik=09a848d7e3&amp;view=att&amp;th=13b3eeed1da820f4&amp;attid=0.2&amp;disp=inline&amp;realattid=f_ha0735j01&amp;safe=1&amp;zw&amp;saduie=AG9B_P_KNuffrswGz0Ui_JcpDUnT&amp;sadet=1353970566563&amp;sads=Z7U9AqLJHVQfrqoTYlLw_lp5W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ヒラギノ角ゴ Pro W3" charset="-128"/>
            </a:endParaRPr>
          </a:p>
        </p:txBody>
      </p:sp>
      <p:sp>
        <p:nvSpPr>
          <p:cNvPr id="4" name="AutoShape 4" descr="https://mail-attachment.googleusercontent.com/attachment/u/0/?ui=2&amp;ik=09a848d7e3&amp;view=att&amp;th=13b3eeed1da820f4&amp;attid=0.2&amp;disp=inline&amp;realattid=f_ha0735j01&amp;safe=1&amp;zw&amp;saduie=AG9B_P_KNuffrswGz0Ui_JcpDUnT&amp;sadet=1353970566563&amp;sads=Z7U9AqLJHVQfrqoTYlLw_lp5WN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ヒラギノ角ゴ Pro W3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697" y="4679202"/>
            <a:ext cx="3147035" cy="197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8" name="Straight Arrow Connector 37"/>
          <p:cNvCxnSpPr/>
          <p:nvPr/>
        </p:nvCxnSpPr>
        <p:spPr>
          <a:xfrm flipV="1">
            <a:off x="5020762" y="6591971"/>
            <a:ext cx="683935" cy="265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20345646">
            <a:off x="4786832" y="6268127"/>
            <a:ext cx="79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500 MeV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protons</a:t>
            </a:r>
            <a:endParaRPr lang="en-US" sz="1200" dirty="0">
              <a:solidFill>
                <a:srgbClr val="000000"/>
              </a:solidFill>
              <a:latin typeface="Arial" charset="0"/>
              <a:ea typeface="ヒラギノ角ゴ Pro W3" charset="-128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7515727" y="4679202"/>
            <a:ext cx="1106905" cy="51426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813134" y="4711286"/>
            <a:ext cx="1247356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UCN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 source</a:t>
            </a:r>
            <a:endParaRPr lang="en-US" sz="1600" dirty="0">
              <a:solidFill>
                <a:srgbClr val="000000"/>
              </a:solidFill>
              <a:latin typeface="Arial" charset="0"/>
              <a:ea typeface="ヒラギノ角ゴ Pro W3" charset="-128"/>
            </a:endParaRPr>
          </a:p>
        </p:txBody>
      </p:sp>
      <p:cxnSp>
        <p:nvCxnSpPr>
          <p:cNvPr id="50" name="Straight Arrow Connector 49"/>
          <p:cNvCxnSpPr>
            <a:stCxn id="48" idx="3"/>
          </p:cNvCxnSpPr>
          <p:nvPr/>
        </p:nvCxnSpPr>
        <p:spPr>
          <a:xfrm>
            <a:off x="7060490" y="4880563"/>
            <a:ext cx="455237" cy="5577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Grouted-BaseLayer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28" y="3330430"/>
            <a:ext cx="2178717" cy="1632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090863" y="4532453"/>
            <a:ext cx="1492081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Shielding base layer installed</a:t>
            </a:r>
          </a:p>
        </p:txBody>
      </p:sp>
      <p:pic>
        <p:nvPicPr>
          <p:cNvPr id="19" name="Picture 2" descr="http://nuclear.uwinnipeg.ca/physics_jeff/cutenews/uploads/IMAG0325-Kicker-Danfysik-10-Feb-201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29" y="5049894"/>
            <a:ext cx="2178717" cy="1225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295400" y="5854246"/>
            <a:ext cx="1287544" cy="4154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Kicker installed, commissioning</a:t>
            </a:r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722" y="3330430"/>
            <a:ext cx="2055546" cy="1632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378335" y="4363176"/>
            <a:ext cx="1337933" cy="6001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err="1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C</a:t>
            </a:r>
            <a:r>
              <a:rPr lang="en-US" sz="1100" dirty="0" err="1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omagnetometer</a:t>
            </a:r>
            <a:r>
              <a:rPr lang="en-US" sz="110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 laser reached </a:t>
            </a:r>
            <a:br>
              <a:rPr lang="en-US" sz="110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</a:br>
            <a:r>
              <a:rPr lang="en-US" sz="110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300 </a:t>
            </a:r>
            <a:r>
              <a:rPr lang="en-US" sz="1100" dirty="0" err="1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mW</a:t>
            </a:r>
            <a:endParaRPr lang="en-US" sz="1100" dirty="0" smtClean="0">
              <a:solidFill>
                <a:srgbClr val="000000"/>
              </a:solidFill>
              <a:latin typeface="Arial" charset="0"/>
              <a:ea typeface="ヒラギノ角ゴ Pro W3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722" y="5068439"/>
            <a:ext cx="2009001" cy="1214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3378335" y="5682424"/>
            <a:ext cx="1291388" cy="6001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UCN guide tests @ J-PARC &amp; PSI this summer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19474" y="6220490"/>
            <a:ext cx="1432258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Facility as expected in Sept. 2016</a:t>
            </a:r>
          </a:p>
        </p:txBody>
      </p:sp>
    </p:spTree>
    <p:extLst>
      <p:ext uri="{BB962C8B-B14F-4D97-AF65-F5344CB8AC3E}">
        <p14:creationId xmlns:p14="http://schemas.microsoft.com/office/powerpoint/2010/main" val="164604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2880" y="1"/>
            <a:ext cx="6903720" cy="508000"/>
          </a:xfrm>
        </p:spPr>
        <p:txBody>
          <a:bodyPr>
            <a:noAutofit/>
          </a:bodyPr>
          <a:lstStyle/>
          <a:p>
            <a:r>
              <a:rPr lang="en-CA" sz="2400" dirty="0" smtClean="0"/>
              <a:t>U</a:t>
            </a:r>
            <a:r>
              <a:rPr lang="en-CA" sz="2000" b="0" dirty="0" smtClean="0">
                <a:solidFill>
                  <a:schemeClr val="bg1">
                    <a:lumMod val="75000"/>
                  </a:schemeClr>
                </a:solidFill>
              </a:rPr>
              <a:t>ltra</a:t>
            </a:r>
            <a:r>
              <a:rPr lang="en-CA" sz="2000" dirty="0" smtClean="0">
                <a:solidFill>
                  <a:schemeClr val="bg1">
                    <a:lumMod val="75000"/>
                  </a:schemeClr>
                </a:solidFill>
              </a:rPr>
              <a:t>-</a:t>
            </a:r>
            <a:r>
              <a:rPr lang="en-CA" sz="2400" dirty="0" smtClean="0"/>
              <a:t>C</a:t>
            </a:r>
            <a:r>
              <a:rPr lang="en-CA" sz="2000" b="0" dirty="0">
                <a:solidFill>
                  <a:schemeClr val="bg1">
                    <a:lumMod val="75000"/>
                  </a:schemeClr>
                </a:solidFill>
              </a:rPr>
              <a:t>old</a:t>
            </a:r>
            <a:r>
              <a:rPr lang="en-CA" sz="2400" dirty="0" smtClean="0"/>
              <a:t> N</a:t>
            </a:r>
            <a:r>
              <a:rPr lang="en-CA" sz="2000" b="0" dirty="0" smtClean="0">
                <a:solidFill>
                  <a:schemeClr val="bg1">
                    <a:lumMod val="75000"/>
                  </a:schemeClr>
                </a:solidFill>
              </a:rPr>
              <a:t>eutrons and the</a:t>
            </a:r>
            <a:r>
              <a:rPr lang="en-CA" sz="2400" dirty="0" smtClean="0"/>
              <a:t> E</a:t>
            </a:r>
            <a:r>
              <a:rPr lang="en-CA" sz="2000" b="0" dirty="0" smtClean="0">
                <a:solidFill>
                  <a:schemeClr val="bg1">
                    <a:lumMod val="75000"/>
                  </a:schemeClr>
                </a:solidFill>
              </a:rPr>
              <a:t>lectric</a:t>
            </a:r>
            <a:r>
              <a:rPr lang="en-CA" sz="2400" dirty="0" smtClean="0"/>
              <a:t> D</a:t>
            </a:r>
            <a:r>
              <a:rPr lang="en-CA" sz="2000" b="0" dirty="0">
                <a:solidFill>
                  <a:schemeClr val="bg1">
                    <a:lumMod val="75000"/>
                  </a:schemeClr>
                </a:solidFill>
              </a:rPr>
              <a:t>ipole</a:t>
            </a:r>
            <a:r>
              <a:rPr lang="en-CA" sz="2400" dirty="0" smtClean="0"/>
              <a:t> M</a:t>
            </a:r>
            <a:r>
              <a:rPr lang="en-CA" sz="2000" b="0" dirty="0">
                <a:solidFill>
                  <a:schemeClr val="bg1">
                    <a:lumMod val="75000"/>
                  </a:schemeClr>
                </a:solidFill>
              </a:rPr>
              <a:t>oment</a:t>
            </a:r>
          </a:p>
        </p:txBody>
      </p:sp>
      <p:sp>
        <p:nvSpPr>
          <p:cNvPr id="29" name="Content Placeholder 1"/>
          <p:cNvSpPr>
            <a:spLocks noGrp="1"/>
          </p:cNvSpPr>
          <p:nvPr>
            <p:ph idx="1"/>
          </p:nvPr>
        </p:nvSpPr>
        <p:spPr>
          <a:xfrm>
            <a:off x="460980" y="1664639"/>
            <a:ext cx="8229600" cy="3906774"/>
          </a:xfrm>
        </p:spPr>
        <p:txBody>
          <a:bodyPr/>
          <a:lstStyle/>
          <a:p>
            <a:endParaRPr lang="en-CA"/>
          </a:p>
        </p:txBody>
      </p:sp>
      <p:sp>
        <p:nvSpPr>
          <p:cNvPr id="3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07918" y="5785725"/>
            <a:ext cx="1439863" cy="357188"/>
          </a:xfrm>
        </p:spPr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31" name="Picture 2" descr="C:\rpicker\_Transfer\Talks, Poster\2016-02 NSERCLargeProjectDay\UCN Overview 2-15-2016 5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9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284"/>
          <a:stretch/>
        </p:blipFill>
        <p:spPr bwMode="auto">
          <a:xfrm>
            <a:off x="0" y="889346"/>
            <a:ext cx="9144001" cy="5253567"/>
          </a:xfrm>
          <a:prstGeom prst="rect">
            <a:avLst/>
          </a:prstGeom>
          <a:noFill/>
          <a:extLst/>
        </p:spPr>
      </p:pic>
      <p:sp>
        <p:nvSpPr>
          <p:cNvPr id="32" name="Rounded Rectangle 31"/>
          <p:cNvSpPr/>
          <p:nvPr/>
        </p:nvSpPr>
        <p:spPr>
          <a:xfrm>
            <a:off x="8080639" y="3532637"/>
            <a:ext cx="948997" cy="1871424"/>
          </a:xfrm>
          <a:prstGeom prst="roundRect">
            <a:avLst/>
          </a:prstGeom>
          <a:gradFill>
            <a:gsLst>
              <a:gs pos="0">
                <a:schemeClr val="accent3">
                  <a:lumMod val="40000"/>
                  <a:lumOff val="60000"/>
                  <a:alpha val="65000"/>
                </a:schemeClr>
              </a:gs>
              <a:gs pos="59000">
                <a:schemeClr val="accent3">
                  <a:lumMod val="40000"/>
                  <a:lumOff val="60000"/>
                  <a:alpha val="65000"/>
                </a:schemeClr>
              </a:gs>
              <a:gs pos="67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41275">
            <a:solidFill>
              <a:schemeClr val="accent3">
                <a:lumMod val="75000"/>
              </a:schemeClr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anchor="ctr">
            <a:spAutoFit/>
          </a:bodyPr>
          <a:lstStyle/>
          <a:p>
            <a:pPr defTabSz="2508250"/>
            <a:r>
              <a:rPr lang="en-CA" sz="1400" b="1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Kicker magnet</a:t>
            </a:r>
          </a:p>
          <a:p>
            <a:pPr defTabSz="2508250"/>
            <a:r>
              <a:rPr lang="en-CA" sz="1100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Deflects every third proton bunch </a:t>
            </a:r>
            <a:r>
              <a:rPr lang="en-CA" sz="1100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upwards</a:t>
            </a:r>
          </a:p>
          <a:p>
            <a:pPr defTabSz="2508250"/>
            <a:endParaRPr lang="en-CA" sz="1100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100" dirty="0" smtClean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100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100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6546322" y="2534488"/>
            <a:ext cx="1175712" cy="2097286"/>
          </a:xfrm>
          <a:prstGeom prst="roundRect">
            <a:avLst/>
          </a:prstGeom>
          <a:gradFill>
            <a:gsLst>
              <a:gs pos="0">
                <a:schemeClr val="accent3">
                  <a:lumMod val="40000"/>
                  <a:lumOff val="60000"/>
                  <a:alpha val="65000"/>
                </a:schemeClr>
              </a:gs>
              <a:gs pos="56000">
                <a:schemeClr val="accent3">
                  <a:lumMod val="40000"/>
                  <a:lumOff val="60000"/>
                  <a:alpha val="65000"/>
                </a:schemeClr>
              </a:gs>
              <a:gs pos="59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41275">
            <a:solidFill>
              <a:schemeClr val="accent3">
                <a:lumMod val="75000"/>
              </a:schemeClr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anchor="ctr">
            <a:spAutoFit/>
          </a:bodyPr>
          <a:lstStyle/>
          <a:p>
            <a:pPr defTabSz="2508250"/>
            <a:r>
              <a:rPr lang="en-CA" sz="1400" b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Lambertson</a:t>
            </a:r>
            <a:r>
              <a:rPr lang="en-CA" sz="1400" b="1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en-CA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septum</a:t>
            </a:r>
          </a:p>
          <a:p>
            <a:pPr defTabSz="2508250"/>
            <a:r>
              <a:rPr lang="de-DE" sz="1100" dirty="0">
                <a:latin typeface="Arial" pitchFamily="34" charset="0"/>
                <a:cs typeface="Arial" pitchFamily="34" charset="0"/>
              </a:rPr>
              <a:t>deflects upper beam by 9° to the left into </a:t>
            </a:r>
            <a:r>
              <a:rPr lang="de-DE" sz="1100" dirty="0" smtClean="0">
                <a:latin typeface="Arial" pitchFamily="34" charset="0"/>
                <a:cs typeface="Arial" pitchFamily="34" charset="0"/>
              </a:rPr>
              <a:t>BL1U</a:t>
            </a:r>
          </a:p>
          <a:p>
            <a:pPr defTabSz="2508250"/>
            <a:endParaRPr lang="en-CA" sz="1100" b="1" dirty="0">
              <a:solidFill>
                <a:schemeClr val="tx1"/>
              </a:solidFill>
              <a:latin typeface="Arial" pitchFamily="34" charset="0"/>
              <a:ea typeface="Arial Unicode MS" panose="020B0604020202020204" pitchFamily="34" charset="-128"/>
              <a:cs typeface="Arial" pitchFamily="34" charset="0"/>
            </a:endParaRPr>
          </a:p>
          <a:p>
            <a:pPr defTabSz="2508250"/>
            <a:endParaRPr lang="en-CA" sz="1100" b="1" dirty="0" smtClean="0">
              <a:solidFill>
                <a:schemeClr val="tx1"/>
              </a:solidFill>
              <a:latin typeface="Arial" pitchFamily="34" charset="0"/>
              <a:ea typeface="Arial Unicode MS" panose="020B0604020202020204" pitchFamily="34" charset="-128"/>
              <a:cs typeface="Arial" pitchFamily="34" charset="0"/>
            </a:endParaRPr>
          </a:p>
          <a:p>
            <a:pPr defTabSz="2508250"/>
            <a:endParaRPr lang="en-CA" sz="1100" b="1" dirty="0">
              <a:solidFill>
                <a:schemeClr val="tx1"/>
              </a:solidFill>
              <a:latin typeface="Arial" pitchFamily="34" charset="0"/>
              <a:ea typeface="Arial Unicode MS" panose="020B0604020202020204" pitchFamily="34" charset="-128"/>
              <a:cs typeface="Arial" pitchFamily="34" charset="0"/>
            </a:endParaRPr>
          </a:p>
          <a:p>
            <a:pPr defTabSz="2508250"/>
            <a:endParaRPr lang="en-CA" sz="1100" b="1" dirty="0" smtClean="0">
              <a:solidFill>
                <a:schemeClr val="tx1"/>
              </a:solidFill>
              <a:latin typeface="Arial" pitchFamily="34" charset="0"/>
              <a:ea typeface="Arial Unicode MS" panose="020B0604020202020204" pitchFamily="34" charset="-128"/>
              <a:cs typeface="Arial" pitchFamily="34" charset="0"/>
            </a:endParaRPr>
          </a:p>
          <a:p>
            <a:pPr defTabSz="2508250"/>
            <a:endParaRPr lang="en-CA" sz="1400" b="1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5144317" y="2081466"/>
            <a:ext cx="909754" cy="1693962"/>
          </a:xfrm>
          <a:prstGeom prst="roundRect">
            <a:avLst/>
          </a:prstGeom>
          <a:gradFill>
            <a:gsLst>
              <a:gs pos="0">
                <a:schemeClr val="accent3">
                  <a:lumMod val="40000"/>
                  <a:lumOff val="60000"/>
                  <a:alpha val="65000"/>
                </a:schemeClr>
              </a:gs>
              <a:gs pos="59000">
                <a:schemeClr val="accent3">
                  <a:lumMod val="40000"/>
                  <a:lumOff val="60000"/>
                  <a:alpha val="65000"/>
                </a:schemeClr>
              </a:gs>
              <a:gs pos="67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41275">
            <a:solidFill>
              <a:schemeClr val="accent3">
                <a:lumMod val="75000"/>
              </a:schemeClr>
            </a:solidFill>
          </a:ln>
          <a:scene3d>
            <a:camera prst="isometricLeftDown">
              <a:rot lat="2100000" lon="1680000" rev="0"/>
            </a:camera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anchor="ctr">
            <a:spAutoFit/>
          </a:bodyPr>
          <a:lstStyle/>
          <a:p>
            <a:pPr defTabSz="2508250"/>
            <a:r>
              <a:rPr lang="en-CA" sz="1400" b="1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Bending </a:t>
            </a:r>
            <a:r>
              <a:rPr lang="en-CA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dipole</a:t>
            </a:r>
          </a:p>
          <a:p>
            <a:pPr defTabSz="2508250"/>
            <a:r>
              <a:rPr lang="en-US" sz="1100" dirty="0">
                <a:latin typeface="Arial" pitchFamily="34" charset="0"/>
                <a:cs typeface="Arial" pitchFamily="34" charset="0"/>
              </a:rPr>
              <a:t>deflects beam by 7°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more</a:t>
            </a:r>
          </a:p>
          <a:p>
            <a:pPr defTabSz="2508250"/>
            <a:endParaRPr lang="en-US" sz="1100" dirty="0" smtClean="0">
              <a:latin typeface="Arial" pitchFamily="34" charset="0"/>
              <a:cs typeface="Arial" pitchFamily="34" charset="0"/>
            </a:endParaRPr>
          </a:p>
          <a:p>
            <a:pPr defTabSz="2508250"/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defTabSz="2508250"/>
            <a:endParaRPr lang="en-US" sz="1100" dirty="0" smtClean="0">
              <a:latin typeface="Arial" pitchFamily="34" charset="0"/>
              <a:cs typeface="Arial" pitchFamily="34" charset="0"/>
            </a:endParaRPr>
          </a:p>
          <a:p>
            <a:pPr defTabSz="2508250"/>
            <a:r>
              <a:rPr lang="en-US" sz="11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ounded Rectangle 11"/>
          <p:cNvSpPr/>
          <p:nvPr/>
        </p:nvSpPr>
        <p:spPr>
          <a:xfrm>
            <a:off x="3204180" y="1849174"/>
            <a:ext cx="1225020" cy="1140738"/>
          </a:xfrm>
          <a:custGeom>
            <a:avLst/>
            <a:gdLst>
              <a:gd name="connsiteX0" fmla="*/ 0 w 1225020"/>
              <a:gd name="connsiteY0" fmla="*/ 190127 h 1140738"/>
              <a:gd name="connsiteX1" fmla="*/ 190127 w 1225020"/>
              <a:gd name="connsiteY1" fmla="*/ 0 h 1140738"/>
              <a:gd name="connsiteX2" fmla="*/ 1034893 w 1225020"/>
              <a:gd name="connsiteY2" fmla="*/ 0 h 1140738"/>
              <a:gd name="connsiteX3" fmla="*/ 1225020 w 1225020"/>
              <a:gd name="connsiteY3" fmla="*/ 190127 h 1140738"/>
              <a:gd name="connsiteX4" fmla="*/ 1225020 w 1225020"/>
              <a:gd name="connsiteY4" fmla="*/ 950611 h 1140738"/>
              <a:gd name="connsiteX5" fmla="*/ 1034893 w 1225020"/>
              <a:gd name="connsiteY5" fmla="*/ 1140738 h 1140738"/>
              <a:gd name="connsiteX6" fmla="*/ 190127 w 1225020"/>
              <a:gd name="connsiteY6" fmla="*/ 1140738 h 1140738"/>
              <a:gd name="connsiteX7" fmla="*/ 0 w 1225020"/>
              <a:gd name="connsiteY7" fmla="*/ 950611 h 1140738"/>
              <a:gd name="connsiteX8" fmla="*/ 0 w 1225020"/>
              <a:gd name="connsiteY8" fmla="*/ 190127 h 1140738"/>
              <a:gd name="connsiteX0" fmla="*/ 0 w 1225020"/>
              <a:gd name="connsiteY0" fmla="*/ 190127 h 1140738"/>
              <a:gd name="connsiteX1" fmla="*/ 190127 w 1225020"/>
              <a:gd name="connsiteY1" fmla="*/ 0 h 1140738"/>
              <a:gd name="connsiteX2" fmla="*/ 1034893 w 1225020"/>
              <a:gd name="connsiteY2" fmla="*/ 0 h 1140738"/>
              <a:gd name="connsiteX3" fmla="*/ 1225020 w 1225020"/>
              <a:gd name="connsiteY3" fmla="*/ 190127 h 1140738"/>
              <a:gd name="connsiteX4" fmla="*/ 1225020 w 1225020"/>
              <a:gd name="connsiteY4" fmla="*/ 950611 h 1140738"/>
              <a:gd name="connsiteX5" fmla="*/ 1034893 w 1225020"/>
              <a:gd name="connsiteY5" fmla="*/ 1140738 h 1140738"/>
              <a:gd name="connsiteX6" fmla="*/ 190127 w 1225020"/>
              <a:gd name="connsiteY6" fmla="*/ 1140738 h 1140738"/>
              <a:gd name="connsiteX7" fmla="*/ 66174 w 1225020"/>
              <a:gd name="connsiteY7" fmla="*/ 908501 h 1140738"/>
              <a:gd name="connsiteX8" fmla="*/ 0 w 1225020"/>
              <a:gd name="connsiteY8" fmla="*/ 190127 h 1140738"/>
              <a:gd name="connsiteX0" fmla="*/ 0 w 1225020"/>
              <a:gd name="connsiteY0" fmla="*/ 190127 h 1140738"/>
              <a:gd name="connsiteX1" fmla="*/ 190127 w 1225020"/>
              <a:gd name="connsiteY1" fmla="*/ 0 h 1140738"/>
              <a:gd name="connsiteX2" fmla="*/ 1034893 w 1225020"/>
              <a:gd name="connsiteY2" fmla="*/ 0 h 1140738"/>
              <a:gd name="connsiteX3" fmla="*/ 1225020 w 1225020"/>
              <a:gd name="connsiteY3" fmla="*/ 190127 h 1140738"/>
              <a:gd name="connsiteX4" fmla="*/ 1225020 w 1225020"/>
              <a:gd name="connsiteY4" fmla="*/ 950611 h 1140738"/>
              <a:gd name="connsiteX5" fmla="*/ 1034893 w 1225020"/>
              <a:gd name="connsiteY5" fmla="*/ 1140738 h 1140738"/>
              <a:gd name="connsiteX6" fmla="*/ 328490 w 1225020"/>
              <a:gd name="connsiteY6" fmla="*/ 1086596 h 1140738"/>
              <a:gd name="connsiteX7" fmla="*/ 66174 w 1225020"/>
              <a:gd name="connsiteY7" fmla="*/ 908501 h 1140738"/>
              <a:gd name="connsiteX8" fmla="*/ 0 w 1225020"/>
              <a:gd name="connsiteY8" fmla="*/ 190127 h 1140738"/>
              <a:gd name="connsiteX0" fmla="*/ 0 w 1225020"/>
              <a:gd name="connsiteY0" fmla="*/ 190127 h 1140738"/>
              <a:gd name="connsiteX1" fmla="*/ 190127 w 1225020"/>
              <a:gd name="connsiteY1" fmla="*/ 0 h 1140738"/>
              <a:gd name="connsiteX2" fmla="*/ 1034893 w 1225020"/>
              <a:gd name="connsiteY2" fmla="*/ 0 h 1140738"/>
              <a:gd name="connsiteX3" fmla="*/ 1225020 w 1225020"/>
              <a:gd name="connsiteY3" fmla="*/ 190127 h 1140738"/>
              <a:gd name="connsiteX4" fmla="*/ 1225020 w 1225020"/>
              <a:gd name="connsiteY4" fmla="*/ 950611 h 1140738"/>
              <a:gd name="connsiteX5" fmla="*/ 1034893 w 1225020"/>
              <a:gd name="connsiteY5" fmla="*/ 1140738 h 1140738"/>
              <a:gd name="connsiteX6" fmla="*/ 328490 w 1225020"/>
              <a:gd name="connsiteY6" fmla="*/ 1086596 h 1140738"/>
              <a:gd name="connsiteX7" fmla="*/ 204537 w 1225020"/>
              <a:gd name="connsiteY7" fmla="*/ 1015134 h 1140738"/>
              <a:gd name="connsiteX8" fmla="*/ 66174 w 1225020"/>
              <a:gd name="connsiteY8" fmla="*/ 908501 h 1140738"/>
              <a:gd name="connsiteX9" fmla="*/ 0 w 1225020"/>
              <a:gd name="connsiteY9" fmla="*/ 190127 h 1140738"/>
              <a:gd name="connsiteX0" fmla="*/ 0 w 1225020"/>
              <a:gd name="connsiteY0" fmla="*/ 190127 h 1140738"/>
              <a:gd name="connsiteX1" fmla="*/ 190127 w 1225020"/>
              <a:gd name="connsiteY1" fmla="*/ 0 h 1140738"/>
              <a:gd name="connsiteX2" fmla="*/ 1034893 w 1225020"/>
              <a:gd name="connsiteY2" fmla="*/ 0 h 1140738"/>
              <a:gd name="connsiteX3" fmla="*/ 1225020 w 1225020"/>
              <a:gd name="connsiteY3" fmla="*/ 190127 h 1140738"/>
              <a:gd name="connsiteX4" fmla="*/ 1225020 w 1225020"/>
              <a:gd name="connsiteY4" fmla="*/ 950611 h 1140738"/>
              <a:gd name="connsiteX5" fmla="*/ 1034893 w 1225020"/>
              <a:gd name="connsiteY5" fmla="*/ 1140738 h 1140738"/>
              <a:gd name="connsiteX6" fmla="*/ 328490 w 1225020"/>
              <a:gd name="connsiteY6" fmla="*/ 1086596 h 1140738"/>
              <a:gd name="connsiteX7" fmla="*/ 204537 w 1225020"/>
              <a:gd name="connsiteY7" fmla="*/ 1015134 h 1140738"/>
              <a:gd name="connsiteX8" fmla="*/ 138363 w 1225020"/>
              <a:gd name="connsiteY8" fmla="*/ 973023 h 1140738"/>
              <a:gd name="connsiteX9" fmla="*/ 66174 w 1225020"/>
              <a:gd name="connsiteY9" fmla="*/ 908501 h 1140738"/>
              <a:gd name="connsiteX10" fmla="*/ 0 w 1225020"/>
              <a:gd name="connsiteY10" fmla="*/ 190127 h 1140738"/>
              <a:gd name="connsiteX0" fmla="*/ 0 w 1225020"/>
              <a:gd name="connsiteY0" fmla="*/ 190127 h 1140738"/>
              <a:gd name="connsiteX1" fmla="*/ 190127 w 1225020"/>
              <a:gd name="connsiteY1" fmla="*/ 0 h 1140738"/>
              <a:gd name="connsiteX2" fmla="*/ 1034893 w 1225020"/>
              <a:gd name="connsiteY2" fmla="*/ 0 h 1140738"/>
              <a:gd name="connsiteX3" fmla="*/ 1225020 w 1225020"/>
              <a:gd name="connsiteY3" fmla="*/ 190127 h 1140738"/>
              <a:gd name="connsiteX4" fmla="*/ 1225020 w 1225020"/>
              <a:gd name="connsiteY4" fmla="*/ 950611 h 1140738"/>
              <a:gd name="connsiteX5" fmla="*/ 1034893 w 1225020"/>
              <a:gd name="connsiteY5" fmla="*/ 1140738 h 1140738"/>
              <a:gd name="connsiteX6" fmla="*/ 328490 w 1225020"/>
              <a:gd name="connsiteY6" fmla="*/ 1086596 h 1140738"/>
              <a:gd name="connsiteX7" fmla="*/ 270711 w 1225020"/>
              <a:gd name="connsiteY7" fmla="*/ 1057244 h 1140738"/>
              <a:gd name="connsiteX8" fmla="*/ 204537 w 1225020"/>
              <a:gd name="connsiteY8" fmla="*/ 1015134 h 1140738"/>
              <a:gd name="connsiteX9" fmla="*/ 138363 w 1225020"/>
              <a:gd name="connsiteY9" fmla="*/ 973023 h 1140738"/>
              <a:gd name="connsiteX10" fmla="*/ 66174 w 1225020"/>
              <a:gd name="connsiteY10" fmla="*/ 908501 h 1140738"/>
              <a:gd name="connsiteX11" fmla="*/ 0 w 1225020"/>
              <a:gd name="connsiteY11" fmla="*/ 190127 h 1140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25020" h="1140738">
                <a:moveTo>
                  <a:pt x="0" y="190127"/>
                </a:moveTo>
                <a:cubicBezTo>
                  <a:pt x="0" y="85123"/>
                  <a:pt x="85123" y="0"/>
                  <a:pt x="190127" y="0"/>
                </a:cubicBezTo>
                <a:lnTo>
                  <a:pt x="1034893" y="0"/>
                </a:lnTo>
                <a:cubicBezTo>
                  <a:pt x="1139897" y="0"/>
                  <a:pt x="1225020" y="85123"/>
                  <a:pt x="1225020" y="190127"/>
                </a:cubicBezTo>
                <a:lnTo>
                  <a:pt x="1225020" y="950611"/>
                </a:lnTo>
                <a:cubicBezTo>
                  <a:pt x="1225020" y="1055615"/>
                  <a:pt x="1139897" y="1140738"/>
                  <a:pt x="1034893" y="1140738"/>
                </a:cubicBezTo>
                <a:lnTo>
                  <a:pt x="328490" y="1086596"/>
                </a:lnTo>
                <a:cubicBezTo>
                  <a:pt x="197116" y="1075688"/>
                  <a:pt x="291370" y="1069154"/>
                  <a:pt x="270711" y="1057244"/>
                </a:cubicBezTo>
                <a:cubicBezTo>
                  <a:pt x="250052" y="1045334"/>
                  <a:pt x="222584" y="1032179"/>
                  <a:pt x="204537" y="1015134"/>
                </a:cubicBezTo>
                <a:cubicBezTo>
                  <a:pt x="165831" y="998210"/>
                  <a:pt x="161423" y="990795"/>
                  <a:pt x="138363" y="973023"/>
                </a:cubicBezTo>
                <a:cubicBezTo>
                  <a:pt x="115303" y="955251"/>
                  <a:pt x="82216" y="1040989"/>
                  <a:pt x="66174" y="908501"/>
                </a:cubicBezTo>
                <a:cubicBezTo>
                  <a:pt x="66174" y="655006"/>
                  <a:pt x="0" y="443622"/>
                  <a:pt x="0" y="190127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  <a:alpha val="72000"/>
                </a:schemeClr>
              </a:gs>
              <a:gs pos="51000">
                <a:schemeClr val="accent3">
                  <a:lumMod val="40000"/>
                  <a:lumOff val="60000"/>
                  <a:alpha val="65000"/>
                </a:schemeClr>
              </a:gs>
              <a:gs pos="53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41275">
            <a:solidFill>
              <a:schemeClr val="accent3">
                <a:lumMod val="75000"/>
              </a:schemeClr>
            </a:solidFill>
          </a:ln>
          <a:scene3d>
            <a:camera prst="isometricLeftDown">
              <a:rot lat="2100000" lon="1680000" rev="0"/>
            </a:camera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anchor="ctr">
            <a:spAutoFit/>
          </a:bodyPr>
          <a:lstStyle/>
          <a:p>
            <a:pPr defTabSz="2508250"/>
            <a:r>
              <a:rPr lang="en-CA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   Quads </a:t>
            </a:r>
          </a:p>
          <a:p>
            <a:pPr defTabSz="2508250"/>
            <a:r>
              <a:rPr lang="en-CA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 Diagnostics</a:t>
            </a:r>
          </a:p>
          <a:p>
            <a:pPr defTabSz="2508250"/>
            <a:endParaRPr lang="en-CA" sz="1400" b="1" dirty="0" smtClean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400" b="1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ounded Rectangle 12"/>
          <p:cNvSpPr/>
          <p:nvPr/>
        </p:nvSpPr>
        <p:spPr>
          <a:xfrm>
            <a:off x="2301180" y="2774713"/>
            <a:ext cx="3125659" cy="765386"/>
          </a:xfrm>
          <a:custGeom>
            <a:avLst/>
            <a:gdLst>
              <a:gd name="connsiteX0" fmla="*/ 0 w 3125659"/>
              <a:gd name="connsiteY0" fmla="*/ 120167 h 720988"/>
              <a:gd name="connsiteX1" fmla="*/ 120167 w 3125659"/>
              <a:gd name="connsiteY1" fmla="*/ 0 h 720988"/>
              <a:gd name="connsiteX2" fmla="*/ 3005492 w 3125659"/>
              <a:gd name="connsiteY2" fmla="*/ 0 h 720988"/>
              <a:gd name="connsiteX3" fmla="*/ 3125659 w 3125659"/>
              <a:gd name="connsiteY3" fmla="*/ 120167 h 720988"/>
              <a:gd name="connsiteX4" fmla="*/ 3125659 w 3125659"/>
              <a:gd name="connsiteY4" fmla="*/ 600821 h 720988"/>
              <a:gd name="connsiteX5" fmla="*/ 3005492 w 3125659"/>
              <a:gd name="connsiteY5" fmla="*/ 720988 h 720988"/>
              <a:gd name="connsiteX6" fmla="*/ 120167 w 3125659"/>
              <a:gd name="connsiteY6" fmla="*/ 720988 h 720988"/>
              <a:gd name="connsiteX7" fmla="*/ 0 w 3125659"/>
              <a:gd name="connsiteY7" fmla="*/ 600821 h 720988"/>
              <a:gd name="connsiteX8" fmla="*/ 0 w 3125659"/>
              <a:gd name="connsiteY8" fmla="*/ 120167 h 720988"/>
              <a:gd name="connsiteX0" fmla="*/ 0 w 3125659"/>
              <a:gd name="connsiteY0" fmla="*/ 120176 h 720997"/>
              <a:gd name="connsiteX1" fmla="*/ 120167 w 3125659"/>
              <a:gd name="connsiteY1" fmla="*/ 9 h 720997"/>
              <a:gd name="connsiteX2" fmla="*/ 788700 w 3125659"/>
              <a:gd name="connsiteY2" fmla="*/ 69267 h 720997"/>
              <a:gd name="connsiteX3" fmla="*/ 3005492 w 3125659"/>
              <a:gd name="connsiteY3" fmla="*/ 9 h 720997"/>
              <a:gd name="connsiteX4" fmla="*/ 3125659 w 3125659"/>
              <a:gd name="connsiteY4" fmla="*/ 120176 h 720997"/>
              <a:gd name="connsiteX5" fmla="*/ 3125659 w 3125659"/>
              <a:gd name="connsiteY5" fmla="*/ 600830 h 720997"/>
              <a:gd name="connsiteX6" fmla="*/ 3005492 w 3125659"/>
              <a:gd name="connsiteY6" fmla="*/ 720997 h 720997"/>
              <a:gd name="connsiteX7" fmla="*/ 120167 w 3125659"/>
              <a:gd name="connsiteY7" fmla="*/ 720997 h 720997"/>
              <a:gd name="connsiteX8" fmla="*/ 0 w 3125659"/>
              <a:gd name="connsiteY8" fmla="*/ 600830 h 720997"/>
              <a:gd name="connsiteX9" fmla="*/ 0 w 3125659"/>
              <a:gd name="connsiteY9" fmla="*/ 120176 h 720997"/>
              <a:gd name="connsiteX0" fmla="*/ 0 w 3125659"/>
              <a:gd name="connsiteY0" fmla="*/ 121135 h 721956"/>
              <a:gd name="connsiteX1" fmla="*/ 120167 w 3125659"/>
              <a:gd name="connsiteY1" fmla="*/ 968 h 721956"/>
              <a:gd name="connsiteX2" fmla="*/ 788700 w 3125659"/>
              <a:gd name="connsiteY2" fmla="*/ 70226 h 721956"/>
              <a:gd name="connsiteX3" fmla="*/ 1751227 w 3125659"/>
              <a:gd name="connsiteY3" fmla="*/ 112338 h 721956"/>
              <a:gd name="connsiteX4" fmla="*/ 3005492 w 3125659"/>
              <a:gd name="connsiteY4" fmla="*/ 968 h 721956"/>
              <a:gd name="connsiteX5" fmla="*/ 3125659 w 3125659"/>
              <a:gd name="connsiteY5" fmla="*/ 121135 h 721956"/>
              <a:gd name="connsiteX6" fmla="*/ 3125659 w 3125659"/>
              <a:gd name="connsiteY6" fmla="*/ 601789 h 721956"/>
              <a:gd name="connsiteX7" fmla="*/ 3005492 w 3125659"/>
              <a:gd name="connsiteY7" fmla="*/ 721956 h 721956"/>
              <a:gd name="connsiteX8" fmla="*/ 120167 w 3125659"/>
              <a:gd name="connsiteY8" fmla="*/ 721956 h 721956"/>
              <a:gd name="connsiteX9" fmla="*/ 0 w 3125659"/>
              <a:gd name="connsiteY9" fmla="*/ 601789 h 721956"/>
              <a:gd name="connsiteX10" fmla="*/ 0 w 3125659"/>
              <a:gd name="connsiteY10" fmla="*/ 121135 h 721956"/>
              <a:gd name="connsiteX0" fmla="*/ 0 w 3125659"/>
              <a:gd name="connsiteY0" fmla="*/ 162283 h 763104"/>
              <a:gd name="connsiteX1" fmla="*/ 96104 w 3125659"/>
              <a:gd name="connsiteY1" fmla="*/ 6 h 763104"/>
              <a:gd name="connsiteX2" fmla="*/ 788700 w 3125659"/>
              <a:gd name="connsiteY2" fmla="*/ 111374 h 763104"/>
              <a:gd name="connsiteX3" fmla="*/ 1751227 w 3125659"/>
              <a:gd name="connsiteY3" fmla="*/ 153486 h 763104"/>
              <a:gd name="connsiteX4" fmla="*/ 3005492 w 3125659"/>
              <a:gd name="connsiteY4" fmla="*/ 42116 h 763104"/>
              <a:gd name="connsiteX5" fmla="*/ 3125659 w 3125659"/>
              <a:gd name="connsiteY5" fmla="*/ 162283 h 763104"/>
              <a:gd name="connsiteX6" fmla="*/ 3125659 w 3125659"/>
              <a:gd name="connsiteY6" fmla="*/ 642937 h 763104"/>
              <a:gd name="connsiteX7" fmla="*/ 3005492 w 3125659"/>
              <a:gd name="connsiteY7" fmla="*/ 763104 h 763104"/>
              <a:gd name="connsiteX8" fmla="*/ 120167 w 3125659"/>
              <a:gd name="connsiteY8" fmla="*/ 763104 h 763104"/>
              <a:gd name="connsiteX9" fmla="*/ 0 w 3125659"/>
              <a:gd name="connsiteY9" fmla="*/ 642937 h 763104"/>
              <a:gd name="connsiteX10" fmla="*/ 0 w 3125659"/>
              <a:gd name="connsiteY10" fmla="*/ 162283 h 763104"/>
              <a:gd name="connsiteX0" fmla="*/ 0 w 3125659"/>
              <a:gd name="connsiteY0" fmla="*/ 164565 h 765386"/>
              <a:gd name="connsiteX1" fmla="*/ 96104 w 3125659"/>
              <a:gd name="connsiteY1" fmla="*/ 2288 h 765386"/>
              <a:gd name="connsiteX2" fmla="*/ 403689 w 3125659"/>
              <a:gd name="connsiteY2" fmla="*/ 101626 h 765386"/>
              <a:gd name="connsiteX3" fmla="*/ 788700 w 3125659"/>
              <a:gd name="connsiteY3" fmla="*/ 113656 h 765386"/>
              <a:gd name="connsiteX4" fmla="*/ 1751227 w 3125659"/>
              <a:gd name="connsiteY4" fmla="*/ 155768 h 765386"/>
              <a:gd name="connsiteX5" fmla="*/ 3005492 w 3125659"/>
              <a:gd name="connsiteY5" fmla="*/ 44398 h 765386"/>
              <a:gd name="connsiteX6" fmla="*/ 3125659 w 3125659"/>
              <a:gd name="connsiteY6" fmla="*/ 164565 h 765386"/>
              <a:gd name="connsiteX7" fmla="*/ 3125659 w 3125659"/>
              <a:gd name="connsiteY7" fmla="*/ 645219 h 765386"/>
              <a:gd name="connsiteX8" fmla="*/ 3005492 w 3125659"/>
              <a:gd name="connsiteY8" fmla="*/ 765386 h 765386"/>
              <a:gd name="connsiteX9" fmla="*/ 120167 w 3125659"/>
              <a:gd name="connsiteY9" fmla="*/ 765386 h 765386"/>
              <a:gd name="connsiteX10" fmla="*/ 0 w 3125659"/>
              <a:gd name="connsiteY10" fmla="*/ 645219 h 765386"/>
              <a:gd name="connsiteX11" fmla="*/ 0 w 3125659"/>
              <a:gd name="connsiteY11" fmla="*/ 164565 h 765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25659" h="765386">
                <a:moveTo>
                  <a:pt x="0" y="164565"/>
                </a:moveTo>
                <a:cubicBezTo>
                  <a:pt x="0" y="98199"/>
                  <a:pt x="29738" y="2288"/>
                  <a:pt x="96104" y="2288"/>
                </a:cubicBezTo>
                <a:cubicBezTo>
                  <a:pt x="165391" y="-16223"/>
                  <a:pt x="288256" y="83065"/>
                  <a:pt x="403689" y="101626"/>
                </a:cubicBezTo>
                <a:cubicBezTo>
                  <a:pt x="519122" y="120187"/>
                  <a:pt x="566116" y="96611"/>
                  <a:pt x="788700" y="113656"/>
                </a:cubicBezTo>
                <a:cubicBezTo>
                  <a:pt x="1053525" y="121189"/>
                  <a:pt x="1381762" y="167311"/>
                  <a:pt x="1751227" y="155768"/>
                </a:cubicBezTo>
                <a:cubicBezTo>
                  <a:pt x="2120692" y="144225"/>
                  <a:pt x="2769402" y="31903"/>
                  <a:pt x="3005492" y="44398"/>
                </a:cubicBezTo>
                <a:cubicBezTo>
                  <a:pt x="3071858" y="44398"/>
                  <a:pt x="3125659" y="98199"/>
                  <a:pt x="3125659" y="164565"/>
                </a:cubicBezTo>
                <a:lnTo>
                  <a:pt x="3125659" y="645219"/>
                </a:lnTo>
                <a:cubicBezTo>
                  <a:pt x="3125659" y="711585"/>
                  <a:pt x="3071858" y="765386"/>
                  <a:pt x="3005492" y="765386"/>
                </a:cubicBezTo>
                <a:lnTo>
                  <a:pt x="120167" y="765386"/>
                </a:lnTo>
                <a:cubicBezTo>
                  <a:pt x="53801" y="765386"/>
                  <a:pt x="0" y="711585"/>
                  <a:pt x="0" y="645219"/>
                </a:cubicBezTo>
                <a:lnTo>
                  <a:pt x="0" y="164565"/>
                </a:lnTo>
                <a:close/>
              </a:path>
            </a:pathLst>
          </a:custGeom>
          <a:gradFill flip="none" rotWithShape="1">
            <a:gsLst>
              <a:gs pos="0">
                <a:srgbClr val="FF0000">
                  <a:alpha val="65000"/>
                </a:srgbClr>
              </a:gs>
              <a:gs pos="35000">
                <a:srgbClr val="FF0000">
                  <a:alpha val="65000"/>
                </a:srgbClr>
              </a:gs>
              <a:gs pos="43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1"/>
            <a:tileRect/>
          </a:gradFill>
          <a:ln w="38100">
            <a:solidFill>
              <a:srgbClr val="FF0000"/>
            </a:solidFill>
          </a:ln>
          <a:scene3d>
            <a:camera prst="isometricOffAxis2Top">
              <a:rot lat="19200000" lon="2100000" rev="18141449"/>
            </a:camera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432000" rIns="0" bIns="0" anchor="ctr">
            <a:spAutoFit/>
          </a:bodyPr>
          <a:lstStyle/>
          <a:p>
            <a:pPr defTabSz="2508250"/>
            <a:r>
              <a:rPr lang="en-CA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Tungsten target + extraction system</a:t>
            </a:r>
          </a:p>
        </p:txBody>
      </p:sp>
      <p:sp>
        <p:nvSpPr>
          <p:cNvPr id="37" name="Rounded Rectangle 14"/>
          <p:cNvSpPr/>
          <p:nvPr/>
        </p:nvSpPr>
        <p:spPr>
          <a:xfrm>
            <a:off x="1222980" y="889346"/>
            <a:ext cx="1385754" cy="2247375"/>
          </a:xfrm>
          <a:custGeom>
            <a:avLst/>
            <a:gdLst>
              <a:gd name="connsiteX0" fmla="*/ 0 w 1619238"/>
              <a:gd name="connsiteY0" fmla="*/ 204315 h 1225868"/>
              <a:gd name="connsiteX1" fmla="*/ 204315 w 1619238"/>
              <a:gd name="connsiteY1" fmla="*/ 0 h 1225868"/>
              <a:gd name="connsiteX2" fmla="*/ 1414923 w 1619238"/>
              <a:gd name="connsiteY2" fmla="*/ 0 h 1225868"/>
              <a:gd name="connsiteX3" fmla="*/ 1619238 w 1619238"/>
              <a:gd name="connsiteY3" fmla="*/ 204315 h 1225868"/>
              <a:gd name="connsiteX4" fmla="*/ 1619238 w 1619238"/>
              <a:gd name="connsiteY4" fmla="*/ 1021553 h 1225868"/>
              <a:gd name="connsiteX5" fmla="*/ 1414923 w 1619238"/>
              <a:gd name="connsiteY5" fmla="*/ 1225868 h 1225868"/>
              <a:gd name="connsiteX6" fmla="*/ 204315 w 1619238"/>
              <a:gd name="connsiteY6" fmla="*/ 1225868 h 1225868"/>
              <a:gd name="connsiteX7" fmla="*/ 0 w 1619238"/>
              <a:gd name="connsiteY7" fmla="*/ 1021553 h 1225868"/>
              <a:gd name="connsiteX8" fmla="*/ 0 w 1619238"/>
              <a:gd name="connsiteY8" fmla="*/ 204315 h 1225868"/>
              <a:gd name="connsiteX0" fmla="*/ 0 w 1619238"/>
              <a:gd name="connsiteY0" fmla="*/ 204315 h 1225868"/>
              <a:gd name="connsiteX1" fmla="*/ 204315 w 1619238"/>
              <a:gd name="connsiteY1" fmla="*/ 0 h 1225868"/>
              <a:gd name="connsiteX2" fmla="*/ 1414923 w 1619238"/>
              <a:gd name="connsiteY2" fmla="*/ 0 h 1225868"/>
              <a:gd name="connsiteX3" fmla="*/ 1583144 w 1619238"/>
              <a:gd name="connsiteY3" fmla="*/ 240410 h 1225868"/>
              <a:gd name="connsiteX4" fmla="*/ 1619238 w 1619238"/>
              <a:gd name="connsiteY4" fmla="*/ 1021553 h 1225868"/>
              <a:gd name="connsiteX5" fmla="*/ 1414923 w 1619238"/>
              <a:gd name="connsiteY5" fmla="*/ 1225868 h 1225868"/>
              <a:gd name="connsiteX6" fmla="*/ 204315 w 1619238"/>
              <a:gd name="connsiteY6" fmla="*/ 1225868 h 1225868"/>
              <a:gd name="connsiteX7" fmla="*/ 0 w 1619238"/>
              <a:gd name="connsiteY7" fmla="*/ 1021553 h 1225868"/>
              <a:gd name="connsiteX8" fmla="*/ 0 w 1619238"/>
              <a:gd name="connsiteY8" fmla="*/ 204315 h 1225868"/>
              <a:gd name="connsiteX0" fmla="*/ 0 w 1619238"/>
              <a:gd name="connsiteY0" fmla="*/ 204315 h 1225868"/>
              <a:gd name="connsiteX1" fmla="*/ 204315 w 1619238"/>
              <a:gd name="connsiteY1" fmla="*/ 0 h 1225868"/>
              <a:gd name="connsiteX2" fmla="*/ 1354765 w 1619238"/>
              <a:gd name="connsiteY2" fmla="*/ 36095 h 1225868"/>
              <a:gd name="connsiteX3" fmla="*/ 1583144 w 1619238"/>
              <a:gd name="connsiteY3" fmla="*/ 240410 h 1225868"/>
              <a:gd name="connsiteX4" fmla="*/ 1619238 w 1619238"/>
              <a:gd name="connsiteY4" fmla="*/ 1021553 h 1225868"/>
              <a:gd name="connsiteX5" fmla="*/ 1414923 w 1619238"/>
              <a:gd name="connsiteY5" fmla="*/ 1225868 h 1225868"/>
              <a:gd name="connsiteX6" fmla="*/ 204315 w 1619238"/>
              <a:gd name="connsiteY6" fmla="*/ 1225868 h 1225868"/>
              <a:gd name="connsiteX7" fmla="*/ 0 w 1619238"/>
              <a:gd name="connsiteY7" fmla="*/ 1021553 h 1225868"/>
              <a:gd name="connsiteX8" fmla="*/ 0 w 1619238"/>
              <a:gd name="connsiteY8" fmla="*/ 204315 h 1225868"/>
              <a:gd name="connsiteX0" fmla="*/ 0 w 1619238"/>
              <a:gd name="connsiteY0" fmla="*/ 204315 h 1225868"/>
              <a:gd name="connsiteX1" fmla="*/ 204315 w 1619238"/>
              <a:gd name="connsiteY1" fmla="*/ 0 h 1225868"/>
              <a:gd name="connsiteX2" fmla="*/ 1354765 w 1619238"/>
              <a:gd name="connsiteY2" fmla="*/ 36095 h 1225868"/>
              <a:gd name="connsiteX3" fmla="*/ 1535018 w 1619238"/>
              <a:gd name="connsiteY3" fmla="*/ 252441 h 1225868"/>
              <a:gd name="connsiteX4" fmla="*/ 1619238 w 1619238"/>
              <a:gd name="connsiteY4" fmla="*/ 1021553 h 1225868"/>
              <a:gd name="connsiteX5" fmla="*/ 1414923 w 1619238"/>
              <a:gd name="connsiteY5" fmla="*/ 1225868 h 1225868"/>
              <a:gd name="connsiteX6" fmla="*/ 204315 w 1619238"/>
              <a:gd name="connsiteY6" fmla="*/ 1225868 h 1225868"/>
              <a:gd name="connsiteX7" fmla="*/ 0 w 1619238"/>
              <a:gd name="connsiteY7" fmla="*/ 1021553 h 1225868"/>
              <a:gd name="connsiteX8" fmla="*/ 0 w 1619238"/>
              <a:gd name="connsiteY8" fmla="*/ 204315 h 1225868"/>
              <a:gd name="connsiteX0" fmla="*/ 0 w 1627260"/>
              <a:gd name="connsiteY0" fmla="*/ 204315 h 1225868"/>
              <a:gd name="connsiteX1" fmla="*/ 204315 w 1627260"/>
              <a:gd name="connsiteY1" fmla="*/ 0 h 1225868"/>
              <a:gd name="connsiteX2" fmla="*/ 1354765 w 1627260"/>
              <a:gd name="connsiteY2" fmla="*/ 36095 h 1225868"/>
              <a:gd name="connsiteX3" fmla="*/ 1535018 w 1627260"/>
              <a:gd name="connsiteY3" fmla="*/ 252441 h 1225868"/>
              <a:gd name="connsiteX4" fmla="*/ 1593683 w 1627260"/>
              <a:gd name="connsiteY4" fmla="*/ 504517 h 1225868"/>
              <a:gd name="connsiteX5" fmla="*/ 1619238 w 1627260"/>
              <a:gd name="connsiteY5" fmla="*/ 1021553 h 1225868"/>
              <a:gd name="connsiteX6" fmla="*/ 1414923 w 1627260"/>
              <a:gd name="connsiteY6" fmla="*/ 1225868 h 1225868"/>
              <a:gd name="connsiteX7" fmla="*/ 204315 w 1627260"/>
              <a:gd name="connsiteY7" fmla="*/ 1225868 h 1225868"/>
              <a:gd name="connsiteX8" fmla="*/ 0 w 1627260"/>
              <a:gd name="connsiteY8" fmla="*/ 1021553 h 1225868"/>
              <a:gd name="connsiteX9" fmla="*/ 0 w 1627260"/>
              <a:gd name="connsiteY9" fmla="*/ 204315 h 1225868"/>
              <a:gd name="connsiteX0" fmla="*/ 0 w 1627260"/>
              <a:gd name="connsiteY0" fmla="*/ 204315 h 1225868"/>
              <a:gd name="connsiteX1" fmla="*/ 204315 w 1627260"/>
              <a:gd name="connsiteY1" fmla="*/ 0 h 1225868"/>
              <a:gd name="connsiteX2" fmla="*/ 1330702 w 1627260"/>
              <a:gd name="connsiteY2" fmla="*/ 60159 h 1225868"/>
              <a:gd name="connsiteX3" fmla="*/ 1535018 w 1627260"/>
              <a:gd name="connsiteY3" fmla="*/ 252441 h 1225868"/>
              <a:gd name="connsiteX4" fmla="*/ 1593683 w 1627260"/>
              <a:gd name="connsiteY4" fmla="*/ 504517 h 1225868"/>
              <a:gd name="connsiteX5" fmla="*/ 1619238 w 1627260"/>
              <a:gd name="connsiteY5" fmla="*/ 1021553 h 1225868"/>
              <a:gd name="connsiteX6" fmla="*/ 1414923 w 1627260"/>
              <a:gd name="connsiteY6" fmla="*/ 1225868 h 1225868"/>
              <a:gd name="connsiteX7" fmla="*/ 204315 w 1627260"/>
              <a:gd name="connsiteY7" fmla="*/ 1225868 h 1225868"/>
              <a:gd name="connsiteX8" fmla="*/ 0 w 1627260"/>
              <a:gd name="connsiteY8" fmla="*/ 1021553 h 1225868"/>
              <a:gd name="connsiteX9" fmla="*/ 0 w 1627260"/>
              <a:gd name="connsiteY9" fmla="*/ 204315 h 1225868"/>
              <a:gd name="connsiteX0" fmla="*/ 0 w 1623398"/>
              <a:gd name="connsiteY0" fmla="*/ 204315 h 1225868"/>
              <a:gd name="connsiteX1" fmla="*/ 204315 w 1623398"/>
              <a:gd name="connsiteY1" fmla="*/ 0 h 1225868"/>
              <a:gd name="connsiteX2" fmla="*/ 1330702 w 1623398"/>
              <a:gd name="connsiteY2" fmla="*/ 60159 h 1225868"/>
              <a:gd name="connsiteX3" fmla="*/ 1535018 w 1623398"/>
              <a:gd name="connsiteY3" fmla="*/ 252441 h 1225868"/>
              <a:gd name="connsiteX4" fmla="*/ 1619238 w 1623398"/>
              <a:gd name="connsiteY4" fmla="*/ 1021553 h 1225868"/>
              <a:gd name="connsiteX5" fmla="*/ 1414923 w 1623398"/>
              <a:gd name="connsiteY5" fmla="*/ 1225868 h 1225868"/>
              <a:gd name="connsiteX6" fmla="*/ 204315 w 1623398"/>
              <a:gd name="connsiteY6" fmla="*/ 1225868 h 1225868"/>
              <a:gd name="connsiteX7" fmla="*/ 0 w 1623398"/>
              <a:gd name="connsiteY7" fmla="*/ 1021553 h 1225868"/>
              <a:gd name="connsiteX8" fmla="*/ 0 w 1623398"/>
              <a:gd name="connsiteY8" fmla="*/ 204315 h 1225868"/>
              <a:gd name="connsiteX0" fmla="*/ 0 w 1623398"/>
              <a:gd name="connsiteY0" fmla="*/ 204315 h 1225868"/>
              <a:gd name="connsiteX1" fmla="*/ 204315 w 1623398"/>
              <a:gd name="connsiteY1" fmla="*/ 0 h 1225868"/>
              <a:gd name="connsiteX2" fmla="*/ 1330702 w 1623398"/>
              <a:gd name="connsiteY2" fmla="*/ 23111 h 1225868"/>
              <a:gd name="connsiteX3" fmla="*/ 1535018 w 1623398"/>
              <a:gd name="connsiteY3" fmla="*/ 252441 h 1225868"/>
              <a:gd name="connsiteX4" fmla="*/ 1619238 w 1623398"/>
              <a:gd name="connsiteY4" fmla="*/ 1021553 h 1225868"/>
              <a:gd name="connsiteX5" fmla="*/ 1414923 w 1623398"/>
              <a:gd name="connsiteY5" fmla="*/ 1225868 h 1225868"/>
              <a:gd name="connsiteX6" fmla="*/ 204315 w 1623398"/>
              <a:gd name="connsiteY6" fmla="*/ 1225868 h 1225868"/>
              <a:gd name="connsiteX7" fmla="*/ 0 w 1623398"/>
              <a:gd name="connsiteY7" fmla="*/ 1021553 h 1225868"/>
              <a:gd name="connsiteX8" fmla="*/ 0 w 1623398"/>
              <a:gd name="connsiteY8" fmla="*/ 204315 h 1225868"/>
              <a:gd name="connsiteX0" fmla="*/ 0 w 1635660"/>
              <a:gd name="connsiteY0" fmla="*/ 204315 h 1225868"/>
              <a:gd name="connsiteX1" fmla="*/ 204315 w 1635660"/>
              <a:gd name="connsiteY1" fmla="*/ 0 h 1225868"/>
              <a:gd name="connsiteX2" fmla="*/ 1330702 w 1635660"/>
              <a:gd name="connsiteY2" fmla="*/ 23111 h 1225868"/>
              <a:gd name="connsiteX3" fmla="*/ 1600787 w 1635660"/>
              <a:gd name="connsiteY3" fmla="*/ 252441 h 1225868"/>
              <a:gd name="connsiteX4" fmla="*/ 1619238 w 1635660"/>
              <a:gd name="connsiteY4" fmla="*/ 1021553 h 1225868"/>
              <a:gd name="connsiteX5" fmla="*/ 1414923 w 1635660"/>
              <a:gd name="connsiteY5" fmla="*/ 1225868 h 1225868"/>
              <a:gd name="connsiteX6" fmla="*/ 204315 w 1635660"/>
              <a:gd name="connsiteY6" fmla="*/ 1225868 h 1225868"/>
              <a:gd name="connsiteX7" fmla="*/ 0 w 1635660"/>
              <a:gd name="connsiteY7" fmla="*/ 1021553 h 1225868"/>
              <a:gd name="connsiteX8" fmla="*/ 0 w 1635660"/>
              <a:gd name="connsiteY8" fmla="*/ 204315 h 1225868"/>
              <a:gd name="connsiteX0" fmla="*/ 0 w 1635660"/>
              <a:gd name="connsiteY0" fmla="*/ 205902 h 1227455"/>
              <a:gd name="connsiteX1" fmla="*/ 204315 w 1635660"/>
              <a:gd name="connsiteY1" fmla="*/ 1587 h 1227455"/>
              <a:gd name="connsiteX2" fmla="*/ 1355365 w 1635660"/>
              <a:gd name="connsiteY2" fmla="*/ 0 h 1227455"/>
              <a:gd name="connsiteX3" fmla="*/ 1600787 w 1635660"/>
              <a:gd name="connsiteY3" fmla="*/ 254028 h 1227455"/>
              <a:gd name="connsiteX4" fmla="*/ 1619238 w 1635660"/>
              <a:gd name="connsiteY4" fmla="*/ 1023140 h 1227455"/>
              <a:gd name="connsiteX5" fmla="*/ 1414923 w 1635660"/>
              <a:gd name="connsiteY5" fmla="*/ 1227455 h 1227455"/>
              <a:gd name="connsiteX6" fmla="*/ 204315 w 1635660"/>
              <a:gd name="connsiteY6" fmla="*/ 1227455 h 1227455"/>
              <a:gd name="connsiteX7" fmla="*/ 0 w 1635660"/>
              <a:gd name="connsiteY7" fmla="*/ 1023140 h 1227455"/>
              <a:gd name="connsiteX8" fmla="*/ 0 w 1635660"/>
              <a:gd name="connsiteY8" fmla="*/ 205902 h 1227455"/>
              <a:gd name="connsiteX0" fmla="*/ 0 w 1635660"/>
              <a:gd name="connsiteY0" fmla="*/ 205902 h 1227455"/>
              <a:gd name="connsiteX1" fmla="*/ 204315 w 1635660"/>
              <a:gd name="connsiteY1" fmla="*/ 1587 h 1227455"/>
              <a:gd name="connsiteX2" fmla="*/ 1355365 w 1635660"/>
              <a:gd name="connsiteY2" fmla="*/ 0 h 1227455"/>
              <a:gd name="connsiteX3" fmla="*/ 1600787 w 1635660"/>
              <a:gd name="connsiteY3" fmla="*/ 192281 h 1227455"/>
              <a:gd name="connsiteX4" fmla="*/ 1619238 w 1635660"/>
              <a:gd name="connsiteY4" fmla="*/ 1023140 h 1227455"/>
              <a:gd name="connsiteX5" fmla="*/ 1414923 w 1635660"/>
              <a:gd name="connsiteY5" fmla="*/ 1227455 h 1227455"/>
              <a:gd name="connsiteX6" fmla="*/ 204315 w 1635660"/>
              <a:gd name="connsiteY6" fmla="*/ 1227455 h 1227455"/>
              <a:gd name="connsiteX7" fmla="*/ 0 w 1635660"/>
              <a:gd name="connsiteY7" fmla="*/ 1023140 h 1227455"/>
              <a:gd name="connsiteX8" fmla="*/ 0 w 1635660"/>
              <a:gd name="connsiteY8" fmla="*/ 205902 h 122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5660" h="1227455">
                <a:moveTo>
                  <a:pt x="0" y="205902"/>
                </a:moveTo>
                <a:cubicBezTo>
                  <a:pt x="0" y="93062"/>
                  <a:pt x="91475" y="1587"/>
                  <a:pt x="204315" y="1587"/>
                </a:cubicBezTo>
                <a:lnTo>
                  <a:pt x="1355365" y="0"/>
                </a:lnTo>
                <a:cubicBezTo>
                  <a:pt x="1468205" y="0"/>
                  <a:pt x="1600787" y="79441"/>
                  <a:pt x="1600787" y="192281"/>
                </a:cubicBezTo>
                <a:cubicBezTo>
                  <a:pt x="1648876" y="352513"/>
                  <a:pt x="1639254" y="860902"/>
                  <a:pt x="1619238" y="1023140"/>
                </a:cubicBezTo>
                <a:cubicBezTo>
                  <a:pt x="1619238" y="1135980"/>
                  <a:pt x="1527763" y="1227455"/>
                  <a:pt x="1414923" y="1227455"/>
                </a:cubicBezTo>
                <a:lnTo>
                  <a:pt x="204315" y="1227455"/>
                </a:lnTo>
                <a:cubicBezTo>
                  <a:pt x="91475" y="1227455"/>
                  <a:pt x="0" y="1135980"/>
                  <a:pt x="0" y="1023140"/>
                </a:cubicBezTo>
                <a:lnTo>
                  <a:pt x="0" y="205902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40000"/>
                  <a:lumOff val="60000"/>
                  <a:alpha val="65000"/>
                </a:schemeClr>
              </a:gs>
              <a:gs pos="54000">
                <a:schemeClr val="accent1">
                  <a:lumMod val="40000"/>
                  <a:lumOff val="60000"/>
                  <a:alpha val="65000"/>
                </a:schemeClr>
              </a:gs>
              <a:gs pos="61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 w="38100">
            <a:solidFill>
              <a:schemeClr val="accent1">
                <a:lumMod val="75000"/>
              </a:schemeClr>
            </a:solidFill>
          </a:ln>
          <a:scene3d>
            <a:camera prst="isometricOffAxis2Left">
              <a:rot lat="1800000" lon="1800000" rev="0"/>
            </a:camera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08000" tIns="36000" rIns="72000" bIns="1260000" anchor="ctr">
            <a:spAutoFit/>
          </a:bodyPr>
          <a:lstStyle/>
          <a:p>
            <a:pPr defTabSz="2508250"/>
            <a:r>
              <a:rPr lang="en-CA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Helium cryostat</a:t>
            </a:r>
          </a:p>
          <a:p>
            <a:pPr defTabSz="250825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cools He to &lt; 1 K and neutrons to </a:t>
            </a:r>
            <a:r>
              <a:rPr lang="en-US" sz="11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mK</a:t>
            </a:r>
            <a:endParaRPr lang="en-CA" sz="1400" b="1" dirty="0" smtClean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1863727" y="2875870"/>
            <a:ext cx="1310198" cy="851297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alpha val="65000"/>
                </a:schemeClr>
              </a:gs>
              <a:gs pos="62000">
                <a:schemeClr val="accent1">
                  <a:lumMod val="40000"/>
                  <a:lumOff val="60000"/>
                  <a:alpha val="65000"/>
                </a:schemeClr>
              </a:gs>
              <a:gs pos="72000">
                <a:schemeClr val="accent1">
                  <a:tint val="23500"/>
                  <a:satMod val="160000"/>
                  <a:alpha val="0"/>
                </a:schemeClr>
              </a:gs>
            </a:gsLst>
            <a:lin ang="10800000" scaled="1"/>
            <a:tileRect/>
          </a:gradFill>
          <a:ln w="38100">
            <a:solidFill>
              <a:schemeClr val="accent1">
                <a:lumMod val="75000"/>
              </a:schemeClr>
            </a:solidFill>
          </a:ln>
          <a:scene3d>
            <a:camera prst="isometricOffAxis2Left">
              <a:rot lat="1800000" lon="1800000" rev="0"/>
            </a:camera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468000" tIns="0" rIns="0" bIns="0" anchor="ctr">
            <a:spAutoFit/>
          </a:bodyPr>
          <a:lstStyle/>
          <a:p>
            <a:pPr defTabSz="2508250"/>
            <a:r>
              <a:rPr lang="en-CA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HT SC Magnet</a:t>
            </a:r>
          </a:p>
          <a:p>
            <a:pPr defTabSz="250825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100% UCN polarization</a:t>
            </a:r>
            <a:endParaRPr lang="en-CA" sz="1400" b="1" dirty="0" smtClean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-117132" y="2841052"/>
            <a:ext cx="2301114" cy="2659797"/>
          </a:xfrm>
          <a:prstGeom prst="roundRect">
            <a:avLst/>
          </a:prstGeom>
          <a:gradFill flip="none" rotWithShape="1">
            <a:gsLst>
              <a:gs pos="0">
                <a:srgbClr val="FF5050">
                  <a:alpha val="64706"/>
                </a:srgbClr>
              </a:gs>
              <a:gs pos="28000">
                <a:srgbClr val="FF5050">
                  <a:alpha val="64706"/>
                </a:srgbClr>
              </a:gs>
              <a:gs pos="36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1"/>
            <a:tileRect/>
          </a:gradFill>
          <a:ln w="38100">
            <a:solidFill>
              <a:srgbClr val="FF0000"/>
            </a:solidFill>
          </a:ln>
          <a:scene3d>
            <a:camera prst="isometricOffAxis1Right">
              <a:rot lat="1800000" lon="18900000" rev="0"/>
            </a:camera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anchor="ctr">
            <a:spAutoFit/>
          </a:bodyPr>
          <a:lstStyle/>
          <a:p>
            <a:pPr defTabSz="2508250"/>
            <a:endParaRPr lang="en-CA" sz="1400" b="1" dirty="0" smtClean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400" b="1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400" b="1" dirty="0" smtClean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400" b="1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400" b="1" dirty="0" smtClean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400" b="1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400" b="1" dirty="0" smtClean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400" b="1" dirty="0" smtClean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r>
              <a:rPr lang="en-CA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Phase 2EDM experiment</a:t>
            </a:r>
          </a:p>
          <a:p>
            <a:pPr marL="171450" indent="-171450" defTabSz="2508250">
              <a:buFontTx/>
              <a:buChar char="-"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Passive shielding</a:t>
            </a:r>
            <a:endParaRPr lang="en-CA" sz="1100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171450" indent="-171450" defTabSz="2508250">
              <a:buFontTx/>
              <a:buChar char="-"/>
            </a:pPr>
            <a:r>
              <a:rPr lang="en-CA" sz="1100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coils</a:t>
            </a:r>
          </a:p>
          <a:p>
            <a:pPr marL="171450" indent="-171450" defTabSz="2508250">
              <a:buFontTx/>
              <a:buChar char="-"/>
            </a:pPr>
            <a:r>
              <a:rPr lang="en-CA" sz="1100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EDM cell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149993" y="3312659"/>
            <a:ext cx="870751" cy="461665"/>
          </a:xfrm>
          <a:prstGeom prst="rect">
            <a:avLst/>
          </a:prstGeom>
          <a:noFill/>
          <a:scene3d>
            <a:camera prst="orthographicFront">
              <a:rot lat="2100000" lon="27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accent3">
                    <a:lumMod val="75000"/>
                  </a:schemeClr>
                </a:solidFill>
              </a:rPr>
              <a:t>2016</a:t>
            </a:r>
            <a:endParaRPr lang="de-DE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64381" y="2380625"/>
            <a:ext cx="870751" cy="461665"/>
          </a:xfrm>
          <a:prstGeom prst="rect">
            <a:avLst/>
          </a:prstGeom>
          <a:noFill/>
          <a:scene3d>
            <a:camera prst="orthographicFront">
              <a:rot lat="2100000" lon="27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accent3">
                    <a:lumMod val="75000"/>
                  </a:schemeClr>
                </a:solidFill>
              </a:rPr>
              <a:t>2014</a:t>
            </a:r>
            <a:endParaRPr lang="de-DE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159433" y="1846520"/>
            <a:ext cx="870751" cy="461665"/>
          </a:xfrm>
          <a:prstGeom prst="rect">
            <a:avLst/>
          </a:prstGeom>
          <a:noFill/>
          <a:scene3d>
            <a:camera prst="orthographicFront">
              <a:rot lat="2100000" lon="168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accent3">
                    <a:lumMod val="75000"/>
                  </a:schemeClr>
                </a:solidFill>
              </a:rPr>
              <a:t>2014</a:t>
            </a:r>
            <a:endParaRPr lang="de-DE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701249" y="1664639"/>
            <a:ext cx="870751" cy="461665"/>
          </a:xfrm>
          <a:prstGeom prst="rect">
            <a:avLst/>
          </a:prstGeom>
          <a:noFill/>
          <a:scene3d>
            <a:camera prst="orthographicFront">
              <a:rot lat="2100000" lon="168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accent3">
                    <a:lumMod val="75000"/>
                  </a:schemeClr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2015</a:t>
            </a:r>
            <a:endParaRPr lang="de-DE" b="1" dirty="0">
              <a:solidFill>
                <a:schemeClr val="accent3">
                  <a:lumMod val="75000"/>
                </a:schemeClr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632626" y="3622732"/>
            <a:ext cx="870751" cy="461665"/>
          </a:xfrm>
          <a:prstGeom prst="rect">
            <a:avLst/>
          </a:prstGeom>
          <a:noFill/>
          <a:scene3d>
            <a:camera prst="orthographicFront">
              <a:rot lat="19200000" lon="2100000" rev="1814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2016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909730" y="876878"/>
            <a:ext cx="870751" cy="461665"/>
          </a:xfrm>
          <a:prstGeom prst="rect">
            <a:avLst/>
          </a:prstGeom>
          <a:noFill/>
          <a:scene3d>
            <a:camera prst="orthographicFront">
              <a:rot lat="2100000" lon="168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accent1">
                    <a:lumMod val="75000"/>
                  </a:schemeClr>
                </a:solidFill>
              </a:rPr>
              <a:t>2016</a:t>
            </a:r>
            <a:endParaRPr lang="de-DE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10745" y="3580160"/>
            <a:ext cx="870751" cy="461665"/>
          </a:xfrm>
          <a:prstGeom prst="rect">
            <a:avLst/>
          </a:prstGeom>
          <a:noFill/>
          <a:scene3d>
            <a:camera prst="orthographicFront">
              <a:rot lat="2100000" lon="168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accent1">
                    <a:lumMod val="75000"/>
                  </a:schemeClr>
                </a:solidFill>
              </a:rPr>
              <a:t>2016</a:t>
            </a:r>
            <a:endParaRPr lang="de-DE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6136" y="5205138"/>
            <a:ext cx="1880643" cy="707886"/>
          </a:xfrm>
          <a:prstGeom prst="rect">
            <a:avLst/>
          </a:prstGeom>
          <a:noFill/>
          <a:scene3d>
            <a:camera prst="orthographicFront">
              <a:rot lat="1800000" lon="189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CA" sz="2000" b="1" dirty="0" smtClean="0">
                <a:solidFill>
                  <a:srgbClr val="FF0000"/>
                </a:solidFill>
              </a:rPr>
              <a:t>Phase 1: 2017</a:t>
            </a:r>
          </a:p>
          <a:p>
            <a:r>
              <a:rPr lang="en-CA" sz="2000" b="1" dirty="0" smtClean="0">
                <a:solidFill>
                  <a:srgbClr val="FF0000"/>
                </a:solidFill>
              </a:rPr>
              <a:t>Phase 2: 2019</a:t>
            </a:r>
            <a:endParaRPr lang="de-DE" sz="2000" b="1" dirty="0">
              <a:solidFill>
                <a:srgbClr val="FF0000"/>
              </a:solidFill>
            </a:endParaRPr>
          </a:p>
        </p:txBody>
      </p:sp>
      <p:pic>
        <p:nvPicPr>
          <p:cNvPr id="48" name="Picture 2" descr="C:\rpicker\_Transfer\Talks, Poster\2016-02 NSERCLargeProjectDay\UCN Overview 2-15-2016 5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9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563" t="37636" r="74568" b="54239"/>
          <a:stretch/>
        </p:blipFill>
        <p:spPr bwMode="auto">
          <a:xfrm>
            <a:off x="1970693" y="2875869"/>
            <a:ext cx="353788" cy="425649"/>
          </a:xfrm>
          <a:prstGeom prst="rect">
            <a:avLst/>
          </a:prstGeom>
          <a:noFill/>
          <a:extLst/>
        </p:spPr>
      </p:pic>
      <p:graphicFrame>
        <p:nvGraphicFramePr>
          <p:cNvPr id="49" name="Tabel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921982"/>
              </p:ext>
            </p:extLst>
          </p:nvPr>
        </p:nvGraphicFramePr>
        <p:xfrm>
          <a:off x="6654416" y="5518064"/>
          <a:ext cx="2441358" cy="579120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2441358"/>
              </a:tblGrid>
              <a:tr h="310685">
                <a:tc>
                  <a:txBody>
                    <a:bodyPr/>
                    <a:lstStyle/>
                    <a:p>
                      <a:pPr algn="l"/>
                      <a:r>
                        <a:rPr lang="de-DE" sz="16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UCN facility in the Meson hall at TRIUMF</a:t>
                      </a:r>
                      <a:endParaRPr lang="de-DE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2" name="Rounded Rectangle 51"/>
          <p:cNvSpPr/>
          <p:nvPr/>
        </p:nvSpPr>
        <p:spPr>
          <a:xfrm>
            <a:off x="2680652" y="4626006"/>
            <a:ext cx="3645455" cy="1872853"/>
          </a:xfrm>
          <a:prstGeom prst="round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36000" tIns="0" rIns="36000" bIns="0" rtlCol="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400" b="1" dirty="0">
                <a:solidFill>
                  <a:srgbClr val="005BA8">
                    <a:lumMod val="75000"/>
                  </a:srgbClr>
                </a:solidFill>
                <a:latin typeface="Arial" pitchFamily="-111" charset="0"/>
                <a:ea typeface="ヒラギノ角ゴ Pro W3" pitchFamily="-111" charset="-128"/>
              </a:rPr>
              <a:t>Status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b="1" dirty="0">
                <a:solidFill>
                  <a:srgbClr val="005BA8">
                    <a:lumMod val="75000"/>
                  </a:srgbClr>
                </a:solidFill>
                <a:latin typeface="Arial" pitchFamily="-111" charset="0"/>
                <a:ea typeface="ヒラギノ角ゴ Pro W3" pitchFamily="-111" charset="-128"/>
              </a:rPr>
              <a:t>UCN </a:t>
            </a:r>
            <a:r>
              <a:rPr lang="en-CA" sz="1200" b="1" dirty="0" smtClean="0">
                <a:solidFill>
                  <a:srgbClr val="005BA8">
                    <a:lumMod val="75000"/>
                  </a:srgbClr>
                </a:solidFill>
                <a:latin typeface="Arial" pitchFamily="-111" charset="0"/>
                <a:ea typeface="ヒラギノ角ゴ Pro W3" pitchFamily="-111" charset="-128"/>
              </a:rPr>
              <a:t>source</a:t>
            </a:r>
            <a:endParaRPr lang="en-CA" sz="1200" b="1" dirty="0">
              <a:solidFill>
                <a:srgbClr val="005BA8">
                  <a:lumMod val="75000"/>
                </a:srgbClr>
              </a:solidFill>
              <a:latin typeface="Arial" pitchFamily="-111" charset="0"/>
              <a:ea typeface="ヒラギノ角ゴ Pro W3" pitchFamily="-111" charset="-128"/>
            </a:endParaRPr>
          </a:p>
          <a:p>
            <a:pPr marL="360000" lvl="2" indent="-144000"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rgbClr val="005BA8">
                    <a:lumMod val="75000"/>
                  </a:srgbClr>
                </a:solidFill>
                <a:latin typeface="Arial" pitchFamily="-111" charset="0"/>
                <a:ea typeface="ヒラギノ角ゴ Pro W3" pitchFamily="-111" charset="-128"/>
              </a:rPr>
              <a:t>Beamline finished by May 2016</a:t>
            </a:r>
          </a:p>
          <a:p>
            <a:pPr marL="360000" lvl="2" indent="-144000"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rgbClr val="005BA8">
                    <a:lumMod val="75000"/>
                  </a:srgbClr>
                </a:solidFill>
                <a:latin typeface="Arial" pitchFamily="-111" charset="0"/>
                <a:ea typeface="ヒラギノ角ゴ Pro W3" pitchFamily="-111" charset="-128"/>
              </a:rPr>
              <a:t>Installation of UCN source components by end of 2016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b="1" dirty="0">
                <a:solidFill>
                  <a:srgbClr val="005BA8">
                    <a:lumMod val="75000"/>
                  </a:srgbClr>
                </a:solidFill>
                <a:latin typeface="Arial" pitchFamily="-111" charset="0"/>
                <a:ea typeface="ヒラギノ角ゴ Pro W3" pitchFamily="-111" charset="-128"/>
              </a:rPr>
              <a:t>EDM </a:t>
            </a:r>
            <a:r>
              <a:rPr lang="en-CA" sz="1200" b="1" dirty="0" smtClean="0">
                <a:solidFill>
                  <a:srgbClr val="005BA8">
                    <a:lumMod val="75000"/>
                  </a:srgbClr>
                </a:solidFill>
                <a:latin typeface="Arial" pitchFamily="-111" charset="0"/>
                <a:ea typeface="ヒラギノ角ゴ Pro W3" pitchFamily="-111" charset="-128"/>
              </a:rPr>
              <a:t>experiment</a:t>
            </a:r>
            <a:endParaRPr lang="en-CA" sz="1200" b="1" dirty="0">
              <a:solidFill>
                <a:srgbClr val="005BA8">
                  <a:lumMod val="75000"/>
                </a:srgbClr>
              </a:solidFill>
              <a:latin typeface="Arial" pitchFamily="-111" charset="0"/>
              <a:ea typeface="ヒラギノ角ゴ Pro W3" pitchFamily="-111" charset="-128"/>
            </a:endParaRPr>
          </a:p>
          <a:p>
            <a:pPr marL="360000" lvl="2" indent="-144000"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rgbClr val="005BA8">
                    <a:lumMod val="75000"/>
                  </a:srgbClr>
                </a:solidFill>
                <a:latin typeface="Arial" pitchFamily="-111" charset="0"/>
                <a:ea typeface="ヒラギノ角ゴ Pro W3" pitchFamily="-111" charset="-128"/>
              </a:rPr>
              <a:t>Phase 1 coming from Japan in 2017</a:t>
            </a:r>
          </a:p>
          <a:p>
            <a:pPr marL="360000" lvl="2" indent="-144000"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rgbClr val="005BA8">
                    <a:lumMod val="75000"/>
                  </a:srgbClr>
                </a:solidFill>
                <a:latin typeface="Arial" pitchFamily="-111" charset="0"/>
                <a:ea typeface="ヒラギノ角ゴ Pro W3" pitchFamily="-111" charset="-128"/>
              </a:rPr>
              <a:t>Phase 2 developed in Canada (CFI proposal this year) for 2019</a:t>
            </a:r>
          </a:p>
        </p:txBody>
      </p:sp>
    </p:spTree>
    <p:extLst>
      <p:ext uri="{BB962C8B-B14F-4D97-AF65-F5344CB8AC3E}">
        <p14:creationId xmlns:p14="http://schemas.microsoft.com/office/powerpoint/2010/main" val="35485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/>
          <p:cNvSpPr/>
          <p:nvPr/>
        </p:nvSpPr>
        <p:spPr bwMode="auto">
          <a:xfrm>
            <a:off x="4733283" y="4048515"/>
            <a:ext cx="581388" cy="362999"/>
          </a:xfrm>
          <a:prstGeom prst="rect">
            <a:avLst/>
          </a:prstGeom>
          <a:gradFill>
            <a:gsLst>
              <a:gs pos="0">
                <a:srgbClr val="003366"/>
              </a:gs>
              <a:gs pos="100000">
                <a:srgbClr val="003366"/>
              </a:gs>
            </a:gsLst>
            <a:lin ang="108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0" name="Rectangle 99"/>
          <p:cNvSpPr/>
          <p:nvPr/>
        </p:nvSpPr>
        <p:spPr bwMode="auto">
          <a:xfrm>
            <a:off x="2770689" y="2247677"/>
            <a:ext cx="1347596" cy="3480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05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239000" y="206375"/>
            <a:ext cx="1905000" cy="45720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624A93A-D64E-4529-92D3-2A6A28A5C5F0}" type="slidenum">
              <a:rPr lang="en-US" altLang="en-US" sz="1400" b="1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b="1" smtClean="0">
              <a:solidFill>
                <a:srgbClr val="FFFFFF"/>
              </a:solidFill>
            </a:endParaRPr>
          </a:p>
        </p:txBody>
      </p:sp>
      <p:grpSp>
        <p:nvGrpSpPr>
          <p:cNvPr id="45069" name="Group 45068"/>
          <p:cNvGrpSpPr/>
          <p:nvPr/>
        </p:nvGrpSpPr>
        <p:grpSpPr>
          <a:xfrm>
            <a:off x="562686" y="1143000"/>
            <a:ext cx="7735957" cy="4295775"/>
            <a:chOff x="562686" y="1143000"/>
            <a:chExt cx="7735957" cy="4295775"/>
          </a:xfrm>
        </p:grpSpPr>
        <p:grpSp>
          <p:nvGrpSpPr>
            <p:cNvPr id="45065" name="Group 45064"/>
            <p:cNvGrpSpPr/>
            <p:nvPr/>
          </p:nvGrpSpPr>
          <p:grpSpPr>
            <a:xfrm>
              <a:off x="1457325" y="1143000"/>
              <a:ext cx="6841318" cy="4295775"/>
              <a:chOff x="1457325" y="1143000"/>
              <a:chExt cx="6841318" cy="4295775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1457325" y="1143000"/>
                <a:ext cx="6496050" cy="4295775"/>
                <a:chOff x="1457325" y="1143000"/>
                <a:chExt cx="6496050" cy="4295775"/>
              </a:xfrm>
            </p:grpSpPr>
            <p:cxnSp>
              <p:nvCxnSpPr>
                <p:cNvPr id="9" name="Straight Connector 8"/>
                <p:cNvCxnSpPr/>
                <p:nvPr/>
              </p:nvCxnSpPr>
              <p:spPr>
                <a:xfrm>
                  <a:off x="1457325" y="1152525"/>
                  <a:ext cx="0" cy="42862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3086100" y="1152525"/>
                  <a:ext cx="0" cy="42862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4705350" y="1143000"/>
                  <a:ext cx="0" cy="42862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6324600" y="1152525"/>
                  <a:ext cx="0" cy="42862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7953375" y="1143000"/>
                  <a:ext cx="0" cy="42862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064" name="Group 45063"/>
              <p:cNvGrpSpPr/>
              <p:nvPr/>
            </p:nvGrpSpPr>
            <p:grpSpPr>
              <a:xfrm>
                <a:off x="1524175" y="1507329"/>
                <a:ext cx="6774468" cy="307778"/>
                <a:chOff x="1524175" y="1507329"/>
                <a:chExt cx="6774468" cy="307778"/>
              </a:xfrm>
            </p:grpSpPr>
            <p:sp>
              <p:nvSpPr>
                <p:cNvPr id="45063" name="TextBox 45062"/>
                <p:cNvSpPr txBox="1"/>
                <p:nvPr/>
              </p:nvSpPr>
              <p:spPr>
                <a:xfrm>
                  <a:off x="1524175" y="1507330"/>
                  <a:ext cx="15119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/>
                    <a:t>1        2        3        4</a:t>
                  </a:r>
                  <a:endParaRPr lang="en-CA" sz="1400" dirty="0"/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3145806" y="1507329"/>
                  <a:ext cx="15119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/>
                    <a:t>1        2        3        4</a:t>
                  </a:r>
                  <a:endParaRPr lang="en-CA" sz="1400" dirty="0"/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4771059" y="1507330"/>
                  <a:ext cx="15119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/>
                    <a:t>1        2        3        4</a:t>
                  </a:r>
                  <a:endParaRPr lang="en-CA" sz="1400" dirty="0"/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6396211" y="1507329"/>
                  <a:ext cx="15119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/>
                    <a:t>1        2        3        4</a:t>
                  </a:r>
                  <a:endParaRPr lang="en-CA" sz="1400" dirty="0"/>
                </a:p>
              </p:txBody>
            </p:sp>
            <p:sp>
              <p:nvSpPr>
                <p:cNvPr id="51" name="TextBox 50"/>
                <p:cNvSpPr txBox="1"/>
                <p:nvPr/>
              </p:nvSpPr>
              <p:spPr>
                <a:xfrm>
                  <a:off x="8022605" y="1507330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/>
                    <a:t>1</a:t>
                  </a:r>
                </a:p>
              </p:txBody>
            </p:sp>
          </p:grpSp>
        </p:grpSp>
        <p:grpSp>
          <p:nvGrpSpPr>
            <p:cNvPr id="45068" name="Group 45067"/>
            <p:cNvGrpSpPr/>
            <p:nvPr/>
          </p:nvGrpSpPr>
          <p:grpSpPr>
            <a:xfrm>
              <a:off x="562686" y="1145382"/>
              <a:ext cx="6295398" cy="3231062"/>
              <a:chOff x="562686" y="1145382"/>
              <a:chExt cx="6295398" cy="3231062"/>
            </a:xfrm>
          </p:grpSpPr>
          <p:grpSp>
            <p:nvGrpSpPr>
              <p:cNvPr id="45066" name="Group 45065"/>
              <p:cNvGrpSpPr/>
              <p:nvPr/>
            </p:nvGrpSpPr>
            <p:grpSpPr>
              <a:xfrm>
                <a:off x="1437561" y="1145382"/>
                <a:ext cx="5420523" cy="310696"/>
                <a:chOff x="1437561" y="1145382"/>
                <a:chExt cx="5420523" cy="310696"/>
              </a:xfrm>
            </p:grpSpPr>
            <p:sp>
              <p:nvSpPr>
                <p:cNvPr id="54" name="TextBox 53"/>
                <p:cNvSpPr txBox="1"/>
                <p:nvPr/>
              </p:nvSpPr>
              <p:spPr>
                <a:xfrm>
                  <a:off x="1437561" y="1145382"/>
                  <a:ext cx="55015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/>
                    <a:t>2015</a:t>
                  </a:r>
                  <a:endParaRPr lang="en-CA" sz="1400" dirty="0"/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3061662" y="1145382"/>
                  <a:ext cx="55015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/>
                    <a:t>2016</a:t>
                  </a:r>
                  <a:endParaRPr lang="en-CA" sz="1400" dirty="0"/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4686301" y="1147166"/>
                  <a:ext cx="55015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/>
                    <a:t>2017</a:t>
                  </a:r>
                  <a:endParaRPr lang="en-CA" sz="1400" dirty="0"/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6307933" y="1148301"/>
                  <a:ext cx="55015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/>
                    <a:t>2018</a:t>
                  </a:r>
                  <a:endParaRPr lang="en-CA" sz="1400" dirty="0"/>
                </a:p>
              </p:txBody>
            </p:sp>
          </p:grpSp>
          <p:grpSp>
            <p:nvGrpSpPr>
              <p:cNvPr id="45067" name="Group 45066"/>
              <p:cNvGrpSpPr/>
              <p:nvPr/>
            </p:nvGrpSpPr>
            <p:grpSpPr>
              <a:xfrm>
                <a:off x="562686" y="1907687"/>
                <a:ext cx="907236" cy="2468757"/>
                <a:chOff x="562686" y="1907687"/>
                <a:chExt cx="907236" cy="2468757"/>
              </a:xfrm>
            </p:grpSpPr>
            <p:sp>
              <p:nvSpPr>
                <p:cNvPr id="59" name="TextBox 58"/>
                <p:cNvSpPr txBox="1"/>
                <p:nvPr/>
              </p:nvSpPr>
              <p:spPr>
                <a:xfrm>
                  <a:off x="795280" y="1907687"/>
                  <a:ext cx="51488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b="1" dirty="0" smtClean="0"/>
                    <a:t>UCN</a:t>
                  </a:r>
                  <a:endParaRPr lang="en-CA" sz="1400" b="1" dirty="0"/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785756" y="3357150"/>
                  <a:ext cx="54373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b="1" dirty="0" smtClean="0"/>
                    <a:t>EDM</a:t>
                  </a:r>
                  <a:endParaRPr lang="en-CA" sz="1400" b="1" dirty="0"/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648863" y="2284365"/>
                  <a:ext cx="821059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200" dirty="0" smtClean="0"/>
                    <a:t>  @RCNP</a:t>
                  </a:r>
                </a:p>
                <a:p>
                  <a:endParaRPr lang="en-CA" sz="1200" dirty="0"/>
                </a:p>
                <a:p>
                  <a:r>
                    <a:rPr lang="en-CA" sz="1200" dirty="0" smtClean="0"/>
                    <a:t>@TRIUMF</a:t>
                  </a:r>
                  <a:endParaRPr lang="en-CA" sz="1200" dirty="0"/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562686" y="3730113"/>
                  <a:ext cx="891591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200" dirty="0" smtClean="0"/>
                    <a:t>  @RCNP</a:t>
                  </a:r>
                </a:p>
                <a:p>
                  <a:endParaRPr lang="en-CA" sz="1200" dirty="0"/>
                </a:p>
                <a:p>
                  <a:r>
                    <a:rPr lang="en-CA" sz="1200" dirty="0" smtClean="0"/>
                    <a:t>  @TRIUMF</a:t>
                  </a:r>
                  <a:endParaRPr lang="en-CA" sz="1200" dirty="0"/>
                </a:p>
              </p:txBody>
            </p:sp>
          </p:grpSp>
          <p:sp>
            <p:nvSpPr>
              <p:cNvPr id="64" name="TextBox 63"/>
              <p:cNvSpPr txBox="1"/>
              <p:nvPr/>
            </p:nvSpPr>
            <p:spPr>
              <a:xfrm>
                <a:off x="648051" y="1223415"/>
                <a:ext cx="832343" cy="600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CA" sz="900" dirty="0" smtClean="0"/>
                  <a:t>Calendar year</a:t>
                </a:r>
              </a:p>
              <a:p>
                <a:pPr algn="r"/>
                <a:endParaRPr lang="en-CA" sz="900" dirty="0" smtClean="0"/>
              </a:p>
              <a:p>
                <a:pPr algn="r"/>
                <a:endParaRPr lang="en-CA" sz="600" dirty="0" smtClean="0"/>
              </a:p>
              <a:p>
                <a:pPr algn="r"/>
                <a:r>
                  <a:rPr lang="en-CA" sz="900" dirty="0" smtClean="0"/>
                  <a:t>quarter</a:t>
                </a:r>
                <a:endParaRPr lang="en-CA" sz="900" dirty="0"/>
              </a:p>
            </p:txBody>
          </p:sp>
        </p:grpSp>
      </p:grpSp>
      <p:cxnSp>
        <p:nvCxnSpPr>
          <p:cNvPr id="45071" name="Straight Connector 45070"/>
          <p:cNvCxnSpPr/>
          <p:nvPr/>
        </p:nvCxnSpPr>
        <p:spPr>
          <a:xfrm>
            <a:off x="667101" y="1869587"/>
            <a:ext cx="76505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 bwMode="auto">
          <a:xfrm>
            <a:off x="1467327" y="2246729"/>
            <a:ext cx="1303362" cy="34801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473009" y="2297661"/>
            <a:ext cx="13388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UCN development</a:t>
            </a:r>
            <a:endParaRPr lang="en-CA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373606" y="1908894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9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CA" sz="9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 D</a:t>
            </a:r>
            <a:r>
              <a:rPr lang="en-CA" sz="900" baseline="-250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9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  <a:p>
            <a:pPr algn="ctr"/>
            <a:r>
              <a:rPr lang="en-CA" sz="9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CA" sz="9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TRIUMF</a:t>
            </a:r>
            <a:endParaRPr lang="en-CA" sz="9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 bwMode="auto">
          <a:xfrm>
            <a:off x="3491562" y="2592442"/>
            <a:ext cx="2311462" cy="362999"/>
          </a:xfrm>
          <a:prstGeom prst="rect">
            <a:avLst/>
          </a:prstGeom>
          <a:gradFill>
            <a:gsLst>
              <a:gs pos="43000">
                <a:schemeClr val="accent2">
                  <a:lumMod val="75000"/>
                </a:schemeClr>
              </a:gs>
              <a:gs pos="0">
                <a:schemeClr val="accent2">
                  <a:lumMod val="50000"/>
                </a:schemeClr>
              </a:gs>
              <a:gs pos="83000">
                <a:schemeClr val="accent2">
                  <a:lumMod val="20000"/>
                  <a:lumOff val="80000"/>
                </a:schemeClr>
              </a:gs>
              <a:gs pos="72000">
                <a:schemeClr val="accent2">
                  <a:lumMod val="40000"/>
                  <a:lumOff val="60000"/>
                </a:schemeClr>
              </a:gs>
              <a:gs pos="59000">
                <a:schemeClr val="accent2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427950" y="2651114"/>
            <a:ext cx="17764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 install/commission</a:t>
            </a:r>
            <a:endParaRPr lang="en-CA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1469708" y="2592000"/>
            <a:ext cx="2028183" cy="362999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433793" y="2646841"/>
            <a:ext cx="208582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Beamline,target</a:t>
            </a:r>
            <a:r>
              <a:rPr lang="en-CA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CA" sz="105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shielding</a:t>
            </a:r>
            <a:r>
              <a:rPr lang="en-CA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install</a:t>
            </a:r>
            <a:endParaRPr lang="en-CA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83159" y="4068156"/>
            <a:ext cx="453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EDM</a:t>
            </a:r>
          </a:p>
          <a:p>
            <a:pPr algn="ctr"/>
            <a:r>
              <a:rPr lang="en-CA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install</a:t>
            </a:r>
            <a:endParaRPr lang="en-CA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 bwMode="auto">
          <a:xfrm>
            <a:off x="1467312" y="3689902"/>
            <a:ext cx="2873722" cy="360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472993" y="3740834"/>
            <a:ext cx="229817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EDM development</a:t>
            </a:r>
            <a:endParaRPr lang="en-CA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Rectangle 86"/>
          <p:cNvSpPr/>
          <p:nvPr/>
        </p:nvSpPr>
        <p:spPr bwMode="auto">
          <a:xfrm>
            <a:off x="6323391" y="2591944"/>
            <a:ext cx="2011150" cy="362999"/>
          </a:xfrm>
          <a:prstGeom prst="rect">
            <a:avLst/>
          </a:prstGeom>
          <a:gradFill>
            <a:gsLst>
              <a:gs pos="0">
                <a:srgbClr val="003366"/>
              </a:gs>
              <a:gs pos="72000">
                <a:srgbClr val="CADEE0"/>
              </a:gs>
              <a:gs pos="49000">
                <a:srgbClr val="6F97AA"/>
              </a:gs>
              <a:gs pos="27000">
                <a:srgbClr val="003366"/>
              </a:gs>
              <a:gs pos="92000">
                <a:schemeClr val="accent1">
                  <a:tint val="23500"/>
                  <a:satMod val="160000"/>
                </a:schemeClr>
              </a:gs>
            </a:gsLst>
            <a:lin ang="108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390477" y="2646485"/>
            <a:ext cx="9376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LD</a:t>
            </a:r>
            <a:r>
              <a:rPr lang="en-CA" sz="1050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upgrade</a:t>
            </a:r>
            <a:endParaRPr lang="en-CA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678467" y="3691453"/>
            <a:ext cx="1095172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9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  to TRIUMF</a:t>
            </a:r>
            <a:endParaRPr lang="en-CA" sz="9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0" name="Straight Connector 89"/>
          <p:cNvCxnSpPr/>
          <p:nvPr/>
        </p:nvCxnSpPr>
        <p:spPr bwMode="auto">
          <a:xfrm>
            <a:off x="4341034" y="3699316"/>
            <a:ext cx="392249" cy="343102"/>
          </a:xfrm>
          <a:prstGeom prst="line">
            <a:avLst/>
          </a:prstGeom>
          <a:solidFill>
            <a:srgbClr val="FFFF66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" name="Straight Connector 90"/>
          <p:cNvCxnSpPr/>
          <p:nvPr/>
        </p:nvCxnSpPr>
        <p:spPr bwMode="auto">
          <a:xfrm>
            <a:off x="4115821" y="2254550"/>
            <a:ext cx="132495" cy="349499"/>
          </a:xfrm>
          <a:prstGeom prst="line">
            <a:avLst/>
          </a:prstGeom>
          <a:solidFill>
            <a:srgbClr val="FFFF66"/>
          </a:solidFill>
          <a:ln w="28575" cap="flat" cmpd="sng" algn="ctr">
            <a:solidFill>
              <a:srgbClr val="0033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" name="Rectangle 91"/>
          <p:cNvSpPr/>
          <p:nvPr/>
        </p:nvSpPr>
        <p:spPr bwMode="auto">
          <a:xfrm>
            <a:off x="5798888" y="4780009"/>
            <a:ext cx="2535652" cy="364293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35000">
                <a:schemeClr val="accent2">
                  <a:lumMod val="60000"/>
                  <a:lumOff val="40000"/>
                </a:schemeClr>
              </a:gs>
              <a:gs pos="17000">
                <a:srgbClr val="960000">
                  <a:tint val="66000"/>
                  <a:satMod val="160000"/>
                  <a:shade val="30000"/>
                  <a:satMod val="115000"/>
                </a:srgbClr>
              </a:gs>
              <a:gs pos="54000">
                <a:schemeClr val="accent2">
                  <a:lumMod val="20000"/>
                  <a:lumOff val="80000"/>
                </a:schemeClr>
              </a:gs>
              <a:gs pos="77000">
                <a:srgbClr val="960000">
                  <a:tint val="66000"/>
                  <a:satMod val="160000"/>
                  <a:shade val="100000"/>
                  <a:satMod val="115000"/>
                  <a:lumMod val="32000"/>
                  <a:lumOff val="68000"/>
                  <a:alpha val="55000"/>
                </a:srgbClr>
              </a:gs>
            </a:gsLst>
            <a:lin ang="108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396582" y="4818893"/>
            <a:ext cx="100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>
                <a:solidFill>
                  <a:schemeClr val="bg1"/>
                </a:solidFill>
                <a:latin typeface="Calibri" panose="020F0502020204030204" pitchFamily="34" charset="0"/>
              </a:rPr>
              <a:t>EDM Phase 2</a:t>
            </a:r>
            <a:endParaRPr lang="en-CA" sz="12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4" name="Rectangle 93"/>
          <p:cNvSpPr/>
          <p:nvPr/>
        </p:nvSpPr>
        <p:spPr bwMode="auto">
          <a:xfrm>
            <a:off x="1457641" y="4406711"/>
            <a:ext cx="5917468" cy="373298"/>
          </a:xfrm>
          <a:prstGeom prst="rect">
            <a:avLst/>
          </a:prstGeom>
          <a:gradFill flip="none" rotWithShape="1">
            <a:gsLst>
              <a:gs pos="77000">
                <a:schemeClr val="bg1">
                  <a:tint val="66000"/>
                  <a:satMod val="160000"/>
                  <a:lumMod val="49000"/>
                </a:schemeClr>
              </a:gs>
              <a:gs pos="86000">
                <a:schemeClr val="bg1">
                  <a:tint val="44500"/>
                  <a:satMod val="160000"/>
                  <a:alpha val="80000"/>
                  <a:lumMod val="82000"/>
                </a:schemeClr>
              </a:gs>
              <a:gs pos="96000">
                <a:schemeClr val="bg1">
                  <a:tint val="23500"/>
                  <a:satMod val="160000"/>
                  <a:lumMod val="97000"/>
                  <a:alpha val="61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3439404" y="4454860"/>
            <a:ext cx="1537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>
                <a:solidFill>
                  <a:schemeClr val="bg1"/>
                </a:solidFill>
                <a:latin typeface="Calibri" panose="020F0502020204030204" pitchFamily="34" charset="0"/>
              </a:rPr>
              <a:t>EDM R&amp;D for Phase 2</a:t>
            </a:r>
            <a:endParaRPr lang="en-CA" sz="12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6" name="Rectangle 95"/>
          <p:cNvSpPr/>
          <p:nvPr/>
        </p:nvSpPr>
        <p:spPr bwMode="auto">
          <a:xfrm>
            <a:off x="5305006" y="4047521"/>
            <a:ext cx="2112965" cy="359369"/>
          </a:xfrm>
          <a:prstGeom prst="rect">
            <a:avLst/>
          </a:prstGeom>
          <a:gradFill flip="none" rotWithShape="1">
            <a:gsLst>
              <a:gs pos="66000">
                <a:srgbClr val="8A0000">
                  <a:tint val="66000"/>
                  <a:satMod val="160000"/>
                  <a:lumMod val="68000"/>
                </a:srgbClr>
              </a:gs>
              <a:gs pos="84000">
                <a:srgbClr val="8A0000">
                  <a:tint val="44500"/>
                  <a:satMod val="160000"/>
                  <a:alpha val="80000"/>
                  <a:lumMod val="94000"/>
                  <a:lumOff val="6000"/>
                </a:srgbClr>
              </a:gs>
              <a:gs pos="95000">
                <a:srgbClr val="8A0000">
                  <a:tint val="23500"/>
                  <a:satMod val="160000"/>
                  <a:alpha val="61000"/>
                  <a:lumMod val="96000"/>
                  <a:lumOff val="4000"/>
                </a:srgb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5339952" y="4092187"/>
            <a:ext cx="100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>
                <a:solidFill>
                  <a:schemeClr val="bg1"/>
                </a:solidFill>
                <a:latin typeface="Calibri" panose="020F0502020204030204" pitchFamily="34" charset="0"/>
              </a:rPr>
              <a:t>EDM Phase 1</a:t>
            </a:r>
            <a:endParaRPr lang="en-CA" sz="12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73" name="Straight Connector 72"/>
          <p:cNvCxnSpPr/>
          <p:nvPr/>
        </p:nvCxnSpPr>
        <p:spPr bwMode="auto">
          <a:xfrm>
            <a:off x="2765926" y="2246729"/>
            <a:ext cx="189473" cy="342988"/>
          </a:xfrm>
          <a:prstGeom prst="line">
            <a:avLst/>
          </a:prstGeom>
          <a:solidFill>
            <a:srgbClr val="FFFF66"/>
          </a:solidFill>
          <a:ln w="28575" cap="flat" cmpd="sng" algn="ctr">
            <a:solidFill>
              <a:srgbClr val="003366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3" name="TextBox 102"/>
          <p:cNvSpPr txBox="1"/>
          <p:nvPr/>
        </p:nvSpPr>
        <p:spPr>
          <a:xfrm>
            <a:off x="3648843" y="1911985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9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CA" sz="9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 He-II</a:t>
            </a:r>
          </a:p>
          <a:p>
            <a:pPr algn="ctr"/>
            <a:r>
              <a:rPr lang="en-CA" sz="9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CA" sz="9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TRIUMF</a:t>
            </a:r>
            <a:endParaRPr lang="en-CA" sz="9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006186" y="2287047"/>
            <a:ext cx="11673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 upgrades</a:t>
            </a:r>
            <a:endParaRPr lang="en-CA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236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“Phase 1” – what will exist in 2017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37849" y="768059"/>
            <a:ext cx="9035358" cy="5207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13F7C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6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CA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existing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EDM Ramsey </a:t>
            </a:r>
            <a:r>
              <a:rPr lang="en-CA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apparatus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from RCNP, Osaka</a:t>
            </a:r>
          </a:p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exploit </a:t>
            </a:r>
            <a:r>
              <a:rPr lang="en-CA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higher UCN density 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at TRIUMF (also more </a:t>
            </a:r>
            <a:r>
              <a:rPr lang="en-CA" sz="18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beamtime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available)</a:t>
            </a:r>
          </a:p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room temperature, </a:t>
            </a:r>
            <a:r>
              <a:rPr lang="en-CA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 small cell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, vertical loading, spherical B</a:t>
            </a:r>
            <a:r>
              <a:rPr lang="en-CA" sz="1800" kern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coil</a:t>
            </a:r>
          </a:p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small incremental improvements until replaced by Phase 2</a:t>
            </a:r>
          </a:p>
          <a:p>
            <a:pPr marL="648000" lvl="1" indent="-180000"/>
            <a:r>
              <a:rPr lang="en-CA" sz="14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Active magnetic compensation system</a:t>
            </a:r>
          </a:p>
          <a:p>
            <a:pPr marL="648000" lvl="1" indent="-180000"/>
            <a:r>
              <a:rPr lang="en-CA" sz="14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high voltage</a:t>
            </a:r>
          </a:p>
          <a:p>
            <a:pPr marL="648000" lvl="1" indent="-180000"/>
            <a:r>
              <a:rPr lang="en-CA" sz="1400" b="1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comagnetometer</a:t>
            </a:r>
            <a:endParaRPr lang="en-CA" sz="1400" b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8000" lvl="1" indent="-180000"/>
            <a:r>
              <a:rPr lang="en-CA" sz="14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high-flux detector</a:t>
            </a:r>
          </a:p>
          <a:p>
            <a:endParaRPr lang="en-US" sz="1800" kern="0" dirty="0"/>
          </a:p>
        </p:txBody>
      </p:sp>
      <p:pic>
        <p:nvPicPr>
          <p:cNvPr id="11" name="Picture 4" descr="C:\rpicker\_Transfer\_TRIUMF\UCN Collaboration\2014 UCN CDR\FullUCNCDR\Latex\pic\RCNP_EDMSetU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0403"/>
            <a:ext cx="5011809" cy="3288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rpicker\_Transfer\_TRIUMF\UCN Collaboration\2014 UCN CDR\FullUCNCDR\Latex\pic\UCNApparatu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45"/>
          <a:stretch/>
        </p:blipFill>
        <p:spPr bwMode="auto">
          <a:xfrm>
            <a:off x="4860758" y="2831432"/>
            <a:ext cx="4283242" cy="368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7" name="Tabelle 47"/>
          <p:cNvGraphicFramePr>
            <a:graphicFrameLocks noGrp="1"/>
          </p:cNvGraphicFramePr>
          <p:nvPr>
            <p:extLst/>
          </p:nvPr>
        </p:nvGraphicFramePr>
        <p:xfrm>
          <a:off x="6139441" y="6566282"/>
          <a:ext cx="2169064" cy="310685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2169064"/>
              </a:tblGrid>
              <a:tr h="310685">
                <a:tc>
                  <a:txBody>
                    <a:bodyPr/>
                    <a:lstStyle/>
                    <a:p>
                      <a:pPr algn="l"/>
                      <a:r>
                        <a:rPr lang="de-DE" sz="14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EDM</a:t>
                      </a:r>
                      <a:r>
                        <a:rPr lang="de-DE" sz="14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 Phase 1 at RCNP</a:t>
                      </a:r>
                      <a:endParaRPr lang="de-DE" sz="14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Tabelle 47"/>
          <p:cNvGraphicFramePr>
            <a:graphicFrameLocks noGrp="1"/>
          </p:cNvGraphicFramePr>
          <p:nvPr>
            <p:extLst/>
          </p:nvPr>
        </p:nvGraphicFramePr>
        <p:xfrm>
          <a:off x="1254620" y="6513097"/>
          <a:ext cx="2169064" cy="310685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2169064"/>
              </a:tblGrid>
              <a:tr h="310685">
                <a:tc>
                  <a:txBody>
                    <a:bodyPr/>
                    <a:lstStyle/>
                    <a:p>
                      <a:pPr algn="l"/>
                      <a:r>
                        <a:rPr lang="de-DE" sz="14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EDM</a:t>
                      </a:r>
                      <a:r>
                        <a:rPr lang="de-DE" sz="14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 Phase 1 schematic</a:t>
                      </a:r>
                      <a:endParaRPr lang="de-DE" sz="14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" name="Straight Arrow Connector 2"/>
          <p:cNvCxnSpPr/>
          <p:nvPr/>
        </p:nvCxnSpPr>
        <p:spPr>
          <a:xfrm flipV="1">
            <a:off x="5562600" y="5975059"/>
            <a:ext cx="1143000" cy="304800"/>
          </a:xfrm>
          <a:prstGeom prst="straightConnector1">
            <a:avLst/>
          </a:prstGeom>
          <a:ln>
            <a:solidFill>
              <a:srgbClr val="00FF00"/>
            </a:solidFill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 rot="20756135">
            <a:off x="5970181" y="6095193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 1 m</a:t>
            </a:r>
            <a:endParaRPr lang="en-CA" sz="1400" dirty="0">
              <a:solidFill>
                <a:srgbClr val="00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6381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“Phase </a:t>
            </a:r>
            <a:r>
              <a:rPr lang="en-US" altLang="en-US" sz="2800" b="1" dirty="0">
                <a:solidFill>
                  <a:srgbClr val="FFFFFF"/>
                </a:solidFill>
                <a:latin typeface="Arial" charset="0"/>
              </a:rPr>
              <a:t>2</a:t>
            </a: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” – to implement by 2020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75" y="990600"/>
            <a:ext cx="8612650" cy="31531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14400" y="4648200"/>
            <a:ext cx="678903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LD</a:t>
            </a:r>
            <a:r>
              <a:rPr lang="en-CA" baseline="-25000" dirty="0" smtClean="0"/>
              <a:t>2</a:t>
            </a:r>
            <a:r>
              <a:rPr lang="en-CA" dirty="0" smtClean="0"/>
              <a:t> moderator, to increase cold flux entering the superfluid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New high-quality UCN guides, and coating facility.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World-competitive </a:t>
            </a:r>
            <a:r>
              <a:rPr lang="en-CA" dirty="0" err="1" smtClean="0"/>
              <a:t>nEDM</a:t>
            </a:r>
            <a:r>
              <a:rPr lang="en-CA" dirty="0" smtClean="0"/>
              <a:t> experiment apparatus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Possibly a new superfluid helium UCN source (depends on funding)</a:t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CFI Innovation Fund application in progress.  Scale $14M.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90097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Updates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UCN facility construction at </a:t>
            </a:r>
            <a:r>
              <a:rPr lang="en-CA" dirty="0" smtClean="0"/>
              <a:t>TRIUMF</a:t>
            </a:r>
          </a:p>
          <a:p>
            <a:pPr lvl="1"/>
            <a:r>
              <a:rPr lang="en-CA" dirty="0" smtClean="0"/>
              <a:t>See also:</a:t>
            </a:r>
          </a:p>
          <a:p>
            <a:pPr lvl="2"/>
            <a:r>
              <a:rPr lang="en-CA" dirty="0" smtClean="0"/>
              <a:t>L</a:t>
            </a:r>
            <a:r>
              <a:rPr lang="en-CA" dirty="0"/>
              <a:t>. Lee – Weds. 9:30 am – “TRIUMF UCN Facility”</a:t>
            </a:r>
          </a:p>
          <a:p>
            <a:pPr lvl="2"/>
            <a:r>
              <a:rPr lang="en-CA" dirty="0"/>
              <a:t>T. </a:t>
            </a:r>
            <a:r>
              <a:rPr lang="en-CA" dirty="0" err="1"/>
              <a:t>Kikawa</a:t>
            </a:r>
            <a:r>
              <a:rPr lang="en-CA" dirty="0"/>
              <a:t> – Weds. 9:45 am – “First neutron experiments at the new UCN beamline</a:t>
            </a:r>
            <a:r>
              <a:rPr lang="en-CA" dirty="0" smtClean="0"/>
              <a:t>”</a:t>
            </a:r>
            <a:endParaRPr lang="en-CA" dirty="0" smtClean="0"/>
          </a:p>
          <a:p>
            <a:r>
              <a:rPr lang="en-CA" dirty="0" err="1" smtClean="0"/>
              <a:t>nEDM</a:t>
            </a:r>
            <a:r>
              <a:rPr lang="en-CA" dirty="0" smtClean="0"/>
              <a:t> R&amp;D</a:t>
            </a:r>
          </a:p>
          <a:p>
            <a:pPr lvl="1"/>
            <a:r>
              <a:rPr lang="en-CA" dirty="0" smtClean="0"/>
              <a:t>See also:</a:t>
            </a:r>
          </a:p>
          <a:p>
            <a:pPr lvl="2"/>
            <a:r>
              <a:rPr lang="en-CA" dirty="0" smtClean="0"/>
              <a:t>J. Martin – </a:t>
            </a:r>
            <a:r>
              <a:rPr lang="en-CA" smtClean="0"/>
              <a:t>Thurs. </a:t>
            </a:r>
            <a:r>
              <a:rPr lang="en-CA" dirty="0" smtClean="0"/>
              <a:t>– “Neutron EDM at TRIUMF”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06907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UCN Facility reminder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0651"/>
            <a:ext cx="9144000" cy="513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164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ucncam2-2016-01-02to02-29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5799" y="348734"/>
            <a:ext cx="5044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Meson Hall progress, January 3 – February 29,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721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24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5|26.9|38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esentation1">
  <a:themeElements>
    <a:clrScheme name="TRIUMF">
      <a:dk1>
        <a:srgbClr val="000000"/>
      </a:dk1>
      <a:lt1>
        <a:sysClr val="window" lastClr="FFFFFF"/>
      </a:lt1>
      <a:dk2>
        <a:srgbClr val="6E615D"/>
      </a:dk2>
      <a:lt2>
        <a:srgbClr val="EAE6E3"/>
      </a:lt2>
      <a:accent1>
        <a:srgbClr val="005BA8"/>
      </a:accent1>
      <a:accent2>
        <a:srgbClr val="A02A17"/>
      </a:accent2>
      <a:accent3>
        <a:srgbClr val="689550"/>
      </a:accent3>
      <a:accent4>
        <a:srgbClr val="F47B29"/>
      </a:accent4>
      <a:accent5>
        <a:srgbClr val="6E615D"/>
      </a:accent5>
      <a:accent6>
        <a:srgbClr val="AFA9A6"/>
      </a:accent6>
      <a:hlink>
        <a:srgbClr val="0000FF"/>
      </a:hlink>
      <a:folHlink>
        <a:srgbClr val="AFA9A6"/>
      </a:folHlink>
    </a:clrScheme>
    <a:fontScheme name="TRIUMF Preferred">
      <a:majorFont>
        <a:latin typeface="Myriad Pro"/>
        <a:ea typeface=""/>
        <a:cs typeface=""/>
        <a:font script="Grek" typeface="Arial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aramond"/>
        <a:ea typeface=""/>
        <a:cs typeface=""/>
        <a:font script="Grek" typeface="Times New Roman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RIUMF_PPT_07-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resentation_IPR_Template">
  <a:themeElements>
    <a:clrScheme name="TRIUMF">
      <a:dk1>
        <a:srgbClr val="000000"/>
      </a:dk1>
      <a:lt1>
        <a:sysClr val="window" lastClr="FFFFFF"/>
      </a:lt1>
      <a:dk2>
        <a:srgbClr val="6E615D"/>
      </a:dk2>
      <a:lt2>
        <a:srgbClr val="EAE6E3"/>
      </a:lt2>
      <a:accent1>
        <a:srgbClr val="005BA8"/>
      </a:accent1>
      <a:accent2>
        <a:srgbClr val="A02A17"/>
      </a:accent2>
      <a:accent3>
        <a:srgbClr val="689550"/>
      </a:accent3>
      <a:accent4>
        <a:srgbClr val="F47B29"/>
      </a:accent4>
      <a:accent5>
        <a:srgbClr val="6E615D"/>
      </a:accent5>
      <a:accent6>
        <a:srgbClr val="AFA9A6"/>
      </a:accent6>
      <a:hlink>
        <a:srgbClr val="0000FF"/>
      </a:hlink>
      <a:folHlink>
        <a:srgbClr val="AFA9A6"/>
      </a:folHlink>
    </a:clrScheme>
    <a:fontScheme name="TRIUMF Preferred">
      <a:majorFont>
        <a:latin typeface="Myriad Pro"/>
        <a:ea typeface=""/>
        <a:cs typeface=""/>
        <a:font script="Grek" typeface="Arial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aramond"/>
        <a:ea typeface=""/>
        <a:cs typeface=""/>
        <a:font script="Grek" typeface="Times New Roman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RIUMF_PPT_07-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12574</TotalTime>
  <Words>1299</Words>
  <Application>Microsoft Office PowerPoint</Application>
  <PresentationFormat>On-screen Show (4:3)</PresentationFormat>
  <Paragraphs>258</Paragraphs>
  <Slides>18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18</vt:i4>
      </vt:variant>
    </vt:vector>
  </HeadingPairs>
  <TitlesOfParts>
    <vt:vector size="32" baseType="lpstr">
      <vt:lpstr>Arial Unicode MS</vt:lpstr>
      <vt:lpstr>ＭＳ Ｐゴシック</vt:lpstr>
      <vt:lpstr>Arial</vt:lpstr>
      <vt:lpstr>Arial Black</vt:lpstr>
      <vt:lpstr>Calibri</vt:lpstr>
      <vt:lpstr>Garamond</vt:lpstr>
      <vt:lpstr>Myriad Pro</vt:lpstr>
      <vt:lpstr>Times New Roman</vt:lpstr>
      <vt:lpstr>Wingdings</vt:lpstr>
      <vt:lpstr>ヒラギノ角ゴ Pro W3</vt:lpstr>
      <vt:lpstr>Office Theme</vt:lpstr>
      <vt:lpstr>Presentation1</vt:lpstr>
      <vt:lpstr>Presentation_IPR_Template</vt:lpstr>
      <vt:lpstr>1_Office Theme</vt:lpstr>
      <vt:lpstr>Ultracold Neutrons at TRIUMF</vt:lpstr>
      <vt:lpstr>UCN/nEDM at TRIUMF</vt:lpstr>
      <vt:lpstr>Ultra-Cold Neutrons and the Electric Dipole Moment</vt:lpstr>
      <vt:lpstr>PowerPoint Presentation</vt:lpstr>
      <vt:lpstr>PowerPoint Presentation</vt:lpstr>
      <vt:lpstr>PowerPoint Presentation</vt:lpstr>
      <vt:lpstr>Updates</vt:lpstr>
      <vt:lpstr>UCN Facility reminder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Idea to measure CN flux: Foil Activation</vt:lpstr>
      <vt:lpstr>PowerPoint Presentation</vt:lpstr>
      <vt:lpstr>Canadian nEDM R&amp;D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Atomic Magnetometry for neutron EDM experiment</dc:title>
  <dc:creator>Jeffery Martin</dc:creator>
  <cp:lastModifiedBy>Jeffery Martin</cp:lastModifiedBy>
  <cp:revision>386</cp:revision>
  <dcterms:created xsi:type="dcterms:W3CDTF">2006-08-16T00:00:00Z</dcterms:created>
  <dcterms:modified xsi:type="dcterms:W3CDTF">2016-06-12T00:39:16Z</dcterms:modified>
</cp:coreProperties>
</file>