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34"/>
  </p:notesMasterIdLst>
  <p:handoutMasterIdLst>
    <p:handoutMasterId r:id="rId35"/>
  </p:handoutMasterIdLst>
  <p:sldIdLst>
    <p:sldId id="1899" r:id="rId2"/>
    <p:sldId id="1905" r:id="rId3"/>
    <p:sldId id="1909" r:id="rId4"/>
    <p:sldId id="1910" r:id="rId5"/>
    <p:sldId id="1954" r:id="rId6"/>
    <p:sldId id="1911" r:id="rId7"/>
    <p:sldId id="1912" r:id="rId8"/>
    <p:sldId id="1913" r:id="rId9"/>
    <p:sldId id="1936" r:id="rId10"/>
    <p:sldId id="1914" r:id="rId11"/>
    <p:sldId id="1915" r:id="rId12"/>
    <p:sldId id="1916" r:id="rId13"/>
    <p:sldId id="1939" r:id="rId14"/>
    <p:sldId id="1953" r:id="rId15"/>
    <p:sldId id="1935" r:id="rId16"/>
    <p:sldId id="1952" r:id="rId17"/>
    <p:sldId id="1958" r:id="rId18"/>
    <p:sldId id="1938" r:id="rId19"/>
    <p:sldId id="1937" r:id="rId20"/>
    <p:sldId id="1956" r:id="rId21"/>
    <p:sldId id="1923" r:id="rId22"/>
    <p:sldId id="1979" r:id="rId23"/>
    <p:sldId id="1980" r:id="rId24"/>
    <p:sldId id="1931" r:id="rId25"/>
    <p:sldId id="1957" r:id="rId26"/>
    <p:sldId id="1930" r:id="rId27"/>
    <p:sldId id="1960" r:id="rId28"/>
    <p:sldId id="1961" r:id="rId29"/>
    <p:sldId id="1962" r:id="rId30"/>
    <p:sldId id="1975" r:id="rId31"/>
    <p:sldId id="1924" r:id="rId32"/>
    <p:sldId id="1978" r:id="rId33"/>
  </p:sldIdLst>
  <p:sldSz cx="9144000" cy="6858000" type="screen4x3"/>
  <p:notesSz cx="7315200" cy="9601200"/>
  <p:custDataLst>
    <p:tags r:id="rId3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8000"/>
    <a:srgbClr val="59E941"/>
    <a:srgbClr val="996633"/>
    <a:srgbClr val="FF3300"/>
    <a:srgbClr val="E71919"/>
    <a:srgbClr val="DDDDDD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49" autoAdjust="0"/>
    <p:restoredTop sz="94672" autoAdjust="0"/>
  </p:normalViewPr>
  <p:slideViewPr>
    <p:cSldViewPr snapToGrid="0">
      <p:cViewPr varScale="1">
        <p:scale>
          <a:sx n="83" d="100"/>
          <a:sy n="83" d="100"/>
        </p:scale>
        <p:origin x="562" y="8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1896" y="-11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t" anchorCtr="0" compatLnSpc="1">
            <a:prstTxWarp prst="textNoShape">
              <a:avLst/>
            </a:prstTxWarp>
          </a:bodyPr>
          <a:lstStyle>
            <a:lvl1pPr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t" anchorCtr="0" compatLnSpc="1">
            <a:prstTxWarp prst="textNoShape">
              <a:avLst/>
            </a:prstTxWarp>
          </a:bodyPr>
          <a:lstStyle>
            <a:lvl1pPr algn="r"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b" anchorCtr="0" compatLnSpc="1">
            <a:prstTxWarp prst="textNoShape">
              <a:avLst/>
            </a:prstTxWarp>
          </a:bodyPr>
          <a:lstStyle>
            <a:lvl1pPr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b" anchorCtr="0" compatLnSpc="1">
            <a:prstTxWarp prst="textNoShape">
              <a:avLst/>
            </a:prstTxWarp>
          </a:bodyPr>
          <a:lstStyle>
            <a:lvl1pPr algn="r"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fld id="{F079CC30-DCEB-4D2F-AF30-24C82CC9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13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t" anchorCtr="0" compatLnSpc="1">
            <a:prstTxWarp prst="textNoShape">
              <a:avLst/>
            </a:prstTxWarp>
          </a:bodyPr>
          <a:lstStyle>
            <a:lvl1pPr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t" anchorCtr="0" compatLnSpc="1">
            <a:prstTxWarp prst="textNoShape">
              <a:avLst/>
            </a:prstTxWarp>
          </a:bodyPr>
          <a:lstStyle>
            <a:lvl1pPr algn="r"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b" anchorCtr="0" compatLnSpc="1">
            <a:prstTxWarp prst="textNoShape">
              <a:avLst/>
            </a:prstTxWarp>
          </a:bodyPr>
          <a:lstStyle>
            <a:lvl1pPr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1" rIns="96643" bIns="48321" numCol="1" anchor="b" anchorCtr="0" compatLnSpc="1">
            <a:prstTxWarp prst="textNoShape">
              <a:avLst/>
            </a:prstTxWarp>
          </a:bodyPr>
          <a:lstStyle>
            <a:lvl1pPr algn="r" defTabSz="965780" eaLnBrk="0" hangingPunct="0">
              <a:defRPr sz="1300">
                <a:latin typeface="Helvetica" pitchFamily="48" charset="0"/>
                <a:cs typeface="Arial" charset="0"/>
              </a:defRPr>
            </a:lvl1pPr>
          </a:lstStyle>
          <a:p>
            <a:pPr>
              <a:defRPr/>
            </a:pPr>
            <a:fld id="{EC5A8914-AD02-4A74-AC42-0AF4F1B7DC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775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4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4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4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4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48" charset="0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5114"/>
            <a:fld id="{63E30996-766A-42AA-B0A4-73A740856BB5}" type="slidenum">
              <a:rPr lang="en-US" altLang="en-US" smtClean="0">
                <a:solidFill>
                  <a:prstClr val="black"/>
                </a:solidFill>
                <a:latin typeface="Helvetica" pitchFamily="34" charset="0"/>
              </a:rPr>
              <a:pPr defTabSz="965114"/>
              <a:t>1</a:t>
            </a:fld>
            <a:endParaRPr lang="en-US" altLang="en-US" smtClean="0">
              <a:solidFill>
                <a:prstClr val="black"/>
              </a:solidFill>
              <a:latin typeface="Helvetica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30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83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05245-C667-4107-89FB-44C80D924D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32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57146-EB4E-4375-ABF9-A2CFF618573D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5455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06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3538" y="214313"/>
            <a:ext cx="84169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2" tIns="45697" rIns="91392" bIns="456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3538" y="928688"/>
            <a:ext cx="84169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2" tIns="45697" rIns="91392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98425" y="6488113"/>
            <a:ext cx="1216406" cy="30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latin typeface="Helvetica" pitchFamily="48" charset="0"/>
              </a:rPr>
              <a:t>Mark </a:t>
            </a:r>
            <a:r>
              <a:rPr lang="en-US" sz="1400" dirty="0" smtClean="0">
                <a:latin typeface="Helvetica" pitchFamily="48" charset="0"/>
              </a:rPr>
              <a:t>Boulay</a:t>
            </a:r>
            <a:endParaRPr lang="en-US" sz="1400" dirty="0">
              <a:latin typeface="Helvetica" pitchFamily="4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86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5pPr>
      <a:lvl6pPr marL="457011"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6pPr>
      <a:lvl7pPr marL="914021"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7pPr>
      <a:lvl8pPr marL="1371032"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8pPr>
      <a:lvl9pPr marL="1828041"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Helvetica" pitchFamily="4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558" indent="-22850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568" indent="-22850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579" indent="-22850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589" indent="-22850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tif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4496" y="214313"/>
            <a:ext cx="8416925" cy="5715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DEAP-3600 Dark Matter Search at SNOLAB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6293420" y="6517727"/>
            <a:ext cx="3639949" cy="360040"/>
          </a:xfrm>
          <a:prstGeom prst="rect">
            <a:avLst/>
          </a:prstGeom>
        </p:spPr>
        <p:txBody>
          <a:bodyPr/>
          <a:lstStyle/>
          <a:p>
            <a:r>
              <a:rPr lang="en-CA" sz="1600" dirty="0" smtClean="0"/>
              <a:t>IPP June 13, 2016</a:t>
            </a:r>
            <a:endParaRPr lang="en-US" sz="1600" dirty="0"/>
          </a:p>
        </p:txBody>
      </p:sp>
      <p:pic>
        <p:nvPicPr>
          <p:cNvPr id="12292" name="Picture 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3812" y="2312893"/>
            <a:ext cx="1334325" cy="126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12212" y="5502064"/>
            <a:ext cx="6202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Mark </a:t>
            </a:r>
            <a:r>
              <a:rPr lang="en-CA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Boulay</a:t>
            </a:r>
            <a:endParaRPr lang="en-CA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Carleton University</a:t>
            </a:r>
          </a:p>
          <a:p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Queen’s University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3764" y="2423737"/>
            <a:ext cx="45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@</a:t>
            </a:r>
            <a:endParaRPr lang="en-CA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http://www.symmetrymagazine.org/sites/default/files/images/standard/deap_sid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708" y="1000125"/>
            <a:ext cx="3007968" cy="442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36" y="1000125"/>
            <a:ext cx="3303405" cy="44045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924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Mark\Desktop\Media\DeapOnSite\Feb92013_NeckBondandSSLeakTest\DSCN07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293" y="497559"/>
            <a:ext cx="7748139" cy="581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07340"/>
            <a:ext cx="6618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AV neck bonding underground (December 2012-January 2013)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914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ddaq3.snolab.ca/~deap/PictureAlbum/_data/i/galleries/bonding/IMG_0066-m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6" name="AutoShape 6" descr="http://ddaq3.snolab.ca/~deap/PictureAlbum/_data/i/galleries/bonding/IMG_0066-me.jpg"/>
          <p:cNvSpPr>
            <a:spLocks noChangeAspect="1" noChangeArrowheads="1"/>
          </p:cNvSpPr>
          <p:nvPr/>
        </p:nvSpPr>
        <p:spPr bwMode="auto">
          <a:xfrm>
            <a:off x="1691680" y="1052736"/>
            <a:ext cx="5784577" cy="434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8670"/>
            <a:ext cx="7920880" cy="59406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7015" y="7937"/>
            <a:ext cx="6829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Bonding light guides to the DEAP AV, underground at SNOLAB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383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SC00907.JPG"/>
          <p:cNvSpPr>
            <a:spLocks noChangeAspect="1" noChangeArrowheads="1"/>
          </p:cNvSpPr>
          <p:nvPr/>
        </p:nvSpPr>
        <p:spPr bwMode="auto">
          <a:xfrm>
            <a:off x="155575" y="-2713038"/>
            <a:ext cx="3752850" cy="565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17" y="540798"/>
            <a:ext cx="8820472" cy="5861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15887"/>
            <a:ext cx="3014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DEAP Acrylic Vessel (2013)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105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 t="24642" r="-2153" b="19715"/>
          <a:stretch/>
        </p:blipFill>
        <p:spPr>
          <a:xfrm>
            <a:off x="474381" y="915935"/>
            <a:ext cx="7329551" cy="54439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4381" y="331076"/>
            <a:ext cx="383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Moving the AV into assembly room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60652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CA" dirty="0" smtClean="0"/>
              <a:t>DEAP-3600 Detector Assembly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1002794"/>
            <a:ext cx="192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Acrylic Light Guide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73" y="1984194"/>
            <a:ext cx="4956043" cy="371703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4644008" y="1372126"/>
            <a:ext cx="1296144" cy="148081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48537" y="2716803"/>
            <a:ext cx="1904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PE neutron</a:t>
            </a:r>
          </a:p>
          <a:p>
            <a:r>
              <a:rPr lang="en-CA" dirty="0"/>
              <a:t> </a:t>
            </a:r>
            <a:r>
              <a:rPr lang="en-CA" dirty="0" smtClean="0"/>
              <a:t>shielding “blocks”</a:t>
            </a:r>
            <a:endParaRPr lang="en-CA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292080" y="3180209"/>
            <a:ext cx="1818168" cy="8248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3528" y="3848370"/>
            <a:ext cx="1221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PMT with</a:t>
            </a:r>
          </a:p>
          <a:p>
            <a:r>
              <a:rPr lang="en-CA" dirty="0"/>
              <a:t> </a:t>
            </a:r>
            <a:r>
              <a:rPr lang="en-CA" dirty="0" smtClean="0"/>
              <a:t>silicone oil</a:t>
            </a:r>
          </a:p>
          <a:p>
            <a:r>
              <a:rPr lang="en-CA" dirty="0"/>
              <a:t> </a:t>
            </a:r>
            <a:r>
              <a:rPr lang="en-CA" dirty="0" smtClean="0"/>
              <a:t>coupling</a:t>
            </a:r>
            <a:endParaRPr lang="en-CA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606677" y="4509120"/>
            <a:ext cx="1669179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759077" y="4869160"/>
            <a:ext cx="1669179" cy="10801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6330" y="5995865"/>
            <a:ext cx="2463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Copper sleeve over PMT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3528" y="1235238"/>
            <a:ext cx="330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Specular reflector + opaque wrap</a:t>
            </a:r>
            <a:endParaRPr lang="en-CA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092494" y="1604570"/>
            <a:ext cx="2263482" cy="12483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074069" y="576103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/>
              <a:t>2,500 person-weeks of assembly</a:t>
            </a:r>
          </a:p>
          <a:p>
            <a:r>
              <a:rPr lang="en-CA" dirty="0"/>
              <a:t>(students, faculty, </a:t>
            </a:r>
            <a:r>
              <a:rPr lang="en-CA" dirty="0" smtClean="0"/>
              <a:t>PDFs, technicians</a:t>
            </a:r>
            <a:r>
              <a:rPr lang="en-CA" dirty="0"/>
              <a:t>, </a:t>
            </a:r>
          </a:p>
          <a:p>
            <a:r>
              <a:rPr lang="en-CA" dirty="0"/>
              <a:t>  engineers)</a:t>
            </a:r>
          </a:p>
        </p:txBody>
      </p:sp>
    </p:spTree>
    <p:extLst>
      <p:ext uri="{BB962C8B-B14F-4D97-AF65-F5344CB8AC3E}">
        <p14:creationId xmlns:p14="http://schemas.microsoft.com/office/powerpoint/2010/main" val="32446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28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707" y="107340"/>
            <a:ext cx="3331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Acrylic Vessel </a:t>
            </a:r>
            <a:r>
              <a:rPr lang="en-CA" sz="2400" b="1" dirty="0" err="1" smtClean="0"/>
              <a:t>Resurfacer</a:t>
            </a:r>
            <a:endParaRPr lang="en-CA" sz="2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5496" y="692696"/>
            <a:ext cx="43059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Mechanical sander to clean inner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Components selected for low radon emanation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Remove 0.5-mm surface </a:t>
            </a:r>
            <a:r>
              <a:rPr lang="en-CA" sz="1600" i="1" dirty="0" smtClean="0"/>
              <a:t>in situ </a:t>
            </a:r>
            <a:r>
              <a:rPr lang="en-CA" sz="1600" dirty="0" smtClean="0"/>
              <a:t>with N</a:t>
            </a:r>
            <a:r>
              <a:rPr lang="en-CA" sz="1600" baseline="-25000" dirty="0" smtClean="0"/>
              <a:t>2</a:t>
            </a:r>
            <a:r>
              <a:rPr lang="en-CA" sz="1600" dirty="0" smtClean="0"/>
              <a:t> purge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Cleans surface to bulk-level impurities</a:t>
            </a:r>
          </a:p>
          <a:p>
            <a:r>
              <a:rPr lang="en-CA" sz="1600" dirty="0"/>
              <a:t> </a:t>
            </a:r>
            <a:r>
              <a:rPr lang="en-CA" sz="1600" dirty="0" smtClean="0"/>
              <a:t>      (order 100,000 cleaner than SNO vessel)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2121"/>
            <a:ext cx="4242792" cy="565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86" y="2431376"/>
            <a:ext cx="1395509" cy="442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90"/>
          <a:stretch/>
        </p:blipFill>
        <p:spPr bwMode="auto">
          <a:xfrm>
            <a:off x="1406382" y="2565948"/>
            <a:ext cx="3813690" cy="396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143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96" y="1310343"/>
            <a:ext cx="3758398" cy="3913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5897" y="212834"/>
            <a:ext cx="397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Completed Detector and Shield Tank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38" y="1310343"/>
            <a:ext cx="4670714" cy="3913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670" y="5352393"/>
            <a:ext cx="3586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Completed Detector: Steel Shell, calibration tubes, </a:t>
            </a:r>
            <a:r>
              <a:rPr lang="en-CA" dirty="0" err="1" smtClean="0"/>
              <a:t>muon</a:t>
            </a:r>
            <a:r>
              <a:rPr lang="en-CA" dirty="0" smtClean="0"/>
              <a:t> veto in Shield Tank (fall 2015)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4485892" y="5352393"/>
            <a:ext cx="4141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Shield Tank and emergency vent lines,</a:t>
            </a:r>
          </a:p>
          <a:p>
            <a:r>
              <a:rPr lang="en-CA" dirty="0"/>
              <a:t> </a:t>
            </a:r>
            <a:r>
              <a:rPr lang="en-CA" dirty="0" smtClean="0"/>
              <a:t> tank was filled with water Oct 2015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2102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23" y="1413238"/>
            <a:ext cx="8645157" cy="4970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6213" y="244128"/>
            <a:ext cx="6013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Detector event rate during shield tank water fill</a:t>
            </a:r>
            <a:endParaRPr lang="en-CA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3129455" y="1143000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 feet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277084" y="1143000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7</a:t>
            </a:r>
            <a:r>
              <a:rPr lang="en-CA" dirty="0" smtClean="0"/>
              <a:t> feet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5855206" y="1142999"/>
            <a:ext cx="88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16 feet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251407" y="988055"/>
            <a:ext cx="1170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Tank Full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3448331" y="6314090"/>
            <a:ext cx="2417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(Filled October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4513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44"/>
            <a:ext cx="9144000" cy="64641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7145" y="338958"/>
            <a:ext cx="49393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Electronics and trigger system operational</a:t>
            </a:r>
          </a:p>
          <a:p>
            <a:r>
              <a:rPr lang="en-CA" dirty="0"/>
              <a:t> </a:t>
            </a:r>
            <a:r>
              <a:rPr lang="en-CA" dirty="0" smtClean="0"/>
              <a:t> for over a year (CAEN v1720s)</a:t>
            </a:r>
          </a:p>
          <a:p>
            <a:endParaRPr lang="en-CA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/>
              <a:t>Commissioning, electronics calibration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/>
              <a:t>Optical calibration with internal fibers </a:t>
            </a:r>
          </a:p>
          <a:p>
            <a:r>
              <a:rPr lang="en-CA" dirty="0"/>
              <a:t> </a:t>
            </a:r>
            <a:r>
              <a:rPr lang="en-CA" dirty="0" smtClean="0"/>
              <a:t>     (AARFs) and deployed diffusing </a:t>
            </a:r>
            <a:r>
              <a:rPr lang="en-CA" dirty="0" err="1" smtClean="0"/>
              <a:t>laserball</a:t>
            </a:r>
            <a:r>
              <a:rPr lang="en-CA" dirty="0" smtClean="0"/>
              <a:t> </a:t>
            </a:r>
          </a:p>
          <a:p>
            <a:r>
              <a:rPr lang="en-CA" dirty="0"/>
              <a:t> </a:t>
            </a:r>
            <a:r>
              <a:rPr lang="en-CA" dirty="0" smtClean="0"/>
              <a:t>     source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9122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3308" y="157362"/>
            <a:ext cx="4212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DEAP-3600 Dark Matter Search</a:t>
            </a:r>
            <a:endParaRPr lang="en-CA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757059"/>
            <a:ext cx="45594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/>
              <a:t>Liquid Argon for DM (Single-phase)</a:t>
            </a:r>
          </a:p>
          <a:p>
            <a:endParaRPr lang="en-CA" sz="1600" dirty="0" smtClean="0"/>
          </a:p>
          <a:p>
            <a:endParaRPr lang="en-CA" sz="1600" dirty="0"/>
          </a:p>
          <a:p>
            <a:endParaRPr lang="en-CA" sz="1600" dirty="0" smtClean="0"/>
          </a:p>
          <a:p>
            <a:endParaRPr lang="en-CA" sz="1600" dirty="0"/>
          </a:p>
          <a:p>
            <a:endParaRPr lang="en-CA" sz="1600" dirty="0"/>
          </a:p>
          <a:p>
            <a:endParaRPr lang="en-CA" sz="1600" dirty="0" smtClean="0"/>
          </a:p>
          <a:p>
            <a:r>
              <a:rPr lang="en-CA" sz="1600" dirty="0" smtClean="0"/>
              <a:t>Scattered nucleus detected via scintillation in </a:t>
            </a:r>
            <a:r>
              <a:rPr lang="en-CA" sz="1600" dirty="0" err="1" smtClean="0"/>
              <a:t>LAr</a:t>
            </a:r>
            <a:endParaRPr lang="en-CA" sz="1600" dirty="0"/>
          </a:p>
          <a:p>
            <a:endParaRPr lang="en-CA" sz="1600" dirty="0" smtClean="0"/>
          </a:p>
          <a:p>
            <a:r>
              <a:rPr lang="en-CA" sz="1600" b="1" dirty="0" smtClean="0"/>
              <a:t>Good Pulse-shape discrimination </a:t>
            </a:r>
            <a:r>
              <a:rPr lang="en-CA" sz="1600" dirty="0" smtClean="0"/>
              <a:t>between</a:t>
            </a:r>
          </a:p>
          <a:p>
            <a:r>
              <a:rPr lang="en-CA" sz="1600" dirty="0" smtClean="0">
                <a:latin typeface="Symbol" panose="05050102010706020507" pitchFamily="18" charset="2"/>
              </a:rPr>
              <a:t>b</a:t>
            </a:r>
            <a:r>
              <a:rPr lang="en-CA" sz="1600" dirty="0" smtClean="0"/>
              <a:t>/</a:t>
            </a:r>
            <a:r>
              <a:rPr lang="en-CA" sz="1600" dirty="0" smtClean="0">
                <a:latin typeface="Symbol" panose="05050102010706020507" pitchFamily="18" charset="2"/>
              </a:rPr>
              <a:t>g</a:t>
            </a:r>
            <a:r>
              <a:rPr lang="en-CA" sz="1600" dirty="0" smtClean="0"/>
              <a:t> and nuclear recoils with scintillation</a:t>
            </a:r>
          </a:p>
          <a:p>
            <a:endParaRPr lang="en-CA" sz="1600" dirty="0"/>
          </a:p>
          <a:p>
            <a:r>
              <a:rPr lang="en-CA" sz="1600" dirty="0" smtClean="0"/>
              <a:t>Argon is </a:t>
            </a:r>
            <a:r>
              <a:rPr lang="en-CA" sz="1600" b="1" dirty="0" smtClean="0"/>
              <a:t>easy to purify</a:t>
            </a:r>
          </a:p>
          <a:p>
            <a:endParaRPr lang="en-CA" sz="1600" dirty="0"/>
          </a:p>
          <a:p>
            <a:r>
              <a:rPr lang="en-CA" sz="1600" b="1" dirty="0" smtClean="0"/>
              <a:t>Very large target masses possible</a:t>
            </a:r>
            <a:r>
              <a:rPr lang="en-CA" sz="1600" dirty="0" smtClean="0"/>
              <a:t>, no </a:t>
            </a:r>
          </a:p>
          <a:p>
            <a:r>
              <a:rPr lang="en-CA" sz="1600" dirty="0" smtClean="0"/>
              <a:t>absorption of UV scintillation photons</a:t>
            </a:r>
          </a:p>
          <a:p>
            <a:r>
              <a:rPr lang="en-CA" sz="1600" dirty="0" smtClean="0"/>
              <a:t>in argon, no pileup until beyond tonne-scale</a:t>
            </a:r>
          </a:p>
          <a:p>
            <a:endParaRPr lang="en-CA" sz="1600" dirty="0"/>
          </a:p>
          <a:p>
            <a:r>
              <a:rPr lang="en-CA" sz="1600" b="1" dirty="0" smtClean="0"/>
              <a:t>Position reconstruction allows surface background removal</a:t>
            </a:r>
            <a:r>
              <a:rPr lang="en-CA" sz="1600" dirty="0" smtClean="0"/>
              <a:t>, based on photon detection   (~5 cm resolution allows removal</a:t>
            </a:r>
          </a:p>
          <a:p>
            <a:r>
              <a:rPr lang="en-CA" sz="1600" dirty="0"/>
              <a:t> </a:t>
            </a:r>
            <a:r>
              <a:rPr lang="en-CA" sz="1600" dirty="0" smtClean="0"/>
              <a:t>of radon daughter events from analysis)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5490" y="764704"/>
            <a:ext cx="42484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DM Sensitivity</a:t>
            </a:r>
            <a:endParaRPr lang="en-CA" dirty="0"/>
          </a:p>
          <a:p>
            <a:endParaRPr lang="en-CA" sz="1600" dirty="0"/>
          </a:p>
          <a:p>
            <a:r>
              <a:rPr lang="en-CA" sz="1600" dirty="0" smtClean="0"/>
              <a:t>1 tonne fiducial mass (3.6 tonnes total) designed for  &lt; 0.2 background events/year with 60 </a:t>
            </a:r>
            <a:r>
              <a:rPr lang="en-CA" sz="1600" dirty="0" err="1" smtClean="0"/>
              <a:t>keVr</a:t>
            </a:r>
            <a:endParaRPr lang="en-CA" sz="1600" dirty="0" smtClean="0"/>
          </a:p>
          <a:p>
            <a:r>
              <a:rPr lang="en-CA" sz="1600" dirty="0" smtClean="0"/>
              <a:t>threshold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115616" y="1268760"/>
            <a:ext cx="1872208" cy="1169863"/>
            <a:chOff x="755996" y="4319174"/>
            <a:chExt cx="2265362" cy="1385887"/>
          </a:xfrm>
        </p:grpSpPr>
        <p:sp>
          <p:nvSpPr>
            <p:cNvPr id="11" name="Oval 16"/>
            <p:cNvSpPr>
              <a:spLocks noChangeArrowheads="1"/>
            </p:cNvSpPr>
            <p:nvPr/>
          </p:nvSpPr>
          <p:spPr bwMode="auto">
            <a:xfrm>
              <a:off x="886171" y="4833524"/>
              <a:ext cx="80962" cy="777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00" tIns="45702" rIns="91400" bIns="45702" anchor="ctr"/>
            <a:lstStyle/>
            <a:p>
              <a:pPr eaLnBrk="0" hangingPunct="0"/>
              <a:endParaRPr lang="en-CA"/>
            </a:p>
          </p:txBody>
        </p:sp>
        <p:sp>
          <p:nvSpPr>
            <p:cNvPr id="12" name="Line 32"/>
            <p:cNvSpPr>
              <a:spLocks noChangeShapeType="1"/>
            </p:cNvSpPr>
            <p:nvPr/>
          </p:nvSpPr>
          <p:spPr bwMode="auto">
            <a:xfrm>
              <a:off x="1014758" y="4871624"/>
              <a:ext cx="312738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1400" tIns="45702" rIns="91400" bIns="45702"/>
            <a:lstStyle/>
            <a:p>
              <a:endParaRPr lang="en-CA"/>
            </a:p>
          </p:txBody>
        </p:sp>
        <p:sp>
          <p:nvSpPr>
            <p:cNvPr id="13" name="Oval 48"/>
            <p:cNvSpPr>
              <a:spLocks noChangeArrowheads="1"/>
            </p:cNvSpPr>
            <p:nvPr/>
          </p:nvSpPr>
          <p:spPr bwMode="auto">
            <a:xfrm>
              <a:off x="2627658" y="5230399"/>
              <a:ext cx="80963" cy="777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00" tIns="45702" rIns="91400" bIns="45702" anchor="ctr"/>
            <a:lstStyle/>
            <a:p>
              <a:pPr eaLnBrk="0" hangingPunct="0"/>
              <a:endParaRPr lang="en-CA"/>
            </a:p>
          </p:txBody>
        </p:sp>
        <p:sp>
          <p:nvSpPr>
            <p:cNvPr id="14" name="Line 49"/>
            <p:cNvSpPr>
              <a:spLocks noChangeShapeType="1"/>
            </p:cNvSpPr>
            <p:nvPr/>
          </p:nvSpPr>
          <p:spPr bwMode="auto">
            <a:xfrm flipV="1">
              <a:off x="2778471" y="4319174"/>
              <a:ext cx="242887" cy="146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1400" tIns="45702" rIns="91400" bIns="45702"/>
            <a:lstStyle/>
            <a:p>
              <a:endParaRPr lang="en-CA"/>
            </a:p>
          </p:txBody>
        </p:sp>
        <p:sp>
          <p:nvSpPr>
            <p:cNvPr id="15" name="Line 50"/>
            <p:cNvSpPr>
              <a:spLocks noChangeShapeType="1"/>
            </p:cNvSpPr>
            <p:nvPr/>
          </p:nvSpPr>
          <p:spPr bwMode="auto">
            <a:xfrm>
              <a:off x="2719733" y="5328824"/>
              <a:ext cx="196850" cy="163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1400" tIns="45702" rIns="91400" bIns="45702"/>
            <a:lstStyle/>
            <a:p>
              <a:endParaRPr lang="en-CA"/>
            </a:p>
          </p:txBody>
        </p:sp>
        <p:sp>
          <p:nvSpPr>
            <p:cNvPr id="16" name="Text Box 51"/>
            <p:cNvSpPr txBox="1">
              <a:spLocks noChangeArrowheads="1"/>
            </p:cNvSpPr>
            <p:nvPr/>
          </p:nvSpPr>
          <p:spPr bwMode="auto">
            <a:xfrm>
              <a:off x="755996" y="4860511"/>
              <a:ext cx="352425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sz="2400">
                  <a:latin typeface="Symbol" charset="2"/>
                </a:rPr>
                <a:t>c</a:t>
              </a:r>
            </a:p>
          </p:txBody>
        </p:sp>
        <p:sp>
          <p:nvSpPr>
            <p:cNvPr id="17" name="Text Box 52"/>
            <p:cNvSpPr txBox="1">
              <a:spLocks noChangeArrowheads="1"/>
            </p:cNvSpPr>
            <p:nvPr/>
          </p:nvSpPr>
          <p:spPr bwMode="auto">
            <a:xfrm>
              <a:off x="1327496" y="4958936"/>
              <a:ext cx="62706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baseline="30000" dirty="0"/>
                <a:t>40</a:t>
              </a:r>
              <a:r>
                <a:rPr lang="en-US" dirty="0"/>
                <a:t>Ar</a:t>
              </a:r>
            </a:p>
          </p:txBody>
        </p:sp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2381596" y="4644611"/>
              <a:ext cx="627062" cy="39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baseline="30000" dirty="0"/>
                <a:t>40</a:t>
              </a:r>
              <a:r>
                <a:rPr lang="en-US" dirty="0"/>
                <a:t>Ar</a:t>
              </a:r>
            </a:p>
          </p:txBody>
        </p:sp>
        <p:sp>
          <p:nvSpPr>
            <p:cNvPr id="19" name="Rectangle 54"/>
            <p:cNvSpPr>
              <a:spLocks noChangeArrowheads="1"/>
            </p:cNvSpPr>
            <p:nvPr/>
          </p:nvSpPr>
          <p:spPr bwMode="auto">
            <a:xfrm>
              <a:off x="2478433" y="5243099"/>
              <a:ext cx="354013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sz="2400">
                  <a:latin typeface="Symbol" charset="2"/>
                </a:rPr>
                <a:t>c</a:t>
              </a:r>
            </a:p>
          </p:txBody>
        </p:sp>
        <p:pic>
          <p:nvPicPr>
            <p:cNvPr id="20" name="Picture 3" descr="C:\Users\Mark\Desktop\DesktopFiles\Ar_brb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6258" y="4757324"/>
              <a:ext cx="239713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3" descr="C:\Users\Mark\Desktop\DesktopFiles\Ar_brb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3358" y="4435061"/>
              <a:ext cx="241300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465" y="2190044"/>
            <a:ext cx="4364871" cy="464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94" y="969525"/>
            <a:ext cx="6588369" cy="50128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910" y="346841"/>
            <a:ext cx="4941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In-situ calibration of relative PMT efficiencies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1087821" y="3184635"/>
            <a:ext cx="3931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(Diffusing </a:t>
            </a:r>
            <a:r>
              <a:rPr lang="en-CA" dirty="0" err="1" smtClean="0"/>
              <a:t>laserball</a:t>
            </a:r>
            <a:r>
              <a:rPr lang="en-CA" dirty="0" smtClean="0"/>
              <a:t> source at center)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2651192" y="5944259"/>
            <a:ext cx="5163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Internal fiber system (20 fibers into light guides)</a:t>
            </a:r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3365233" y="4599432"/>
            <a:ext cx="3735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~2% relative efficiency calibration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7487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eicai\AppData\Local\Temp\calwf_009406-0003-300460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2" y="2370534"/>
            <a:ext cx="66294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116632"/>
            <a:ext cx="8856984" cy="864096"/>
          </a:xfrm>
        </p:spPr>
        <p:txBody>
          <a:bodyPr>
            <a:normAutofit/>
          </a:bodyPr>
          <a:lstStyle/>
          <a:p>
            <a:r>
              <a:rPr lang="en-CA" sz="2400" dirty="0" smtClean="0"/>
              <a:t>A high </a:t>
            </a:r>
            <a:r>
              <a:rPr lang="en-CA" sz="2400" dirty="0"/>
              <a:t>e</a:t>
            </a:r>
            <a:r>
              <a:rPr lang="en-CA" sz="2400" dirty="0" smtClean="0"/>
              <a:t>nergy event (Commissioning running, Spring 2015)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4770605" cy="181370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sz="2400" dirty="0" smtClean="0"/>
              <a:t>Run: 9406  </a:t>
            </a:r>
            <a:r>
              <a:rPr lang="en-CA" sz="2400" dirty="0" err="1" smtClean="0"/>
              <a:t>Subrun</a:t>
            </a:r>
            <a:r>
              <a:rPr lang="en-CA" sz="2400" dirty="0" smtClean="0"/>
              <a:t>: 3  Event: 300460</a:t>
            </a:r>
          </a:p>
          <a:p>
            <a:pPr marL="0" indent="0">
              <a:buNone/>
            </a:pPr>
            <a:r>
              <a:rPr lang="en-CA" sz="2400" dirty="0" smtClean="0"/>
              <a:t>High-E event rate: ~1 event/day</a:t>
            </a:r>
          </a:p>
          <a:p>
            <a:pPr marL="0" indent="0">
              <a:buNone/>
            </a:pPr>
            <a:r>
              <a:rPr lang="en-CA" sz="2400" dirty="0" smtClean="0"/>
              <a:t>Expected muon rate: 1.6 muons/day</a:t>
            </a:r>
          </a:p>
        </p:txBody>
      </p:sp>
      <p:pic>
        <p:nvPicPr>
          <p:cNvPr id="1027" name="Picture 3" descr="C:\Users\beicai\AppData\Local\Temp\deap_image_withVesse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81" y="836712"/>
            <a:ext cx="4065517" cy="393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3256427"/>
            <a:ext cx="1618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preliminary</a:t>
            </a:r>
            <a:endParaRPr lang="en-C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4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565"/>
            <a:ext cx="9144000" cy="67088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0312" y="5824728"/>
            <a:ext cx="4955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Identify alpha events from scintillation in TPB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9676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7"/>
            <a:ext cx="9144000" cy="68498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608" y="5943600"/>
            <a:ext cx="5209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PRELIMINARY – NOT FOR DISTRIBUTION!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3321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68"/>
          <a:stretch/>
        </p:blipFill>
        <p:spPr bwMode="auto">
          <a:xfrm>
            <a:off x="599090" y="756745"/>
            <a:ext cx="8253248" cy="5257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834" y="295080"/>
            <a:ext cx="4168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DEAP-3600 Cryogenic Systems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381685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77" y="855876"/>
            <a:ext cx="8910446" cy="59046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777" y="169476"/>
            <a:ext cx="833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/>
              <a:t>DEAP-3600 </a:t>
            </a:r>
            <a:r>
              <a:rPr lang="en-CA" sz="2800" dirty="0" err="1" smtClean="0"/>
              <a:t>Cryocooler</a:t>
            </a:r>
            <a:r>
              <a:rPr lang="en-CA" sz="2800" dirty="0" smtClean="0"/>
              <a:t> System Installed May 2012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5889466"/>
            <a:ext cx="4992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3500 L LN</a:t>
            </a:r>
            <a:r>
              <a:rPr lang="en-CA" sz="2000" b="1" baseline="-25000" dirty="0" smtClean="0"/>
              <a:t>2</a:t>
            </a:r>
            <a:r>
              <a:rPr lang="en-CA" sz="2000" b="1" dirty="0" smtClean="0"/>
              <a:t> </a:t>
            </a:r>
            <a:r>
              <a:rPr lang="en-CA" sz="2000" b="1" dirty="0" err="1" smtClean="0"/>
              <a:t>dewar</a:t>
            </a:r>
            <a:r>
              <a:rPr lang="en-CA" sz="2000" b="1" dirty="0" smtClean="0"/>
              <a:t> allows 4-day “buffer”</a:t>
            </a:r>
          </a:p>
          <a:p>
            <a:r>
              <a:rPr lang="en-CA" sz="2000" b="1" dirty="0"/>
              <a:t> </a:t>
            </a:r>
            <a:r>
              <a:rPr lang="en-CA" sz="2000" b="1" dirty="0" smtClean="0"/>
              <a:t> in cooling system</a:t>
            </a:r>
            <a:endParaRPr lang="en-US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139952" y="4293096"/>
            <a:ext cx="432048" cy="15963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55285" y="1588150"/>
            <a:ext cx="2355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3 x 1.2 kW @ 77 K</a:t>
            </a:r>
            <a:endParaRPr lang="en-US" sz="2000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851920" y="1988260"/>
            <a:ext cx="504056" cy="2886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55576" y="3611240"/>
            <a:ext cx="0" cy="108012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5536" y="3206773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t</a:t>
            </a:r>
            <a:r>
              <a:rPr lang="en-CA" sz="2000" b="1" dirty="0" smtClean="0"/>
              <a:t>o DEAP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458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32032" y="620688"/>
            <a:ext cx="8944534" cy="3310323"/>
            <a:chOff x="32032" y="194773"/>
            <a:chExt cx="8944534" cy="331032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2" y="232771"/>
              <a:ext cx="3301532" cy="2476149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136686" y="194773"/>
              <a:ext cx="8839880" cy="3310323"/>
              <a:chOff x="136686" y="194773"/>
              <a:chExt cx="8839880" cy="3310323"/>
            </a:xfrm>
          </p:grpSpPr>
          <p:sp>
            <p:nvSpPr>
              <p:cNvPr id="19" name="AutoShape 2" descr="https://www.snolab.ca/deap/private/TWiki/pub/images/DEAP3/DeapSiteDiary2015x02x24n2/1/DSCN0082.JPG"/>
              <p:cNvSpPr>
                <a:spLocks noChangeAspect="1" noChangeArrowheads="1"/>
              </p:cNvSpPr>
              <p:nvPr/>
            </p:nvSpPr>
            <p:spPr bwMode="auto">
              <a:xfrm>
                <a:off x="136686" y="2769452"/>
                <a:ext cx="3092224" cy="4785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CA" dirty="0" smtClean="0"/>
                  <a:t>Bulk </a:t>
                </a:r>
                <a:r>
                  <a:rPr lang="en-CA" dirty="0" err="1" smtClean="0"/>
                  <a:t>LAr</a:t>
                </a:r>
                <a:r>
                  <a:rPr lang="en-CA" dirty="0" smtClean="0"/>
                  <a:t> storage on surface</a:t>
                </a:r>
                <a:endParaRPr lang="en-CA" dirty="0"/>
              </a:p>
            </p:txBody>
          </p:sp>
          <p:pic>
            <p:nvPicPr>
              <p:cNvPr id="1028" name="Picture 4" descr="http://photos.labx.com/labx/531000/531618-0m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2293" y="349006"/>
                <a:ext cx="1266825" cy="22860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51" t="27329" r="23771"/>
              <a:stretch/>
            </p:blipFill>
            <p:spPr>
              <a:xfrm>
                <a:off x="5796136" y="194773"/>
                <a:ext cx="3180430" cy="2651407"/>
              </a:xfrm>
              <a:prstGeom prst="rect">
                <a:avLst/>
              </a:prstGeom>
            </p:spPr>
          </p:pic>
          <p:cxnSp>
            <p:nvCxnSpPr>
              <p:cNvPr id="23" name="Straight Arrow Connector 22"/>
              <p:cNvCxnSpPr/>
              <p:nvPr/>
            </p:nvCxnSpPr>
            <p:spPr>
              <a:xfrm>
                <a:off x="3485164" y="1492007"/>
                <a:ext cx="36675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5292080" y="1466109"/>
                <a:ext cx="36675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046256" y="2702761"/>
                <a:ext cx="112082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2x240L</a:t>
                </a:r>
              </a:p>
              <a:p>
                <a:r>
                  <a:rPr lang="en-CA" dirty="0" smtClean="0"/>
                  <a:t>(transfer)</a:t>
                </a:r>
                <a:endParaRPr lang="en-CA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951246" y="2858765"/>
                <a:ext cx="289053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/>
                  <a:t>LN</a:t>
                </a:r>
                <a:r>
                  <a:rPr lang="en-CA" baseline="-25000" dirty="0" smtClean="0"/>
                  <a:t>2</a:t>
                </a:r>
                <a:r>
                  <a:rPr lang="en-CA" dirty="0" smtClean="0"/>
                  <a:t>-cooled storage </a:t>
                </a:r>
                <a:r>
                  <a:rPr lang="en-CA" dirty="0" err="1" smtClean="0"/>
                  <a:t>dewar</a:t>
                </a:r>
                <a:endParaRPr lang="en-CA" dirty="0" smtClean="0"/>
              </a:p>
              <a:p>
                <a:r>
                  <a:rPr lang="en-CA" dirty="0" smtClean="0"/>
                  <a:t>underground</a:t>
                </a:r>
                <a:endParaRPr lang="en-CA" dirty="0"/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74248" y="64747"/>
            <a:ext cx="5330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Liquid Argon Target Transfer and Storage</a:t>
            </a:r>
            <a:endParaRPr lang="en-C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15082" y="4098024"/>
            <a:ext cx="63069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Transferring underground started March 3, 2015</a:t>
            </a:r>
          </a:p>
          <a:p>
            <a:endParaRPr lang="en-CA" dirty="0"/>
          </a:p>
          <a:p>
            <a:r>
              <a:rPr lang="en-CA" dirty="0" smtClean="0"/>
              <a:t>From RGA scans (before purification in the DEAP system):</a:t>
            </a:r>
          </a:p>
          <a:p>
            <a:endParaRPr lang="en-CA" dirty="0"/>
          </a:p>
          <a:p>
            <a:r>
              <a:rPr lang="en-CA" dirty="0" smtClean="0"/>
              <a:t>CH</a:t>
            </a:r>
            <a:r>
              <a:rPr lang="en-CA" baseline="-25000" dirty="0" smtClean="0"/>
              <a:t>4</a:t>
            </a:r>
            <a:r>
              <a:rPr lang="en-CA" dirty="0" smtClean="0"/>
              <a:t> &lt; 10 ppb, H</a:t>
            </a:r>
            <a:r>
              <a:rPr lang="en-CA" baseline="-25000" dirty="0" smtClean="0"/>
              <a:t>2</a:t>
            </a:r>
            <a:r>
              <a:rPr lang="en-CA" dirty="0" smtClean="0"/>
              <a:t>O &lt; 10 ppb, N</a:t>
            </a:r>
            <a:r>
              <a:rPr lang="en-CA" baseline="-25000" dirty="0" smtClean="0"/>
              <a:t>2</a:t>
            </a:r>
            <a:r>
              <a:rPr lang="en-CA" dirty="0" smtClean="0"/>
              <a:t> &lt; 4 ppb, O</a:t>
            </a:r>
            <a:r>
              <a:rPr lang="en-CA" baseline="-25000" dirty="0" smtClean="0"/>
              <a:t>2</a:t>
            </a:r>
            <a:r>
              <a:rPr lang="en-CA" dirty="0" smtClean="0"/>
              <a:t> &lt; 6 ppb</a:t>
            </a:r>
          </a:p>
          <a:p>
            <a:endParaRPr lang="en-CA" dirty="0"/>
          </a:p>
          <a:p>
            <a:r>
              <a:rPr lang="en-CA" dirty="0" smtClean="0"/>
              <a:t>  (&lt;100 </a:t>
            </a:r>
            <a:r>
              <a:rPr lang="en-CA" dirty="0" err="1" smtClean="0"/>
              <a:t>ppt</a:t>
            </a:r>
            <a:r>
              <a:rPr lang="en-CA" dirty="0" smtClean="0"/>
              <a:t> after purification)</a:t>
            </a:r>
          </a:p>
        </p:txBody>
      </p:sp>
    </p:spTree>
    <p:extLst>
      <p:ext uri="{BB962C8B-B14F-4D97-AF65-F5344CB8AC3E}">
        <p14:creationId xmlns:p14="http://schemas.microsoft.com/office/powerpoint/2010/main" val="30279086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46" y="281353"/>
            <a:ext cx="5353099" cy="59553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07369" y="97423"/>
            <a:ext cx="319474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Argon Purification</a:t>
            </a:r>
          </a:p>
          <a:p>
            <a:endParaRPr lang="en-CA" dirty="0" smtClean="0"/>
          </a:p>
          <a:p>
            <a:r>
              <a:rPr lang="en-CA" dirty="0" smtClean="0"/>
              <a:t>Target stored as liquid,</a:t>
            </a:r>
          </a:p>
          <a:p>
            <a:r>
              <a:rPr lang="en-CA" dirty="0"/>
              <a:t> </a:t>
            </a:r>
            <a:r>
              <a:rPr lang="en-CA" dirty="0" smtClean="0"/>
              <a:t> boiled and purified</a:t>
            </a:r>
          </a:p>
          <a:p>
            <a:r>
              <a:rPr lang="en-CA" dirty="0"/>
              <a:t> </a:t>
            </a:r>
            <a:r>
              <a:rPr lang="en-CA" dirty="0" smtClean="0"/>
              <a:t> in gas phase,</a:t>
            </a:r>
          </a:p>
          <a:p>
            <a:r>
              <a:rPr lang="en-CA" dirty="0"/>
              <a:t> </a:t>
            </a:r>
            <a:r>
              <a:rPr lang="en-CA" dirty="0" smtClean="0"/>
              <a:t> then (re-)liquefied into AV</a:t>
            </a:r>
          </a:p>
          <a:p>
            <a:endParaRPr lang="en-CA" dirty="0" smtClean="0"/>
          </a:p>
          <a:p>
            <a:r>
              <a:rPr lang="en-CA" dirty="0"/>
              <a:t> </a:t>
            </a:r>
            <a:r>
              <a:rPr lang="en-CA" dirty="0" smtClean="0"/>
              <a:t> (</a:t>
            </a:r>
            <a:r>
              <a:rPr lang="en-CA" dirty="0" err="1" smtClean="0"/>
              <a:t>Gettering</a:t>
            </a:r>
            <a:r>
              <a:rPr lang="en-CA" dirty="0" smtClean="0"/>
              <a:t>, radon</a:t>
            </a:r>
          </a:p>
          <a:p>
            <a:r>
              <a:rPr lang="en-CA" dirty="0"/>
              <a:t> </a:t>
            </a:r>
            <a:r>
              <a:rPr lang="en-CA" dirty="0" smtClean="0"/>
              <a:t>   and</a:t>
            </a:r>
          </a:p>
          <a:p>
            <a:r>
              <a:rPr lang="en-CA" dirty="0"/>
              <a:t> </a:t>
            </a:r>
            <a:r>
              <a:rPr lang="en-CA" dirty="0" smtClean="0"/>
              <a:t>   particulate filtration</a:t>
            </a:r>
            <a:r>
              <a:rPr lang="en-CA" dirty="0" smtClean="0"/>
              <a:t>)</a:t>
            </a:r>
            <a:endParaRPr lang="en-CA" dirty="0" smtClean="0"/>
          </a:p>
          <a:p>
            <a:endParaRPr lang="en-CA" dirty="0"/>
          </a:p>
          <a:p>
            <a:r>
              <a:rPr lang="en-CA" b="1" dirty="0" smtClean="0"/>
              <a:t>AV </a:t>
            </a:r>
            <a:r>
              <a:rPr lang="en-CA" b="1" dirty="0" err="1" smtClean="0"/>
              <a:t>cooldown</a:t>
            </a:r>
            <a:r>
              <a:rPr lang="en-CA" b="1" dirty="0" smtClean="0"/>
              <a:t> started</a:t>
            </a:r>
          </a:p>
          <a:p>
            <a:r>
              <a:rPr lang="en-CA" b="1" dirty="0"/>
              <a:t> </a:t>
            </a:r>
            <a:r>
              <a:rPr lang="en-CA" b="1" dirty="0" smtClean="0"/>
              <a:t>Feb 2016</a:t>
            </a:r>
            <a:endParaRPr lang="en-CA" b="1" dirty="0" smtClean="0"/>
          </a:p>
        </p:txBody>
      </p:sp>
    </p:spTree>
    <p:extLst>
      <p:ext uri="{BB962C8B-B14F-4D97-AF65-F5344CB8AC3E}">
        <p14:creationId xmlns:p14="http://schemas.microsoft.com/office/powerpoint/2010/main" val="29454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96490"/>
            <a:ext cx="8002064" cy="51778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7209976" cy="299053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355976" y="1484784"/>
            <a:ext cx="1440160" cy="20162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0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4" y="85815"/>
            <a:ext cx="8174726" cy="659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6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1" y="311168"/>
            <a:ext cx="4229515" cy="6337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0" y="605689"/>
            <a:ext cx="321564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3600 kg argon</a:t>
            </a:r>
          </a:p>
          <a:p>
            <a:r>
              <a:rPr lang="en-CA" dirty="0"/>
              <a:t>i</a:t>
            </a:r>
            <a:r>
              <a:rPr lang="en-CA" dirty="0" smtClean="0"/>
              <a:t>n sealed ultraclean</a:t>
            </a:r>
          </a:p>
          <a:p>
            <a:r>
              <a:rPr lang="en-CA" dirty="0" smtClean="0"/>
              <a:t>Acrylic Vessel (1.7 m ID)</a:t>
            </a:r>
          </a:p>
          <a:p>
            <a:endParaRPr lang="en-CA" dirty="0" smtClean="0"/>
          </a:p>
          <a:p>
            <a:r>
              <a:rPr lang="en-CA" dirty="0" smtClean="0"/>
              <a:t>Vessel is “resurfaced”</a:t>
            </a:r>
          </a:p>
          <a:p>
            <a:r>
              <a:rPr lang="en-CA" dirty="0"/>
              <a:t>i</a:t>
            </a:r>
            <a:r>
              <a:rPr lang="en-CA" dirty="0" smtClean="0"/>
              <a:t>n-situ to remove </a:t>
            </a:r>
          </a:p>
          <a:p>
            <a:r>
              <a:rPr lang="en-CA" dirty="0"/>
              <a:t>d</a:t>
            </a:r>
            <a:r>
              <a:rPr lang="en-CA" dirty="0" smtClean="0"/>
              <a:t>eposited </a:t>
            </a:r>
            <a:r>
              <a:rPr lang="en-CA" dirty="0" err="1" smtClean="0"/>
              <a:t>Rn</a:t>
            </a:r>
            <a:r>
              <a:rPr lang="en-CA" dirty="0" smtClean="0"/>
              <a:t> daughters</a:t>
            </a:r>
          </a:p>
          <a:p>
            <a:r>
              <a:rPr lang="en-CA" dirty="0"/>
              <a:t>a</a:t>
            </a:r>
            <a:r>
              <a:rPr lang="en-CA" dirty="0" smtClean="0"/>
              <a:t>fter construction</a:t>
            </a:r>
          </a:p>
          <a:p>
            <a:endParaRPr lang="en-CA" dirty="0"/>
          </a:p>
          <a:p>
            <a:r>
              <a:rPr lang="en-CA" dirty="0" smtClean="0"/>
              <a:t>255 Hamamatsu</a:t>
            </a:r>
          </a:p>
          <a:p>
            <a:r>
              <a:rPr lang="en-CA" dirty="0"/>
              <a:t> </a:t>
            </a:r>
            <a:r>
              <a:rPr lang="en-CA" dirty="0" smtClean="0"/>
              <a:t>R5912 HQE PMTs 8-inch</a:t>
            </a:r>
          </a:p>
          <a:p>
            <a:r>
              <a:rPr lang="en-CA" dirty="0"/>
              <a:t> </a:t>
            </a:r>
            <a:r>
              <a:rPr lang="en-CA" dirty="0" smtClean="0"/>
              <a:t>(32% QE)</a:t>
            </a:r>
          </a:p>
          <a:p>
            <a:endParaRPr lang="en-CA" dirty="0"/>
          </a:p>
          <a:p>
            <a:r>
              <a:rPr lang="en-CA" dirty="0" smtClean="0"/>
              <a:t>50 cm light guides +</a:t>
            </a:r>
          </a:p>
          <a:p>
            <a:r>
              <a:rPr lang="en-CA" dirty="0"/>
              <a:t> </a:t>
            </a:r>
            <a:r>
              <a:rPr lang="en-CA" dirty="0" smtClean="0"/>
              <a:t> PE shielding provide neutron moderation</a:t>
            </a:r>
          </a:p>
          <a:p>
            <a:endParaRPr lang="en-CA" dirty="0"/>
          </a:p>
          <a:p>
            <a:r>
              <a:rPr lang="en-CA" dirty="0" smtClean="0"/>
              <a:t>Steel Shell immersed in 8 m water shield at SNOLAB</a:t>
            </a:r>
          </a:p>
          <a:p>
            <a:endParaRPr lang="en-CA" dirty="0"/>
          </a:p>
          <a:p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64088" y="121920"/>
            <a:ext cx="2773564" cy="46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pPr eaLnBrk="0" hangingPunct="0">
              <a:defRPr/>
            </a:pPr>
            <a:r>
              <a:rPr lang="en-US" sz="2400" b="1" dirty="0">
                <a:latin typeface="+mj-lt"/>
              </a:rPr>
              <a:t>DEAP-3600 </a:t>
            </a:r>
            <a:r>
              <a:rPr lang="en-US" sz="2400" b="1" dirty="0" smtClean="0">
                <a:latin typeface="+mj-lt"/>
              </a:rPr>
              <a:t>Detector</a:t>
            </a:r>
            <a:endParaRPr lang="en-US" sz="2400" b="1" dirty="0"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699792" y="1052736"/>
            <a:ext cx="3015208" cy="29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131840" y="3573016"/>
            <a:ext cx="258316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131840" y="4221088"/>
            <a:ext cx="258316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995936" y="4941168"/>
            <a:ext cx="1719064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95536" y="2780928"/>
            <a:ext cx="0" cy="32403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-380958" y="4303664"/>
            <a:ext cx="118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3.5 meters</a:t>
            </a:r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252581"/>
            <a:ext cx="22605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v. high coverage of</a:t>
            </a:r>
          </a:p>
          <a:p>
            <a:r>
              <a:rPr lang="en-CA" dirty="0"/>
              <a:t> </a:t>
            </a:r>
            <a:r>
              <a:rPr lang="en-CA" dirty="0" smtClean="0"/>
              <a:t> light-sensors, </a:t>
            </a:r>
            <a:r>
              <a:rPr lang="en-CA" b="1" dirty="0" smtClean="0"/>
              <a:t>80%</a:t>
            </a:r>
          </a:p>
          <a:p>
            <a:endParaRPr lang="en-CA" dirty="0"/>
          </a:p>
          <a:p>
            <a:r>
              <a:rPr lang="en-CA" dirty="0"/>
              <a:t>s</a:t>
            </a:r>
            <a:r>
              <a:rPr lang="en-CA" dirty="0" smtClean="0"/>
              <a:t>trict </a:t>
            </a:r>
            <a:r>
              <a:rPr lang="en-CA" dirty="0" err="1" smtClean="0"/>
              <a:t>radiopurity</a:t>
            </a:r>
            <a:endParaRPr lang="en-CA" dirty="0" smtClean="0"/>
          </a:p>
          <a:p>
            <a:r>
              <a:rPr lang="en-CA" dirty="0"/>
              <a:t> </a:t>
            </a:r>
            <a:r>
              <a:rPr lang="en-CA" dirty="0" smtClean="0"/>
              <a:t>        control</a:t>
            </a:r>
          </a:p>
        </p:txBody>
      </p:sp>
    </p:spTree>
    <p:extLst>
      <p:ext uri="{BB962C8B-B14F-4D97-AF65-F5344CB8AC3E}">
        <p14:creationId xmlns:p14="http://schemas.microsoft.com/office/powerpoint/2010/main" val="166008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313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DEAP-3600 Analysis Groups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85312" y="737250"/>
          <a:ext cx="7463745" cy="5032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915"/>
                <a:gridCol w="2487915"/>
                <a:gridCol w="2487915"/>
              </a:tblGrid>
              <a:tr h="658872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Working</a:t>
                      </a:r>
                      <a:r>
                        <a:rPr lang="en-CA" sz="1400" baseline="0" dirty="0" smtClean="0"/>
                        <a:t> group leader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Institution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Group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Marcin</a:t>
                      </a:r>
                      <a:r>
                        <a:rPr lang="en-CA" sz="1400" baseline="0" dirty="0" smtClean="0"/>
                        <a:t> Kuzniak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Carleton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Analysis</a:t>
                      </a:r>
                      <a:r>
                        <a:rPr lang="en-CA" sz="1400" baseline="0" dirty="0" smtClean="0"/>
                        <a:t> Coordinator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James</a:t>
                      </a:r>
                      <a:r>
                        <a:rPr lang="en-CA" sz="1400" baseline="0" dirty="0" smtClean="0"/>
                        <a:t> Bueno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Alberta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Gamma/other backgrounds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Berta Beltran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Alberta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Position reconstruction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Chris</a:t>
                      </a:r>
                      <a:r>
                        <a:rPr lang="en-CA" sz="1400" baseline="0" dirty="0" smtClean="0"/>
                        <a:t> Ouellet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Carleton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Global backgrounds, Run Selection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Chris Jillings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Laurentian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PMTs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Rashid</a:t>
                      </a:r>
                      <a:r>
                        <a:rPr lang="en-CA" sz="1400" baseline="0" dirty="0" smtClean="0"/>
                        <a:t> </a:t>
                      </a:r>
                      <a:r>
                        <a:rPr lang="en-CA" sz="1400" baseline="0" dirty="0" err="1" smtClean="0"/>
                        <a:t>Medyev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Carleton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Efficiency/optical</a:t>
                      </a:r>
                      <a:r>
                        <a:rPr lang="en-CA" sz="1400" baseline="0" dirty="0" smtClean="0"/>
                        <a:t> calibration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Tina Pollmann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Laurentian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PSD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Ben Smith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TRIUMF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Low-level calibration</a:t>
                      </a:r>
                    </a:p>
                    <a:p>
                      <a:r>
                        <a:rPr lang="en-CA" sz="1400" dirty="0" smtClean="0"/>
                        <a:t> (electronics)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Joe Walding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RHUL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Neutron calibration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Nasim Fatemighomi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RHUL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Energy response</a:t>
                      </a:r>
                      <a:endParaRPr lang="en-C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Eric Vazquez Jauregui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UNAM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Neutron backgrounds</a:t>
                      </a:r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3560" y="5795114"/>
            <a:ext cx="85461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Working group structure, additional students/scientists contribute to various</a:t>
            </a:r>
          </a:p>
          <a:p>
            <a:r>
              <a:rPr lang="en-CA" dirty="0"/>
              <a:t> </a:t>
            </a:r>
            <a:r>
              <a:rPr lang="en-CA" dirty="0" smtClean="0"/>
              <a:t> working groups, require additional effort on reconstruction, mu-veto calibration,</a:t>
            </a:r>
          </a:p>
          <a:p>
            <a:r>
              <a:rPr lang="en-CA" dirty="0"/>
              <a:t> </a:t>
            </a:r>
            <a:r>
              <a:rPr lang="en-CA" dirty="0" smtClean="0"/>
              <a:t>        surface backgrounds, optical calibration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2154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4591" y="833082"/>
            <a:ext cx="8229600" cy="5472608"/>
          </a:xfrm>
        </p:spPr>
        <p:txBody>
          <a:bodyPr>
            <a:normAutofit fontScale="70000" lnSpcReduction="20000"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DEAP-3600:  3.6 tonnes of liquid argon (1 tonne fiducial)                              </a:t>
            </a:r>
          </a:p>
          <a:p>
            <a:pPr marL="0" indent="0">
              <a:buNone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&gt;20X improvement in experimental sensitivity, excellent high WIMP mass sensitivity     </a:t>
            </a:r>
          </a:p>
          <a:p>
            <a:pPr marL="0" indent="0">
              <a:buNone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(similar sensitivity to XENON-1T for high WIMP mass)</a:t>
            </a:r>
          </a:p>
          <a:p>
            <a:pPr marL="0" indent="0">
              <a:buNone/>
            </a:pP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Collecting data in commissioning phase since early 2015, detector calibration and analysis well advanced</a:t>
            </a: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 of detector cooldown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Feb 2016, start of liquid filling June 11, 2016</a:t>
            </a: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Expecting first physics data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36430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59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880" y="5317747"/>
            <a:ext cx="1620530" cy="121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26" y="3852162"/>
            <a:ext cx="2057400" cy="46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619" y="3817350"/>
            <a:ext cx="1981200" cy="56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22" y="3852162"/>
            <a:ext cx="2590800" cy="51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39" y="4472962"/>
            <a:ext cx="1358411" cy="947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102" y="4522046"/>
            <a:ext cx="1692868" cy="84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52" y="4538394"/>
            <a:ext cx="2340250" cy="840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46" y="5570852"/>
            <a:ext cx="1673503" cy="67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57" y="5513976"/>
            <a:ext cx="224318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46" y="4484886"/>
            <a:ext cx="1832357" cy="83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42039" y="3065596"/>
            <a:ext cx="8895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DEAP Collaboration:  65 researchers in Canada, UK, and Mexico</a:t>
            </a: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" t="27054" r="2299" b="26187"/>
          <a:stretch/>
        </p:blipFill>
        <p:spPr>
          <a:xfrm>
            <a:off x="608839" y="174034"/>
            <a:ext cx="7707577" cy="28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08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198857"/>
            <a:ext cx="8229600" cy="362190"/>
          </a:xfrm>
        </p:spPr>
        <p:txBody>
          <a:bodyPr>
            <a:noAutofit/>
          </a:bodyPr>
          <a:lstStyle/>
          <a:p>
            <a:r>
              <a:rPr lang="en-CA" sz="3200" dirty="0" smtClean="0">
                <a:latin typeface="+mn-lt"/>
              </a:rPr>
              <a:t>Fabrication and Assay of DEAP Acrylic</a:t>
            </a:r>
            <a:endParaRPr lang="en-CA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6" y="809630"/>
            <a:ext cx="8856984" cy="1862336"/>
          </a:xfrm>
        </p:spPr>
        <p:txBody>
          <a:bodyPr>
            <a:noAutofit/>
          </a:bodyPr>
          <a:lstStyle/>
          <a:p>
            <a:r>
              <a:rPr lang="en-CA" sz="1600" dirty="0" smtClean="0"/>
              <a:t>Fabrication from pure MMA monomer at </a:t>
            </a:r>
            <a:r>
              <a:rPr lang="en-CA" sz="1600" dirty="0" err="1" smtClean="0"/>
              <a:t>RPTAsia</a:t>
            </a:r>
            <a:r>
              <a:rPr lang="en-CA" sz="1600" dirty="0" smtClean="0"/>
              <a:t> (Thailand), strict control of radon exposure for all steps, to &lt; 10</a:t>
            </a:r>
            <a:r>
              <a:rPr lang="en-CA" sz="1600" baseline="30000" dirty="0" smtClean="0"/>
              <a:t>-20</a:t>
            </a:r>
            <a:r>
              <a:rPr lang="en-CA" sz="1600" dirty="0" smtClean="0"/>
              <a:t> g/g </a:t>
            </a:r>
            <a:r>
              <a:rPr lang="en-CA" sz="1600" baseline="30000" dirty="0" smtClean="0"/>
              <a:t>210</a:t>
            </a:r>
            <a:r>
              <a:rPr lang="en-CA" sz="1600" dirty="0" smtClean="0"/>
              <a:t>Pb  (RPT was fabricator of the SNO Acrylic Vessel)</a:t>
            </a:r>
          </a:p>
          <a:p>
            <a:pPr marL="0" indent="0">
              <a:buNone/>
            </a:pPr>
            <a:endParaRPr lang="en-CA" sz="1600" dirty="0" smtClean="0"/>
          </a:p>
          <a:p>
            <a:r>
              <a:rPr lang="en-CA" sz="1600" dirty="0" smtClean="0"/>
              <a:t>Assay of production acrylic &lt; 2.2x10</a:t>
            </a:r>
            <a:r>
              <a:rPr lang="en-CA" sz="1600" baseline="30000" dirty="0" smtClean="0"/>
              <a:t>-19</a:t>
            </a:r>
            <a:r>
              <a:rPr lang="en-CA" sz="1600" dirty="0" smtClean="0"/>
              <a:t> g/g </a:t>
            </a:r>
            <a:r>
              <a:rPr lang="en-CA" sz="1600" baseline="30000" dirty="0" smtClean="0"/>
              <a:t>210</a:t>
            </a:r>
            <a:r>
              <a:rPr lang="en-CA" sz="1600" dirty="0" smtClean="0"/>
              <a:t>Pb </a:t>
            </a:r>
          </a:p>
          <a:p>
            <a:pPr marL="0" indent="0">
              <a:buNone/>
            </a:pPr>
            <a:r>
              <a:rPr lang="en-CA" sz="1600" dirty="0"/>
              <a:t> </a:t>
            </a:r>
            <a:r>
              <a:rPr lang="en-CA" sz="1600" dirty="0" smtClean="0"/>
              <a:t>     (Corina Nantais M.Sc. Thesis 2014, &lt;0.2 </a:t>
            </a:r>
            <a:r>
              <a:rPr lang="en-CA" sz="1600" dirty="0" err="1" smtClean="0"/>
              <a:t>bkg</a:t>
            </a:r>
            <a:r>
              <a:rPr lang="en-CA" sz="1600" dirty="0" smtClean="0"/>
              <a:t> events/3 years)</a:t>
            </a:r>
          </a:p>
        </p:txBody>
      </p:sp>
      <p:pic>
        <p:nvPicPr>
          <p:cNvPr id="4" name="Picture 2" descr="E:\NSERC2012-presentation\mould-r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008201"/>
            <a:ext cx="4121817" cy="309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40594"/>
            <a:ext cx="4211960" cy="3158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87170" y="6257835"/>
            <a:ext cx="384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Thermoformed Panel at RPT Colorado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576100" y="6158179"/>
            <a:ext cx="3596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Monomer cast at RPT Asia, 2010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87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668344" cy="57512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8704" y="364014"/>
            <a:ext cx="7979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DEAP Acrylic Vessel, Panel Sections at Reynolds Polymer, Colorado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916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4424"/>
            <a:ext cx="8100392" cy="5365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341594"/>
            <a:ext cx="8626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DEAP Acrylic Vessel with Light Guide “Stubs” July 2012, U Alberta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199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" y="458116"/>
            <a:ext cx="9144000" cy="513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566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BULLETTYPE" val="3"/>
  <p:tag name="RESPCOUNTERSTYLE" val="-1"/>
  <p:tag name="INPUTSOURCE" val="1"/>
  <p:tag name="BACKUPMAINTENANCE" val="7"/>
  <p:tag name="ROTATIONINTERVAL" val="2"/>
  <p:tag name="RACERSMAXDISPLAYED" val="0"/>
  <p:tag name="TEAMSINLEADERBOARD" val="5"/>
  <p:tag name="BUBBLEVALUEFORMAT" val="0.0"/>
  <p:tag name="CUSTOMCELLFORECOLOR" val="-16777216"/>
  <p:tag name="CUSTOMCELLBACKCOLOR4" val="-8355712"/>
  <p:tag name="DISPLAYDEVICEID" val="True"/>
  <p:tag name="GRIDSIZE" val="{Width=800, Height=600}"/>
  <p:tag name="CHARTLABELS" val="0"/>
  <p:tag name="PARTLISTDEFAULT" val="1"/>
  <p:tag name="INCORRECTPOINTVALUE" val="0"/>
  <p:tag name="AUTOADJUSTPARTRANGE" val="True"/>
  <p:tag name="FIBNUMRESULTS" val="5"/>
  <p:tag name="PRRESPONSE2" val="9"/>
  <p:tag name="PRRESPONSE6" val="5"/>
  <p:tag name="PRRESPONSE10" val="1"/>
  <p:tag name="POWERPOINTVERSION" val="12.0"/>
  <p:tag name="CSVFORMAT" val="0"/>
  <p:tag name="RESPCOUNTERFORMAT" val="0"/>
  <p:tag name="ALLOWDUPLICATES" val="False"/>
  <p:tag name="REVIEWONLY" val="False"/>
  <p:tag name="RACEANIMATIONSPEED" val="3"/>
  <p:tag name="BUBBLENAMEVISIBLE" val="True"/>
  <p:tag name="CUSTOMGRIDBACKCOLOR" val="-2830136"/>
  <p:tag name="USESCHEMECOLORS" val="True"/>
  <p:tag name="GRIDROTATIONINTERVAL" val="2"/>
  <p:tag name="CHARTCOLORS" val="0"/>
  <p:tag name="INCLUDEPPT" val="True"/>
  <p:tag name="REALTIMEBACKUPPATH" val="(None)"/>
  <p:tag name="FIBDISPLAYRESULTS" val="True"/>
  <p:tag name="PRRESPONSE3" val="8"/>
  <p:tag name="PRRESPONSE8" val="3"/>
  <p:tag name="TPVERSION" val="2008"/>
  <p:tag name="ANSWERNOWSTYLE" val="-1"/>
  <p:tag name="COUNTDOWNSECONDS" val="10"/>
  <p:tag name="AUTOADVANCE" val="False"/>
  <p:tag name="SKIPREMAININGRACESLIDES" val="True"/>
  <p:tag name="BUBBLEGROUPING" val="3"/>
  <p:tag name="CUSTOMCELLBACKCOLOR3" val="-268652"/>
  <p:tag name="AUTOSIZEGRID" val="True"/>
  <p:tag name="INCLUDENONRESPONDERS" val="False"/>
  <p:tag name="REALTIMEBACKUP" val="False"/>
  <p:tag name="FIBINCLUDEOTHER" val="True"/>
  <p:tag name="PRRESPONSE5" val="6"/>
  <p:tag name="ALWAYSOPENPOLL" val="False"/>
  <p:tag name="ANSWERNOWTEXT" val="Answer Now"/>
  <p:tag name="BACKUPSESSIONS" val="True"/>
  <p:tag name="RACEENDPOINTS" val="0"/>
  <p:tag name="DEFAULTNUMTEAMS" val="5"/>
  <p:tag name="DISPLAYDEVICENUMBER" val="True"/>
  <p:tag name="RESETCHARTS" val="True"/>
  <p:tag name="ZEROBASED" val="False"/>
  <p:tag name="PRRESPONSE1" val="10"/>
  <p:tag name="SHOWFLASHWARNING" val="True"/>
  <p:tag name="COUNTDOWNSTYLE" val="-1"/>
  <p:tag name="AUTOUPDATEALIASES" val="True"/>
  <p:tag name="BUBBLESIZEVISIBLE" val="True"/>
  <p:tag name="GRIDOPACITY" val="90"/>
  <p:tag name="ALLOWUSERFEEDBACK" val="True"/>
  <p:tag name="FIBDISPLAYKEYWORDS" val="True"/>
  <p:tag name="SHOWBARVISIBLE" val="True"/>
  <p:tag name="NUMRESPONSES" val="1"/>
  <p:tag name="MAXRESPONDERS" val="5"/>
  <p:tag name="GRIDPOSITION" val="1"/>
  <p:tag name="CHARTSCALE" val="True"/>
  <p:tag name="PRRESPONSE9" val="2"/>
  <p:tag name="CHARTVALUEFORMAT" val="0%"/>
  <p:tag name="CUSTOMCELLBACKCOLOR2" val="-13395457"/>
  <p:tag name="CORRECTPOINTVALUE" val="100"/>
  <p:tag name="USESECONDARYMONITOR" val="True"/>
  <p:tag name="PARTICIPANTSINLEADERBOARD" val="5"/>
  <p:tag name="MULTIRESPDIVISOR" val="1"/>
  <p:tag name="SAVECSVWITHSESSION" val="False"/>
  <p:tag name="DISPLAYNAME" val="True"/>
  <p:tag name="PRRESPONSE7" val="4"/>
  <p:tag name="POLLINGCYCLE" val="2"/>
  <p:tag name="STDCHART" val="1"/>
  <p:tag name="RESPTABLESTYLE" val="-1"/>
  <p:tag name="CUSTOMCELLBACKCOLOR1" val="-657956"/>
  <p:tag name="PRRESPONSE4" val="7"/>
  <p:tag name="ADVANCEDSETTINGSVIEW" val="True"/>
  <p:tag name="DELIMITERS" val="3.1"/>
  <p:tag name="INCLUDESESSION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kmh_1">
  <a:themeElements>
    <a:clrScheme name="kmh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mh_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kmh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mh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mh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mh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mh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mh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mh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71144</TotalTime>
  <Words>903</Words>
  <Application>Microsoft Office PowerPoint</Application>
  <PresentationFormat>On-screen Show (4:3)</PresentationFormat>
  <Paragraphs>215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Helvetica</vt:lpstr>
      <vt:lpstr>Symbol</vt:lpstr>
      <vt:lpstr>Times New Roman</vt:lpstr>
      <vt:lpstr>kmh_1</vt:lpstr>
      <vt:lpstr>DEAP-3600 Dark Matter Search at SNOLAB</vt:lpstr>
      <vt:lpstr>PowerPoint Presentation</vt:lpstr>
      <vt:lpstr>PowerPoint Presentation</vt:lpstr>
      <vt:lpstr>PowerPoint Presentation</vt:lpstr>
      <vt:lpstr>Fabrication and Assay of DEAP Acrylic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DEAP-3600 Detector Assembly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high energy event (Commissioning running, Spring 2015)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END</vt:lpstr>
    </vt:vector>
  </TitlesOfParts>
  <Company>CENPA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KMH</dc:creator>
  <cp:lastModifiedBy>Mark Boulay</cp:lastModifiedBy>
  <cp:revision>3050</cp:revision>
  <cp:lastPrinted>2002-04-23T02:49:06Z</cp:lastPrinted>
  <dcterms:created xsi:type="dcterms:W3CDTF">2001-06-09T00:10:35Z</dcterms:created>
  <dcterms:modified xsi:type="dcterms:W3CDTF">2016-06-13T04:23:44Z</dcterms:modified>
</cp:coreProperties>
</file>