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theme/themeOverride4.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4"/>
  </p:notesMasterIdLst>
  <p:handoutMasterIdLst>
    <p:handoutMasterId r:id="rId45"/>
  </p:handoutMasterIdLst>
  <p:sldIdLst>
    <p:sldId id="1394" r:id="rId2"/>
    <p:sldId id="1466" r:id="rId3"/>
    <p:sldId id="1467" r:id="rId4"/>
    <p:sldId id="1460" r:id="rId5"/>
    <p:sldId id="1476" r:id="rId6"/>
    <p:sldId id="1477" r:id="rId7"/>
    <p:sldId id="1470" r:id="rId8"/>
    <p:sldId id="1478" r:id="rId9"/>
    <p:sldId id="1462" r:id="rId10"/>
    <p:sldId id="1482" r:id="rId11"/>
    <p:sldId id="1484" r:id="rId12"/>
    <p:sldId id="1485" r:id="rId13"/>
    <p:sldId id="1486" r:id="rId14"/>
    <p:sldId id="1481" r:id="rId15"/>
    <p:sldId id="1487" r:id="rId16"/>
    <p:sldId id="1488" r:id="rId17"/>
    <p:sldId id="1491" r:id="rId18"/>
    <p:sldId id="1492" r:id="rId19"/>
    <p:sldId id="1437" r:id="rId20"/>
    <p:sldId id="1443" r:id="rId21"/>
    <p:sldId id="1498" r:id="rId22"/>
    <p:sldId id="1304" r:id="rId23"/>
    <p:sldId id="1305" r:id="rId24"/>
    <p:sldId id="1378" r:id="rId25"/>
    <p:sldId id="1464" r:id="rId26"/>
    <p:sldId id="1465" r:id="rId27"/>
    <p:sldId id="1499" r:id="rId28"/>
    <p:sldId id="1310" r:id="rId29"/>
    <p:sldId id="1450" r:id="rId30"/>
    <p:sldId id="1447" r:id="rId31"/>
    <p:sldId id="1452" r:id="rId32"/>
    <p:sldId id="1455" r:id="rId33"/>
    <p:sldId id="1456" r:id="rId34"/>
    <p:sldId id="1493" r:id="rId35"/>
    <p:sldId id="1458" r:id="rId36"/>
    <p:sldId id="1494" r:id="rId37"/>
    <p:sldId id="1495" r:id="rId38"/>
    <p:sldId id="1496" r:id="rId39"/>
    <p:sldId id="1375" r:id="rId40"/>
    <p:sldId id="1480" r:id="rId41"/>
    <p:sldId id="1497" r:id="rId42"/>
    <p:sldId id="1473" r:id="rId4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11"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11"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11"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11"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11" charset="0"/>
        <a:ea typeface="+mn-ea"/>
        <a:cs typeface="+mn-cs"/>
      </a:defRPr>
    </a:lvl5pPr>
    <a:lvl6pPr marL="2286000" algn="l" defTabSz="457200" rtl="0" eaLnBrk="1" latinLnBrk="0" hangingPunct="1">
      <a:defRPr sz="2400" kern="1200">
        <a:solidFill>
          <a:schemeClr val="tx1"/>
        </a:solidFill>
        <a:latin typeface="Times" pitchFamily="-111" charset="0"/>
        <a:ea typeface="+mn-ea"/>
        <a:cs typeface="+mn-cs"/>
      </a:defRPr>
    </a:lvl6pPr>
    <a:lvl7pPr marL="2743200" algn="l" defTabSz="457200" rtl="0" eaLnBrk="1" latinLnBrk="0" hangingPunct="1">
      <a:defRPr sz="2400" kern="1200">
        <a:solidFill>
          <a:schemeClr val="tx1"/>
        </a:solidFill>
        <a:latin typeface="Times" pitchFamily="-111" charset="0"/>
        <a:ea typeface="+mn-ea"/>
        <a:cs typeface="+mn-cs"/>
      </a:defRPr>
    </a:lvl7pPr>
    <a:lvl8pPr marL="3200400" algn="l" defTabSz="457200" rtl="0" eaLnBrk="1" latinLnBrk="0" hangingPunct="1">
      <a:defRPr sz="2400" kern="1200">
        <a:solidFill>
          <a:schemeClr val="tx1"/>
        </a:solidFill>
        <a:latin typeface="Times" pitchFamily="-111" charset="0"/>
        <a:ea typeface="+mn-ea"/>
        <a:cs typeface="+mn-cs"/>
      </a:defRPr>
    </a:lvl8pPr>
    <a:lvl9pPr marL="3657600" algn="l" defTabSz="457200" rtl="0" eaLnBrk="1" latinLnBrk="0" hangingPunct="1">
      <a:defRPr sz="2400" kern="1200">
        <a:solidFill>
          <a:schemeClr val="tx1"/>
        </a:solidFill>
        <a:latin typeface="Times" pitchFamily="-11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80"/>
    <a:srgbClr val="1D001B"/>
    <a:srgbClr val="240022"/>
    <a:srgbClr val="6A4DCC"/>
    <a:srgbClr val="672BCC"/>
    <a:srgbClr val="6804CC"/>
    <a:srgbClr val="7E05F6"/>
    <a:srgbClr val="8857A9"/>
    <a:srgbClr val="774C94"/>
    <a:srgbClr val="3912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32" autoAdjust="0"/>
    <p:restoredTop sz="99010" autoAdjust="0"/>
  </p:normalViewPr>
  <p:slideViewPr>
    <p:cSldViewPr>
      <p:cViewPr>
        <p:scale>
          <a:sx n="100" d="100"/>
          <a:sy n="100" d="100"/>
        </p:scale>
        <p:origin x="-114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656"/>
    </p:cViewPr>
  </p:sorterViewPr>
  <p:notesViewPr>
    <p:cSldViewPr>
      <p:cViewPr varScale="1">
        <p:scale>
          <a:sx n="75" d="100"/>
          <a:sy n="75" d="100"/>
        </p:scale>
        <p:origin x="-2248"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paula_p:Public:Research-NEW:3_ACTIVE:Performance%20Statistics:PERFORMANCE%20ON%20PRETESTS:BOX%20&amp;%20SCATTER%20PLOTS:SCATTER%202%20LEVELS:ARA_SCATTER_PLOTS_fortalks.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paula_p:Public:Research-NEW:3_ACTIVE:Performance%20Statistics:PERFORMANCE%20ON%20PRETESTS:BOX%20&amp;%20SCATTER%20PLOTS:SCATTER%202%20LEVELS:ARA_SCATTER_PLOTS_fortalks.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Macintosh%20HD:Users:Paula:Desktop:A1D_RAMP_ANALYSIS_PHASE3_13060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Macintosh%20HD:Users:paula_p:Public:Papers%20(mine):3_AJP-ERB%202005:131114%20ERB%20data.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Workbook6" TargetMode="External"/></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Workbook6"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1"/>
          <c:order val="0"/>
          <c:tx>
            <c:v>BEFORE</c:v>
          </c:tx>
          <c:spPr>
            <a:ln w="47625">
              <a:noFill/>
            </a:ln>
            <a:effectLst/>
          </c:spPr>
          <c:marker>
            <c:symbol val="diamond"/>
            <c:size val="9"/>
            <c:spPr>
              <a:solidFill>
                <a:schemeClr val="accent6"/>
              </a:solidFill>
              <a:ln>
                <a:solidFill>
                  <a:srgbClr val="260026"/>
                </a:solidFill>
              </a:ln>
              <a:effectLst/>
            </c:spPr>
          </c:marker>
          <c:xVal>
            <c:numRef>
              <c:f>Sheet1!$F$20:$F$77</c:f>
              <c:numCache>
                <c:formatCode>General</c:formatCode>
                <c:ptCount val="58"/>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numCache>
            </c:numRef>
          </c:xVal>
          <c:yVal>
            <c:numRef>
              <c:f>Sheet1!$A$20:$A$77</c:f>
              <c:numCache>
                <c:formatCode>0.000</c:formatCode>
                <c:ptCount val="58"/>
                <c:pt idx="0">
                  <c:v>0.152317880794702</c:v>
                </c:pt>
                <c:pt idx="1">
                  <c:v>0.15929203539823</c:v>
                </c:pt>
                <c:pt idx="2">
                  <c:v>0.163793103448276</c:v>
                </c:pt>
                <c:pt idx="3">
                  <c:v>0.176470588235294</c:v>
                </c:pt>
                <c:pt idx="4">
                  <c:v>0.178294573643411</c:v>
                </c:pt>
                <c:pt idx="5">
                  <c:v>0.18796992481203</c:v>
                </c:pt>
                <c:pt idx="6">
                  <c:v>0.188405797101449</c:v>
                </c:pt>
                <c:pt idx="7">
                  <c:v>0.190082644628099</c:v>
                </c:pt>
                <c:pt idx="8">
                  <c:v>0.2</c:v>
                </c:pt>
                <c:pt idx="9">
                  <c:v>0.202898550724638</c:v>
                </c:pt>
                <c:pt idx="10">
                  <c:v>0.20353982300885</c:v>
                </c:pt>
                <c:pt idx="11">
                  <c:v>0.204545454545455</c:v>
                </c:pt>
                <c:pt idx="12">
                  <c:v>0.205298013245033</c:v>
                </c:pt>
                <c:pt idx="13">
                  <c:v>0.206896551724138</c:v>
                </c:pt>
                <c:pt idx="14">
                  <c:v>0.209580838323353</c:v>
                </c:pt>
                <c:pt idx="15">
                  <c:v>0.210526315789474</c:v>
                </c:pt>
                <c:pt idx="16">
                  <c:v>0.210526315789474</c:v>
                </c:pt>
                <c:pt idx="17">
                  <c:v>0.216417910447761</c:v>
                </c:pt>
                <c:pt idx="18">
                  <c:v>0.22093023255814</c:v>
                </c:pt>
                <c:pt idx="19">
                  <c:v>0.223214285714286</c:v>
                </c:pt>
                <c:pt idx="20">
                  <c:v>0.224137931034483</c:v>
                </c:pt>
                <c:pt idx="21">
                  <c:v>0.226027397260274</c:v>
                </c:pt>
                <c:pt idx="22">
                  <c:v>0.231884057971014</c:v>
                </c:pt>
                <c:pt idx="23">
                  <c:v>0.234848484848485</c:v>
                </c:pt>
                <c:pt idx="24">
                  <c:v>0.234939759036145</c:v>
                </c:pt>
                <c:pt idx="25">
                  <c:v>0.236559139784946</c:v>
                </c:pt>
                <c:pt idx="26">
                  <c:v>0.241379310344828</c:v>
                </c:pt>
                <c:pt idx="27">
                  <c:v>0.25</c:v>
                </c:pt>
                <c:pt idx="28">
                  <c:v>0.252032520325203</c:v>
                </c:pt>
                <c:pt idx="29">
                  <c:v>0.2578125</c:v>
                </c:pt>
                <c:pt idx="30">
                  <c:v>0.258064516129032</c:v>
                </c:pt>
                <c:pt idx="31">
                  <c:v>0.2625</c:v>
                </c:pt>
                <c:pt idx="32">
                  <c:v>0.268518518518519</c:v>
                </c:pt>
                <c:pt idx="33">
                  <c:v>0.26865671641791</c:v>
                </c:pt>
                <c:pt idx="34">
                  <c:v>0.275</c:v>
                </c:pt>
                <c:pt idx="35">
                  <c:v>0.278195488721804</c:v>
                </c:pt>
                <c:pt idx="36">
                  <c:v>0.279279279279279</c:v>
                </c:pt>
                <c:pt idx="37">
                  <c:v>0.288461538461538</c:v>
                </c:pt>
                <c:pt idx="38">
                  <c:v>0.292035398230088</c:v>
                </c:pt>
                <c:pt idx="39">
                  <c:v>0.306306306306306</c:v>
                </c:pt>
                <c:pt idx="40">
                  <c:v>0.315068493150685</c:v>
                </c:pt>
                <c:pt idx="41">
                  <c:v>0.318181818181818</c:v>
                </c:pt>
                <c:pt idx="42">
                  <c:v>0.326923076923077</c:v>
                </c:pt>
                <c:pt idx="43">
                  <c:v>0.329896907216495</c:v>
                </c:pt>
                <c:pt idx="44">
                  <c:v>0.333333333333333</c:v>
                </c:pt>
                <c:pt idx="45">
                  <c:v>0.338842975206611</c:v>
                </c:pt>
                <c:pt idx="46">
                  <c:v>0.341176470588235</c:v>
                </c:pt>
                <c:pt idx="47">
                  <c:v>0.348214285714286</c:v>
                </c:pt>
                <c:pt idx="48">
                  <c:v>0.350746268656716</c:v>
                </c:pt>
                <c:pt idx="49">
                  <c:v>0.354037267080745</c:v>
                </c:pt>
                <c:pt idx="50">
                  <c:v>0.365591397849462</c:v>
                </c:pt>
                <c:pt idx="51">
                  <c:v>0.366666666666667</c:v>
                </c:pt>
                <c:pt idx="52">
                  <c:v>0.4</c:v>
                </c:pt>
                <c:pt idx="53">
                  <c:v>0.4</c:v>
                </c:pt>
                <c:pt idx="54">
                  <c:v>0.422764227642276</c:v>
                </c:pt>
                <c:pt idx="55">
                  <c:v>0.428571428571429</c:v>
                </c:pt>
                <c:pt idx="56">
                  <c:v>0.452830188679245</c:v>
                </c:pt>
                <c:pt idx="57">
                  <c:v>0.455445544554455</c:v>
                </c:pt>
              </c:numCache>
            </c:numRef>
          </c:yVal>
          <c:smooth val="0"/>
        </c:ser>
        <c:ser>
          <c:idx val="2"/>
          <c:order val="1"/>
          <c:tx>
            <c:v>AFTER</c:v>
          </c:tx>
          <c:spPr>
            <a:ln w="47625">
              <a:noFill/>
            </a:ln>
            <a:effectLst/>
          </c:spPr>
          <c:marker>
            <c:symbol val="diamond"/>
            <c:size val="9"/>
            <c:spPr>
              <a:noFill/>
              <a:ln>
                <a:noFill/>
              </a:ln>
              <a:effectLst/>
            </c:spPr>
          </c:marker>
          <c:xVal>
            <c:numRef>
              <c:f>Sheet1!$G$20:$G$40</c:f>
              <c:numCache>
                <c:formatCode>General</c:formatCode>
                <c:ptCount val="21"/>
                <c:pt idx="0">
                  <c:v>2.0</c:v>
                </c:pt>
                <c:pt idx="1">
                  <c:v>2.0</c:v>
                </c:pt>
                <c:pt idx="2">
                  <c:v>2.0</c:v>
                </c:pt>
                <c:pt idx="3">
                  <c:v>2.0</c:v>
                </c:pt>
                <c:pt idx="4">
                  <c:v>2.0</c:v>
                </c:pt>
                <c:pt idx="5">
                  <c:v>2.0</c:v>
                </c:pt>
                <c:pt idx="6">
                  <c:v>2.0</c:v>
                </c:pt>
                <c:pt idx="7">
                  <c:v>2.0</c:v>
                </c:pt>
                <c:pt idx="8">
                  <c:v>2.0</c:v>
                </c:pt>
                <c:pt idx="9">
                  <c:v>2.0</c:v>
                </c:pt>
                <c:pt idx="10">
                  <c:v>2.0</c:v>
                </c:pt>
                <c:pt idx="11">
                  <c:v>2.0</c:v>
                </c:pt>
                <c:pt idx="12">
                  <c:v>2.0</c:v>
                </c:pt>
                <c:pt idx="13">
                  <c:v>2.0</c:v>
                </c:pt>
                <c:pt idx="14">
                  <c:v>2.0</c:v>
                </c:pt>
                <c:pt idx="15">
                  <c:v>2.0</c:v>
                </c:pt>
                <c:pt idx="16">
                  <c:v>2.0</c:v>
                </c:pt>
                <c:pt idx="17">
                  <c:v>2.0</c:v>
                </c:pt>
                <c:pt idx="18">
                  <c:v>2.0</c:v>
                </c:pt>
                <c:pt idx="19">
                  <c:v>2.0</c:v>
                </c:pt>
                <c:pt idx="20">
                  <c:v>2.0</c:v>
                </c:pt>
              </c:numCache>
            </c:numRef>
          </c:xVal>
          <c:yVal>
            <c:numRef>
              <c:f>Sheet1!$B$20:$B$40</c:f>
              <c:numCache>
                <c:formatCode>0.000</c:formatCode>
                <c:ptCount val="21"/>
                <c:pt idx="0">
                  <c:v>0.251612903225806</c:v>
                </c:pt>
                <c:pt idx="1">
                  <c:v>0.21830985915493</c:v>
                </c:pt>
                <c:pt idx="2">
                  <c:v>0.305555555555556</c:v>
                </c:pt>
                <c:pt idx="3">
                  <c:v>0.251798561151079</c:v>
                </c:pt>
                <c:pt idx="4">
                  <c:v>0.180451127819549</c:v>
                </c:pt>
                <c:pt idx="5">
                  <c:v>0.228571428571429</c:v>
                </c:pt>
                <c:pt idx="6">
                  <c:v>0.259615384615385</c:v>
                </c:pt>
                <c:pt idx="7">
                  <c:v>0.253846153846154</c:v>
                </c:pt>
                <c:pt idx="8">
                  <c:v>0.294117647058824</c:v>
                </c:pt>
                <c:pt idx="9">
                  <c:v>0.182926829268293</c:v>
                </c:pt>
                <c:pt idx="10">
                  <c:v>0.308270676691729</c:v>
                </c:pt>
                <c:pt idx="11">
                  <c:v>0.333333333333333</c:v>
                </c:pt>
                <c:pt idx="12">
                  <c:v>0.324786324786325</c:v>
                </c:pt>
                <c:pt idx="13">
                  <c:v>0.241176470588235</c:v>
                </c:pt>
                <c:pt idx="14">
                  <c:v>0.343949044585987</c:v>
                </c:pt>
                <c:pt idx="15">
                  <c:v>0.281553398058252</c:v>
                </c:pt>
                <c:pt idx="16">
                  <c:v>0.375757575757576</c:v>
                </c:pt>
                <c:pt idx="17">
                  <c:v>0.323232323232323</c:v>
                </c:pt>
                <c:pt idx="18">
                  <c:v>0.304597701149425</c:v>
                </c:pt>
                <c:pt idx="19">
                  <c:v>0.228187919463087</c:v>
                </c:pt>
                <c:pt idx="20">
                  <c:v>0.338129496402878</c:v>
                </c:pt>
              </c:numCache>
            </c:numRef>
          </c:yVal>
          <c:smooth val="0"/>
        </c:ser>
        <c:dLbls>
          <c:showLegendKey val="0"/>
          <c:showVal val="0"/>
          <c:showCatName val="0"/>
          <c:showSerName val="0"/>
          <c:showPercent val="0"/>
          <c:showBubbleSize val="0"/>
        </c:dLbls>
        <c:axId val="-2014447288"/>
        <c:axId val="-2014886424"/>
      </c:scatterChart>
      <c:valAx>
        <c:axId val="-2014447288"/>
        <c:scaling>
          <c:orientation val="minMax"/>
        </c:scaling>
        <c:delete val="1"/>
        <c:axPos val="b"/>
        <c:numFmt formatCode="General" sourceLinked="1"/>
        <c:majorTickMark val="out"/>
        <c:minorTickMark val="none"/>
        <c:tickLblPos val="nextTo"/>
        <c:crossAx val="-2014886424"/>
        <c:crosses val="autoZero"/>
        <c:crossBetween val="midCat"/>
      </c:valAx>
      <c:valAx>
        <c:axId val="-2014886424"/>
        <c:scaling>
          <c:orientation val="minMax"/>
        </c:scaling>
        <c:delete val="0"/>
        <c:axPos val="l"/>
        <c:majorGridlines>
          <c:spPr>
            <a:ln>
              <a:solidFill>
                <a:srgbClr val="150015"/>
              </a:solidFill>
            </a:ln>
          </c:spPr>
        </c:majorGridlines>
        <c:title>
          <c:tx>
            <c:rich>
              <a:bodyPr rot="-5400000" vert="horz"/>
              <a:lstStyle/>
              <a:p>
                <a:pPr>
                  <a:defRPr b="0"/>
                </a:pPr>
                <a:r>
                  <a:rPr lang="en-US" b="0"/>
                  <a:t>Proportion of correct answers</a:t>
                </a:r>
              </a:p>
            </c:rich>
          </c:tx>
          <c:layout/>
          <c:overlay val="0"/>
        </c:title>
        <c:numFmt formatCode="0%" sourceLinked="0"/>
        <c:majorTickMark val="out"/>
        <c:minorTickMark val="none"/>
        <c:tickLblPos val="nextTo"/>
        <c:spPr>
          <a:ln>
            <a:solidFill>
              <a:srgbClr val="150015"/>
            </a:solidFill>
          </a:ln>
        </c:spPr>
        <c:txPr>
          <a:bodyPr/>
          <a:lstStyle/>
          <a:p>
            <a:pPr>
              <a:defRPr sz="1200" b="1" baseline="0">
                <a:solidFill>
                  <a:srgbClr val="150015"/>
                </a:solidFill>
              </a:defRPr>
            </a:pPr>
            <a:endParaRPr lang="en-US"/>
          </a:p>
        </c:txPr>
        <c:crossAx val="-2014447288"/>
        <c:crosses val="autoZero"/>
        <c:crossBetween val="midCat"/>
        <c:majorUnit val="0.1"/>
      </c:valAx>
      <c:spPr>
        <a:ln>
          <a:solidFill>
            <a:srgbClr val="150015"/>
          </a:solidFill>
        </a:ln>
      </c:spPr>
    </c:plotArea>
    <c:legend>
      <c:legendPos val="r"/>
      <c:layout/>
      <c:overlay val="0"/>
      <c:txPr>
        <a:bodyPr/>
        <a:lstStyle/>
        <a:p>
          <a:pPr>
            <a:defRPr>
              <a:solidFill>
                <a:srgbClr val="150015"/>
              </a:solidFill>
            </a:defRPr>
          </a:pPr>
          <a:endParaRPr lang="en-US"/>
        </a:p>
      </c:txPr>
    </c:legend>
    <c:plotVisOnly val="1"/>
    <c:dispBlanksAs val="gap"/>
    <c:showDLblsOverMax val="0"/>
  </c:chart>
  <c:txPr>
    <a:bodyPr/>
    <a:lstStyle/>
    <a:p>
      <a:pPr>
        <a:defRPr sz="1100">
          <a:latin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dk1" tx1="lt1" bg2="dk2" tx2="lt2" accent1="accent1" accent2="accent2" accent3="accent3" accent4="accent4" accent5="accent5" accent6="accent6" hlink="hlink" folHlink="folHlink"/>
  <c:chart>
    <c:autoTitleDeleted val="0"/>
    <c:plotArea>
      <c:layout/>
      <c:scatterChart>
        <c:scatterStyle val="lineMarker"/>
        <c:varyColors val="0"/>
        <c:ser>
          <c:idx val="1"/>
          <c:order val="0"/>
          <c:tx>
            <c:v>BEFORE</c:v>
          </c:tx>
          <c:spPr>
            <a:ln w="47625">
              <a:noFill/>
            </a:ln>
            <a:effectLst/>
          </c:spPr>
          <c:marker>
            <c:symbol val="diamond"/>
            <c:size val="9"/>
            <c:spPr>
              <a:solidFill>
                <a:srgbClr val="CF00D1"/>
              </a:solidFill>
              <a:ln>
                <a:solidFill>
                  <a:srgbClr val="260026"/>
                </a:solidFill>
              </a:ln>
              <a:effectLst/>
            </c:spPr>
          </c:marker>
          <c:xVal>
            <c:numRef>
              <c:f>Sheet1!$F$20:$F$77</c:f>
              <c:numCache>
                <c:formatCode>General</c:formatCode>
                <c:ptCount val="58"/>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numCache>
            </c:numRef>
          </c:xVal>
          <c:yVal>
            <c:numRef>
              <c:f>Sheet1!$A$20:$A$77</c:f>
              <c:numCache>
                <c:formatCode>0.000</c:formatCode>
                <c:ptCount val="58"/>
                <c:pt idx="0">
                  <c:v>0.152317880794702</c:v>
                </c:pt>
                <c:pt idx="1">
                  <c:v>0.15929203539823</c:v>
                </c:pt>
                <c:pt idx="2">
                  <c:v>0.163793103448276</c:v>
                </c:pt>
                <c:pt idx="3">
                  <c:v>0.176470588235294</c:v>
                </c:pt>
                <c:pt idx="4">
                  <c:v>0.178294573643411</c:v>
                </c:pt>
                <c:pt idx="5">
                  <c:v>0.18796992481203</c:v>
                </c:pt>
                <c:pt idx="6">
                  <c:v>0.188405797101449</c:v>
                </c:pt>
                <c:pt idx="7">
                  <c:v>0.190082644628099</c:v>
                </c:pt>
                <c:pt idx="8">
                  <c:v>0.2</c:v>
                </c:pt>
                <c:pt idx="9">
                  <c:v>0.202898550724638</c:v>
                </c:pt>
                <c:pt idx="10">
                  <c:v>0.20353982300885</c:v>
                </c:pt>
                <c:pt idx="11">
                  <c:v>0.204545454545455</c:v>
                </c:pt>
                <c:pt idx="12">
                  <c:v>0.205298013245033</c:v>
                </c:pt>
                <c:pt idx="13">
                  <c:v>0.206896551724138</c:v>
                </c:pt>
                <c:pt idx="14">
                  <c:v>0.209580838323353</c:v>
                </c:pt>
                <c:pt idx="15">
                  <c:v>0.210526315789474</c:v>
                </c:pt>
                <c:pt idx="16">
                  <c:v>0.210526315789474</c:v>
                </c:pt>
                <c:pt idx="17">
                  <c:v>0.216417910447761</c:v>
                </c:pt>
                <c:pt idx="18">
                  <c:v>0.22093023255814</c:v>
                </c:pt>
                <c:pt idx="19">
                  <c:v>0.223214285714286</c:v>
                </c:pt>
                <c:pt idx="20">
                  <c:v>0.224137931034483</c:v>
                </c:pt>
                <c:pt idx="21">
                  <c:v>0.226027397260274</c:v>
                </c:pt>
                <c:pt idx="22">
                  <c:v>0.231884057971014</c:v>
                </c:pt>
                <c:pt idx="23">
                  <c:v>0.234848484848485</c:v>
                </c:pt>
                <c:pt idx="24">
                  <c:v>0.234939759036145</c:v>
                </c:pt>
                <c:pt idx="25">
                  <c:v>0.236559139784946</c:v>
                </c:pt>
                <c:pt idx="26">
                  <c:v>0.241379310344828</c:v>
                </c:pt>
                <c:pt idx="27">
                  <c:v>0.25</c:v>
                </c:pt>
                <c:pt idx="28">
                  <c:v>0.252032520325203</c:v>
                </c:pt>
                <c:pt idx="29">
                  <c:v>0.2578125</c:v>
                </c:pt>
                <c:pt idx="30">
                  <c:v>0.258064516129032</c:v>
                </c:pt>
                <c:pt idx="31">
                  <c:v>0.2625</c:v>
                </c:pt>
                <c:pt idx="32">
                  <c:v>0.268518518518519</c:v>
                </c:pt>
                <c:pt idx="33">
                  <c:v>0.26865671641791</c:v>
                </c:pt>
                <c:pt idx="34">
                  <c:v>0.275</c:v>
                </c:pt>
                <c:pt idx="35">
                  <c:v>0.278195488721804</c:v>
                </c:pt>
                <c:pt idx="36">
                  <c:v>0.279279279279279</c:v>
                </c:pt>
                <c:pt idx="37">
                  <c:v>0.288461538461538</c:v>
                </c:pt>
                <c:pt idx="38">
                  <c:v>0.292035398230088</c:v>
                </c:pt>
                <c:pt idx="39">
                  <c:v>0.306306306306306</c:v>
                </c:pt>
                <c:pt idx="40">
                  <c:v>0.315068493150685</c:v>
                </c:pt>
                <c:pt idx="41">
                  <c:v>0.318181818181818</c:v>
                </c:pt>
                <c:pt idx="42">
                  <c:v>0.326923076923077</c:v>
                </c:pt>
                <c:pt idx="43">
                  <c:v>0.329896907216495</c:v>
                </c:pt>
                <c:pt idx="44">
                  <c:v>0.333333333333333</c:v>
                </c:pt>
                <c:pt idx="45">
                  <c:v>0.338842975206611</c:v>
                </c:pt>
                <c:pt idx="46">
                  <c:v>0.341176470588235</c:v>
                </c:pt>
                <c:pt idx="47">
                  <c:v>0.348214285714286</c:v>
                </c:pt>
                <c:pt idx="48">
                  <c:v>0.350746268656716</c:v>
                </c:pt>
                <c:pt idx="49">
                  <c:v>0.354037267080745</c:v>
                </c:pt>
                <c:pt idx="50">
                  <c:v>0.365591397849462</c:v>
                </c:pt>
                <c:pt idx="51">
                  <c:v>0.366666666666667</c:v>
                </c:pt>
                <c:pt idx="52">
                  <c:v>0.4</c:v>
                </c:pt>
                <c:pt idx="53">
                  <c:v>0.4</c:v>
                </c:pt>
                <c:pt idx="54">
                  <c:v>0.422764227642276</c:v>
                </c:pt>
                <c:pt idx="55">
                  <c:v>0.428571428571429</c:v>
                </c:pt>
                <c:pt idx="56">
                  <c:v>0.452830188679245</c:v>
                </c:pt>
                <c:pt idx="57">
                  <c:v>0.455445544554455</c:v>
                </c:pt>
              </c:numCache>
            </c:numRef>
          </c:yVal>
          <c:smooth val="0"/>
        </c:ser>
        <c:ser>
          <c:idx val="2"/>
          <c:order val="1"/>
          <c:tx>
            <c:v>AFTER</c:v>
          </c:tx>
          <c:spPr>
            <a:ln w="47625">
              <a:noFill/>
            </a:ln>
            <a:effectLst/>
          </c:spPr>
          <c:marker>
            <c:symbol val="diamond"/>
            <c:size val="9"/>
            <c:spPr>
              <a:solidFill>
                <a:schemeClr val="accent4"/>
              </a:solidFill>
              <a:ln>
                <a:solidFill>
                  <a:srgbClr val="260026"/>
                </a:solidFill>
              </a:ln>
              <a:effectLst/>
            </c:spPr>
          </c:marker>
          <c:xVal>
            <c:numRef>
              <c:f>Sheet1!$G$20:$G$40</c:f>
              <c:numCache>
                <c:formatCode>General</c:formatCode>
                <c:ptCount val="21"/>
                <c:pt idx="0">
                  <c:v>2.0</c:v>
                </c:pt>
                <c:pt idx="1">
                  <c:v>2.0</c:v>
                </c:pt>
                <c:pt idx="2">
                  <c:v>2.0</c:v>
                </c:pt>
                <c:pt idx="3">
                  <c:v>2.0</c:v>
                </c:pt>
                <c:pt idx="4">
                  <c:v>2.0</c:v>
                </c:pt>
                <c:pt idx="5">
                  <c:v>2.0</c:v>
                </c:pt>
                <c:pt idx="6">
                  <c:v>2.0</c:v>
                </c:pt>
                <c:pt idx="7">
                  <c:v>2.0</c:v>
                </c:pt>
                <c:pt idx="8">
                  <c:v>2.0</c:v>
                </c:pt>
                <c:pt idx="9">
                  <c:v>2.0</c:v>
                </c:pt>
                <c:pt idx="10">
                  <c:v>2.0</c:v>
                </c:pt>
                <c:pt idx="11">
                  <c:v>2.0</c:v>
                </c:pt>
                <c:pt idx="12">
                  <c:v>2.0</c:v>
                </c:pt>
                <c:pt idx="13">
                  <c:v>2.0</c:v>
                </c:pt>
                <c:pt idx="14">
                  <c:v>2.0</c:v>
                </c:pt>
                <c:pt idx="15">
                  <c:v>2.0</c:v>
                </c:pt>
                <c:pt idx="16">
                  <c:v>2.0</c:v>
                </c:pt>
                <c:pt idx="17">
                  <c:v>2.0</c:v>
                </c:pt>
                <c:pt idx="18">
                  <c:v>2.0</c:v>
                </c:pt>
                <c:pt idx="19">
                  <c:v>2.0</c:v>
                </c:pt>
                <c:pt idx="20">
                  <c:v>2.0</c:v>
                </c:pt>
              </c:numCache>
            </c:numRef>
          </c:xVal>
          <c:yVal>
            <c:numRef>
              <c:f>Sheet1!$B$20:$B$40</c:f>
              <c:numCache>
                <c:formatCode>0.000</c:formatCode>
                <c:ptCount val="21"/>
                <c:pt idx="0">
                  <c:v>0.251612903225806</c:v>
                </c:pt>
                <c:pt idx="1">
                  <c:v>0.21830985915493</c:v>
                </c:pt>
                <c:pt idx="2">
                  <c:v>0.305555555555556</c:v>
                </c:pt>
                <c:pt idx="3">
                  <c:v>0.251798561151079</c:v>
                </c:pt>
                <c:pt idx="4">
                  <c:v>0.180451127819549</c:v>
                </c:pt>
                <c:pt idx="5">
                  <c:v>0.228571428571429</c:v>
                </c:pt>
                <c:pt idx="6">
                  <c:v>0.259615384615385</c:v>
                </c:pt>
                <c:pt idx="7">
                  <c:v>0.253846153846154</c:v>
                </c:pt>
                <c:pt idx="8">
                  <c:v>0.294117647058824</c:v>
                </c:pt>
                <c:pt idx="9">
                  <c:v>0.182926829268293</c:v>
                </c:pt>
                <c:pt idx="10">
                  <c:v>0.308270676691729</c:v>
                </c:pt>
                <c:pt idx="11">
                  <c:v>0.333333333333333</c:v>
                </c:pt>
                <c:pt idx="12">
                  <c:v>0.324786324786325</c:v>
                </c:pt>
                <c:pt idx="13">
                  <c:v>0.241176470588235</c:v>
                </c:pt>
                <c:pt idx="14">
                  <c:v>0.343949044585987</c:v>
                </c:pt>
                <c:pt idx="15">
                  <c:v>0.281553398058252</c:v>
                </c:pt>
                <c:pt idx="16">
                  <c:v>0.375757575757576</c:v>
                </c:pt>
                <c:pt idx="17">
                  <c:v>0.323232323232323</c:v>
                </c:pt>
                <c:pt idx="18">
                  <c:v>0.304597701149425</c:v>
                </c:pt>
                <c:pt idx="19">
                  <c:v>0.228187919463087</c:v>
                </c:pt>
                <c:pt idx="20">
                  <c:v>0.338129496402878</c:v>
                </c:pt>
              </c:numCache>
            </c:numRef>
          </c:yVal>
          <c:smooth val="0"/>
        </c:ser>
        <c:dLbls>
          <c:showLegendKey val="0"/>
          <c:showVal val="0"/>
          <c:showCatName val="0"/>
          <c:showSerName val="0"/>
          <c:showPercent val="0"/>
          <c:showBubbleSize val="0"/>
        </c:dLbls>
        <c:axId val="-2014777128"/>
        <c:axId val="-2014768520"/>
      </c:scatterChart>
      <c:valAx>
        <c:axId val="-2014777128"/>
        <c:scaling>
          <c:orientation val="minMax"/>
        </c:scaling>
        <c:delete val="1"/>
        <c:axPos val="b"/>
        <c:numFmt formatCode="General" sourceLinked="1"/>
        <c:majorTickMark val="out"/>
        <c:minorTickMark val="none"/>
        <c:tickLblPos val="nextTo"/>
        <c:crossAx val="-2014768520"/>
        <c:crosses val="autoZero"/>
        <c:crossBetween val="midCat"/>
      </c:valAx>
      <c:valAx>
        <c:axId val="-2014768520"/>
        <c:scaling>
          <c:orientation val="minMax"/>
        </c:scaling>
        <c:delete val="0"/>
        <c:axPos val="l"/>
        <c:majorGridlines>
          <c:spPr>
            <a:ln>
              <a:solidFill>
                <a:srgbClr val="150015"/>
              </a:solidFill>
            </a:ln>
          </c:spPr>
        </c:majorGridlines>
        <c:title>
          <c:tx>
            <c:rich>
              <a:bodyPr rot="-5400000" vert="horz"/>
              <a:lstStyle/>
              <a:p>
                <a:pPr>
                  <a:defRPr b="0"/>
                </a:pPr>
                <a:r>
                  <a:rPr lang="en-US" b="0"/>
                  <a:t>Proportion of correct answers</a:t>
                </a:r>
              </a:p>
            </c:rich>
          </c:tx>
          <c:layout/>
          <c:overlay val="0"/>
        </c:title>
        <c:numFmt formatCode="0%" sourceLinked="0"/>
        <c:majorTickMark val="out"/>
        <c:minorTickMark val="none"/>
        <c:tickLblPos val="nextTo"/>
        <c:spPr>
          <a:ln>
            <a:solidFill>
              <a:srgbClr val="150015"/>
            </a:solidFill>
          </a:ln>
        </c:spPr>
        <c:txPr>
          <a:bodyPr/>
          <a:lstStyle/>
          <a:p>
            <a:pPr>
              <a:defRPr sz="1200" b="1" baseline="0">
                <a:solidFill>
                  <a:srgbClr val="150015"/>
                </a:solidFill>
              </a:defRPr>
            </a:pPr>
            <a:endParaRPr lang="en-US"/>
          </a:p>
        </c:txPr>
        <c:crossAx val="-2014777128"/>
        <c:crosses val="autoZero"/>
        <c:crossBetween val="midCat"/>
        <c:majorUnit val="0.1"/>
      </c:valAx>
      <c:spPr>
        <a:ln>
          <a:solidFill>
            <a:srgbClr val="150015"/>
          </a:solidFill>
        </a:ln>
      </c:spPr>
    </c:plotArea>
    <c:legend>
      <c:legendPos val="r"/>
      <c:layout/>
      <c:overlay val="0"/>
      <c:txPr>
        <a:bodyPr/>
        <a:lstStyle/>
        <a:p>
          <a:pPr>
            <a:defRPr>
              <a:solidFill>
                <a:srgbClr val="150015"/>
              </a:solidFill>
            </a:defRPr>
          </a:pPr>
          <a:endParaRPr lang="en-US"/>
        </a:p>
      </c:txPr>
    </c:legend>
    <c:plotVisOnly val="1"/>
    <c:dispBlanksAs val="gap"/>
    <c:showDLblsOverMax val="0"/>
  </c:chart>
  <c:txPr>
    <a:bodyPr/>
    <a:lstStyle/>
    <a:p>
      <a:pPr>
        <a:defRPr sz="1100">
          <a:latin typeface="Arial"/>
          <a:cs typeface="Aria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dk1" tx1="lt1" bg2="dk2" tx2="lt2" accent1="accent1" accent2="accent2" accent3="accent3" accent4="accent4" accent5="accent5" accent6="accent6" hlink="hlink" folHlink="folHlink"/>
  <c:chart>
    <c:autoTitleDeleted val="0"/>
    <c:plotArea>
      <c:layout/>
      <c:scatterChart>
        <c:scatterStyle val="lineMarker"/>
        <c:varyColors val="0"/>
        <c:ser>
          <c:idx val="0"/>
          <c:order val="0"/>
          <c:spPr>
            <a:ln w="47625">
              <a:noFill/>
            </a:ln>
            <a:effectLst/>
          </c:spPr>
          <c:marker>
            <c:symbol val="diamond"/>
            <c:size val="7"/>
            <c:spPr>
              <a:solidFill>
                <a:srgbClr val="FF0000"/>
              </a:solidFill>
              <a:ln>
                <a:solidFill>
                  <a:srgbClr val="FF0000"/>
                </a:solidFill>
              </a:ln>
              <a:effectLst/>
            </c:spPr>
          </c:marker>
          <c:xVal>
            <c:numRef>
              <c:f>'OVERALL CHRON'!$E$5:$E$83</c:f>
              <c:numCache>
                <c:formatCode>General</c:formatCode>
                <c:ptCount val="79"/>
                <c:pt idx="0">
                  <c:v>1.0</c:v>
                </c:pt>
                <c:pt idx="1">
                  <c:v>2.0</c:v>
                </c:pt>
                <c:pt idx="2">
                  <c:v>2.0</c:v>
                </c:pt>
                <c:pt idx="3">
                  <c:v>2.0</c:v>
                </c:pt>
                <c:pt idx="4">
                  <c:v>3.0</c:v>
                </c:pt>
                <c:pt idx="5">
                  <c:v>3.0</c:v>
                </c:pt>
                <c:pt idx="6">
                  <c:v>4.0</c:v>
                </c:pt>
                <c:pt idx="7">
                  <c:v>4.0</c:v>
                </c:pt>
                <c:pt idx="8">
                  <c:v>5.0</c:v>
                </c:pt>
                <c:pt idx="9">
                  <c:v>5.0</c:v>
                </c:pt>
                <c:pt idx="10">
                  <c:v>5.0</c:v>
                </c:pt>
                <c:pt idx="11">
                  <c:v>6.0</c:v>
                </c:pt>
                <c:pt idx="12">
                  <c:v>6.0</c:v>
                </c:pt>
                <c:pt idx="13">
                  <c:v>7.0</c:v>
                </c:pt>
                <c:pt idx="14">
                  <c:v>7.0</c:v>
                </c:pt>
                <c:pt idx="15">
                  <c:v>8.0</c:v>
                </c:pt>
                <c:pt idx="16">
                  <c:v>8.0</c:v>
                </c:pt>
                <c:pt idx="17">
                  <c:v>9.0</c:v>
                </c:pt>
                <c:pt idx="18">
                  <c:v>9.0</c:v>
                </c:pt>
                <c:pt idx="19">
                  <c:v>10.0</c:v>
                </c:pt>
                <c:pt idx="20">
                  <c:v>10.0</c:v>
                </c:pt>
                <c:pt idx="21">
                  <c:v>11.0</c:v>
                </c:pt>
                <c:pt idx="22">
                  <c:v>11.0</c:v>
                </c:pt>
                <c:pt idx="23">
                  <c:v>11.0</c:v>
                </c:pt>
                <c:pt idx="24">
                  <c:v>12.0</c:v>
                </c:pt>
                <c:pt idx="25">
                  <c:v>12.0</c:v>
                </c:pt>
                <c:pt idx="26">
                  <c:v>13.0</c:v>
                </c:pt>
                <c:pt idx="27">
                  <c:v>13.0</c:v>
                </c:pt>
                <c:pt idx="28">
                  <c:v>14.0</c:v>
                </c:pt>
                <c:pt idx="29">
                  <c:v>14.0</c:v>
                </c:pt>
                <c:pt idx="30">
                  <c:v>15.0</c:v>
                </c:pt>
                <c:pt idx="31">
                  <c:v>15.0</c:v>
                </c:pt>
                <c:pt idx="32">
                  <c:v>16.0</c:v>
                </c:pt>
                <c:pt idx="33">
                  <c:v>16.0</c:v>
                </c:pt>
                <c:pt idx="34">
                  <c:v>17.0</c:v>
                </c:pt>
                <c:pt idx="35">
                  <c:v>17.0</c:v>
                </c:pt>
                <c:pt idx="36">
                  <c:v>17.0</c:v>
                </c:pt>
                <c:pt idx="37">
                  <c:v>18.0</c:v>
                </c:pt>
                <c:pt idx="38">
                  <c:v>18.0</c:v>
                </c:pt>
                <c:pt idx="39">
                  <c:v>19.0</c:v>
                </c:pt>
                <c:pt idx="40">
                  <c:v>19.0</c:v>
                </c:pt>
                <c:pt idx="41">
                  <c:v>20.0</c:v>
                </c:pt>
                <c:pt idx="42">
                  <c:v>20.0</c:v>
                </c:pt>
                <c:pt idx="43">
                  <c:v>20.0</c:v>
                </c:pt>
                <c:pt idx="44">
                  <c:v>21.0</c:v>
                </c:pt>
                <c:pt idx="45">
                  <c:v>21.0</c:v>
                </c:pt>
                <c:pt idx="46">
                  <c:v>22.0</c:v>
                </c:pt>
                <c:pt idx="47">
                  <c:v>22.0</c:v>
                </c:pt>
                <c:pt idx="48">
                  <c:v>23.0</c:v>
                </c:pt>
                <c:pt idx="49">
                  <c:v>23.0</c:v>
                </c:pt>
                <c:pt idx="50">
                  <c:v>23.0</c:v>
                </c:pt>
                <c:pt idx="51">
                  <c:v>24.0</c:v>
                </c:pt>
                <c:pt idx="52">
                  <c:v>24.0</c:v>
                </c:pt>
                <c:pt idx="53">
                  <c:v>25.0</c:v>
                </c:pt>
                <c:pt idx="54">
                  <c:v>25.0</c:v>
                </c:pt>
                <c:pt idx="55">
                  <c:v>26.0</c:v>
                </c:pt>
                <c:pt idx="56">
                  <c:v>26.0</c:v>
                </c:pt>
                <c:pt idx="57">
                  <c:v>26.0</c:v>
                </c:pt>
                <c:pt idx="58">
                  <c:v>27.0</c:v>
                </c:pt>
                <c:pt idx="59">
                  <c:v>27.0</c:v>
                </c:pt>
                <c:pt idx="60">
                  <c:v>28.0</c:v>
                </c:pt>
                <c:pt idx="61">
                  <c:v>28.0</c:v>
                </c:pt>
                <c:pt idx="62">
                  <c:v>29.0</c:v>
                </c:pt>
                <c:pt idx="63">
                  <c:v>29.0</c:v>
                </c:pt>
                <c:pt idx="64">
                  <c:v>29.0</c:v>
                </c:pt>
                <c:pt idx="65">
                  <c:v>30.0</c:v>
                </c:pt>
                <c:pt idx="66">
                  <c:v>31.0</c:v>
                </c:pt>
                <c:pt idx="67">
                  <c:v>32.0</c:v>
                </c:pt>
                <c:pt idx="68">
                  <c:v>33.0</c:v>
                </c:pt>
                <c:pt idx="69">
                  <c:v>33.0</c:v>
                </c:pt>
                <c:pt idx="70">
                  <c:v>34.0</c:v>
                </c:pt>
                <c:pt idx="71">
                  <c:v>34.0</c:v>
                </c:pt>
                <c:pt idx="72">
                  <c:v>34.0</c:v>
                </c:pt>
                <c:pt idx="73">
                  <c:v>35.0</c:v>
                </c:pt>
                <c:pt idx="74">
                  <c:v>36.0</c:v>
                </c:pt>
                <c:pt idx="75">
                  <c:v>36.0</c:v>
                </c:pt>
                <c:pt idx="76">
                  <c:v>37.0</c:v>
                </c:pt>
                <c:pt idx="77">
                  <c:v>37.0</c:v>
                </c:pt>
                <c:pt idx="78">
                  <c:v>37.0</c:v>
                </c:pt>
              </c:numCache>
            </c:numRef>
          </c:xVal>
          <c:yVal>
            <c:numRef>
              <c:f>'OVERALL CHRON'!$F$5:$F$83</c:f>
              <c:numCache>
                <c:formatCode>0.00</c:formatCode>
                <c:ptCount val="79"/>
                <c:pt idx="0">
                  <c:v>0.176470588235294</c:v>
                </c:pt>
                <c:pt idx="1">
                  <c:v>0.209580838323353</c:v>
                </c:pt>
                <c:pt idx="2">
                  <c:v>0.205298013245033</c:v>
                </c:pt>
                <c:pt idx="3">
                  <c:v>0.204545454545455</c:v>
                </c:pt>
                <c:pt idx="4">
                  <c:v>0.366666666666667</c:v>
                </c:pt>
                <c:pt idx="5">
                  <c:v>0.210526315789474</c:v>
                </c:pt>
                <c:pt idx="6">
                  <c:v>0.236559139784946</c:v>
                </c:pt>
                <c:pt idx="7">
                  <c:v>0.190082644628099</c:v>
                </c:pt>
                <c:pt idx="8">
                  <c:v>0.188405797101449</c:v>
                </c:pt>
                <c:pt idx="9">
                  <c:v>0.202898550724638</c:v>
                </c:pt>
                <c:pt idx="10">
                  <c:v>0.258064516129032</c:v>
                </c:pt>
                <c:pt idx="11">
                  <c:v>0.210526315789474</c:v>
                </c:pt>
                <c:pt idx="12">
                  <c:v>0.306306306306306</c:v>
                </c:pt>
                <c:pt idx="13">
                  <c:v>0.25</c:v>
                </c:pt>
                <c:pt idx="14">
                  <c:v>0.152317880794702</c:v>
                </c:pt>
                <c:pt idx="15">
                  <c:v>0.18796992481203</c:v>
                </c:pt>
                <c:pt idx="16">
                  <c:v>0.22093023255814</c:v>
                </c:pt>
                <c:pt idx="17">
                  <c:v>0.338842975206611</c:v>
                </c:pt>
                <c:pt idx="18">
                  <c:v>0.329896907216495</c:v>
                </c:pt>
                <c:pt idx="19">
                  <c:v>0.15929203539823</c:v>
                </c:pt>
                <c:pt idx="20">
                  <c:v>0.26865671641791</c:v>
                </c:pt>
                <c:pt idx="21">
                  <c:v>0.20353982300885</c:v>
                </c:pt>
                <c:pt idx="22">
                  <c:v>0.241379310344828</c:v>
                </c:pt>
                <c:pt idx="23">
                  <c:v>0.279279279279279</c:v>
                </c:pt>
                <c:pt idx="24">
                  <c:v>0.268518518518519</c:v>
                </c:pt>
                <c:pt idx="25">
                  <c:v>0.348214285714286</c:v>
                </c:pt>
                <c:pt idx="26">
                  <c:v>0.326923076923077</c:v>
                </c:pt>
                <c:pt idx="27">
                  <c:v>0.318181818181818</c:v>
                </c:pt>
                <c:pt idx="28">
                  <c:v>0.333333333333333</c:v>
                </c:pt>
                <c:pt idx="29">
                  <c:v>0.422764227642276</c:v>
                </c:pt>
                <c:pt idx="30">
                  <c:v>0.2578125</c:v>
                </c:pt>
                <c:pt idx="31">
                  <c:v>0.288461538461538</c:v>
                </c:pt>
                <c:pt idx="32">
                  <c:v>0.231884057971014</c:v>
                </c:pt>
                <c:pt idx="33">
                  <c:v>0.252032520325203</c:v>
                </c:pt>
                <c:pt idx="34">
                  <c:v>0.350746268656716</c:v>
                </c:pt>
                <c:pt idx="35">
                  <c:v>0.4</c:v>
                </c:pt>
                <c:pt idx="36">
                  <c:v>0.341176470588235</c:v>
                </c:pt>
                <c:pt idx="37">
                  <c:v>0.292035398230088</c:v>
                </c:pt>
                <c:pt idx="38">
                  <c:v>0.365591397849462</c:v>
                </c:pt>
                <c:pt idx="39">
                  <c:v>0.206896551724138</c:v>
                </c:pt>
                <c:pt idx="40">
                  <c:v>0.278195488721804</c:v>
                </c:pt>
                <c:pt idx="41">
                  <c:v>0.234939759036145</c:v>
                </c:pt>
                <c:pt idx="42">
                  <c:v>0.428571428571429</c:v>
                </c:pt>
                <c:pt idx="43">
                  <c:v>0.452830188679245</c:v>
                </c:pt>
                <c:pt idx="44">
                  <c:v>0.2</c:v>
                </c:pt>
                <c:pt idx="45">
                  <c:v>0.455445544554455</c:v>
                </c:pt>
                <c:pt idx="46">
                  <c:v>0.224137931034483</c:v>
                </c:pt>
                <c:pt idx="47">
                  <c:v>0.216417910447761</c:v>
                </c:pt>
                <c:pt idx="48">
                  <c:v>0.251612903225806</c:v>
                </c:pt>
                <c:pt idx="49">
                  <c:v>0.21830985915493</c:v>
                </c:pt>
                <c:pt idx="50">
                  <c:v>0.305555555555556</c:v>
                </c:pt>
                <c:pt idx="51">
                  <c:v>0.234848484848485</c:v>
                </c:pt>
                <c:pt idx="52">
                  <c:v>0.275</c:v>
                </c:pt>
                <c:pt idx="53">
                  <c:v>0.163793103448276</c:v>
                </c:pt>
                <c:pt idx="54">
                  <c:v>0.223214285714286</c:v>
                </c:pt>
                <c:pt idx="55">
                  <c:v>0.251798561151079</c:v>
                </c:pt>
                <c:pt idx="56">
                  <c:v>0.180451127819549</c:v>
                </c:pt>
                <c:pt idx="57">
                  <c:v>0.228571428571429</c:v>
                </c:pt>
                <c:pt idx="58">
                  <c:v>0.315068493150685</c:v>
                </c:pt>
                <c:pt idx="59">
                  <c:v>0.4</c:v>
                </c:pt>
                <c:pt idx="60">
                  <c:v>0.2625</c:v>
                </c:pt>
                <c:pt idx="61">
                  <c:v>0.226027397260274</c:v>
                </c:pt>
                <c:pt idx="62">
                  <c:v>0.253846153846154</c:v>
                </c:pt>
                <c:pt idx="63">
                  <c:v>0.294117647058824</c:v>
                </c:pt>
                <c:pt idx="64">
                  <c:v>0.182926829268293</c:v>
                </c:pt>
                <c:pt idx="65">
                  <c:v>0.354037267080745</c:v>
                </c:pt>
                <c:pt idx="66">
                  <c:v>0.178294573643411</c:v>
                </c:pt>
                <c:pt idx="67">
                  <c:v>0.308270676691729</c:v>
                </c:pt>
                <c:pt idx="68">
                  <c:v>0.333333333333333</c:v>
                </c:pt>
                <c:pt idx="69">
                  <c:v>0.324786324786325</c:v>
                </c:pt>
                <c:pt idx="70">
                  <c:v>0.241176470588235</c:v>
                </c:pt>
                <c:pt idx="71">
                  <c:v>0.343949044585987</c:v>
                </c:pt>
                <c:pt idx="72">
                  <c:v>0.281553398058252</c:v>
                </c:pt>
                <c:pt idx="73">
                  <c:v>0.259615384615385</c:v>
                </c:pt>
                <c:pt idx="74">
                  <c:v>0.375757575757576</c:v>
                </c:pt>
                <c:pt idx="75">
                  <c:v>0.323232323232323</c:v>
                </c:pt>
                <c:pt idx="76">
                  <c:v>0.304597701149425</c:v>
                </c:pt>
                <c:pt idx="77">
                  <c:v>0.228187919463087</c:v>
                </c:pt>
                <c:pt idx="78">
                  <c:v>0.338129496402878</c:v>
                </c:pt>
              </c:numCache>
            </c:numRef>
          </c:yVal>
          <c:smooth val="0"/>
        </c:ser>
        <c:dLbls>
          <c:showLegendKey val="0"/>
          <c:showVal val="0"/>
          <c:showCatName val="0"/>
          <c:showSerName val="0"/>
          <c:showPercent val="0"/>
          <c:showBubbleSize val="0"/>
        </c:dLbls>
        <c:axId val="-2014959656"/>
        <c:axId val="-2014927048"/>
      </c:scatterChart>
      <c:valAx>
        <c:axId val="-2014959656"/>
        <c:scaling>
          <c:orientation val="minMax"/>
        </c:scaling>
        <c:delete val="0"/>
        <c:axPos val="b"/>
        <c:numFmt formatCode="General" sourceLinked="1"/>
        <c:majorTickMark val="out"/>
        <c:minorTickMark val="none"/>
        <c:tickLblPos val="nextTo"/>
        <c:spPr>
          <a:ln>
            <a:solidFill>
              <a:schemeClr val="bg1"/>
            </a:solidFill>
          </a:ln>
        </c:spPr>
        <c:txPr>
          <a:bodyPr/>
          <a:lstStyle/>
          <a:p>
            <a:pPr>
              <a:defRPr sz="1200">
                <a:solidFill>
                  <a:schemeClr val="bg1"/>
                </a:solidFill>
              </a:defRPr>
            </a:pPr>
            <a:endParaRPr lang="en-US"/>
          </a:p>
        </c:txPr>
        <c:crossAx val="-2014927048"/>
        <c:crosses val="autoZero"/>
        <c:crossBetween val="midCat"/>
      </c:valAx>
      <c:valAx>
        <c:axId val="-2014927048"/>
        <c:scaling>
          <c:orientation val="minMax"/>
          <c:max val="1.0"/>
        </c:scaling>
        <c:delete val="0"/>
        <c:axPos val="l"/>
        <c:majorGridlines>
          <c:spPr>
            <a:ln>
              <a:solidFill>
                <a:schemeClr val="bg1"/>
              </a:solidFill>
            </a:ln>
          </c:spPr>
        </c:majorGridlines>
        <c:numFmt formatCode="0%" sourceLinked="0"/>
        <c:majorTickMark val="out"/>
        <c:minorTickMark val="none"/>
        <c:tickLblPos val="nextTo"/>
        <c:spPr>
          <a:ln>
            <a:solidFill>
              <a:schemeClr val="bg1"/>
            </a:solidFill>
          </a:ln>
        </c:spPr>
        <c:txPr>
          <a:bodyPr/>
          <a:lstStyle/>
          <a:p>
            <a:pPr>
              <a:defRPr sz="1200">
                <a:solidFill>
                  <a:schemeClr val="bg1"/>
                </a:solidFill>
              </a:defRPr>
            </a:pPr>
            <a:endParaRPr lang="en-US"/>
          </a:p>
        </c:txPr>
        <c:crossAx val="-2014959656"/>
        <c:crosses val="autoZero"/>
        <c:crossBetween val="midCat"/>
        <c:majorUnit val="0.2"/>
      </c:valAx>
      <c:spPr>
        <a:ln>
          <a:solidFill>
            <a:schemeClr val="bg1"/>
          </a:solidFill>
        </a:ln>
      </c:spPr>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tx>
            <c:v>BEFORE INSTRUCTION</c:v>
          </c:tx>
          <c:spPr>
            <a:ln w="47625">
              <a:noFill/>
            </a:ln>
          </c:spPr>
          <c:marker>
            <c:spPr>
              <a:solidFill>
                <a:schemeClr val="accent3"/>
              </a:solidFill>
              <a:ln>
                <a:solidFill>
                  <a:schemeClr val="bg1"/>
                </a:solidFill>
              </a:ln>
            </c:spPr>
          </c:marker>
          <c:xVal>
            <c:numRef>
              <c:f>Sheet1!$G$1:$G$9</c:f>
              <c:numCache>
                <c:formatCode>General</c:formatCode>
                <c:ptCount val="9"/>
                <c:pt idx="0">
                  <c:v>1.0</c:v>
                </c:pt>
                <c:pt idx="1">
                  <c:v>1.0</c:v>
                </c:pt>
                <c:pt idx="2">
                  <c:v>1.0</c:v>
                </c:pt>
                <c:pt idx="3">
                  <c:v>1.0</c:v>
                </c:pt>
                <c:pt idx="4">
                  <c:v>1.0</c:v>
                </c:pt>
                <c:pt idx="5">
                  <c:v>1.0</c:v>
                </c:pt>
                <c:pt idx="6">
                  <c:v>1.0</c:v>
                </c:pt>
                <c:pt idx="7">
                  <c:v>1.0</c:v>
                </c:pt>
                <c:pt idx="8">
                  <c:v>1.0</c:v>
                </c:pt>
              </c:numCache>
            </c:numRef>
          </c:xVal>
          <c:yVal>
            <c:numRef>
              <c:f>Sheet1!$H$1:$H$9</c:f>
              <c:numCache>
                <c:formatCode>0.000</c:formatCode>
                <c:ptCount val="9"/>
                <c:pt idx="0">
                  <c:v>0.41</c:v>
                </c:pt>
                <c:pt idx="1">
                  <c:v>0.412371134020619</c:v>
                </c:pt>
                <c:pt idx="2">
                  <c:v>0.413333333333333</c:v>
                </c:pt>
                <c:pt idx="3">
                  <c:v>0.41747572815534</c:v>
                </c:pt>
                <c:pt idx="4">
                  <c:v>0.438202247191011</c:v>
                </c:pt>
                <c:pt idx="5">
                  <c:v>0.508474576271186</c:v>
                </c:pt>
                <c:pt idx="6">
                  <c:v>0.52</c:v>
                </c:pt>
                <c:pt idx="7">
                  <c:v>0.55</c:v>
                </c:pt>
                <c:pt idx="8">
                  <c:v>0.55</c:v>
                </c:pt>
              </c:numCache>
            </c:numRef>
          </c:yVal>
          <c:smooth val="0"/>
        </c:ser>
        <c:ser>
          <c:idx val="1"/>
          <c:order val="1"/>
          <c:tx>
            <c:v>AFTER INSTRUCTION</c:v>
          </c:tx>
          <c:spPr>
            <a:ln w="47625">
              <a:noFill/>
            </a:ln>
          </c:spPr>
          <c:marker>
            <c:symbol val="diamond"/>
            <c:size val="9"/>
            <c:spPr>
              <a:solidFill>
                <a:schemeClr val="accent6"/>
              </a:solidFill>
              <a:ln>
                <a:solidFill>
                  <a:schemeClr val="bg1"/>
                </a:solidFill>
              </a:ln>
            </c:spPr>
          </c:marker>
          <c:xVal>
            <c:numRef>
              <c:f>Sheet1!$J$1:$J$46</c:f>
              <c:numCache>
                <c:formatCode>General</c:formatCode>
                <c:ptCount val="46"/>
                <c:pt idx="0">
                  <c:v>2.0</c:v>
                </c:pt>
                <c:pt idx="1">
                  <c:v>2.0</c:v>
                </c:pt>
                <c:pt idx="2">
                  <c:v>2.0</c:v>
                </c:pt>
                <c:pt idx="3">
                  <c:v>2.0</c:v>
                </c:pt>
                <c:pt idx="4">
                  <c:v>2.0</c:v>
                </c:pt>
                <c:pt idx="5">
                  <c:v>2.0</c:v>
                </c:pt>
                <c:pt idx="6">
                  <c:v>2.0</c:v>
                </c:pt>
                <c:pt idx="7">
                  <c:v>2.0</c:v>
                </c:pt>
                <c:pt idx="8">
                  <c:v>2.0</c:v>
                </c:pt>
                <c:pt idx="9">
                  <c:v>2.0</c:v>
                </c:pt>
                <c:pt idx="10">
                  <c:v>2.0</c:v>
                </c:pt>
                <c:pt idx="11">
                  <c:v>2.0</c:v>
                </c:pt>
                <c:pt idx="12">
                  <c:v>2.0</c:v>
                </c:pt>
                <c:pt idx="13">
                  <c:v>2.0</c:v>
                </c:pt>
                <c:pt idx="14">
                  <c:v>2.0</c:v>
                </c:pt>
                <c:pt idx="15">
                  <c:v>2.0</c:v>
                </c:pt>
                <c:pt idx="16">
                  <c:v>2.0</c:v>
                </c:pt>
                <c:pt idx="17">
                  <c:v>2.0</c:v>
                </c:pt>
                <c:pt idx="18">
                  <c:v>2.0</c:v>
                </c:pt>
                <c:pt idx="19">
                  <c:v>2.0</c:v>
                </c:pt>
                <c:pt idx="20">
                  <c:v>2.0</c:v>
                </c:pt>
                <c:pt idx="21">
                  <c:v>2.0</c:v>
                </c:pt>
                <c:pt idx="22">
                  <c:v>2.0</c:v>
                </c:pt>
                <c:pt idx="23">
                  <c:v>2.0</c:v>
                </c:pt>
                <c:pt idx="24">
                  <c:v>2.0</c:v>
                </c:pt>
                <c:pt idx="25">
                  <c:v>2.0</c:v>
                </c:pt>
                <c:pt idx="26">
                  <c:v>2.0</c:v>
                </c:pt>
                <c:pt idx="27">
                  <c:v>2.0</c:v>
                </c:pt>
                <c:pt idx="28">
                  <c:v>2.0</c:v>
                </c:pt>
                <c:pt idx="29">
                  <c:v>2.0</c:v>
                </c:pt>
                <c:pt idx="30">
                  <c:v>2.0</c:v>
                </c:pt>
                <c:pt idx="31">
                  <c:v>2.0</c:v>
                </c:pt>
                <c:pt idx="32">
                  <c:v>2.0</c:v>
                </c:pt>
                <c:pt idx="33">
                  <c:v>2.0</c:v>
                </c:pt>
                <c:pt idx="34">
                  <c:v>2.0</c:v>
                </c:pt>
                <c:pt idx="35">
                  <c:v>2.0</c:v>
                </c:pt>
                <c:pt idx="36">
                  <c:v>2.0</c:v>
                </c:pt>
                <c:pt idx="37">
                  <c:v>2.0</c:v>
                </c:pt>
                <c:pt idx="38">
                  <c:v>2.0</c:v>
                </c:pt>
                <c:pt idx="39">
                  <c:v>2.0</c:v>
                </c:pt>
                <c:pt idx="40">
                  <c:v>2.0</c:v>
                </c:pt>
                <c:pt idx="41">
                  <c:v>2.0</c:v>
                </c:pt>
                <c:pt idx="42">
                  <c:v>2.0</c:v>
                </c:pt>
                <c:pt idx="43">
                  <c:v>2.0</c:v>
                </c:pt>
                <c:pt idx="44">
                  <c:v>2.0</c:v>
                </c:pt>
                <c:pt idx="45">
                  <c:v>2.0</c:v>
                </c:pt>
              </c:numCache>
            </c:numRef>
          </c:xVal>
          <c:yVal>
            <c:numRef>
              <c:f>Sheet1!$K$1:$K$46</c:f>
              <c:numCache>
                <c:formatCode>0.000</c:formatCode>
                <c:ptCount val="46"/>
                <c:pt idx="0">
                  <c:v>0.234782608695652</c:v>
                </c:pt>
                <c:pt idx="1">
                  <c:v>0.42</c:v>
                </c:pt>
                <c:pt idx="2">
                  <c:v>0.42</c:v>
                </c:pt>
                <c:pt idx="3">
                  <c:v>0.432098765432099</c:v>
                </c:pt>
                <c:pt idx="4">
                  <c:v>0.433070866141732</c:v>
                </c:pt>
                <c:pt idx="5">
                  <c:v>0.44</c:v>
                </c:pt>
                <c:pt idx="6">
                  <c:v>0.45</c:v>
                </c:pt>
                <c:pt idx="7">
                  <c:v>0.466666666666667</c:v>
                </c:pt>
                <c:pt idx="8">
                  <c:v>0.467889908256881</c:v>
                </c:pt>
                <c:pt idx="9">
                  <c:v>0.475247524752475</c:v>
                </c:pt>
                <c:pt idx="10">
                  <c:v>0.475609756097561</c:v>
                </c:pt>
                <c:pt idx="11">
                  <c:v>0.48</c:v>
                </c:pt>
                <c:pt idx="12">
                  <c:v>0.487394957983193</c:v>
                </c:pt>
                <c:pt idx="13">
                  <c:v>0.49</c:v>
                </c:pt>
                <c:pt idx="14">
                  <c:v>0.49</c:v>
                </c:pt>
                <c:pt idx="15">
                  <c:v>0.5</c:v>
                </c:pt>
                <c:pt idx="16">
                  <c:v>0.5</c:v>
                </c:pt>
                <c:pt idx="17">
                  <c:v>0.5</c:v>
                </c:pt>
                <c:pt idx="18">
                  <c:v>0.5</c:v>
                </c:pt>
                <c:pt idx="19">
                  <c:v>0.5</c:v>
                </c:pt>
                <c:pt idx="20">
                  <c:v>0.5</c:v>
                </c:pt>
                <c:pt idx="21">
                  <c:v>0.510204081632653</c:v>
                </c:pt>
                <c:pt idx="22">
                  <c:v>0.518518518518518</c:v>
                </c:pt>
                <c:pt idx="23">
                  <c:v>0.52</c:v>
                </c:pt>
                <c:pt idx="24">
                  <c:v>0.53</c:v>
                </c:pt>
                <c:pt idx="25">
                  <c:v>0.53</c:v>
                </c:pt>
                <c:pt idx="26">
                  <c:v>0.53</c:v>
                </c:pt>
                <c:pt idx="27">
                  <c:v>0.531914893617021</c:v>
                </c:pt>
                <c:pt idx="28">
                  <c:v>0.53781512605042</c:v>
                </c:pt>
                <c:pt idx="29">
                  <c:v>0.543478260869565</c:v>
                </c:pt>
                <c:pt idx="30">
                  <c:v>0.564102564102564</c:v>
                </c:pt>
                <c:pt idx="31">
                  <c:v>0.56989247311828</c:v>
                </c:pt>
                <c:pt idx="32">
                  <c:v>0.578947368421053</c:v>
                </c:pt>
                <c:pt idx="33">
                  <c:v>0.586206896551724</c:v>
                </c:pt>
                <c:pt idx="34">
                  <c:v>0.593220338983051</c:v>
                </c:pt>
                <c:pt idx="35">
                  <c:v>0.60377358490566</c:v>
                </c:pt>
                <c:pt idx="36">
                  <c:v>0.613636363636364</c:v>
                </c:pt>
                <c:pt idx="37">
                  <c:v>0.623376623376623</c:v>
                </c:pt>
                <c:pt idx="38">
                  <c:v>0.630434782608696</c:v>
                </c:pt>
                <c:pt idx="39">
                  <c:v>0.655555555555555</c:v>
                </c:pt>
                <c:pt idx="40">
                  <c:v>0.67</c:v>
                </c:pt>
                <c:pt idx="41">
                  <c:v>0.671428571428571</c:v>
                </c:pt>
                <c:pt idx="42">
                  <c:v>0.672727272727273</c:v>
                </c:pt>
                <c:pt idx="43">
                  <c:v>0.695652173913043</c:v>
                </c:pt>
                <c:pt idx="44">
                  <c:v>0.696629213483146</c:v>
                </c:pt>
                <c:pt idx="45">
                  <c:v>0.722772277227723</c:v>
                </c:pt>
              </c:numCache>
            </c:numRef>
          </c:yVal>
          <c:smooth val="0"/>
        </c:ser>
        <c:dLbls>
          <c:showLegendKey val="0"/>
          <c:showVal val="0"/>
          <c:showCatName val="0"/>
          <c:showSerName val="0"/>
          <c:showPercent val="0"/>
          <c:showBubbleSize val="0"/>
        </c:dLbls>
        <c:axId val="-1992656440"/>
        <c:axId val="-1992695432"/>
      </c:scatterChart>
      <c:valAx>
        <c:axId val="-1992656440"/>
        <c:scaling>
          <c:orientation val="minMax"/>
        </c:scaling>
        <c:delete val="0"/>
        <c:axPos val="b"/>
        <c:numFmt formatCode="General" sourceLinked="1"/>
        <c:majorTickMark val="none"/>
        <c:minorTickMark val="none"/>
        <c:tickLblPos val="nextTo"/>
        <c:spPr>
          <a:ln>
            <a:solidFill>
              <a:schemeClr val="bg1"/>
            </a:solidFill>
          </a:ln>
        </c:spPr>
        <c:crossAx val="-1992695432"/>
        <c:crosses val="autoZero"/>
        <c:crossBetween val="midCat"/>
      </c:valAx>
      <c:valAx>
        <c:axId val="-1992695432"/>
        <c:scaling>
          <c:orientation val="minMax"/>
          <c:max val="1.0"/>
        </c:scaling>
        <c:delete val="0"/>
        <c:axPos val="l"/>
        <c:majorGridlines>
          <c:spPr>
            <a:ln>
              <a:solidFill>
                <a:schemeClr val="bg1"/>
              </a:solidFill>
            </a:ln>
          </c:spPr>
        </c:majorGridlines>
        <c:numFmt formatCode="0%" sourceLinked="0"/>
        <c:majorTickMark val="out"/>
        <c:minorTickMark val="none"/>
        <c:tickLblPos val="nextTo"/>
        <c:spPr>
          <a:ln>
            <a:solidFill>
              <a:schemeClr val="bg1"/>
            </a:solidFill>
          </a:ln>
        </c:spPr>
        <c:txPr>
          <a:bodyPr/>
          <a:lstStyle/>
          <a:p>
            <a:pPr>
              <a:defRPr>
                <a:solidFill>
                  <a:schemeClr val="bg1"/>
                </a:solidFill>
              </a:defRPr>
            </a:pPr>
            <a:endParaRPr lang="en-US"/>
          </a:p>
        </c:txPr>
        <c:crossAx val="-1992656440"/>
        <c:crosses val="autoZero"/>
        <c:crossBetween val="midCat"/>
      </c:valAx>
      <c:spPr>
        <a:ln>
          <a:solidFill>
            <a:schemeClr val="bg1"/>
          </a:solidFill>
        </a:ln>
      </c:spPr>
    </c:plotArea>
    <c:legend>
      <c:legendPos val="r"/>
      <c:layout/>
      <c:overlay val="0"/>
      <c:txPr>
        <a:bodyPr/>
        <a:lstStyle/>
        <a:p>
          <a:pPr>
            <a:defRPr>
              <a:solidFill>
                <a:schemeClr val="bg1"/>
              </a:solidFill>
            </a:defRPr>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1"/>
          <c:order val="0"/>
          <c:spPr>
            <a:ln>
              <a:noFill/>
            </a:ln>
          </c:spPr>
          <c:marker>
            <c:symbol val="diamond"/>
            <c:size val="10"/>
            <c:spPr>
              <a:solidFill>
                <a:schemeClr val="bg1"/>
              </a:solidFill>
              <a:ln>
                <a:solidFill>
                  <a:schemeClr val="tx1"/>
                </a:solidFill>
              </a:ln>
            </c:spPr>
          </c:marker>
          <c:errBars>
            <c:errDir val="y"/>
            <c:errBarType val="both"/>
            <c:errValType val="cust"/>
            <c:noEndCap val="0"/>
            <c:plus>
              <c:numRef>
                <c:f>Sheet1!$H$43:$H$52</c:f>
                <c:numCache>
                  <c:formatCode>General</c:formatCode>
                  <c:ptCount val="10"/>
                  <c:pt idx="0">
                    <c:v>0.0215607593912508</c:v>
                  </c:pt>
                  <c:pt idx="1">
                    <c:v>0.0316341855351372</c:v>
                  </c:pt>
                  <c:pt idx="2">
                    <c:v>0.0393967631912975</c:v>
                  </c:pt>
                  <c:pt idx="3">
                    <c:v>0.0476858635609531</c:v>
                  </c:pt>
                  <c:pt idx="4">
                    <c:v>0.0499702967597256</c:v>
                  </c:pt>
                  <c:pt idx="5">
                    <c:v>0.031154395763923</c:v>
                  </c:pt>
                  <c:pt idx="6">
                    <c:v>0.0384442346891816</c:v>
                  </c:pt>
                  <c:pt idx="7">
                    <c:v>0.0406644884648323</c:v>
                  </c:pt>
                  <c:pt idx="8">
                    <c:v>0.0537914353639919</c:v>
                  </c:pt>
                  <c:pt idx="9">
                    <c:v>0.0355934248407187</c:v>
                  </c:pt>
                </c:numCache>
              </c:numRef>
            </c:plus>
            <c:minus>
              <c:numRef>
                <c:f>Sheet1!$H$43:$H$52</c:f>
                <c:numCache>
                  <c:formatCode>General</c:formatCode>
                  <c:ptCount val="10"/>
                  <c:pt idx="0">
                    <c:v>0.0215607593912508</c:v>
                  </c:pt>
                  <c:pt idx="1">
                    <c:v>0.0316341855351372</c:v>
                  </c:pt>
                  <c:pt idx="2">
                    <c:v>0.0393967631912975</c:v>
                  </c:pt>
                  <c:pt idx="3">
                    <c:v>0.0476858635609531</c:v>
                  </c:pt>
                  <c:pt idx="4">
                    <c:v>0.0499702967597256</c:v>
                  </c:pt>
                  <c:pt idx="5">
                    <c:v>0.031154395763923</c:v>
                  </c:pt>
                  <c:pt idx="6">
                    <c:v>0.0384442346891816</c:v>
                  </c:pt>
                  <c:pt idx="7">
                    <c:v>0.0406644884648323</c:v>
                  </c:pt>
                  <c:pt idx="8">
                    <c:v>0.0537914353639919</c:v>
                  </c:pt>
                  <c:pt idx="9">
                    <c:v>0.0355934248407187</c:v>
                  </c:pt>
                </c:numCache>
              </c:numRef>
            </c:minus>
          </c:errBars>
          <c:cat>
            <c:numRef>
              <c:f>Sheet1!$C$43:$C$52</c:f>
              <c:numCache>
                <c:formatCode>General</c:formatCode>
                <c:ptCount val="10"/>
                <c:pt idx="0">
                  <c:v>1.0</c:v>
                </c:pt>
                <c:pt idx="1">
                  <c:v>2.0</c:v>
                </c:pt>
                <c:pt idx="2">
                  <c:v>3.0</c:v>
                </c:pt>
                <c:pt idx="3">
                  <c:v>4.0</c:v>
                </c:pt>
                <c:pt idx="4">
                  <c:v>5.0</c:v>
                </c:pt>
                <c:pt idx="5">
                  <c:v>6.0</c:v>
                </c:pt>
                <c:pt idx="6">
                  <c:v>7.0</c:v>
                </c:pt>
                <c:pt idx="7">
                  <c:v>8.0</c:v>
                </c:pt>
                <c:pt idx="8">
                  <c:v>9.0</c:v>
                </c:pt>
                <c:pt idx="9">
                  <c:v>10.0</c:v>
                </c:pt>
              </c:numCache>
            </c:numRef>
          </c:cat>
          <c:val>
            <c:numRef>
              <c:f>Sheet1!$R$43:$R$52</c:f>
              <c:numCache>
                <c:formatCode>General</c:formatCode>
                <c:ptCount val="10"/>
                <c:pt idx="0">
                  <c:v>0.0743243243243243</c:v>
                </c:pt>
                <c:pt idx="1">
                  <c:v>0.145161290322581</c:v>
                </c:pt>
                <c:pt idx="2">
                  <c:v>0.2734375</c:v>
                </c:pt>
                <c:pt idx="3">
                  <c:v>0.191176470588235</c:v>
                </c:pt>
                <c:pt idx="4">
                  <c:v>0.119047619047619</c:v>
                </c:pt>
                <c:pt idx="5">
                  <c:v>0.129310344827586</c:v>
                </c:pt>
                <c:pt idx="6">
                  <c:v>0.201834862385321</c:v>
                </c:pt>
                <c:pt idx="7">
                  <c:v>0.197916666666667</c:v>
                </c:pt>
              </c:numCache>
            </c:numRef>
          </c:val>
          <c:smooth val="0"/>
        </c:ser>
        <c:dLbls>
          <c:showLegendKey val="0"/>
          <c:showVal val="0"/>
          <c:showCatName val="0"/>
          <c:showSerName val="0"/>
          <c:showPercent val="0"/>
          <c:showBubbleSize val="0"/>
        </c:dLbls>
        <c:marker val="1"/>
        <c:smooth val="0"/>
        <c:axId val="-2014469880"/>
        <c:axId val="-2035662968"/>
      </c:lineChart>
      <c:catAx>
        <c:axId val="-2014469880"/>
        <c:scaling>
          <c:orientation val="minMax"/>
        </c:scaling>
        <c:delete val="0"/>
        <c:axPos val="b"/>
        <c:numFmt formatCode="General" sourceLinked="1"/>
        <c:majorTickMark val="out"/>
        <c:minorTickMark val="none"/>
        <c:tickLblPos val="nextTo"/>
        <c:crossAx val="-2035662968"/>
        <c:crosses val="autoZero"/>
        <c:auto val="1"/>
        <c:lblAlgn val="ctr"/>
        <c:lblOffset val="100"/>
        <c:noMultiLvlLbl val="0"/>
      </c:catAx>
      <c:valAx>
        <c:axId val="-2035662968"/>
        <c:scaling>
          <c:orientation val="minMax"/>
          <c:max val="1.0"/>
        </c:scaling>
        <c:delete val="0"/>
        <c:axPos val="l"/>
        <c:majorGridlines/>
        <c:numFmt formatCode="0%" sourceLinked="0"/>
        <c:majorTickMark val="out"/>
        <c:minorTickMark val="none"/>
        <c:tickLblPos val="nextTo"/>
        <c:crossAx val="-2014469880"/>
        <c:crosses val="autoZero"/>
        <c:crossBetween val="between"/>
      </c:valAx>
    </c:plotArea>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tx>
            <c:v>traditional instruction only</c:v>
          </c:tx>
          <c:spPr>
            <a:ln w="47625">
              <a:noFill/>
            </a:ln>
            <a:effectLst/>
          </c:spPr>
          <c:marker>
            <c:spPr>
              <a:solidFill>
                <a:schemeClr val="accent4"/>
              </a:solidFill>
              <a:ln>
                <a:solidFill>
                  <a:srgbClr val="260026"/>
                </a:solidFill>
              </a:ln>
              <a:effectLst/>
            </c:spPr>
          </c:marker>
          <c:xVal>
            <c:numRef>
              <c:f>Sheet1!$A$2:$A$5</c:f>
              <c:numCache>
                <c:formatCode>General</c:formatCode>
                <c:ptCount val="4"/>
                <c:pt idx="0">
                  <c:v>1.0</c:v>
                </c:pt>
                <c:pt idx="1">
                  <c:v>1.0</c:v>
                </c:pt>
                <c:pt idx="2">
                  <c:v>1.0</c:v>
                </c:pt>
                <c:pt idx="3">
                  <c:v>1.0</c:v>
                </c:pt>
              </c:numCache>
            </c:numRef>
          </c:xVal>
          <c:yVal>
            <c:numRef>
              <c:f>Sheet1!$B$2:$B$5</c:f>
              <c:numCache>
                <c:formatCode>General</c:formatCode>
                <c:ptCount val="4"/>
                <c:pt idx="0">
                  <c:v>0.2</c:v>
                </c:pt>
                <c:pt idx="1">
                  <c:v>0.206896551724138</c:v>
                </c:pt>
                <c:pt idx="2">
                  <c:v>0.210526315789474</c:v>
                </c:pt>
                <c:pt idx="3">
                  <c:v>0.129251700680272</c:v>
                </c:pt>
              </c:numCache>
            </c:numRef>
          </c:yVal>
          <c:smooth val="0"/>
        </c:ser>
        <c:ser>
          <c:idx val="1"/>
          <c:order val="1"/>
          <c:tx>
            <c:v>tutorial - early versions</c:v>
          </c:tx>
          <c:spPr>
            <a:ln w="47625">
              <a:noFill/>
            </a:ln>
            <a:effectLst/>
          </c:spPr>
          <c:marker>
            <c:spPr>
              <a:solidFill>
                <a:schemeClr val="accent6"/>
              </a:solidFill>
              <a:ln>
                <a:solidFill>
                  <a:srgbClr val="260026"/>
                </a:solidFill>
              </a:ln>
              <a:effectLst/>
            </c:spPr>
          </c:marker>
          <c:xVal>
            <c:numRef>
              <c:f>Sheet1!$A$6:$A$8</c:f>
              <c:numCache>
                <c:formatCode>General</c:formatCode>
                <c:ptCount val="3"/>
                <c:pt idx="0">
                  <c:v>2.0</c:v>
                </c:pt>
                <c:pt idx="1">
                  <c:v>2.0</c:v>
                </c:pt>
                <c:pt idx="2">
                  <c:v>2.0</c:v>
                </c:pt>
              </c:numCache>
            </c:numRef>
          </c:xVal>
          <c:yVal>
            <c:numRef>
              <c:f>Sheet1!$B$6:$B$8</c:f>
              <c:numCache>
                <c:formatCode>General</c:formatCode>
                <c:ptCount val="3"/>
                <c:pt idx="0">
                  <c:v>0.35</c:v>
                </c:pt>
                <c:pt idx="1">
                  <c:v>0.45</c:v>
                </c:pt>
                <c:pt idx="2">
                  <c:v>0.4</c:v>
                </c:pt>
              </c:numCache>
            </c:numRef>
          </c:yVal>
          <c:smooth val="0"/>
        </c:ser>
        <c:dLbls>
          <c:showLegendKey val="0"/>
          <c:showVal val="0"/>
          <c:showCatName val="0"/>
          <c:showSerName val="0"/>
          <c:showPercent val="0"/>
          <c:showBubbleSize val="0"/>
        </c:dLbls>
        <c:axId val="-2036052312"/>
        <c:axId val="-2036093560"/>
      </c:scatterChart>
      <c:valAx>
        <c:axId val="-2036052312"/>
        <c:scaling>
          <c:orientation val="minMax"/>
        </c:scaling>
        <c:delete val="1"/>
        <c:axPos val="b"/>
        <c:numFmt formatCode="General" sourceLinked="1"/>
        <c:majorTickMark val="out"/>
        <c:minorTickMark val="none"/>
        <c:tickLblPos val="nextTo"/>
        <c:crossAx val="-2036093560"/>
        <c:crosses val="autoZero"/>
        <c:crossBetween val="midCat"/>
      </c:valAx>
      <c:valAx>
        <c:axId val="-2036093560"/>
        <c:scaling>
          <c:orientation val="minMax"/>
          <c:max val="0.9"/>
        </c:scaling>
        <c:delete val="0"/>
        <c:axPos val="l"/>
        <c:majorGridlines>
          <c:spPr>
            <a:ln>
              <a:solidFill>
                <a:srgbClr val="150015"/>
              </a:solidFill>
            </a:ln>
          </c:spPr>
        </c:majorGridlines>
        <c:numFmt formatCode="0%" sourceLinked="0"/>
        <c:majorTickMark val="out"/>
        <c:minorTickMark val="none"/>
        <c:tickLblPos val="nextTo"/>
        <c:txPr>
          <a:bodyPr/>
          <a:lstStyle/>
          <a:p>
            <a:pPr>
              <a:defRPr sz="1200">
                <a:solidFill>
                  <a:srgbClr val="150015"/>
                </a:solidFill>
              </a:defRPr>
            </a:pPr>
            <a:endParaRPr lang="en-US"/>
          </a:p>
        </c:txPr>
        <c:crossAx val="-2036052312"/>
        <c:crosses val="autoZero"/>
        <c:crossBetween val="midCat"/>
        <c:majorUnit val="0.1"/>
      </c:valAx>
      <c:spPr>
        <a:ln>
          <a:solidFill>
            <a:srgbClr val="150015"/>
          </a:solidFill>
        </a:ln>
      </c:spPr>
    </c:plotArea>
    <c:legend>
      <c:legendPos val="r"/>
      <c:layout/>
      <c:overlay val="0"/>
      <c:txPr>
        <a:bodyPr/>
        <a:lstStyle/>
        <a:p>
          <a:pPr>
            <a:defRPr sz="1400">
              <a:solidFill>
                <a:srgbClr val="150015"/>
              </a:solidFill>
            </a:defRPr>
          </a:pPr>
          <a:endParaRPr lang="en-US"/>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dk1" tx1="lt1" bg2="dk2" tx2="lt2" accent1="accent1" accent2="accent2" accent3="accent3" accent4="accent4" accent5="accent5" accent6="accent6" hlink="hlink" folHlink="folHlink"/>
  <c:chart>
    <c:autoTitleDeleted val="0"/>
    <c:plotArea>
      <c:layout/>
      <c:scatterChart>
        <c:scatterStyle val="lineMarker"/>
        <c:varyColors val="0"/>
        <c:ser>
          <c:idx val="0"/>
          <c:order val="0"/>
          <c:tx>
            <c:v>traditional instruction only</c:v>
          </c:tx>
          <c:spPr>
            <a:ln w="47625">
              <a:noFill/>
            </a:ln>
            <a:effectLst/>
          </c:spPr>
          <c:marker>
            <c:spPr>
              <a:solidFill>
                <a:srgbClr val="3333FF"/>
              </a:solidFill>
              <a:ln>
                <a:solidFill>
                  <a:srgbClr val="260026"/>
                </a:solidFill>
              </a:ln>
              <a:effectLst/>
            </c:spPr>
          </c:marker>
          <c:xVal>
            <c:numRef>
              <c:f>Sheet1!$A$2:$A$5</c:f>
              <c:numCache>
                <c:formatCode>General</c:formatCode>
                <c:ptCount val="4"/>
                <c:pt idx="0">
                  <c:v>1.0</c:v>
                </c:pt>
                <c:pt idx="1">
                  <c:v>1.0</c:v>
                </c:pt>
                <c:pt idx="2">
                  <c:v>1.0</c:v>
                </c:pt>
                <c:pt idx="3">
                  <c:v>1.0</c:v>
                </c:pt>
              </c:numCache>
            </c:numRef>
          </c:xVal>
          <c:yVal>
            <c:numRef>
              <c:f>Sheet1!$B$2:$B$5</c:f>
              <c:numCache>
                <c:formatCode>General</c:formatCode>
                <c:ptCount val="4"/>
                <c:pt idx="0">
                  <c:v>0.2</c:v>
                </c:pt>
                <c:pt idx="1">
                  <c:v>0.206896551724138</c:v>
                </c:pt>
                <c:pt idx="2">
                  <c:v>0.210526315789474</c:v>
                </c:pt>
                <c:pt idx="3">
                  <c:v>0.129251700680272</c:v>
                </c:pt>
              </c:numCache>
            </c:numRef>
          </c:yVal>
          <c:smooth val="0"/>
        </c:ser>
        <c:ser>
          <c:idx val="1"/>
          <c:order val="1"/>
          <c:tx>
            <c:v>tutorial - early versions</c:v>
          </c:tx>
          <c:spPr>
            <a:ln w="47625">
              <a:noFill/>
            </a:ln>
            <a:effectLst/>
          </c:spPr>
          <c:marker>
            <c:spPr>
              <a:solidFill>
                <a:schemeClr val="accent6"/>
              </a:solidFill>
              <a:ln>
                <a:solidFill>
                  <a:srgbClr val="260026"/>
                </a:solidFill>
              </a:ln>
              <a:effectLst/>
            </c:spPr>
          </c:marker>
          <c:xVal>
            <c:numRef>
              <c:f>Sheet1!$A$6:$A$8</c:f>
              <c:numCache>
                <c:formatCode>General</c:formatCode>
                <c:ptCount val="3"/>
                <c:pt idx="0">
                  <c:v>2.0</c:v>
                </c:pt>
                <c:pt idx="1">
                  <c:v>2.0</c:v>
                </c:pt>
                <c:pt idx="2">
                  <c:v>2.0</c:v>
                </c:pt>
              </c:numCache>
            </c:numRef>
          </c:xVal>
          <c:yVal>
            <c:numRef>
              <c:f>Sheet1!$B$6:$B$8</c:f>
              <c:numCache>
                <c:formatCode>General</c:formatCode>
                <c:ptCount val="3"/>
                <c:pt idx="0">
                  <c:v>0.35</c:v>
                </c:pt>
                <c:pt idx="1">
                  <c:v>0.45</c:v>
                </c:pt>
                <c:pt idx="2">
                  <c:v>0.4</c:v>
                </c:pt>
              </c:numCache>
            </c:numRef>
          </c:yVal>
          <c:smooth val="0"/>
        </c:ser>
        <c:ser>
          <c:idx val="2"/>
          <c:order val="2"/>
          <c:tx>
            <c:v>tutorial - final version</c:v>
          </c:tx>
          <c:spPr>
            <a:ln w="47625">
              <a:noFill/>
            </a:ln>
            <a:effectLst/>
          </c:spPr>
          <c:marker>
            <c:spPr>
              <a:solidFill>
                <a:schemeClr val="accent5"/>
              </a:solidFill>
              <a:ln>
                <a:solidFill>
                  <a:srgbClr val="260026"/>
                </a:solidFill>
              </a:ln>
              <a:effectLst/>
            </c:spPr>
          </c:marker>
          <c:xVal>
            <c:numRef>
              <c:f>Sheet1!$A$9:$A$16</c:f>
              <c:numCache>
                <c:formatCode>General</c:formatCode>
                <c:ptCount val="8"/>
                <c:pt idx="0">
                  <c:v>3.0</c:v>
                </c:pt>
                <c:pt idx="1">
                  <c:v>3.0</c:v>
                </c:pt>
                <c:pt idx="2">
                  <c:v>3.0</c:v>
                </c:pt>
                <c:pt idx="3">
                  <c:v>3.0</c:v>
                </c:pt>
                <c:pt idx="4">
                  <c:v>3.0</c:v>
                </c:pt>
                <c:pt idx="5">
                  <c:v>3.0</c:v>
                </c:pt>
                <c:pt idx="6">
                  <c:v>3.0</c:v>
                </c:pt>
                <c:pt idx="7">
                  <c:v>3.0</c:v>
                </c:pt>
              </c:numCache>
            </c:numRef>
          </c:xVal>
          <c:yVal>
            <c:numRef>
              <c:f>Sheet1!$B$9:$B$16</c:f>
              <c:numCache>
                <c:formatCode>General</c:formatCode>
                <c:ptCount val="8"/>
                <c:pt idx="0">
                  <c:v>0.6</c:v>
                </c:pt>
                <c:pt idx="1">
                  <c:v>0.8</c:v>
                </c:pt>
                <c:pt idx="2">
                  <c:v>0.656626506024096</c:v>
                </c:pt>
                <c:pt idx="3">
                  <c:v>0.646408839779005</c:v>
                </c:pt>
                <c:pt idx="4">
                  <c:v>0.429319371727749</c:v>
                </c:pt>
                <c:pt idx="5">
                  <c:v>0.772727272727273</c:v>
                </c:pt>
                <c:pt idx="6">
                  <c:v>0.744444444444444</c:v>
                </c:pt>
                <c:pt idx="7">
                  <c:v>0.76158940397351</c:v>
                </c:pt>
              </c:numCache>
            </c:numRef>
          </c:yVal>
          <c:smooth val="0"/>
        </c:ser>
        <c:dLbls>
          <c:showLegendKey val="0"/>
          <c:showVal val="0"/>
          <c:showCatName val="0"/>
          <c:showSerName val="0"/>
          <c:showPercent val="0"/>
          <c:showBubbleSize val="0"/>
        </c:dLbls>
        <c:axId val="-2071569032"/>
        <c:axId val="-2071583592"/>
      </c:scatterChart>
      <c:valAx>
        <c:axId val="-2071569032"/>
        <c:scaling>
          <c:orientation val="minMax"/>
        </c:scaling>
        <c:delete val="1"/>
        <c:axPos val="b"/>
        <c:numFmt formatCode="General" sourceLinked="1"/>
        <c:majorTickMark val="out"/>
        <c:minorTickMark val="none"/>
        <c:tickLblPos val="nextTo"/>
        <c:crossAx val="-2071583592"/>
        <c:crosses val="autoZero"/>
        <c:crossBetween val="midCat"/>
      </c:valAx>
      <c:valAx>
        <c:axId val="-2071583592"/>
        <c:scaling>
          <c:orientation val="minMax"/>
        </c:scaling>
        <c:delete val="0"/>
        <c:axPos val="l"/>
        <c:majorGridlines>
          <c:spPr>
            <a:ln>
              <a:solidFill>
                <a:schemeClr val="bg1"/>
              </a:solidFill>
            </a:ln>
          </c:spPr>
        </c:majorGridlines>
        <c:numFmt formatCode="0%" sourceLinked="0"/>
        <c:majorTickMark val="out"/>
        <c:minorTickMark val="none"/>
        <c:tickLblPos val="nextTo"/>
        <c:spPr>
          <a:ln>
            <a:solidFill>
              <a:srgbClr val="150015"/>
            </a:solidFill>
          </a:ln>
        </c:spPr>
        <c:txPr>
          <a:bodyPr/>
          <a:lstStyle/>
          <a:p>
            <a:pPr>
              <a:defRPr sz="1200">
                <a:solidFill>
                  <a:schemeClr val="bg1"/>
                </a:solidFill>
              </a:defRPr>
            </a:pPr>
            <a:endParaRPr lang="en-US"/>
          </a:p>
        </c:txPr>
        <c:crossAx val="-2071569032"/>
        <c:crosses val="autoZero"/>
        <c:crossBetween val="midCat"/>
      </c:valAx>
    </c:plotArea>
    <c:legend>
      <c:legendPos val="r"/>
      <c:layout/>
      <c:overlay val="0"/>
      <c:txPr>
        <a:bodyPr/>
        <a:lstStyle/>
        <a:p>
          <a:pPr>
            <a:defRPr sz="1400">
              <a:solidFill>
                <a:schemeClr val="bg1"/>
              </a:solidFill>
            </a:defRPr>
          </a:pPr>
          <a:endParaRPr lang="en-US"/>
        </a:p>
      </c:txPr>
    </c:legend>
    <c:plotVisOnly val="1"/>
    <c:dispBlanksAs val="gap"/>
    <c:showDLblsOverMax val="0"/>
  </c:chart>
  <c:spPr>
    <a:ln>
      <a:solidFill>
        <a:srgbClr val="150015"/>
      </a:solid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AF736B9-E0EF-2340-ACCE-0439A01D9B45}" type="datetimeFigureOut">
              <a:rPr lang="en-US" smtClean="0"/>
              <a:pPr/>
              <a:t>6/14/16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98C458-9CB3-2545-8EFE-2A5671024AC3}" type="slidenum">
              <a:rPr lang="en-US" smtClean="0"/>
              <a:pPr/>
              <a:t>‹#›</a:t>
            </a:fld>
            <a:endParaRPr lang="en-US"/>
          </a:p>
        </p:txBody>
      </p:sp>
    </p:spTree>
    <p:extLst>
      <p:ext uri="{BB962C8B-B14F-4D97-AF65-F5344CB8AC3E}">
        <p14:creationId xmlns:p14="http://schemas.microsoft.com/office/powerpoint/2010/main" val="4010560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D007009-A3C1-7A46-B03F-9DBB02EC1D93}" type="slidenum">
              <a:rPr lang="en-US"/>
              <a:pPr/>
              <a:t>‹#›</a:t>
            </a:fld>
            <a:endParaRPr lang="en-US"/>
          </a:p>
        </p:txBody>
      </p:sp>
    </p:spTree>
    <p:extLst>
      <p:ext uri="{BB962C8B-B14F-4D97-AF65-F5344CB8AC3E}">
        <p14:creationId xmlns:p14="http://schemas.microsoft.com/office/powerpoint/2010/main" val="2778253474"/>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pitchFamily="-111" charset="0"/>
        <a:ea typeface="+mn-ea"/>
        <a:cs typeface="+mn-cs"/>
      </a:defRPr>
    </a:lvl1pPr>
    <a:lvl2pPr marL="457200" algn="l" rtl="0" fontAlgn="base">
      <a:spcBef>
        <a:spcPct val="30000"/>
      </a:spcBef>
      <a:spcAft>
        <a:spcPct val="0"/>
      </a:spcAft>
      <a:defRPr sz="1200" kern="1200">
        <a:solidFill>
          <a:schemeClr val="tx1"/>
        </a:solidFill>
        <a:latin typeface="Times" pitchFamily="-111" charset="0"/>
        <a:ea typeface="ＭＳ Ｐゴシック" pitchFamily="-111" charset="-128"/>
        <a:cs typeface="+mn-cs"/>
      </a:defRPr>
    </a:lvl2pPr>
    <a:lvl3pPr marL="914400" algn="l" rtl="0" fontAlgn="base">
      <a:spcBef>
        <a:spcPct val="30000"/>
      </a:spcBef>
      <a:spcAft>
        <a:spcPct val="0"/>
      </a:spcAft>
      <a:defRPr sz="1200" kern="1200">
        <a:solidFill>
          <a:schemeClr val="tx1"/>
        </a:solidFill>
        <a:latin typeface="Times" pitchFamily="-111" charset="0"/>
        <a:ea typeface="ＭＳ Ｐゴシック" pitchFamily="-111" charset="-128"/>
        <a:cs typeface="+mn-cs"/>
      </a:defRPr>
    </a:lvl3pPr>
    <a:lvl4pPr marL="1371600" algn="l" rtl="0" fontAlgn="base">
      <a:spcBef>
        <a:spcPct val="30000"/>
      </a:spcBef>
      <a:spcAft>
        <a:spcPct val="0"/>
      </a:spcAft>
      <a:defRPr sz="1200" kern="1200">
        <a:solidFill>
          <a:schemeClr val="tx1"/>
        </a:solidFill>
        <a:latin typeface="Times" pitchFamily="-111" charset="0"/>
        <a:ea typeface="ＭＳ Ｐゴシック" pitchFamily="-111" charset="-128"/>
        <a:cs typeface="+mn-cs"/>
      </a:defRPr>
    </a:lvl4pPr>
    <a:lvl5pPr marL="1828800" algn="l" rtl="0" fontAlgn="base">
      <a:spcBef>
        <a:spcPct val="30000"/>
      </a:spcBef>
      <a:spcAft>
        <a:spcPct val="0"/>
      </a:spcAft>
      <a:defRPr sz="1200" kern="1200">
        <a:solidFill>
          <a:schemeClr val="tx1"/>
        </a:solidFill>
        <a:latin typeface="Times"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A7E50B-1276-B74C-8DDA-010C7ED8053E}" type="slidenum">
              <a:rPr lang="en-US"/>
              <a:pPr/>
              <a:t>1</a:t>
            </a:fld>
            <a:endParaRPr lang="en-US"/>
          </a:p>
        </p:txBody>
      </p:sp>
      <p:sp>
        <p:nvSpPr>
          <p:cNvPr id="1150978" name="Rectangle 2"/>
          <p:cNvSpPr>
            <a:spLocks noGrp="1" noRot="1" noChangeAspect="1" noChangeArrowheads="1" noTextEdit="1"/>
          </p:cNvSpPr>
          <p:nvPr>
            <p:ph type="sldImg"/>
          </p:nvPr>
        </p:nvSpPr>
        <p:spPr>
          <a:ln/>
        </p:spPr>
      </p:sp>
      <p:sp>
        <p:nvSpPr>
          <p:cNvPr id="1150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602920-9FCC-7648-9729-6D35F657C4A6}" type="slidenum">
              <a:rPr lang="en-US"/>
              <a:pPr/>
              <a:t>28</a:t>
            </a:fld>
            <a:endParaRPr lang="en-US"/>
          </a:p>
        </p:txBody>
      </p:sp>
      <p:sp>
        <p:nvSpPr>
          <p:cNvPr id="118067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8067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We have developed materials for Galilean relativity in the context of both of the curriculum development projects underway in the PEG.  Physics by Inquiry is a stand-alone, laboratory based curriculum designed to prepare precollege teachers to teach physics and physical science as a process of inquiry.  Tutorials in Introducotry Physics is a supplementary curriculum desinged to improve student learning in theintroducotry course.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602920-9FCC-7648-9729-6D35F657C4A6}" type="slidenum">
              <a:rPr lang="en-US"/>
              <a:pPr/>
              <a:t>29</a:t>
            </a:fld>
            <a:endParaRPr lang="en-US"/>
          </a:p>
        </p:txBody>
      </p:sp>
      <p:sp>
        <p:nvSpPr>
          <p:cNvPr id="118067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8067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We have developed materials for Galilean relativity in the context of both of the curriculum development projects underway in the PEG.  Physics by Inquiry is a stand-alone, laboratory based curriculum designed to prepare precollege teachers to teach physics and physical science as a process of inquiry.  Tutorials in Introducotry Physics is a supplementary curriculum desinged to improve student learning in theintroducotry course.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43CDEA-11A4-DA4F-8826-D8533D9797BA}" type="slidenum">
              <a:rPr lang="en-US"/>
              <a:pPr/>
              <a:t>39</a:t>
            </a:fld>
            <a:endParaRPr lang="en-US"/>
          </a:p>
        </p:txBody>
      </p:sp>
      <p:sp>
        <p:nvSpPr>
          <p:cNvPr id="1158146" name="Rectangle 2"/>
          <p:cNvSpPr>
            <a:spLocks noGrp="1" noRot="1" noChangeAspect="1" noChangeArrowheads="1" noTextEdit="1"/>
          </p:cNvSpPr>
          <p:nvPr>
            <p:ph type="sldImg"/>
          </p:nvPr>
        </p:nvSpPr>
        <p:spPr>
          <a:ln/>
        </p:spPr>
      </p:sp>
      <p:sp>
        <p:nvSpPr>
          <p:cNvPr id="1158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8D4610-CEB8-F846-8FD5-AE9513D5C06C}" type="slidenum">
              <a:rPr lang="en-US"/>
              <a:pPr/>
              <a:t>40</a:t>
            </a:fld>
            <a:endParaRPr lang="en-US"/>
          </a:p>
        </p:txBody>
      </p:sp>
      <p:sp>
        <p:nvSpPr>
          <p:cNvPr id="11386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386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8D4610-CEB8-F846-8FD5-AE9513D5C06C}" type="slidenum">
              <a:rPr lang="en-US"/>
              <a:pPr/>
              <a:t>42</a:t>
            </a:fld>
            <a:endParaRPr lang="en-US"/>
          </a:p>
        </p:txBody>
      </p:sp>
      <p:sp>
        <p:nvSpPr>
          <p:cNvPr id="11386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386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79FB87-DE92-A144-8D27-9A193160D898}" type="slidenum">
              <a:rPr lang="en-US"/>
              <a:pPr/>
              <a:t>5</a:t>
            </a:fld>
            <a:endParaRPr lang="en-US"/>
          </a:p>
        </p:txBody>
      </p:sp>
      <p:sp>
        <p:nvSpPr>
          <p:cNvPr id="131481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1481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E93A6D-262C-C14F-B9E7-E11B89A58AED}" type="slidenum">
              <a:rPr lang="en-US"/>
              <a:pPr/>
              <a:t>7</a:t>
            </a:fld>
            <a:endParaRPr lang="en-US"/>
          </a:p>
        </p:txBody>
      </p:sp>
      <p:sp>
        <p:nvSpPr>
          <p:cNvPr id="1154050" name="Rectangle 2"/>
          <p:cNvSpPr>
            <a:spLocks noGrp="1" noRot="1" noChangeAspect="1" noChangeArrowheads="1" noTextEdit="1"/>
          </p:cNvSpPr>
          <p:nvPr>
            <p:ph type="sldImg"/>
          </p:nvPr>
        </p:nvSpPr>
        <p:spPr>
          <a:ln/>
        </p:spPr>
      </p:sp>
      <p:sp>
        <p:nvSpPr>
          <p:cNvPr id="1154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AF6DD2-9F1C-E147-8BD4-77B5F168D643}" type="slidenum">
              <a:rPr lang="en-US"/>
              <a:pPr/>
              <a:t>8</a:t>
            </a:fld>
            <a:endParaRPr lang="en-US"/>
          </a:p>
        </p:txBody>
      </p:sp>
      <p:sp>
        <p:nvSpPr>
          <p:cNvPr id="114278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427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r>
              <a:rPr lang="en-US"/>
              <a:t>We have developed materials for Galilean relativity in the context of both of the curriculum development projects underway in the PEG.  Physics by Inquiry is a stand-alone, laboratory based curriculum designed to prepare precollege teachers to teach physics and physical science as a process of inquiry.  Tutorials in Introducotry Physics is a supplementary curriculum desinged to improve student learning in theintroducotry course.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CD76DA-E177-3A42-A3BB-F7B71C8D8FF3}" type="slidenum">
              <a:rPr lang="en-US"/>
              <a:pPr/>
              <a:t>14</a:t>
            </a:fld>
            <a:endParaRPr lang="en-US"/>
          </a:p>
        </p:txBody>
      </p:sp>
      <p:sp>
        <p:nvSpPr>
          <p:cNvPr id="109875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987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CD76DA-E177-3A42-A3BB-F7B71C8D8FF3}" type="slidenum">
              <a:rPr lang="en-US"/>
              <a:pPr/>
              <a:t>18</a:t>
            </a:fld>
            <a:endParaRPr lang="en-US"/>
          </a:p>
        </p:txBody>
      </p:sp>
      <p:sp>
        <p:nvSpPr>
          <p:cNvPr id="109875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9875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433EE1-1740-5B4B-9424-B9D8B52B2B70}" type="slidenum">
              <a:rPr lang="en-US"/>
              <a:pPr/>
              <a:t>21</a:t>
            </a:fld>
            <a:endParaRPr lang="en-US"/>
          </a:p>
        </p:txBody>
      </p:sp>
      <p:sp>
        <p:nvSpPr>
          <p:cNvPr id="110489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048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0DB811-08B0-0045-96CC-32EF2A2E88D6}" type="slidenum">
              <a:rPr lang="en-US"/>
              <a:pPr/>
              <a:t>22</a:t>
            </a:fld>
            <a:endParaRPr lang="en-US"/>
          </a:p>
        </p:txBody>
      </p:sp>
      <p:sp>
        <p:nvSpPr>
          <p:cNvPr id="110080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0080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pPr>
              <a:spcBef>
                <a:spcPct val="50000"/>
              </a:spcBef>
            </a:pPr>
            <a:endParaRPr lang="en-US" dirty="0">
              <a:latin typeface="Tekton" pitchFamily="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0DB811-08B0-0045-96CC-32EF2A2E88D6}" type="slidenum">
              <a:rPr lang="en-US"/>
              <a:pPr/>
              <a:t>23</a:t>
            </a:fld>
            <a:endParaRPr lang="en-US"/>
          </a:p>
        </p:txBody>
      </p:sp>
      <p:sp>
        <p:nvSpPr>
          <p:cNvPr id="110080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00803" name="Rectangle 3"/>
          <p:cNvSpPr>
            <a:spLocks noGrp="1" noChangeArrowheads="1"/>
          </p:cNvSpPr>
          <p:nvPr>
            <p:ph type="body" idx="1"/>
          </p:nvPr>
        </p:nvSpPr>
        <p:spPr bwMode="auto">
          <a:xfrm>
            <a:off x="914400" y="4343400"/>
            <a:ext cx="5029200" cy="4114800"/>
          </a:xfrm>
          <a:prstGeom prst="rect">
            <a:avLst/>
          </a:prstGeom>
          <a:noFill/>
          <a:ln w="12700">
            <a:miter lim="800000"/>
            <a:headEnd/>
            <a:tailEnd/>
          </a:ln>
        </p:spPr>
        <p:txBody>
          <a:bodyPr lIns="90487" tIns="44450" rIns="90487" bIns="44450">
            <a:prstTxWarp prst="textNoShape">
              <a:avLst/>
            </a:prstTxWarp>
          </a:bodyPr>
          <a:lstStyle/>
          <a:p>
            <a:pPr>
              <a:spcBef>
                <a:spcPct val="50000"/>
              </a:spcBef>
            </a:pPr>
            <a:endParaRPr lang="en-US" dirty="0">
              <a:latin typeface="Tekton" pitchFamily="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52400"/>
            <a:ext cx="20955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1341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524000"/>
            <a:ext cx="4114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4114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a:xfrm>
            <a:off x="0" y="6629400"/>
            <a:ext cx="457200" cy="152400"/>
          </a:xfrm>
          <a:prstGeom prst="rect">
            <a:avLst/>
          </a:prstGeom>
        </p:spPr>
        <p:txBody>
          <a:bodyPr anchor="ctr"/>
          <a:lstStyle>
            <a:lvl1pPr>
              <a:defRPr sz="1200" smtClean="0">
                <a:latin typeface="Gill Sans"/>
                <a:cs typeface="Gill Sans"/>
              </a:defRPr>
            </a:lvl1pPr>
          </a:lstStyle>
          <a:p>
            <a:fld id="{4B6CFD2E-BCC9-8D40-A7BE-A202037DFD8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lumOff val="5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152400"/>
            <a:ext cx="7772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81000" y="1143000"/>
            <a:ext cx="83820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Gill Sans"/>
                <a:cs typeface="Gill Sans"/>
              </a:defRPr>
            </a:lvl1pPr>
          </a:lstStyle>
          <a:p>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Gill Sans"/>
                <a:cs typeface="Gill Sans"/>
              </a:defRPr>
            </a:lvl1pPr>
          </a:lstStyle>
          <a:p>
            <a:endParaRPr lang="en-US" dirty="0"/>
          </a:p>
        </p:txBody>
      </p:sp>
      <p:sp>
        <p:nvSpPr>
          <p:cNvPr id="2" name="Slide Number Placeholder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9D93E8C0-8A4F-F745-A0E6-E435D3A43A4C}" type="slidenum">
              <a:rPr lang="en-US" smtClean="0"/>
              <a:pPr/>
              <a:t>‹#›</a:t>
            </a:fld>
            <a:endParaRPr lang="en-US"/>
          </a:p>
        </p:txBody>
      </p:sp>
      <p:sp>
        <p:nvSpPr>
          <p:cNvPr id="8" name="TextBox 7"/>
          <p:cNvSpPr txBox="1"/>
          <p:nvPr userDrawn="1"/>
        </p:nvSpPr>
        <p:spPr>
          <a:xfrm>
            <a:off x="1137235" y="6334780"/>
            <a:ext cx="6869535" cy="523220"/>
          </a:xfrm>
          <a:prstGeom prst="rect">
            <a:avLst/>
          </a:prstGeom>
          <a:noFill/>
        </p:spPr>
        <p:txBody>
          <a:bodyPr wrap="none" rtlCol="0">
            <a:spAutoFit/>
          </a:bodyPr>
          <a:lstStyle/>
          <a:p>
            <a:pPr algn="ctr"/>
            <a:r>
              <a:rPr lang="en-US" sz="2800" kern="0" spc="600" dirty="0" smtClean="0">
                <a:solidFill>
                  <a:srgbClr val="800080">
                    <a:alpha val="37000"/>
                  </a:srgbClr>
                </a:solidFill>
                <a:latin typeface="Calibri"/>
                <a:cs typeface="Calibri"/>
              </a:rPr>
              <a:t>UW PHYSICS EDUCATION GROUP</a:t>
            </a:r>
            <a:endParaRPr lang="en-US" sz="2800" kern="0" spc="600" dirty="0">
              <a:solidFill>
                <a:srgbClr val="800080">
                  <a:alpha val="37000"/>
                </a:srgbClr>
              </a:solidFill>
              <a:latin typeface="Calibri"/>
              <a:cs typeface="Calibri"/>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000">
          <a:solidFill>
            <a:schemeClr val="tx1"/>
          </a:solidFill>
          <a:latin typeface="Calibri"/>
          <a:ea typeface="+mj-ea"/>
          <a:cs typeface="Calibri"/>
        </a:defRPr>
      </a:lvl1pPr>
      <a:lvl2pPr algn="ctr" rtl="0" fontAlgn="base">
        <a:spcBef>
          <a:spcPct val="0"/>
        </a:spcBef>
        <a:spcAft>
          <a:spcPct val="0"/>
        </a:spcAft>
        <a:defRPr sz="3200">
          <a:solidFill>
            <a:schemeClr val="tx1"/>
          </a:solidFill>
          <a:latin typeface="Gill Sans" pitchFamily="-111" charset="0"/>
        </a:defRPr>
      </a:lvl2pPr>
      <a:lvl3pPr algn="ctr" rtl="0" fontAlgn="base">
        <a:spcBef>
          <a:spcPct val="0"/>
        </a:spcBef>
        <a:spcAft>
          <a:spcPct val="0"/>
        </a:spcAft>
        <a:defRPr sz="3200">
          <a:solidFill>
            <a:schemeClr val="tx1"/>
          </a:solidFill>
          <a:latin typeface="Gill Sans" pitchFamily="-111" charset="0"/>
        </a:defRPr>
      </a:lvl3pPr>
      <a:lvl4pPr algn="ctr" rtl="0" fontAlgn="base">
        <a:spcBef>
          <a:spcPct val="0"/>
        </a:spcBef>
        <a:spcAft>
          <a:spcPct val="0"/>
        </a:spcAft>
        <a:defRPr sz="3200">
          <a:solidFill>
            <a:schemeClr val="tx1"/>
          </a:solidFill>
          <a:latin typeface="Gill Sans" pitchFamily="-111" charset="0"/>
        </a:defRPr>
      </a:lvl4pPr>
      <a:lvl5pPr algn="ctr" rtl="0" fontAlgn="base">
        <a:spcBef>
          <a:spcPct val="0"/>
        </a:spcBef>
        <a:spcAft>
          <a:spcPct val="0"/>
        </a:spcAft>
        <a:defRPr sz="3200">
          <a:solidFill>
            <a:schemeClr val="tx1"/>
          </a:solidFill>
          <a:latin typeface="Gill Sans" pitchFamily="-111" charset="0"/>
        </a:defRPr>
      </a:lvl5pPr>
      <a:lvl6pPr marL="457200" algn="ctr" rtl="0" fontAlgn="base">
        <a:spcBef>
          <a:spcPct val="0"/>
        </a:spcBef>
        <a:spcAft>
          <a:spcPct val="0"/>
        </a:spcAft>
        <a:defRPr sz="3200">
          <a:solidFill>
            <a:schemeClr val="tx1"/>
          </a:solidFill>
          <a:latin typeface="Gill Sans" pitchFamily="-111" charset="0"/>
        </a:defRPr>
      </a:lvl6pPr>
      <a:lvl7pPr marL="914400" algn="ctr" rtl="0" fontAlgn="base">
        <a:spcBef>
          <a:spcPct val="0"/>
        </a:spcBef>
        <a:spcAft>
          <a:spcPct val="0"/>
        </a:spcAft>
        <a:defRPr sz="3200">
          <a:solidFill>
            <a:schemeClr val="tx1"/>
          </a:solidFill>
          <a:latin typeface="Gill Sans" pitchFamily="-111" charset="0"/>
        </a:defRPr>
      </a:lvl7pPr>
      <a:lvl8pPr marL="1371600" algn="ctr" rtl="0" fontAlgn="base">
        <a:spcBef>
          <a:spcPct val="0"/>
        </a:spcBef>
        <a:spcAft>
          <a:spcPct val="0"/>
        </a:spcAft>
        <a:defRPr sz="3200">
          <a:solidFill>
            <a:schemeClr val="tx1"/>
          </a:solidFill>
          <a:latin typeface="Gill Sans" pitchFamily="-111" charset="0"/>
        </a:defRPr>
      </a:lvl8pPr>
      <a:lvl9pPr marL="1828800" algn="ctr" rtl="0" fontAlgn="base">
        <a:spcBef>
          <a:spcPct val="0"/>
        </a:spcBef>
        <a:spcAft>
          <a:spcPct val="0"/>
        </a:spcAft>
        <a:defRPr sz="3200">
          <a:solidFill>
            <a:schemeClr val="tx1"/>
          </a:solidFill>
          <a:latin typeface="Gill Sans" pitchFamily="-111" charset="0"/>
        </a:defRPr>
      </a:lvl9pPr>
    </p:titleStyle>
    <p:bodyStyle>
      <a:lvl1pPr marL="342900" indent="-342900" algn="l" rtl="0" fontAlgn="base">
        <a:spcBef>
          <a:spcPct val="20000"/>
        </a:spcBef>
        <a:spcAft>
          <a:spcPct val="0"/>
        </a:spcAft>
        <a:buChar char="•"/>
        <a:defRPr sz="2600">
          <a:solidFill>
            <a:schemeClr val="tx1"/>
          </a:solidFill>
          <a:latin typeface="Calibri"/>
          <a:ea typeface="+mn-ea"/>
          <a:cs typeface="Calibri"/>
        </a:defRPr>
      </a:lvl1pPr>
      <a:lvl2pPr marL="742950" indent="-285750" algn="l" rtl="0" fontAlgn="base">
        <a:spcBef>
          <a:spcPct val="20000"/>
        </a:spcBef>
        <a:spcAft>
          <a:spcPct val="0"/>
        </a:spcAft>
        <a:buChar char="–"/>
        <a:defRPr sz="2200">
          <a:solidFill>
            <a:schemeClr val="tx1"/>
          </a:solidFill>
          <a:latin typeface="Calibri"/>
          <a:ea typeface="ＭＳ Ｐゴシック" pitchFamily="-111" charset="-128"/>
          <a:cs typeface="Calibri"/>
        </a:defRPr>
      </a:lvl2pPr>
      <a:lvl3pPr marL="11430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3pPr>
      <a:lvl4pPr marL="16002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4pPr>
      <a:lvl5pPr marL="20574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chart" Target="../charts/char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6.xml"/><Relationship Id="rId3" Type="http://schemas.openxmlformats.org/officeDocument/2006/relationships/image" Target="../media/image8.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7.xml"/><Relationship Id="rId3" Type="http://schemas.openxmlformats.org/officeDocument/2006/relationships/image" Target="../media/image8.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microsoft.com/office/2007/relationships/hdphoto" Target="../media/hdphoto1.wdp"/><Relationship Id="rId5"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426" name="Rectangle 2"/>
          <p:cNvSpPr>
            <a:spLocks noGrp="1" noChangeArrowheads="1"/>
          </p:cNvSpPr>
          <p:nvPr>
            <p:ph type="ctrTitle"/>
          </p:nvPr>
        </p:nvSpPr>
        <p:spPr>
          <a:xfrm>
            <a:off x="104775" y="1823287"/>
            <a:ext cx="8937625" cy="1197764"/>
          </a:xfrm>
          <a:noFill/>
          <a:ln/>
        </p:spPr>
        <p:txBody>
          <a:bodyPr lIns="90487" tIns="44450" rIns="90487" bIns="44450">
            <a:spAutoFit/>
          </a:bodyPr>
          <a:lstStyle/>
          <a:p>
            <a:r>
              <a:rPr lang="en-US" sz="3600" dirty="0"/>
              <a:t>Is “interactive teaching” sufficient to promote conceptual development in physics</a:t>
            </a:r>
            <a:r>
              <a:rPr lang="en-US" sz="3600" dirty="0" smtClean="0"/>
              <a:t>?</a:t>
            </a:r>
            <a:endParaRPr lang="en-US" sz="3600" i="1" dirty="0">
              <a:solidFill>
                <a:schemeClr val="accent5">
                  <a:lumMod val="75000"/>
                </a:schemeClr>
              </a:solidFill>
            </a:endParaRPr>
          </a:p>
        </p:txBody>
      </p:sp>
      <p:sp>
        <p:nvSpPr>
          <p:cNvPr id="1127427" name="Rectangle 3"/>
          <p:cNvSpPr>
            <a:spLocks noGrp="1" noChangeArrowheads="1"/>
          </p:cNvSpPr>
          <p:nvPr>
            <p:ph type="subTitle" idx="1"/>
          </p:nvPr>
        </p:nvSpPr>
        <p:spPr>
          <a:xfrm>
            <a:off x="838200" y="4191000"/>
            <a:ext cx="7620000" cy="1930272"/>
          </a:xfrm>
          <a:noFill/>
          <a:ln/>
        </p:spPr>
        <p:txBody>
          <a:bodyPr lIns="90487" tIns="44450" rIns="90487" bIns="44450">
            <a:spAutoFit/>
          </a:bodyPr>
          <a:lstStyle/>
          <a:p>
            <a:pPr marL="342900" indent="-342900"/>
            <a:r>
              <a:rPr lang="en-US" dirty="0"/>
              <a:t>Paula </a:t>
            </a:r>
            <a:r>
              <a:rPr lang="en-US" dirty="0" smtClean="0"/>
              <a:t>Heron </a:t>
            </a:r>
          </a:p>
          <a:p>
            <a:pPr marL="342900" indent="-342900"/>
            <a:r>
              <a:rPr lang="en-US" dirty="0" smtClean="0"/>
              <a:t>Department of Physics</a:t>
            </a:r>
          </a:p>
          <a:p>
            <a:pPr marL="342900" indent="-342900"/>
            <a:r>
              <a:rPr lang="en-US" dirty="0" smtClean="0"/>
              <a:t>University of Washington</a:t>
            </a:r>
          </a:p>
          <a:p>
            <a:pPr marL="342900" indent="-342900"/>
            <a:r>
              <a:rPr lang="en-US" dirty="0" smtClean="0"/>
              <a:t>Seattle, USA</a:t>
            </a:r>
          </a:p>
        </p:txBody>
      </p:sp>
      <p:pic>
        <p:nvPicPr>
          <p:cNvPr id="7" name="Picture 6"/>
          <p:cNvPicPr>
            <a:picLocks noChangeAspect="1"/>
          </p:cNvPicPr>
          <p:nvPr/>
        </p:nvPicPr>
        <p:blipFill>
          <a:blip r:embed="rId3"/>
          <a:stretch>
            <a:fillRect/>
          </a:stretch>
        </p:blipFill>
        <p:spPr>
          <a:xfrm>
            <a:off x="7696200" y="152400"/>
            <a:ext cx="1267870" cy="1275503"/>
          </a:xfrm>
          <a:prstGeom prst="rect">
            <a:avLst/>
          </a:prstGeom>
        </p:spPr>
      </p:pic>
      <p:sp>
        <p:nvSpPr>
          <p:cNvPr id="8" name="Rectangle 7"/>
          <p:cNvSpPr/>
          <p:nvPr/>
        </p:nvSpPr>
        <p:spPr>
          <a:xfrm>
            <a:off x="203200" y="431800"/>
            <a:ext cx="3975100" cy="38868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UW.Signature_left.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900" y="495868"/>
            <a:ext cx="3657600" cy="286512"/>
          </a:xfrm>
          <a:prstGeom prst="rect">
            <a:avLst/>
          </a:prstGeom>
        </p:spPr>
      </p:pic>
    </p:spTree>
    <p:extLst>
      <p:ext uri="{BB962C8B-B14F-4D97-AF65-F5344CB8AC3E}">
        <p14:creationId xmlns:p14="http://schemas.microsoft.com/office/powerpoint/2010/main" val="11365406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838200" y="1905000"/>
            <a:ext cx="7467600" cy="27432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sp>
        <p:nvSpPr>
          <p:cNvPr id="3" name="Content Placeholder 2"/>
          <p:cNvSpPr>
            <a:spLocks noGrp="1"/>
          </p:cNvSpPr>
          <p:nvPr>
            <p:ph idx="1"/>
          </p:nvPr>
        </p:nvSpPr>
        <p:spPr>
          <a:xfrm>
            <a:off x="990600" y="2057400"/>
            <a:ext cx="7086600" cy="1295400"/>
          </a:xfrm>
        </p:spPr>
        <p:txBody>
          <a:bodyPr>
            <a:noAutofit/>
          </a:bodyPr>
          <a:lstStyle/>
          <a:p>
            <a:pPr marL="0" indent="0">
              <a:buNone/>
            </a:pPr>
            <a:r>
              <a:rPr lang="en-US" sz="1800" dirty="0" smtClean="0">
                <a:solidFill>
                  <a:srgbClr val="1D001B"/>
                </a:solidFill>
                <a:latin typeface="Comic Sans MS"/>
                <a:cs typeface="Comic Sans MS"/>
              </a:rPr>
              <a:t>A ball rolls up and then down an incline as shown in a strobe photo.  What </a:t>
            </a:r>
            <a:r>
              <a:rPr lang="en-US" sz="1800" dirty="0">
                <a:solidFill>
                  <a:srgbClr val="1D001B"/>
                </a:solidFill>
                <a:latin typeface="Comic Sans MS"/>
                <a:cs typeface="Comic Sans MS"/>
              </a:rPr>
              <a:t>is the direction of the acceleration of the ball at the top of </a:t>
            </a:r>
            <a:r>
              <a:rPr lang="en-US" sz="1800" dirty="0" smtClean="0">
                <a:solidFill>
                  <a:srgbClr val="1D001B"/>
                </a:solidFill>
                <a:latin typeface="Comic Sans MS"/>
                <a:cs typeface="Comic Sans MS"/>
              </a:rPr>
              <a:t>its path?</a:t>
            </a:r>
            <a:endParaRPr lang="en-US" sz="1800" dirty="0">
              <a:solidFill>
                <a:srgbClr val="1D001B"/>
              </a:solidFill>
              <a:latin typeface="Comic Sans MS"/>
              <a:cs typeface="Comic Sans MS"/>
            </a:endParaRPr>
          </a:p>
          <a:p>
            <a:pPr marL="0" indent="0">
              <a:buNone/>
            </a:pPr>
            <a:endParaRPr lang="en-US" sz="1800" dirty="0" smtClean="0">
              <a:solidFill>
                <a:srgbClr val="1D001B"/>
              </a:solidFill>
            </a:endParaRPr>
          </a:p>
          <a:p>
            <a:pPr marL="0" indent="0">
              <a:buNone/>
            </a:pPr>
            <a:endParaRPr lang="en-US" sz="1800" dirty="0" smtClean="0">
              <a:solidFill>
                <a:srgbClr val="1D001B"/>
              </a:solidFill>
            </a:endParaRPr>
          </a:p>
          <a:p>
            <a:pPr marL="0" indent="0">
              <a:buNone/>
            </a:pPr>
            <a:r>
              <a:rPr lang="en-US" sz="1800" dirty="0" smtClean="0">
                <a:solidFill>
                  <a:srgbClr val="1D001B"/>
                </a:solidFill>
              </a:rPr>
              <a:t>Students </a:t>
            </a:r>
            <a:r>
              <a:rPr lang="en-US" sz="1800" dirty="0">
                <a:solidFill>
                  <a:srgbClr val="1D001B"/>
                </a:solidFill>
              </a:rPr>
              <a:t>were given a selection</a:t>
            </a:r>
            <a:br>
              <a:rPr lang="en-US" sz="1800" dirty="0">
                <a:solidFill>
                  <a:srgbClr val="1D001B"/>
                </a:solidFill>
              </a:rPr>
            </a:br>
            <a:r>
              <a:rPr lang="en-US" sz="1800" dirty="0">
                <a:solidFill>
                  <a:srgbClr val="1D001B"/>
                </a:solidFill>
              </a:rPr>
              <a:t>of options to choose from, </a:t>
            </a:r>
            <a:br>
              <a:rPr lang="en-US" sz="1800" dirty="0">
                <a:solidFill>
                  <a:srgbClr val="1D001B"/>
                </a:solidFill>
              </a:rPr>
            </a:br>
            <a:r>
              <a:rPr lang="en-US" sz="1800" dirty="0">
                <a:solidFill>
                  <a:srgbClr val="1D001B"/>
                </a:solidFill>
              </a:rPr>
              <a:t>including </a:t>
            </a:r>
            <a:r>
              <a:rPr lang="en-US" sz="1800" i="1" dirty="0">
                <a:solidFill>
                  <a:srgbClr val="1D001B"/>
                </a:solidFill>
              </a:rPr>
              <a:t>“</a:t>
            </a:r>
            <a:r>
              <a:rPr lang="en-US" sz="1800" i="1" dirty="0" smtClean="0">
                <a:solidFill>
                  <a:srgbClr val="1D001B"/>
                </a:solidFill>
              </a:rPr>
              <a:t>there is </a:t>
            </a:r>
            <a:r>
              <a:rPr lang="en-US" sz="1800" i="1" dirty="0">
                <a:solidFill>
                  <a:srgbClr val="1D001B"/>
                </a:solidFill>
              </a:rPr>
              <a:t>no acceleration</a:t>
            </a:r>
            <a:r>
              <a:rPr lang="en-US" sz="1800" i="1" dirty="0" smtClean="0">
                <a:solidFill>
                  <a:srgbClr val="1D001B"/>
                </a:solidFill>
              </a:rPr>
              <a:t>”</a:t>
            </a:r>
            <a:endParaRPr lang="en-US" sz="1800" dirty="0">
              <a:solidFill>
                <a:srgbClr val="1D001B"/>
              </a:solidFill>
              <a:latin typeface="Comic Sans MS"/>
              <a:cs typeface="Comic Sans MS"/>
            </a:endParaRPr>
          </a:p>
          <a:p>
            <a:pPr marL="0" indent="0">
              <a:buNone/>
            </a:pPr>
            <a:endParaRPr lang="en-US" sz="1800" dirty="0">
              <a:solidFill>
                <a:srgbClr val="1D001B"/>
              </a:solidFill>
              <a:latin typeface="Comic Sans MS"/>
              <a:cs typeface="Comic Sans MS"/>
            </a:endParaRPr>
          </a:p>
        </p:txBody>
      </p:sp>
      <p:grpSp>
        <p:nvGrpSpPr>
          <p:cNvPr id="6" name="Group 5"/>
          <p:cNvGrpSpPr>
            <a:grpSpLocks noChangeAspect="1"/>
          </p:cNvGrpSpPr>
          <p:nvPr/>
        </p:nvGrpSpPr>
        <p:grpSpPr>
          <a:xfrm>
            <a:off x="4419600" y="2895600"/>
            <a:ext cx="2743200" cy="945931"/>
            <a:chOff x="2514600" y="3429000"/>
            <a:chExt cx="4419600" cy="1524000"/>
          </a:xfrm>
        </p:grpSpPr>
        <p:sp>
          <p:nvSpPr>
            <p:cNvPr id="2" name="Right Triangle 1"/>
            <p:cNvSpPr/>
            <p:nvPr/>
          </p:nvSpPr>
          <p:spPr bwMode="auto">
            <a:xfrm flipH="1">
              <a:off x="2514600" y="3581400"/>
              <a:ext cx="4419600" cy="1371600"/>
            </a:xfrm>
            <a:prstGeom prst="rtTriangle">
              <a:avLst/>
            </a:prstGeom>
            <a:solidFill>
              <a:schemeClr val="accent1"/>
            </a:solid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4" name="Oval 3"/>
            <p:cNvSpPr>
              <a:spLocks noChangeAspect="1"/>
            </p:cNvSpPr>
            <p:nvPr/>
          </p:nvSpPr>
          <p:spPr bwMode="auto">
            <a:xfrm>
              <a:off x="2590800" y="44958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8" name="Oval 7"/>
            <p:cNvSpPr>
              <a:spLocks noChangeAspect="1"/>
            </p:cNvSpPr>
            <p:nvPr/>
          </p:nvSpPr>
          <p:spPr bwMode="auto">
            <a:xfrm>
              <a:off x="5029200" y="37338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0" name="Oval 9"/>
            <p:cNvSpPr>
              <a:spLocks noChangeAspect="1"/>
            </p:cNvSpPr>
            <p:nvPr/>
          </p:nvSpPr>
          <p:spPr bwMode="auto">
            <a:xfrm>
              <a:off x="5638800" y="352044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1" name="Oval 10"/>
            <p:cNvSpPr>
              <a:spLocks noChangeAspect="1"/>
            </p:cNvSpPr>
            <p:nvPr/>
          </p:nvSpPr>
          <p:spPr bwMode="auto">
            <a:xfrm>
              <a:off x="6019800" y="34290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2" name="Oval 11"/>
            <p:cNvSpPr>
              <a:spLocks noChangeAspect="1"/>
            </p:cNvSpPr>
            <p:nvPr/>
          </p:nvSpPr>
          <p:spPr bwMode="auto">
            <a:xfrm>
              <a:off x="4191000" y="39624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sp>
        <p:nvSpPr>
          <p:cNvPr id="7" name="Title 6"/>
          <p:cNvSpPr>
            <a:spLocks noGrp="1"/>
          </p:cNvSpPr>
          <p:nvPr>
            <p:ph type="title"/>
          </p:nvPr>
        </p:nvSpPr>
        <p:spPr>
          <a:xfrm>
            <a:off x="381000" y="152400"/>
            <a:ext cx="8153400" cy="609600"/>
          </a:xfrm>
        </p:spPr>
        <p:txBody>
          <a:bodyPr/>
          <a:lstStyle/>
          <a:p>
            <a:r>
              <a:rPr lang="en-US" dirty="0" smtClean="0"/>
              <a:t>Evidence: A question on acceleration</a:t>
            </a:r>
            <a:endParaRPr lang="en-US" dirty="0"/>
          </a:p>
        </p:txBody>
      </p:sp>
    </p:spTree>
    <p:extLst>
      <p:ext uri="{BB962C8B-B14F-4D97-AF65-F5344CB8AC3E}">
        <p14:creationId xmlns:p14="http://schemas.microsoft.com/office/powerpoint/2010/main" val="237472499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838200" y="1905000"/>
            <a:ext cx="7467600" cy="32004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graphicFrame>
        <p:nvGraphicFramePr>
          <p:cNvPr id="9" name="Chart 8"/>
          <p:cNvGraphicFramePr>
            <a:graphicFrameLocks noChangeAspect="1"/>
          </p:cNvGraphicFramePr>
          <p:nvPr>
            <p:extLst>
              <p:ext uri="{D42A27DB-BD31-4B8C-83A1-F6EECF244321}">
                <p14:modId xmlns:p14="http://schemas.microsoft.com/office/powerpoint/2010/main" val="3812497457"/>
              </p:ext>
            </p:extLst>
          </p:nvPr>
        </p:nvGraphicFramePr>
        <p:xfrm>
          <a:off x="2133600" y="2133600"/>
          <a:ext cx="5257800" cy="2819400"/>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838200" y="2838271"/>
            <a:ext cx="1143000" cy="1169551"/>
          </a:xfrm>
          <a:prstGeom prst="rect">
            <a:avLst/>
          </a:prstGeom>
          <a:noFill/>
        </p:spPr>
        <p:txBody>
          <a:bodyPr wrap="square" rtlCol="0">
            <a:spAutoFit/>
          </a:bodyPr>
          <a:lstStyle/>
          <a:p>
            <a:pPr algn="r"/>
            <a:r>
              <a:rPr lang="en-US" sz="1400" dirty="0" smtClean="0">
                <a:solidFill>
                  <a:srgbClr val="000000"/>
                </a:solidFill>
                <a:latin typeface="Calibri"/>
                <a:cs typeface="Calibri"/>
              </a:rPr>
              <a:t>Percentage  of students giving the correct answer</a:t>
            </a:r>
            <a:endParaRPr lang="en-US" sz="1400" dirty="0">
              <a:solidFill>
                <a:srgbClr val="000000"/>
              </a:solidFill>
              <a:latin typeface="Calibri"/>
              <a:cs typeface="Calibri"/>
            </a:endParaRPr>
          </a:p>
        </p:txBody>
      </p:sp>
      <p:sp>
        <p:nvSpPr>
          <p:cNvPr id="2" name="Rectangle 1"/>
          <p:cNvSpPr/>
          <p:nvPr/>
        </p:nvSpPr>
        <p:spPr bwMode="auto">
          <a:xfrm>
            <a:off x="6477000" y="2819400"/>
            <a:ext cx="1371600" cy="1143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3" name="Title 2"/>
          <p:cNvSpPr>
            <a:spLocks noGrp="1"/>
          </p:cNvSpPr>
          <p:nvPr>
            <p:ph type="title"/>
          </p:nvPr>
        </p:nvSpPr>
        <p:spPr>
          <a:xfrm>
            <a:off x="381000" y="152400"/>
            <a:ext cx="8382000" cy="609600"/>
          </a:xfrm>
        </p:spPr>
        <p:txBody>
          <a:bodyPr/>
          <a:lstStyle/>
          <a:p>
            <a:r>
              <a:rPr lang="en-US" dirty="0" smtClean="0"/>
              <a:t>Results before instruction</a:t>
            </a:r>
            <a:endParaRPr lang="en-US" dirty="0"/>
          </a:p>
        </p:txBody>
      </p:sp>
      <p:sp>
        <p:nvSpPr>
          <p:cNvPr id="16" name="TextBox 15"/>
          <p:cNvSpPr txBox="1"/>
          <p:nvPr/>
        </p:nvSpPr>
        <p:spPr>
          <a:xfrm>
            <a:off x="6400800" y="5791200"/>
            <a:ext cx="2370360" cy="338554"/>
          </a:xfrm>
          <a:prstGeom prst="rect">
            <a:avLst/>
          </a:prstGeom>
          <a:noFill/>
        </p:spPr>
        <p:txBody>
          <a:bodyPr wrap="none" rtlCol="0">
            <a:spAutoFit/>
          </a:bodyPr>
          <a:lstStyle/>
          <a:p>
            <a:r>
              <a:rPr lang="en-US" sz="1600" dirty="0" smtClean="0">
                <a:latin typeface="Calibri"/>
                <a:cs typeface="Calibri"/>
              </a:rPr>
              <a:t>Heron, </a:t>
            </a:r>
            <a:r>
              <a:rPr lang="en-US" sz="1600" dirty="0" err="1" smtClean="0">
                <a:latin typeface="Calibri"/>
                <a:cs typeface="Calibri"/>
              </a:rPr>
              <a:t>PhysRev</a:t>
            </a:r>
            <a:r>
              <a:rPr lang="en-US" sz="1600" dirty="0" smtClean="0">
                <a:latin typeface="Calibri"/>
                <a:cs typeface="Calibri"/>
              </a:rPr>
              <a:t> PER, 2015</a:t>
            </a:r>
            <a:endParaRPr lang="en-US" sz="1600" dirty="0">
              <a:latin typeface="Calibri"/>
              <a:cs typeface="Calibri"/>
            </a:endParaRPr>
          </a:p>
        </p:txBody>
      </p:sp>
      <p:sp>
        <p:nvSpPr>
          <p:cNvPr id="28" name="Rectangle 2"/>
          <p:cNvSpPr>
            <a:spLocks noChangeArrowheads="1"/>
          </p:cNvSpPr>
          <p:nvPr/>
        </p:nvSpPr>
        <p:spPr bwMode="auto">
          <a:xfrm>
            <a:off x="5638800" y="1143000"/>
            <a:ext cx="3124200" cy="12192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grpSp>
        <p:nvGrpSpPr>
          <p:cNvPr id="29" name="Group 28"/>
          <p:cNvGrpSpPr>
            <a:grpSpLocks noChangeAspect="1"/>
          </p:cNvGrpSpPr>
          <p:nvPr/>
        </p:nvGrpSpPr>
        <p:grpSpPr>
          <a:xfrm>
            <a:off x="5867400" y="1219200"/>
            <a:ext cx="2743200" cy="945931"/>
            <a:chOff x="2514600" y="3429000"/>
            <a:chExt cx="4419600" cy="1524000"/>
          </a:xfrm>
        </p:grpSpPr>
        <p:sp>
          <p:nvSpPr>
            <p:cNvPr id="30" name="Right Triangle 29"/>
            <p:cNvSpPr/>
            <p:nvPr/>
          </p:nvSpPr>
          <p:spPr bwMode="auto">
            <a:xfrm flipH="1">
              <a:off x="2514600" y="3581400"/>
              <a:ext cx="4419600" cy="1371600"/>
            </a:xfrm>
            <a:prstGeom prst="rtTriangle">
              <a:avLst/>
            </a:prstGeom>
            <a:solidFill>
              <a:schemeClr val="accent1"/>
            </a:solid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31" name="Oval 30"/>
            <p:cNvSpPr>
              <a:spLocks noChangeAspect="1"/>
            </p:cNvSpPr>
            <p:nvPr/>
          </p:nvSpPr>
          <p:spPr bwMode="auto">
            <a:xfrm>
              <a:off x="2590800" y="44958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32" name="Oval 31"/>
            <p:cNvSpPr>
              <a:spLocks noChangeAspect="1"/>
            </p:cNvSpPr>
            <p:nvPr/>
          </p:nvSpPr>
          <p:spPr bwMode="auto">
            <a:xfrm>
              <a:off x="5029200" y="37338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33" name="Oval 32"/>
            <p:cNvSpPr>
              <a:spLocks noChangeAspect="1"/>
            </p:cNvSpPr>
            <p:nvPr/>
          </p:nvSpPr>
          <p:spPr bwMode="auto">
            <a:xfrm>
              <a:off x="5638800" y="352044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34" name="Oval 33"/>
            <p:cNvSpPr>
              <a:spLocks noChangeAspect="1"/>
            </p:cNvSpPr>
            <p:nvPr/>
          </p:nvSpPr>
          <p:spPr bwMode="auto">
            <a:xfrm>
              <a:off x="6019800" y="34290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35" name="Oval 34"/>
            <p:cNvSpPr>
              <a:spLocks noChangeAspect="1"/>
            </p:cNvSpPr>
            <p:nvPr/>
          </p:nvSpPr>
          <p:spPr bwMode="auto">
            <a:xfrm>
              <a:off x="4191000" y="39624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spTree>
    <p:extLst>
      <p:ext uri="{BB962C8B-B14F-4D97-AF65-F5344CB8AC3E}">
        <p14:creationId xmlns:p14="http://schemas.microsoft.com/office/powerpoint/2010/main" val="37767911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838200" y="1905000"/>
            <a:ext cx="7467600" cy="32004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graphicFrame>
        <p:nvGraphicFramePr>
          <p:cNvPr id="9" name="Chart 8"/>
          <p:cNvGraphicFramePr>
            <a:graphicFrameLocks noChangeAspect="1"/>
          </p:cNvGraphicFramePr>
          <p:nvPr>
            <p:extLst>
              <p:ext uri="{D42A27DB-BD31-4B8C-83A1-F6EECF244321}">
                <p14:modId xmlns:p14="http://schemas.microsoft.com/office/powerpoint/2010/main" val="2967641133"/>
              </p:ext>
            </p:extLst>
          </p:nvPr>
        </p:nvGraphicFramePr>
        <p:xfrm>
          <a:off x="2133600" y="2133600"/>
          <a:ext cx="5257800" cy="2819400"/>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838200" y="2838271"/>
            <a:ext cx="1143000" cy="1169551"/>
          </a:xfrm>
          <a:prstGeom prst="rect">
            <a:avLst/>
          </a:prstGeom>
          <a:noFill/>
        </p:spPr>
        <p:txBody>
          <a:bodyPr wrap="square" rtlCol="0">
            <a:spAutoFit/>
          </a:bodyPr>
          <a:lstStyle/>
          <a:p>
            <a:pPr algn="r"/>
            <a:r>
              <a:rPr lang="en-US" sz="1400" dirty="0" smtClean="0">
                <a:solidFill>
                  <a:srgbClr val="000000"/>
                </a:solidFill>
                <a:latin typeface="Calibri"/>
                <a:cs typeface="Calibri"/>
              </a:rPr>
              <a:t>Percentage  of students giving the correct answer</a:t>
            </a:r>
            <a:endParaRPr lang="en-US" sz="1400" dirty="0">
              <a:solidFill>
                <a:srgbClr val="000000"/>
              </a:solidFill>
              <a:latin typeface="Calibri"/>
              <a:cs typeface="Calibri"/>
            </a:endParaRPr>
          </a:p>
        </p:txBody>
      </p:sp>
      <p:sp>
        <p:nvSpPr>
          <p:cNvPr id="2" name="Title 1"/>
          <p:cNvSpPr>
            <a:spLocks noGrp="1"/>
          </p:cNvSpPr>
          <p:nvPr>
            <p:ph type="title"/>
          </p:nvPr>
        </p:nvSpPr>
        <p:spPr>
          <a:xfrm>
            <a:off x="381000" y="152400"/>
            <a:ext cx="8610600" cy="609600"/>
          </a:xfrm>
        </p:spPr>
        <p:txBody>
          <a:bodyPr/>
          <a:lstStyle/>
          <a:p>
            <a:r>
              <a:rPr lang="en-US" dirty="0" smtClean="0"/>
              <a:t>Results after instruction</a:t>
            </a:r>
            <a:endParaRPr lang="en-US" dirty="0"/>
          </a:p>
        </p:txBody>
      </p:sp>
      <p:sp>
        <p:nvSpPr>
          <p:cNvPr id="8" name="Content Placeholder 2"/>
          <p:cNvSpPr>
            <a:spLocks noGrp="1"/>
          </p:cNvSpPr>
          <p:nvPr>
            <p:ph idx="1"/>
          </p:nvPr>
        </p:nvSpPr>
        <p:spPr>
          <a:xfrm>
            <a:off x="381000" y="5257800"/>
            <a:ext cx="8483600" cy="609600"/>
          </a:xfrm>
        </p:spPr>
        <p:txBody>
          <a:bodyPr>
            <a:noAutofit/>
          </a:bodyPr>
          <a:lstStyle/>
          <a:p>
            <a:pPr marL="0" indent="0" algn="ctr">
              <a:buNone/>
            </a:pPr>
            <a:r>
              <a:rPr lang="en-US" sz="2400" dirty="0" smtClean="0"/>
              <a:t>(different classes; no student saw the question twice)</a:t>
            </a:r>
            <a:endParaRPr lang="en-US" sz="2400" dirty="0"/>
          </a:p>
        </p:txBody>
      </p:sp>
      <p:sp>
        <p:nvSpPr>
          <p:cNvPr id="15" name="TextBox 14"/>
          <p:cNvSpPr txBox="1"/>
          <p:nvPr/>
        </p:nvSpPr>
        <p:spPr>
          <a:xfrm>
            <a:off x="6400800" y="5791200"/>
            <a:ext cx="2370360" cy="338554"/>
          </a:xfrm>
          <a:prstGeom prst="rect">
            <a:avLst/>
          </a:prstGeom>
          <a:noFill/>
        </p:spPr>
        <p:txBody>
          <a:bodyPr wrap="none" rtlCol="0">
            <a:spAutoFit/>
          </a:bodyPr>
          <a:lstStyle/>
          <a:p>
            <a:r>
              <a:rPr lang="en-US" sz="1600" dirty="0" smtClean="0">
                <a:latin typeface="Calibri"/>
                <a:cs typeface="Calibri"/>
              </a:rPr>
              <a:t>Heron, </a:t>
            </a:r>
            <a:r>
              <a:rPr lang="en-US" sz="1600" dirty="0" err="1" smtClean="0">
                <a:latin typeface="Calibri"/>
                <a:cs typeface="Calibri"/>
              </a:rPr>
              <a:t>PhysRev</a:t>
            </a:r>
            <a:r>
              <a:rPr lang="en-US" sz="1600" dirty="0" smtClean="0">
                <a:latin typeface="Calibri"/>
                <a:cs typeface="Calibri"/>
              </a:rPr>
              <a:t> PER, 2015</a:t>
            </a:r>
            <a:endParaRPr lang="en-US" sz="1600" dirty="0">
              <a:latin typeface="Calibri"/>
              <a:cs typeface="Calibri"/>
            </a:endParaRPr>
          </a:p>
        </p:txBody>
      </p:sp>
      <p:sp>
        <p:nvSpPr>
          <p:cNvPr id="10" name="Rectangle 2"/>
          <p:cNvSpPr>
            <a:spLocks noChangeArrowheads="1"/>
          </p:cNvSpPr>
          <p:nvPr/>
        </p:nvSpPr>
        <p:spPr bwMode="auto">
          <a:xfrm>
            <a:off x="5638800" y="1143000"/>
            <a:ext cx="3124200" cy="12192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grpSp>
        <p:nvGrpSpPr>
          <p:cNvPr id="13" name="Group 12"/>
          <p:cNvGrpSpPr>
            <a:grpSpLocks noChangeAspect="1"/>
          </p:cNvGrpSpPr>
          <p:nvPr/>
        </p:nvGrpSpPr>
        <p:grpSpPr>
          <a:xfrm>
            <a:off x="5867400" y="1219200"/>
            <a:ext cx="2743200" cy="945931"/>
            <a:chOff x="2514600" y="3429000"/>
            <a:chExt cx="4419600" cy="1524000"/>
          </a:xfrm>
        </p:grpSpPr>
        <p:sp>
          <p:nvSpPr>
            <p:cNvPr id="14" name="Right Triangle 13"/>
            <p:cNvSpPr/>
            <p:nvPr/>
          </p:nvSpPr>
          <p:spPr bwMode="auto">
            <a:xfrm flipH="1">
              <a:off x="2514600" y="3581400"/>
              <a:ext cx="4419600" cy="1371600"/>
            </a:xfrm>
            <a:prstGeom prst="rtTriangle">
              <a:avLst/>
            </a:prstGeom>
            <a:solidFill>
              <a:schemeClr val="accent1"/>
            </a:solid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6" name="Oval 15"/>
            <p:cNvSpPr>
              <a:spLocks noChangeAspect="1"/>
            </p:cNvSpPr>
            <p:nvPr/>
          </p:nvSpPr>
          <p:spPr bwMode="auto">
            <a:xfrm>
              <a:off x="2590800" y="44958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7" name="Oval 16"/>
            <p:cNvSpPr>
              <a:spLocks noChangeAspect="1"/>
            </p:cNvSpPr>
            <p:nvPr/>
          </p:nvSpPr>
          <p:spPr bwMode="auto">
            <a:xfrm>
              <a:off x="5029200" y="37338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8" name="Oval 17"/>
            <p:cNvSpPr>
              <a:spLocks noChangeAspect="1"/>
            </p:cNvSpPr>
            <p:nvPr/>
          </p:nvSpPr>
          <p:spPr bwMode="auto">
            <a:xfrm>
              <a:off x="5638800" y="352044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9" name="Oval 18"/>
            <p:cNvSpPr>
              <a:spLocks noChangeAspect="1"/>
            </p:cNvSpPr>
            <p:nvPr/>
          </p:nvSpPr>
          <p:spPr bwMode="auto">
            <a:xfrm>
              <a:off x="6019800" y="34290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20" name="Oval 19"/>
            <p:cNvSpPr>
              <a:spLocks noChangeAspect="1"/>
            </p:cNvSpPr>
            <p:nvPr/>
          </p:nvSpPr>
          <p:spPr bwMode="auto">
            <a:xfrm>
              <a:off x="4191000" y="3962400"/>
              <a:ext cx="365760" cy="365760"/>
            </a:xfrm>
            <a:prstGeom prst="ellipse">
              <a:avLst/>
            </a:prstGeom>
            <a:solidFill>
              <a:schemeClr val="accent1"/>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spTree>
    <p:extLst>
      <p:ext uri="{BB962C8B-B14F-4D97-AF65-F5344CB8AC3E}">
        <p14:creationId xmlns:p14="http://schemas.microsoft.com/office/powerpoint/2010/main" val="8498642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p:cNvSpPr>
            <a:spLocks noChangeArrowheads="1"/>
          </p:cNvSpPr>
          <p:nvPr/>
        </p:nvSpPr>
        <p:spPr bwMode="auto">
          <a:xfrm>
            <a:off x="838200" y="1905000"/>
            <a:ext cx="7467600" cy="32004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sp>
        <p:nvSpPr>
          <p:cNvPr id="3" name="Content Placeholder 2"/>
          <p:cNvSpPr>
            <a:spLocks noGrp="1"/>
          </p:cNvSpPr>
          <p:nvPr>
            <p:ph idx="1"/>
          </p:nvPr>
        </p:nvSpPr>
        <p:spPr>
          <a:xfrm>
            <a:off x="381000" y="914400"/>
            <a:ext cx="8483600" cy="1371600"/>
          </a:xfrm>
        </p:spPr>
        <p:txBody>
          <a:bodyPr>
            <a:noAutofit/>
          </a:bodyPr>
          <a:lstStyle/>
          <a:p>
            <a:pPr marL="0" indent="0">
              <a:buNone/>
            </a:pPr>
            <a:r>
              <a:rPr lang="en-US" sz="1900" dirty="0" smtClean="0"/>
              <a:t>More than 10,000 students in </a:t>
            </a:r>
            <a:r>
              <a:rPr lang="en-US" sz="1900" b="1" dirty="0"/>
              <a:t>7</a:t>
            </a:r>
            <a:r>
              <a:rPr lang="en-US" sz="1900" b="1" dirty="0" smtClean="0"/>
              <a:t>9</a:t>
            </a:r>
            <a:r>
              <a:rPr lang="en-US" sz="1900" dirty="0" smtClean="0"/>
              <a:t> classes of different size </a:t>
            </a:r>
            <a:r>
              <a:rPr lang="en-US" sz="1900" dirty="0"/>
              <a:t>in 38 different academic terms over a period of 13 years, </a:t>
            </a:r>
            <a:r>
              <a:rPr lang="en-US" sz="1900" dirty="0" smtClean="0"/>
              <a:t>that met at different times of day, used different textbooks, had different professors…</a:t>
            </a:r>
            <a:endParaRPr lang="en-US" sz="1900" dirty="0"/>
          </a:p>
        </p:txBody>
      </p:sp>
      <p:graphicFrame>
        <p:nvGraphicFramePr>
          <p:cNvPr id="5" name="Chart 4"/>
          <p:cNvGraphicFramePr>
            <a:graphicFrameLocks/>
          </p:cNvGraphicFramePr>
          <p:nvPr>
            <p:extLst>
              <p:ext uri="{D42A27DB-BD31-4B8C-83A1-F6EECF244321}">
                <p14:modId xmlns:p14="http://schemas.microsoft.com/office/powerpoint/2010/main" val="3195265278"/>
              </p:ext>
            </p:extLst>
          </p:nvPr>
        </p:nvGraphicFramePr>
        <p:xfrm>
          <a:off x="2019300" y="2057400"/>
          <a:ext cx="60198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838200" y="2838271"/>
            <a:ext cx="1143000" cy="1169551"/>
          </a:xfrm>
          <a:prstGeom prst="rect">
            <a:avLst/>
          </a:prstGeom>
          <a:noFill/>
        </p:spPr>
        <p:txBody>
          <a:bodyPr wrap="square" rtlCol="0">
            <a:spAutoFit/>
          </a:bodyPr>
          <a:lstStyle/>
          <a:p>
            <a:pPr algn="r"/>
            <a:r>
              <a:rPr lang="en-US" sz="1400" dirty="0" smtClean="0">
                <a:solidFill>
                  <a:srgbClr val="000000"/>
                </a:solidFill>
                <a:latin typeface="Calibri"/>
                <a:cs typeface="Calibri"/>
              </a:rPr>
              <a:t>Percentage  of students giving the correct answer</a:t>
            </a:r>
            <a:endParaRPr lang="en-US" sz="1400" dirty="0">
              <a:solidFill>
                <a:srgbClr val="000000"/>
              </a:solidFill>
              <a:latin typeface="Calibri"/>
              <a:cs typeface="Calibri"/>
            </a:endParaRPr>
          </a:p>
        </p:txBody>
      </p:sp>
      <p:sp>
        <p:nvSpPr>
          <p:cNvPr id="8" name="TextBox 7"/>
          <p:cNvSpPr txBox="1"/>
          <p:nvPr/>
        </p:nvSpPr>
        <p:spPr>
          <a:xfrm>
            <a:off x="7010400" y="1981200"/>
            <a:ext cx="1980435" cy="646331"/>
          </a:xfrm>
          <a:prstGeom prst="rect">
            <a:avLst/>
          </a:prstGeom>
          <a:solidFill>
            <a:schemeClr val="tx1"/>
          </a:solidFill>
        </p:spPr>
        <p:txBody>
          <a:bodyPr wrap="square" rtlCol="0">
            <a:spAutoFit/>
          </a:bodyPr>
          <a:lstStyle/>
          <a:p>
            <a:r>
              <a:rPr lang="en-US" sz="1800" dirty="0" smtClean="0">
                <a:solidFill>
                  <a:srgbClr val="260026"/>
                </a:solidFill>
                <a:latin typeface="Calibri"/>
                <a:cs typeface="Calibri"/>
              </a:rPr>
              <a:t>Average = 27% </a:t>
            </a:r>
            <a:br>
              <a:rPr lang="en-US" sz="1800" dirty="0" smtClean="0">
                <a:solidFill>
                  <a:srgbClr val="260026"/>
                </a:solidFill>
                <a:latin typeface="Calibri"/>
                <a:cs typeface="Calibri"/>
              </a:rPr>
            </a:br>
            <a:r>
              <a:rPr lang="en-US" sz="1800" dirty="0">
                <a:solidFill>
                  <a:srgbClr val="260026"/>
                </a:solidFill>
                <a:latin typeface="Calibri"/>
                <a:cs typeface="Calibri"/>
              </a:rPr>
              <a:t>S</a:t>
            </a:r>
            <a:r>
              <a:rPr lang="en-US" sz="1800" dirty="0" smtClean="0">
                <a:solidFill>
                  <a:srgbClr val="260026"/>
                </a:solidFill>
                <a:latin typeface="Calibri"/>
                <a:cs typeface="Calibri"/>
              </a:rPr>
              <a:t>t. dev. = 7%</a:t>
            </a:r>
            <a:endParaRPr lang="en-US" sz="1800" dirty="0">
              <a:solidFill>
                <a:srgbClr val="260026"/>
              </a:solidFill>
              <a:latin typeface="Calibri"/>
              <a:cs typeface="Calibri"/>
            </a:endParaRPr>
          </a:p>
        </p:txBody>
      </p:sp>
      <p:sp>
        <p:nvSpPr>
          <p:cNvPr id="2" name="Title 1"/>
          <p:cNvSpPr>
            <a:spLocks noGrp="1"/>
          </p:cNvSpPr>
          <p:nvPr>
            <p:ph type="title"/>
          </p:nvPr>
        </p:nvSpPr>
        <p:spPr/>
        <p:txBody>
          <a:bodyPr/>
          <a:lstStyle/>
          <a:p>
            <a:r>
              <a:rPr lang="en-US" dirty="0" smtClean="0"/>
              <a:t>Summary of results </a:t>
            </a:r>
            <a:endParaRPr lang="en-US" dirty="0"/>
          </a:p>
        </p:txBody>
      </p:sp>
      <p:sp>
        <p:nvSpPr>
          <p:cNvPr id="13" name="TextBox 12"/>
          <p:cNvSpPr txBox="1"/>
          <p:nvPr/>
        </p:nvSpPr>
        <p:spPr>
          <a:xfrm>
            <a:off x="6400800" y="5791200"/>
            <a:ext cx="2370360" cy="338554"/>
          </a:xfrm>
          <a:prstGeom prst="rect">
            <a:avLst/>
          </a:prstGeom>
          <a:noFill/>
        </p:spPr>
        <p:txBody>
          <a:bodyPr wrap="none" rtlCol="0">
            <a:spAutoFit/>
          </a:bodyPr>
          <a:lstStyle/>
          <a:p>
            <a:r>
              <a:rPr lang="en-US" sz="1600" dirty="0" smtClean="0">
                <a:latin typeface="Calibri"/>
                <a:cs typeface="Calibri"/>
              </a:rPr>
              <a:t>Heron, </a:t>
            </a:r>
            <a:r>
              <a:rPr lang="en-US" sz="1600" dirty="0" err="1" smtClean="0">
                <a:latin typeface="Calibri"/>
                <a:cs typeface="Calibri"/>
              </a:rPr>
              <a:t>PhysRev</a:t>
            </a:r>
            <a:r>
              <a:rPr lang="en-US" sz="1600" dirty="0" smtClean="0">
                <a:latin typeface="Calibri"/>
                <a:cs typeface="Calibri"/>
              </a:rPr>
              <a:t> PER, 2015</a:t>
            </a:r>
            <a:endParaRPr lang="en-US" sz="1600" dirty="0">
              <a:latin typeface="Calibri"/>
              <a:cs typeface="Calibri"/>
            </a:endParaRPr>
          </a:p>
        </p:txBody>
      </p:sp>
    </p:spTree>
    <p:extLst>
      <p:ext uri="{BB962C8B-B14F-4D97-AF65-F5344CB8AC3E}">
        <p14:creationId xmlns:p14="http://schemas.microsoft.com/office/powerpoint/2010/main" val="41850777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7730" name="Rectangle 2"/>
          <p:cNvSpPr>
            <a:spLocks noChangeArrowheads="1"/>
          </p:cNvSpPr>
          <p:nvPr/>
        </p:nvSpPr>
        <p:spPr bwMode="auto">
          <a:xfrm>
            <a:off x="381000" y="1143000"/>
            <a:ext cx="8077200" cy="2438400"/>
          </a:xfrm>
          <a:prstGeom prst="rect">
            <a:avLst/>
          </a:prstGeom>
          <a:noFill/>
          <a:ln w="9525">
            <a:noFill/>
            <a:miter lim="800000"/>
            <a:headEnd/>
            <a:tailEnd/>
          </a:ln>
          <a:effectLst/>
        </p:spPr>
        <p:txBody>
          <a:bodyPr>
            <a:prstTxWarp prst="textNoShape">
              <a:avLst/>
            </a:prstTxWarp>
          </a:bodyPr>
          <a:lstStyle/>
          <a:p>
            <a:pPr eaLnBrk="1" hangingPunct="1">
              <a:spcBef>
                <a:spcPct val="20000"/>
              </a:spcBef>
            </a:pPr>
            <a:r>
              <a:rPr lang="en-US" sz="3200" dirty="0">
                <a:latin typeface="Calibri"/>
                <a:cs typeface="Calibri"/>
              </a:rPr>
              <a:t>O</a:t>
            </a:r>
            <a:r>
              <a:rPr lang="en-US" sz="3200" dirty="0" smtClean="0">
                <a:latin typeface="Calibri"/>
                <a:cs typeface="Calibri"/>
              </a:rPr>
              <a:t>n questions that elicit intuitive notions </a:t>
            </a:r>
            <a:r>
              <a:rPr lang="en-US" sz="2800" dirty="0" smtClean="0">
                <a:latin typeface="Calibri"/>
                <a:cs typeface="Calibri"/>
              </a:rPr>
              <a:t>(e.g., about force, motion, charge, buoyancy, balancing, ...), </a:t>
            </a:r>
            <a:r>
              <a:rPr lang="en-US" sz="3200" dirty="0" smtClean="0">
                <a:latin typeface="Calibri"/>
                <a:cs typeface="Calibri"/>
              </a:rPr>
              <a:t>performance </a:t>
            </a:r>
            <a:r>
              <a:rPr lang="en-US" sz="3200" dirty="0">
                <a:latin typeface="Calibri"/>
                <a:cs typeface="Calibri"/>
              </a:rPr>
              <a:t>is </a:t>
            </a:r>
            <a:r>
              <a:rPr lang="en-US" sz="3200" dirty="0" smtClean="0">
                <a:latin typeface="Calibri"/>
                <a:cs typeface="Calibri"/>
              </a:rPr>
              <a:t>often essentially the same before and after instruction.</a:t>
            </a:r>
            <a:endParaRPr lang="en-US" sz="3200" dirty="0">
              <a:latin typeface="Calibri"/>
              <a:cs typeface="Calibri"/>
            </a:endParaRPr>
          </a:p>
        </p:txBody>
      </p:sp>
    </p:spTree>
    <p:extLst>
      <p:ext uri="{BB962C8B-B14F-4D97-AF65-F5344CB8AC3E}">
        <p14:creationId xmlns:p14="http://schemas.microsoft.com/office/powerpoint/2010/main" val="26735127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2"/>
          <p:cNvSpPr>
            <a:spLocks noChangeArrowheads="1"/>
          </p:cNvSpPr>
          <p:nvPr/>
        </p:nvSpPr>
        <p:spPr bwMode="auto">
          <a:xfrm>
            <a:off x="838200" y="1905000"/>
            <a:ext cx="7467600" cy="30480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sp>
        <p:nvSpPr>
          <p:cNvPr id="49" name="TextBox 48"/>
          <p:cNvSpPr txBox="1"/>
          <p:nvPr/>
        </p:nvSpPr>
        <p:spPr>
          <a:xfrm>
            <a:off x="1143000" y="2184400"/>
            <a:ext cx="3200400" cy="2585323"/>
          </a:xfrm>
          <a:prstGeom prst="rect">
            <a:avLst/>
          </a:prstGeom>
          <a:solidFill>
            <a:schemeClr val="tx1"/>
          </a:solidFill>
        </p:spPr>
        <p:txBody>
          <a:bodyPr wrap="square" rtlCol="0">
            <a:spAutoFit/>
          </a:bodyPr>
          <a:lstStyle/>
          <a:p>
            <a:pPr marL="0" indent="0">
              <a:buNone/>
            </a:pPr>
            <a:r>
              <a:rPr lang="en-US" sz="2000" dirty="0">
                <a:solidFill>
                  <a:schemeClr val="bg1"/>
                </a:solidFill>
                <a:latin typeface="Calibri"/>
                <a:cs typeface="Calibri"/>
              </a:rPr>
              <a:t>As the (oppositely charged, isolated) plates are moved closer together, does the </a:t>
            </a:r>
            <a:r>
              <a:rPr lang="en-US" sz="2000" b="1" dirty="0">
                <a:solidFill>
                  <a:schemeClr val="bg1"/>
                </a:solidFill>
                <a:latin typeface="Calibri"/>
                <a:cs typeface="Calibri"/>
              </a:rPr>
              <a:t>capacitance</a:t>
            </a:r>
            <a:r>
              <a:rPr lang="en-US" sz="2000" dirty="0">
                <a:solidFill>
                  <a:schemeClr val="bg1"/>
                </a:solidFill>
                <a:latin typeface="Calibri"/>
                <a:cs typeface="Calibri"/>
              </a:rPr>
              <a:t> </a:t>
            </a:r>
            <a:r>
              <a:rPr lang="en-US" sz="2000" dirty="0" smtClean="0">
                <a:solidFill>
                  <a:schemeClr val="bg1"/>
                </a:solidFill>
                <a:latin typeface="Calibri"/>
                <a:cs typeface="Calibri"/>
              </a:rPr>
              <a:t>of the arrangement increase</a:t>
            </a:r>
            <a:r>
              <a:rPr lang="en-US" sz="2000" dirty="0">
                <a:solidFill>
                  <a:schemeClr val="bg1"/>
                </a:solidFill>
                <a:latin typeface="Calibri"/>
                <a:cs typeface="Calibri"/>
              </a:rPr>
              <a:t>, decrease or remain the same?</a:t>
            </a:r>
          </a:p>
          <a:p>
            <a:endParaRPr lang="en-US" sz="2200" dirty="0">
              <a:solidFill>
                <a:schemeClr val="bg1"/>
              </a:solidFill>
              <a:latin typeface="Calibri"/>
              <a:cs typeface="Calibri"/>
            </a:endParaRPr>
          </a:p>
        </p:txBody>
      </p:sp>
      <p:grpSp>
        <p:nvGrpSpPr>
          <p:cNvPr id="39" name="Group 38"/>
          <p:cNvGrpSpPr/>
          <p:nvPr/>
        </p:nvGrpSpPr>
        <p:grpSpPr>
          <a:xfrm>
            <a:off x="5290289" y="2613244"/>
            <a:ext cx="408926" cy="2029259"/>
            <a:chOff x="1457596" y="870892"/>
            <a:chExt cx="295255" cy="1929458"/>
          </a:xfrm>
        </p:grpSpPr>
        <p:cxnSp>
          <p:nvCxnSpPr>
            <p:cNvPr id="46" name="Straight Connector 45"/>
            <p:cNvCxnSpPr/>
            <p:nvPr/>
          </p:nvCxnSpPr>
          <p:spPr>
            <a:xfrm>
              <a:off x="1457596" y="870892"/>
              <a:ext cx="0" cy="192945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1752851" y="870892"/>
              <a:ext cx="0" cy="192945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40" name="TextBox 39"/>
          <p:cNvSpPr txBox="1"/>
          <p:nvPr/>
        </p:nvSpPr>
        <p:spPr>
          <a:xfrm>
            <a:off x="5029200" y="2209800"/>
            <a:ext cx="445121" cy="338553"/>
          </a:xfrm>
          <a:prstGeom prst="rect">
            <a:avLst/>
          </a:prstGeom>
          <a:noFill/>
        </p:spPr>
        <p:txBody>
          <a:bodyPr wrap="none" rtlCol="0">
            <a:spAutoFit/>
          </a:bodyPr>
          <a:lstStyle/>
          <a:p>
            <a:r>
              <a:rPr lang="en-US" sz="1600" kern="1200" dirty="0" smtClean="0">
                <a:solidFill>
                  <a:srgbClr val="000000"/>
                </a:solidFill>
              </a:rPr>
              <a:t>-</a:t>
            </a:r>
            <a:r>
              <a:rPr lang="en-US" sz="1600" i="1" kern="1200" dirty="0" smtClean="0">
                <a:solidFill>
                  <a:srgbClr val="000000"/>
                </a:solidFill>
                <a:latin typeface="Symbol" charset="2"/>
                <a:cs typeface="Symbol" charset="2"/>
              </a:rPr>
              <a:t>s</a:t>
            </a:r>
            <a:r>
              <a:rPr lang="en-US" sz="1600" kern="1200" baseline="-25000" dirty="0" smtClean="0">
                <a:solidFill>
                  <a:srgbClr val="000000"/>
                </a:solidFill>
              </a:rPr>
              <a:t>0</a:t>
            </a:r>
            <a:endParaRPr lang="en-US" sz="1600" kern="1200" baseline="-25000" dirty="0">
              <a:solidFill>
                <a:srgbClr val="000000"/>
              </a:solidFill>
            </a:endParaRPr>
          </a:p>
        </p:txBody>
      </p:sp>
      <p:sp>
        <p:nvSpPr>
          <p:cNvPr id="41" name="TextBox 40"/>
          <p:cNvSpPr txBox="1"/>
          <p:nvPr/>
        </p:nvSpPr>
        <p:spPr>
          <a:xfrm>
            <a:off x="5417989" y="2209800"/>
            <a:ext cx="492509" cy="338553"/>
          </a:xfrm>
          <a:prstGeom prst="rect">
            <a:avLst/>
          </a:prstGeom>
          <a:noFill/>
        </p:spPr>
        <p:txBody>
          <a:bodyPr wrap="none" rtlCol="0">
            <a:spAutoFit/>
          </a:bodyPr>
          <a:lstStyle/>
          <a:p>
            <a:r>
              <a:rPr lang="en-US" sz="1600" kern="1200" dirty="0" smtClean="0">
                <a:solidFill>
                  <a:srgbClr val="000000"/>
                </a:solidFill>
              </a:rPr>
              <a:t>+</a:t>
            </a:r>
            <a:r>
              <a:rPr lang="en-US" sz="1600" i="1" kern="1200" dirty="0" smtClean="0">
                <a:solidFill>
                  <a:srgbClr val="000000"/>
                </a:solidFill>
                <a:latin typeface="Symbol" charset="2"/>
                <a:cs typeface="Symbol" charset="2"/>
              </a:rPr>
              <a:t>s</a:t>
            </a:r>
            <a:r>
              <a:rPr lang="en-US" sz="1600" kern="1200" baseline="-25000" dirty="0" smtClean="0">
                <a:solidFill>
                  <a:srgbClr val="000000"/>
                </a:solidFill>
              </a:rPr>
              <a:t>0</a:t>
            </a:r>
            <a:endParaRPr lang="en-US" sz="1600" kern="1200" baseline="-25000" dirty="0">
              <a:solidFill>
                <a:srgbClr val="000000"/>
              </a:solidFill>
            </a:endParaRPr>
          </a:p>
        </p:txBody>
      </p:sp>
      <p:sp>
        <p:nvSpPr>
          <p:cNvPr id="42" name="TextBox 41"/>
          <p:cNvSpPr txBox="1"/>
          <p:nvPr/>
        </p:nvSpPr>
        <p:spPr>
          <a:xfrm>
            <a:off x="6296909" y="3301363"/>
            <a:ext cx="1258195" cy="830997"/>
          </a:xfrm>
          <a:prstGeom prst="rect">
            <a:avLst/>
          </a:prstGeom>
          <a:noFill/>
        </p:spPr>
        <p:txBody>
          <a:bodyPr wrap="square" rtlCol="0">
            <a:spAutoFit/>
          </a:bodyPr>
          <a:lstStyle/>
          <a:p>
            <a:pPr algn="ctr"/>
            <a:r>
              <a:rPr lang="en-US" sz="1600" kern="1200" dirty="0" smtClean="0">
                <a:solidFill>
                  <a:srgbClr val="000000"/>
                </a:solidFill>
                <a:latin typeface="Calibri"/>
                <a:cs typeface="Calibri"/>
              </a:rPr>
              <a:t>Metal plates on insulating stands</a:t>
            </a:r>
            <a:endParaRPr lang="en-US" sz="1600" kern="1200" dirty="0">
              <a:solidFill>
                <a:srgbClr val="000000"/>
              </a:solidFill>
              <a:latin typeface="Calibri"/>
              <a:cs typeface="Calibri"/>
            </a:endParaRPr>
          </a:p>
        </p:txBody>
      </p:sp>
      <p:cxnSp>
        <p:nvCxnSpPr>
          <p:cNvPr id="43" name="Curved Connector 42"/>
          <p:cNvCxnSpPr/>
          <p:nvPr/>
        </p:nvCxnSpPr>
        <p:spPr>
          <a:xfrm rot="10800000" flipV="1">
            <a:off x="5699217" y="3860427"/>
            <a:ext cx="738552" cy="536088"/>
          </a:xfrm>
          <a:prstGeom prst="curvedConnector3">
            <a:avLst/>
          </a:prstGeom>
          <a:ln w="6350" cmpd="sng">
            <a:solidFill>
              <a:srgbClr val="000000"/>
            </a:solidFill>
            <a:headEnd type="none"/>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45" name="Curved Connector 44"/>
          <p:cNvCxnSpPr/>
          <p:nvPr/>
        </p:nvCxnSpPr>
        <p:spPr>
          <a:xfrm rot="10800000">
            <a:off x="5299230" y="3301364"/>
            <a:ext cx="997679" cy="215444"/>
          </a:xfrm>
          <a:prstGeom prst="curvedConnector3">
            <a:avLst/>
          </a:prstGeom>
          <a:ln w="6350" cmpd="sng">
            <a:solidFill>
              <a:srgbClr val="000000"/>
            </a:solidFill>
            <a:headEnd type="none"/>
            <a:tailEnd type="triangle" w="sm" len="med"/>
          </a:ln>
          <a:effectLst/>
        </p:spPr>
        <p:style>
          <a:lnRef idx="2">
            <a:schemeClr val="accent1"/>
          </a:lnRef>
          <a:fillRef idx="0">
            <a:schemeClr val="accent1"/>
          </a:fillRef>
          <a:effectRef idx="1">
            <a:schemeClr val="accent1"/>
          </a:effectRef>
          <a:fontRef idx="minor">
            <a:schemeClr val="tx1"/>
          </a:fontRef>
        </p:style>
      </p:cxnSp>
      <p:sp>
        <p:nvSpPr>
          <p:cNvPr id="51" name="Content Placeholder 2"/>
          <p:cNvSpPr>
            <a:spLocks noGrp="1"/>
          </p:cNvSpPr>
          <p:nvPr>
            <p:ph idx="1"/>
          </p:nvPr>
        </p:nvSpPr>
        <p:spPr>
          <a:xfrm>
            <a:off x="381000" y="1143001"/>
            <a:ext cx="8483600" cy="609600"/>
          </a:xfrm>
        </p:spPr>
        <p:txBody>
          <a:bodyPr>
            <a:noAutofit/>
          </a:bodyPr>
          <a:lstStyle/>
          <a:p>
            <a:pPr marL="0" indent="0">
              <a:buNone/>
            </a:pPr>
            <a:r>
              <a:rPr lang="en-US" sz="2600" dirty="0" smtClean="0"/>
              <a:t>a question that apparently requires more formal knowledge…</a:t>
            </a:r>
            <a:endParaRPr lang="en-US" sz="2600" dirty="0"/>
          </a:p>
        </p:txBody>
      </p:sp>
      <p:sp>
        <p:nvSpPr>
          <p:cNvPr id="3" name="Title 2"/>
          <p:cNvSpPr>
            <a:spLocks noGrp="1"/>
          </p:cNvSpPr>
          <p:nvPr>
            <p:ph type="title"/>
          </p:nvPr>
        </p:nvSpPr>
        <p:spPr>
          <a:xfrm>
            <a:off x="381000" y="152400"/>
            <a:ext cx="8229600" cy="609600"/>
          </a:xfrm>
        </p:spPr>
        <p:txBody>
          <a:bodyPr/>
          <a:lstStyle/>
          <a:p>
            <a:r>
              <a:rPr lang="en-US" sz="3600" dirty="0" smtClean="0"/>
              <a:t>More evidence: Capacitance</a:t>
            </a:r>
            <a:endParaRPr lang="en-US" sz="3600" dirty="0"/>
          </a:p>
        </p:txBody>
      </p:sp>
    </p:spTree>
    <p:extLst>
      <p:ext uri="{BB962C8B-B14F-4D97-AF65-F5344CB8AC3E}">
        <p14:creationId xmlns:p14="http://schemas.microsoft.com/office/powerpoint/2010/main" val="98240181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914400" y="1905000"/>
            <a:ext cx="7315200" cy="3352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0" name="TextBox 9"/>
          <p:cNvSpPr txBox="1"/>
          <p:nvPr/>
        </p:nvSpPr>
        <p:spPr>
          <a:xfrm>
            <a:off x="1066800" y="2950968"/>
            <a:ext cx="1143000" cy="1477328"/>
          </a:xfrm>
          <a:prstGeom prst="rect">
            <a:avLst/>
          </a:prstGeom>
          <a:noFill/>
        </p:spPr>
        <p:txBody>
          <a:bodyPr wrap="square" rtlCol="0">
            <a:spAutoFit/>
          </a:bodyPr>
          <a:lstStyle/>
          <a:p>
            <a:pPr algn="r"/>
            <a:r>
              <a:rPr lang="en-US" sz="1800" dirty="0" smtClean="0">
                <a:solidFill>
                  <a:srgbClr val="000000"/>
                </a:solidFill>
                <a:latin typeface="Calibri"/>
                <a:cs typeface="Calibri"/>
              </a:rPr>
              <a:t>% of students giving the correct answer</a:t>
            </a:r>
            <a:endParaRPr lang="en-US" sz="1800" dirty="0">
              <a:solidFill>
                <a:srgbClr val="000000"/>
              </a:solidFill>
              <a:latin typeface="Calibri"/>
              <a:cs typeface="Calibri"/>
            </a:endParaRPr>
          </a:p>
        </p:txBody>
      </p:sp>
      <p:graphicFrame>
        <p:nvGraphicFramePr>
          <p:cNvPr id="7" name="Chart 6"/>
          <p:cNvGraphicFramePr/>
          <p:nvPr>
            <p:extLst>
              <p:ext uri="{D42A27DB-BD31-4B8C-83A1-F6EECF244321}">
                <p14:modId xmlns:p14="http://schemas.microsoft.com/office/powerpoint/2010/main" val="1753596765"/>
              </p:ext>
            </p:extLst>
          </p:nvPr>
        </p:nvGraphicFramePr>
        <p:xfrm>
          <a:off x="2514600" y="22098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lstStyle/>
          <a:p>
            <a:r>
              <a:rPr lang="en-US" dirty="0" smtClean="0"/>
              <a:t>Results before and after instruction</a:t>
            </a:r>
            <a:endParaRPr lang="en-US" dirty="0"/>
          </a:p>
        </p:txBody>
      </p:sp>
      <p:sp>
        <p:nvSpPr>
          <p:cNvPr id="15" name="TextBox 14"/>
          <p:cNvSpPr txBox="1"/>
          <p:nvPr/>
        </p:nvSpPr>
        <p:spPr>
          <a:xfrm>
            <a:off x="6400800" y="5791200"/>
            <a:ext cx="2370360" cy="338554"/>
          </a:xfrm>
          <a:prstGeom prst="rect">
            <a:avLst/>
          </a:prstGeom>
          <a:noFill/>
        </p:spPr>
        <p:txBody>
          <a:bodyPr wrap="none" rtlCol="0">
            <a:spAutoFit/>
          </a:bodyPr>
          <a:lstStyle/>
          <a:p>
            <a:r>
              <a:rPr lang="en-US" sz="1600" dirty="0" smtClean="0">
                <a:latin typeface="Calibri"/>
                <a:cs typeface="Calibri"/>
              </a:rPr>
              <a:t>Heron, </a:t>
            </a:r>
            <a:r>
              <a:rPr lang="en-US" sz="1600" dirty="0" err="1" smtClean="0">
                <a:latin typeface="Calibri"/>
                <a:cs typeface="Calibri"/>
              </a:rPr>
              <a:t>PhysRev</a:t>
            </a:r>
            <a:r>
              <a:rPr lang="en-US" sz="1600" dirty="0" smtClean="0">
                <a:latin typeface="Calibri"/>
                <a:cs typeface="Calibri"/>
              </a:rPr>
              <a:t> PER, 2015</a:t>
            </a:r>
            <a:endParaRPr lang="en-US" sz="1600" dirty="0">
              <a:latin typeface="Calibri"/>
              <a:cs typeface="Calibri"/>
            </a:endParaRPr>
          </a:p>
        </p:txBody>
      </p:sp>
      <p:sp>
        <p:nvSpPr>
          <p:cNvPr id="8" name="Rectangle 2"/>
          <p:cNvSpPr>
            <a:spLocks noChangeArrowheads="1"/>
          </p:cNvSpPr>
          <p:nvPr/>
        </p:nvSpPr>
        <p:spPr bwMode="auto">
          <a:xfrm>
            <a:off x="6781800" y="1295400"/>
            <a:ext cx="1524000" cy="16002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grpSp>
        <p:nvGrpSpPr>
          <p:cNvPr id="9" name="Group 8"/>
          <p:cNvGrpSpPr/>
          <p:nvPr/>
        </p:nvGrpSpPr>
        <p:grpSpPr>
          <a:xfrm>
            <a:off x="7239000" y="1295400"/>
            <a:ext cx="941148" cy="1524000"/>
            <a:chOff x="1269083" y="536376"/>
            <a:chExt cx="1017022" cy="2017086"/>
          </a:xfrm>
        </p:grpSpPr>
        <p:grpSp>
          <p:nvGrpSpPr>
            <p:cNvPr id="11" name="Group 10"/>
            <p:cNvGrpSpPr/>
            <p:nvPr/>
          </p:nvGrpSpPr>
          <p:grpSpPr>
            <a:xfrm>
              <a:off x="1457596" y="870893"/>
              <a:ext cx="295255" cy="1682569"/>
              <a:chOff x="1457596" y="870892"/>
              <a:chExt cx="295255" cy="1929458"/>
            </a:xfrm>
          </p:grpSpPr>
          <p:cxnSp>
            <p:nvCxnSpPr>
              <p:cNvPr id="19" name="Straight Connector 18"/>
              <p:cNvCxnSpPr/>
              <p:nvPr/>
            </p:nvCxnSpPr>
            <p:spPr>
              <a:xfrm>
                <a:off x="1457596" y="870892"/>
                <a:ext cx="0" cy="192945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1752851" y="870892"/>
                <a:ext cx="0" cy="192945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12" name="TextBox 11"/>
            <p:cNvSpPr txBox="1"/>
            <p:nvPr/>
          </p:nvSpPr>
          <p:spPr>
            <a:xfrm>
              <a:off x="1269083" y="536376"/>
              <a:ext cx="321388" cy="280713"/>
            </a:xfrm>
            <a:prstGeom prst="rect">
              <a:avLst/>
            </a:prstGeom>
            <a:noFill/>
          </p:spPr>
          <p:txBody>
            <a:bodyPr wrap="none" rtlCol="0">
              <a:spAutoFit/>
            </a:bodyPr>
            <a:lstStyle/>
            <a:p>
              <a:r>
                <a:rPr lang="en-US" sz="1600" kern="1200" dirty="0" smtClean="0">
                  <a:solidFill>
                    <a:srgbClr val="000000"/>
                  </a:solidFill>
                </a:rPr>
                <a:t>-</a:t>
              </a:r>
              <a:r>
                <a:rPr lang="en-US" sz="1600" i="1" kern="1200" dirty="0" smtClean="0">
                  <a:solidFill>
                    <a:srgbClr val="000000"/>
                  </a:solidFill>
                  <a:latin typeface="Symbol" charset="2"/>
                  <a:cs typeface="Symbol" charset="2"/>
                </a:rPr>
                <a:t>s</a:t>
              </a:r>
              <a:r>
                <a:rPr lang="en-US" sz="1600" kern="1200" baseline="-25000" dirty="0" smtClean="0">
                  <a:solidFill>
                    <a:srgbClr val="000000"/>
                  </a:solidFill>
                </a:rPr>
                <a:t>0</a:t>
              </a:r>
              <a:endParaRPr lang="en-US" sz="1600" kern="1200" baseline="-25000" dirty="0">
                <a:solidFill>
                  <a:srgbClr val="000000"/>
                </a:solidFill>
              </a:endParaRPr>
            </a:p>
          </p:txBody>
        </p:sp>
        <p:sp>
          <p:nvSpPr>
            <p:cNvPr id="14" name="TextBox 13"/>
            <p:cNvSpPr txBox="1"/>
            <p:nvPr/>
          </p:nvSpPr>
          <p:spPr>
            <a:xfrm>
              <a:off x="1549798" y="536376"/>
              <a:ext cx="355604" cy="280713"/>
            </a:xfrm>
            <a:prstGeom prst="rect">
              <a:avLst/>
            </a:prstGeom>
            <a:noFill/>
          </p:spPr>
          <p:txBody>
            <a:bodyPr wrap="none" rtlCol="0">
              <a:spAutoFit/>
            </a:bodyPr>
            <a:lstStyle/>
            <a:p>
              <a:r>
                <a:rPr lang="en-US" sz="1600" kern="1200" dirty="0" smtClean="0">
                  <a:solidFill>
                    <a:srgbClr val="000000"/>
                  </a:solidFill>
                </a:rPr>
                <a:t>+</a:t>
              </a:r>
              <a:r>
                <a:rPr lang="en-US" sz="1600" i="1" kern="1200" dirty="0" smtClean="0">
                  <a:solidFill>
                    <a:srgbClr val="000000"/>
                  </a:solidFill>
                  <a:latin typeface="Symbol" charset="2"/>
                  <a:cs typeface="Symbol" charset="2"/>
                </a:rPr>
                <a:t>s</a:t>
              </a:r>
              <a:r>
                <a:rPr lang="en-US" sz="1600" kern="1200" baseline="-25000" dirty="0" smtClean="0">
                  <a:solidFill>
                    <a:srgbClr val="000000"/>
                  </a:solidFill>
                </a:rPr>
                <a:t>0</a:t>
              </a:r>
              <a:endParaRPr lang="en-US" sz="1600" kern="1200" baseline="-25000" dirty="0">
                <a:solidFill>
                  <a:srgbClr val="000000"/>
                </a:solidFill>
              </a:endParaRPr>
            </a:p>
          </p:txBody>
        </p:sp>
        <p:cxnSp>
          <p:nvCxnSpPr>
            <p:cNvPr id="17" name="Curved Connector 16"/>
            <p:cNvCxnSpPr/>
            <p:nvPr/>
          </p:nvCxnSpPr>
          <p:spPr>
            <a:xfrm rot="10800000" flipV="1">
              <a:off x="1752852" y="1905000"/>
              <a:ext cx="533253" cy="444500"/>
            </a:xfrm>
            <a:prstGeom prst="curvedConnector3">
              <a:avLst/>
            </a:prstGeom>
            <a:ln w="6350" cmpd="sng">
              <a:solidFill>
                <a:srgbClr val="000000"/>
              </a:solidFill>
              <a:headEnd type="none"/>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18" name="Curved Connector 17"/>
            <p:cNvCxnSpPr/>
            <p:nvPr/>
          </p:nvCxnSpPr>
          <p:spPr>
            <a:xfrm rot="10800000">
              <a:off x="1464051" y="1441451"/>
              <a:ext cx="720349" cy="178636"/>
            </a:xfrm>
            <a:prstGeom prst="curvedConnector3">
              <a:avLst/>
            </a:prstGeom>
            <a:ln w="6350" cmpd="sng">
              <a:solidFill>
                <a:srgbClr val="000000"/>
              </a:solidFill>
              <a:headEnd type="none"/>
              <a:tailEnd type="triangle" w="sm"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4284436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610600" cy="4724400"/>
          </a:xfrm>
        </p:spPr>
        <p:txBody>
          <a:bodyPr/>
          <a:lstStyle/>
          <a:p>
            <a:pPr>
              <a:spcBef>
                <a:spcPts val="1176"/>
              </a:spcBef>
              <a:buClr>
                <a:schemeClr val="tx1"/>
              </a:buClr>
            </a:pPr>
            <a:r>
              <a:rPr lang="en-US" sz="2200" dirty="0">
                <a:solidFill>
                  <a:srgbClr val="CCFF33"/>
                </a:solidFill>
              </a:rPr>
              <a:t>20</a:t>
            </a:r>
            <a:r>
              <a:rPr lang="en-US" sz="2200" dirty="0" smtClean="0">
                <a:solidFill>
                  <a:srgbClr val="FFFF00"/>
                </a:solidFill>
              </a:rPr>
              <a:t> </a:t>
            </a:r>
            <a:r>
              <a:rPr lang="en-US" sz="2200" dirty="0" smtClean="0">
                <a:solidFill>
                  <a:srgbClr val="FFFFFF"/>
                </a:solidFill>
              </a:rPr>
              <a:t>randomly selected qualitative questions each given in </a:t>
            </a:r>
            <a:r>
              <a:rPr lang="en-US" sz="2200" dirty="0">
                <a:solidFill>
                  <a:srgbClr val="CCFF33"/>
                </a:solidFill>
              </a:rPr>
              <a:t>many </a:t>
            </a:r>
            <a:r>
              <a:rPr lang="en-US" sz="2200" dirty="0" smtClean="0">
                <a:solidFill>
                  <a:srgbClr val="FFFFFF"/>
                </a:solidFill>
              </a:rPr>
              <a:t>different classes </a:t>
            </a:r>
            <a:r>
              <a:rPr lang="en-US" sz="1800" dirty="0" smtClean="0">
                <a:solidFill>
                  <a:srgbClr val="FFFFFF"/>
                </a:solidFill>
              </a:rPr>
              <a:t>(median number = 54) </a:t>
            </a:r>
            <a:r>
              <a:rPr lang="en-US" sz="2200" dirty="0" smtClean="0">
                <a:solidFill>
                  <a:srgbClr val="FFFFFF"/>
                </a:solidFill>
              </a:rPr>
              <a:t>over a period of </a:t>
            </a:r>
            <a:r>
              <a:rPr lang="en-US" sz="2200" dirty="0" smtClean="0">
                <a:solidFill>
                  <a:srgbClr val="CCFF33"/>
                </a:solidFill>
              </a:rPr>
              <a:t>13</a:t>
            </a:r>
            <a:r>
              <a:rPr lang="en-US" sz="2200" dirty="0" smtClean="0">
                <a:solidFill>
                  <a:srgbClr val="FFFFFF"/>
                </a:solidFill>
              </a:rPr>
              <a:t> years</a:t>
            </a:r>
            <a:endParaRPr lang="en-US" sz="2200" dirty="0">
              <a:solidFill>
                <a:srgbClr val="FFFFFF"/>
              </a:solidFill>
            </a:endParaRPr>
          </a:p>
          <a:p>
            <a:pPr>
              <a:spcBef>
                <a:spcPts val="1176"/>
              </a:spcBef>
            </a:pPr>
            <a:r>
              <a:rPr lang="en-US" sz="2200" dirty="0" smtClean="0">
                <a:solidFill>
                  <a:srgbClr val="FFFFFF"/>
                </a:solidFill>
              </a:rPr>
              <a:t>Multiple linear regression with several possible explanatory variables </a:t>
            </a:r>
            <a:r>
              <a:rPr lang="en-US" sz="1800" dirty="0" smtClean="0">
                <a:solidFill>
                  <a:srgbClr val="FFFFFF"/>
                </a:solidFill>
              </a:rPr>
              <a:t>(year since 1999, time of day, class size, whether or not instruction had already occurred…)</a:t>
            </a:r>
            <a:endParaRPr lang="en-US" sz="1800" dirty="0">
              <a:solidFill>
                <a:srgbClr val="FFFFFF"/>
              </a:solidFill>
            </a:endParaRPr>
          </a:p>
          <a:p>
            <a:pPr>
              <a:spcBef>
                <a:spcPts val="1176"/>
              </a:spcBef>
            </a:pPr>
            <a:r>
              <a:rPr lang="en-US" sz="2200" dirty="0">
                <a:solidFill>
                  <a:srgbClr val="FFFFFF"/>
                </a:solidFill>
              </a:rPr>
              <a:t>instruction was associated </a:t>
            </a:r>
            <a:r>
              <a:rPr lang="en-US" sz="2200" dirty="0" smtClean="0">
                <a:solidFill>
                  <a:srgbClr val="FFFFFF"/>
                </a:solidFill>
              </a:rPr>
              <a:t>with</a:t>
            </a:r>
          </a:p>
          <a:p>
            <a:pPr lvl="1">
              <a:spcBef>
                <a:spcPts val="1176"/>
              </a:spcBef>
            </a:pPr>
            <a:r>
              <a:rPr lang="en-US" sz="2200" dirty="0">
                <a:solidFill>
                  <a:srgbClr val="FFFFFF"/>
                </a:solidFill>
              </a:rPr>
              <a:t>a statistically significant* </a:t>
            </a:r>
            <a:r>
              <a:rPr lang="en-US" sz="2200" dirty="0">
                <a:solidFill>
                  <a:srgbClr val="FF0080"/>
                </a:solidFill>
              </a:rPr>
              <a:t>positive </a:t>
            </a:r>
            <a:r>
              <a:rPr lang="en-US" sz="2200" dirty="0" smtClean="0">
                <a:solidFill>
                  <a:srgbClr val="FFFFFF"/>
                </a:solidFill>
              </a:rPr>
              <a:t>effect on </a:t>
            </a:r>
            <a:r>
              <a:rPr lang="en-US" sz="2200" dirty="0" smtClean="0">
                <a:solidFill>
                  <a:srgbClr val="FF0080"/>
                </a:solidFill>
              </a:rPr>
              <a:t>4 </a:t>
            </a:r>
            <a:r>
              <a:rPr lang="en-US" sz="2200" dirty="0" smtClean="0">
                <a:solidFill>
                  <a:srgbClr val="FFFFFF"/>
                </a:solidFill>
              </a:rPr>
              <a:t>questions</a:t>
            </a:r>
          </a:p>
          <a:p>
            <a:pPr lvl="1">
              <a:spcBef>
                <a:spcPts val="1176"/>
              </a:spcBef>
            </a:pPr>
            <a:r>
              <a:rPr lang="en-US" sz="2200" dirty="0">
                <a:solidFill>
                  <a:srgbClr val="FFFFFF"/>
                </a:solidFill>
              </a:rPr>
              <a:t>a statistically significant* </a:t>
            </a:r>
            <a:r>
              <a:rPr lang="en-US" sz="2200" dirty="0">
                <a:solidFill>
                  <a:srgbClr val="0080FF"/>
                </a:solidFill>
              </a:rPr>
              <a:t>negative </a:t>
            </a:r>
            <a:r>
              <a:rPr lang="en-US" sz="2200" dirty="0" smtClean="0">
                <a:solidFill>
                  <a:srgbClr val="FFFFFF"/>
                </a:solidFill>
              </a:rPr>
              <a:t>effect </a:t>
            </a:r>
            <a:r>
              <a:rPr lang="en-US" sz="2200" dirty="0">
                <a:solidFill>
                  <a:srgbClr val="FFFFFF"/>
                </a:solidFill>
              </a:rPr>
              <a:t>on </a:t>
            </a:r>
            <a:r>
              <a:rPr lang="en-US" sz="2200" dirty="0" smtClean="0">
                <a:solidFill>
                  <a:srgbClr val="0080FF"/>
                </a:solidFill>
              </a:rPr>
              <a:t>2 </a:t>
            </a:r>
            <a:r>
              <a:rPr lang="en-US" sz="2200" dirty="0" smtClean="0">
                <a:solidFill>
                  <a:srgbClr val="FFFFFF"/>
                </a:solidFill>
              </a:rPr>
              <a:t>questions</a:t>
            </a:r>
            <a:endParaRPr lang="en-US" sz="2200" dirty="0">
              <a:solidFill>
                <a:srgbClr val="FFFFFF"/>
              </a:solidFill>
            </a:endParaRPr>
          </a:p>
          <a:p>
            <a:pPr lvl="1">
              <a:spcBef>
                <a:spcPts val="1176"/>
              </a:spcBef>
            </a:pPr>
            <a:r>
              <a:rPr lang="en-US" sz="2200" b="1" dirty="0" smtClean="0">
                <a:solidFill>
                  <a:srgbClr val="FFFFFF"/>
                </a:solidFill>
              </a:rPr>
              <a:t>no</a:t>
            </a:r>
            <a:r>
              <a:rPr lang="en-US" sz="2200" dirty="0" smtClean="0">
                <a:solidFill>
                  <a:srgbClr val="FFFFFF"/>
                </a:solidFill>
              </a:rPr>
              <a:t> effect on </a:t>
            </a:r>
            <a:r>
              <a:rPr lang="en-US" sz="2200" dirty="0" smtClean="0">
                <a:solidFill>
                  <a:schemeClr val="accent6"/>
                </a:solidFill>
              </a:rPr>
              <a:t>14</a:t>
            </a:r>
            <a:r>
              <a:rPr lang="en-US" sz="2200" dirty="0" smtClean="0">
                <a:solidFill>
                  <a:srgbClr val="FFFFFF"/>
                </a:solidFill>
              </a:rPr>
              <a:t> questions</a:t>
            </a:r>
            <a:endParaRPr lang="en-US" sz="2200" dirty="0">
              <a:solidFill>
                <a:srgbClr val="FFFFFF"/>
              </a:solidFill>
            </a:endParaRPr>
          </a:p>
          <a:p>
            <a:pPr>
              <a:spcBef>
                <a:spcPts val="1176"/>
              </a:spcBef>
            </a:pPr>
            <a:r>
              <a:rPr lang="en-US" sz="2200" dirty="0" smtClean="0">
                <a:solidFill>
                  <a:srgbClr val="FFFFFF"/>
                </a:solidFill>
              </a:rPr>
              <a:t>Only </a:t>
            </a:r>
            <a:r>
              <a:rPr lang="en-US" sz="2200" dirty="0" smtClean="0">
                <a:solidFill>
                  <a:srgbClr val="CCFF33"/>
                </a:solidFill>
              </a:rPr>
              <a:t>one</a:t>
            </a:r>
            <a:r>
              <a:rPr lang="en-US" sz="2200" dirty="0" smtClean="0">
                <a:solidFill>
                  <a:srgbClr val="FFFFFF"/>
                </a:solidFill>
              </a:rPr>
              <a:t> other variable had a systematic effect </a:t>
            </a:r>
            <a:r>
              <a:rPr lang="en-US" sz="1800" dirty="0" smtClean="0">
                <a:solidFill>
                  <a:srgbClr val="FFFFFF"/>
                </a:solidFill>
              </a:rPr>
              <a:t>(year since 1999)</a:t>
            </a:r>
          </a:p>
        </p:txBody>
      </p:sp>
      <p:sp>
        <p:nvSpPr>
          <p:cNvPr id="6" name="Rectangle 5"/>
          <p:cNvSpPr/>
          <p:nvPr/>
        </p:nvSpPr>
        <p:spPr>
          <a:xfrm>
            <a:off x="533400" y="5791200"/>
            <a:ext cx="1012717" cy="400110"/>
          </a:xfrm>
          <a:prstGeom prst="rect">
            <a:avLst/>
          </a:prstGeom>
        </p:spPr>
        <p:txBody>
          <a:bodyPr wrap="none">
            <a:spAutoFit/>
          </a:bodyPr>
          <a:lstStyle/>
          <a:p>
            <a:r>
              <a:rPr lang="en-US" sz="2000" dirty="0" smtClean="0">
                <a:solidFill>
                  <a:srgbClr val="FFFFFF"/>
                </a:solidFill>
                <a:latin typeface="Calibri"/>
                <a:cs typeface="Calibri"/>
              </a:rPr>
              <a:t>*</a:t>
            </a:r>
            <a:r>
              <a:rPr lang="en-US" sz="2000" i="1" dirty="0" smtClean="0">
                <a:solidFill>
                  <a:srgbClr val="FFFFFF"/>
                </a:solidFill>
                <a:latin typeface="Calibri"/>
                <a:cs typeface="Calibri"/>
              </a:rPr>
              <a:t>p</a:t>
            </a:r>
            <a:r>
              <a:rPr lang="en-US" sz="2000" dirty="0" smtClean="0">
                <a:solidFill>
                  <a:srgbClr val="FFFFFF"/>
                </a:solidFill>
                <a:latin typeface="Calibri"/>
                <a:cs typeface="Calibri"/>
              </a:rPr>
              <a:t> </a:t>
            </a:r>
            <a:r>
              <a:rPr lang="en-US" sz="2000" dirty="0">
                <a:solidFill>
                  <a:srgbClr val="FFFFFF"/>
                </a:solidFill>
                <a:latin typeface="Calibri"/>
                <a:cs typeface="Calibri"/>
              </a:rPr>
              <a:t>&lt; </a:t>
            </a:r>
            <a:r>
              <a:rPr lang="en-US" sz="2000" dirty="0" smtClean="0">
                <a:solidFill>
                  <a:srgbClr val="FFFFFF"/>
                </a:solidFill>
                <a:latin typeface="Calibri"/>
                <a:cs typeface="Calibri"/>
              </a:rPr>
              <a:t>0.1 </a:t>
            </a:r>
            <a:endParaRPr lang="en-US" sz="2000" dirty="0">
              <a:latin typeface="Calibri"/>
              <a:cs typeface="Calibri"/>
            </a:endParaRPr>
          </a:p>
        </p:txBody>
      </p:sp>
      <p:sp>
        <p:nvSpPr>
          <p:cNvPr id="4" name="Title 3"/>
          <p:cNvSpPr>
            <a:spLocks noGrp="1"/>
          </p:cNvSpPr>
          <p:nvPr>
            <p:ph type="title"/>
          </p:nvPr>
        </p:nvSpPr>
        <p:spPr>
          <a:xfrm>
            <a:off x="381000" y="152400"/>
            <a:ext cx="8305800" cy="609600"/>
          </a:xfrm>
        </p:spPr>
        <p:txBody>
          <a:bodyPr/>
          <a:lstStyle/>
          <a:p>
            <a:r>
              <a:rPr lang="en-US" sz="3600" dirty="0" smtClean="0"/>
              <a:t>Further analysis: Multiple linear regression</a:t>
            </a:r>
            <a:endParaRPr lang="en-US" sz="3600" dirty="0"/>
          </a:p>
        </p:txBody>
      </p:sp>
      <p:sp>
        <p:nvSpPr>
          <p:cNvPr id="9" name="TextBox 8"/>
          <p:cNvSpPr txBox="1"/>
          <p:nvPr/>
        </p:nvSpPr>
        <p:spPr>
          <a:xfrm>
            <a:off x="6400800" y="5791200"/>
            <a:ext cx="2370360" cy="338554"/>
          </a:xfrm>
          <a:prstGeom prst="rect">
            <a:avLst/>
          </a:prstGeom>
          <a:noFill/>
        </p:spPr>
        <p:txBody>
          <a:bodyPr wrap="none" rtlCol="0">
            <a:spAutoFit/>
          </a:bodyPr>
          <a:lstStyle/>
          <a:p>
            <a:r>
              <a:rPr lang="en-US" sz="1600" dirty="0" smtClean="0">
                <a:latin typeface="Calibri"/>
                <a:cs typeface="Calibri"/>
              </a:rPr>
              <a:t>Heron, </a:t>
            </a:r>
            <a:r>
              <a:rPr lang="en-US" sz="1600" dirty="0" err="1" smtClean="0">
                <a:latin typeface="Calibri"/>
                <a:cs typeface="Calibri"/>
              </a:rPr>
              <a:t>PhysRev</a:t>
            </a:r>
            <a:r>
              <a:rPr lang="en-US" sz="1600" dirty="0" smtClean="0">
                <a:latin typeface="Calibri"/>
                <a:cs typeface="Calibri"/>
              </a:rPr>
              <a:t> PER, 2015</a:t>
            </a:r>
            <a:endParaRPr lang="en-US" sz="1600" dirty="0">
              <a:latin typeface="Calibri"/>
              <a:cs typeface="Calibri"/>
            </a:endParaRPr>
          </a:p>
        </p:txBody>
      </p:sp>
    </p:spTree>
    <p:extLst>
      <p:ext uri="{BB962C8B-B14F-4D97-AF65-F5344CB8AC3E}">
        <p14:creationId xmlns:p14="http://schemas.microsoft.com/office/powerpoint/2010/main" val="230786068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7731" name="Rectangle 3"/>
          <p:cNvSpPr>
            <a:spLocks noChangeArrowheads="1"/>
          </p:cNvSpPr>
          <p:nvPr/>
        </p:nvSpPr>
        <p:spPr bwMode="auto">
          <a:xfrm>
            <a:off x="381000" y="1143000"/>
            <a:ext cx="8229600" cy="2743200"/>
          </a:xfrm>
          <a:prstGeom prst="rect">
            <a:avLst/>
          </a:prstGeom>
          <a:noFill/>
          <a:ln w="9525">
            <a:noFill/>
            <a:miter lim="800000"/>
            <a:headEnd/>
            <a:tailEnd/>
          </a:ln>
          <a:effectLst/>
        </p:spPr>
        <p:txBody>
          <a:bodyPr>
            <a:prstTxWarp prst="textNoShape">
              <a:avLst/>
            </a:prstTxWarp>
          </a:bodyPr>
          <a:lstStyle/>
          <a:p>
            <a:pPr eaLnBrk="1" hangingPunct="1">
              <a:spcBef>
                <a:spcPct val="20000"/>
              </a:spcBef>
            </a:pPr>
            <a:r>
              <a:rPr lang="en-US" sz="3200" dirty="0" smtClean="0">
                <a:latin typeface="Calibri"/>
                <a:cs typeface="Calibri"/>
              </a:rPr>
              <a:t>Even on questions for which one might expect students to have no preconceptions </a:t>
            </a:r>
            <a:r>
              <a:rPr lang="en-US" sz="2800" dirty="0" smtClean="0">
                <a:latin typeface="Calibri"/>
                <a:cs typeface="Calibri"/>
              </a:rPr>
              <a:t>(e.g., capacitance, flux, phase difference)</a:t>
            </a:r>
            <a:r>
              <a:rPr lang="en-US" sz="3200" dirty="0" smtClean="0">
                <a:latin typeface="Calibri"/>
                <a:cs typeface="Calibri"/>
              </a:rPr>
              <a:t>, the effect of conventional instruction is often small. </a:t>
            </a:r>
          </a:p>
        </p:txBody>
      </p:sp>
      <p:sp>
        <p:nvSpPr>
          <p:cNvPr id="5" name="Title 2"/>
          <p:cNvSpPr txBox="1">
            <a:spLocks/>
          </p:cNvSpPr>
          <p:nvPr/>
        </p:nvSpPr>
        <p:spPr bwMode="auto">
          <a:xfrm>
            <a:off x="381000" y="3810000"/>
            <a:ext cx="8382000" cy="1676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000">
                <a:solidFill>
                  <a:schemeClr val="tx1"/>
                </a:solidFill>
                <a:latin typeface="Calibri"/>
                <a:ea typeface="+mj-ea"/>
                <a:cs typeface="Calibri"/>
              </a:defRPr>
            </a:lvl1pPr>
            <a:lvl2pPr algn="ctr" rtl="0" fontAlgn="base">
              <a:spcBef>
                <a:spcPct val="0"/>
              </a:spcBef>
              <a:spcAft>
                <a:spcPct val="0"/>
              </a:spcAft>
              <a:defRPr sz="3200">
                <a:solidFill>
                  <a:schemeClr val="tx1"/>
                </a:solidFill>
                <a:latin typeface="Gill Sans" pitchFamily="-111" charset="0"/>
              </a:defRPr>
            </a:lvl2pPr>
            <a:lvl3pPr algn="ctr" rtl="0" fontAlgn="base">
              <a:spcBef>
                <a:spcPct val="0"/>
              </a:spcBef>
              <a:spcAft>
                <a:spcPct val="0"/>
              </a:spcAft>
              <a:defRPr sz="3200">
                <a:solidFill>
                  <a:schemeClr val="tx1"/>
                </a:solidFill>
                <a:latin typeface="Gill Sans" pitchFamily="-111" charset="0"/>
              </a:defRPr>
            </a:lvl3pPr>
            <a:lvl4pPr algn="ctr" rtl="0" fontAlgn="base">
              <a:spcBef>
                <a:spcPct val="0"/>
              </a:spcBef>
              <a:spcAft>
                <a:spcPct val="0"/>
              </a:spcAft>
              <a:defRPr sz="3200">
                <a:solidFill>
                  <a:schemeClr val="tx1"/>
                </a:solidFill>
                <a:latin typeface="Gill Sans" pitchFamily="-111" charset="0"/>
              </a:defRPr>
            </a:lvl4pPr>
            <a:lvl5pPr algn="ctr" rtl="0" fontAlgn="base">
              <a:spcBef>
                <a:spcPct val="0"/>
              </a:spcBef>
              <a:spcAft>
                <a:spcPct val="0"/>
              </a:spcAft>
              <a:defRPr sz="3200">
                <a:solidFill>
                  <a:schemeClr val="tx1"/>
                </a:solidFill>
                <a:latin typeface="Gill Sans" pitchFamily="-111" charset="0"/>
              </a:defRPr>
            </a:lvl5pPr>
            <a:lvl6pPr marL="457200" algn="ctr" rtl="0" fontAlgn="base">
              <a:spcBef>
                <a:spcPct val="0"/>
              </a:spcBef>
              <a:spcAft>
                <a:spcPct val="0"/>
              </a:spcAft>
              <a:defRPr sz="3200">
                <a:solidFill>
                  <a:schemeClr val="tx1"/>
                </a:solidFill>
                <a:latin typeface="Gill Sans" pitchFamily="-111" charset="0"/>
              </a:defRPr>
            </a:lvl6pPr>
            <a:lvl7pPr marL="914400" algn="ctr" rtl="0" fontAlgn="base">
              <a:spcBef>
                <a:spcPct val="0"/>
              </a:spcBef>
              <a:spcAft>
                <a:spcPct val="0"/>
              </a:spcAft>
              <a:defRPr sz="3200">
                <a:solidFill>
                  <a:schemeClr val="tx1"/>
                </a:solidFill>
                <a:latin typeface="Gill Sans" pitchFamily="-111" charset="0"/>
              </a:defRPr>
            </a:lvl7pPr>
            <a:lvl8pPr marL="1371600" algn="ctr" rtl="0" fontAlgn="base">
              <a:spcBef>
                <a:spcPct val="0"/>
              </a:spcBef>
              <a:spcAft>
                <a:spcPct val="0"/>
              </a:spcAft>
              <a:defRPr sz="3200">
                <a:solidFill>
                  <a:schemeClr val="tx1"/>
                </a:solidFill>
                <a:latin typeface="Gill Sans" pitchFamily="-111" charset="0"/>
              </a:defRPr>
            </a:lvl8pPr>
            <a:lvl9pPr marL="1828800" algn="ctr" rtl="0" fontAlgn="base">
              <a:spcBef>
                <a:spcPct val="0"/>
              </a:spcBef>
              <a:spcAft>
                <a:spcPct val="0"/>
              </a:spcAft>
              <a:defRPr sz="3200">
                <a:solidFill>
                  <a:schemeClr val="tx1"/>
                </a:solidFill>
                <a:latin typeface="Gill Sans" pitchFamily="-111" charset="0"/>
              </a:defRPr>
            </a:lvl9pPr>
          </a:lstStyle>
          <a:p>
            <a:pPr algn="r"/>
            <a:r>
              <a:rPr lang="en-US" sz="3200" i="1" dirty="0" smtClean="0"/>
              <a:t>Teaching by telling is ineffective  </a:t>
            </a:r>
            <a:br>
              <a:rPr lang="en-US" sz="3200" i="1" dirty="0" smtClean="0"/>
            </a:br>
            <a:r>
              <a:rPr lang="en-US" sz="3200" i="1" dirty="0" smtClean="0"/>
              <a:t>for most students.</a:t>
            </a:r>
            <a:endParaRPr lang="en-US" sz="3200" i="1" dirty="0"/>
          </a:p>
        </p:txBody>
      </p:sp>
    </p:spTree>
    <p:extLst>
      <p:ext uri="{BB962C8B-B14F-4D97-AF65-F5344CB8AC3E}">
        <p14:creationId xmlns:p14="http://schemas.microsoft.com/office/powerpoint/2010/main" val="224488347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152400"/>
            <a:ext cx="7772400" cy="1371600"/>
          </a:xfrm>
        </p:spPr>
        <p:txBody>
          <a:bodyPr/>
          <a:lstStyle/>
          <a:p>
            <a:r>
              <a:rPr lang="en-US" sz="3800" dirty="0" smtClean="0"/>
              <a:t>So the solution is </a:t>
            </a:r>
            <a:br>
              <a:rPr lang="en-US" sz="3800" dirty="0" smtClean="0"/>
            </a:br>
            <a:r>
              <a:rPr lang="en-US" sz="3800" dirty="0" smtClean="0"/>
              <a:t>interactive teaching, right?</a:t>
            </a:r>
            <a:endParaRPr lang="en-US" sz="3800"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i="1" dirty="0" smtClean="0"/>
          </a:p>
          <a:p>
            <a:pPr marL="0" indent="0">
              <a:buNone/>
            </a:pPr>
            <a:endParaRPr lang="en-US" i="1" dirty="0"/>
          </a:p>
          <a:p>
            <a:pPr marL="0" indent="0" algn="ctr">
              <a:buNone/>
            </a:pPr>
            <a:r>
              <a:rPr lang="en-US" sz="3600" i="1" dirty="0" smtClean="0"/>
              <a:t>Maybe, sort of.</a:t>
            </a:r>
            <a:endParaRPr lang="en-US" sz="3600" i="1" dirty="0"/>
          </a:p>
        </p:txBody>
      </p:sp>
    </p:spTree>
    <p:extLst>
      <p:ext uri="{BB962C8B-B14F-4D97-AF65-F5344CB8AC3E}">
        <p14:creationId xmlns:p14="http://schemas.microsoft.com/office/powerpoint/2010/main" val="4114867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path</a:t>
            </a:r>
            <a:endParaRPr lang="en-US" dirty="0"/>
          </a:p>
        </p:txBody>
      </p:sp>
      <p:sp>
        <p:nvSpPr>
          <p:cNvPr id="7" name="TextBox 6"/>
          <p:cNvSpPr txBox="1"/>
          <p:nvPr/>
        </p:nvSpPr>
        <p:spPr>
          <a:xfrm>
            <a:off x="580725" y="3352800"/>
            <a:ext cx="1536192" cy="738664"/>
          </a:xfrm>
          <a:prstGeom prst="rect">
            <a:avLst/>
          </a:prstGeom>
          <a:solidFill>
            <a:schemeClr val="tx1">
              <a:lumMod val="50000"/>
            </a:schemeClr>
          </a:solidFill>
        </p:spPr>
        <p:txBody>
          <a:bodyPr wrap="none" rtlCol="0">
            <a:spAutoFit/>
          </a:bodyPr>
          <a:lstStyle/>
          <a:p>
            <a:pPr algn="ctr"/>
            <a:r>
              <a:rPr lang="en-US" sz="1400" dirty="0" smtClean="0">
                <a:latin typeface="Calibri"/>
                <a:cs typeface="Calibri"/>
              </a:rPr>
              <a:t>BSc &amp; MSc</a:t>
            </a:r>
          </a:p>
          <a:p>
            <a:pPr algn="ctr"/>
            <a:r>
              <a:rPr lang="en-US" sz="1400" dirty="0" smtClean="0">
                <a:latin typeface="Calibri"/>
                <a:cs typeface="Calibri"/>
              </a:rPr>
              <a:t/>
            </a:r>
            <a:br>
              <a:rPr lang="en-US" sz="1400" dirty="0" smtClean="0">
                <a:latin typeface="Calibri"/>
                <a:cs typeface="Calibri"/>
              </a:rPr>
            </a:br>
            <a:r>
              <a:rPr lang="en-US" sz="1400" dirty="0" smtClean="0">
                <a:latin typeface="Calibri"/>
                <a:cs typeface="Calibri"/>
              </a:rPr>
              <a:t>U of Ottawa</a:t>
            </a:r>
            <a:endParaRPr lang="en-US" sz="1400" dirty="0">
              <a:latin typeface="Calibri"/>
              <a:cs typeface="Calibri"/>
            </a:endParaRPr>
          </a:p>
        </p:txBody>
      </p:sp>
      <p:sp>
        <p:nvSpPr>
          <p:cNvPr id="8" name="TextBox 7"/>
          <p:cNvSpPr txBox="1"/>
          <p:nvPr/>
        </p:nvSpPr>
        <p:spPr>
          <a:xfrm>
            <a:off x="2215351" y="3352800"/>
            <a:ext cx="1024128" cy="731520"/>
          </a:xfrm>
          <a:prstGeom prst="rect">
            <a:avLst/>
          </a:prstGeom>
          <a:solidFill>
            <a:schemeClr val="accent6"/>
          </a:solidFill>
        </p:spPr>
        <p:txBody>
          <a:bodyPr wrap="square" rtlCol="0">
            <a:spAutoFit/>
          </a:bodyPr>
          <a:lstStyle/>
          <a:p>
            <a:pPr algn="ctr"/>
            <a:r>
              <a:rPr lang="en-US" sz="1400" dirty="0" smtClean="0">
                <a:latin typeface="Calibri"/>
                <a:cs typeface="Calibri"/>
              </a:rPr>
              <a:t>PhD</a:t>
            </a:r>
          </a:p>
          <a:p>
            <a:pPr algn="ctr"/>
            <a:r>
              <a:rPr lang="en-US" sz="1400" dirty="0" smtClean="0">
                <a:latin typeface="Calibri"/>
                <a:cs typeface="Calibri"/>
              </a:rPr>
              <a:t/>
            </a:r>
            <a:br>
              <a:rPr lang="en-US" sz="1400" dirty="0" smtClean="0">
                <a:latin typeface="Calibri"/>
                <a:cs typeface="Calibri"/>
              </a:rPr>
            </a:br>
            <a:r>
              <a:rPr lang="en-US" sz="1400" dirty="0" smtClean="0">
                <a:latin typeface="Calibri"/>
                <a:cs typeface="Calibri"/>
              </a:rPr>
              <a:t>Western</a:t>
            </a:r>
            <a:endParaRPr lang="en-US" sz="1400" dirty="0">
              <a:latin typeface="Calibri"/>
              <a:cs typeface="Calibri"/>
            </a:endParaRPr>
          </a:p>
        </p:txBody>
      </p:sp>
      <p:sp>
        <p:nvSpPr>
          <p:cNvPr id="9" name="TextBox 8"/>
          <p:cNvSpPr txBox="1"/>
          <p:nvPr/>
        </p:nvSpPr>
        <p:spPr>
          <a:xfrm>
            <a:off x="3337913" y="3352800"/>
            <a:ext cx="512064" cy="731520"/>
          </a:xfrm>
          <a:prstGeom prst="rect">
            <a:avLst/>
          </a:prstGeom>
          <a:solidFill>
            <a:srgbClr val="6A4DCC"/>
          </a:solidFill>
          <a:ln>
            <a:solidFill>
              <a:schemeClr val="accent5">
                <a:lumMod val="75000"/>
              </a:schemeClr>
            </a:solidFill>
          </a:ln>
        </p:spPr>
        <p:txBody>
          <a:bodyPr wrap="square" rtlCol="0">
            <a:spAutoFit/>
          </a:bodyPr>
          <a:lstStyle/>
          <a:p>
            <a:pPr algn="ctr"/>
            <a:r>
              <a:rPr lang="en-US" sz="1400" dirty="0" smtClean="0">
                <a:latin typeface="Calibri"/>
                <a:cs typeface="Calibri"/>
              </a:rPr>
              <a:t>Postdoc</a:t>
            </a:r>
          </a:p>
          <a:p>
            <a:pPr algn="ctr"/>
            <a:r>
              <a:rPr lang="en-US" sz="1400" dirty="0" smtClean="0">
                <a:latin typeface="Calibri"/>
                <a:cs typeface="Calibri"/>
              </a:rPr>
              <a:t>UW</a:t>
            </a:r>
            <a:endParaRPr lang="en-US" sz="1400" dirty="0">
              <a:latin typeface="Calibri"/>
              <a:cs typeface="Calibri"/>
            </a:endParaRPr>
          </a:p>
        </p:txBody>
      </p:sp>
      <p:sp>
        <p:nvSpPr>
          <p:cNvPr id="10" name="TextBox 9"/>
          <p:cNvSpPr txBox="1"/>
          <p:nvPr/>
        </p:nvSpPr>
        <p:spPr>
          <a:xfrm>
            <a:off x="3948411" y="3352800"/>
            <a:ext cx="1536192" cy="738664"/>
          </a:xfrm>
          <a:prstGeom prst="rect">
            <a:avLst/>
          </a:prstGeom>
          <a:solidFill>
            <a:srgbClr val="7E05F6"/>
          </a:solidFill>
        </p:spPr>
        <p:txBody>
          <a:bodyPr wrap="square" rtlCol="0">
            <a:spAutoFit/>
          </a:bodyPr>
          <a:lstStyle/>
          <a:p>
            <a:pPr algn="ctr"/>
            <a:r>
              <a:rPr lang="en-US" sz="1400" dirty="0" smtClean="0">
                <a:latin typeface="Calibri"/>
                <a:cs typeface="Calibri"/>
              </a:rPr>
              <a:t>Assistant</a:t>
            </a:r>
            <a:br>
              <a:rPr lang="en-US" sz="1400" dirty="0" smtClean="0">
                <a:latin typeface="Calibri"/>
                <a:cs typeface="Calibri"/>
              </a:rPr>
            </a:br>
            <a:r>
              <a:rPr lang="en-US" sz="1400" dirty="0" smtClean="0">
                <a:latin typeface="Calibri"/>
                <a:cs typeface="Calibri"/>
              </a:rPr>
              <a:t> Prof</a:t>
            </a:r>
            <a:br>
              <a:rPr lang="en-US" sz="1400" dirty="0" smtClean="0">
                <a:latin typeface="Calibri"/>
                <a:cs typeface="Calibri"/>
              </a:rPr>
            </a:br>
            <a:r>
              <a:rPr lang="en-US" sz="1400" dirty="0" smtClean="0">
                <a:latin typeface="Calibri"/>
                <a:cs typeface="Calibri"/>
              </a:rPr>
              <a:t>UW</a:t>
            </a:r>
            <a:endParaRPr lang="en-US" sz="1400" dirty="0">
              <a:latin typeface="Calibri"/>
              <a:cs typeface="Calibri"/>
            </a:endParaRPr>
          </a:p>
        </p:txBody>
      </p:sp>
      <p:sp>
        <p:nvSpPr>
          <p:cNvPr id="11" name="TextBox 10"/>
          <p:cNvSpPr txBox="1"/>
          <p:nvPr/>
        </p:nvSpPr>
        <p:spPr>
          <a:xfrm>
            <a:off x="5583037" y="3352800"/>
            <a:ext cx="1024128" cy="738664"/>
          </a:xfrm>
          <a:prstGeom prst="rect">
            <a:avLst/>
          </a:prstGeom>
          <a:solidFill>
            <a:srgbClr val="6804CC"/>
          </a:solidFill>
        </p:spPr>
        <p:txBody>
          <a:bodyPr wrap="square" rtlCol="0">
            <a:spAutoFit/>
          </a:bodyPr>
          <a:lstStyle/>
          <a:p>
            <a:pPr algn="ctr"/>
            <a:r>
              <a:rPr lang="en-US" sz="1400" dirty="0" smtClean="0">
                <a:latin typeface="Calibri"/>
                <a:cs typeface="Calibri"/>
              </a:rPr>
              <a:t>Associate</a:t>
            </a:r>
            <a:br>
              <a:rPr lang="en-US" sz="1400" dirty="0" smtClean="0">
                <a:latin typeface="Calibri"/>
                <a:cs typeface="Calibri"/>
              </a:rPr>
            </a:br>
            <a:r>
              <a:rPr lang="en-US" sz="1400" dirty="0" smtClean="0">
                <a:latin typeface="Calibri"/>
                <a:cs typeface="Calibri"/>
              </a:rPr>
              <a:t> Prof</a:t>
            </a:r>
          </a:p>
          <a:p>
            <a:pPr algn="ctr"/>
            <a:r>
              <a:rPr lang="en-US" sz="1400" dirty="0" smtClean="0">
                <a:latin typeface="Calibri"/>
                <a:cs typeface="Calibri"/>
              </a:rPr>
              <a:t>UW</a:t>
            </a:r>
            <a:endParaRPr lang="en-US" sz="1400" dirty="0">
              <a:latin typeface="Calibri"/>
              <a:cs typeface="Calibri"/>
            </a:endParaRPr>
          </a:p>
        </p:txBody>
      </p:sp>
      <p:sp>
        <p:nvSpPr>
          <p:cNvPr id="12" name="TextBox 11"/>
          <p:cNvSpPr txBox="1"/>
          <p:nvPr/>
        </p:nvSpPr>
        <p:spPr>
          <a:xfrm>
            <a:off x="6705600" y="3352800"/>
            <a:ext cx="1905000" cy="731520"/>
          </a:xfrm>
          <a:prstGeom prst="rect">
            <a:avLst/>
          </a:prstGeom>
          <a:solidFill>
            <a:schemeClr val="accent5">
              <a:lumMod val="50000"/>
            </a:schemeClr>
          </a:solidFill>
        </p:spPr>
        <p:txBody>
          <a:bodyPr wrap="square" rtlCol="0">
            <a:spAutoFit/>
          </a:bodyPr>
          <a:lstStyle/>
          <a:p>
            <a:pPr algn="ctr"/>
            <a:r>
              <a:rPr lang="en-US" sz="1400" dirty="0" smtClean="0">
                <a:latin typeface="Calibri"/>
                <a:cs typeface="Calibri"/>
              </a:rPr>
              <a:t>Prof</a:t>
            </a:r>
          </a:p>
          <a:p>
            <a:pPr algn="ctr"/>
            <a:r>
              <a:rPr lang="en-US" sz="1400" dirty="0" smtClean="0">
                <a:latin typeface="Calibri"/>
                <a:cs typeface="Calibri"/>
              </a:rPr>
              <a:t/>
            </a:r>
            <a:br>
              <a:rPr lang="en-US" sz="1400" dirty="0" smtClean="0">
                <a:latin typeface="Calibri"/>
                <a:cs typeface="Calibri"/>
              </a:rPr>
            </a:br>
            <a:r>
              <a:rPr lang="en-US" sz="1400" dirty="0" smtClean="0">
                <a:latin typeface="Calibri"/>
                <a:cs typeface="Calibri"/>
              </a:rPr>
              <a:t>UW</a:t>
            </a:r>
            <a:endParaRPr lang="en-US" sz="1400" dirty="0">
              <a:latin typeface="Calibri"/>
              <a:cs typeface="Calibri"/>
            </a:endParaRPr>
          </a:p>
        </p:txBody>
      </p:sp>
      <p:sp>
        <p:nvSpPr>
          <p:cNvPr id="30" name="Rectangular Callout 29"/>
          <p:cNvSpPr/>
          <p:nvPr/>
        </p:nvSpPr>
        <p:spPr bwMode="auto">
          <a:xfrm>
            <a:off x="4800600" y="2400300"/>
            <a:ext cx="938783" cy="762000"/>
          </a:xfrm>
          <a:prstGeom prst="wedgeRectCallout">
            <a:avLst/>
          </a:prstGeom>
          <a:solidFill>
            <a:schemeClr val="accent1"/>
          </a:solidFill>
          <a:ln w="9525" cap="flat" cmpd="sng" algn="ctr">
            <a:solidFill>
              <a:srgbClr val="9933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4D0099"/>
                </a:solidFill>
                <a:effectLst/>
                <a:latin typeface="Calibri"/>
                <a:cs typeface="Calibri"/>
              </a:rPr>
              <a:t>Meet husband</a:t>
            </a:r>
            <a:endParaRPr kumimoji="0" lang="en-US" sz="1700" b="0" i="0" u="none" strike="noStrike" cap="none" normalizeH="0" baseline="0" dirty="0">
              <a:ln>
                <a:noFill/>
              </a:ln>
              <a:solidFill>
                <a:srgbClr val="4D0099"/>
              </a:solidFill>
              <a:effectLst/>
              <a:latin typeface="Calibri"/>
              <a:cs typeface="Calibri"/>
            </a:endParaRPr>
          </a:p>
        </p:txBody>
      </p:sp>
      <p:sp>
        <p:nvSpPr>
          <p:cNvPr id="31" name="Rectangular Callout 30"/>
          <p:cNvSpPr/>
          <p:nvPr/>
        </p:nvSpPr>
        <p:spPr bwMode="auto">
          <a:xfrm>
            <a:off x="5791200" y="2400300"/>
            <a:ext cx="685800" cy="762000"/>
          </a:xfrm>
          <a:prstGeom prst="wedgeRectCallout">
            <a:avLst/>
          </a:prstGeom>
          <a:solidFill>
            <a:schemeClr val="tx1"/>
          </a:solidFill>
          <a:ln w="9525"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4D0099"/>
                </a:solidFill>
                <a:effectLst/>
                <a:latin typeface="Calibri"/>
                <a:cs typeface="Calibri"/>
              </a:rPr>
              <a:t>Have baby</a:t>
            </a:r>
            <a:endParaRPr kumimoji="0" lang="en-US" sz="1700" b="0" i="0" u="none" strike="noStrike" cap="none" normalizeH="0" baseline="0" dirty="0">
              <a:ln>
                <a:noFill/>
              </a:ln>
              <a:solidFill>
                <a:srgbClr val="4D0099"/>
              </a:solidFill>
              <a:effectLst/>
              <a:latin typeface="Calibri"/>
              <a:cs typeface="Calibri"/>
            </a:endParaRPr>
          </a:p>
        </p:txBody>
      </p:sp>
      <p:sp>
        <p:nvSpPr>
          <p:cNvPr id="32" name="Rectangular Callout 31"/>
          <p:cNvSpPr/>
          <p:nvPr/>
        </p:nvSpPr>
        <p:spPr bwMode="auto">
          <a:xfrm>
            <a:off x="3023617" y="2400300"/>
            <a:ext cx="938783" cy="762000"/>
          </a:xfrm>
          <a:prstGeom prst="wedgeRectCallout">
            <a:avLst/>
          </a:prstGeom>
          <a:solidFill>
            <a:schemeClr val="accent1"/>
          </a:solidFill>
          <a:ln w="9525" cap="flat" cmpd="sng" algn="ctr">
            <a:solidFill>
              <a:srgbClr val="9933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rgbClr val="4D0099"/>
                </a:solidFill>
                <a:effectLst/>
                <a:latin typeface="Calibri"/>
                <a:cs typeface="Calibri"/>
              </a:rPr>
              <a:t>Switch fields</a:t>
            </a:r>
            <a:endParaRPr kumimoji="0" lang="en-US" sz="1700" b="0" i="0" u="none" strike="noStrike" cap="none" normalizeH="0" baseline="0" dirty="0">
              <a:ln>
                <a:noFill/>
              </a:ln>
              <a:solidFill>
                <a:srgbClr val="4D0099"/>
              </a:solidFill>
              <a:effectLst/>
              <a:latin typeface="Calibri"/>
              <a:cs typeface="Calibri"/>
            </a:endParaRPr>
          </a:p>
        </p:txBody>
      </p:sp>
      <p:sp>
        <p:nvSpPr>
          <p:cNvPr id="33" name="TextBox 32"/>
          <p:cNvSpPr txBox="1"/>
          <p:nvPr/>
        </p:nvSpPr>
        <p:spPr>
          <a:xfrm>
            <a:off x="1638300" y="4191000"/>
            <a:ext cx="1600200" cy="584776"/>
          </a:xfrm>
          <a:prstGeom prst="rect">
            <a:avLst/>
          </a:prstGeom>
          <a:solidFill>
            <a:schemeClr val="accent4"/>
          </a:solidFill>
        </p:spPr>
        <p:txBody>
          <a:bodyPr wrap="square" rtlCol="0">
            <a:spAutoFit/>
          </a:bodyPr>
          <a:lstStyle/>
          <a:p>
            <a:pPr algn="ctr"/>
            <a:r>
              <a:rPr lang="en-US" sz="1600" dirty="0" smtClean="0">
                <a:latin typeface="Calibri"/>
                <a:cs typeface="Calibri"/>
              </a:rPr>
              <a:t>Condensed matter theory</a:t>
            </a:r>
            <a:endParaRPr lang="en-US" sz="1600" dirty="0">
              <a:latin typeface="Calibri"/>
              <a:cs typeface="Calibri"/>
            </a:endParaRPr>
          </a:p>
        </p:txBody>
      </p:sp>
      <p:sp>
        <p:nvSpPr>
          <p:cNvPr id="34" name="TextBox 33"/>
          <p:cNvSpPr txBox="1"/>
          <p:nvPr/>
        </p:nvSpPr>
        <p:spPr>
          <a:xfrm>
            <a:off x="3352800" y="4191000"/>
            <a:ext cx="5257800" cy="585216"/>
          </a:xfrm>
          <a:prstGeom prst="rect">
            <a:avLst/>
          </a:prstGeom>
          <a:solidFill>
            <a:schemeClr val="accent4">
              <a:lumMod val="50000"/>
            </a:schemeClr>
          </a:solidFill>
        </p:spPr>
        <p:txBody>
          <a:bodyPr wrap="square" rtlCol="0">
            <a:spAutoFit/>
          </a:bodyPr>
          <a:lstStyle/>
          <a:p>
            <a:pPr algn="ctr"/>
            <a:r>
              <a:rPr lang="en-US" sz="1600" dirty="0" smtClean="0">
                <a:latin typeface="Calibri"/>
                <a:cs typeface="Calibri"/>
              </a:rPr>
              <a:t>Physics Education Research</a:t>
            </a:r>
          </a:p>
          <a:p>
            <a:pPr algn="ctr"/>
            <a:endParaRPr lang="en-US" sz="1400" dirty="0">
              <a:latin typeface="Calibri"/>
              <a:cs typeface="Calibri"/>
            </a:endParaRPr>
          </a:p>
        </p:txBody>
      </p:sp>
    </p:spTree>
    <p:extLst>
      <p:ext uri="{BB962C8B-B14F-4D97-AF65-F5344CB8AC3E}">
        <p14:creationId xmlns:p14="http://schemas.microsoft.com/office/powerpoint/2010/main" val="133035141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2"/>
          <p:cNvSpPr>
            <a:spLocks noChangeArrowheads="1"/>
          </p:cNvSpPr>
          <p:nvPr/>
        </p:nvSpPr>
        <p:spPr bwMode="auto">
          <a:xfrm>
            <a:off x="838200" y="1600200"/>
            <a:ext cx="7467600" cy="37338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sp>
        <p:nvSpPr>
          <p:cNvPr id="9" name="Rectangle 3"/>
          <p:cNvSpPr>
            <a:spLocks noGrp="1" noChangeArrowheads="1"/>
          </p:cNvSpPr>
          <p:nvPr>
            <p:ph type="title"/>
          </p:nvPr>
        </p:nvSpPr>
        <p:spPr bwMode="auto">
          <a:xfrm>
            <a:off x="458787" y="152400"/>
            <a:ext cx="8151813" cy="609600"/>
          </a:xfrm>
          <a:prstGeom prst="rect">
            <a:avLst/>
          </a:prstGeom>
          <a:noFill/>
          <a:ln w="12700">
            <a:noFill/>
            <a:miter lim="800000"/>
            <a:headEnd/>
            <a:tailEnd/>
          </a:ln>
          <a:effectLst/>
        </p:spPr>
        <p:txBody>
          <a:bodyPr lIns="90487" tIns="44450" rIns="90487" bIns="44450" anchor="ctr">
            <a:prstTxWarp prst="textNoShape">
              <a:avLst/>
            </a:prstTxWarp>
          </a:bodyPr>
          <a:lstStyle/>
          <a:p>
            <a:pPr algn="ctr" eaLnBrk="1" hangingPunct="1"/>
            <a:r>
              <a:rPr lang="en-US" dirty="0" smtClean="0">
                <a:latin typeface="Calibri"/>
                <a:cs typeface="Calibri"/>
              </a:rPr>
              <a:t>A question on balancing</a:t>
            </a:r>
            <a:endParaRPr lang="en-US" dirty="0">
              <a:latin typeface="Calibri"/>
              <a:cs typeface="Calibri"/>
            </a:endParaRPr>
          </a:p>
        </p:txBody>
      </p:sp>
      <p:sp>
        <p:nvSpPr>
          <p:cNvPr id="35" name="Rectangle 2"/>
          <p:cNvSpPr>
            <a:spLocks noChangeArrowheads="1"/>
          </p:cNvSpPr>
          <p:nvPr/>
        </p:nvSpPr>
        <p:spPr bwMode="auto">
          <a:xfrm>
            <a:off x="838200" y="1524000"/>
            <a:ext cx="7467600" cy="44196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endParaRPr lang="en-US" dirty="0"/>
          </a:p>
        </p:txBody>
      </p:sp>
      <p:grpSp>
        <p:nvGrpSpPr>
          <p:cNvPr id="36" name="Group 3"/>
          <p:cNvGrpSpPr>
            <a:grpSpLocks/>
          </p:cNvGrpSpPr>
          <p:nvPr/>
        </p:nvGrpSpPr>
        <p:grpSpPr bwMode="auto">
          <a:xfrm>
            <a:off x="2286000" y="1676400"/>
            <a:ext cx="4572000" cy="2133600"/>
            <a:chOff x="288" y="2160"/>
            <a:chExt cx="3504" cy="1584"/>
          </a:xfrm>
        </p:grpSpPr>
        <p:sp>
          <p:nvSpPr>
            <p:cNvPr id="37" name="Rectangle 4"/>
            <p:cNvSpPr>
              <a:spLocks noChangeArrowheads="1"/>
            </p:cNvSpPr>
            <p:nvPr/>
          </p:nvSpPr>
          <p:spPr bwMode="auto">
            <a:xfrm>
              <a:off x="288" y="2160"/>
              <a:ext cx="3504" cy="1584"/>
            </a:xfrm>
            <a:prstGeom prst="rect">
              <a:avLst/>
            </a:prstGeom>
            <a:solidFill>
              <a:schemeClr val="accent1"/>
            </a:solidFill>
            <a:ln w="12700">
              <a:noFill/>
              <a:miter lim="800000"/>
              <a:headEnd/>
              <a:tailEnd/>
            </a:ln>
            <a:effectLst/>
          </p:spPr>
          <p:txBody>
            <a:bodyPr wrap="none" anchor="ctr">
              <a:prstTxWarp prst="textNoShape">
                <a:avLst/>
              </a:prstTxWarp>
            </a:bodyPr>
            <a:lstStyle/>
            <a:p>
              <a:endParaRPr lang="en-US"/>
            </a:p>
          </p:txBody>
        </p:sp>
        <p:pic>
          <p:nvPicPr>
            <p:cNvPr id="38" name="Picture 5"/>
            <p:cNvPicPr>
              <a:picLocks noChangeAspect="1" noChangeArrowheads="1"/>
            </p:cNvPicPr>
            <p:nvPr/>
          </p:nvPicPr>
          <p:blipFill>
            <a:blip r:embed="rId2"/>
            <a:srcRect/>
            <a:stretch>
              <a:fillRect/>
            </a:stretch>
          </p:blipFill>
          <p:spPr bwMode="auto">
            <a:xfrm>
              <a:off x="384" y="2232"/>
              <a:ext cx="3312" cy="1368"/>
            </a:xfrm>
            <a:prstGeom prst="rect">
              <a:avLst/>
            </a:prstGeom>
            <a:noFill/>
            <a:ln w="9525">
              <a:noFill/>
              <a:miter lim="800000"/>
              <a:headEnd/>
              <a:tailEnd/>
            </a:ln>
            <a:effectLst/>
          </p:spPr>
        </p:pic>
      </p:grpSp>
      <p:sp>
        <p:nvSpPr>
          <p:cNvPr id="39" name="Rectangle 6"/>
          <p:cNvSpPr>
            <a:spLocks noChangeArrowheads="1"/>
          </p:cNvSpPr>
          <p:nvPr/>
        </p:nvSpPr>
        <p:spPr bwMode="auto">
          <a:xfrm>
            <a:off x="990600" y="3886200"/>
            <a:ext cx="7239000" cy="2133600"/>
          </a:xfrm>
          <a:prstGeom prst="rect">
            <a:avLst/>
          </a:prstGeom>
          <a:noFill/>
          <a:ln w="12700">
            <a:noFill/>
            <a:miter lim="800000"/>
            <a:headEnd/>
            <a:tailEnd/>
          </a:ln>
          <a:effectLst/>
        </p:spPr>
        <p:txBody>
          <a:bodyPr lIns="90487" tIns="44450" rIns="90487" bIns="44450">
            <a:prstTxWarp prst="textNoShape">
              <a:avLst/>
            </a:prstTxWarp>
          </a:bodyPr>
          <a:lstStyle/>
          <a:p>
            <a:pPr marL="233363" indent="-233363" eaLnBrk="1" hangingPunct="1">
              <a:spcBef>
                <a:spcPct val="20000"/>
              </a:spcBef>
            </a:pPr>
            <a:r>
              <a:rPr lang="en-US" sz="2000" i="1" dirty="0">
                <a:solidFill>
                  <a:srgbClr val="191919"/>
                </a:solidFill>
                <a:latin typeface="Gill Sans" pitchFamily="-111" charset="0"/>
              </a:rPr>
              <a:t>A student balances a baseball bat on a finger.  </a:t>
            </a:r>
          </a:p>
          <a:p>
            <a:pPr marL="233363" indent="-233363" eaLnBrk="1" hangingPunct="1">
              <a:spcBef>
                <a:spcPct val="20000"/>
              </a:spcBef>
              <a:buFontTx/>
              <a:buChar char="•"/>
            </a:pPr>
            <a:r>
              <a:rPr lang="en-US" sz="2000" i="1" dirty="0">
                <a:solidFill>
                  <a:srgbClr val="191919"/>
                </a:solidFill>
                <a:latin typeface="Gill Sans" pitchFamily="-111" charset="0"/>
              </a:rPr>
              <a:t>Is the center of mass to the right, to the left, or at point P?  </a:t>
            </a:r>
          </a:p>
          <a:p>
            <a:pPr marL="233363" indent="-233363" eaLnBrk="1" hangingPunct="1">
              <a:spcBef>
                <a:spcPct val="20000"/>
              </a:spcBef>
              <a:buFontTx/>
              <a:buChar char="•"/>
            </a:pPr>
            <a:r>
              <a:rPr lang="en-US" sz="2000" i="1" dirty="0">
                <a:solidFill>
                  <a:srgbClr val="191919"/>
                </a:solidFill>
                <a:latin typeface="Gill Sans" pitchFamily="-111" charset="0"/>
              </a:rPr>
              <a:t>Is the mass to the left greater then, less than, or equal to </a:t>
            </a:r>
            <a:r>
              <a:rPr lang="en-US" sz="2000" i="1" dirty="0" smtClean="0">
                <a:solidFill>
                  <a:srgbClr val="191919"/>
                </a:solidFill>
                <a:latin typeface="Gill Sans" pitchFamily="-111" charset="0"/>
              </a:rPr>
              <a:t>the mass </a:t>
            </a:r>
            <a:r>
              <a:rPr lang="en-US" sz="2000" i="1" dirty="0">
                <a:solidFill>
                  <a:srgbClr val="191919"/>
                </a:solidFill>
                <a:latin typeface="Gill Sans" pitchFamily="-111" charset="0"/>
              </a:rPr>
              <a:t>to the right?  </a:t>
            </a:r>
          </a:p>
          <a:p>
            <a:pPr marL="233363" indent="-233363" eaLnBrk="1" hangingPunct="1">
              <a:spcBef>
                <a:spcPct val="20000"/>
              </a:spcBef>
            </a:pPr>
            <a:r>
              <a:rPr lang="en-US" sz="2000" i="1" dirty="0">
                <a:solidFill>
                  <a:srgbClr val="191919"/>
                </a:solidFill>
                <a:latin typeface="Gill Sans" pitchFamily="-111" charset="0"/>
              </a:rPr>
              <a:t>Explain your reasoning.</a:t>
            </a:r>
            <a:endParaRPr lang="en-US" sz="2000" i="1" u="sng" dirty="0">
              <a:solidFill>
                <a:srgbClr val="191919"/>
              </a:solidFill>
              <a:latin typeface="Gill Sans" pitchFamily="-111" charset="0"/>
            </a:endParaRPr>
          </a:p>
        </p:txBody>
      </p:sp>
    </p:spTree>
    <p:extLst>
      <p:ext uri="{BB962C8B-B14F-4D97-AF65-F5344CB8AC3E}">
        <p14:creationId xmlns:p14="http://schemas.microsoft.com/office/powerpoint/2010/main" val="144676860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1485900" y="1905000"/>
            <a:ext cx="6210300" cy="35052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pitchFamily="-111" charset="0"/>
              </a:rPr>
              <a:t>5 of students</a:t>
            </a:r>
            <a:endParaRPr kumimoji="0" lang="en-US" sz="2400" b="0" i="0" u="none" strike="noStrike" cap="none" normalizeH="0" baseline="0" dirty="0">
              <a:ln>
                <a:noFill/>
              </a:ln>
              <a:solidFill>
                <a:schemeClr val="tx1"/>
              </a:solidFill>
              <a:effectLst/>
              <a:latin typeface="Times" pitchFamily="-111" charset="0"/>
            </a:endParaRPr>
          </a:p>
        </p:txBody>
      </p:sp>
      <p:sp>
        <p:nvSpPr>
          <p:cNvPr id="4" name="TextBox 3"/>
          <p:cNvSpPr txBox="1"/>
          <p:nvPr/>
        </p:nvSpPr>
        <p:spPr>
          <a:xfrm>
            <a:off x="1485900" y="2667000"/>
            <a:ext cx="1371600" cy="1077218"/>
          </a:xfrm>
          <a:prstGeom prst="rect">
            <a:avLst/>
          </a:prstGeom>
          <a:noFill/>
        </p:spPr>
        <p:txBody>
          <a:bodyPr wrap="square" rtlCol="0">
            <a:spAutoFit/>
          </a:bodyPr>
          <a:lstStyle/>
          <a:p>
            <a:pPr algn="ctr"/>
            <a:r>
              <a:rPr lang="en-US" sz="1600" dirty="0" smtClean="0">
                <a:solidFill>
                  <a:schemeClr val="bg1"/>
                </a:solidFill>
                <a:latin typeface="Calibri"/>
                <a:cs typeface="Calibri"/>
              </a:rPr>
              <a:t>% of students in class answering correctly</a:t>
            </a:r>
            <a:endParaRPr lang="en-US" sz="1600" dirty="0">
              <a:solidFill>
                <a:schemeClr val="bg1"/>
              </a:solidFill>
              <a:latin typeface="Calibri"/>
              <a:cs typeface="Calibri"/>
            </a:endParaRPr>
          </a:p>
        </p:txBody>
      </p:sp>
      <p:sp>
        <p:nvSpPr>
          <p:cNvPr id="6" name="Left Brace 5"/>
          <p:cNvSpPr/>
          <p:nvPr/>
        </p:nvSpPr>
        <p:spPr bwMode="auto">
          <a:xfrm rot="5400000">
            <a:off x="4819650" y="2228850"/>
            <a:ext cx="457200" cy="2857500"/>
          </a:xfrm>
          <a:prstGeom prst="leftBrace">
            <a:avLst>
              <a:gd name="adj1" fmla="val 71296"/>
              <a:gd name="adj2" fmla="val 50000"/>
            </a:avLst>
          </a:prstGeom>
          <a:noFill/>
          <a:ln w="9525" cap="flat" cmpd="sng" algn="ctr">
            <a:solidFill>
              <a:schemeClr val="accent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aphicFrame>
        <p:nvGraphicFramePr>
          <p:cNvPr id="12" name="Chart 11"/>
          <p:cNvGraphicFramePr>
            <a:graphicFrameLocks/>
          </p:cNvGraphicFramePr>
          <p:nvPr>
            <p:extLst>
              <p:ext uri="{D42A27DB-BD31-4B8C-83A1-F6EECF244321}">
                <p14:modId xmlns:p14="http://schemas.microsoft.com/office/powerpoint/2010/main" val="3787649461"/>
              </p:ext>
            </p:extLst>
          </p:nvPr>
        </p:nvGraphicFramePr>
        <p:xfrm>
          <a:off x="2781300" y="20574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3581400" y="2362200"/>
            <a:ext cx="3276600" cy="584776"/>
          </a:xfrm>
          <a:prstGeom prst="rect">
            <a:avLst/>
          </a:prstGeom>
          <a:solidFill>
            <a:schemeClr val="tx1"/>
          </a:solidFill>
          <a:ln>
            <a:solidFill>
              <a:schemeClr val="tx1"/>
            </a:solidFill>
          </a:ln>
        </p:spPr>
        <p:txBody>
          <a:bodyPr wrap="square" rtlCol="0">
            <a:spAutoFit/>
          </a:bodyPr>
          <a:lstStyle/>
          <a:p>
            <a:pPr algn="ctr"/>
            <a:r>
              <a:rPr lang="en-US" sz="1600" dirty="0" smtClean="0">
                <a:solidFill>
                  <a:schemeClr val="accent6"/>
                </a:solidFill>
                <a:latin typeface="Comic Sans MS"/>
                <a:cs typeface="Comic Sans MS"/>
              </a:rPr>
              <a:t>All instruction on torque, equilibrium etc., in intro physics</a:t>
            </a:r>
            <a:endParaRPr lang="en-US" sz="1600" dirty="0">
              <a:solidFill>
                <a:schemeClr val="accent6"/>
              </a:solidFill>
              <a:latin typeface="Comic Sans MS"/>
              <a:cs typeface="Comic Sans MS"/>
            </a:endParaRPr>
          </a:p>
        </p:txBody>
      </p:sp>
      <p:sp>
        <p:nvSpPr>
          <p:cNvPr id="10" name="Title 1"/>
          <p:cNvSpPr txBox="1">
            <a:spLocks/>
          </p:cNvSpPr>
          <p:nvPr/>
        </p:nvSpPr>
        <p:spPr bwMode="auto">
          <a:xfrm>
            <a:off x="457200" y="152400"/>
            <a:ext cx="82296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000">
                <a:solidFill>
                  <a:schemeClr val="tx1"/>
                </a:solidFill>
                <a:latin typeface="Calibri"/>
                <a:ea typeface="+mj-ea"/>
                <a:cs typeface="Calibri"/>
              </a:defRPr>
            </a:lvl1pPr>
            <a:lvl2pPr algn="ctr" rtl="0" fontAlgn="base">
              <a:spcBef>
                <a:spcPct val="0"/>
              </a:spcBef>
              <a:spcAft>
                <a:spcPct val="0"/>
              </a:spcAft>
              <a:defRPr sz="3200">
                <a:solidFill>
                  <a:schemeClr val="tx1"/>
                </a:solidFill>
                <a:latin typeface="Gill Sans" pitchFamily="-111" charset="0"/>
              </a:defRPr>
            </a:lvl2pPr>
            <a:lvl3pPr algn="ctr" rtl="0" fontAlgn="base">
              <a:spcBef>
                <a:spcPct val="0"/>
              </a:spcBef>
              <a:spcAft>
                <a:spcPct val="0"/>
              </a:spcAft>
              <a:defRPr sz="3200">
                <a:solidFill>
                  <a:schemeClr val="tx1"/>
                </a:solidFill>
                <a:latin typeface="Gill Sans" pitchFamily="-111" charset="0"/>
              </a:defRPr>
            </a:lvl3pPr>
            <a:lvl4pPr algn="ctr" rtl="0" fontAlgn="base">
              <a:spcBef>
                <a:spcPct val="0"/>
              </a:spcBef>
              <a:spcAft>
                <a:spcPct val="0"/>
              </a:spcAft>
              <a:defRPr sz="3200">
                <a:solidFill>
                  <a:schemeClr val="tx1"/>
                </a:solidFill>
                <a:latin typeface="Gill Sans" pitchFamily="-111" charset="0"/>
              </a:defRPr>
            </a:lvl4pPr>
            <a:lvl5pPr algn="ctr" rtl="0" fontAlgn="base">
              <a:spcBef>
                <a:spcPct val="0"/>
              </a:spcBef>
              <a:spcAft>
                <a:spcPct val="0"/>
              </a:spcAft>
              <a:defRPr sz="3200">
                <a:solidFill>
                  <a:schemeClr val="tx1"/>
                </a:solidFill>
                <a:latin typeface="Gill Sans" pitchFamily="-111" charset="0"/>
              </a:defRPr>
            </a:lvl5pPr>
            <a:lvl6pPr marL="457200" algn="ctr" rtl="0" fontAlgn="base">
              <a:spcBef>
                <a:spcPct val="0"/>
              </a:spcBef>
              <a:spcAft>
                <a:spcPct val="0"/>
              </a:spcAft>
              <a:defRPr sz="3200">
                <a:solidFill>
                  <a:schemeClr val="tx1"/>
                </a:solidFill>
                <a:latin typeface="Gill Sans" pitchFamily="-111" charset="0"/>
              </a:defRPr>
            </a:lvl6pPr>
            <a:lvl7pPr marL="914400" algn="ctr" rtl="0" fontAlgn="base">
              <a:spcBef>
                <a:spcPct val="0"/>
              </a:spcBef>
              <a:spcAft>
                <a:spcPct val="0"/>
              </a:spcAft>
              <a:defRPr sz="3200">
                <a:solidFill>
                  <a:schemeClr val="tx1"/>
                </a:solidFill>
                <a:latin typeface="Gill Sans" pitchFamily="-111" charset="0"/>
              </a:defRPr>
            </a:lvl7pPr>
            <a:lvl8pPr marL="1371600" algn="ctr" rtl="0" fontAlgn="base">
              <a:spcBef>
                <a:spcPct val="0"/>
              </a:spcBef>
              <a:spcAft>
                <a:spcPct val="0"/>
              </a:spcAft>
              <a:defRPr sz="3200">
                <a:solidFill>
                  <a:schemeClr val="tx1"/>
                </a:solidFill>
                <a:latin typeface="Gill Sans" pitchFamily="-111" charset="0"/>
              </a:defRPr>
            </a:lvl8pPr>
            <a:lvl9pPr marL="1828800" algn="ctr" rtl="0" fontAlgn="base">
              <a:spcBef>
                <a:spcPct val="0"/>
              </a:spcBef>
              <a:spcAft>
                <a:spcPct val="0"/>
              </a:spcAft>
              <a:defRPr sz="3200">
                <a:solidFill>
                  <a:schemeClr val="tx1"/>
                </a:solidFill>
                <a:latin typeface="Gill Sans" pitchFamily="-111" charset="0"/>
              </a:defRPr>
            </a:lvl9pPr>
          </a:lstStyle>
          <a:p>
            <a:pPr algn="ctr"/>
            <a:r>
              <a:rPr lang="en-US" dirty="0" smtClean="0"/>
              <a:t>Results after conventional instruction</a:t>
            </a:r>
            <a:endParaRPr lang="en-US" dirty="0"/>
          </a:p>
        </p:txBody>
      </p:sp>
      <p:sp>
        <p:nvSpPr>
          <p:cNvPr id="3" name="TextBox 2"/>
          <p:cNvSpPr txBox="1"/>
          <p:nvPr/>
        </p:nvSpPr>
        <p:spPr>
          <a:xfrm>
            <a:off x="6400800" y="5791200"/>
            <a:ext cx="1897675" cy="338554"/>
          </a:xfrm>
          <a:prstGeom prst="rect">
            <a:avLst/>
          </a:prstGeom>
          <a:noFill/>
        </p:spPr>
        <p:txBody>
          <a:bodyPr wrap="none" rtlCol="0">
            <a:spAutoFit/>
          </a:bodyPr>
          <a:lstStyle/>
          <a:p>
            <a:r>
              <a:rPr lang="en-US" sz="1600" dirty="0" smtClean="0">
                <a:latin typeface="Calibri"/>
                <a:cs typeface="Calibri"/>
              </a:rPr>
              <a:t>Ortiz et al, AJP, 2005</a:t>
            </a:r>
            <a:endParaRPr lang="en-US" sz="1600" dirty="0">
              <a:latin typeface="Calibri"/>
              <a:cs typeface="Calibri"/>
            </a:endParaRPr>
          </a:p>
        </p:txBody>
      </p:sp>
      <p:sp>
        <p:nvSpPr>
          <p:cNvPr id="15" name="TextBox 14"/>
          <p:cNvSpPr txBox="1"/>
          <p:nvPr/>
        </p:nvSpPr>
        <p:spPr>
          <a:xfrm>
            <a:off x="4381500" y="4876800"/>
            <a:ext cx="2095500" cy="338554"/>
          </a:xfrm>
          <a:prstGeom prst="rect">
            <a:avLst/>
          </a:prstGeom>
          <a:noFill/>
        </p:spPr>
        <p:txBody>
          <a:bodyPr wrap="square" rtlCol="0">
            <a:spAutoFit/>
          </a:bodyPr>
          <a:lstStyle/>
          <a:p>
            <a:pPr algn="ctr"/>
            <a:r>
              <a:rPr lang="en-US" sz="1600" dirty="0" smtClean="0">
                <a:solidFill>
                  <a:schemeClr val="bg1"/>
                </a:solidFill>
                <a:latin typeface="Calibri"/>
                <a:cs typeface="Calibri"/>
              </a:rPr>
              <a:t>Class label (arbitrary)</a:t>
            </a:r>
            <a:endParaRPr lang="en-US" sz="1600" dirty="0">
              <a:solidFill>
                <a:schemeClr val="bg1"/>
              </a:solidFill>
              <a:latin typeface="Calibri"/>
              <a:cs typeface="Calibri"/>
            </a:endParaRPr>
          </a:p>
        </p:txBody>
      </p:sp>
      <p:sp>
        <p:nvSpPr>
          <p:cNvPr id="16" name="TextBox 15"/>
          <p:cNvSpPr txBox="1"/>
          <p:nvPr/>
        </p:nvSpPr>
        <p:spPr>
          <a:xfrm>
            <a:off x="904471" y="1138535"/>
            <a:ext cx="7335061" cy="461665"/>
          </a:xfrm>
          <a:prstGeom prst="rect">
            <a:avLst/>
          </a:prstGeom>
          <a:noFill/>
        </p:spPr>
        <p:txBody>
          <a:bodyPr wrap="none" rtlCol="0">
            <a:spAutoFit/>
          </a:bodyPr>
          <a:lstStyle/>
          <a:p>
            <a:pPr algn="ctr"/>
            <a:r>
              <a:rPr lang="en-US" dirty="0" smtClean="0">
                <a:latin typeface="Calibri"/>
                <a:cs typeface="Calibri"/>
              </a:rPr>
              <a:t>Each diamond represents one class (&gt; 100 students each)</a:t>
            </a:r>
          </a:p>
        </p:txBody>
      </p:sp>
    </p:spTree>
    <p:extLst>
      <p:ext uri="{BB962C8B-B14F-4D97-AF65-F5344CB8AC3E}">
        <p14:creationId xmlns:p14="http://schemas.microsoft.com/office/powerpoint/2010/main" val="22422629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781" name="Rectangle 5"/>
          <p:cNvSpPr>
            <a:spLocks noGrp="1" noChangeArrowheads="1"/>
          </p:cNvSpPr>
          <p:nvPr>
            <p:ph type="title"/>
          </p:nvPr>
        </p:nvSpPr>
        <p:spPr>
          <a:xfrm>
            <a:off x="684213" y="152400"/>
            <a:ext cx="7772400" cy="1066800"/>
          </a:xfrm>
        </p:spPr>
        <p:txBody>
          <a:bodyPr/>
          <a:lstStyle/>
          <a:p>
            <a:r>
              <a:rPr lang="en-US" dirty="0" smtClean="0"/>
              <a:t>Hands-on, collaborative group work</a:t>
            </a:r>
            <a:br>
              <a:rPr lang="en-US" dirty="0" smtClean="0"/>
            </a:br>
            <a:r>
              <a:rPr lang="en-US" sz="2700" dirty="0"/>
              <a:t>S</a:t>
            </a:r>
            <a:r>
              <a:rPr lang="en-US" sz="2700" dirty="0" smtClean="0"/>
              <a:t>econd-year engineering statics at UW</a:t>
            </a:r>
            <a:endParaRPr lang="en-US" sz="2700" dirty="0"/>
          </a:p>
        </p:txBody>
      </p:sp>
      <p:sp>
        <p:nvSpPr>
          <p:cNvPr id="1099778" name="Rectangle 2"/>
          <p:cNvSpPr>
            <a:spLocks noGrp="1" noChangeArrowheads="1"/>
          </p:cNvSpPr>
          <p:nvPr>
            <p:ph idx="1"/>
          </p:nvPr>
        </p:nvSpPr>
        <p:spPr>
          <a:xfrm>
            <a:off x="685800" y="1676400"/>
            <a:ext cx="8331200" cy="2590800"/>
          </a:xfrm>
          <a:noFill/>
          <a:ln/>
        </p:spPr>
        <p:txBody>
          <a:bodyPr/>
          <a:lstStyle/>
          <a:p>
            <a:pPr>
              <a:spcBef>
                <a:spcPct val="50000"/>
              </a:spcBef>
            </a:pPr>
            <a:r>
              <a:rPr lang="en-US" sz="2200" dirty="0" smtClean="0"/>
              <a:t>Students had a three-hour session on </a:t>
            </a:r>
            <a:r>
              <a:rPr lang="en-US" sz="2200" dirty="0" err="1" smtClean="0"/>
              <a:t>centroids</a:t>
            </a:r>
            <a:r>
              <a:rPr lang="en-US" sz="2200" dirty="0" smtClean="0"/>
              <a:t> and center of mass</a:t>
            </a:r>
          </a:p>
          <a:p>
            <a:pPr lvl="1">
              <a:spcBef>
                <a:spcPct val="50000"/>
              </a:spcBef>
            </a:pPr>
            <a:r>
              <a:rPr lang="en-US" sz="2200" dirty="0" smtClean="0"/>
              <a:t>Worked </a:t>
            </a:r>
            <a:r>
              <a:rPr lang="en-US" sz="2200" dirty="0" smtClean="0">
                <a:solidFill>
                  <a:schemeClr val="accent6"/>
                </a:solidFill>
              </a:rPr>
              <a:t>in small groups</a:t>
            </a:r>
          </a:p>
          <a:p>
            <a:pPr lvl="1">
              <a:spcBef>
                <a:spcPct val="50000"/>
              </a:spcBef>
              <a:buClr>
                <a:schemeClr val="accent6">
                  <a:lumMod val="75000"/>
                </a:schemeClr>
              </a:buClr>
            </a:pPr>
            <a:r>
              <a:rPr lang="en-US" sz="2200" dirty="0" smtClean="0">
                <a:solidFill>
                  <a:schemeClr val="accent6">
                    <a:lumMod val="75000"/>
                  </a:schemeClr>
                </a:solidFill>
              </a:rPr>
              <a:t>Made predictions </a:t>
            </a:r>
            <a:r>
              <a:rPr lang="en-US" sz="2200" dirty="0" smtClean="0"/>
              <a:t>about the location of the center of mass </a:t>
            </a:r>
            <a:br>
              <a:rPr lang="en-US" sz="2200" dirty="0" smtClean="0"/>
            </a:br>
            <a:r>
              <a:rPr lang="en-US" sz="2200" dirty="0" smtClean="0"/>
              <a:t>of assorted shapes</a:t>
            </a:r>
          </a:p>
          <a:p>
            <a:pPr lvl="1">
              <a:spcBef>
                <a:spcPct val="50000"/>
              </a:spcBef>
            </a:pPr>
            <a:r>
              <a:rPr lang="en-US" sz="2200" dirty="0" smtClean="0"/>
              <a:t>Checked their predictions </a:t>
            </a:r>
            <a:r>
              <a:rPr lang="en-US" sz="2200" dirty="0" smtClean="0">
                <a:solidFill>
                  <a:srgbClr val="FF33FF"/>
                </a:solidFill>
              </a:rPr>
              <a:t>with real apparatus </a:t>
            </a:r>
          </a:p>
        </p:txBody>
      </p:sp>
      <p:sp>
        <p:nvSpPr>
          <p:cNvPr id="1099779" name="Rectangle 3"/>
          <p:cNvSpPr>
            <a:spLocks noChangeArrowheads="1"/>
          </p:cNvSpPr>
          <p:nvPr/>
        </p:nvSpPr>
        <p:spPr bwMode="auto">
          <a:xfrm>
            <a:off x="685800" y="4572000"/>
            <a:ext cx="8331200" cy="666750"/>
          </a:xfrm>
          <a:prstGeom prst="rect">
            <a:avLst/>
          </a:prstGeom>
          <a:noFill/>
          <a:ln w="9525">
            <a:noFill/>
            <a:miter lim="800000"/>
            <a:headEnd/>
            <a:tailEnd/>
          </a:ln>
          <a:effectLst/>
        </p:spPr>
        <p:txBody>
          <a:bodyPr>
            <a:prstTxWarp prst="textNoShape">
              <a:avLst/>
            </a:prstTxWarp>
          </a:bodyPr>
          <a:lstStyle/>
          <a:p>
            <a:pPr marL="342900" indent="-342900" eaLnBrk="1" hangingPunct="1">
              <a:spcBef>
                <a:spcPct val="50000"/>
              </a:spcBef>
              <a:buFontTx/>
              <a:buChar char="•"/>
            </a:pPr>
            <a:r>
              <a:rPr lang="en-US" sz="2200" dirty="0" smtClean="0">
                <a:solidFill>
                  <a:srgbClr val="00FF00"/>
                </a:solidFill>
                <a:latin typeface="Calibri"/>
                <a:cs typeface="Calibri"/>
              </a:rPr>
              <a:t>15% later answered </a:t>
            </a:r>
            <a:r>
              <a:rPr lang="en-US" sz="2200" dirty="0">
                <a:solidFill>
                  <a:srgbClr val="00FF00"/>
                </a:solidFill>
                <a:latin typeface="Calibri"/>
                <a:cs typeface="Calibri"/>
              </a:rPr>
              <a:t>the bat question correctly</a:t>
            </a:r>
            <a:r>
              <a:rPr lang="en-US" sz="2200" dirty="0" smtClean="0">
                <a:solidFill>
                  <a:srgbClr val="00FF00"/>
                </a:solidFill>
                <a:latin typeface="Calibri"/>
                <a:cs typeface="Calibri"/>
              </a:rPr>
              <a:t> (</a:t>
            </a:r>
            <a:r>
              <a:rPr lang="en-US" sz="2200" i="1" dirty="0">
                <a:solidFill>
                  <a:srgbClr val="00FF00"/>
                </a:solidFill>
                <a:latin typeface="Calibri"/>
                <a:cs typeface="Calibri"/>
              </a:rPr>
              <a:t>N</a:t>
            </a:r>
            <a:r>
              <a:rPr lang="en-US" sz="2200" dirty="0" smtClean="0">
                <a:solidFill>
                  <a:srgbClr val="00FF00"/>
                </a:solidFill>
                <a:latin typeface="Calibri"/>
                <a:cs typeface="Calibri"/>
              </a:rPr>
              <a:t> &gt; 70)</a:t>
            </a:r>
            <a:endParaRPr lang="en-US" sz="2200" dirty="0">
              <a:solidFill>
                <a:srgbClr val="00FF00"/>
              </a:solidFill>
              <a:latin typeface="Calibri"/>
              <a:cs typeface="Calibri"/>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778" name="Rectangle 2"/>
          <p:cNvSpPr>
            <a:spLocks noGrp="1" noChangeArrowheads="1"/>
          </p:cNvSpPr>
          <p:nvPr>
            <p:ph idx="1"/>
          </p:nvPr>
        </p:nvSpPr>
        <p:spPr>
          <a:xfrm>
            <a:off x="685800" y="1676400"/>
            <a:ext cx="8331200" cy="1219200"/>
          </a:xfrm>
          <a:noFill/>
          <a:ln/>
        </p:spPr>
        <p:txBody>
          <a:bodyPr/>
          <a:lstStyle/>
          <a:p>
            <a:pPr>
              <a:spcBef>
                <a:spcPct val="50000"/>
              </a:spcBef>
            </a:pPr>
            <a:r>
              <a:rPr lang="en-US" sz="2200" dirty="0"/>
              <a:t>A demonstration based on the bat question was performed</a:t>
            </a:r>
            <a:r>
              <a:rPr lang="en-US" sz="2200" dirty="0" smtClean="0"/>
              <a:t> </a:t>
            </a:r>
            <a:br>
              <a:rPr lang="en-US" sz="2200" dirty="0" smtClean="0"/>
            </a:br>
            <a:r>
              <a:rPr lang="en-US" sz="2200" dirty="0" smtClean="0"/>
              <a:t>by a professor familiar with our research</a:t>
            </a:r>
            <a:endParaRPr lang="en-US" sz="2200" dirty="0"/>
          </a:p>
        </p:txBody>
      </p:sp>
      <p:sp>
        <p:nvSpPr>
          <p:cNvPr id="1099779" name="Rectangle 3"/>
          <p:cNvSpPr>
            <a:spLocks noChangeArrowheads="1"/>
          </p:cNvSpPr>
          <p:nvPr/>
        </p:nvSpPr>
        <p:spPr bwMode="auto">
          <a:xfrm>
            <a:off x="685800" y="2819400"/>
            <a:ext cx="8331200" cy="1123950"/>
          </a:xfrm>
          <a:prstGeom prst="rect">
            <a:avLst/>
          </a:prstGeom>
          <a:noFill/>
          <a:ln w="9525">
            <a:noFill/>
            <a:miter lim="800000"/>
            <a:headEnd/>
            <a:tailEnd/>
          </a:ln>
          <a:effectLst/>
        </p:spPr>
        <p:txBody>
          <a:bodyPr>
            <a:prstTxWarp prst="textNoShape">
              <a:avLst/>
            </a:prstTxWarp>
          </a:bodyPr>
          <a:lstStyle/>
          <a:p>
            <a:pPr marL="342900" indent="-342900" eaLnBrk="1" hangingPunct="1">
              <a:spcBef>
                <a:spcPct val="50000"/>
              </a:spcBef>
              <a:buFontTx/>
              <a:buChar char="•"/>
            </a:pPr>
            <a:r>
              <a:rPr lang="en-US" sz="2200" dirty="0">
                <a:solidFill>
                  <a:srgbClr val="00FF00"/>
                </a:solidFill>
                <a:latin typeface="Calibri"/>
                <a:cs typeface="Calibri"/>
              </a:rPr>
              <a:t>40% answered the bat question correctly several days later</a:t>
            </a:r>
            <a:r>
              <a:rPr lang="en-US" sz="2200" dirty="0" smtClean="0">
                <a:solidFill>
                  <a:srgbClr val="00FF00"/>
                </a:solidFill>
                <a:latin typeface="Calibri"/>
                <a:cs typeface="Calibri"/>
              </a:rPr>
              <a:t> (</a:t>
            </a:r>
            <a:r>
              <a:rPr lang="en-US" sz="2200" i="1" dirty="0">
                <a:solidFill>
                  <a:srgbClr val="00FF00"/>
                </a:solidFill>
                <a:latin typeface="Calibri"/>
                <a:cs typeface="Calibri"/>
              </a:rPr>
              <a:t>N</a:t>
            </a:r>
            <a:r>
              <a:rPr lang="en-US" sz="2200" dirty="0">
                <a:solidFill>
                  <a:srgbClr val="00FF00"/>
                </a:solidFill>
                <a:latin typeface="Calibri"/>
                <a:cs typeface="Calibri"/>
              </a:rPr>
              <a:t> = 84)</a:t>
            </a:r>
          </a:p>
        </p:txBody>
      </p:sp>
      <p:sp>
        <p:nvSpPr>
          <p:cNvPr id="1099780" name="Rectangle 4"/>
          <p:cNvSpPr>
            <a:spLocks noChangeArrowheads="1"/>
          </p:cNvSpPr>
          <p:nvPr/>
        </p:nvSpPr>
        <p:spPr bwMode="auto">
          <a:xfrm>
            <a:off x="685800" y="3810000"/>
            <a:ext cx="8534400" cy="1714500"/>
          </a:xfrm>
          <a:prstGeom prst="rect">
            <a:avLst/>
          </a:prstGeom>
          <a:noFill/>
          <a:ln w="9525">
            <a:noFill/>
            <a:miter lim="800000"/>
            <a:headEnd/>
            <a:tailEnd/>
          </a:ln>
          <a:effectLst/>
        </p:spPr>
        <p:txBody>
          <a:bodyPr>
            <a:prstTxWarp prst="textNoShape">
              <a:avLst/>
            </a:prstTxWarp>
          </a:bodyPr>
          <a:lstStyle/>
          <a:p>
            <a:pPr marL="342900" indent="-342900" eaLnBrk="1" hangingPunct="1">
              <a:spcBef>
                <a:spcPct val="50000"/>
              </a:spcBef>
              <a:buFontTx/>
              <a:buChar char="•"/>
            </a:pPr>
            <a:r>
              <a:rPr lang="en-US" sz="2200" dirty="0">
                <a:latin typeface="Gill Sans" pitchFamily="-111" charset="0"/>
              </a:rPr>
              <a:t>Common </a:t>
            </a:r>
            <a:r>
              <a:rPr lang="en-US" sz="2200" i="1" dirty="0">
                <a:latin typeface="Gill Sans" pitchFamily="-111" charset="0"/>
              </a:rPr>
              <a:t>incorrect</a:t>
            </a:r>
            <a:r>
              <a:rPr lang="en-US" sz="2200" dirty="0">
                <a:latin typeface="Gill Sans" pitchFamily="-111" charset="0"/>
              </a:rPr>
              <a:t> response:  </a:t>
            </a:r>
          </a:p>
          <a:p>
            <a:pPr marL="342900" indent="-342900" eaLnBrk="1" hangingPunct="1">
              <a:spcBef>
                <a:spcPct val="50000"/>
              </a:spcBef>
            </a:pPr>
            <a:r>
              <a:rPr lang="en-US" sz="2200" dirty="0">
                <a:latin typeface="Comic Sans MS" pitchFamily="-111" charset="0"/>
              </a:rPr>
              <a:t>	“</a:t>
            </a:r>
            <a:r>
              <a:rPr lang="en-US" sz="2200" dirty="0" err="1">
                <a:latin typeface="Comic Sans MS" pitchFamily="-111" charset="0"/>
              </a:rPr>
              <a:t>m</a:t>
            </a:r>
            <a:r>
              <a:rPr lang="en-US" sz="2200" baseline="-25000" dirty="0" err="1">
                <a:latin typeface="Comic Sans MS" pitchFamily="-111" charset="0"/>
              </a:rPr>
              <a:t>A</a:t>
            </a:r>
            <a:r>
              <a:rPr lang="en-US" sz="2200" dirty="0">
                <a:latin typeface="Comic Sans MS" pitchFamily="-111" charset="0"/>
              </a:rPr>
              <a:t> = </a:t>
            </a:r>
            <a:r>
              <a:rPr lang="en-US" sz="2200" dirty="0" err="1">
                <a:latin typeface="Comic Sans MS" pitchFamily="-111" charset="0"/>
              </a:rPr>
              <a:t>m</a:t>
            </a:r>
            <a:r>
              <a:rPr lang="en-US" sz="2200" baseline="-25000" dirty="0" err="1">
                <a:latin typeface="Comic Sans MS" pitchFamily="-111" charset="0"/>
              </a:rPr>
              <a:t>B</a:t>
            </a:r>
            <a:r>
              <a:rPr lang="en-US" sz="2200" dirty="0">
                <a:latin typeface="Comic Sans MS" pitchFamily="-111" charset="0"/>
              </a:rPr>
              <a:t> like Professor</a:t>
            </a:r>
            <a:r>
              <a:rPr lang="en-US" sz="2200" dirty="0" smtClean="0">
                <a:latin typeface="Comic Sans MS" pitchFamily="-111" charset="0"/>
              </a:rPr>
              <a:t> X </a:t>
            </a:r>
            <a:r>
              <a:rPr lang="en-US" sz="2200" dirty="0">
                <a:latin typeface="Comic Sans MS" pitchFamily="-111" charset="0"/>
              </a:rPr>
              <a:t>showed us in class.  </a:t>
            </a:r>
            <a:br>
              <a:rPr lang="en-US" sz="2200" dirty="0">
                <a:latin typeface="Comic Sans MS" pitchFamily="-111" charset="0"/>
              </a:rPr>
            </a:br>
            <a:r>
              <a:rPr lang="en-US" sz="2200" dirty="0">
                <a:latin typeface="Comic Sans MS" pitchFamily="-111" charset="0"/>
              </a:rPr>
              <a:t>Also, if they weren’t equal, the bat would tip over.”</a:t>
            </a:r>
            <a:endParaRPr lang="en-US" sz="2200" dirty="0">
              <a:latin typeface="Gill Sans" pitchFamily="-111" charset="0"/>
            </a:endParaRPr>
          </a:p>
        </p:txBody>
      </p:sp>
      <p:sp>
        <p:nvSpPr>
          <p:cNvPr id="7" name="Rectangle 5"/>
          <p:cNvSpPr>
            <a:spLocks noGrp="1" noChangeArrowheads="1"/>
          </p:cNvSpPr>
          <p:nvPr>
            <p:ph type="title"/>
          </p:nvPr>
        </p:nvSpPr>
        <p:spPr>
          <a:xfrm>
            <a:off x="684213" y="152400"/>
            <a:ext cx="7772400" cy="1066800"/>
          </a:xfrm>
        </p:spPr>
        <p:txBody>
          <a:bodyPr/>
          <a:lstStyle/>
          <a:p>
            <a:r>
              <a:rPr lang="en-US" dirty="0" smtClean="0"/>
              <a:t>Interactive demonstration</a:t>
            </a:r>
            <a:br>
              <a:rPr lang="en-US" dirty="0" smtClean="0"/>
            </a:br>
            <a:r>
              <a:rPr lang="en-US" sz="2700" dirty="0" smtClean="0"/>
              <a:t>Introductory Physics</a:t>
            </a:r>
            <a:endParaRPr lang="en-US" sz="27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382000" cy="4495800"/>
          </a:xfrm>
        </p:spPr>
        <p:txBody>
          <a:bodyPr/>
          <a:lstStyle/>
          <a:p>
            <a:pPr marL="0" indent="0">
              <a:buNone/>
            </a:pPr>
            <a:r>
              <a:rPr lang="en-US" sz="2800" dirty="0"/>
              <a:t>Most </a:t>
            </a:r>
            <a:r>
              <a:rPr lang="en-US" sz="2400" dirty="0" smtClean="0"/>
              <a:t>(all?) </a:t>
            </a:r>
            <a:r>
              <a:rPr lang="en-US" sz="2800" dirty="0" smtClean="0"/>
              <a:t>demonstrably </a:t>
            </a:r>
            <a:r>
              <a:rPr lang="en-US" sz="2800" dirty="0"/>
              <a:t>effective instructional strategies are interactive; not all interactive instructional strategies are </a:t>
            </a:r>
            <a:r>
              <a:rPr lang="en-US" sz="2800" dirty="0" smtClean="0"/>
              <a:t>effective</a:t>
            </a:r>
          </a:p>
          <a:p>
            <a:endParaRPr lang="en-US" sz="2800" dirty="0"/>
          </a:p>
          <a:p>
            <a:pPr marL="0" indent="0">
              <a:buNone/>
            </a:pPr>
            <a:r>
              <a:rPr lang="en-US" sz="2800" dirty="0" smtClean="0"/>
              <a:t>Generalizing results is difficult </a:t>
            </a:r>
            <a:r>
              <a:rPr lang="en-US" sz="2400" dirty="0" smtClean="0"/>
              <a:t>(if not impossible) </a:t>
            </a:r>
            <a:r>
              <a:rPr lang="en-US" sz="2800" dirty="0" smtClean="0"/>
              <a:t>when terms are not operationally defined</a:t>
            </a:r>
          </a:p>
          <a:p>
            <a:r>
              <a:rPr lang="en-US" sz="2000" dirty="0" smtClean="0"/>
              <a:t>How do we know learning is “active?”</a:t>
            </a:r>
          </a:p>
          <a:p>
            <a:r>
              <a:rPr lang="en-US" sz="2000" dirty="0" smtClean="0"/>
              <a:t>How can we tell whether students are “engaged?”</a:t>
            </a:r>
            <a:endParaRPr lang="en-US" sz="2000" dirty="0"/>
          </a:p>
          <a:p>
            <a:pPr marL="0" indent="0">
              <a:buNone/>
            </a:pPr>
            <a:endParaRPr lang="en-US" sz="2800" dirty="0" smtClean="0"/>
          </a:p>
        </p:txBody>
      </p:sp>
      <p:sp>
        <p:nvSpPr>
          <p:cNvPr id="4" name="Title 3"/>
          <p:cNvSpPr>
            <a:spLocks noGrp="1"/>
          </p:cNvSpPr>
          <p:nvPr>
            <p:ph type="title"/>
          </p:nvPr>
        </p:nvSpPr>
        <p:spPr/>
        <p:txBody>
          <a:bodyPr/>
          <a:lstStyle/>
          <a:p>
            <a:r>
              <a:rPr lang="en-US" sz="3600" dirty="0" smtClean="0"/>
              <a:t>Interactive teaching </a:t>
            </a:r>
            <a:r>
              <a:rPr lang="en-US" sz="2800" dirty="0" smtClean="0"/>
              <a:t>(</a:t>
            </a:r>
            <a:r>
              <a:rPr lang="en-US" sz="2800" i="1" dirty="0" smtClean="0"/>
              <a:t>aka</a:t>
            </a:r>
            <a:r>
              <a:rPr lang="en-US" sz="2800" dirty="0" smtClean="0"/>
              <a:t> active learning, etc.)</a:t>
            </a:r>
            <a:endParaRPr lang="en-US" sz="2800" dirty="0"/>
          </a:p>
        </p:txBody>
      </p:sp>
    </p:spTree>
    <p:extLst>
      <p:ext uri="{BB962C8B-B14F-4D97-AF65-F5344CB8AC3E}">
        <p14:creationId xmlns:p14="http://schemas.microsoft.com/office/powerpoint/2010/main" val="139923788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spect="1"/>
          </p:cNvSpPr>
          <p:nvPr/>
        </p:nvSpPr>
        <p:spPr>
          <a:xfrm>
            <a:off x="4664081" y="3276572"/>
            <a:ext cx="3730619" cy="1828800"/>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t>Passive listening doesn’t </a:t>
            </a:r>
            <a:br>
              <a:rPr lang="en-US" sz="2200" dirty="0" smtClean="0"/>
            </a:br>
            <a:r>
              <a:rPr lang="en-US" sz="2200" dirty="0" smtClean="0"/>
              <a:t>foster (re)construction of existing knowledge </a:t>
            </a:r>
            <a:br>
              <a:rPr lang="en-US" sz="2200" dirty="0" smtClean="0"/>
            </a:br>
            <a:r>
              <a:rPr lang="en-US" sz="2200" dirty="0" smtClean="0"/>
              <a:t>(for most students).</a:t>
            </a:r>
            <a:endParaRPr lang="en-US" sz="2200" dirty="0"/>
          </a:p>
        </p:txBody>
      </p:sp>
      <p:sp>
        <p:nvSpPr>
          <p:cNvPr id="4" name="Rectangle 3"/>
          <p:cNvSpPr>
            <a:spLocks noChangeAspect="1"/>
          </p:cNvSpPr>
          <p:nvPr/>
        </p:nvSpPr>
        <p:spPr>
          <a:xfrm>
            <a:off x="749300" y="3276600"/>
            <a:ext cx="3549479" cy="1828800"/>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t>Students have </a:t>
            </a:r>
            <a:r>
              <a:rPr lang="en-US" sz="2200" b="1" dirty="0" smtClean="0"/>
              <a:t>already</a:t>
            </a:r>
            <a:r>
              <a:rPr lang="en-US" sz="2200" dirty="0" smtClean="0"/>
              <a:t> constructed considerable knowledge by the time they reach our classrooms.</a:t>
            </a:r>
            <a:endParaRPr lang="en-US" sz="2200" dirty="0"/>
          </a:p>
        </p:txBody>
      </p:sp>
      <p:sp>
        <p:nvSpPr>
          <p:cNvPr id="7" name="Rectangle 6"/>
          <p:cNvSpPr/>
          <p:nvPr/>
        </p:nvSpPr>
        <p:spPr>
          <a:xfrm>
            <a:off x="749300" y="1651028"/>
            <a:ext cx="7645400" cy="914400"/>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t>knowledge is developed through </a:t>
            </a:r>
            <a:r>
              <a:rPr lang="en-US" sz="2200" b="1" dirty="0" smtClean="0"/>
              <a:t>construction</a:t>
            </a:r>
            <a:r>
              <a:rPr lang="en-US" sz="2200" dirty="0" smtClean="0"/>
              <a:t>, </a:t>
            </a:r>
            <a:br>
              <a:rPr lang="en-US" sz="2200" dirty="0" smtClean="0"/>
            </a:br>
            <a:r>
              <a:rPr lang="en-US" sz="2200" dirty="0" smtClean="0"/>
              <a:t>not accretion or absorption.</a:t>
            </a:r>
            <a:endParaRPr lang="en-US" sz="2200" dirty="0"/>
          </a:p>
        </p:txBody>
      </p:sp>
      <p:sp>
        <p:nvSpPr>
          <p:cNvPr id="8" name="Down Arrow 7"/>
          <p:cNvSpPr/>
          <p:nvPr/>
        </p:nvSpPr>
        <p:spPr>
          <a:xfrm>
            <a:off x="2196116" y="2565400"/>
            <a:ext cx="635000" cy="711200"/>
          </a:xfrm>
          <a:prstGeom prst="downArrow">
            <a:avLst/>
          </a:prstGeom>
          <a:solidFill>
            <a:srgbClr val="5F006F"/>
          </a:solidFill>
          <a:ln>
            <a:solidFill>
              <a:srgbClr val="39124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1A83"/>
              </a:solidFill>
            </a:endParaRPr>
          </a:p>
        </p:txBody>
      </p:sp>
      <p:sp>
        <p:nvSpPr>
          <p:cNvPr id="9" name="Down Arrow 8"/>
          <p:cNvSpPr/>
          <p:nvPr/>
        </p:nvSpPr>
        <p:spPr>
          <a:xfrm>
            <a:off x="6211890" y="2565372"/>
            <a:ext cx="635000" cy="711200"/>
          </a:xfrm>
          <a:prstGeom prst="downArrow">
            <a:avLst/>
          </a:prstGeom>
          <a:solidFill>
            <a:srgbClr val="5F006F"/>
          </a:solidFill>
          <a:ln>
            <a:solidFill>
              <a:srgbClr val="39124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1A83"/>
              </a:solidFill>
            </a:endParaRPr>
          </a:p>
        </p:txBody>
      </p:sp>
      <p:sp>
        <p:nvSpPr>
          <p:cNvPr id="2" name="Title 1"/>
          <p:cNvSpPr>
            <a:spLocks noGrp="1"/>
          </p:cNvSpPr>
          <p:nvPr>
            <p:ph type="title"/>
          </p:nvPr>
        </p:nvSpPr>
        <p:spPr/>
        <p:txBody>
          <a:bodyPr/>
          <a:lstStyle/>
          <a:p>
            <a:r>
              <a:rPr lang="en-US" sz="3600" dirty="0" smtClean="0"/>
              <a:t>Decades of systematic research suggest:</a:t>
            </a:r>
            <a:endParaRPr lang="en-US" sz="3600" dirty="0"/>
          </a:p>
        </p:txBody>
      </p:sp>
    </p:spTree>
    <p:extLst>
      <p:ext uri="{BB962C8B-B14F-4D97-AF65-F5344CB8AC3E}">
        <p14:creationId xmlns:p14="http://schemas.microsoft.com/office/powerpoint/2010/main" val="419300939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spect="1"/>
          </p:cNvSpPr>
          <p:nvPr/>
        </p:nvSpPr>
        <p:spPr>
          <a:xfrm>
            <a:off x="4664081" y="4343344"/>
            <a:ext cx="3730619" cy="1447828"/>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0" lvl="1" algn="ctr"/>
            <a:r>
              <a:rPr lang="en-US" dirty="0"/>
              <a:t>Instruction </a:t>
            </a:r>
            <a:r>
              <a:rPr lang="en-US" dirty="0" smtClean="0"/>
              <a:t>needs to meet students where they are</a:t>
            </a:r>
            <a:endParaRPr lang="en-US" dirty="0"/>
          </a:p>
        </p:txBody>
      </p:sp>
      <p:sp>
        <p:nvSpPr>
          <p:cNvPr id="4" name="Rectangle 3"/>
          <p:cNvSpPr>
            <a:spLocks noChangeAspect="1"/>
          </p:cNvSpPr>
          <p:nvPr/>
        </p:nvSpPr>
        <p:spPr>
          <a:xfrm>
            <a:off x="749300" y="4343372"/>
            <a:ext cx="3549479" cy="1447828"/>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0" lvl="1" algn="ctr"/>
            <a:r>
              <a:rPr lang="en-US" dirty="0"/>
              <a:t>Students must be actively engaged </a:t>
            </a:r>
            <a:r>
              <a:rPr lang="en-US" dirty="0" smtClean="0"/>
              <a:t>in learning</a:t>
            </a:r>
            <a:endParaRPr lang="en-US" dirty="0"/>
          </a:p>
        </p:txBody>
      </p:sp>
      <p:sp>
        <p:nvSpPr>
          <p:cNvPr id="8" name="Down Arrow 7"/>
          <p:cNvSpPr/>
          <p:nvPr/>
        </p:nvSpPr>
        <p:spPr>
          <a:xfrm>
            <a:off x="2196116" y="3632200"/>
            <a:ext cx="635000" cy="711200"/>
          </a:xfrm>
          <a:prstGeom prst="downArrow">
            <a:avLst/>
          </a:prstGeom>
          <a:solidFill>
            <a:srgbClr val="5F006F"/>
          </a:solidFill>
          <a:ln>
            <a:solidFill>
              <a:srgbClr val="39124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1A83"/>
              </a:solidFill>
            </a:endParaRPr>
          </a:p>
        </p:txBody>
      </p:sp>
      <p:sp>
        <p:nvSpPr>
          <p:cNvPr id="9" name="Down Arrow 8"/>
          <p:cNvSpPr/>
          <p:nvPr/>
        </p:nvSpPr>
        <p:spPr>
          <a:xfrm>
            <a:off x="6211890" y="3632172"/>
            <a:ext cx="635000" cy="711200"/>
          </a:xfrm>
          <a:prstGeom prst="downArrow">
            <a:avLst/>
          </a:prstGeom>
          <a:solidFill>
            <a:srgbClr val="5F006F"/>
          </a:solidFill>
          <a:ln>
            <a:solidFill>
              <a:srgbClr val="39124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1A83"/>
              </a:solidFill>
            </a:endParaRPr>
          </a:p>
        </p:txBody>
      </p:sp>
      <p:sp>
        <p:nvSpPr>
          <p:cNvPr id="11" name="Rectangle 10"/>
          <p:cNvSpPr>
            <a:spLocks noChangeAspect="1"/>
          </p:cNvSpPr>
          <p:nvPr/>
        </p:nvSpPr>
        <p:spPr>
          <a:xfrm>
            <a:off x="4676781" y="2438400"/>
            <a:ext cx="3730619" cy="1142972"/>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a:t>Instruction needs to match </a:t>
            </a:r>
            <a:r>
              <a:rPr lang="en-US" sz="2200" dirty="0" smtClean="0"/>
              <a:t>WHAT they already know</a:t>
            </a:r>
            <a:endParaRPr lang="en-US" sz="2200" dirty="0"/>
          </a:p>
        </p:txBody>
      </p:sp>
      <p:sp>
        <p:nvSpPr>
          <p:cNvPr id="12" name="Rectangle 11"/>
          <p:cNvSpPr>
            <a:spLocks noChangeAspect="1"/>
          </p:cNvSpPr>
          <p:nvPr/>
        </p:nvSpPr>
        <p:spPr>
          <a:xfrm>
            <a:off x="762000" y="2438428"/>
            <a:ext cx="3549479" cy="1142972"/>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t>Instruction needs to match HOW people learn</a:t>
            </a:r>
            <a:endParaRPr lang="en-US" sz="2200" dirty="0"/>
          </a:p>
        </p:txBody>
      </p:sp>
      <p:sp>
        <p:nvSpPr>
          <p:cNvPr id="13" name="Rectangle 12"/>
          <p:cNvSpPr>
            <a:spLocks noChangeAspect="1"/>
          </p:cNvSpPr>
          <p:nvPr/>
        </p:nvSpPr>
        <p:spPr>
          <a:xfrm>
            <a:off x="4676781" y="1447800"/>
            <a:ext cx="3730619" cy="685772"/>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CONTENT</a:t>
            </a:r>
            <a:endParaRPr lang="en-US" sz="2800" dirty="0"/>
          </a:p>
        </p:txBody>
      </p:sp>
      <p:sp>
        <p:nvSpPr>
          <p:cNvPr id="14" name="Rectangle 13"/>
          <p:cNvSpPr>
            <a:spLocks noChangeAspect="1"/>
          </p:cNvSpPr>
          <p:nvPr/>
        </p:nvSpPr>
        <p:spPr>
          <a:xfrm>
            <a:off x="762000" y="1447828"/>
            <a:ext cx="3549479" cy="685772"/>
          </a:xfrm>
          <a:prstGeom prst="rect">
            <a:avLst/>
          </a:prstGeom>
          <a:solidFill>
            <a:srgbClr val="6A4483">
              <a:alpha val="55000"/>
            </a:srgb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STYLE</a:t>
            </a:r>
            <a:endParaRPr lang="en-US" sz="2800" dirty="0"/>
          </a:p>
        </p:txBody>
      </p:sp>
      <p:sp>
        <p:nvSpPr>
          <p:cNvPr id="2" name="Title 1"/>
          <p:cNvSpPr>
            <a:spLocks noGrp="1"/>
          </p:cNvSpPr>
          <p:nvPr>
            <p:ph type="title"/>
          </p:nvPr>
        </p:nvSpPr>
        <p:spPr/>
        <p:txBody>
          <a:bodyPr/>
          <a:lstStyle/>
          <a:p>
            <a:r>
              <a:rPr lang="en-US" dirty="0" smtClean="0"/>
              <a:t>Implications for instruction</a:t>
            </a:r>
            <a:endParaRPr lang="en-US" dirty="0"/>
          </a:p>
        </p:txBody>
      </p:sp>
    </p:spTree>
    <p:extLst>
      <p:ext uri="{BB962C8B-B14F-4D97-AF65-F5344CB8AC3E}">
        <p14:creationId xmlns:p14="http://schemas.microsoft.com/office/powerpoint/2010/main" val="263320831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3" name="Content Placeholder 2"/>
          <p:cNvSpPr>
            <a:spLocks noGrp="1"/>
          </p:cNvSpPr>
          <p:nvPr>
            <p:ph idx="1"/>
          </p:nvPr>
        </p:nvSpPr>
        <p:spPr/>
        <p:txBody>
          <a:bodyPr/>
          <a:lstStyle/>
          <a:p>
            <a:r>
              <a:rPr lang="en-US" dirty="0" smtClean="0"/>
              <a:t>What do students “know” before instruction?  How does it affect how they interpret what they hear and read?  What reasoning errors do they make, and why?</a:t>
            </a:r>
          </a:p>
          <a:p>
            <a:endParaRPr lang="en-US" dirty="0"/>
          </a:p>
          <a:p>
            <a:r>
              <a:rPr lang="en-US" dirty="0" smtClean="0"/>
              <a:t>What strategies are effective in helping students develop a coherent conceptual framework and the reasoning abilities for applying it?</a:t>
            </a:r>
          </a:p>
          <a:p>
            <a:endParaRPr lang="en-US" dirty="0"/>
          </a:p>
          <a:p>
            <a:r>
              <a:rPr lang="en-US" dirty="0" smtClean="0"/>
              <a:t>How can these strategies be implemented within existing constraints (time, space, resources)?</a:t>
            </a:r>
            <a:endParaRPr lang="en-US" dirty="0"/>
          </a:p>
        </p:txBody>
      </p:sp>
    </p:spTree>
    <p:extLst>
      <p:ext uri="{BB962C8B-B14F-4D97-AF65-F5344CB8AC3E}">
        <p14:creationId xmlns:p14="http://schemas.microsoft.com/office/powerpoint/2010/main" val="3765554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652" name="Rectangle 4"/>
          <p:cNvSpPr>
            <a:spLocks noChangeArrowheads="1"/>
          </p:cNvSpPr>
          <p:nvPr/>
        </p:nvSpPr>
        <p:spPr bwMode="auto">
          <a:xfrm>
            <a:off x="304800" y="762000"/>
            <a:ext cx="8607425" cy="830997"/>
          </a:xfrm>
          <a:prstGeom prst="rect">
            <a:avLst/>
          </a:prstGeom>
          <a:noFill/>
          <a:ln w="9525">
            <a:noFill/>
            <a:miter lim="800000"/>
            <a:headEnd/>
            <a:tailEnd/>
          </a:ln>
          <a:effectLst/>
        </p:spPr>
        <p:txBody>
          <a:bodyPr>
            <a:prstTxWarp prst="textNoShape">
              <a:avLst/>
            </a:prstTxWarp>
            <a:spAutoFit/>
          </a:bodyPr>
          <a:lstStyle/>
          <a:p>
            <a:pPr algn="ctr"/>
            <a:r>
              <a:rPr lang="en-US">
                <a:latin typeface="Calibri"/>
                <a:cs typeface="Calibri"/>
              </a:rPr>
              <a:t>A set of instructional materials to supplement instruction </a:t>
            </a:r>
            <a:br>
              <a:rPr lang="en-US">
                <a:latin typeface="Calibri"/>
                <a:cs typeface="Calibri"/>
              </a:rPr>
            </a:br>
            <a:r>
              <a:rPr lang="en-US">
                <a:latin typeface="Calibri"/>
                <a:cs typeface="Calibri"/>
              </a:rPr>
              <a:t>in large introductory courses</a:t>
            </a:r>
          </a:p>
        </p:txBody>
      </p:sp>
      <p:sp>
        <p:nvSpPr>
          <p:cNvPr id="1179653" name="Rectangle 5"/>
          <p:cNvSpPr>
            <a:spLocks noGrp="1" noChangeArrowheads="1"/>
          </p:cNvSpPr>
          <p:nvPr>
            <p:ph type="title"/>
          </p:nvPr>
        </p:nvSpPr>
        <p:spPr/>
        <p:txBody>
          <a:bodyPr/>
          <a:lstStyle/>
          <a:p>
            <a:r>
              <a:rPr lang="en-US" i="1"/>
              <a:t>Tutorials in Introductory Physics</a:t>
            </a:r>
          </a:p>
        </p:txBody>
      </p:sp>
      <p:sp>
        <p:nvSpPr>
          <p:cNvPr id="1179654" name="Rectangle 6"/>
          <p:cNvSpPr>
            <a:spLocks noChangeArrowheads="1"/>
          </p:cNvSpPr>
          <p:nvPr/>
        </p:nvSpPr>
        <p:spPr bwMode="auto">
          <a:xfrm>
            <a:off x="304800" y="1676400"/>
            <a:ext cx="5638800" cy="3244478"/>
          </a:xfrm>
          <a:prstGeom prst="rect">
            <a:avLst/>
          </a:prstGeom>
          <a:noFill/>
          <a:ln w="12700">
            <a:noFill/>
            <a:miter lim="800000"/>
            <a:headEnd/>
            <a:tailEnd/>
          </a:ln>
          <a:effectLst/>
        </p:spPr>
        <p:txBody>
          <a:bodyPr lIns="90487" tIns="44450" rIns="90487" bIns="44450">
            <a:prstTxWarp prst="textNoShape">
              <a:avLst/>
            </a:prstTxWarp>
            <a:spAutoFit/>
          </a:bodyPr>
          <a:lstStyle/>
          <a:p>
            <a:pPr marL="342900" indent="-342900" eaLnBrk="1" hangingPunct="1">
              <a:lnSpc>
                <a:spcPct val="130000"/>
              </a:lnSpc>
              <a:spcBef>
                <a:spcPct val="20000"/>
              </a:spcBef>
            </a:pPr>
            <a:r>
              <a:rPr lang="en-US" sz="2000" dirty="0">
                <a:latin typeface="Calibri"/>
                <a:cs typeface="Calibri"/>
              </a:rPr>
              <a:t>General goals:</a:t>
            </a:r>
          </a:p>
          <a:p>
            <a:pPr marL="342900" indent="-342900" eaLnBrk="1" hangingPunct="1">
              <a:lnSpc>
                <a:spcPct val="130000"/>
              </a:lnSpc>
              <a:spcBef>
                <a:spcPct val="20000"/>
              </a:spcBef>
              <a:buFontTx/>
              <a:buChar char="•"/>
            </a:pPr>
            <a:r>
              <a:rPr lang="en-US" sz="2000" dirty="0">
                <a:latin typeface="Calibri"/>
                <a:cs typeface="Calibri"/>
              </a:rPr>
              <a:t>Constructing concepts </a:t>
            </a:r>
          </a:p>
          <a:p>
            <a:pPr marL="342900" indent="-342900" eaLnBrk="1" hangingPunct="1">
              <a:lnSpc>
                <a:spcPct val="130000"/>
              </a:lnSpc>
              <a:spcBef>
                <a:spcPct val="20000"/>
              </a:spcBef>
              <a:buFontTx/>
              <a:buChar char="•"/>
            </a:pPr>
            <a:r>
              <a:rPr lang="en-US" sz="2000" dirty="0">
                <a:latin typeface="Calibri"/>
                <a:cs typeface="Calibri"/>
              </a:rPr>
              <a:t>Developing reasoning ability</a:t>
            </a:r>
          </a:p>
          <a:p>
            <a:pPr marL="342900" indent="-342900" eaLnBrk="1" hangingPunct="1">
              <a:lnSpc>
                <a:spcPct val="130000"/>
              </a:lnSpc>
              <a:spcBef>
                <a:spcPct val="20000"/>
              </a:spcBef>
              <a:buFontTx/>
              <a:buChar char="•"/>
            </a:pPr>
            <a:r>
              <a:rPr lang="en-US" sz="2000" dirty="0">
                <a:latin typeface="Calibri"/>
                <a:cs typeface="Calibri"/>
              </a:rPr>
              <a:t>Relating physics formalism to the real </a:t>
            </a:r>
            <a:r>
              <a:rPr lang="en-US" sz="2000" dirty="0" smtClean="0">
                <a:latin typeface="Calibri"/>
                <a:cs typeface="Calibri"/>
              </a:rPr>
              <a:t>world</a:t>
            </a:r>
            <a:endParaRPr lang="en-US" sz="2000" dirty="0">
              <a:latin typeface="Calibri"/>
              <a:cs typeface="Calibri"/>
            </a:endParaRPr>
          </a:p>
          <a:p>
            <a:pPr marL="342900" indent="-342900" eaLnBrk="1" hangingPunct="1">
              <a:lnSpc>
                <a:spcPct val="130000"/>
              </a:lnSpc>
              <a:spcBef>
                <a:spcPct val="20000"/>
              </a:spcBef>
            </a:pPr>
            <a:r>
              <a:rPr lang="en-US" sz="2000" dirty="0">
                <a:latin typeface="Calibri"/>
                <a:cs typeface="Calibri"/>
              </a:rPr>
              <a:t>General instructional strategies:</a:t>
            </a:r>
          </a:p>
          <a:p>
            <a:pPr marL="342900" indent="-342900" eaLnBrk="1" hangingPunct="1">
              <a:lnSpc>
                <a:spcPct val="130000"/>
              </a:lnSpc>
              <a:spcBef>
                <a:spcPct val="20000"/>
              </a:spcBef>
              <a:buFontTx/>
              <a:buChar char="•"/>
            </a:pPr>
            <a:r>
              <a:rPr lang="en-US" sz="2000" dirty="0">
                <a:latin typeface="Calibri"/>
                <a:cs typeface="Calibri"/>
              </a:rPr>
              <a:t>Teaching is by questioning (not by telling)</a:t>
            </a:r>
          </a:p>
          <a:p>
            <a:pPr marL="342900" indent="-342900" eaLnBrk="1" hangingPunct="1">
              <a:lnSpc>
                <a:spcPct val="130000"/>
              </a:lnSpc>
              <a:spcBef>
                <a:spcPct val="20000"/>
              </a:spcBef>
              <a:buFontTx/>
              <a:buChar char="•"/>
            </a:pPr>
            <a:r>
              <a:rPr lang="en-US" sz="2000" dirty="0">
                <a:latin typeface="Calibri"/>
                <a:cs typeface="Calibri"/>
              </a:rPr>
              <a:t>Discussions among students are emphasized</a:t>
            </a:r>
          </a:p>
        </p:txBody>
      </p:sp>
      <p:pic>
        <p:nvPicPr>
          <p:cNvPr id="6" name="Picture 5" descr="images.jpeg"/>
          <p:cNvPicPr>
            <a:picLocks noChangeAspect="1"/>
          </p:cNvPicPr>
          <p:nvPr/>
        </p:nvPicPr>
        <p:blipFill rotWithShape="1">
          <a:blip r:embed="rId3">
            <a:extLst>
              <a:ext uri="{28A0092B-C50C-407E-A947-70E740481C1C}">
                <a14:useLocalDpi xmlns:a14="http://schemas.microsoft.com/office/drawing/2010/main" val="0"/>
              </a:ext>
            </a:extLst>
          </a:blip>
          <a:srcRect l="13315" t="1611" r="12591"/>
          <a:stretch/>
        </p:blipFill>
        <p:spPr>
          <a:xfrm>
            <a:off x="6510867" y="1905000"/>
            <a:ext cx="1947333" cy="2585860"/>
          </a:xfrm>
          <a:prstGeom prst="rect">
            <a:avLst/>
          </a:prstGeom>
        </p:spPr>
      </p:pic>
      <p:sp>
        <p:nvSpPr>
          <p:cNvPr id="2" name="TextBox 1"/>
          <p:cNvSpPr txBox="1"/>
          <p:nvPr/>
        </p:nvSpPr>
        <p:spPr>
          <a:xfrm>
            <a:off x="2057400" y="5695890"/>
            <a:ext cx="6705600" cy="400110"/>
          </a:xfrm>
          <a:prstGeom prst="rect">
            <a:avLst/>
          </a:prstGeom>
          <a:noFill/>
        </p:spPr>
        <p:txBody>
          <a:bodyPr wrap="square" rtlCol="0">
            <a:spAutoFit/>
          </a:bodyPr>
          <a:lstStyle/>
          <a:p>
            <a:pPr algn="r"/>
            <a:r>
              <a:rPr lang="en-US" sz="2000" dirty="0" smtClean="0">
                <a:solidFill>
                  <a:schemeClr val="accent6">
                    <a:lumMod val="75000"/>
                  </a:schemeClr>
                </a:solidFill>
                <a:latin typeface="Calibri"/>
                <a:cs typeface="Calibri"/>
              </a:rPr>
              <a:t>Available in German, Spanish, Korean, and (soon) Finnish</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653" name="Rectangle 5"/>
          <p:cNvSpPr>
            <a:spLocks noGrp="1" noChangeArrowheads="1"/>
          </p:cNvSpPr>
          <p:nvPr>
            <p:ph type="title"/>
          </p:nvPr>
        </p:nvSpPr>
        <p:spPr/>
        <p:txBody>
          <a:bodyPr/>
          <a:lstStyle/>
          <a:p>
            <a:r>
              <a:rPr lang="en-US" i="1"/>
              <a:t>Tutorials in Introductory Physics</a:t>
            </a:r>
          </a:p>
        </p:txBody>
      </p:sp>
      <p:sp>
        <p:nvSpPr>
          <p:cNvPr id="1179654" name="Rectangle 6"/>
          <p:cNvSpPr>
            <a:spLocks noChangeArrowheads="1"/>
          </p:cNvSpPr>
          <p:nvPr/>
        </p:nvSpPr>
        <p:spPr bwMode="auto">
          <a:xfrm>
            <a:off x="304800" y="1828800"/>
            <a:ext cx="7924800" cy="2428870"/>
          </a:xfrm>
          <a:prstGeom prst="rect">
            <a:avLst/>
          </a:prstGeom>
          <a:noFill/>
          <a:ln w="12700">
            <a:noFill/>
            <a:miter lim="800000"/>
            <a:headEnd/>
            <a:tailEnd/>
          </a:ln>
          <a:effectLst/>
        </p:spPr>
        <p:txBody>
          <a:bodyPr wrap="square" lIns="90487" tIns="44450" rIns="90487" bIns="44450">
            <a:prstTxWarp prst="textNoShape">
              <a:avLst/>
            </a:prstTxWarp>
            <a:spAutoFit/>
          </a:bodyPr>
          <a:lstStyle/>
          <a:p>
            <a:pPr marL="342900" indent="-342900" eaLnBrk="1" hangingPunct="1">
              <a:lnSpc>
                <a:spcPct val="130000"/>
              </a:lnSpc>
              <a:spcBef>
                <a:spcPct val="20000"/>
              </a:spcBef>
            </a:pPr>
            <a:r>
              <a:rPr lang="en-US" sz="2800" dirty="0" smtClean="0">
                <a:latin typeface="Calibri"/>
                <a:cs typeface="Calibri"/>
              </a:rPr>
              <a:t>Each tutorial is: </a:t>
            </a:r>
          </a:p>
          <a:p>
            <a:pPr marL="342900" indent="-342900" eaLnBrk="1" hangingPunct="1">
              <a:lnSpc>
                <a:spcPts val="2880"/>
              </a:lnSpc>
              <a:spcBef>
                <a:spcPts val="1176"/>
              </a:spcBef>
              <a:buFont typeface="Arial"/>
              <a:buChar char="•"/>
            </a:pPr>
            <a:r>
              <a:rPr lang="en-US" dirty="0" smtClean="0">
                <a:latin typeface="Calibri"/>
                <a:cs typeface="Calibri"/>
              </a:rPr>
              <a:t>based on detailed investigation of student learning of the topics in question</a:t>
            </a:r>
          </a:p>
          <a:p>
            <a:pPr marL="342900" indent="-342900" eaLnBrk="1" hangingPunct="1">
              <a:lnSpc>
                <a:spcPts val="2880"/>
              </a:lnSpc>
              <a:spcBef>
                <a:spcPts val="1176"/>
              </a:spcBef>
              <a:buFont typeface="Arial"/>
              <a:buChar char="•"/>
            </a:pPr>
            <a:r>
              <a:rPr lang="en-US" dirty="0" smtClean="0">
                <a:latin typeface="Calibri"/>
                <a:cs typeface="Calibri"/>
              </a:rPr>
              <a:t>developed in an iterative process that involves repeated</a:t>
            </a:r>
            <a:r>
              <a:rPr lang="en-US" dirty="0">
                <a:latin typeface="Calibri"/>
                <a:cs typeface="Calibri"/>
              </a:rPr>
              <a:t> </a:t>
            </a:r>
            <a:r>
              <a:rPr lang="en-US" dirty="0" smtClean="0">
                <a:latin typeface="Calibri"/>
                <a:cs typeface="Calibri"/>
              </a:rPr>
              <a:t>testing at UW and other institutions</a:t>
            </a:r>
          </a:p>
        </p:txBody>
      </p:sp>
    </p:spTree>
    <p:extLst>
      <p:ext uri="{BB962C8B-B14F-4D97-AF65-F5344CB8AC3E}">
        <p14:creationId xmlns:p14="http://schemas.microsoft.com/office/powerpoint/2010/main" val="4080058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factors</a:t>
            </a:r>
            <a:endParaRPr lang="en-US" dirty="0"/>
          </a:p>
        </p:txBody>
      </p:sp>
      <p:sp>
        <p:nvSpPr>
          <p:cNvPr id="3" name="Content Placeholder 2"/>
          <p:cNvSpPr>
            <a:spLocks noGrp="1"/>
          </p:cNvSpPr>
          <p:nvPr>
            <p:ph idx="1"/>
          </p:nvPr>
        </p:nvSpPr>
        <p:spPr/>
        <p:txBody>
          <a:bodyPr/>
          <a:lstStyle/>
          <a:p>
            <a:r>
              <a:rPr lang="en-US" sz="2400" dirty="0" smtClean="0"/>
              <a:t>Early involvement in research</a:t>
            </a:r>
          </a:p>
          <a:p>
            <a:pPr marL="457200" lvl="1" indent="0">
              <a:buNone/>
            </a:pPr>
            <a:r>
              <a:rPr lang="en-US" sz="2400" i="1" dirty="0" smtClean="0"/>
              <a:t>	</a:t>
            </a:r>
          </a:p>
          <a:p>
            <a:pPr marL="457200" lvl="1" indent="0">
              <a:buNone/>
            </a:pPr>
            <a:r>
              <a:rPr lang="en-US" sz="2400" i="1" dirty="0"/>
              <a:t>	</a:t>
            </a:r>
            <a:r>
              <a:rPr lang="en-US" sz="2400" i="1" dirty="0" smtClean="0"/>
              <a:t>	</a:t>
            </a:r>
            <a:r>
              <a:rPr lang="en-US" sz="2400" i="1" dirty="0" smtClean="0"/>
              <a:t>Physics is fundamentally creative</a:t>
            </a:r>
          </a:p>
          <a:p>
            <a:endParaRPr lang="en-US" sz="2400" dirty="0"/>
          </a:p>
          <a:p>
            <a:r>
              <a:rPr lang="en-US" sz="2400" dirty="0" smtClean="0"/>
              <a:t>Mentors</a:t>
            </a:r>
          </a:p>
          <a:p>
            <a:pPr lvl="1"/>
            <a:r>
              <a:rPr lang="en-US" sz="2400" dirty="0" smtClean="0"/>
              <a:t>Denis </a:t>
            </a:r>
            <a:r>
              <a:rPr lang="en-US" sz="2400" dirty="0" smtClean="0"/>
              <a:t>G. </a:t>
            </a:r>
            <a:r>
              <a:rPr lang="en-US" sz="2400" dirty="0" err="1" smtClean="0"/>
              <a:t>Rancourt</a:t>
            </a:r>
            <a:r>
              <a:rPr lang="en-US" sz="2400" dirty="0" smtClean="0"/>
              <a:t> </a:t>
            </a:r>
            <a:r>
              <a:rPr lang="en-US" sz="2000" dirty="0" smtClean="0"/>
              <a:t>(formerly Professor of Physics, </a:t>
            </a:r>
            <a:r>
              <a:rPr lang="en-US" sz="2000" dirty="0" smtClean="0"/>
              <a:t>U </a:t>
            </a:r>
            <a:r>
              <a:rPr lang="en-US" sz="2000" dirty="0" err="1" smtClean="0"/>
              <a:t>d’Ottawa</a:t>
            </a:r>
            <a:r>
              <a:rPr lang="en-US" sz="2000" dirty="0" smtClean="0"/>
              <a:t>)</a:t>
            </a:r>
            <a:endParaRPr lang="en-US" sz="2000" dirty="0"/>
          </a:p>
          <a:p>
            <a:pPr lvl="1"/>
            <a:r>
              <a:rPr lang="en-US" sz="2400" dirty="0" smtClean="0"/>
              <a:t>Lillian C. McDermott </a:t>
            </a:r>
            <a:r>
              <a:rPr lang="en-US" sz="2000" dirty="0" smtClean="0"/>
              <a:t>(Professor of Physics, UW</a:t>
            </a:r>
            <a:r>
              <a:rPr lang="en-US" sz="2000" dirty="0" smtClean="0"/>
              <a:t>)</a:t>
            </a:r>
          </a:p>
          <a:p>
            <a:pPr lvl="1"/>
            <a:endParaRPr lang="en-US" sz="2000" dirty="0"/>
          </a:p>
          <a:p>
            <a:pPr marL="457200" lvl="1" indent="0">
              <a:buNone/>
            </a:pPr>
            <a:r>
              <a:rPr lang="en-US" sz="2400" i="1" dirty="0" smtClean="0"/>
              <a:t>		Physics </a:t>
            </a:r>
            <a:r>
              <a:rPr lang="en-US" sz="2400" i="1" dirty="0"/>
              <a:t>is a community </a:t>
            </a:r>
            <a:r>
              <a:rPr lang="en-US" sz="2400" i="1" dirty="0" err="1"/>
              <a:t>endevour</a:t>
            </a:r>
            <a:r>
              <a:rPr lang="en-US" sz="2400" i="1" dirty="0"/>
              <a:t> </a:t>
            </a:r>
            <a:endParaRPr lang="en-US" sz="2400" i="1" dirty="0"/>
          </a:p>
        </p:txBody>
      </p:sp>
    </p:spTree>
    <p:extLst>
      <p:ext uri="{BB962C8B-B14F-4D97-AF65-F5344CB8AC3E}">
        <p14:creationId xmlns:p14="http://schemas.microsoft.com/office/powerpoint/2010/main" val="302894187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2"/>
          <p:cNvSpPr>
            <a:spLocks noChangeArrowheads="1"/>
          </p:cNvSpPr>
          <p:nvPr/>
        </p:nvSpPr>
        <p:spPr bwMode="auto">
          <a:xfrm>
            <a:off x="838200" y="1600200"/>
            <a:ext cx="7467600" cy="37338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sp>
        <p:nvSpPr>
          <p:cNvPr id="9" name="Rectangle 3"/>
          <p:cNvSpPr>
            <a:spLocks noGrp="1" noChangeArrowheads="1"/>
          </p:cNvSpPr>
          <p:nvPr>
            <p:ph type="title"/>
          </p:nvPr>
        </p:nvSpPr>
        <p:spPr bwMode="auto">
          <a:xfrm>
            <a:off x="458787" y="152400"/>
            <a:ext cx="8151813" cy="609600"/>
          </a:xfrm>
          <a:prstGeom prst="rect">
            <a:avLst/>
          </a:prstGeom>
          <a:noFill/>
          <a:ln w="12700">
            <a:noFill/>
            <a:miter lim="800000"/>
            <a:headEnd/>
            <a:tailEnd/>
          </a:ln>
          <a:effectLst/>
        </p:spPr>
        <p:txBody>
          <a:bodyPr lIns="90487" tIns="44450" rIns="90487" bIns="44450" anchor="ctr">
            <a:prstTxWarp prst="textNoShape">
              <a:avLst/>
            </a:prstTxWarp>
          </a:bodyPr>
          <a:lstStyle/>
          <a:p>
            <a:pPr algn="ctr" eaLnBrk="1" hangingPunct="1"/>
            <a:r>
              <a:rPr lang="en-US" sz="3600" dirty="0" smtClean="0">
                <a:latin typeface="Calibri"/>
                <a:cs typeface="Calibri"/>
              </a:rPr>
              <a:t>An example from rigid-body dynamics</a:t>
            </a:r>
            <a:endParaRPr lang="en-US" sz="3600" dirty="0">
              <a:latin typeface="Calibri"/>
              <a:cs typeface="Calibri"/>
            </a:endParaRPr>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4944" y="2973217"/>
            <a:ext cx="3648456" cy="2208383"/>
          </a:xfrm>
          <a:prstGeom prst="rect">
            <a:avLst/>
          </a:prstGeom>
          <a:noFill/>
          <a:ln>
            <a:noFill/>
          </a:ln>
          <a:effectLst/>
          <a:extLst>
            <a:ext uri="{909E8E84-426E-40dd-AFC4-6F175D3DCCD1}">
              <a14:hiddenFill xmlns:a14="http://schemas.microsoft.com/office/drawing/2010/main">
                <a:solidFill>
                  <a:srgbClr val="00A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 name="Text Box 4"/>
          <p:cNvSpPr txBox="1">
            <a:spLocks noChangeArrowheads="1"/>
          </p:cNvSpPr>
          <p:nvPr/>
        </p:nvSpPr>
        <p:spPr bwMode="auto">
          <a:xfrm>
            <a:off x="990600" y="1676400"/>
            <a:ext cx="7010400" cy="1107996"/>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sz="2200" i="1" dirty="0">
                <a:solidFill>
                  <a:srgbClr val="000000"/>
                </a:solidFill>
                <a:latin typeface="Calibri"/>
                <a:cs typeface="Calibri"/>
              </a:rPr>
              <a:t>Two identical pucks are on a flat, frictionless ice rink. </a:t>
            </a:r>
            <a:r>
              <a:rPr lang="en-US" sz="2200" i="1" dirty="0" smtClean="0">
                <a:solidFill>
                  <a:srgbClr val="000000"/>
                </a:solidFill>
                <a:latin typeface="Calibri"/>
                <a:cs typeface="Calibri"/>
              </a:rPr>
              <a:t> The center </a:t>
            </a:r>
            <a:r>
              <a:rPr lang="en-US" sz="2200" i="1" dirty="0">
                <a:solidFill>
                  <a:srgbClr val="000000"/>
                </a:solidFill>
                <a:latin typeface="Calibri"/>
                <a:cs typeface="Calibri"/>
              </a:rPr>
              <a:t>of </a:t>
            </a:r>
            <a:r>
              <a:rPr lang="en-US" sz="2200" i="1" dirty="0" smtClean="0">
                <a:solidFill>
                  <a:srgbClr val="000000"/>
                </a:solidFill>
                <a:latin typeface="Calibri"/>
                <a:cs typeface="Calibri"/>
              </a:rPr>
              <a:t>mass of </a:t>
            </a:r>
            <a:r>
              <a:rPr lang="en-US" sz="2200" i="1" dirty="0">
                <a:solidFill>
                  <a:srgbClr val="000000"/>
                </a:solidFill>
                <a:latin typeface="Calibri"/>
                <a:cs typeface="Calibri"/>
              </a:rPr>
              <a:t>e</a:t>
            </a:r>
            <a:r>
              <a:rPr lang="en-US" sz="2200" i="1" dirty="0" smtClean="0">
                <a:solidFill>
                  <a:srgbClr val="000000"/>
                </a:solidFill>
                <a:latin typeface="Calibri"/>
                <a:cs typeface="Calibri"/>
              </a:rPr>
              <a:t>ach puck is </a:t>
            </a:r>
            <a:r>
              <a:rPr lang="en-US" sz="2200" i="1" dirty="0">
                <a:solidFill>
                  <a:srgbClr val="000000"/>
                </a:solidFill>
                <a:latin typeface="Calibri"/>
                <a:cs typeface="Calibri"/>
              </a:rPr>
              <a:t>marked with an </a:t>
            </a:r>
            <a:r>
              <a:rPr lang="ja-JP" altLang="en-US" sz="2200" i="1" dirty="0">
                <a:solidFill>
                  <a:srgbClr val="000000"/>
                </a:solidFill>
                <a:latin typeface="Calibri"/>
                <a:cs typeface="Calibri"/>
              </a:rPr>
              <a:t>‘</a:t>
            </a:r>
            <a:r>
              <a:rPr lang="en-US" sz="2200" i="1" dirty="0">
                <a:solidFill>
                  <a:srgbClr val="000000"/>
                </a:solidFill>
                <a:latin typeface="Calibri"/>
                <a:cs typeface="Calibri"/>
              </a:rPr>
              <a:t>X.</a:t>
            </a:r>
            <a:r>
              <a:rPr lang="ja-JP" altLang="en-US" sz="2200" i="1" dirty="0">
                <a:solidFill>
                  <a:srgbClr val="000000"/>
                </a:solidFill>
                <a:latin typeface="Calibri"/>
                <a:cs typeface="Calibri"/>
              </a:rPr>
              <a:t>’</a:t>
            </a:r>
            <a:r>
              <a:rPr lang="en-US" sz="2200" i="1" dirty="0">
                <a:solidFill>
                  <a:srgbClr val="000000"/>
                </a:solidFill>
                <a:latin typeface="Calibri"/>
                <a:cs typeface="Calibri"/>
              </a:rPr>
              <a:t>  Forces of equal magnitude and direction are exerted on the pucks.</a:t>
            </a:r>
          </a:p>
        </p:txBody>
      </p:sp>
      <p:sp>
        <p:nvSpPr>
          <p:cNvPr id="10" name="Text Box 6"/>
          <p:cNvSpPr txBox="1">
            <a:spLocks noChangeArrowheads="1"/>
          </p:cNvSpPr>
          <p:nvPr/>
        </p:nvSpPr>
        <p:spPr bwMode="auto">
          <a:xfrm>
            <a:off x="990600" y="3352800"/>
            <a:ext cx="3124200" cy="14465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sz="2200" i="1" dirty="0">
                <a:solidFill>
                  <a:srgbClr val="000000"/>
                </a:solidFill>
                <a:latin typeface="Calibri"/>
                <a:cs typeface="Calibri"/>
              </a:rPr>
              <a:t>At the instant shown:</a:t>
            </a:r>
          </a:p>
          <a:p>
            <a:r>
              <a:rPr lang="en-US" sz="2200" i="1" dirty="0">
                <a:solidFill>
                  <a:srgbClr val="000000"/>
                </a:solidFill>
                <a:latin typeface="Calibri"/>
                <a:cs typeface="Calibri"/>
              </a:rPr>
              <a:t>Is |</a:t>
            </a:r>
            <a:r>
              <a:rPr lang="en-US" sz="2200" b="1" i="1" dirty="0">
                <a:solidFill>
                  <a:srgbClr val="000000"/>
                </a:solidFill>
                <a:latin typeface="Calibri"/>
                <a:cs typeface="Calibri"/>
              </a:rPr>
              <a:t>a</a:t>
            </a:r>
            <a:r>
              <a:rPr lang="en-US" sz="2200" i="1" baseline="-25000" dirty="0">
                <a:solidFill>
                  <a:srgbClr val="000000"/>
                </a:solidFill>
                <a:latin typeface="Calibri"/>
                <a:cs typeface="Calibri"/>
              </a:rPr>
              <a:t>cm,1</a:t>
            </a:r>
            <a:r>
              <a:rPr lang="en-US" sz="2200" i="1" dirty="0">
                <a:solidFill>
                  <a:srgbClr val="000000"/>
                </a:solidFill>
                <a:latin typeface="Calibri"/>
                <a:cs typeface="Calibri"/>
              </a:rPr>
              <a:t>| greater than, less than, or equal to </a:t>
            </a:r>
            <a:r>
              <a:rPr lang="en-US" sz="2200" i="1" dirty="0" smtClean="0">
                <a:solidFill>
                  <a:srgbClr val="000000"/>
                </a:solidFill>
                <a:latin typeface="Calibri"/>
                <a:cs typeface="Calibri"/>
              </a:rPr>
              <a:t/>
            </a:r>
            <a:br>
              <a:rPr lang="en-US" sz="2200" i="1" dirty="0" smtClean="0">
                <a:solidFill>
                  <a:srgbClr val="000000"/>
                </a:solidFill>
                <a:latin typeface="Calibri"/>
                <a:cs typeface="Calibri"/>
              </a:rPr>
            </a:br>
            <a:r>
              <a:rPr lang="en-US" sz="2200" i="1" dirty="0" smtClean="0">
                <a:solidFill>
                  <a:srgbClr val="000000"/>
                </a:solidFill>
                <a:latin typeface="Calibri"/>
                <a:cs typeface="Calibri"/>
              </a:rPr>
              <a:t>|</a:t>
            </a:r>
            <a:r>
              <a:rPr lang="en-US" sz="2200" b="1" i="1" dirty="0">
                <a:solidFill>
                  <a:srgbClr val="000000"/>
                </a:solidFill>
                <a:latin typeface="Calibri"/>
                <a:cs typeface="Calibri"/>
              </a:rPr>
              <a:t>a</a:t>
            </a:r>
            <a:r>
              <a:rPr lang="en-US" sz="2200" i="1" baseline="-25000" dirty="0">
                <a:solidFill>
                  <a:srgbClr val="000000"/>
                </a:solidFill>
                <a:latin typeface="Calibri"/>
                <a:cs typeface="Calibri"/>
              </a:rPr>
              <a:t>cm,2</a:t>
            </a:r>
            <a:r>
              <a:rPr lang="en-US" sz="2200" i="1" dirty="0">
                <a:solidFill>
                  <a:srgbClr val="000000"/>
                </a:solidFill>
                <a:latin typeface="Calibri"/>
                <a:cs typeface="Calibri"/>
              </a:rPr>
              <a:t>|?</a:t>
            </a:r>
          </a:p>
        </p:txBody>
      </p:sp>
      <p:sp>
        <p:nvSpPr>
          <p:cNvPr id="2" name="TextBox 1"/>
          <p:cNvSpPr txBox="1"/>
          <p:nvPr/>
        </p:nvSpPr>
        <p:spPr>
          <a:xfrm>
            <a:off x="1907144" y="5715000"/>
            <a:ext cx="5288627" cy="461665"/>
          </a:xfrm>
          <a:prstGeom prst="rect">
            <a:avLst/>
          </a:prstGeom>
          <a:noFill/>
        </p:spPr>
        <p:txBody>
          <a:bodyPr wrap="none" rtlCol="0">
            <a:spAutoFit/>
          </a:bodyPr>
          <a:lstStyle/>
          <a:p>
            <a:pPr algn="ctr"/>
            <a:r>
              <a:rPr lang="en-US" dirty="0" smtClean="0">
                <a:latin typeface="Calibri"/>
                <a:cs typeface="Calibri"/>
              </a:rPr>
              <a:t>10% to 20% of students answer correctly </a:t>
            </a:r>
            <a:endParaRPr lang="en-US" dirty="0">
              <a:latin typeface="Calibri"/>
              <a:cs typeface="Calibri"/>
            </a:endParaRPr>
          </a:p>
        </p:txBody>
      </p:sp>
    </p:spTree>
    <p:extLst>
      <p:ext uri="{BB962C8B-B14F-4D97-AF65-F5344CB8AC3E}">
        <p14:creationId xmlns:p14="http://schemas.microsoft.com/office/powerpoint/2010/main" val="49057951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p:txBody>
          <a:bodyPr/>
          <a:lstStyle/>
          <a:p>
            <a:r>
              <a:rPr lang="en-US" dirty="0" smtClean="0"/>
              <a:t>Interpretation</a:t>
            </a:r>
            <a:endParaRPr lang="en-US" dirty="0"/>
          </a:p>
        </p:txBody>
      </p:sp>
      <p:sp>
        <p:nvSpPr>
          <p:cNvPr id="1024003" name="Rectangle 3"/>
          <p:cNvSpPr>
            <a:spLocks noGrp="1" noChangeArrowheads="1"/>
          </p:cNvSpPr>
          <p:nvPr>
            <p:ph type="body" idx="1"/>
          </p:nvPr>
        </p:nvSpPr>
        <p:spPr>
          <a:xfrm>
            <a:off x="381000" y="1143000"/>
            <a:ext cx="8382000" cy="5257800"/>
          </a:xfrm>
        </p:spPr>
        <p:txBody>
          <a:bodyPr/>
          <a:lstStyle/>
          <a:p>
            <a:pPr marL="0" indent="0">
              <a:spcBef>
                <a:spcPts val="600"/>
              </a:spcBef>
              <a:buNone/>
            </a:pPr>
            <a:r>
              <a:rPr lang="en-US" sz="2400" dirty="0"/>
              <a:t>Extensive research revealed that many students </a:t>
            </a:r>
            <a:r>
              <a:rPr lang="en-US" sz="2400" dirty="0" smtClean="0"/>
              <a:t>assume the effect of a force on </a:t>
            </a:r>
            <a:r>
              <a:rPr lang="en-US" sz="2400" i="1" dirty="0" smtClean="0"/>
              <a:t>linear motion </a:t>
            </a:r>
            <a:r>
              <a:rPr lang="en-US" sz="2400" dirty="0" smtClean="0"/>
              <a:t>depends on where the force is exerted</a:t>
            </a:r>
          </a:p>
          <a:p>
            <a:pPr marL="0" indent="0">
              <a:spcBef>
                <a:spcPts val="600"/>
              </a:spcBef>
              <a:buNone/>
            </a:pPr>
            <a:endParaRPr lang="en-US" sz="2400" dirty="0" smtClean="0"/>
          </a:p>
          <a:p>
            <a:pPr marL="0" indent="0">
              <a:spcBef>
                <a:spcPts val="600"/>
              </a:spcBef>
              <a:buNone/>
            </a:pPr>
            <a:r>
              <a:rPr lang="en-US" sz="2400" dirty="0" smtClean="0"/>
              <a:t>Specific assumptions:</a:t>
            </a:r>
            <a:endParaRPr lang="en-US" sz="2400" dirty="0"/>
          </a:p>
          <a:p>
            <a:pPr>
              <a:spcBef>
                <a:spcPts val="600"/>
              </a:spcBef>
            </a:pPr>
            <a:r>
              <a:rPr lang="en-US" sz="2400" dirty="0" smtClean="0"/>
              <a:t>If a force is not exerted at the center of </a:t>
            </a:r>
            <a:r>
              <a:rPr lang="en-US" sz="2400" dirty="0"/>
              <a:t>mass*, </a:t>
            </a:r>
            <a:r>
              <a:rPr lang="en-US" sz="2400" dirty="0" smtClean="0"/>
              <a:t>it has a diminished effect on translational motion</a:t>
            </a:r>
          </a:p>
          <a:p>
            <a:pPr>
              <a:spcBef>
                <a:spcPts val="600"/>
              </a:spcBef>
            </a:pPr>
            <a:r>
              <a:rPr lang="en-US" sz="2400" dirty="0" smtClean="0"/>
              <a:t>If the force is exerted at the </a:t>
            </a:r>
            <a:r>
              <a:rPr lang="en-US" sz="2400" i="1" dirty="0" smtClean="0"/>
              <a:t>edge</a:t>
            </a:r>
            <a:r>
              <a:rPr lang="en-US" sz="2400" dirty="0" smtClean="0"/>
              <a:t>, it contributes only to rotational motion</a:t>
            </a:r>
          </a:p>
        </p:txBody>
      </p:sp>
      <p:sp>
        <p:nvSpPr>
          <p:cNvPr id="2" name="TextBox 1"/>
          <p:cNvSpPr txBox="1"/>
          <p:nvPr/>
        </p:nvSpPr>
        <p:spPr>
          <a:xfrm>
            <a:off x="3810000" y="5867400"/>
            <a:ext cx="4955203" cy="338554"/>
          </a:xfrm>
          <a:prstGeom prst="rect">
            <a:avLst/>
          </a:prstGeom>
          <a:noFill/>
        </p:spPr>
        <p:txBody>
          <a:bodyPr wrap="none" rtlCol="0">
            <a:spAutoFit/>
          </a:bodyPr>
          <a:lstStyle/>
          <a:p>
            <a:r>
              <a:rPr lang="en-US" sz="1600" dirty="0" smtClean="0">
                <a:latin typeface="Calibri"/>
                <a:cs typeface="Calibri"/>
              </a:rPr>
              <a:t>* i.e., the line of action passes through the center of mass</a:t>
            </a:r>
            <a:endParaRPr lang="en-US" sz="1600" dirty="0">
              <a:latin typeface="Calibri"/>
              <a:cs typeface="Calibri"/>
            </a:endParaRPr>
          </a:p>
        </p:txBody>
      </p:sp>
    </p:spTree>
    <p:extLst>
      <p:ext uri="{BB962C8B-B14F-4D97-AF65-F5344CB8AC3E}">
        <p14:creationId xmlns:p14="http://schemas.microsoft.com/office/powerpoint/2010/main" val="123656457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p:txBody>
          <a:bodyPr/>
          <a:lstStyle/>
          <a:p>
            <a:r>
              <a:rPr lang="en-US" dirty="0"/>
              <a:t>A</a:t>
            </a:r>
            <a:r>
              <a:rPr lang="en-US" dirty="0" smtClean="0"/>
              <a:t>ttempts to develop a tutorial</a:t>
            </a:r>
            <a:endParaRPr lang="en-US" dirty="0"/>
          </a:p>
        </p:txBody>
      </p:sp>
      <p:sp>
        <p:nvSpPr>
          <p:cNvPr id="1024003" name="Rectangle 3"/>
          <p:cNvSpPr>
            <a:spLocks noGrp="1" noChangeArrowheads="1"/>
          </p:cNvSpPr>
          <p:nvPr>
            <p:ph type="body" idx="1"/>
          </p:nvPr>
        </p:nvSpPr>
        <p:spPr>
          <a:xfrm>
            <a:off x="381000" y="1143000"/>
            <a:ext cx="8382000" cy="5257800"/>
          </a:xfrm>
        </p:spPr>
        <p:txBody>
          <a:bodyPr/>
          <a:lstStyle/>
          <a:p>
            <a:pPr marL="0" lvl="1" indent="0">
              <a:buNone/>
            </a:pPr>
            <a:r>
              <a:rPr lang="en-US" sz="2400" dirty="0" smtClean="0"/>
              <a:t>In early versions, students:</a:t>
            </a:r>
            <a:endParaRPr lang="en-US" sz="2400" dirty="0"/>
          </a:p>
          <a:p>
            <a:pPr>
              <a:spcBef>
                <a:spcPts val="1200"/>
              </a:spcBef>
            </a:pPr>
            <a:r>
              <a:rPr lang="en-US" sz="2100" dirty="0"/>
              <a:t>perform an experiment with two spools of thread: one falls freely, the other is held by an unwinding thread as it </a:t>
            </a:r>
            <a:r>
              <a:rPr lang="en-US" sz="2100" dirty="0" smtClean="0"/>
              <a:t>falls</a:t>
            </a:r>
            <a:endParaRPr lang="en-US" sz="2100" dirty="0"/>
          </a:p>
          <a:p>
            <a:pPr>
              <a:spcBef>
                <a:spcPts val="1200"/>
              </a:spcBef>
            </a:pPr>
            <a:r>
              <a:rPr lang="en-US" sz="2100" dirty="0" smtClean="0"/>
              <a:t>observe </a:t>
            </a:r>
            <a:r>
              <a:rPr lang="en-US" sz="2100" dirty="0"/>
              <a:t>that the freely falling one hits first</a:t>
            </a:r>
          </a:p>
          <a:p>
            <a:pPr>
              <a:spcBef>
                <a:spcPts val="1200"/>
              </a:spcBef>
            </a:pPr>
            <a:r>
              <a:rPr lang="en-US" sz="2100" dirty="0"/>
              <a:t>conclude (we hope) that </a:t>
            </a:r>
            <a:r>
              <a:rPr lang="en-US" sz="2100" dirty="0" smtClean="0"/>
              <a:t>a force </a:t>
            </a:r>
            <a:r>
              <a:rPr lang="en-US" sz="2100" dirty="0"/>
              <a:t>exerted </a:t>
            </a:r>
            <a:r>
              <a:rPr lang="en-US" sz="2100" dirty="0" smtClean="0"/>
              <a:t>on the edge of an object has an effect on </a:t>
            </a:r>
            <a:r>
              <a:rPr lang="en-US" sz="2100" dirty="0"/>
              <a:t>the </a:t>
            </a:r>
            <a:r>
              <a:rPr lang="en-US" sz="2100" dirty="0" smtClean="0"/>
              <a:t>center-of-mass motion</a:t>
            </a:r>
          </a:p>
        </p:txBody>
      </p:sp>
      <p:pic>
        <p:nvPicPr>
          <p:cNvPr id="4" name="Picture 3" descr="unconnectedspools"/>
          <p:cNvPicPr/>
          <p:nvPr/>
        </p:nvPicPr>
        <p:blipFill>
          <a:blip r:embed="rId2"/>
          <a:srcRect/>
          <a:stretch>
            <a:fillRect/>
          </a:stretch>
        </p:blipFill>
        <p:spPr bwMode="auto">
          <a:xfrm>
            <a:off x="5410200" y="3649345"/>
            <a:ext cx="2294255" cy="1989455"/>
          </a:xfrm>
          <a:prstGeom prst="rect">
            <a:avLst/>
          </a:prstGeom>
          <a:noFill/>
          <a:ln w="9525">
            <a:noFill/>
            <a:miter lim="800000"/>
            <a:headEnd/>
            <a:tailEnd/>
          </a:ln>
        </p:spPr>
      </p:pic>
    </p:spTree>
    <p:extLst>
      <p:ext uri="{BB962C8B-B14F-4D97-AF65-F5344CB8AC3E}">
        <p14:creationId xmlns:p14="http://schemas.microsoft.com/office/powerpoint/2010/main" val="389334573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p:txBody>
          <a:bodyPr/>
          <a:lstStyle/>
          <a:p>
            <a:r>
              <a:rPr lang="en-US" sz="3600" dirty="0" smtClean="0"/>
              <a:t>Further attempts to develop a tutorial</a:t>
            </a:r>
            <a:endParaRPr lang="en-US" sz="3600" dirty="0"/>
          </a:p>
        </p:txBody>
      </p:sp>
      <p:sp>
        <p:nvSpPr>
          <p:cNvPr id="1024003" name="Rectangle 3"/>
          <p:cNvSpPr>
            <a:spLocks noGrp="1" noChangeArrowheads="1"/>
          </p:cNvSpPr>
          <p:nvPr>
            <p:ph type="body" idx="1"/>
          </p:nvPr>
        </p:nvSpPr>
        <p:spPr>
          <a:xfrm>
            <a:off x="381000" y="1143000"/>
            <a:ext cx="8382000" cy="5257800"/>
          </a:xfrm>
        </p:spPr>
        <p:txBody>
          <a:bodyPr/>
          <a:lstStyle/>
          <a:p>
            <a:pPr marL="0" indent="0">
              <a:buNone/>
            </a:pPr>
            <a:r>
              <a:rPr lang="en-US" sz="2400" dirty="0" smtClean="0"/>
              <a:t>In later versions, students:</a:t>
            </a:r>
          </a:p>
          <a:p>
            <a:pPr>
              <a:spcBef>
                <a:spcPts val="1200"/>
              </a:spcBef>
            </a:pPr>
            <a:r>
              <a:rPr lang="en-US" sz="2100" dirty="0"/>
              <a:t>perform an experiment </a:t>
            </a:r>
            <a:r>
              <a:rPr lang="en-US" sz="2100" dirty="0" smtClean="0"/>
              <a:t>with </a:t>
            </a:r>
            <a:r>
              <a:rPr lang="en-US" sz="2100" dirty="0"/>
              <a:t>two spools </a:t>
            </a:r>
            <a:r>
              <a:rPr lang="en-US" sz="2100" dirty="0" smtClean="0"/>
              <a:t>that are connected by a thread that passes over a frictionless pulley: the thread is attached to one spool at its center but is wound around the other </a:t>
            </a:r>
          </a:p>
          <a:p>
            <a:pPr>
              <a:spcBef>
                <a:spcPts val="1200"/>
              </a:spcBef>
            </a:pPr>
            <a:r>
              <a:rPr lang="en-US" sz="2100" dirty="0" smtClean="0"/>
              <a:t>observe that the spools hit at the same time</a:t>
            </a:r>
          </a:p>
          <a:p>
            <a:pPr>
              <a:spcBef>
                <a:spcPts val="1200"/>
              </a:spcBef>
            </a:pPr>
            <a:r>
              <a:rPr lang="en-US" sz="2100" dirty="0"/>
              <a:t>conclude (we hope) that </a:t>
            </a:r>
            <a:r>
              <a:rPr lang="en-US" sz="2100" dirty="0" smtClean="0"/>
              <a:t>a force </a:t>
            </a:r>
            <a:r>
              <a:rPr lang="en-US" sz="2100" dirty="0"/>
              <a:t>exerted </a:t>
            </a:r>
            <a:r>
              <a:rPr lang="en-US" sz="2100" dirty="0" smtClean="0"/>
              <a:t/>
            </a:r>
            <a:br>
              <a:rPr lang="en-US" sz="2100" dirty="0" smtClean="0"/>
            </a:br>
            <a:r>
              <a:rPr lang="en-US" sz="2100" dirty="0" smtClean="0"/>
              <a:t>on the edge of an object has the </a:t>
            </a:r>
            <a:r>
              <a:rPr lang="en-US" sz="2100" b="1" dirty="0" smtClean="0"/>
              <a:t>same</a:t>
            </a:r>
            <a:r>
              <a:rPr lang="en-US" sz="2100" dirty="0" smtClean="0"/>
              <a:t> </a:t>
            </a:r>
            <a:r>
              <a:rPr lang="en-US" sz="2100" b="1" dirty="0" smtClean="0"/>
              <a:t>effect </a:t>
            </a:r>
            <a:br>
              <a:rPr lang="en-US" sz="2100" b="1" dirty="0" smtClean="0"/>
            </a:br>
            <a:r>
              <a:rPr lang="en-US" sz="2100" dirty="0" smtClean="0"/>
              <a:t>on center-of-mass motion as one exerted </a:t>
            </a:r>
            <a:br>
              <a:rPr lang="en-US" sz="2100" dirty="0" smtClean="0"/>
            </a:br>
            <a:r>
              <a:rPr lang="en-US" sz="2100" dirty="0" smtClean="0"/>
              <a:t>at the center</a:t>
            </a:r>
            <a:endParaRPr lang="en-US" sz="2100" dirty="0"/>
          </a:p>
          <a:p>
            <a:endParaRPr lang="en-US" sz="2200" dirty="0"/>
          </a:p>
        </p:txBody>
      </p:sp>
      <p:sp>
        <p:nvSpPr>
          <p:cNvPr id="4" name="Rectangle 5"/>
          <p:cNvSpPr>
            <a:spLocks noChangeArrowheads="1"/>
          </p:cNvSpPr>
          <p:nvPr/>
        </p:nvSpPr>
        <p:spPr bwMode="auto">
          <a:xfrm>
            <a:off x="5867400" y="3581400"/>
            <a:ext cx="2362200" cy="2362200"/>
          </a:xfrm>
          <a:prstGeom prst="rect">
            <a:avLst/>
          </a:prstGeom>
          <a:solidFill>
            <a:schemeClr val="tx1"/>
          </a:solidFill>
          <a:ln w="9525">
            <a:solidFill>
              <a:schemeClr val="tx1"/>
            </a:solidFill>
            <a:miter lim="800000"/>
            <a:headEnd/>
            <a:tailEnd/>
          </a:ln>
          <a:effectLst>
            <a:outerShdw blurRad="63500" dist="107763" dir="2700000" algn="ctr" rotWithShape="0">
              <a:srgbClr val="000000">
                <a:alpha val="74998"/>
              </a:srgbClr>
            </a:outerShdw>
          </a:effectLst>
        </p:spPr>
        <p:txBody>
          <a:bodyPr wrap="none" anchor="ctr"/>
          <a:lstStyle/>
          <a:p>
            <a:endParaRPr lang="en-US"/>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1700" y="3657600"/>
            <a:ext cx="21717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218442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a:spLocks noChangeArrowheads="1"/>
          </p:cNvSpPr>
          <p:nvPr/>
        </p:nvSpPr>
        <p:spPr bwMode="auto">
          <a:xfrm>
            <a:off x="838200" y="1905000"/>
            <a:ext cx="7467600" cy="32004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graphicFrame>
        <p:nvGraphicFramePr>
          <p:cNvPr id="7" name="Chart 6"/>
          <p:cNvGraphicFramePr>
            <a:graphicFrameLocks/>
          </p:cNvGraphicFramePr>
          <p:nvPr>
            <p:extLst>
              <p:ext uri="{D42A27DB-BD31-4B8C-83A1-F6EECF244321}">
                <p14:modId xmlns:p14="http://schemas.microsoft.com/office/powerpoint/2010/main" val="1780744516"/>
              </p:ext>
            </p:extLst>
          </p:nvPr>
        </p:nvGraphicFramePr>
        <p:xfrm>
          <a:off x="2286000" y="2057400"/>
          <a:ext cx="52578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838200" y="2838271"/>
            <a:ext cx="1143000" cy="1169551"/>
          </a:xfrm>
          <a:prstGeom prst="rect">
            <a:avLst/>
          </a:prstGeom>
          <a:noFill/>
        </p:spPr>
        <p:txBody>
          <a:bodyPr wrap="square" rtlCol="0">
            <a:spAutoFit/>
          </a:bodyPr>
          <a:lstStyle/>
          <a:p>
            <a:pPr algn="r"/>
            <a:r>
              <a:rPr lang="en-US" sz="1400" dirty="0" smtClean="0">
                <a:solidFill>
                  <a:srgbClr val="000000"/>
                </a:solidFill>
                <a:latin typeface="Calibri"/>
                <a:cs typeface="Calibri"/>
              </a:rPr>
              <a:t>Percentage  of students giving the correct answer</a:t>
            </a:r>
            <a:endParaRPr lang="en-US" sz="1400" dirty="0">
              <a:solidFill>
                <a:srgbClr val="000000"/>
              </a:solidFill>
              <a:latin typeface="Calibri"/>
              <a:cs typeface="Calibri"/>
            </a:endParaRPr>
          </a:p>
        </p:txBody>
      </p:sp>
      <p:grpSp>
        <p:nvGrpSpPr>
          <p:cNvPr id="3" name="Group 2"/>
          <p:cNvGrpSpPr>
            <a:grpSpLocks noChangeAspect="1"/>
          </p:cNvGrpSpPr>
          <p:nvPr/>
        </p:nvGrpSpPr>
        <p:grpSpPr>
          <a:xfrm>
            <a:off x="6248400" y="1094792"/>
            <a:ext cx="2590800" cy="1533330"/>
            <a:chOff x="4953000" y="762000"/>
            <a:chExt cx="3733800" cy="2209800"/>
          </a:xfrm>
        </p:grpSpPr>
        <p:sp>
          <p:nvSpPr>
            <p:cNvPr id="2" name="Rectangle 1"/>
            <p:cNvSpPr/>
            <p:nvPr/>
          </p:nvSpPr>
          <p:spPr bwMode="auto">
            <a:xfrm>
              <a:off x="4953000" y="762000"/>
              <a:ext cx="3733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pic>
          <p:nvPicPr>
            <p:cNvPr id="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762000"/>
              <a:ext cx="3648456" cy="2208383"/>
            </a:xfrm>
            <a:prstGeom prst="rect">
              <a:avLst/>
            </a:prstGeom>
            <a:noFill/>
            <a:ln>
              <a:noFill/>
            </a:ln>
            <a:effectLst/>
            <a:extLst>
              <a:ext uri="{909E8E84-426E-40dd-AFC4-6F175D3DCCD1}">
                <a14:hiddenFill xmlns:a14="http://schemas.microsoft.com/office/drawing/2010/main">
                  <a:solidFill>
                    <a:srgbClr val="00A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sp>
        <p:nvSpPr>
          <p:cNvPr id="4" name="Title 3"/>
          <p:cNvSpPr>
            <a:spLocks noGrp="1"/>
          </p:cNvSpPr>
          <p:nvPr>
            <p:ph type="title"/>
          </p:nvPr>
        </p:nvSpPr>
        <p:spPr/>
        <p:txBody>
          <a:bodyPr/>
          <a:lstStyle/>
          <a:p>
            <a:r>
              <a:rPr lang="en-US" dirty="0" smtClean="0"/>
              <a:t>Two pucks question: Results</a:t>
            </a:r>
            <a:endParaRPr lang="en-US" dirty="0"/>
          </a:p>
        </p:txBody>
      </p:sp>
      <p:sp>
        <p:nvSpPr>
          <p:cNvPr id="14" name="TextBox 13"/>
          <p:cNvSpPr txBox="1"/>
          <p:nvPr/>
        </p:nvSpPr>
        <p:spPr>
          <a:xfrm>
            <a:off x="6400800" y="5791200"/>
            <a:ext cx="1941958" cy="338554"/>
          </a:xfrm>
          <a:prstGeom prst="rect">
            <a:avLst/>
          </a:prstGeom>
          <a:noFill/>
        </p:spPr>
        <p:txBody>
          <a:bodyPr wrap="none" rtlCol="0">
            <a:spAutoFit/>
          </a:bodyPr>
          <a:lstStyle/>
          <a:p>
            <a:r>
              <a:rPr lang="en-US" sz="1600" dirty="0" smtClean="0">
                <a:latin typeface="Calibri"/>
                <a:cs typeface="Calibri"/>
              </a:rPr>
              <a:t>Close et al, AJP, 2013</a:t>
            </a:r>
            <a:endParaRPr lang="en-US" sz="1600" dirty="0">
              <a:latin typeface="Calibri"/>
              <a:cs typeface="Calibri"/>
            </a:endParaRPr>
          </a:p>
        </p:txBody>
      </p:sp>
    </p:spTree>
    <p:extLst>
      <p:ext uri="{BB962C8B-B14F-4D97-AF65-F5344CB8AC3E}">
        <p14:creationId xmlns:p14="http://schemas.microsoft.com/office/powerpoint/2010/main" val="4596882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3505200" y="3429000"/>
            <a:ext cx="5029200" cy="25146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024002" name="Rectangle 2"/>
          <p:cNvSpPr>
            <a:spLocks noGrp="1" noChangeArrowheads="1"/>
          </p:cNvSpPr>
          <p:nvPr>
            <p:ph type="title"/>
          </p:nvPr>
        </p:nvSpPr>
        <p:spPr>
          <a:xfrm>
            <a:off x="381000" y="152400"/>
            <a:ext cx="8382000" cy="609600"/>
          </a:xfrm>
        </p:spPr>
        <p:txBody>
          <a:bodyPr/>
          <a:lstStyle/>
          <a:p>
            <a:r>
              <a:rPr lang="en-US" sz="3600" dirty="0" smtClean="0"/>
              <a:t>Even further attempts to develop a tutorial</a:t>
            </a:r>
            <a:endParaRPr lang="en-US" sz="3600" dirty="0"/>
          </a:p>
        </p:txBody>
      </p:sp>
      <p:sp>
        <p:nvSpPr>
          <p:cNvPr id="1024003" name="Rectangle 3"/>
          <p:cNvSpPr>
            <a:spLocks noGrp="1" noChangeArrowheads="1"/>
          </p:cNvSpPr>
          <p:nvPr>
            <p:ph type="body" idx="1"/>
          </p:nvPr>
        </p:nvSpPr>
        <p:spPr>
          <a:xfrm>
            <a:off x="381000" y="1143000"/>
            <a:ext cx="8382000" cy="5257800"/>
          </a:xfrm>
        </p:spPr>
        <p:txBody>
          <a:bodyPr/>
          <a:lstStyle/>
          <a:p>
            <a:pPr marL="0" indent="0">
              <a:buNone/>
            </a:pPr>
            <a:r>
              <a:rPr lang="en-US" sz="2400" dirty="0" smtClean="0"/>
              <a:t>In the </a:t>
            </a:r>
            <a:r>
              <a:rPr lang="en-US" sz="2400" b="1" dirty="0" smtClean="0"/>
              <a:t>current</a:t>
            </a:r>
            <a:r>
              <a:rPr lang="en-US" sz="2400" dirty="0" smtClean="0"/>
              <a:t> version, students:</a:t>
            </a:r>
          </a:p>
          <a:p>
            <a:r>
              <a:rPr lang="en-US" sz="2100" dirty="0" smtClean="0"/>
              <a:t>consider a thought experiment about a block and a spool</a:t>
            </a:r>
          </a:p>
          <a:p>
            <a:r>
              <a:rPr lang="en-US" sz="2100" dirty="0" smtClean="0"/>
              <a:t>discuss predictions made by three hypothetical students</a:t>
            </a:r>
          </a:p>
          <a:p>
            <a:r>
              <a:rPr lang="en-US" sz="2100" dirty="0"/>
              <a:t>c</a:t>
            </a:r>
            <a:r>
              <a:rPr lang="en-US" sz="2100" dirty="0" smtClean="0"/>
              <a:t>onsider the connected spools experiment</a:t>
            </a:r>
          </a:p>
          <a:p>
            <a:r>
              <a:rPr lang="en-US" sz="2100" dirty="0" smtClean="0"/>
              <a:t>decide what each hypothetical student would predict about the spools</a:t>
            </a:r>
          </a:p>
          <a:p>
            <a:r>
              <a:rPr lang="en-US" sz="2100" dirty="0"/>
              <a:t>c</a:t>
            </a:r>
            <a:r>
              <a:rPr lang="en-US" sz="2100" dirty="0" smtClean="0"/>
              <a:t>onduct the connected</a:t>
            </a:r>
            <a:br>
              <a:rPr lang="en-US" sz="2100" dirty="0" smtClean="0"/>
            </a:br>
            <a:r>
              <a:rPr lang="en-US" sz="2100" dirty="0" smtClean="0"/>
              <a:t>spools experiment, </a:t>
            </a:r>
            <a:br>
              <a:rPr lang="en-US" sz="2100" dirty="0" smtClean="0"/>
            </a:br>
            <a:r>
              <a:rPr lang="en-US" sz="2100" dirty="0" smtClean="0"/>
              <a:t>then revisit the block </a:t>
            </a:r>
            <a:br>
              <a:rPr lang="en-US" sz="2100" dirty="0" smtClean="0"/>
            </a:br>
            <a:r>
              <a:rPr lang="en-US" sz="2100" dirty="0" smtClean="0"/>
              <a:t>and spool experiment</a:t>
            </a:r>
          </a:p>
        </p:txBody>
      </p:sp>
      <p:pic>
        <p:nvPicPr>
          <p:cNvPr id="9" name="Picture 8"/>
          <p:cNvPicPr/>
          <p:nvPr/>
        </p:nvPicPr>
        <p:blipFill>
          <a:blip r:embed="rId2"/>
          <a:srcRect/>
          <a:stretch>
            <a:fillRect/>
          </a:stretch>
        </p:blipFill>
        <p:spPr bwMode="auto">
          <a:xfrm>
            <a:off x="3657600" y="4038600"/>
            <a:ext cx="2811145" cy="1168400"/>
          </a:xfrm>
          <a:prstGeom prst="rect">
            <a:avLst/>
          </a:prstGeom>
          <a:noFill/>
          <a:ln w="9525">
            <a:noFill/>
            <a:miter lim="800000"/>
            <a:headEnd/>
            <a:tailEnd/>
          </a:ln>
        </p:spPr>
      </p:pic>
      <p:pic>
        <p:nvPicPr>
          <p:cNvPr id="1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4100" y="3657600"/>
            <a:ext cx="21717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7598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a:spLocks noChangeArrowheads="1"/>
          </p:cNvSpPr>
          <p:nvPr/>
        </p:nvSpPr>
        <p:spPr bwMode="auto">
          <a:xfrm>
            <a:off x="838200" y="1905000"/>
            <a:ext cx="7467600" cy="3200400"/>
          </a:xfrm>
          <a:prstGeom prst="rect">
            <a:avLst/>
          </a:prstGeom>
          <a:solidFill>
            <a:schemeClr val="accent1"/>
          </a:solidFill>
          <a:ln w="12700">
            <a:noFill/>
            <a:miter lim="800000"/>
            <a:headEnd/>
            <a:tailEnd/>
          </a:ln>
          <a:effectLst>
            <a:outerShdw dist="63500" dir="2700000" algn="r" rotWithShape="0">
              <a:srgbClr val="CBCBCB">
                <a:alpha val="70000"/>
              </a:srgbClr>
            </a:outerShdw>
          </a:effectLst>
        </p:spPr>
        <p:txBody>
          <a:bodyPr wrap="none" anchor="ctr">
            <a:prstTxWarp prst="textNoShape">
              <a:avLst/>
            </a:prstTxWarp>
          </a:bodyPr>
          <a:lstStyle/>
          <a:p>
            <a:pPr marL="0" indent="0">
              <a:buNone/>
            </a:pPr>
            <a:endParaRPr lang="en-US" dirty="0">
              <a:solidFill>
                <a:srgbClr val="1D001B"/>
              </a:solidFill>
            </a:endParaRPr>
          </a:p>
        </p:txBody>
      </p:sp>
      <p:graphicFrame>
        <p:nvGraphicFramePr>
          <p:cNvPr id="7" name="Chart 6"/>
          <p:cNvGraphicFramePr>
            <a:graphicFrameLocks/>
          </p:cNvGraphicFramePr>
          <p:nvPr>
            <p:extLst>
              <p:ext uri="{D42A27DB-BD31-4B8C-83A1-F6EECF244321}">
                <p14:modId xmlns:p14="http://schemas.microsoft.com/office/powerpoint/2010/main" val="274535403"/>
              </p:ext>
            </p:extLst>
          </p:nvPr>
        </p:nvGraphicFramePr>
        <p:xfrm>
          <a:off x="2286000" y="2057400"/>
          <a:ext cx="52578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838200" y="2838271"/>
            <a:ext cx="1143000" cy="1169551"/>
          </a:xfrm>
          <a:prstGeom prst="rect">
            <a:avLst/>
          </a:prstGeom>
          <a:noFill/>
        </p:spPr>
        <p:txBody>
          <a:bodyPr wrap="square" rtlCol="0">
            <a:spAutoFit/>
          </a:bodyPr>
          <a:lstStyle/>
          <a:p>
            <a:pPr algn="r"/>
            <a:r>
              <a:rPr lang="en-US" sz="1400" dirty="0" smtClean="0">
                <a:solidFill>
                  <a:srgbClr val="000000"/>
                </a:solidFill>
                <a:latin typeface="Calibri"/>
                <a:cs typeface="Calibri"/>
              </a:rPr>
              <a:t>Percentage  of students giving the correct answer</a:t>
            </a:r>
            <a:endParaRPr lang="en-US" sz="1400" dirty="0">
              <a:solidFill>
                <a:srgbClr val="000000"/>
              </a:solidFill>
              <a:latin typeface="Calibri"/>
              <a:cs typeface="Calibri"/>
            </a:endParaRPr>
          </a:p>
        </p:txBody>
      </p:sp>
      <p:grpSp>
        <p:nvGrpSpPr>
          <p:cNvPr id="11" name="Group 10"/>
          <p:cNvGrpSpPr>
            <a:grpSpLocks noChangeAspect="1"/>
          </p:cNvGrpSpPr>
          <p:nvPr/>
        </p:nvGrpSpPr>
        <p:grpSpPr>
          <a:xfrm>
            <a:off x="6172200" y="1066800"/>
            <a:ext cx="2514600" cy="1488232"/>
            <a:chOff x="4953000" y="762000"/>
            <a:chExt cx="3733800" cy="2209800"/>
          </a:xfrm>
        </p:grpSpPr>
        <p:sp>
          <p:nvSpPr>
            <p:cNvPr id="12" name="Rectangle 11"/>
            <p:cNvSpPr/>
            <p:nvPr/>
          </p:nvSpPr>
          <p:spPr bwMode="auto">
            <a:xfrm>
              <a:off x="4953000" y="762000"/>
              <a:ext cx="3733800" cy="22098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pic>
          <p:nvPicPr>
            <p:cNvPr id="1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762000"/>
              <a:ext cx="3648456" cy="2208383"/>
            </a:xfrm>
            <a:prstGeom prst="rect">
              <a:avLst/>
            </a:prstGeom>
            <a:noFill/>
            <a:ln>
              <a:noFill/>
            </a:ln>
            <a:effectLst/>
            <a:extLst>
              <a:ext uri="{909E8E84-426E-40dd-AFC4-6F175D3DCCD1}">
                <a14:hiddenFill xmlns:a14="http://schemas.microsoft.com/office/drawing/2010/main">
                  <a:solidFill>
                    <a:srgbClr val="00A6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sp>
        <p:nvSpPr>
          <p:cNvPr id="2" name="Title 1"/>
          <p:cNvSpPr>
            <a:spLocks noGrp="1"/>
          </p:cNvSpPr>
          <p:nvPr>
            <p:ph type="title"/>
          </p:nvPr>
        </p:nvSpPr>
        <p:spPr/>
        <p:txBody>
          <a:bodyPr/>
          <a:lstStyle/>
          <a:p>
            <a:r>
              <a:rPr lang="en-US" dirty="0" smtClean="0"/>
              <a:t>Two pucks question: Results</a:t>
            </a:r>
            <a:endParaRPr lang="en-US" dirty="0"/>
          </a:p>
        </p:txBody>
      </p:sp>
      <p:sp>
        <p:nvSpPr>
          <p:cNvPr id="16" name="TextBox 15"/>
          <p:cNvSpPr txBox="1"/>
          <p:nvPr/>
        </p:nvSpPr>
        <p:spPr>
          <a:xfrm>
            <a:off x="6400800" y="5791200"/>
            <a:ext cx="1941958" cy="338554"/>
          </a:xfrm>
          <a:prstGeom prst="rect">
            <a:avLst/>
          </a:prstGeom>
          <a:noFill/>
        </p:spPr>
        <p:txBody>
          <a:bodyPr wrap="none" rtlCol="0">
            <a:spAutoFit/>
          </a:bodyPr>
          <a:lstStyle/>
          <a:p>
            <a:r>
              <a:rPr lang="en-US" sz="1600" dirty="0" smtClean="0">
                <a:latin typeface="Calibri"/>
                <a:cs typeface="Calibri"/>
              </a:rPr>
              <a:t>Close et al, AJP, 2013</a:t>
            </a:r>
            <a:endParaRPr lang="en-US" sz="1600" dirty="0">
              <a:latin typeface="Calibri"/>
              <a:cs typeface="Calibri"/>
            </a:endParaRPr>
          </a:p>
        </p:txBody>
      </p:sp>
    </p:spTree>
    <p:extLst>
      <p:ext uri="{BB962C8B-B14F-4D97-AF65-F5344CB8AC3E}">
        <p14:creationId xmlns:p14="http://schemas.microsoft.com/office/powerpoint/2010/main" val="35536199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bwMode="auto">
          <a:xfrm>
            <a:off x="381000" y="914400"/>
            <a:ext cx="7620000" cy="1676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000">
                <a:solidFill>
                  <a:schemeClr val="tx1"/>
                </a:solidFill>
                <a:latin typeface="Calibri"/>
                <a:ea typeface="+mj-ea"/>
                <a:cs typeface="Calibri"/>
              </a:defRPr>
            </a:lvl1pPr>
            <a:lvl2pPr algn="ctr" rtl="0" fontAlgn="base">
              <a:spcBef>
                <a:spcPct val="0"/>
              </a:spcBef>
              <a:spcAft>
                <a:spcPct val="0"/>
              </a:spcAft>
              <a:defRPr sz="3200">
                <a:solidFill>
                  <a:schemeClr val="tx1"/>
                </a:solidFill>
                <a:latin typeface="Gill Sans" pitchFamily="-111" charset="0"/>
              </a:defRPr>
            </a:lvl2pPr>
            <a:lvl3pPr algn="ctr" rtl="0" fontAlgn="base">
              <a:spcBef>
                <a:spcPct val="0"/>
              </a:spcBef>
              <a:spcAft>
                <a:spcPct val="0"/>
              </a:spcAft>
              <a:defRPr sz="3200">
                <a:solidFill>
                  <a:schemeClr val="tx1"/>
                </a:solidFill>
                <a:latin typeface="Gill Sans" pitchFamily="-111" charset="0"/>
              </a:defRPr>
            </a:lvl3pPr>
            <a:lvl4pPr algn="ctr" rtl="0" fontAlgn="base">
              <a:spcBef>
                <a:spcPct val="0"/>
              </a:spcBef>
              <a:spcAft>
                <a:spcPct val="0"/>
              </a:spcAft>
              <a:defRPr sz="3200">
                <a:solidFill>
                  <a:schemeClr val="tx1"/>
                </a:solidFill>
                <a:latin typeface="Gill Sans" pitchFamily="-111" charset="0"/>
              </a:defRPr>
            </a:lvl4pPr>
            <a:lvl5pPr algn="ctr" rtl="0" fontAlgn="base">
              <a:spcBef>
                <a:spcPct val="0"/>
              </a:spcBef>
              <a:spcAft>
                <a:spcPct val="0"/>
              </a:spcAft>
              <a:defRPr sz="3200">
                <a:solidFill>
                  <a:schemeClr val="tx1"/>
                </a:solidFill>
                <a:latin typeface="Gill Sans" pitchFamily="-111" charset="0"/>
              </a:defRPr>
            </a:lvl5pPr>
            <a:lvl6pPr marL="457200" algn="ctr" rtl="0" fontAlgn="base">
              <a:spcBef>
                <a:spcPct val="0"/>
              </a:spcBef>
              <a:spcAft>
                <a:spcPct val="0"/>
              </a:spcAft>
              <a:defRPr sz="3200">
                <a:solidFill>
                  <a:schemeClr val="tx1"/>
                </a:solidFill>
                <a:latin typeface="Gill Sans" pitchFamily="-111" charset="0"/>
              </a:defRPr>
            </a:lvl6pPr>
            <a:lvl7pPr marL="914400" algn="ctr" rtl="0" fontAlgn="base">
              <a:spcBef>
                <a:spcPct val="0"/>
              </a:spcBef>
              <a:spcAft>
                <a:spcPct val="0"/>
              </a:spcAft>
              <a:defRPr sz="3200">
                <a:solidFill>
                  <a:schemeClr val="tx1"/>
                </a:solidFill>
                <a:latin typeface="Gill Sans" pitchFamily="-111" charset="0"/>
              </a:defRPr>
            </a:lvl7pPr>
            <a:lvl8pPr marL="1371600" algn="ctr" rtl="0" fontAlgn="base">
              <a:spcBef>
                <a:spcPct val="0"/>
              </a:spcBef>
              <a:spcAft>
                <a:spcPct val="0"/>
              </a:spcAft>
              <a:defRPr sz="3200">
                <a:solidFill>
                  <a:schemeClr val="tx1"/>
                </a:solidFill>
                <a:latin typeface="Gill Sans" pitchFamily="-111" charset="0"/>
              </a:defRPr>
            </a:lvl8pPr>
            <a:lvl9pPr marL="1828800" algn="ctr" rtl="0" fontAlgn="base">
              <a:spcBef>
                <a:spcPct val="0"/>
              </a:spcBef>
              <a:spcAft>
                <a:spcPct val="0"/>
              </a:spcAft>
              <a:defRPr sz="3200">
                <a:solidFill>
                  <a:schemeClr val="tx1"/>
                </a:solidFill>
                <a:latin typeface="Gill Sans" pitchFamily="-111" charset="0"/>
              </a:defRPr>
            </a:lvl9pPr>
          </a:lstStyle>
          <a:p>
            <a:r>
              <a:rPr lang="en-US" sz="3200" dirty="0"/>
              <a:t>Even </a:t>
            </a:r>
            <a:r>
              <a:rPr lang="en-US" sz="3200" dirty="0" smtClean="0"/>
              <a:t>research</a:t>
            </a:r>
            <a:r>
              <a:rPr lang="en-US" sz="3200" dirty="0"/>
              <a:t>-based </a:t>
            </a:r>
            <a:r>
              <a:rPr lang="en-US" sz="3200" dirty="0" smtClean="0"/>
              <a:t>instruction might not </a:t>
            </a:r>
            <a:r>
              <a:rPr lang="en-US" sz="3200" dirty="0"/>
              <a:t>be </a:t>
            </a:r>
            <a:r>
              <a:rPr lang="en-US" sz="3200" dirty="0" smtClean="0"/>
              <a:t>effective.</a:t>
            </a:r>
            <a:endParaRPr lang="en-US" sz="3200" dirty="0"/>
          </a:p>
        </p:txBody>
      </p:sp>
      <p:sp>
        <p:nvSpPr>
          <p:cNvPr id="4" name="Title 2"/>
          <p:cNvSpPr txBox="1">
            <a:spLocks/>
          </p:cNvSpPr>
          <p:nvPr/>
        </p:nvSpPr>
        <p:spPr bwMode="auto">
          <a:xfrm>
            <a:off x="304800" y="2971800"/>
            <a:ext cx="8458200" cy="1981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000">
                <a:solidFill>
                  <a:schemeClr val="tx1"/>
                </a:solidFill>
                <a:latin typeface="Calibri"/>
                <a:ea typeface="+mj-ea"/>
                <a:cs typeface="Calibri"/>
              </a:defRPr>
            </a:lvl1pPr>
            <a:lvl2pPr algn="ctr" rtl="0" fontAlgn="base">
              <a:spcBef>
                <a:spcPct val="0"/>
              </a:spcBef>
              <a:spcAft>
                <a:spcPct val="0"/>
              </a:spcAft>
              <a:defRPr sz="3200">
                <a:solidFill>
                  <a:schemeClr val="tx1"/>
                </a:solidFill>
                <a:latin typeface="Gill Sans" pitchFamily="-111" charset="0"/>
              </a:defRPr>
            </a:lvl2pPr>
            <a:lvl3pPr algn="ctr" rtl="0" fontAlgn="base">
              <a:spcBef>
                <a:spcPct val="0"/>
              </a:spcBef>
              <a:spcAft>
                <a:spcPct val="0"/>
              </a:spcAft>
              <a:defRPr sz="3200">
                <a:solidFill>
                  <a:schemeClr val="tx1"/>
                </a:solidFill>
                <a:latin typeface="Gill Sans" pitchFamily="-111" charset="0"/>
              </a:defRPr>
            </a:lvl3pPr>
            <a:lvl4pPr algn="ctr" rtl="0" fontAlgn="base">
              <a:spcBef>
                <a:spcPct val="0"/>
              </a:spcBef>
              <a:spcAft>
                <a:spcPct val="0"/>
              </a:spcAft>
              <a:defRPr sz="3200">
                <a:solidFill>
                  <a:schemeClr val="tx1"/>
                </a:solidFill>
                <a:latin typeface="Gill Sans" pitchFamily="-111" charset="0"/>
              </a:defRPr>
            </a:lvl4pPr>
            <a:lvl5pPr algn="ctr" rtl="0" fontAlgn="base">
              <a:spcBef>
                <a:spcPct val="0"/>
              </a:spcBef>
              <a:spcAft>
                <a:spcPct val="0"/>
              </a:spcAft>
              <a:defRPr sz="3200">
                <a:solidFill>
                  <a:schemeClr val="tx1"/>
                </a:solidFill>
                <a:latin typeface="Gill Sans" pitchFamily="-111" charset="0"/>
              </a:defRPr>
            </a:lvl5pPr>
            <a:lvl6pPr marL="457200" algn="ctr" rtl="0" fontAlgn="base">
              <a:spcBef>
                <a:spcPct val="0"/>
              </a:spcBef>
              <a:spcAft>
                <a:spcPct val="0"/>
              </a:spcAft>
              <a:defRPr sz="3200">
                <a:solidFill>
                  <a:schemeClr val="tx1"/>
                </a:solidFill>
                <a:latin typeface="Gill Sans" pitchFamily="-111" charset="0"/>
              </a:defRPr>
            </a:lvl6pPr>
            <a:lvl7pPr marL="914400" algn="ctr" rtl="0" fontAlgn="base">
              <a:spcBef>
                <a:spcPct val="0"/>
              </a:spcBef>
              <a:spcAft>
                <a:spcPct val="0"/>
              </a:spcAft>
              <a:defRPr sz="3200">
                <a:solidFill>
                  <a:schemeClr val="tx1"/>
                </a:solidFill>
                <a:latin typeface="Gill Sans" pitchFamily="-111" charset="0"/>
              </a:defRPr>
            </a:lvl7pPr>
            <a:lvl8pPr marL="1371600" algn="ctr" rtl="0" fontAlgn="base">
              <a:spcBef>
                <a:spcPct val="0"/>
              </a:spcBef>
              <a:spcAft>
                <a:spcPct val="0"/>
              </a:spcAft>
              <a:defRPr sz="3200">
                <a:solidFill>
                  <a:schemeClr val="tx1"/>
                </a:solidFill>
                <a:latin typeface="Gill Sans" pitchFamily="-111" charset="0"/>
              </a:defRPr>
            </a:lvl8pPr>
            <a:lvl9pPr marL="1828800" algn="ctr" rtl="0" fontAlgn="base">
              <a:spcBef>
                <a:spcPct val="0"/>
              </a:spcBef>
              <a:spcAft>
                <a:spcPct val="0"/>
              </a:spcAft>
              <a:defRPr sz="3200">
                <a:solidFill>
                  <a:schemeClr val="tx1"/>
                </a:solidFill>
                <a:latin typeface="Gill Sans" pitchFamily="-111" charset="0"/>
              </a:defRPr>
            </a:lvl9pPr>
          </a:lstStyle>
          <a:p>
            <a:pPr algn="r"/>
            <a:r>
              <a:rPr lang="en-US" sz="3200" i="1" dirty="0" smtClean="0"/>
              <a:t>Multiple cycles of assessment and </a:t>
            </a:r>
            <a:br>
              <a:rPr lang="en-US" sz="3200" i="1" dirty="0" smtClean="0"/>
            </a:br>
            <a:r>
              <a:rPr lang="en-US" sz="3200" i="1" dirty="0" smtClean="0"/>
              <a:t>redesign may be needed</a:t>
            </a:r>
            <a:endParaRPr lang="en-US" sz="3200" i="1" dirty="0"/>
          </a:p>
        </p:txBody>
      </p:sp>
    </p:spTree>
    <p:extLst>
      <p:ext uri="{BB962C8B-B14F-4D97-AF65-F5344CB8AC3E}">
        <p14:creationId xmlns:p14="http://schemas.microsoft.com/office/powerpoint/2010/main" val="186424565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1219200"/>
            <a:ext cx="7948613" cy="1295400"/>
          </a:xfrm>
          <a:prstGeom prst="rect">
            <a:avLst/>
          </a:prstGeom>
          <a:noFill/>
          <a:ln w="9525">
            <a:noFill/>
            <a:miter lim="800000"/>
            <a:headEnd/>
            <a:tailEnd/>
          </a:ln>
          <a:effectLst/>
        </p:spPr>
        <p:txBody>
          <a:bodyPr>
            <a:prstTxWarp prst="textNoShape">
              <a:avLst/>
            </a:prstTxWarp>
          </a:bodyPr>
          <a:lstStyle/>
          <a:p>
            <a:pPr eaLnBrk="1" hangingPunct="1">
              <a:spcBef>
                <a:spcPct val="20000"/>
              </a:spcBef>
            </a:pPr>
            <a:r>
              <a:rPr lang="en-US" sz="3200" dirty="0" smtClean="0">
                <a:latin typeface="Calibri"/>
                <a:cs typeface="Calibri"/>
              </a:rPr>
              <a:t>Knowledge of student ideas in specific topic areas is essential for improving instruction.</a:t>
            </a:r>
            <a:endParaRPr lang="en-US" sz="3200" dirty="0">
              <a:latin typeface="Calibri"/>
              <a:cs typeface="Calibri"/>
            </a:endParaRPr>
          </a:p>
        </p:txBody>
      </p:sp>
      <p:sp>
        <p:nvSpPr>
          <p:cNvPr id="3" name="Title 2"/>
          <p:cNvSpPr>
            <a:spLocks noGrp="1"/>
          </p:cNvSpPr>
          <p:nvPr>
            <p:ph type="title"/>
          </p:nvPr>
        </p:nvSpPr>
        <p:spPr/>
        <p:txBody>
          <a:bodyPr/>
          <a:lstStyle/>
          <a:p>
            <a:endParaRPr lang="en-US"/>
          </a:p>
        </p:txBody>
      </p:sp>
      <p:sp>
        <p:nvSpPr>
          <p:cNvPr id="5" name="Rectangle 2"/>
          <p:cNvSpPr>
            <a:spLocks noChangeArrowheads="1"/>
          </p:cNvSpPr>
          <p:nvPr/>
        </p:nvSpPr>
        <p:spPr bwMode="auto">
          <a:xfrm>
            <a:off x="533400" y="3200400"/>
            <a:ext cx="7948613" cy="1295400"/>
          </a:xfrm>
          <a:prstGeom prst="rect">
            <a:avLst/>
          </a:prstGeom>
          <a:noFill/>
          <a:ln w="9525">
            <a:noFill/>
            <a:miter lim="800000"/>
            <a:headEnd/>
            <a:tailEnd/>
          </a:ln>
          <a:effectLst/>
        </p:spPr>
        <p:txBody>
          <a:bodyPr>
            <a:prstTxWarp prst="textNoShape">
              <a:avLst/>
            </a:prstTxWarp>
          </a:bodyPr>
          <a:lstStyle/>
          <a:p>
            <a:pPr algn="r" eaLnBrk="1" hangingPunct="1">
              <a:spcBef>
                <a:spcPct val="20000"/>
              </a:spcBef>
            </a:pPr>
            <a:r>
              <a:rPr lang="en-US" sz="3200" i="1" dirty="0" smtClean="0">
                <a:latin typeface="Calibri"/>
                <a:cs typeface="Calibri"/>
              </a:rPr>
              <a:t>Interactive instruction may be necessary, </a:t>
            </a:r>
            <a:br>
              <a:rPr lang="en-US" sz="3200" i="1" dirty="0" smtClean="0">
                <a:latin typeface="Calibri"/>
                <a:cs typeface="Calibri"/>
              </a:rPr>
            </a:br>
            <a:r>
              <a:rPr lang="en-US" sz="3200" i="1" dirty="0" smtClean="0">
                <a:latin typeface="Calibri"/>
                <a:cs typeface="Calibri"/>
              </a:rPr>
              <a:t>but it is not sufficient.</a:t>
            </a:r>
            <a:endParaRPr lang="en-US" sz="3200" i="1" dirty="0">
              <a:latin typeface="Calibri"/>
              <a:cs typeface="Calibri"/>
            </a:endParaRPr>
          </a:p>
        </p:txBody>
      </p:sp>
      <p:sp>
        <p:nvSpPr>
          <p:cNvPr id="6" name="Rectangle 2"/>
          <p:cNvSpPr>
            <a:spLocks noChangeArrowheads="1"/>
          </p:cNvSpPr>
          <p:nvPr/>
        </p:nvSpPr>
        <p:spPr bwMode="auto">
          <a:xfrm>
            <a:off x="509587" y="5181600"/>
            <a:ext cx="7948613" cy="1295400"/>
          </a:xfrm>
          <a:prstGeom prst="rect">
            <a:avLst/>
          </a:prstGeom>
          <a:noFill/>
          <a:ln w="9525">
            <a:noFill/>
            <a:miter lim="800000"/>
            <a:headEnd/>
            <a:tailEnd/>
          </a:ln>
          <a:effectLst/>
        </p:spPr>
        <p:txBody>
          <a:bodyPr>
            <a:prstTxWarp prst="textNoShape">
              <a:avLst/>
            </a:prstTxWarp>
          </a:bodyPr>
          <a:lstStyle/>
          <a:p>
            <a:pPr algn="ctr" eaLnBrk="1" hangingPunct="1">
              <a:spcBef>
                <a:spcPct val="20000"/>
              </a:spcBef>
            </a:pPr>
            <a:r>
              <a:rPr lang="en-US" sz="3200" dirty="0" smtClean="0">
                <a:latin typeface="Calibri"/>
                <a:cs typeface="Calibri"/>
              </a:rPr>
              <a:t>Instruction should be evidence-based, </a:t>
            </a:r>
            <a:br>
              <a:rPr lang="en-US" sz="3200" dirty="0" smtClean="0">
                <a:latin typeface="Calibri"/>
                <a:cs typeface="Calibri"/>
              </a:rPr>
            </a:br>
            <a:r>
              <a:rPr lang="en-US" sz="3200" dirty="0" smtClean="0">
                <a:latin typeface="Calibri"/>
                <a:cs typeface="Calibri"/>
              </a:rPr>
              <a:t>not ideology-based.</a:t>
            </a:r>
            <a:endParaRPr lang="en-US" sz="3200" dirty="0">
              <a:latin typeface="Calibri"/>
              <a:cs typeface="Calibri"/>
            </a:endParaRPr>
          </a:p>
        </p:txBody>
      </p:sp>
    </p:spTree>
    <p:extLst>
      <p:ext uri="{BB962C8B-B14F-4D97-AF65-F5344CB8AC3E}">
        <p14:creationId xmlns:p14="http://schemas.microsoft.com/office/powerpoint/2010/main" val="298800826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ChangeArrowheads="1"/>
          </p:cNvSpPr>
          <p:nvPr/>
        </p:nvSpPr>
        <p:spPr bwMode="auto">
          <a:xfrm>
            <a:off x="292100" y="1447800"/>
            <a:ext cx="8534400" cy="4191000"/>
          </a:xfrm>
          <a:prstGeom prst="rect">
            <a:avLst/>
          </a:prstGeom>
          <a:noFill/>
          <a:ln w="12700">
            <a:noFill/>
            <a:miter lim="800000"/>
            <a:headEnd/>
            <a:tailEnd/>
          </a:ln>
          <a:effectLst/>
        </p:spPr>
        <p:txBody>
          <a:bodyPr lIns="90487" tIns="44450" rIns="90487" bIns="44450">
            <a:prstTxWarp prst="textNoShape">
              <a:avLst/>
            </a:prstTxWarp>
          </a:bodyPr>
          <a:lstStyle/>
          <a:p>
            <a:pPr marL="457200" indent="-457200" eaLnBrk="1" hangingPunct="1">
              <a:buFont typeface="Arial"/>
              <a:buChar char="•"/>
            </a:pPr>
            <a:r>
              <a:rPr lang="en-US" sz="2600" dirty="0" smtClean="0">
                <a:latin typeface="Calibri"/>
                <a:cs typeface="Calibri"/>
              </a:rPr>
              <a:t>is </a:t>
            </a:r>
            <a:r>
              <a:rPr lang="en-US" sz="2600" b="1" dirty="0" smtClean="0">
                <a:latin typeface="Calibri"/>
                <a:cs typeface="Calibri"/>
              </a:rPr>
              <a:t>not</a:t>
            </a:r>
            <a:r>
              <a:rPr lang="en-US" sz="2600" dirty="0" smtClean="0">
                <a:latin typeface="Calibri"/>
                <a:cs typeface="Calibri"/>
              </a:rPr>
              <a:t> about promoting a specific teaching method </a:t>
            </a:r>
            <a:br>
              <a:rPr lang="en-US" sz="2600" dirty="0" smtClean="0">
                <a:latin typeface="Calibri"/>
                <a:cs typeface="Calibri"/>
              </a:rPr>
            </a:br>
            <a:r>
              <a:rPr lang="en-US" sz="2600" dirty="0" smtClean="0">
                <a:latin typeface="Calibri"/>
                <a:cs typeface="Calibri"/>
              </a:rPr>
              <a:t>(and disparaging others).</a:t>
            </a:r>
          </a:p>
          <a:p>
            <a:pPr marL="342900" indent="-342900" eaLnBrk="1" hangingPunct="1">
              <a:buFont typeface="Arial"/>
              <a:buChar char="•"/>
            </a:pPr>
            <a:endParaRPr lang="en-US" sz="2600" dirty="0">
              <a:latin typeface="Calibri"/>
              <a:cs typeface="Calibri"/>
            </a:endParaRPr>
          </a:p>
          <a:p>
            <a:pPr marL="457200" indent="-457200" eaLnBrk="1" hangingPunct="1">
              <a:buFont typeface="Arial"/>
              <a:buChar char="•"/>
            </a:pPr>
            <a:r>
              <a:rPr lang="en-US" sz="2600" dirty="0" smtClean="0">
                <a:latin typeface="Calibri"/>
                <a:cs typeface="Calibri"/>
              </a:rPr>
              <a:t>is </a:t>
            </a:r>
            <a:r>
              <a:rPr lang="en-US" sz="2600" b="1" dirty="0" smtClean="0">
                <a:latin typeface="Calibri"/>
                <a:cs typeface="Calibri"/>
              </a:rPr>
              <a:t>not</a:t>
            </a:r>
            <a:r>
              <a:rPr lang="en-US" sz="2600" dirty="0" smtClean="0">
                <a:latin typeface="Calibri"/>
                <a:cs typeface="Calibri"/>
              </a:rPr>
              <a:t> about dismissing knowledge of teaching and learning based on experience.</a:t>
            </a:r>
          </a:p>
          <a:p>
            <a:pPr marL="342900" indent="-342900" eaLnBrk="1" hangingPunct="1">
              <a:buFont typeface="Arial"/>
              <a:buChar char="•"/>
            </a:pPr>
            <a:endParaRPr lang="en-US" sz="2600" dirty="0">
              <a:latin typeface="Calibri"/>
              <a:cs typeface="Calibri"/>
            </a:endParaRPr>
          </a:p>
          <a:p>
            <a:pPr marL="457200" indent="-457200" eaLnBrk="1" hangingPunct="1">
              <a:buFont typeface="Arial"/>
              <a:buChar char="•"/>
            </a:pPr>
            <a:r>
              <a:rPr lang="en-US" sz="2600" b="1" dirty="0" smtClean="0">
                <a:latin typeface="Calibri"/>
                <a:cs typeface="Calibri"/>
              </a:rPr>
              <a:t>is</a:t>
            </a:r>
            <a:r>
              <a:rPr lang="en-US" sz="2600" dirty="0" smtClean="0">
                <a:latin typeface="Calibri"/>
                <a:cs typeface="Calibri"/>
              </a:rPr>
              <a:t> about promoting the view that systematically gathering and analyzing data is a good way to understand and affect complex phenomena.</a:t>
            </a:r>
            <a:endParaRPr lang="en-US" sz="2600" dirty="0">
              <a:latin typeface="Calibri"/>
              <a:cs typeface="Calibri"/>
            </a:endParaRPr>
          </a:p>
        </p:txBody>
      </p:sp>
      <p:sp>
        <p:nvSpPr>
          <p:cNvPr id="1145861" name="Text Box 5"/>
          <p:cNvSpPr txBox="1">
            <a:spLocks noChangeArrowheads="1"/>
          </p:cNvSpPr>
          <p:nvPr/>
        </p:nvSpPr>
        <p:spPr bwMode="auto">
          <a:xfrm>
            <a:off x="2667000" y="4402138"/>
            <a:ext cx="184150" cy="457200"/>
          </a:xfrm>
          <a:prstGeom prst="rect">
            <a:avLst/>
          </a:prstGeom>
          <a:noFill/>
          <a:ln w="9525">
            <a:noFill/>
            <a:miter lim="800000"/>
            <a:headEnd/>
            <a:tailEnd/>
          </a:ln>
          <a:effectLst/>
        </p:spPr>
        <p:txBody>
          <a:bodyPr wrap="none">
            <a:prstTxWarp prst="textNoShape">
              <a:avLst/>
            </a:prstTxWarp>
            <a:spAutoFit/>
          </a:bodyPr>
          <a:lstStyle/>
          <a:p>
            <a:endParaRPr lang="en-US">
              <a:latin typeface="Gill Sans" pitchFamily="1" charset="0"/>
            </a:endParaRPr>
          </a:p>
        </p:txBody>
      </p:sp>
      <p:sp>
        <p:nvSpPr>
          <p:cNvPr id="5" name="Title 5"/>
          <p:cNvSpPr>
            <a:spLocks noGrp="1"/>
          </p:cNvSpPr>
          <p:nvPr>
            <p:ph type="title"/>
          </p:nvPr>
        </p:nvSpPr>
        <p:spPr>
          <a:xfrm>
            <a:off x="684213" y="152400"/>
            <a:ext cx="7772400" cy="609600"/>
          </a:xfrm>
        </p:spPr>
        <p:txBody>
          <a:bodyPr/>
          <a:lstStyle/>
          <a:p>
            <a:r>
              <a:rPr lang="en-US" dirty="0" smtClean="0"/>
              <a:t>Physics Education Research</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300" y="1219200"/>
            <a:ext cx="4013200" cy="4525963"/>
          </a:xfrm>
        </p:spPr>
        <p:txBody>
          <a:bodyPr>
            <a:normAutofit/>
          </a:bodyPr>
          <a:lstStyle/>
          <a:p>
            <a:pPr>
              <a:spcBef>
                <a:spcPts val="0"/>
              </a:spcBef>
              <a:buNone/>
            </a:pPr>
            <a:r>
              <a:rPr lang="en-US" sz="2400" dirty="0" smtClean="0">
                <a:solidFill>
                  <a:srgbClr val="800080"/>
                </a:solidFill>
              </a:rPr>
              <a:t>Faculty</a:t>
            </a:r>
          </a:p>
          <a:p>
            <a:pPr marL="285750" lvl="1">
              <a:spcBef>
                <a:spcPts val="0"/>
              </a:spcBef>
              <a:buNone/>
            </a:pPr>
            <a:r>
              <a:rPr lang="en-US" sz="2400" dirty="0" smtClean="0"/>
              <a:t>Suzanne </a:t>
            </a:r>
            <a:r>
              <a:rPr lang="en-US" sz="2400" dirty="0" err="1" smtClean="0"/>
              <a:t>Brahmia</a:t>
            </a:r>
            <a:endParaRPr lang="en-US" sz="2400" dirty="0" smtClean="0"/>
          </a:p>
          <a:p>
            <a:pPr marL="285750" lvl="1">
              <a:spcBef>
                <a:spcPts val="0"/>
              </a:spcBef>
              <a:buNone/>
            </a:pPr>
            <a:r>
              <a:rPr lang="en-US" sz="2400" dirty="0" smtClean="0"/>
              <a:t>Paula </a:t>
            </a:r>
            <a:r>
              <a:rPr lang="en-US" sz="2400" dirty="0"/>
              <a:t>Heron</a:t>
            </a:r>
          </a:p>
          <a:p>
            <a:pPr marL="285750" lvl="1">
              <a:spcBef>
                <a:spcPts val="0"/>
              </a:spcBef>
              <a:buNone/>
            </a:pPr>
            <a:r>
              <a:rPr lang="en-US" sz="2400" dirty="0" smtClean="0">
                <a:solidFill>
                  <a:srgbClr val="FFFFFF"/>
                </a:solidFill>
              </a:rPr>
              <a:t>Lillian McDermott</a:t>
            </a:r>
          </a:p>
          <a:p>
            <a:pPr marL="285750" lvl="1">
              <a:spcBef>
                <a:spcPts val="0"/>
              </a:spcBef>
              <a:buNone/>
            </a:pPr>
            <a:r>
              <a:rPr lang="en-US" sz="2400" dirty="0" smtClean="0">
                <a:solidFill>
                  <a:srgbClr val="FFFFFF"/>
                </a:solidFill>
              </a:rPr>
              <a:t>Peter Shaffer</a:t>
            </a:r>
          </a:p>
          <a:p>
            <a:pPr lvl="1">
              <a:spcBef>
                <a:spcPts val="0"/>
              </a:spcBef>
              <a:buNone/>
            </a:pPr>
            <a:endParaRPr lang="en-US" sz="2400" dirty="0" smtClean="0"/>
          </a:p>
          <a:p>
            <a:pPr>
              <a:spcBef>
                <a:spcPts val="0"/>
              </a:spcBef>
              <a:buNone/>
            </a:pPr>
            <a:r>
              <a:rPr lang="en-US" sz="2400" dirty="0" smtClean="0">
                <a:solidFill>
                  <a:srgbClr val="800080"/>
                </a:solidFill>
              </a:rPr>
              <a:t>Lecturers and </a:t>
            </a:r>
            <a:r>
              <a:rPr lang="en-US" sz="2400" dirty="0" err="1" smtClean="0">
                <a:solidFill>
                  <a:srgbClr val="800080"/>
                </a:solidFill>
              </a:rPr>
              <a:t>postdocs</a:t>
            </a:r>
            <a:endParaRPr lang="en-US" sz="2400" dirty="0" smtClean="0">
              <a:solidFill>
                <a:srgbClr val="800080"/>
              </a:solidFill>
            </a:endParaRPr>
          </a:p>
          <a:p>
            <a:pPr marL="285750" lvl="1">
              <a:spcBef>
                <a:spcPts val="0"/>
              </a:spcBef>
              <a:buNone/>
            </a:pPr>
            <a:r>
              <a:rPr lang="en-US" sz="2400" dirty="0" smtClean="0"/>
              <a:t>Paul </a:t>
            </a:r>
            <a:r>
              <a:rPr lang="en-US" sz="2400" dirty="0" err="1" smtClean="0"/>
              <a:t>Emigh</a:t>
            </a:r>
            <a:endParaRPr lang="en-US" sz="2400" dirty="0"/>
          </a:p>
          <a:p>
            <a:pPr marL="285750" lvl="1">
              <a:spcBef>
                <a:spcPts val="0"/>
              </a:spcBef>
              <a:buNone/>
            </a:pPr>
            <a:r>
              <a:rPr lang="en-US" sz="2400" dirty="0" smtClean="0">
                <a:solidFill>
                  <a:srgbClr val="FFFFFF"/>
                </a:solidFill>
              </a:rPr>
              <a:t>Ryan Hazelton</a:t>
            </a:r>
          </a:p>
          <a:p>
            <a:pPr marL="285750" lvl="1">
              <a:spcBef>
                <a:spcPts val="0"/>
              </a:spcBef>
              <a:buNone/>
            </a:pPr>
            <a:r>
              <a:rPr lang="en-US" sz="2400" dirty="0" smtClean="0">
                <a:solidFill>
                  <a:srgbClr val="FFFFFF"/>
                </a:solidFill>
              </a:rPr>
              <a:t>Donna Messina</a:t>
            </a:r>
          </a:p>
        </p:txBody>
      </p:sp>
      <p:sp>
        <p:nvSpPr>
          <p:cNvPr id="4" name="Content Placeholder 2"/>
          <p:cNvSpPr txBox="1">
            <a:spLocks/>
          </p:cNvSpPr>
          <p:nvPr/>
        </p:nvSpPr>
        <p:spPr>
          <a:xfrm>
            <a:off x="4978400" y="1219200"/>
            <a:ext cx="4165600" cy="4525963"/>
          </a:xfrm>
          <a:prstGeom prst="rect">
            <a:avLst/>
          </a:prstGeom>
        </p:spPr>
        <p:txBody>
          <a:bodyPr vert="horz" lIns="91440" tIns="45720" rIns="91440" bIns="45720" rtlCol="0">
            <a:normAutofit/>
          </a:bodyPr>
          <a:lstStyle/>
          <a:p>
            <a:pPr marL="285750" marR="0" lvl="0" indent="-285750" algn="l" defTabSz="914400" rtl="0" eaLnBrk="1" fontAlgn="auto" latinLnBrk="0" hangingPunct="1">
              <a:lnSpc>
                <a:spcPct val="100000"/>
              </a:lnSpc>
              <a:spcAft>
                <a:spcPts val="0"/>
              </a:spcAft>
              <a:buClrTx/>
              <a:buSzTx/>
              <a:tabLst/>
              <a:defRPr/>
            </a:pPr>
            <a:r>
              <a:rPr kumimoji="0" lang="en-US" b="0" i="0" u="none" strike="noStrike" kern="1200" cap="none" spc="0" normalizeH="0" baseline="0" noProof="0" dirty="0" smtClean="0">
                <a:ln>
                  <a:noFill/>
                </a:ln>
                <a:solidFill>
                  <a:srgbClr val="800080"/>
                </a:solidFill>
                <a:effectLst/>
                <a:uLnTx/>
                <a:uFillTx/>
                <a:latin typeface="Calibri"/>
                <a:cs typeface="Calibri"/>
              </a:rPr>
              <a:t>Physics PhD </a:t>
            </a:r>
            <a:r>
              <a:rPr lang="en-US" dirty="0" smtClean="0">
                <a:solidFill>
                  <a:srgbClr val="800080"/>
                </a:solidFill>
                <a:latin typeface="Calibri"/>
                <a:cs typeface="Calibri"/>
              </a:rPr>
              <a:t>Students</a:t>
            </a:r>
            <a:endParaRPr kumimoji="0" lang="en-US" b="0" i="0" u="none" strike="noStrike" kern="1200" cap="none" spc="0" normalizeH="0" baseline="0" noProof="0" dirty="0" smtClean="0">
              <a:ln>
                <a:noFill/>
              </a:ln>
              <a:solidFill>
                <a:srgbClr val="800080"/>
              </a:solidFill>
              <a:effectLst/>
              <a:uLnTx/>
              <a:uFillTx/>
              <a:latin typeface="Calibri"/>
              <a:cs typeface="Calibri"/>
            </a:endParaRPr>
          </a:p>
          <a:p>
            <a:pPr marL="285750" lvl="1" indent="-285750" defTabSz="914400">
              <a:defRPr/>
            </a:pPr>
            <a:r>
              <a:rPr lang="en-US" dirty="0" err="1" smtClean="0">
                <a:solidFill>
                  <a:srgbClr val="FFFFFF"/>
                </a:solidFill>
                <a:latin typeface="Calibri"/>
                <a:cs typeface="Calibri"/>
              </a:rPr>
              <a:t>Sheh</a:t>
            </a:r>
            <a:r>
              <a:rPr lang="en-US" dirty="0" smtClean="0">
                <a:solidFill>
                  <a:srgbClr val="FFFFFF"/>
                </a:solidFill>
                <a:latin typeface="Calibri"/>
                <a:cs typeface="Calibri"/>
              </a:rPr>
              <a:t> Lit Chang</a:t>
            </a:r>
          </a:p>
          <a:p>
            <a:pPr marL="285750" lvl="1" indent="-285750" defTabSz="914400">
              <a:defRPr/>
            </a:pPr>
            <a:r>
              <a:rPr lang="en-US" dirty="0" smtClean="0">
                <a:solidFill>
                  <a:srgbClr val="FFFFFF"/>
                </a:solidFill>
                <a:latin typeface="Calibri"/>
                <a:cs typeface="Calibri"/>
              </a:rPr>
              <a:t>Lisa </a:t>
            </a:r>
            <a:r>
              <a:rPr lang="en-US" dirty="0" err="1" smtClean="0">
                <a:solidFill>
                  <a:srgbClr val="FFFFFF"/>
                </a:solidFill>
                <a:latin typeface="Calibri"/>
                <a:cs typeface="Calibri"/>
              </a:rPr>
              <a:t>Goodhew</a:t>
            </a:r>
            <a:endParaRPr lang="en-US" dirty="0" smtClean="0">
              <a:solidFill>
                <a:srgbClr val="FFFFFF"/>
              </a:solidFill>
              <a:latin typeface="Calibri"/>
              <a:cs typeface="Calibri"/>
            </a:endParaRPr>
          </a:p>
          <a:p>
            <a:pPr marL="285750" lvl="1" indent="-285750" defTabSz="914400">
              <a:defRPr/>
            </a:pPr>
            <a:r>
              <a:rPr lang="en-US" dirty="0" smtClean="0">
                <a:solidFill>
                  <a:srgbClr val="FFFFFF"/>
                </a:solidFill>
                <a:latin typeface="Calibri"/>
                <a:cs typeface="Calibri"/>
              </a:rPr>
              <a:t>Alexis </a:t>
            </a:r>
            <a:r>
              <a:rPr lang="en-US" dirty="0" err="1">
                <a:solidFill>
                  <a:srgbClr val="FFFFFF"/>
                </a:solidFill>
                <a:latin typeface="Calibri"/>
                <a:cs typeface="Calibri"/>
              </a:rPr>
              <a:t>Olsho</a:t>
            </a:r>
            <a:endParaRPr lang="en-US" dirty="0">
              <a:solidFill>
                <a:srgbClr val="FFFFFF"/>
              </a:solidFill>
              <a:latin typeface="Calibri"/>
              <a:cs typeface="Calibri"/>
            </a:endParaRPr>
          </a:p>
          <a:p>
            <a:pPr marL="285750" marR="0" lvl="1" indent="-285750" algn="l" defTabSz="914400" rtl="0" eaLnBrk="1" fontAlgn="auto" latinLnBrk="0" hangingPunct="1">
              <a:lnSpc>
                <a:spcPct val="100000"/>
              </a:lnSpc>
              <a:spcAft>
                <a:spcPts val="0"/>
              </a:spcAft>
              <a:buClrTx/>
              <a:buSzTx/>
              <a:tabLst/>
              <a:defRPr/>
            </a:pPr>
            <a:r>
              <a:rPr lang="en-US" dirty="0" smtClean="0">
                <a:solidFill>
                  <a:srgbClr val="FFFFFF"/>
                </a:solidFill>
                <a:latin typeface="Calibri"/>
                <a:cs typeface="Calibri"/>
              </a:rPr>
              <a:t>Marshall </a:t>
            </a:r>
            <a:r>
              <a:rPr lang="en-US" dirty="0" err="1" smtClean="0">
                <a:solidFill>
                  <a:srgbClr val="FFFFFF"/>
                </a:solidFill>
                <a:latin typeface="Calibri"/>
                <a:cs typeface="Calibri"/>
              </a:rPr>
              <a:t>Styczinski</a:t>
            </a:r>
            <a:endParaRPr kumimoji="0" lang="en-US" b="0" i="0" u="none" strike="noStrike" kern="1200" cap="none" spc="0" normalizeH="0" baseline="0" noProof="0" dirty="0" smtClean="0">
              <a:ln>
                <a:noFill/>
              </a:ln>
              <a:solidFill>
                <a:srgbClr val="FFFFFF"/>
              </a:solidFill>
              <a:effectLst/>
              <a:uLnTx/>
              <a:uFillTx/>
              <a:latin typeface="Calibri"/>
              <a:cs typeface="Calibri"/>
            </a:endParaRPr>
          </a:p>
          <a:p>
            <a:pPr marL="285750" marR="0" lvl="1" indent="-285750" algn="l" defTabSz="914400" rtl="0" eaLnBrk="1" fontAlgn="auto" latinLnBrk="0" hangingPunct="1">
              <a:lnSpc>
                <a:spcPct val="100000"/>
              </a:lnSpc>
              <a:spcAft>
                <a:spcPts val="0"/>
              </a:spcAft>
              <a:buClrTx/>
              <a:buSzTx/>
              <a:tabLst/>
              <a:defRPr/>
            </a:pPr>
            <a:r>
              <a:rPr lang="en-US" dirty="0" smtClean="0">
                <a:solidFill>
                  <a:srgbClr val="FFFFFF"/>
                </a:solidFill>
                <a:latin typeface="Calibri"/>
                <a:cs typeface="Calibri"/>
              </a:rPr>
              <a:t>Tong Wan</a:t>
            </a:r>
          </a:p>
          <a:p>
            <a:pPr marL="285750" marR="0" lvl="1" indent="-285750" algn="l" defTabSz="914400" rtl="0" eaLnBrk="1" fontAlgn="auto" latinLnBrk="0" hangingPunct="1">
              <a:lnSpc>
                <a:spcPct val="100000"/>
              </a:lnSpc>
              <a:spcAft>
                <a:spcPts val="0"/>
              </a:spcAft>
              <a:buClrTx/>
              <a:buSzTx/>
              <a:tabLst/>
              <a:defRPr/>
            </a:pPr>
            <a:r>
              <a:rPr kumimoji="0" lang="en-US" b="0" i="0" u="none" strike="noStrike" kern="1200" cap="none" spc="0" normalizeH="0" baseline="0" noProof="0" dirty="0" smtClean="0">
                <a:ln>
                  <a:noFill/>
                </a:ln>
                <a:solidFill>
                  <a:srgbClr val="FFFFFF"/>
                </a:solidFill>
                <a:effectLst/>
                <a:uLnTx/>
                <a:uFillTx/>
                <a:latin typeface="Calibri"/>
                <a:cs typeface="Calibri"/>
              </a:rPr>
              <a:t>Bert </a:t>
            </a:r>
            <a:r>
              <a:rPr kumimoji="0" lang="en-US" b="0" i="0" u="none" strike="noStrike" kern="1200" cap="none" spc="0" normalizeH="0" baseline="0" noProof="0" dirty="0" err="1" smtClean="0">
                <a:ln>
                  <a:noFill/>
                </a:ln>
                <a:solidFill>
                  <a:srgbClr val="FFFFFF"/>
                </a:solidFill>
                <a:effectLst/>
                <a:uLnTx/>
                <a:uFillTx/>
                <a:latin typeface="Calibri"/>
                <a:cs typeface="Calibri"/>
              </a:rPr>
              <a:t>Xu</a:t>
            </a:r>
            <a:endParaRPr kumimoji="0" lang="en-US" b="0" i="0" u="none" strike="noStrike" kern="1200" cap="none" spc="0" normalizeH="0" baseline="0" noProof="0" dirty="0" smtClean="0">
              <a:ln>
                <a:noFill/>
              </a:ln>
              <a:solidFill>
                <a:srgbClr val="FFFFFF"/>
              </a:solidFill>
              <a:effectLst/>
              <a:uLnTx/>
              <a:uFillTx/>
              <a:latin typeface="Calibri"/>
              <a:cs typeface="Calibri"/>
            </a:endParaRPr>
          </a:p>
          <a:p>
            <a:pPr marL="285750" marR="0" lvl="1" indent="-285750" algn="l" defTabSz="914400" rtl="0" eaLnBrk="1" fontAlgn="auto" latinLnBrk="0" hangingPunct="1">
              <a:lnSpc>
                <a:spcPct val="100000"/>
              </a:lnSpc>
              <a:spcAft>
                <a:spcPts val="0"/>
              </a:spcAft>
              <a:buClrTx/>
              <a:buSzTx/>
              <a:tabLst/>
              <a:defRPr/>
            </a:pPr>
            <a:endParaRPr kumimoji="0" lang="en-US" b="0" i="0" u="none" strike="noStrike" kern="1200" cap="none" spc="0" normalizeH="0" baseline="0" noProof="0" dirty="0" smtClean="0">
              <a:ln>
                <a:noFill/>
              </a:ln>
              <a:solidFill>
                <a:schemeClr val="tx1"/>
              </a:solidFill>
              <a:effectLst/>
              <a:uLnTx/>
              <a:uFillTx/>
              <a:latin typeface="Calibri"/>
              <a:cs typeface="Calibri"/>
            </a:endParaRPr>
          </a:p>
          <a:p>
            <a:pPr marL="285750" marR="0" lvl="0" indent="-285750" algn="l" defTabSz="914400" rtl="0" eaLnBrk="1" fontAlgn="auto" latinLnBrk="0" hangingPunct="1">
              <a:lnSpc>
                <a:spcPct val="100000"/>
              </a:lnSpc>
              <a:spcAft>
                <a:spcPts val="0"/>
              </a:spcAft>
              <a:buClrTx/>
              <a:buSzTx/>
              <a:tabLst/>
              <a:defRPr/>
            </a:pPr>
            <a:r>
              <a:rPr kumimoji="0" lang="en-US" b="0" i="0" u="none" strike="noStrike" kern="1200" cap="none" spc="0" normalizeH="0" baseline="0" noProof="0" dirty="0" smtClean="0">
                <a:ln>
                  <a:noFill/>
                </a:ln>
                <a:solidFill>
                  <a:srgbClr val="800080"/>
                </a:solidFill>
                <a:effectLst/>
                <a:uLnTx/>
                <a:uFillTx/>
                <a:latin typeface="Calibri"/>
                <a:cs typeface="Calibri"/>
              </a:rPr>
              <a:t>Visitors</a:t>
            </a:r>
          </a:p>
          <a:p>
            <a:pPr marL="285750" marR="0" lvl="1" indent="-285750" algn="l" defTabSz="914400" rtl="0" eaLnBrk="1" fontAlgn="auto" latinLnBrk="0" hangingPunct="1">
              <a:lnSpc>
                <a:spcPct val="100000"/>
              </a:lnSpc>
              <a:spcAft>
                <a:spcPts val="0"/>
              </a:spcAft>
              <a:buClrTx/>
              <a:buSzTx/>
              <a:tabLst/>
              <a:defRPr/>
            </a:pPr>
            <a:r>
              <a:rPr kumimoji="0" lang="en-US" b="0" i="0" u="none" strike="noStrike" kern="1200" cap="none" spc="0" normalizeH="0" baseline="0" noProof="0" dirty="0" smtClean="0">
                <a:ln>
                  <a:noFill/>
                </a:ln>
                <a:solidFill>
                  <a:srgbClr val="FFFFFF"/>
                </a:solidFill>
                <a:effectLst/>
                <a:uLnTx/>
                <a:uFillTx/>
                <a:latin typeface="Calibri"/>
                <a:cs typeface="Calibri"/>
              </a:rPr>
              <a:t>Jerry Feldman </a:t>
            </a:r>
            <a:r>
              <a:rPr kumimoji="0" lang="en-US" sz="2000" b="0" i="0" u="none" strike="noStrike" kern="1200" cap="none" spc="0" normalizeH="0" baseline="0" noProof="0" dirty="0" smtClean="0">
                <a:ln>
                  <a:noFill/>
                </a:ln>
                <a:solidFill>
                  <a:srgbClr val="FFFFFF"/>
                </a:solidFill>
                <a:effectLst/>
                <a:uLnTx/>
                <a:uFillTx/>
                <a:latin typeface="Calibri"/>
                <a:cs typeface="Calibri"/>
              </a:rPr>
              <a:t>(GWU)</a:t>
            </a:r>
          </a:p>
          <a:p>
            <a:pPr marL="285750" marR="0" lvl="1" indent="-285750" algn="l" defTabSz="914400" rtl="0" eaLnBrk="1" fontAlgn="auto" latinLnBrk="0" hangingPunct="1">
              <a:lnSpc>
                <a:spcPct val="100000"/>
              </a:lnSpc>
              <a:spcAft>
                <a:spcPts val="0"/>
              </a:spcAft>
              <a:buClrTx/>
              <a:buSzTx/>
              <a:tabLst/>
              <a:defRPr/>
            </a:pPr>
            <a:r>
              <a:rPr lang="en-US" noProof="0" dirty="0" err="1" smtClean="0">
                <a:solidFill>
                  <a:srgbClr val="FFFFFF"/>
                </a:solidFill>
                <a:latin typeface="Calibri"/>
                <a:cs typeface="Calibri"/>
              </a:rPr>
              <a:t>Xaoting</a:t>
            </a:r>
            <a:r>
              <a:rPr lang="en-US" noProof="0" dirty="0" smtClean="0">
                <a:solidFill>
                  <a:srgbClr val="FFFFFF"/>
                </a:solidFill>
                <a:latin typeface="Calibri"/>
                <a:cs typeface="Calibri"/>
              </a:rPr>
              <a:t> </a:t>
            </a:r>
            <a:r>
              <a:rPr lang="en-US" noProof="0" dirty="0" err="1" smtClean="0">
                <a:solidFill>
                  <a:srgbClr val="FFFFFF"/>
                </a:solidFill>
                <a:latin typeface="Calibri"/>
                <a:cs typeface="Calibri"/>
              </a:rPr>
              <a:t>Yue</a:t>
            </a:r>
            <a:r>
              <a:rPr lang="en-US" noProof="0" dirty="0" smtClean="0">
                <a:solidFill>
                  <a:srgbClr val="FFFFFF"/>
                </a:solidFill>
                <a:latin typeface="Calibri"/>
                <a:cs typeface="Calibri"/>
              </a:rPr>
              <a:t> </a:t>
            </a:r>
            <a:r>
              <a:rPr lang="en-US" sz="2000" noProof="0" dirty="0" smtClean="0">
                <a:solidFill>
                  <a:srgbClr val="FFFFFF"/>
                </a:solidFill>
                <a:latin typeface="Calibri"/>
                <a:cs typeface="Calibri"/>
              </a:rPr>
              <a:t>(East China Normal)</a:t>
            </a:r>
            <a:endParaRPr kumimoji="0" lang="en-US" sz="2000" b="0" i="0" u="none" strike="noStrike" kern="1200" cap="none" spc="0" normalizeH="0" baseline="0" noProof="0" dirty="0" smtClean="0">
              <a:ln>
                <a:noFill/>
              </a:ln>
              <a:solidFill>
                <a:srgbClr val="FFFFFF"/>
              </a:solidFill>
              <a:effectLst/>
              <a:uLnTx/>
              <a:uFillTx/>
              <a:latin typeface="Calibri"/>
              <a:cs typeface="Calibri"/>
            </a:endParaRPr>
          </a:p>
        </p:txBody>
      </p:sp>
      <p:sp>
        <p:nvSpPr>
          <p:cNvPr id="6" name="Title 5"/>
          <p:cNvSpPr>
            <a:spLocks noGrp="1"/>
          </p:cNvSpPr>
          <p:nvPr>
            <p:ph type="title"/>
          </p:nvPr>
        </p:nvSpPr>
        <p:spPr/>
        <p:txBody>
          <a:bodyPr/>
          <a:lstStyle/>
          <a:p>
            <a:r>
              <a:rPr lang="en-US" dirty="0" smtClean="0"/>
              <a:t>Physics Education Group at UW</a:t>
            </a:r>
            <a:endParaRPr lang="en-US" dirty="0"/>
          </a:p>
        </p:txBody>
      </p:sp>
      <p:sp>
        <p:nvSpPr>
          <p:cNvPr id="7" name="Rectangle 9"/>
          <p:cNvSpPr>
            <a:spLocks noChangeArrowheads="1"/>
          </p:cNvSpPr>
          <p:nvPr/>
        </p:nvSpPr>
        <p:spPr bwMode="auto">
          <a:xfrm>
            <a:off x="685800" y="152400"/>
            <a:ext cx="7772400" cy="774700"/>
          </a:xfrm>
          <a:prstGeom prst="rect">
            <a:avLst/>
          </a:prstGeom>
          <a:noFill/>
          <a:ln w="9525">
            <a:noFill/>
            <a:miter lim="800000"/>
            <a:headEnd/>
            <a:tailEnd/>
          </a:ln>
          <a:effectLst/>
        </p:spPr>
        <p:txBody>
          <a:bodyPr anchor="ctr">
            <a:prstTxWarp prst="textNoShape">
              <a:avLst/>
            </a:prstTxWarp>
          </a:bodyPr>
          <a:lstStyle/>
          <a:p>
            <a:pPr algn="ctr" eaLnBrk="1" hangingPunct="1"/>
            <a:endParaRPr lang="en-US" sz="4000" dirty="0">
              <a:latin typeface="Calibri"/>
              <a:cs typeface="Calibri"/>
            </a:endParaRPr>
          </a:p>
        </p:txBody>
      </p:sp>
    </p:spTree>
    <p:extLst>
      <p:ext uri="{BB962C8B-B14F-4D97-AF65-F5344CB8AC3E}">
        <p14:creationId xmlns:p14="http://schemas.microsoft.com/office/powerpoint/2010/main" val="33088277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066800"/>
            <a:ext cx="7772400" cy="4770537"/>
          </a:xfrm>
          <a:prstGeom prst="rect">
            <a:avLst/>
          </a:prstGeom>
        </p:spPr>
        <p:txBody>
          <a:bodyPr wrap="square">
            <a:spAutoFit/>
          </a:bodyPr>
          <a:lstStyle/>
          <a:p>
            <a:pPr algn="just"/>
            <a:endParaRPr lang="en-US" sz="1600" dirty="0" smtClean="0">
              <a:latin typeface="Calibri"/>
              <a:cs typeface="Calibri"/>
            </a:endParaRPr>
          </a:p>
          <a:p>
            <a:pPr algn="just"/>
            <a:r>
              <a:rPr lang="en-US" sz="1600" dirty="0" smtClean="0">
                <a:latin typeface="Calibri"/>
                <a:cs typeface="Calibri"/>
              </a:rPr>
              <a:t>In </a:t>
            </a:r>
            <a:r>
              <a:rPr lang="en-US" sz="1600" dirty="0">
                <a:latin typeface="Calibri"/>
                <a:cs typeface="Calibri"/>
              </a:rPr>
              <a:t>recent years, physics education research has emerged as a topic of research within physics departments. This type of research is pursued in physics departments at several leading graduate and research institutions, it has attracted funding from major governmental agencies, it is both objective and experimental, it is developing and has developed publication and dissemination mechanisms, and Ph.D. students trained in the area are recruited to establish new programs. Physics education research can and should be subject to the same criteria for evaluation (papers published, grants, etc.) as research in other fields of physics. The outcome of this research will improve the methodology of teaching and teaching evaluation</a:t>
            </a:r>
            <a:r>
              <a:rPr lang="en-US" sz="1600" dirty="0" smtClean="0">
                <a:latin typeface="Calibri"/>
                <a:cs typeface="Calibri"/>
              </a:rPr>
              <a:t>.</a:t>
            </a:r>
          </a:p>
          <a:p>
            <a:pPr algn="just"/>
            <a:endParaRPr lang="en-US" sz="1600" dirty="0">
              <a:latin typeface="Calibri"/>
              <a:cs typeface="Calibri"/>
            </a:endParaRPr>
          </a:p>
          <a:p>
            <a:pPr algn="just"/>
            <a:r>
              <a:rPr lang="en-US" sz="1600" b="1" dirty="0">
                <a:solidFill>
                  <a:srgbClr val="ACE500"/>
                </a:solidFill>
                <a:latin typeface="Calibri"/>
                <a:cs typeface="Calibri"/>
              </a:rPr>
              <a:t>The APS applauds and supports the acceptance in physics departments of research in physics education. </a:t>
            </a:r>
            <a:r>
              <a:rPr lang="en-US" sz="1600" dirty="0">
                <a:latin typeface="Calibri"/>
                <a:cs typeface="Calibri"/>
              </a:rPr>
              <a:t>Much of the work done in this field is very specific to the teaching of physics and deals with the unique needs and demands of particular physics courses and the appropriate use of technology in those courses. The successful adaptation of physics education research to improve the state of teaching in any physics department requires close contact between the physics education researchers and the more traditional researchers who are also teachers. The APS recognizes that the success and usefulness of physics education research is greatly enhanced by its presence in the physics department.</a:t>
            </a:r>
          </a:p>
        </p:txBody>
      </p:sp>
      <p:sp>
        <p:nvSpPr>
          <p:cNvPr id="3" name="Title 2"/>
          <p:cNvSpPr>
            <a:spLocks noGrp="1"/>
          </p:cNvSpPr>
          <p:nvPr>
            <p:ph type="title"/>
          </p:nvPr>
        </p:nvSpPr>
        <p:spPr/>
        <p:txBody>
          <a:bodyPr/>
          <a:lstStyle/>
          <a:p>
            <a:r>
              <a:rPr lang="en-US" sz="3600" dirty="0"/>
              <a:t>Official Statement on PER by the APS</a:t>
            </a:r>
            <a:r>
              <a:rPr lang="en-US" sz="3600" dirty="0" smtClean="0"/>
              <a:t>:</a:t>
            </a:r>
            <a:endParaRPr lang="en-US" sz="3600" dirty="0"/>
          </a:p>
        </p:txBody>
      </p:sp>
    </p:spTree>
    <p:extLst>
      <p:ext uri="{BB962C8B-B14F-4D97-AF65-F5344CB8AC3E}">
        <p14:creationId xmlns:p14="http://schemas.microsoft.com/office/powerpoint/2010/main" val="187285781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idx="1"/>
          </p:nvPr>
        </p:nvSpPr>
        <p:spPr bwMode="auto">
          <a:xfrm>
            <a:off x="381000" y="1143000"/>
            <a:ext cx="8382000" cy="396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600">
                <a:solidFill>
                  <a:schemeClr val="tx1"/>
                </a:solidFill>
                <a:latin typeface="Calibri"/>
                <a:ea typeface="+mn-ea"/>
                <a:cs typeface="Calibri"/>
              </a:defRPr>
            </a:lvl1pPr>
            <a:lvl2pPr marL="742950" indent="-285750" algn="l" rtl="0" fontAlgn="base">
              <a:spcBef>
                <a:spcPct val="20000"/>
              </a:spcBef>
              <a:spcAft>
                <a:spcPct val="0"/>
              </a:spcAft>
              <a:buChar char="–"/>
              <a:defRPr sz="2200">
                <a:solidFill>
                  <a:schemeClr val="tx1"/>
                </a:solidFill>
                <a:latin typeface="Calibri"/>
                <a:ea typeface="ＭＳ Ｐゴシック" pitchFamily="-111" charset="-128"/>
                <a:cs typeface="Calibri"/>
              </a:defRPr>
            </a:lvl2pPr>
            <a:lvl3pPr marL="11430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3pPr>
            <a:lvl4pPr marL="16002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4pPr>
            <a:lvl5pPr marL="20574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a:lstStyle>
          <a:p>
            <a:r>
              <a:rPr lang="en-US" sz="2200" i="1" dirty="0"/>
              <a:t>Effect of lecture instruction on student performance on qualitative questions, </a:t>
            </a:r>
            <a:r>
              <a:rPr lang="en-US" sz="2200" dirty="0"/>
              <a:t>Heron</a:t>
            </a:r>
            <a:r>
              <a:rPr lang="en-US" sz="2200" i="1" dirty="0"/>
              <a:t> (</a:t>
            </a:r>
            <a:r>
              <a:rPr lang="en-US" sz="2200" i="1" dirty="0" err="1"/>
              <a:t>PhysRev</a:t>
            </a:r>
            <a:r>
              <a:rPr lang="en-US" sz="2200" i="1" dirty="0"/>
              <a:t> PER, 2015)</a:t>
            </a:r>
          </a:p>
          <a:p>
            <a:pPr>
              <a:defRPr/>
            </a:pPr>
            <a:endParaRPr lang="en-US" sz="2200" dirty="0"/>
          </a:p>
          <a:p>
            <a:pPr>
              <a:defRPr/>
            </a:pPr>
            <a:r>
              <a:rPr lang="en-US" sz="2200" i="1" dirty="0"/>
              <a:t>Student understanding of the application of Newton's second law to rotating rigid bodies, </a:t>
            </a:r>
            <a:r>
              <a:rPr lang="en-US" sz="2200" dirty="0"/>
              <a:t>Close, Ortiz &amp; Heron </a:t>
            </a:r>
            <a:r>
              <a:rPr lang="en-US" sz="2200" i="1" dirty="0"/>
              <a:t>(Am. J. Phys. 2013)</a:t>
            </a:r>
          </a:p>
          <a:p>
            <a:pPr>
              <a:defRPr/>
            </a:pPr>
            <a:endParaRPr lang="en-US" sz="2200" i="1" dirty="0" smtClean="0"/>
          </a:p>
          <a:p>
            <a:pPr>
              <a:defRPr/>
            </a:pPr>
            <a:r>
              <a:rPr lang="en-US" sz="2200" i="1" dirty="0" smtClean="0"/>
              <a:t>Student understanding of the equilibrium of rigid bodies,</a:t>
            </a:r>
            <a:r>
              <a:rPr lang="en-US" sz="2200" dirty="0" smtClean="0"/>
              <a:t> Ortiz, Heron &amp; Shaffer </a:t>
            </a:r>
            <a:r>
              <a:rPr lang="en-US" sz="2200" i="1" dirty="0" smtClean="0"/>
              <a:t>(Am. J. Phys. 2005)</a:t>
            </a:r>
          </a:p>
          <a:p>
            <a:pPr marL="0" indent="0">
              <a:buNone/>
              <a:defRPr/>
            </a:pPr>
            <a:endParaRPr lang="en-US" sz="2200" i="1" dirty="0"/>
          </a:p>
          <a:p>
            <a:pPr marL="0" indent="0">
              <a:buNone/>
            </a:pPr>
            <a:endParaRPr lang="en-US" sz="2200" dirty="0"/>
          </a:p>
        </p:txBody>
      </p:sp>
      <p:sp>
        <p:nvSpPr>
          <p:cNvPr id="2" name="Title 1"/>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416425695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684213" y="152400"/>
            <a:ext cx="7772400" cy="838200"/>
          </a:xfrm>
        </p:spPr>
        <p:txBody>
          <a:bodyPr/>
          <a:lstStyle/>
          <a:p>
            <a:r>
              <a:rPr lang="en-US" sz="3600" dirty="0"/>
              <a:t>Physics Education Research in the </a:t>
            </a:r>
            <a:r>
              <a:rPr lang="en-US" sz="3600" dirty="0" smtClean="0"/>
              <a:t>US</a:t>
            </a:r>
            <a:endParaRPr lang="en-US" sz="3600" dirty="0"/>
          </a:p>
        </p:txBody>
      </p:sp>
      <p:sp>
        <p:nvSpPr>
          <p:cNvPr id="2" name="Content Placeholder 1"/>
          <p:cNvSpPr>
            <a:spLocks noGrp="1"/>
          </p:cNvSpPr>
          <p:nvPr>
            <p:ph idx="1"/>
          </p:nvPr>
        </p:nvSpPr>
        <p:spPr>
          <a:xfrm>
            <a:off x="381000" y="1143000"/>
            <a:ext cx="5105400" cy="4495800"/>
          </a:xfrm>
        </p:spPr>
        <p:txBody>
          <a:bodyPr/>
          <a:lstStyle/>
          <a:p>
            <a:pPr marL="0" indent="0" algn="ctr">
              <a:buNone/>
            </a:pPr>
            <a:r>
              <a:rPr lang="en-US" sz="2500" dirty="0"/>
              <a:t>R</a:t>
            </a:r>
            <a:r>
              <a:rPr lang="en-US" sz="2500" dirty="0" smtClean="0"/>
              <a:t>eports from the US National Academy of Sciences</a:t>
            </a:r>
            <a:endParaRPr lang="en-US" sz="2500" dirty="0"/>
          </a:p>
        </p:txBody>
      </p:sp>
      <p:grpSp>
        <p:nvGrpSpPr>
          <p:cNvPr id="4" name="Group 3"/>
          <p:cNvGrpSpPr>
            <a:grpSpLocks noChangeAspect="1"/>
          </p:cNvGrpSpPr>
          <p:nvPr/>
        </p:nvGrpSpPr>
        <p:grpSpPr>
          <a:xfrm>
            <a:off x="794621" y="2281535"/>
            <a:ext cx="4278158" cy="2743200"/>
            <a:chOff x="1524000" y="1828800"/>
            <a:chExt cx="5704211" cy="3657600"/>
          </a:xfrm>
        </p:grpSpPr>
        <p:pic>
          <p:nvPicPr>
            <p:cNvPr id="6" name="Picture 5"/>
            <p:cNvPicPr>
              <a:picLocks noChangeAspect="1"/>
            </p:cNvPicPr>
            <p:nvPr/>
          </p:nvPicPr>
          <p:blipFill>
            <a:blip r:embed="rId3"/>
            <a:stretch>
              <a:fillRect/>
            </a:stretch>
          </p:blipFill>
          <p:spPr>
            <a:xfrm>
              <a:off x="1524000" y="1828800"/>
              <a:ext cx="2559751" cy="3657600"/>
            </a:xfrm>
            <a:prstGeom prst="rect">
              <a:avLst/>
            </a:prstGeom>
          </p:spPr>
        </p:pic>
        <p:pic>
          <p:nvPicPr>
            <p:cNvPr id="9" name="Picture 8"/>
            <p:cNvPicPr>
              <a:picLocks noChangeAspect="1"/>
            </p:cNvPicPr>
            <p:nvPr/>
          </p:nvPicPr>
          <p:blipFill>
            <a:blip r:embed="rId4"/>
            <a:stretch>
              <a:fillRect/>
            </a:stretch>
          </p:blipFill>
          <p:spPr>
            <a:xfrm>
              <a:off x="4800600" y="1828800"/>
              <a:ext cx="2427611" cy="3657600"/>
            </a:xfrm>
            <a:prstGeom prst="rect">
              <a:avLst/>
            </a:prstGeom>
          </p:spPr>
        </p:pic>
      </p:grpSp>
      <p:sp>
        <p:nvSpPr>
          <p:cNvPr id="3" name="TextBox 2"/>
          <p:cNvSpPr txBox="1"/>
          <p:nvPr/>
        </p:nvSpPr>
        <p:spPr>
          <a:xfrm>
            <a:off x="839016" y="5217468"/>
            <a:ext cx="4189368" cy="461665"/>
          </a:xfrm>
          <a:prstGeom prst="rect">
            <a:avLst/>
          </a:prstGeom>
          <a:noFill/>
        </p:spPr>
        <p:txBody>
          <a:bodyPr wrap="none" rtlCol="0">
            <a:spAutoFit/>
          </a:bodyPr>
          <a:lstStyle/>
          <a:p>
            <a:pPr algn="ctr"/>
            <a:r>
              <a:rPr lang="en-US" dirty="0" smtClean="0">
                <a:latin typeface="Calibri"/>
                <a:cs typeface="Calibri"/>
              </a:rPr>
              <a:t>FREE to download from </a:t>
            </a:r>
            <a:r>
              <a:rPr lang="en-US" dirty="0" err="1" smtClean="0">
                <a:latin typeface="Calibri"/>
                <a:cs typeface="Calibri"/>
              </a:rPr>
              <a:t>nap.gov</a:t>
            </a:r>
            <a:endParaRPr lang="en-US" dirty="0">
              <a:latin typeface="Calibri"/>
              <a:cs typeface="Calibri"/>
            </a:endParaRPr>
          </a:p>
        </p:txBody>
      </p:sp>
      <p:sp>
        <p:nvSpPr>
          <p:cNvPr id="10" name="Content Placeholder 1"/>
          <p:cNvSpPr txBox="1">
            <a:spLocks/>
          </p:cNvSpPr>
          <p:nvPr/>
        </p:nvSpPr>
        <p:spPr bwMode="auto">
          <a:xfrm>
            <a:off x="5715000" y="1143000"/>
            <a:ext cx="32004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600">
                <a:solidFill>
                  <a:schemeClr val="tx1"/>
                </a:solidFill>
                <a:latin typeface="Calibri"/>
                <a:ea typeface="+mn-ea"/>
                <a:cs typeface="Calibri"/>
              </a:defRPr>
            </a:lvl1pPr>
            <a:lvl2pPr marL="742950" indent="-285750" algn="l" rtl="0" fontAlgn="base">
              <a:spcBef>
                <a:spcPct val="20000"/>
              </a:spcBef>
              <a:spcAft>
                <a:spcPct val="0"/>
              </a:spcAft>
              <a:buChar char="–"/>
              <a:defRPr sz="2200">
                <a:solidFill>
                  <a:schemeClr val="tx1"/>
                </a:solidFill>
                <a:latin typeface="Calibri"/>
                <a:ea typeface="ＭＳ Ｐゴシック" pitchFamily="-111" charset="-128"/>
                <a:cs typeface="Calibri"/>
              </a:defRPr>
            </a:lvl2pPr>
            <a:lvl3pPr marL="11430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3pPr>
            <a:lvl4pPr marL="16002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4pPr>
            <a:lvl5pPr marL="20574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a:lstStyle>
          <a:p>
            <a:pPr marL="0" indent="0" algn="ctr">
              <a:buFontTx/>
              <a:buNone/>
            </a:pPr>
            <a:r>
              <a:rPr lang="en-US" sz="2500" dirty="0" smtClean="0"/>
              <a:t>Report from the </a:t>
            </a:r>
            <a:br>
              <a:rPr lang="en-US" sz="2500" dirty="0" smtClean="0"/>
            </a:br>
            <a:r>
              <a:rPr lang="en-US" sz="2500" dirty="0" smtClean="0"/>
              <a:t>APS &amp; AAPT</a:t>
            </a:r>
            <a:endParaRPr lang="en-US" sz="2500" dirty="0"/>
          </a:p>
        </p:txBody>
      </p:sp>
      <p:pic>
        <p:nvPicPr>
          <p:cNvPr id="11" name="Picture 10"/>
          <p:cNvPicPr>
            <a:picLocks noChangeAspect="1"/>
          </p:cNvPicPr>
          <p:nvPr/>
        </p:nvPicPr>
        <p:blipFill>
          <a:blip r:embed="rId4"/>
          <a:stretch>
            <a:fillRect/>
          </a:stretch>
        </p:blipFill>
        <p:spPr>
          <a:xfrm>
            <a:off x="6404846" y="2286000"/>
            <a:ext cx="1820708" cy="2743200"/>
          </a:xfrm>
          <a:prstGeom prst="rect">
            <a:avLst/>
          </a:prstGeom>
        </p:spPr>
      </p:pic>
      <p:sp>
        <p:nvSpPr>
          <p:cNvPr id="5" name="Rectangle 4"/>
          <p:cNvSpPr/>
          <p:nvPr/>
        </p:nvSpPr>
        <p:spPr bwMode="auto">
          <a:xfrm>
            <a:off x="6362700" y="2286000"/>
            <a:ext cx="1905000" cy="274320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effectLst/>
              <a:latin typeface="Calibri"/>
              <a:cs typeface="Calibri"/>
            </a:endParaRPr>
          </a:p>
          <a:p>
            <a:pPr marL="0" marR="0" indent="0" algn="ctr" defTabSz="914400" rtl="0" eaLnBrk="0" fontAlgn="base" latinLnBrk="0" hangingPunct="0">
              <a:lnSpc>
                <a:spcPct val="100000"/>
              </a:lnSpc>
              <a:spcBef>
                <a:spcPct val="0"/>
              </a:spcBef>
              <a:spcAft>
                <a:spcPct val="0"/>
              </a:spcAft>
              <a:buClrTx/>
              <a:buSzTx/>
              <a:buFontTx/>
              <a:buNone/>
              <a:tabLst/>
            </a:pPr>
            <a:endParaRPr lang="en-US" sz="1400" dirty="0">
              <a:latin typeface="Calibri"/>
              <a:cs typeface="Calibri"/>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effectLst/>
                <a:latin typeface="Calibri"/>
                <a:cs typeface="Calibri"/>
              </a:rPr>
              <a:t>Report of the</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Calibri"/>
                <a:cs typeface="Calibri"/>
              </a:rPr>
              <a:t>Joint Task Force on Undergraduate Physics Programs</a:t>
            </a:r>
            <a:r>
              <a:rPr kumimoji="0" lang="en-US" sz="1400" b="0" i="0" u="none" strike="noStrike" cap="none" normalizeH="0" baseline="0" dirty="0" smtClean="0">
                <a:ln>
                  <a:noFill/>
                </a:ln>
                <a:effectLst/>
                <a:latin typeface="Calibri"/>
                <a:cs typeface="Calibri"/>
              </a:rPr>
              <a:t> </a:t>
            </a:r>
            <a:endParaRPr kumimoji="0" lang="en-US" sz="1400" b="0" i="0" u="none" strike="noStrike" cap="none" normalizeH="0" baseline="0" dirty="0">
              <a:ln>
                <a:noFill/>
              </a:ln>
              <a:effectLst/>
              <a:latin typeface="Calibri"/>
              <a:cs typeface="Calibri"/>
            </a:endParaRPr>
          </a:p>
        </p:txBody>
      </p:sp>
      <p:sp>
        <p:nvSpPr>
          <p:cNvPr id="12" name="TextBox 11"/>
          <p:cNvSpPr txBox="1"/>
          <p:nvPr/>
        </p:nvSpPr>
        <p:spPr>
          <a:xfrm>
            <a:off x="6409995" y="5217468"/>
            <a:ext cx="1810411" cy="461665"/>
          </a:xfrm>
          <a:prstGeom prst="rect">
            <a:avLst/>
          </a:prstGeom>
          <a:noFill/>
        </p:spPr>
        <p:txBody>
          <a:bodyPr wrap="none" rtlCol="0">
            <a:spAutoFit/>
          </a:bodyPr>
          <a:lstStyle/>
          <a:p>
            <a:pPr algn="ctr"/>
            <a:r>
              <a:rPr lang="en-US" dirty="0" smtClean="0">
                <a:latin typeface="Calibri"/>
                <a:cs typeface="Calibri"/>
              </a:rPr>
              <a:t>Coming soon</a:t>
            </a:r>
            <a:endParaRPr lang="en-US" dirty="0">
              <a:latin typeface="Calibri"/>
              <a:cs typeface="Calibri"/>
            </a:endParaRPr>
          </a:p>
        </p:txBody>
      </p:sp>
    </p:spTree>
    <p:extLst>
      <p:ext uri="{BB962C8B-B14F-4D97-AF65-F5344CB8AC3E}">
        <p14:creationId xmlns:p14="http://schemas.microsoft.com/office/powerpoint/2010/main" val="1716316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798" name="Rectangle 6"/>
          <p:cNvSpPr>
            <a:spLocks noGrp="1" noChangeArrowheads="1"/>
          </p:cNvSpPr>
          <p:nvPr>
            <p:ph type="body" idx="1"/>
          </p:nvPr>
        </p:nvSpPr>
        <p:spPr>
          <a:xfrm>
            <a:off x="685800" y="1066800"/>
            <a:ext cx="8077200" cy="5257800"/>
          </a:xfrm>
          <a:noFill/>
          <a:ln/>
        </p:spPr>
        <p:txBody>
          <a:bodyPr/>
          <a:lstStyle/>
          <a:p>
            <a:pPr eaLnBrk="0" hangingPunct="0">
              <a:spcBef>
                <a:spcPts val="600"/>
              </a:spcBef>
              <a:buFontTx/>
              <a:buNone/>
            </a:pPr>
            <a:r>
              <a:rPr lang="en-US" sz="2400" i="1" dirty="0"/>
              <a:t>Primary goal: </a:t>
            </a:r>
          </a:p>
          <a:p>
            <a:pPr eaLnBrk="0" hangingPunct="0">
              <a:spcBef>
                <a:spcPts val="600"/>
              </a:spcBef>
            </a:pPr>
            <a:r>
              <a:rPr lang="en-US" sz="2200" dirty="0" smtClean="0"/>
              <a:t>improve </a:t>
            </a:r>
            <a:r>
              <a:rPr lang="en-US" sz="2200" dirty="0"/>
              <a:t>student learning from kindergarten through graduate </a:t>
            </a:r>
            <a:r>
              <a:rPr lang="en-US" sz="2200" dirty="0" smtClean="0"/>
              <a:t>school</a:t>
            </a:r>
            <a:endParaRPr lang="en-US" sz="2200" i="1" dirty="0" smtClean="0"/>
          </a:p>
          <a:p>
            <a:pPr>
              <a:spcBef>
                <a:spcPct val="70000"/>
              </a:spcBef>
              <a:buFontTx/>
              <a:buNone/>
            </a:pPr>
            <a:r>
              <a:rPr lang="en-US" sz="2400" i="1" dirty="0" smtClean="0"/>
              <a:t>Primary </a:t>
            </a:r>
            <a:r>
              <a:rPr lang="en-US" sz="2400" i="1" dirty="0"/>
              <a:t>activities:</a:t>
            </a:r>
            <a:endParaRPr lang="en-US" sz="2400" dirty="0"/>
          </a:p>
          <a:p>
            <a:pPr>
              <a:spcBef>
                <a:spcPts val="600"/>
              </a:spcBef>
            </a:pPr>
            <a:r>
              <a:rPr lang="en-US" sz="2200" dirty="0" smtClean="0"/>
              <a:t>conduct </a:t>
            </a:r>
            <a:r>
              <a:rPr lang="en-US" sz="2200" dirty="0"/>
              <a:t>basic </a:t>
            </a:r>
            <a:r>
              <a:rPr lang="en-US" sz="2200" b="1" dirty="0"/>
              <a:t>research</a:t>
            </a:r>
            <a:r>
              <a:rPr lang="en-US" sz="2200" dirty="0"/>
              <a:t> on student understanding</a:t>
            </a:r>
            <a:endParaRPr lang="en-US" sz="2200" dirty="0" smtClean="0"/>
          </a:p>
          <a:p>
            <a:pPr>
              <a:spcBef>
                <a:spcPts val="600"/>
              </a:spcBef>
            </a:pPr>
            <a:r>
              <a:rPr lang="en-US" sz="2200" dirty="0" smtClean="0"/>
              <a:t>develop </a:t>
            </a:r>
            <a:r>
              <a:rPr lang="en-US" sz="2200" b="1" dirty="0" smtClean="0"/>
              <a:t>instructional materials </a:t>
            </a:r>
            <a:r>
              <a:rPr lang="en-US" sz="2200" dirty="0" smtClean="0"/>
              <a:t>for </a:t>
            </a:r>
            <a:r>
              <a:rPr lang="en-US" sz="2200" dirty="0"/>
              <a:t>university-level courses</a:t>
            </a:r>
          </a:p>
          <a:p>
            <a:pPr>
              <a:spcBef>
                <a:spcPts val="600"/>
              </a:spcBef>
            </a:pPr>
            <a:r>
              <a:rPr lang="en-US" sz="2200" dirty="0" smtClean="0"/>
              <a:t>provide </a:t>
            </a:r>
            <a:r>
              <a:rPr lang="en-US" sz="2200" b="1" dirty="0"/>
              <a:t>professional development </a:t>
            </a:r>
            <a:r>
              <a:rPr lang="en-US" sz="2200" dirty="0"/>
              <a:t>for </a:t>
            </a:r>
            <a:endParaRPr lang="en-US" sz="2200" dirty="0" smtClean="0"/>
          </a:p>
          <a:p>
            <a:pPr lvl="1">
              <a:spcBef>
                <a:spcPts val="600"/>
              </a:spcBef>
            </a:pPr>
            <a:r>
              <a:rPr lang="en-US" dirty="0" smtClean="0"/>
              <a:t>school </a:t>
            </a:r>
            <a:r>
              <a:rPr lang="en-US" dirty="0"/>
              <a:t>teachers </a:t>
            </a:r>
            <a:endParaRPr lang="en-US" dirty="0" smtClean="0"/>
          </a:p>
          <a:p>
            <a:pPr lvl="1">
              <a:spcBef>
                <a:spcPts val="600"/>
              </a:spcBef>
            </a:pPr>
            <a:r>
              <a:rPr lang="en-US" dirty="0" smtClean="0"/>
              <a:t>university faculty</a:t>
            </a:r>
          </a:p>
          <a:p>
            <a:pPr lvl="1">
              <a:spcBef>
                <a:spcPts val="600"/>
              </a:spcBef>
            </a:pPr>
            <a:r>
              <a:rPr lang="en-US" dirty="0" smtClean="0"/>
              <a:t>current </a:t>
            </a:r>
            <a:r>
              <a:rPr lang="en-US" dirty="0"/>
              <a:t>and future physics education </a:t>
            </a:r>
            <a:r>
              <a:rPr lang="en-US" dirty="0" smtClean="0"/>
              <a:t>researchers</a:t>
            </a:r>
            <a:endParaRPr lang="en-US" dirty="0"/>
          </a:p>
        </p:txBody>
      </p:sp>
      <p:sp>
        <p:nvSpPr>
          <p:cNvPr id="4" name="Title 5"/>
          <p:cNvSpPr>
            <a:spLocks noGrp="1"/>
          </p:cNvSpPr>
          <p:nvPr>
            <p:ph type="title"/>
          </p:nvPr>
        </p:nvSpPr>
        <p:spPr>
          <a:xfrm>
            <a:off x="684213" y="152400"/>
            <a:ext cx="7772400" cy="609600"/>
          </a:xfrm>
        </p:spPr>
        <p:txBody>
          <a:bodyPr/>
          <a:lstStyle/>
          <a:p>
            <a:r>
              <a:rPr lang="en-US" dirty="0" smtClean="0"/>
              <a:t>Physics Education Group at UW</a:t>
            </a:r>
            <a:endParaRPr lang="en-US" dirty="0"/>
          </a:p>
        </p:txBody>
      </p:sp>
    </p:spTree>
    <p:extLst>
      <p:ext uri="{BB962C8B-B14F-4D97-AF65-F5344CB8AC3E}">
        <p14:creationId xmlns:p14="http://schemas.microsoft.com/office/powerpoint/2010/main" val="406446931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research projects</a:t>
            </a:r>
            <a:endParaRPr lang="en-US" dirty="0"/>
          </a:p>
        </p:txBody>
      </p:sp>
      <p:sp>
        <p:nvSpPr>
          <p:cNvPr id="3" name="Content Placeholder 2"/>
          <p:cNvSpPr>
            <a:spLocks noGrp="1"/>
          </p:cNvSpPr>
          <p:nvPr>
            <p:ph idx="1"/>
          </p:nvPr>
        </p:nvSpPr>
        <p:spPr>
          <a:xfrm>
            <a:off x="381000" y="1371600"/>
            <a:ext cx="8382000" cy="3810000"/>
          </a:xfrm>
        </p:spPr>
        <p:txBody>
          <a:bodyPr>
            <a:noAutofit/>
          </a:bodyPr>
          <a:lstStyle/>
          <a:p>
            <a:pPr>
              <a:spcBef>
                <a:spcPts val="1080"/>
              </a:spcBef>
            </a:pPr>
            <a:r>
              <a:rPr lang="en-US" sz="2000" dirty="0" smtClean="0"/>
              <a:t>Investigating student learning of specific physics content in intro courses</a:t>
            </a:r>
          </a:p>
          <a:p>
            <a:pPr lvl="1">
              <a:spcBef>
                <a:spcPts val="1080"/>
              </a:spcBef>
            </a:pPr>
            <a:r>
              <a:rPr lang="en-US" sz="2000" dirty="0" smtClean="0"/>
              <a:t>E&amp;M, Energy</a:t>
            </a:r>
            <a:r>
              <a:rPr lang="en-US" sz="2000" dirty="0"/>
              <a:t>, Waves, Special </a:t>
            </a:r>
            <a:r>
              <a:rPr lang="en-US" sz="2000" dirty="0" smtClean="0"/>
              <a:t>relativity </a:t>
            </a:r>
          </a:p>
          <a:p>
            <a:pPr>
              <a:spcBef>
                <a:spcPts val="1080"/>
              </a:spcBef>
            </a:pPr>
            <a:r>
              <a:rPr lang="en-US" sz="2000" dirty="0" smtClean="0"/>
              <a:t>Investigating </a:t>
            </a:r>
            <a:r>
              <a:rPr lang="en-US" sz="2000" dirty="0"/>
              <a:t>student learning of specific physics content in </a:t>
            </a:r>
            <a:r>
              <a:rPr lang="en-US" sz="2000" dirty="0" smtClean="0"/>
              <a:t>advanced courses</a:t>
            </a:r>
          </a:p>
          <a:p>
            <a:pPr lvl="1">
              <a:spcBef>
                <a:spcPts val="1080"/>
              </a:spcBef>
            </a:pPr>
            <a:r>
              <a:rPr lang="en-US" sz="2000" dirty="0" smtClean="0">
                <a:solidFill>
                  <a:srgbClr val="FF33FF"/>
                </a:solidFill>
              </a:rPr>
              <a:t>E&amp;M, Quantum Mechanics</a:t>
            </a:r>
          </a:p>
          <a:p>
            <a:pPr>
              <a:spcBef>
                <a:spcPts val="1080"/>
              </a:spcBef>
            </a:pPr>
            <a:r>
              <a:rPr lang="en-US" sz="2000" dirty="0" smtClean="0"/>
              <a:t>Exploring </a:t>
            </a:r>
            <a:r>
              <a:rPr lang="en-US" sz="2000" dirty="0"/>
              <a:t>the role of </a:t>
            </a:r>
            <a:r>
              <a:rPr lang="en-US" sz="2000" dirty="0">
                <a:solidFill>
                  <a:srgbClr val="FF33FF"/>
                </a:solidFill>
              </a:rPr>
              <a:t>visualization and spatial </a:t>
            </a:r>
            <a:r>
              <a:rPr lang="en-US" sz="2000" dirty="0" smtClean="0"/>
              <a:t>reasoning</a:t>
            </a:r>
            <a:r>
              <a:rPr lang="en-US" sz="2000" dirty="0" smtClean="0">
                <a:solidFill>
                  <a:srgbClr val="FF33FF"/>
                </a:solidFill>
              </a:rPr>
              <a:t> </a:t>
            </a:r>
            <a:r>
              <a:rPr lang="en-US" sz="2000" dirty="0" smtClean="0"/>
              <a:t>abilities </a:t>
            </a:r>
            <a:r>
              <a:rPr lang="en-US" sz="2000" dirty="0"/>
              <a:t>in student </a:t>
            </a:r>
            <a:r>
              <a:rPr lang="en-US" sz="2000" dirty="0" smtClean="0"/>
              <a:t>learning of physics </a:t>
            </a:r>
          </a:p>
          <a:p>
            <a:pPr>
              <a:spcBef>
                <a:spcPts val="1080"/>
              </a:spcBef>
            </a:pPr>
            <a:r>
              <a:rPr lang="en-US" sz="2000" dirty="0" smtClean="0"/>
              <a:t>Examining </a:t>
            </a:r>
            <a:r>
              <a:rPr lang="en-US" sz="2000" dirty="0"/>
              <a:t>student ability to </a:t>
            </a:r>
            <a:r>
              <a:rPr lang="en-US" sz="2000" dirty="0">
                <a:solidFill>
                  <a:srgbClr val="FF33FF"/>
                </a:solidFill>
              </a:rPr>
              <a:t>transfer</a:t>
            </a:r>
            <a:r>
              <a:rPr lang="en-US" sz="2000" dirty="0"/>
              <a:t> from one context to another </a:t>
            </a:r>
            <a:endParaRPr lang="en-US" sz="2000" i="1" dirty="0"/>
          </a:p>
          <a:p>
            <a:pPr>
              <a:spcBef>
                <a:spcPts val="1080"/>
              </a:spcBef>
            </a:pPr>
            <a:r>
              <a:rPr lang="en-US" sz="2000" dirty="0" smtClean="0"/>
              <a:t>Assessing </a:t>
            </a:r>
            <a:r>
              <a:rPr lang="en-US" sz="2000" dirty="0"/>
              <a:t>student </a:t>
            </a:r>
            <a:r>
              <a:rPr lang="en-US" sz="2000" dirty="0" smtClean="0">
                <a:solidFill>
                  <a:schemeClr val="accent6"/>
                </a:solidFill>
              </a:rPr>
              <a:t>reasoning</a:t>
            </a:r>
            <a:r>
              <a:rPr lang="en-US" sz="2000" dirty="0" smtClean="0"/>
              <a:t> ability</a:t>
            </a:r>
            <a:endParaRPr lang="en-US" sz="2000" i="1" dirty="0"/>
          </a:p>
          <a:p>
            <a:pPr>
              <a:spcBef>
                <a:spcPts val="1080"/>
              </a:spcBef>
            </a:pPr>
            <a:r>
              <a:rPr lang="en-US" sz="2000" dirty="0" smtClean="0"/>
              <a:t>Helping </a:t>
            </a:r>
            <a:r>
              <a:rPr lang="en-US" sz="2000" dirty="0">
                <a:solidFill>
                  <a:srgbClr val="FF33FF"/>
                </a:solidFill>
              </a:rPr>
              <a:t>K-12 teachers </a:t>
            </a:r>
            <a:r>
              <a:rPr lang="en-US" sz="2000" dirty="0"/>
              <a:t>develop scientific reasoning skills </a:t>
            </a:r>
            <a:endParaRPr lang="en-US" sz="2000" i="1" dirty="0"/>
          </a:p>
        </p:txBody>
      </p:sp>
    </p:spTree>
    <p:extLst>
      <p:ext uri="{BB962C8B-B14F-4D97-AF65-F5344CB8AC3E}">
        <p14:creationId xmlns:p14="http://schemas.microsoft.com/office/powerpoint/2010/main" val="30850841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idx="1"/>
          </p:nvPr>
        </p:nvSpPr>
        <p:spPr>
          <a:xfrm>
            <a:off x="838200" y="2209800"/>
            <a:ext cx="3505200" cy="3657600"/>
          </a:xfrm>
        </p:spPr>
        <p:txBody>
          <a:bodyPr/>
          <a:lstStyle/>
          <a:p>
            <a:pPr marL="228600" indent="-228600">
              <a:spcBef>
                <a:spcPts val="600"/>
              </a:spcBef>
              <a:spcAft>
                <a:spcPts val="600"/>
              </a:spcAft>
            </a:pPr>
            <a:r>
              <a:rPr lang="en-US" sz="2200" dirty="0"/>
              <a:t>University of </a:t>
            </a:r>
            <a:r>
              <a:rPr lang="en-US" sz="2200" dirty="0" smtClean="0"/>
              <a:t>Washington</a:t>
            </a:r>
          </a:p>
          <a:p>
            <a:pPr marL="228600" indent="-228600">
              <a:spcBef>
                <a:spcPts val="600"/>
              </a:spcBef>
              <a:spcAft>
                <a:spcPts val="600"/>
              </a:spcAft>
            </a:pPr>
            <a:r>
              <a:rPr lang="en-US" sz="2200" dirty="0"/>
              <a:t>University of Maryland</a:t>
            </a:r>
            <a:r>
              <a:rPr lang="en-US" sz="2200" dirty="0" smtClean="0"/>
              <a:t> </a:t>
            </a:r>
          </a:p>
          <a:p>
            <a:pPr marL="228600" indent="-228600">
              <a:spcBef>
                <a:spcPts val="600"/>
              </a:spcBef>
              <a:spcAft>
                <a:spcPts val="600"/>
              </a:spcAft>
            </a:pPr>
            <a:r>
              <a:rPr lang="en-US" sz="2200" dirty="0"/>
              <a:t>University of </a:t>
            </a:r>
            <a:r>
              <a:rPr lang="en-US" sz="2200" dirty="0" smtClean="0"/>
              <a:t>Illinois</a:t>
            </a:r>
          </a:p>
          <a:p>
            <a:pPr marL="228600" indent="-228600">
              <a:spcBef>
                <a:spcPts val="600"/>
              </a:spcBef>
              <a:spcAft>
                <a:spcPts val="600"/>
              </a:spcAft>
            </a:pPr>
            <a:r>
              <a:rPr lang="en-US" sz="2200" dirty="0"/>
              <a:t>University of Colorado</a:t>
            </a:r>
            <a:r>
              <a:rPr lang="en-US" sz="2200" dirty="0" smtClean="0"/>
              <a:t> </a:t>
            </a:r>
          </a:p>
          <a:p>
            <a:pPr marL="228600" indent="-228600">
              <a:spcBef>
                <a:spcPts val="600"/>
              </a:spcBef>
              <a:spcAft>
                <a:spcPts val="600"/>
              </a:spcAft>
            </a:pPr>
            <a:r>
              <a:rPr lang="en-US" sz="2200" dirty="0"/>
              <a:t>University of Maine</a:t>
            </a:r>
            <a:r>
              <a:rPr lang="en-US" sz="2200" dirty="0" smtClean="0"/>
              <a:t> </a:t>
            </a:r>
          </a:p>
          <a:p>
            <a:pPr marL="228600" indent="-228600">
              <a:spcBef>
                <a:spcPts val="600"/>
              </a:spcBef>
              <a:spcAft>
                <a:spcPts val="600"/>
              </a:spcAft>
            </a:pPr>
            <a:r>
              <a:rPr lang="en-US" sz="2200" dirty="0" smtClean="0"/>
              <a:t>Cornell University</a:t>
            </a:r>
          </a:p>
        </p:txBody>
      </p:sp>
      <p:sp>
        <p:nvSpPr>
          <p:cNvPr id="1133571" name="Text Box 3"/>
          <p:cNvSpPr txBox="1">
            <a:spLocks noChangeArrowheads="1"/>
          </p:cNvSpPr>
          <p:nvPr/>
        </p:nvSpPr>
        <p:spPr bwMode="auto">
          <a:xfrm>
            <a:off x="685800" y="1143000"/>
            <a:ext cx="7567846" cy="769441"/>
          </a:xfrm>
          <a:prstGeom prst="rect">
            <a:avLst/>
          </a:prstGeom>
          <a:noFill/>
          <a:ln w="9525">
            <a:noFill/>
            <a:miter lim="800000"/>
            <a:headEnd/>
            <a:tailEnd/>
          </a:ln>
          <a:effectLst/>
        </p:spPr>
        <p:txBody>
          <a:bodyPr wrap="square">
            <a:prstTxWarp prst="textNoShape">
              <a:avLst/>
            </a:prstTxWarp>
            <a:spAutoFit/>
          </a:bodyPr>
          <a:lstStyle/>
          <a:p>
            <a:r>
              <a:rPr lang="en-US" sz="2200" dirty="0">
                <a:latin typeface="Gill Sans" pitchFamily="-111" charset="0"/>
              </a:rPr>
              <a:t>R</a:t>
            </a:r>
            <a:r>
              <a:rPr lang="en-US" sz="2200" dirty="0" smtClean="0">
                <a:latin typeface="Gill Sans" pitchFamily="-111" charset="0"/>
              </a:rPr>
              <a:t>esearch </a:t>
            </a:r>
            <a:r>
              <a:rPr lang="en-US" sz="2200" dirty="0">
                <a:latin typeface="Gill Sans" pitchFamily="-111" charset="0"/>
              </a:rPr>
              <a:t>universities with tenured physics faculty </a:t>
            </a:r>
            <a:r>
              <a:rPr lang="en-US" sz="2200" dirty="0" smtClean="0">
                <a:latin typeface="Gill Sans" pitchFamily="-111" charset="0"/>
              </a:rPr>
              <a:t>who do PER and where students can earn </a:t>
            </a:r>
            <a:r>
              <a:rPr lang="en-US" sz="2200" dirty="0">
                <a:latin typeface="Gill Sans" pitchFamily="-111" charset="0"/>
              </a:rPr>
              <a:t>a PhD in Physics for PER</a:t>
            </a:r>
          </a:p>
        </p:txBody>
      </p:sp>
      <p:sp>
        <p:nvSpPr>
          <p:cNvPr id="5" name="Rectangle 2"/>
          <p:cNvSpPr txBox="1">
            <a:spLocks noChangeArrowheads="1"/>
          </p:cNvSpPr>
          <p:nvPr/>
        </p:nvSpPr>
        <p:spPr bwMode="auto">
          <a:xfrm>
            <a:off x="4876800" y="2209800"/>
            <a:ext cx="373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600">
                <a:solidFill>
                  <a:schemeClr val="tx1"/>
                </a:solidFill>
                <a:latin typeface="Calibri"/>
                <a:ea typeface="+mn-ea"/>
                <a:cs typeface="Calibri"/>
              </a:defRPr>
            </a:lvl1pPr>
            <a:lvl2pPr marL="742950" indent="-285750" algn="l" rtl="0" fontAlgn="base">
              <a:spcBef>
                <a:spcPct val="20000"/>
              </a:spcBef>
              <a:spcAft>
                <a:spcPct val="0"/>
              </a:spcAft>
              <a:buChar char="–"/>
              <a:defRPr sz="2200">
                <a:solidFill>
                  <a:schemeClr val="tx1"/>
                </a:solidFill>
                <a:latin typeface="Calibri"/>
                <a:ea typeface="ＭＳ Ｐゴシック" pitchFamily="-111" charset="-128"/>
                <a:cs typeface="Calibri"/>
              </a:defRPr>
            </a:lvl2pPr>
            <a:lvl3pPr marL="11430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3pPr>
            <a:lvl4pPr marL="16002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4pPr>
            <a:lvl5pPr marL="2057400" indent="-228600" algn="l" rtl="0" fontAlgn="base">
              <a:spcBef>
                <a:spcPct val="20000"/>
              </a:spcBef>
              <a:spcAft>
                <a:spcPct val="0"/>
              </a:spcAft>
              <a:buChar char="»"/>
              <a:defRPr sz="2000">
                <a:solidFill>
                  <a:schemeClr val="tx1"/>
                </a:solidFill>
                <a:latin typeface="Calibri"/>
                <a:ea typeface="ＭＳ Ｐゴシック" pitchFamily="-111" charset="-128"/>
                <a:cs typeface="Calibri"/>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a:lstStyle>
          <a:p>
            <a:pPr marL="228600" indent="-228600">
              <a:spcBef>
                <a:spcPts val="600"/>
              </a:spcBef>
              <a:spcAft>
                <a:spcPts val="600"/>
              </a:spcAft>
            </a:pPr>
            <a:r>
              <a:rPr lang="en-US" sz="2200" dirty="0" smtClean="0"/>
              <a:t>The Ohio State University </a:t>
            </a:r>
          </a:p>
          <a:p>
            <a:pPr marL="228600" indent="-228600">
              <a:spcBef>
                <a:spcPts val="600"/>
              </a:spcBef>
              <a:spcAft>
                <a:spcPts val="600"/>
              </a:spcAft>
            </a:pPr>
            <a:r>
              <a:rPr lang="en-US" sz="2200" dirty="0" smtClean="0"/>
              <a:t>Kansas State University </a:t>
            </a:r>
          </a:p>
          <a:p>
            <a:pPr marL="228600" indent="-228600">
              <a:spcBef>
                <a:spcPts val="600"/>
              </a:spcBef>
              <a:spcAft>
                <a:spcPts val="600"/>
              </a:spcAft>
            </a:pPr>
            <a:r>
              <a:rPr lang="en-US" sz="2200" dirty="0" smtClean="0"/>
              <a:t>Michigan State University </a:t>
            </a:r>
          </a:p>
          <a:p>
            <a:pPr marL="228600" indent="-228600">
              <a:spcBef>
                <a:spcPts val="600"/>
              </a:spcBef>
              <a:spcAft>
                <a:spcPts val="600"/>
              </a:spcAft>
            </a:pPr>
            <a:r>
              <a:rPr lang="en-US" sz="2200" dirty="0" smtClean="0"/>
              <a:t>North Carolina State Univ.</a:t>
            </a:r>
          </a:p>
          <a:p>
            <a:pPr marL="228600" indent="-228600">
              <a:spcBef>
                <a:spcPts val="600"/>
              </a:spcBef>
              <a:spcAft>
                <a:spcPts val="600"/>
              </a:spcAft>
            </a:pPr>
            <a:r>
              <a:rPr lang="en-US" sz="2200" dirty="0" smtClean="0"/>
              <a:t>North Dakota State Univ.</a:t>
            </a:r>
          </a:p>
          <a:p>
            <a:pPr marL="228600" indent="-228600">
              <a:spcBef>
                <a:spcPts val="600"/>
              </a:spcBef>
              <a:spcAft>
                <a:spcPts val="600"/>
              </a:spcAft>
            </a:pPr>
            <a:r>
              <a:rPr lang="en-US" sz="2200" dirty="0" smtClean="0"/>
              <a:t>Oregon State University</a:t>
            </a:r>
          </a:p>
        </p:txBody>
      </p:sp>
      <p:pic>
        <p:nvPicPr>
          <p:cNvPr id="2" name="Picture 1" descr="images.jpg"/>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4114800" y="2225040"/>
            <a:ext cx="365760" cy="365760"/>
          </a:xfrm>
          <a:prstGeom prst="rect">
            <a:avLst/>
          </a:prstGeom>
          <a:noFill/>
        </p:spPr>
      </p:pic>
      <p:pic>
        <p:nvPicPr>
          <p:cNvPr id="8" name="Picture 7" descr="images.jpg"/>
          <p:cNvPicPr>
            <a:picLocks noChangeAspect="1"/>
          </p:cNvPicPr>
          <p:nvPr/>
        </p:nvPicPr>
        <p:blipFill>
          <a:blip r:embed="rId3">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276600" y="4724400"/>
            <a:ext cx="365760" cy="365760"/>
          </a:xfrm>
          <a:prstGeom prst="rect">
            <a:avLst/>
          </a:prstGeom>
          <a:noFill/>
        </p:spPr>
      </p:pic>
      <p:pic>
        <p:nvPicPr>
          <p:cNvPr id="9" name="Picture 8" descr="images.jpg"/>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3520440" y="3215640"/>
            <a:ext cx="365760" cy="365760"/>
          </a:xfrm>
          <a:prstGeom prst="rect">
            <a:avLst/>
          </a:prstGeom>
          <a:noFill/>
        </p:spPr>
      </p:pic>
      <p:sp>
        <p:nvSpPr>
          <p:cNvPr id="3" name="TextBox 2"/>
          <p:cNvSpPr txBox="1"/>
          <p:nvPr/>
        </p:nvSpPr>
        <p:spPr>
          <a:xfrm>
            <a:off x="381000" y="5486400"/>
            <a:ext cx="8077200" cy="769441"/>
          </a:xfrm>
          <a:prstGeom prst="rect">
            <a:avLst/>
          </a:prstGeom>
          <a:noFill/>
        </p:spPr>
        <p:txBody>
          <a:bodyPr wrap="square" rtlCol="0">
            <a:spAutoFit/>
          </a:bodyPr>
          <a:lstStyle/>
          <a:p>
            <a:pPr algn="ctr"/>
            <a:r>
              <a:rPr lang="en-US" sz="2200" dirty="0" smtClean="0">
                <a:latin typeface="Calibri"/>
                <a:cs typeface="Calibri"/>
              </a:rPr>
              <a:t>None of these groups would exist without the support of the </a:t>
            </a:r>
            <a:br>
              <a:rPr lang="en-US" sz="2200" dirty="0" smtClean="0">
                <a:latin typeface="Calibri"/>
                <a:cs typeface="Calibri"/>
              </a:rPr>
            </a:br>
            <a:r>
              <a:rPr lang="en-US" sz="2200" dirty="0" smtClean="0">
                <a:latin typeface="Calibri"/>
                <a:cs typeface="Calibri"/>
              </a:rPr>
              <a:t>US National Science Foundation</a:t>
            </a:r>
            <a:endParaRPr lang="en-US" sz="2200" dirty="0">
              <a:latin typeface="Calibri"/>
              <a:cs typeface="Calibri"/>
            </a:endParaRPr>
          </a:p>
        </p:txBody>
      </p:sp>
      <p:sp>
        <p:nvSpPr>
          <p:cNvPr id="4" name="Title 3"/>
          <p:cNvSpPr>
            <a:spLocks noGrp="1"/>
          </p:cNvSpPr>
          <p:nvPr>
            <p:ph type="title"/>
          </p:nvPr>
        </p:nvSpPr>
        <p:spPr/>
        <p:txBody>
          <a:bodyPr/>
          <a:lstStyle/>
          <a:p>
            <a:r>
              <a:rPr lang="en-US" sz="3800" dirty="0" smtClean="0"/>
              <a:t>Physics Education Research in the US</a:t>
            </a:r>
            <a:endParaRPr lang="en-US" sz="3800" dirty="0"/>
          </a:p>
        </p:txBody>
      </p:sp>
    </p:spTree>
    <p:extLst>
      <p:ext uri="{BB962C8B-B14F-4D97-AF65-F5344CB8AC3E}">
        <p14:creationId xmlns:p14="http://schemas.microsoft.com/office/powerpoint/2010/main" val="152722309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762" name="Rectangle 2"/>
          <p:cNvSpPr>
            <a:spLocks noChangeArrowheads="1"/>
          </p:cNvSpPr>
          <p:nvPr/>
        </p:nvSpPr>
        <p:spPr bwMode="auto">
          <a:xfrm>
            <a:off x="304800" y="1674813"/>
            <a:ext cx="5664200" cy="1752600"/>
          </a:xfrm>
          <a:prstGeom prst="rect">
            <a:avLst/>
          </a:prstGeom>
          <a:noFill/>
          <a:ln w="9525">
            <a:noFill/>
            <a:miter lim="800000"/>
            <a:headEnd/>
            <a:tailEnd/>
          </a:ln>
          <a:effectLst/>
        </p:spPr>
        <p:txBody>
          <a:bodyPr>
            <a:prstTxWarp prst="textNoShape">
              <a:avLst/>
            </a:prstTxWarp>
          </a:bodyPr>
          <a:lstStyle/>
          <a:p>
            <a:pPr eaLnBrk="1" hangingPunct="1">
              <a:spcBef>
                <a:spcPct val="20000"/>
              </a:spcBef>
            </a:pPr>
            <a:r>
              <a:rPr lang="en-US" sz="2200" dirty="0">
                <a:latin typeface="Gill Sans" charset="0"/>
              </a:rPr>
              <a:t>Preparing</a:t>
            </a:r>
            <a:r>
              <a:rPr lang="en-US" sz="2200" dirty="0" smtClean="0">
                <a:latin typeface="Gill Sans" charset="0"/>
              </a:rPr>
              <a:t> primary and secondary teachers </a:t>
            </a:r>
            <a:r>
              <a:rPr lang="en-US" sz="2200" dirty="0">
                <a:latin typeface="Gill Sans" charset="0"/>
              </a:rPr>
              <a:t>to teach physics and physical </a:t>
            </a:r>
            <a:r>
              <a:rPr lang="en-US" sz="2200" dirty="0" smtClean="0">
                <a:latin typeface="Gill Sans" charset="0"/>
              </a:rPr>
              <a:t>science</a:t>
            </a:r>
          </a:p>
          <a:p>
            <a:pPr eaLnBrk="1" hangingPunct="1">
              <a:spcBef>
                <a:spcPct val="20000"/>
              </a:spcBef>
            </a:pPr>
            <a:endParaRPr lang="en-US" sz="1100" dirty="0">
              <a:latin typeface="Gill Sans" charset="0"/>
            </a:endParaRPr>
          </a:p>
          <a:p>
            <a:pPr eaLnBrk="1" hangingPunct="1">
              <a:spcBef>
                <a:spcPct val="20000"/>
              </a:spcBef>
            </a:pPr>
            <a:r>
              <a:rPr lang="en-US" sz="2200" i="1" dirty="0">
                <a:latin typeface="Gill Sans" charset="0"/>
              </a:rPr>
              <a:t>	Physics by Inquiry</a:t>
            </a:r>
          </a:p>
          <a:p>
            <a:pPr eaLnBrk="1" hangingPunct="1">
              <a:spcBef>
                <a:spcPct val="20000"/>
              </a:spcBef>
            </a:pPr>
            <a:r>
              <a:rPr lang="en-US" sz="2200" i="1" dirty="0">
                <a:latin typeface="Gill Sans" charset="0"/>
              </a:rPr>
              <a:t>	</a:t>
            </a:r>
            <a:r>
              <a:rPr lang="en-US" sz="1800" i="1" dirty="0">
                <a:latin typeface="Gill Sans" charset="0"/>
              </a:rPr>
              <a:t>John Wiley &amp; Sons, Inc., 1996</a:t>
            </a:r>
            <a:endParaRPr lang="en-US" sz="1800" dirty="0">
              <a:latin typeface="Gill Sans" charset="0"/>
            </a:endParaRPr>
          </a:p>
        </p:txBody>
      </p:sp>
      <p:pic>
        <p:nvPicPr>
          <p:cNvPr id="1141763" name="Picture 3"/>
          <p:cNvPicPr>
            <a:picLocks noChangeAspect="1" noChangeArrowheads="1"/>
          </p:cNvPicPr>
          <p:nvPr/>
        </p:nvPicPr>
        <p:blipFill>
          <a:blip r:embed="rId3"/>
          <a:srcRect/>
          <a:stretch>
            <a:fillRect/>
          </a:stretch>
        </p:blipFill>
        <p:spPr bwMode="auto">
          <a:xfrm>
            <a:off x="6940550" y="1674813"/>
            <a:ext cx="1689100" cy="2211387"/>
          </a:xfrm>
          <a:prstGeom prst="rect">
            <a:avLst/>
          </a:prstGeom>
          <a:noFill/>
        </p:spPr>
      </p:pic>
      <p:sp>
        <p:nvSpPr>
          <p:cNvPr id="1141765" name="Rectangle 5"/>
          <p:cNvSpPr>
            <a:spLocks noChangeArrowheads="1"/>
          </p:cNvSpPr>
          <p:nvPr/>
        </p:nvSpPr>
        <p:spPr bwMode="auto">
          <a:xfrm>
            <a:off x="304800" y="4038600"/>
            <a:ext cx="6324600" cy="1943100"/>
          </a:xfrm>
          <a:prstGeom prst="rect">
            <a:avLst/>
          </a:prstGeom>
          <a:noFill/>
          <a:ln w="9525">
            <a:noFill/>
            <a:miter lim="800000"/>
            <a:headEnd/>
            <a:tailEnd/>
          </a:ln>
          <a:effectLst/>
        </p:spPr>
        <p:txBody>
          <a:bodyPr>
            <a:prstTxWarp prst="textNoShape">
              <a:avLst/>
            </a:prstTxWarp>
          </a:bodyPr>
          <a:lstStyle/>
          <a:p>
            <a:pPr eaLnBrk="1" hangingPunct="1">
              <a:spcBef>
                <a:spcPct val="20000"/>
              </a:spcBef>
              <a:tabLst>
                <a:tab pos="863600" algn="l"/>
                <a:tab pos="1435100" algn="l"/>
              </a:tabLst>
            </a:pPr>
            <a:r>
              <a:rPr lang="en-US" sz="2200" dirty="0">
                <a:latin typeface="Gill Sans" charset="0"/>
              </a:rPr>
              <a:t>Improving student learning in introductory </a:t>
            </a:r>
            <a:r>
              <a:rPr lang="en-US" sz="2200" dirty="0" smtClean="0">
                <a:latin typeface="Gill Sans" charset="0"/>
              </a:rPr>
              <a:t>physics</a:t>
            </a:r>
            <a:br>
              <a:rPr lang="en-US" sz="2200" dirty="0" smtClean="0">
                <a:latin typeface="Gill Sans" charset="0"/>
              </a:rPr>
            </a:br>
            <a:endParaRPr lang="en-US" sz="1100" dirty="0">
              <a:latin typeface="Gill Sans" charset="0"/>
            </a:endParaRPr>
          </a:p>
          <a:p>
            <a:pPr eaLnBrk="1" hangingPunct="1">
              <a:spcBef>
                <a:spcPct val="20000"/>
              </a:spcBef>
              <a:tabLst>
                <a:tab pos="863600" algn="l"/>
                <a:tab pos="1435100" algn="l"/>
              </a:tabLst>
            </a:pPr>
            <a:r>
              <a:rPr lang="en-US" sz="2200" i="1" dirty="0">
                <a:latin typeface="Gill Sans" charset="0"/>
              </a:rPr>
              <a:t>	Tutorials in Introductory Physics</a:t>
            </a:r>
          </a:p>
          <a:p>
            <a:pPr eaLnBrk="1" hangingPunct="1">
              <a:spcBef>
                <a:spcPct val="20000"/>
              </a:spcBef>
              <a:tabLst>
                <a:tab pos="863600" algn="l"/>
                <a:tab pos="1435100" algn="l"/>
              </a:tabLst>
            </a:pPr>
            <a:r>
              <a:rPr lang="en-US" sz="2200" i="1" dirty="0">
                <a:latin typeface="Gill Sans" charset="0"/>
              </a:rPr>
              <a:t>	</a:t>
            </a:r>
            <a:r>
              <a:rPr lang="en-US" sz="1800" i="1" dirty="0">
                <a:latin typeface="Gill Sans" charset="0"/>
              </a:rPr>
              <a:t>Prentice Hall, 2002</a:t>
            </a:r>
          </a:p>
        </p:txBody>
      </p:sp>
      <p:pic>
        <p:nvPicPr>
          <p:cNvPr id="1141766" name="Picture 6"/>
          <p:cNvPicPr>
            <a:picLocks noChangeAspect="1" noChangeArrowheads="1"/>
          </p:cNvPicPr>
          <p:nvPr/>
        </p:nvPicPr>
        <p:blipFill>
          <a:blip r:embed="rId4"/>
          <a:srcRect/>
          <a:stretch>
            <a:fillRect/>
          </a:stretch>
        </p:blipFill>
        <p:spPr bwMode="auto">
          <a:xfrm>
            <a:off x="6940550" y="4038600"/>
            <a:ext cx="1681163" cy="2209800"/>
          </a:xfrm>
          <a:prstGeom prst="rect">
            <a:avLst/>
          </a:prstGeom>
          <a:noFill/>
        </p:spPr>
      </p:pic>
      <p:sp>
        <p:nvSpPr>
          <p:cNvPr id="7" name="Title 5"/>
          <p:cNvSpPr>
            <a:spLocks noGrp="1"/>
          </p:cNvSpPr>
          <p:nvPr>
            <p:ph type="title"/>
          </p:nvPr>
        </p:nvSpPr>
        <p:spPr>
          <a:xfrm>
            <a:off x="684213" y="152400"/>
            <a:ext cx="7772400" cy="609600"/>
          </a:xfrm>
        </p:spPr>
        <p:txBody>
          <a:bodyPr/>
          <a:lstStyle/>
          <a:p>
            <a:r>
              <a:rPr lang="en-US" dirty="0" smtClean="0"/>
              <a:t>Physics Education Group at UW</a:t>
            </a:r>
            <a:endParaRPr lang="en-US" dirty="0"/>
          </a:p>
        </p:txBody>
      </p:sp>
    </p:spTree>
    <p:extLst>
      <p:ext uri="{BB962C8B-B14F-4D97-AF65-F5344CB8AC3E}">
        <p14:creationId xmlns:p14="http://schemas.microsoft.com/office/powerpoint/2010/main" val="8213786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9" name="Rectangle 3"/>
          <p:cNvSpPr>
            <a:spLocks noGrp="1" noChangeArrowheads="1"/>
          </p:cNvSpPr>
          <p:nvPr>
            <p:ph type="body" idx="1"/>
          </p:nvPr>
        </p:nvSpPr>
        <p:spPr>
          <a:xfrm>
            <a:off x="457199" y="1143000"/>
            <a:ext cx="8300145" cy="4673024"/>
          </a:xfrm>
        </p:spPr>
        <p:txBody>
          <a:bodyPr>
            <a:noAutofit/>
          </a:bodyPr>
          <a:lstStyle/>
          <a:p>
            <a:pPr>
              <a:spcAft>
                <a:spcPts val="1800"/>
              </a:spcAft>
            </a:pPr>
            <a:r>
              <a:rPr lang="en-US" dirty="0" smtClean="0">
                <a:latin typeface="Calibri"/>
                <a:cs typeface="Calibri"/>
              </a:rPr>
              <a:t>First-year course for physics and engineering students</a:t>
            </a:r>
          </a:p>
          <a:p>
            <a:pPr>
              <a:spcAft>
                <a:spcPts val="1800"/>
              </a:spcAft>
            </a:pPr>
            <a:r>
              <a:rPr lang="en-US" dirty="0" smtClean="0"/>
              <a:t>Second-year course in “statics” for engineering majors</a:t>
            </a:r>
            <a:endParaRPr lang="en-US" dirty="0" smtClean="0">
              <a:latin typeface="Calibri"/>
              <a:cs typeface="Calibri"/>
            </a:endParaRPr>
          </a:p>
          <a:p>
            <a:pPr>
              <a:spcAft>
                <a:spcPts val="1800"/>
              </a:spcAft>
              <a:buFont typeface="Arial"/>
              <a:buChar char="•"/>
            </a:pPr>
            <a:endParaRPr lang="en-US" dirty="0" smtClean="0">
              <a:latin typeface="Calibri"/>
              <a:cs typeface="Calibri"/>
            </a:endParaRPr>
          </a:p>
          <a:p>
            <a:pPr>
              <a:spcAft>
                <a:spcPts val="1800"/>
              </a:spcAft>
              <a:buFont typeface="Arial"/>
              <a:buChar char="•"/>
            </a:pPr>
            <a:endParaRPr lang="en-US" dirty="0" smtClean="0">
              <a:latin typeface="Calibri"/>
              <a:cs typeface="Calibri"/>
            </a:endParaRPr>
          </a:p>
          <a:p>
            <a:pPr>
              <a:spcAft>
                <a:spcPts val="1800"/>
              </a:spcAft>
              <a:buFont typeface="Arial"/>
              <a:buChar char="•"/>
            </a:pPr>
            <a:endParaRPr lang="en-US" dirty="0">
              <a:latin typeface="Calibri"/>
              <a:cs typeface="Calibri"/>
            </a:endParaRPr>
          </a:p>
        </p:txBody>
      </p:sp>
      <p:sp>
        <p:nvSpPr>
          <p:cNvPr id="4" name="Title 5"/>
          <p:cNvSpPr>
            <a:spLocks noGrp="1"/>
          </p:cNvSpPr>
          <p:nvPr>
            <p:ph type="title"/>
          </p:nvPr>
        </p:nvSpPr>
        <p:spPr>
          <a:xfrm>
            <a:off x="684213" y="152400"/>
            <a:ext cx="7772400" cy="609600"/>
          </a:xfrm>
        </p:spPr>
        <p:txBody>
          <a:bodyPr/>
          <a:lstStyle/>
          <a:p>
            <a:r>
              <a:rPr lang="en-US" dirty="0" smtClean="0"/>
              <a:t>Context for research</a:t>
            </a:r>
            <a:endParaRPr lang="en-US" dirty="0"/>
          </a:p>
        </p:txBody>
      </p:sp>
    </p:spTree>
    <p:extLst>
      <p:ext uri="{BB962C8B-B14F-4D97-AF65-F5344CB8AC3E}">
        <p14:creationId xmlns:p14="http://schemas.microsoft.com/office/powerpoint/2010/main" val="146100240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a:themeElements>
    <a:clrScheme name="Custom 2">
      <a:dk1>
        <a:sysClr val="windowText" lastClr="000000"/>
      </a:dk1>
      <a:lt1>
        <a:sysClr val="window" lastClr="FFFFFF"/>
      </a:lt1>
      <a:dk2>
        <a:srgbClr val="FFFFFF"/>
      </a:dk2>
      <a:lt2>
        <a:srgbClr val="FFFFFF"/>
      </a:lt2>
      <a:accent1>
        <a:srgbClr val="FFFFFF"/>
      </a:accent1>
      <a:accent2>
        <a:srgbClr val="69FFFF"/>
      </a:accent2>
      <a:accent3>
        <a:srgbClr val="CCFF33"/>
      </a:accent3>
      <a:accent4>
        <a:srgbClr val="3333FF"/>
      </a:accent4>
      <a:accent5>
        <a:srgbClr val="9933FF"/>
      </a:accent5>
      <a:accent6>
        <a:srgbClr val="FF33FF"/>
      </a:accent6>
      <a:hlink>
        <a:srgbClr val="FFFFFF"/>
      </a:hlink>
      <a:folHlink>
        <a:srgbClr val="9999CC"/>
      </a:folHlink>
    </a:clrScheme>
    <a:fontScheme name="Blank">
      <a:majorFont>
        <a:latin typeface="Gill Sans"/>
        <a:ea typeface=""/>
        <a:cs typeface=""/>
      </a:majorFont>
      <a:minorFont>
        <a:latin typeface="Gill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1"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13">
        <a:dk1>
          <a:srgbClr val="3E3E5C"/>
        </a:dk1>
        <a:lt1>
          <a:srgbClr val="FFCC00"/>
        </a:lt1>
        <a:dk2>
          <a:srgbClr val="666699"/>
        </a:dk2>
        <a:lt2>
          <a:srgbClr val="FFCC00"/>
        </a:lt2>
        <a:accent1>
          <a:srgbClr val="6699FF"/>
        </a:accent1>
        <a:accent2>
          <a:srgbClr val="FF6699"/>
        </a:accent2>
        <a:accent3>
          <a:srgbClr val="B8B8CA"/>
        </a:accent3>
        <a:accent4>
          <a:srgbClr val="DAAE00"/>
        </a:accent4>
        <a:accent5>
          <a:srgbClr val="B8CAFF"/>
        </a:accent5>
        <a:accent6>
          <a:srgbClr val="E75C8A"/>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5">
    <a:dk1>
      <a:srgbClr val="FFFFFF"/>
    </a:dk1>
    <a:lt1>
      <a:srgbClr val="FFFFFF"/>
    </a:lt1>
    <a:dk2>
      <a:srgbClr val="FFFFFF"/>
    </a:dk2>
    <a:lt2>
      <a:srgbClr val="FFFFFF"/>
    </a:lt2>
    <a:accent1>
      <a:srgbClr val="FFFFFF"/>
    </a:accent1>
    <a:accent2>
      <a:srgbClr val="69FFFF"/>
    </a:accent2>
    <a:accent3>
      <a:srgbClr val="CCFF33"/>
    </a:accent3>
    <a:accent4>
      <a:srgbClr val="3333FF"/>
    </a:accent4>
    <a:accent5>
      <a:srgbClr val="9933FF"/>
    </a:accent5>
    <a:accent6>
      <a:srgbClr val="FF33FF"/>
    </a:accent6>
    <a:hlink>
      <a:srgbClr val="FFFFFF"/>
    </a:hlink>
    <a:folHlink>
      <a:srgbClr val="9999CC"/>
    </a:folHlink>
  </a:clrScheme>
  <a:fontScheme name="Blank">
    <a:majorFont>
      <a:latin typeface="Gill Sans"/>
      <a:ea typeface=""/>
      <a:cs typeface=""/>
    </a:majorFont>
    <a:minorFont>
      <a:latin typeface="Gill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2">
    <a:dk1>
      <a:sysClr val="windowText" lastClr="000000"/>
    </a:dk1>
    <a:lt1>
      <a:sysClr val="window" lastClr="FFFFFF"/>
    </a:lt1>
    <a:dk2>
      <a:srgbClr val="FFFFFF"/>
    </a:dk2>
    <a:lt2>
      <a:srgbClr val="FFFFFF"/>
    </a:lt2>
    <a:accent1>
      <a:srgbClr val="FFFFFF"/>
    </a:accent1>
    <a:accent2>
      <a:srgbClr val="69FFFF"/>
    </a:accent2>
    <a:accent3>
      <a:srgbClr val="CCFF33"/>
    </a:accent3>
    <a:accent4>
      <a:srgbClr val="3333FF"/>
    </a:accent4>
    <a:accent5>
      <a:srgbClr val="9933FF"/>
    </a:accent5>
    <a:accent6>
      <a:srgbClr val="FF33FF"/>
    </a:accent6>
    <a:hlink>
      <a:srgbClr val="FFFFFF"/>
    </a:hlink>
    <a:folHlink>
      <a:srgbClr val="9999CC"/>
    </a:folHlink>
  </a:clrScheme>
  <a:fontScheme name="Blank">
    <a:majorFont>
      <a:latin typeface="Gill Sans"/>
      <a:ea typeface=""/>
      <a:cs typeface=""/>
    </a:majorFont>
    <a:minorFont>
      <a:latin typeface="Gill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2">
    <a:dk1>
      <a:sysClr val="windowText" lastClr="000000"/>
    </a:dk1>
    <a:lt1>
      <a:sysClr val="window" lastClr="FFFFFF"/>
    </a:lt1>
    <a:dk2>
      <a:srgbClr val="FFFFFF"/>
    </a:dk2>
    <a:lt2>
      <a:srgbClr val="FFFFFF"/>
    </a:lt2>
    <a:accent1>
      <a:srgbClr val="FFFFFF"/>
    </a:accent1>
    <a:accent2>
      <a:srgbClr val="69FFFF"/>
    </a:accent2>
    <a:accent3>
      <a:srgbClr val="CCFF33"/>
    </a:accent3>
    <a:accent4>
      <a:srgbClr val="3333FF"/>
    </a:accent4>
    <a:accent5>
      <a:srgbClr val="9933FF"/>
    </a:accent5>
    <a:accent6>
      <a:srgbClr val="FF33FF"/>
    </a:accent6>
    <a:hlink>
      <a:srgbClr val="FFFFFF"/>
    </a:hlink>
    <a:folHlink>
      <a:srgbClr val="9999CC"/>
    </a:folHlink>
  </a:clrScheme>
  <a:fontScheme name="Blank">
    <a:majorFont>
      <a:latin typeface="Gill Sans"/>
      <a:ea typeface=""/>
      <a:cs typeface=""/>
    </a:majorFont>
    <a:minorFont>
      <a:latin typeface="Gill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26000</TotalTime>
  <Words>2233</Words>
  <Application>Microsoft Macintosh PowerPoint</Application>
  <PresentationFormat>On-screen Show (4:3)</PresentationFormat>
  <Paragraphs>291</Paragraphs>
  <Slides>42</Slides>
  <Notes>14</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Blank</vt:lpstr>
      <vt:lpstr>Is “interactive teaching” sufficient to promote conceptual development in physics?</vt:lpstr>
      <vt:lpstr>My path</vt:lpstr>
      <vt:lpstr>Critical factors</vt:lpstr>
      <vt:lpstr>Physics Education Group at UW</vt:lpstr>
      <vt:lpstr>Physics Education Group at UW</vt:lpstr>
      <vt:lpstr>Current research projects</vt:lpstr>
      <vt:lpstr>Physics Education Research in the US</vt:lpstr>
      <vt:lpstr>Physics Education Group at UW</vt:lpstr>
      <vt:lpstr>Context for research</vt:lpstr>
      <vt:lpstr>Evidence: A question on acceleration</vt:lpstr>
      <vt:lpstr>Results before instruction</vt:lpstr>
      <vt:lpstr>Results after instruction</vt:lpstr>
      <vt:lpstr>Summary of results </vt:lpstr>
      <vt:lpstr>PowerPoint Presentation</vt:lpstr>
      <vt:lpstr>More evidence: Capacitance</vt:lpstr>
      <vt:lpstr>Results before and after instruction</vt:lpstr>
      <vt:lpstr>Further analysis: Multiple linear regression</vt:lpstr>
      <vt:lpstr>PowerPoint Presentation</vt:lpstr>
      <vt:lpstr>So the solution is  interactive teaching, right?</vt:lpstr>
      <vt:lpstr>A question on balancing</vt:lpstr>
      <vt:lpstr>PowerPoint Presentation</vt:lpstr>
      <vt:lpstr>Hands-on, collaborative group work Second-year engineering statics at UW</vt:lpstr>
      <vt:lpstr>Interactive demonstration Introductory Physics</vt:lpstr>
      <vt:lpstr>Interactive teaching (aka active learning, etc.)</vt:lpstr>
      <vt:lpstr>Decades of systematic research suggest:</vt:lpstr>
      <vt:lpstr>Implications for instruction</vt:lpstr>
      <vt:lpstr>Research questions</vt:lpstr>
      <vt:lpstr>Tutorials in Introductory Physics</vt:lpstr>
      <vt:lpstr>Tutorials in Introductory Physics</vt:lpstr>
      <vt:lpstr>An example from rigid-body dynamics</vt:lpstr>
      <vt:lpstr>Interpretation</vt:lpstr>
      <vt:lpstr>Attempts to develop a tutorial</vt:lpstr>
      <vt:lpstr>Further attempts to develop a tutorial</vt:lpstr>
      <vt:lpstr>Two pucks question: Results</vt:lpstr>
      <vt:lpstr>Even further attempts to develop a tutorial</vt:lpstr>
      <vt:lpstr>Two pucks question: Results</vt:lpstr>
      <vt:lpstr>PowerPoint Presentation</vt:lpstr>
      <vt:lpstr>PowerPoint Presentation</vt:lpstr>
      <vt:lpstr>Physics Education Research</vt:lpstr>
      <vt:lpstr>Official Statement on PER by the APS:</vt:lpstr>
      <vt:lpstr>References</vt:lpstr>
      <vt:lpstr>Physics Education Research in the US</vt:lpstr>
    </vt:vector>
  </TitlesOfParts>
  <Company>University of Washington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student learning in physics:   The challenge of identifying  effective instructional strategies </dc:title>
  <dc:creator>Paula/Heron</dc:creator>
  <cp:lastModifiedBy>Paula Heron</cp:lastModifiedBy>
  <cp:revision>692</cp:revision>
  <dcterms:created xsi:type="dcterms:W3CDTF">2012-05-03T00:24:13Z</dcterms:created>
  <dcterms:modified xsi:type="dcterms:W3CDTF">2016-06-14T15:10:58Z</dcterms:modified>
</cp:coreProperties>
</file>