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22"/>
  </p:notesMasterIdLst>
  <p:sldIdLst>
    <p:sldId id="256" r:id="rId2"/>
    <p:sldId id="258" r:id="rId3"/>
    <p:sldId id="267" r:id="rId4"/>
    <p:sldId id="268" r:id="rId5"/>
    <p:sldId id="269" r:id="rId6"/>
    <p:sldId id="270" r:id="rId7"/>
    <p:sldId id="283" r:id="rId8"/>
    <p:sldId id="275" r:id="rId9"/>
    <p:sldId id="272" r:id="rId10"/>
    <p:sldId id="271" r:id="rId11"/>
    <p:sldId id="280" r:id="rId12"/>
    <p:sldId id="273" r:id="rId13"/>
    <p:sldId id="282" r:id="rId14"/>
    <p:sldId id="278" r:id="rId15"/>
    <p:sldId id="285" r:id="rId16"/>
    <p:sldId id="266" r:id="rId17"/>
    <p:sldId id="277" r:id="rId18"/>
    <p:sldId id="279" r:id="rId19"/>
    <p:sldId id="281" r:id="rId20"/>
    <p:sldId id="284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édéric Girard" initials="FG" lastIdx="0" clrIdx="0">
    <p:extLst>
      <p:ext uri="{19B8F6BF-5375-455C-9EA6-DF929625EA0E}">
        <p15:presenceInfo xmlns:p15="http://schemas.microsoft.com/office/powerpoint/2012/main" userId="29943a7695a1de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2E7C"/>
    <a:srgbClr val="162D71"/>
    <a:srgbClr val="AC3EC1"/>
    <a:srgbClr val="131313"/>
    <a:srgbClr val="000000"/>
    <a:srgbClr val="00B200"/>
    <a:srgbClr val="FF7C00"/>
    <a:srgbClr val="FF0909"/>
    <a:srgbClr val="FF16FF"/>
    <a:srgbClr val="F01C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ed\Desktop\Ma&#238;trise\Tandem\Beam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spc="7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A" baseline="30000" dirty="0"/>
              <a:t>51</a:t>
            </a:r>
            <a:r>
              <a:rPr lang="fr-CA" dirty="0"/>
              <a:t>V </a:t>
            </a:r>
            <a:r>
              <a:rPr lang="fr-CA" dirty="0" err="1" smtClean="0"/>
              <a:t>resonance</a:t>
            </a:r>
            <a:endParaRPr lang="fr-CA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spc="7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25 oct 2013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'25 oct 2013'!$F$4:$F$59</c:f>
              <c:numCache>
                <c:formatCode>0.0</c:formatCode>
                <c:ptCount val="56"/>
                <c:pt idx="0">
                  <c:v>70.405583999999862</c:v>
                </c:pt>
                <c:pt idx="1">
                  <c:v>70.405583999999862</c:v>
                </c:pt>
                <c:pt idx="2">
                  <c:v>70.405583999999862</c:v>
                </c:pt>
                <c:pt idx="3">
                  <c:v>70.405583999999862</c:v>
                </c:pt>
                <c:pt idx="4">
                  <c:v>70.405583999999862</c:v>
                </c:pt>
                <c:pt idx="5">
                  <c:v>71.27694399999973</c:v>
                </c:pt>
                <c:pt idx="6">
                  <c:v>72.148303999999825</c:v>
                </c:pt>
                <c:pt idx="7">
                  <c:v>73.019663999999693</c:v>
                </c:pt>
                <c:pt idx="8">
                  <c:v>73.891023999999788</c:v>
                </c:pt>
                <c:pt idx="9">
                  <c:v>74.762383999999656</c:v>
                </c:pt>
                <c:pt idx="10">
                  <c:v>75.633743999999751</c:v>
                </c:pt>
                <c:pt idx="11">
                  <c:v>76.505103999999847</c:v>
                </c:pt>
                <c:pt idx="12">
                  <c:v>77.376463999999714</c:v>
                </c:pt>
                <c:pt idx="13">
                  <c:v>78.24782399999981</c:v>
                </c:pt>
                <c:pt idx="14">
                  <c:v>79.119183999999677</c:v>
                </c:pt>
                <c:pt idx="15">
                  <c:v>79.990543999999772</c:v>
                </c:pt>
                <c:pt idx="16">
                  <c:v>80.861903999999868</c:v>
                </c:pt>
                <c:pt idx="17">
                  <c:v>81.733263999999735</c:v>
                </c:pt>
                <c:pt idx="18">
                  <c:v>82.604623999999831</c:v>
                </c:pt>
                <c:pt idx="19">
                  <c:v>83.475983999999698</c:v>
                </c:pt>
                <c:pt idx="20">
                  <c:v>84.347343999999566</c:v>
                </c:pt>
                <c:pt idx="21">
                  <c:v>85.218703999999889</c:v>
                </c:pt>
                <c:pt idx="22">
                  <c:v>86.090063999999757</c:v>
                </c:pt>
                <c:pt idx="23">
                  <c:v>86.961423999999624</c:v>
                </c:pt>
                <c:pt idx="24">
                  <c:v>87.83278399999972</c:v>
                </c:pt>
                <c:pt idx="25">
                  <c:v>88.704143999999587</c:v>
                </c:pt>
                <c:pt idx="26">
                  <c:v>89.57550399999991</c:v>
                </c:pt>
                <c:pt idx="27">
                  <c:v>90.446863999999778</c:v>
                </c:pt>
                <c:pt idx="28">
                  <c:v>91.318223999999645</c:v>
                </c:pt>
                <c:pt idx="29">
                  <c:v>92.189583999999741</c:v>
                </c:pt>
                <c:pt idx="30">
                  <c:v>93.060943999999608</c:v>
                </c:pt>
                <c:pt idx="31">
                  <c:v>93.932303999999931</c:v>
                </c:pt>
                <c:pt idx="32">
                  <c:v>94.803663999999799</c:v>
                </c:pt>
                <c:pt idx="33">
                  <c:v>95.675023999999667</c:v>
                </c:pt>
                <c:pt idx="34">
                  <c:v>96.546383999999762</c:v>
                </c:pt>
                <c:pt idx="35">
                  <c:v>96.720655999999508</c:v>
                </c:pt>
                <c:pt idx="36">
                  <c:v>96.894927999999481</c:v>
                </c:pt>
                <c:pt idx="37">
                  <c:v>97.069200000000137</c:v>
                </c:pt>
                <c:pt idx="38">
                  <c:v>97.243471999999883</c:v>
                </c:pt>
                <c:pt idx="39">
                  <c:v>97.41774399999963</c:v>
                </c:pt>
                <c:pt idx="40">
                  <c:v>97.592015999999603</c:v>
                </c:pt>
                <c:pt idx="41">
                  <c:v>97.766287999999349</c:v>
                </c:pt>
                <c:pt idx="42">
                  <c:v>97.940560000000005</c:v>
                </c:pt>
                <c:pt idx="43">
                  <c:v>98.114831999999979</c:v>
                </c:pt>
                <c:pt idx="44">
                  <c:v>98.289103999999725</c:v>
                </c:pt>
                <c:pt idx="45">
                  <c:v>99.16046399999982</c:v>
                </c:pt>
                <c:pt idx="46">
                  <c:v>100.03182399999969</c:v>
                </c:pt>
                <c:pt idx="47">
                  <c:v>100.90318399999978</c:v>
                </c:pt>
                <c:pt idx="48">
                  <c:v>101.77454399999965</c:v>
                </c:pt>
                <c:pt idx="49">
                  <c:v>102.64590399999975</c:v>
                </c:pt>
                <c:pt idx="50">
                  <c:v>103.51726399999984</c:v>
                </c:pt>
                <c:pt idx="51">
                  <c:v>104.38862399999971</c:v>
                </c:pt>
                <c:pt idx="52">
                  <c:v>105.2599839999998</c:v>
                </c:pt>
                <c:pt idx="53">
                  <c:v>106.13134399999967</c:v>
                </c:pt>
                <c:pt idx="54">
                  <c:v>107.00270399999977</c:v>
                </c:pt>
                <c:pt idx="55">
                  <c:v>107.87406399999963</c:v>
                </c:pt>
              </c:numCache>
            </c:numRef>
          </c:xVal>
          <c:yVal>
            <c:numRef>
              <c:f>'25 oct 2013'!$J$4:$J$59</c:f>
              <c:numCache>
                <c:formatCode>0.000</c:formatCode>
                <c:ptCount val="56"/>
                <c:pt idx="0">
                  <c:v>2.9550000000000005</c:v>
                </c:pt>
                <c:pt idx="1">
                  <c:v>3.1850000000000005</c:v>
                </c:pt>
                <c:pt idx="2">
                  <c:v>2.8700000000000006</c:v>
                </c:pt>
                <c:pt idx="3">
                  <c:v>3.2250000000000005</c:v>
                </c:pt>
                <c:pt idx="4">
                  <c:v>3.1750000000000003</c:v>
                </c:pt>
                <c:pt idx="5">
                  <c:v>4.120000000000001</c:v>
                </c:pt>
                <c:pt idx="6">
                  <c:v>8.3150000000000013</c:v>
                </c:pt>
                <c:pt idx="7">
                  <c:v>7.5100000000000007</c:v>
                </c:pt>
                <c:pt idx="8">
                  <c:v>4.1050000000000004</c:v>
                </c:pt>
                <c:pt idx="9">
                  <c:v>2.0950000000000002</c:v>
                </c:pt>
                <c:pt idx="10">
                  <c:v>1.2450000000000001</c:v>
                </c:pt>
                <c:pt idx="11">
                  <c:v>0.84500000000000008</c:v>
                </c:pt>
                <c:pt idx="12">
                  <c:v>0.71000000000000008</c:v>
                </c:pt>
                <c:pt idx="13">
                  <c:v>0.77500000000000013</c:v>
                </c:pt>
                <c:pt idx="14">
                  <c:v>0.94500000000000017</c:v>
                </c:pt>
                <c:pt idx="15">
                  <c:v>2.6500000000000004</c:v>
                </c:pt>
                <c:pt idx="16">
                  <c:v>5.6500000000000012</c:v>
                </c:pt>
                <c:pt idx="17">
                  <c:v>5.6050000000000004</c:v>
                </c:pt>
                <c:pt idx="18">
                  <c:v>3.4200000000000004</c:v>
                </c:pt>
                <c:pt idx="19">
                  <c:v>2.1350000000000002</c:v>
                </c:pt>
                <c:pt idx="20">
                  <c:v>1.9500000000000002</c:v>
                </c:pt>
                <c:pt idx="21">
                  <c:v>2.2600000000000002</c:v>
                </c:pt>
                <c:pt idx="22">
                  <c:v>2.1100000000000003</c:v>
                </c:pt>
                <c:pt idx="23">
                  <c:v>1.2200000000000002</c:v>
                </c:pt>
                <c:pt idx="24">
                  <c:v>0.95000000000000018</c:v>
                </c:pt>
                <c:pt idx="25">
                  <c:v>1.0200000000000002</c:v>
                </c:pt>
                <c:pt idx="26">
                  <c:v>0.89500000000000013</c:v>
                </c:pt>
                <c:pt idx="27">
                  <c:v>0.68</c:v>
                </c:pt>
                <c:pt idx="28">
                  <c:v>0.34500000000000003</c:v>
                </c:pt>
                <c:pt idx="29">
                  <c:v>0.58500000000000008</c:v>
                </c:pt>
                <c:pt idx="30">
                  <c:v>0.39500000000000007</c:v>
                </c:pt>
                <c:pt idx="31">
                  <c:v>0.96500000000000019</c:v>
                </c:pt>
                <c:pt idx="32">
                  <c:v>1.4450000000000003</c:v>
                </c:pt>
                <c:pt idx="33">
                  <c:v>1.0400000000000003</c:v>
                </c:pt>
                <c:pt idx="34">
                  <c:v>2.0250000000000004</c:v>
                </c:pt>
                <c:pt idx="35">
                  <c:v>2.4900000000000002</c:v>
                </c:pt>
                <c:pt idx="36">
                  <c:v>2.7</c:v>
                </c:pt>
                <c:pt idx="37">
                  <c:v>2.7750000000000004</c:v>
                </c:pt>
                <c:pt idx="38">
                  <c:v>2.5000000000000004</c:v>
                </c:pt>
                <c:pt idx="39">
                  <c:v>2.5100000000000002</c:v>
                </c:pt>
                <c:pt idx="40">
                  <c:v>2.2600000000000002</c:v>
                </c:pt>
                <c:pt idx="41">
                  <c:v>2.3700000000000006</c:v>
                </c:pt>
                <c:pt idx="42">
                  <c:v>2.2800000000000002</c:v>
                </c:pt>
                <c:pt idx="43">
                  <c:v>1.9400000000000002</c:v>
                </c:pt>
                <c:pt idx="44">
                  <c:v>2.0100000000000002</c:v>
                </c:pt>
                <c:pt idx="45">
                  <c:v>1.5550000000000002</c:v>
                </c:pt>
                <c:pt idx="46">
                  <c:v>0.74500000000000011</c:v>
                </c:pt>
                <c:pt idx="47">
                  <c:v>0.70000000000000007</c:v>
                </c:pt>
                <c:pt idx="48">
                  <c:v>1.1050000000000002</c:v>
                </c:pt>
                <c:pt idx="49">
                  <c:v>1.1650000000000003</c:v>
                </c:pt>
                <c:pt idx="50">
                  <c:v>1.0200000000000002</c:v>
                </c:pt>
                <c:pt idx="51">
                  <c:v>2.8750000000000004</c:v>
                </c:pt>
                <c:pt idx="52">
                  <c:v>3.7150000000000007</c:v>
                </c:pt>
                <c:pt idx="53">
                  <c:v>2.0350000000000001</c:v>
                </c:pt>
                <c:pt idx="54">
                  <c:v>1.4700000000000002</c:v>
                </c:pt>
                <c:pt idx="55">
                  <c:v>1.6150000000000002</c:v>
                </c:pt>
              </c:numCache>
            </c:numRef>
          </c:yVal>
          <c:smooth val="0"/>
        </c:ser>
        <c:ser>
          <c:idx val="1"/>
          <c:order val="1"/>
          <c:tx>
            <c:v>30 oct 2013 (2)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('30 oct 2013 (2)'!$F$4:$F$30,'30 oct 2013 (2)'!$F$34:$F$42)</c:f>
              <c:numCache>
                <c:formatCode>0.0</c:formatCode>
                <c:ptCount val="36"/>
                <c:pt idx="0">
                  <c:v>93.060943999999608</c:v>
                </c:pt>
                <c:pt idx="1">
                  <c:v>93.932303999999931</c:v>
                </c:pt>
                <c:pt idx="2">
                  <c:v>94.803663999999799</c:v>
                </c:pt>
                <c:pt idx="3">
                  <c:v>95.675023999999667</c:v>
                </c:pt>
                <c:pt idx="4">
                  <c:v>96.546383999999762</c:v>
                </c:pt>
                <c:pt idx="5">
                  <c:v>97.41774399999963</c:v>
                </c:pt>
                <c:pt idx="6">
                  <c:v>98.289103999999725</c:v>
                </c:pt>
                <c:pt idx="7">
                  <c:v>99.16046399999982</c:v>
                </c:pt>
                <c:pt idx="8">
                  <c:v>100.03182399999969</c:v>
                </c:pt>
                <c:pt idx="9">
                  <c:v>100.90318399999978</c:v>
                </c:pt>
                <c:pt idx="10">
                  <c:v>101.77454399999965</c:v>
                </c:pt>
                <c:pt idx="11">
                  <c:v>102.64590399999975</c:v>
                </c:pt>
                <c:pt idx="12">
                  <c:v>103.51726399999984</c:v>
                </c:pt>
                <c:pt idx="13">
                  <c:v>104.38862399999971</c:v>
                </c:pt>
                <c:pt idx="14">
                  <c:v>105.2599839999998</c:v>
                </c:pt>
                <c:pt idx="15">
                  <c:v>106.13134399999967</c:v>
                </c:pt>
                <c:pt idx="16">
                  <c:v>107.00270399999977</c:v>
                </c:pt>
                <c:pt idx="17">
                  <c:v>107.87406399999963</c:v>
                </c:pt>
                <c:pt idx="18">
                  <c:v>108.74542399999973</c:v>
                </c:pt>
                <c:pt idx="19">
                  <c:v>109.61678399999983</c:v>
                </c:pt>
                <c:pt idx="20">
                  <c:v>110.48814399999969</c:v>
                </c:pt>
                <c:pt idx="21">
                  <c:v>111.35950399999979</c:v>
                </c:pt>
                <c:pt idx="22">
                  <c:v>112.23086399999966</c:v>
                </c:pt>
                <c:pt idx="23">
                  <c:v>113.10222399999975</c:v>
                </c:pt>
                <c:pt idx="24">
                  <c:v>113.97358399999985</c:v>
                </c:pt>
                <c:pt idx="25">
                  <c:v>114.84494399999971</c:v>
                </c:pt>
                <c:pt idx="26">
                  <c:v>115.71630399999981</c:v>
                </c:pt>
                <c:pt idx="27">
                  <c:v>96.546383999999762</c:v>
                </c:pt>
                <c:pt idx="28">
                  <c:v>96.720655999999508</c:v>
                </c:pt>
                <c:pt idx="29">
                  <c:v>96.894927999999481</c:v>
                </c:pt>
                <c:pt idx="30">
                  <c:v>97.069200000000137</c:v>
                </c:pt>
                <c:pt idx="31">
                  <c:v>97.243471999999883</c:v>
                </c:pt>
                <c:pt idx="32">
                  <c:v>97.592015999999603</c:v>
                </c:pt>
                <c:pt idx="33">
                  <c:v>97.940560000000005</c:v>
                </c:pt>
                <c:pt idx="34">
                  <c:v>98.289103999999725</c:v>
                </c:pt>
                <c:pt idx="35">
                  <c:v>98.637647999999444</c:v>
                </c:pt>
              </c:numCache>
            </c:numRef>
          </c:xVal>
          <c:yVal>
            <c:numRef>
              <c:f>('30 oct 2013 (2)'!$J$4:$J$30,'30 oct 2013 (2)'!$J$34:$J$42)</c:f>
              <c:numCache>
                <c:formatCode>0.000</c:formatCode>
                <c:ptCount val="36"/>
                <c:pt idx="0">
                  <c:v>0.31666666666666665</c:v>
                </c:pt>
                <c:pt idx="1">
                  <c:v>1.375</c:v>
                </c:pt>
                <c:pt idx="2">
                  <c:v>1.4791666666666667</c:v>
                </c:pt>
                <c:pt idx="3">
                  <c:v>0.93333333333333335</c:v>
                </c:pt>
                <c:pt idx="4">
                  <c:v>2.0291666666666668</c:v>
                </c:pt>
                <c:pt idx="5">
                  <c:v>2.6833333333333331</c:v>
                </c:pt>
                <c:pt idx="6">
                  <c:v>2.2791666666666668</c:v>
                </c:pt>
                <c:pt idx="7">
                  <c:v>1.4666666666666666</c:v>
                </c:pt>
                <c:pt idx="8">
                  <c:v>0.83333333333333337</c:v>
                </c:pt>
                <c:pt idx="9">
                  <c:v>0.57916666666666672</c:v>
                </c:pt>
                <c:pt idx="10">
                  <c:v>1.4583333333333333</c:v>
                </c:pt>
                <c:pt idx="11">
                  <c:v>1.3166666666666667</c:v>
                </c:pt>
                <c:pt idx="12">
                  <c:v>0.7</c:v>
                </c:pt>
                <c:pt idx="13">
                  <c:v>3.9083333333333332</c:v>
                </c:pt>
                <c:pt idx="14">
                  <c:v>3.9666666666666668</c:v>
                </c:pt>
                <c:pt idx="15">
                  <c:v>2.2875000000000001</c:v>
                </c:pt>
                <c:pt idx="16">
                  <c:v>1.35</c:v>
                </c:pt>
                <c:pt idx="17">
                  <c:v>1.8083333333333333</c:v>
                </c:pt>
                <c:pt idx="18">
                  <c:v>1.8916666666666666</c:v>
                </c:pt>
                <c:pt idx="19">
                  <c:v>1.1458333333333333</c:v>
                </c:pt>
                <c:pt idx="20">
                  <c:v>0.78749999999999998</c:v>
                </c:pt>
                <c:pt idx="21">
                  <c:v>1.5375000000000001</c:v>
                </c:pt>
                <c:pt idx="22">
                  <c:v>1.8875</c:v>
                </c:pt>
                <c:pt idx="23">
                  <c:v>1.4125000000000001</c:v>
                </c:pt>
                <c:pt idx="24">
                  <c:v>1.8458333333333334</c:v>
                </c:pt>
                <c:pt idx="25">
                  <c:v>1.55</c:v>
                </c:pt>
                <c:pt idx="26">
                  <c:v>1.3166666666666667</c:v>
                </c:pt>
                <c:pt idx="27">
                  <c:v>2.4533333333333331</c:v>
                </c:pt>
                <c:pt idx="28">
                  <c:v>3.02</c:v>
                </c:pt>
                <c:pt idx="29">
                  <c:v>3.0350000000000001</c:v>
                </c:pt>
                <c:pt idx="30">
                  <c:v>3.1633333333333336</c:v>
                </c:pt>
                <c:pt idx="31">
                  <c:v>2.75</c:v>
                </c:pt>
                <c:pt idx="32">
                  <c:v>2.4516666666666667</c:v>
                </c:pt>
                <c:pt idx="33">
                  <c:v>2.14</c:v>
                </c:pt>
                <c:pt idx="34">
                  <c:v>2.2349999999999999</c:v>
                </c:pt>
                <c:pt idx="35">
                  <c:v>1.9133333333333333</c:v>
                </c:pt>
              </c:numCache>
            </c:numRef>
          </c:yVal>
          <c:smooth val="0"/>
        </c:ser>
        <c:ser>
          <c:idx val="2"/>
          <c:order val="2"/>
          <c:tx>
            <c:v>13-nov-13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'13 nov 2013'!$F$4:$F$79</c:f>
              <c:numCache>
                <c:formatCode>0.0</c:formatCode>
                <c:ptCount val="76"/>
                <c:pt idx="0">
                  <c:v>3.3979999999999109</c:v>
                </c:pt>
                <c:pt idx="1">
                  <c:v>4.269360000000006</c:v>
                </c:pt>
                <c:pt idx="2">
                  <c:v>5.1407200000001012</c:v>
                </c:pt>
                <c:pt idx="3">
                  <c:v>6.012079999999969</c:v>
                </c:pt>
                <c:pt idx="4">
                  <c:v>6.8834400000000642</c:v>
                </c:pt>
                <c:pt idx="5">
                  <c:v>7.754799999999932</c:v>
                </c:pt>
                <c:pt idx="6">
                  <c:v>8.6261600000000271</c:v>
                </c:pt>
                <c:pt idx="7">
                  <c:v>9.4975200000001223</c:v>
                </c:pt>
                <c:pt idx="8">
                  <c:v>10.36887999999999</c:v>
                </c:pt>
                <c:pt idx="9">
                  <c:v>11.240240000000085</c:v>
                </c:pt>
                <c:pt idx="10">
                  <c:v>12.111599999999953</c:v>
                </c:pt>
                <c:pt idx="11">
                  <c:v>12.982960000000048</c:v>
                </c:pt>
                <c:pt idx="12">
                  <c:v>13.854319999999916</c:v>
                </c:pt>
                <c:pt idx="13">
                  <c:v>14.725680000000011</c:v>
                </c:pt>
                <c:pt idx="14">
                  <c:v>15.597040000000106</c:v>
                </c:pt>
                <c:pt idx="15">
                  <c:v>16.468399999999974</c:v>
                </c:pt>
                <c:pt idx="16">
                  <c:v>17.339760000000069</c:v>
                </c:pt>
                <c:pt idx="17">
                  <c:v>18.211119999999937</c:v>
                </c:pt>
                <c:pt idx="18">
                  <c:v>19.082480000000032</c:v>
                </c:pt>
                <c:pt idx="19">
                  <c:v>19.953840000000127</c:v>
                </c:pt>
                <c:pt idx="20">
                  <c:v>20.825199999999995</c:v>
                </c:pt>
                <c:pt idx="21">
                  <c:v>21.69656000000009</c:v>
                </c:pt>
                <c:pt idx="22">
                  <c:v>22.567919999999958</c:v>
                </c:pt>
                <c:pt idx="23">
                  <c:v>23.439279999999826</c:v>
                </c:pt>
                <c:pt idx="24">
                  <c:v>24.310640000000149</c:v>
                </c:pt>
                <c:pt idx="25">
                  <c:v>25.182000000000016</c:v>
                </c:pt>
                <c:pt idx="26">
                  <c:v>26.053360000000112</c:v>
                </c:pt>
                <c:pt idx="27">
                  <c:v>26.924719999999979</c:v>
                </c:pt>
                <c:pt idx="28">
                  <c:v>27.796079999999847</c:v>
                </c:pt>
                <c:pt idx="29">
                  <c:v>28.66744000000017</c:v>
                </c:pt>
                <c:pt idx="30">
                  <c:v>29.538800000000037</c:v>
                </c:pt>
                <c:pt idx="31">
                  <c:v>30.410159999999905</c:v>
                </c:pt>
                <c:pt idx="32">
                  <c:v>31.28152</c:v>
                </c:pt>
                <c:pt idx="33">
                  <c:v>32.152879999999868</c:v>
                </c:pt>
                <c:pt idx="34">
                  <c:v>33.024240000000191</c:v>
                </c:pt>
                <c:pt idx="35">
                  <c:v>33.895600000000059</c:v>
                </c:pt>
                <c:pt idx="36">
                  <c:v>34.766959999999926</c:v>
                </c:pt>
                <c:pt idx="37">
                  <c:v>35.638320000000022</c:v>
                </c:pt>
                <c:pt idx="38">
                  <c:v>36.509679999999889</c:v>
                </c:pt>
                <c:pt idx="39">
                  <c:v>37.381039999999985</c:v>
                </c:pt>
                <c:pt idx="40">
                  <c:v>38.25240000000008</c:v>
                </c:pt>
                <c:pt idx="41">
                  <c:v>39.123759999999947</c:v>
                </c:pt>
                <c:pt idx="42">
                  <c:v>39.995120000000043</c:v>
                </c:pt>
                <c:pt idx="43">
                  <c:v>40.86647999999991</c:v>
                </c:pt>
                <c:pt idx="44">
                  <c:v>41.737840000000006</c:v>
                </c:pt>
                <c:pt idx="45">
                  <c:v>42.609200000000101</c:v>
                </c:pt>
                <c:pt idx="46">
                  <c:v>43.480559999999969</c:v>
                </c:pt>
                <c:pt idx="47">
                  <c:v>44.351920000000064</c:v>
                </c:pt>
                <c:pt idx="48">
                  <c:v>45.223279999999932</c:v>
                </c:pt>
                <c:pt idx="49">
                  <c:v>46.094640000000027</c:v>
                </c:pt>
                <c:pt idx="50">
                  <c:v>46.966000000000122</c:v>
                </c:pt>
                <c:pt idx="51">
                  <c:v>47.83735999999999</c:v>
                </c:pt>
                <c:pt idx="52">
                  <c:v>48.708720000000085</c:v>
                </c:pt>
                <c:pt idx="53">
                  <c:v>48.882991999999831</c:v>
                </c:pt>
                <c:pt idx="54">
                  <c:v>49.057263999999577</c:v>
                </c:pt>
                <c:pt idx="55">
                  <c:v>49.231536000000233</c:v>
                </c:pt>
                <c:pt idx="56">
                  <c:v>49.580079999999953</c:v>
                </c:pt>
                <c:pt idx="57">
                  <c:v>59.16504000000009</c:v>
                </c:pt>
                <c:pt idx="58">
                  <c:v>59.687856000000465</c:v>
                </c:pt>
                <c:pt idx="59">
                  <c:v>60.036399999999958</c:v>
                </c:pt>
                <c:pt idx="60">
                  <c:v>60.559216000000333</c:v>
                </c:pt>
                <c:pt idx="61">
                  <c:v>60.907759999999826</c:v>
                </c:pt>
                <c:pt idx="62">
                  <c:v>73.106800000000021</c:v>
                </c:pt>
                <c:pt idx="63">
                  <c:v>73.106800000000021</c:v>
                </c:pt>
                <c:pt idx="64">
                  <c:v>73.978159999999889</c:v>
                </c:pt>
                <c:pt idx="65">
                  <c:v>74.849519999999984</c:v>
                </c:pt>
                <c:pt idx="66">
                  <c:v>75.720880000000079</c:v>
                </c:pt>
                <c:pt idx="67">
                  <c:v>76.592240000000174</c:v>
                </c:pt>
                <c:pt idx="68">
                  <c:v>77.463600000000042</c:v>
                </c:pt>
                <c:pt idx="69">
                  <c:v>78.33495999999991</c:v>
                </c:pt>
                <c:pt idx="70">
                  <c:v>79.206320000000005</c:v>
                </c:pt>
                <c:pt idx="71">
                  <c:v>80.0776800000001</c:v>
                </c:pt>
                <c:pt idx="72">
                  <c:v>80.949040000000196</c:v>
                </c:pt>
                <c:pt idx="73">
                  <c:v>81.820400000000063</c:v>
                </c:pt>
                <c:pt idx="74">
                  <c:v>82.691759999999931</c:v>
                </c:pt>
                <c:pt idx="75">
                  <c:v>83.563120000000026</c:v>
                </c:pt>
              </c:numCache>
            </c:numRef>
          </c:xVal>
          <c:yVal>
            <c:numRef>
              <c:f>'13 nov 2013'!$J$4:$J$79</c:f>
              <c:numCache>
                <c:formatCode>0.000</c:formatCode>
                <c:ptCount val="76"/>
                <c:pt idx="0">
                  <c:v>0.32916666666666666</c:v>
                </c:pt>
                <c:pt idx="1">
                  <c:v>0.48749999999999999</c:v>
                </c:pt>
                <c:pt idx="2">
                  <c:v>1.5083333333333333</c:v>
                </c:pt>
                <c:pt idx="3">
                  <c:v>1.125</c:v>
                </c:pt>
                <c:pt idx="4">
                  <c:v>0.71250000000000002</c:v>
                </c:pt>
                <c:pt idx="5">
                  <c:v>0.65</c:v>
                </c:pt>
                <c:pt idx="6">
                  <c:v>0.5625</c:v>
                </c:pt>
                <c:pt idx="7">
                  <c:v>0.70833333333333337</c:v>
                </c:pt>
                <c:pt idx="8">
                  <c:v>0.95833333333333337</c:v>
                </c:pt>
                <c:pt idx="9">
                  <c:v>0.8666666666666667</c:v>
                </c:pt>
                <c:pt idx="10">
                  <c:v>1.1166666666666667</c:v>
                </c:pt>
                <c:pt idx="11">
                  <c:v>1.125</c:v>
                </c:pt>
                <c:pt idx="12">
                  <c:v>0.96666666666666667</c:v>
                </c:pt>
                <c:pt idx="13">
                  <c:v>1.2916666666666667</c:v>
                </c:pt>
                <c:pt idx="14">
                  <c:v>0.91666666666666663</c:v>
                </c:pt>
                <c:pt idx="15">
                  <c:v>0.65</c:v>
                </c:pt>
                <c:pt idx="16">
                  <c:v>0.41666666666666669</c:v>
                </c:pt>
                <c:pt idx="17">
                  <c:v>0.65416666666666667</c:v>
                </c:pt>
                <c:pt idx="18">
                  <c:v>0.71250000000000002</c:v>
                </c:pt>
                <c:pt idx="19">
                  <c:v>0.8208333333333333</c:v>
                </c:pt>
                <c:pt idx="20">
                  <c:v>0.79166666666666663</c:v>
                </c:pt>
                <c:pt idx="21">
                  <c:v>0.5541666666666667</c:v>
                </c:pt>
                <c:pt idx="22">
                  <c:v>0.37083333333333335</c:v>
                </c:pt>
                <c:pt idx="23">
                  <c:v>0.30416666666666664</c:v>
                </c:pt>
                <c:pt idx="24">
                  <c:v>0.7583333333333333</c:v>
                </c:pt>
                <c:pt idx="25">
                  <c:v>0.78749999999999998</c:v>
                </c:pt>
                <c:pt idx="26">
                  <c:v>0.66666666666666663</c:v>
                </c:pt>
                <c:pt idx="27">
                  <c:v>0.67500000000000004</c:v>
                </c:pt>
                <c:pt idx="28">
                  <c:v>0.76249999999999996</c:v>
                </c:pt>
                <c:pt idx="29">
                  <c:v>0.5541666666666667</c:v>
                </c:pt>
                <c:pt idx="30">
                  <c:v>0.45</c:v>
                </c:pt>
                <c:pt idx="31">
                  <c:v>0.60416666666666663</c:v>
                </c:pt>
                <c:pt idx="32">
                  <c:v>0.97083333333333333</c:v>
                </c:pt>
                <c:pt idx="33">
                  <c:v>1.7083333333333333</c:v>
                </c:pt>
                <c:pt idx="34">
                  <c:v>2.1541666666666668</c:v>
                </c:pt>
                <c:pt idx="35">
                  <c:v>1.6583333333333334</c:v>
                </c:pt>
                <c:pt idx="36">
                  <c:v>1.2333333333333334</c:v>
                </c:pt>
                <c:pt idx="37">
                  <c:v>0.7</c:v>
                </c:pt>
                <c:pt idx="38">
                  <c:v>0.43333333333333335</c:v>
                </c:pt>
                <c:pt idx="39">
                  <c:v>0.48333333333333334</c:v>
                </c:pt>
                <c:pt idx="40">
                  <c:v>1.6083333333333334</c:v>
                </c:pt>
                <c:pt idx="41">
                  <c:v>5.1583333333333332</c:v>
                </c:pt>
                <c:pt idx="42">
                  <c:v>3.7791666666666668</c:v>
                </c:pt>
                <c:pt idx="43">
                  <c:v>1.9291666666666667</c:v>
                </c:pt>
                <c:pt idx="44">
                  <c:v>1.1125</c:v>
                </c:pt>
                <c:pt idx="45">
                  <c:v>1.1208333333333333</c:v>
                </c:pt>
                <c:pt idx="46">
                  <c:v>1.9541666666666666</c:v>
                </c:pt>
                <c:pt idx="47">
                  <c:v>1.55</c:v>
                </c:pt>
                <c:pt idx="48">
                  <c:v>0.98750000000000004</c:v>
                </c:pt>
                <c:pt idx="49">
                  <c:v>0.6166666666666667</c:v>
                </c:pt>
                <c:pt idx="50">
                  <c:v>0.45833333333333331</c:v>
                </c:pt>
                <c:pt idx="51">
                  <c:v>1.0874999999999999</c:v>
                </c:pt>
                <c:pt idx="52">
                  <c:v>5.1624999999999996</c:v>
                </c:pt>
                <c:pt idx="53">
                  <c:v>5.9291666666666663</c:v>
                </c:pt>
                <c:pt idx="54">
                  <c:v>5.8916666666666666</c:v>
                </c:pt>
                <c:pt idx="55">
                  <c:v>5.2125000000000004</c:v>
                </c:pt>
                <c:pt idx="56">
                  <c:v>4.3583333333333334</c:v>
                </c:pt>
                <c:pt idx="57">
                  <c:v>1.5333333333333334</c:v>
                </c:pt>
                <c:pt idx="58">
                  <c:v>3.1416666666666666</c:v>
                </c:pt>
                <c:pt idx="59">
                  <c:v>3.3541666666666665</c:v>
                </c:pt>
                <c:pt idx="60">
                  <c:v>3.1375000000000002</c:v>
                </c:pt>
                <c:pt idx="61">
                  <c:v>2.4500000000000002</c:v>
                </c:pt>
                <c:pt idx="62">
                  <c:v>7.8875000000000002</c:v>
                </c:pt>
                <c:pt idx="63">
                  <c:v>7.9375</c:v>
                </c:pt>
                <c:pt idx="64">
                  <c:v>5.1958333333333337</c:v>
                </c:pt>
                <c:pt idx="65">
                  <c:v>3.125</c:v>
                </c:pt>
                <c:pt idx="66">
                  <c:v>1.8333333333333333</c:v>
                </c:pt>
                <c:pt idx="67">
                  <c:v>1.3333333333333333</c:v>
                </c:pt>
                <c:pt idx="68">
                  <c:v>1.0125</c:v>
                </c:pt>
                <c:pt idx="69">
                  <c:v>0.97083333333333333</c:v>
                </c:pt>
                <c:pt idx="70">
                  <c:v>1.1708333333333334</c:v>
                </c:pt>
                <c:pt idx="71">
                  <c:v>1.2083333333333333</c:v>
                </c:pt>
                <c:pt idx="72">
                  <c:v>3.45</c:v>
                </c:pt>
                <c:pt idx="73">
                  <c:v>5.2041666666666666</c:v>
                </c:pt>
                <c:pt idx="74">
                  <c:v>3.9333333333333331</c:v>
                </c:pt>
                <c:pt idx="75">
                  <c:v>2.5791666666666666</c:v>
                </c:pt>
              </c:numCache>
            </c:numRef>
          </c:yVal>
          <c:smooth val="0"/>
        </c:ser>
        <c:ser>
          <c:idx val="3"/>
          <c:order val="3"/>
          <c:tx>
            <c:v>12-nov-13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 cap="flat" cmpd="sng" algn="ctr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('12 nov 2013'!$F$4:$F$42,'12 nov 2013'!$F$46:$F$51)</c:f>
              <c:numCache>
                <c:formatCode>0.0</c:formatCode>
                <c:ptCount val="45"/>
                <c:pt idx="0">
                  <c:v>46.094640000000027</c:v>
                </c:pt>
                <c:pt idx="1">
                  <c:v>46.966000000000122</c:v>
                </c:pt>
                <c:pt idx="2">
                  <c:v>47.83735999999999</c:v>
                </c:pt>
                <c:pt idx="3">
                  <c:v>48.708720000000085</c:v>
                </c:pt>
                <c:pt idx="4">
                  <c:v>49.580079999999953</c:v>
                </c:pt>
                <c:pt idx="5">
                  <c:v>50.451440000000048</c:v>
                </c:pt>
                <c:pt idx="6">
                  <c:v>51.322799999999916</c:v>
                </c:pt>
                <c:pt idx="7">
                  <c:v>52.194160000000011</c:v>
                </c:pt>
                <c:pt idx="8">
                  <c:v>53.065520000000106</c:v>
                </c:pt>
                <c:pt idx="9">
                  <c:v>53.936879999999974</c:v>
                </c:pt>
                <c:pt idx="10">
                  <c:v>54.808240000000069</c:v>
                </c:pt>
                <c:pt idx="11">
                  <c:v>55.679599999999937</c:v>
                </c:pt>
                <c:pt idx="12">
                  <c:v>56.550960000000032</c:v>
                </c:pt>
                <c:pt idx="13">
                  <c:v>57.422320000000127</c:v>
                </c:pt>
                <c:pt idx="14">
                  <c:v>58.293679999999995</c:v>
                </c:pt>
                <c:pt idx="15">
                  <c:v>59.16504000000009</c:v>
                </c:pt>
                <c:pt idx="16">
                  <c:v>60.036399999999958</c:v>
                </c:pt>
                <c:pt idx="17">
                  <c:v>60.907759999999826</c:v>
                </c:pt>
                <c:pt idx="18">
                  <c:v>61.779120000000148</c:v>
                </c:pt>
                <c:pt idx="19">
                  <c:v>62.650480000000016</c:v>
                </c:pt>
                <c:pt idx="20">
                  <c:v>63.521840000000111</c:v>
                </c:pt>
                <c:pt idx="21">
                  <c:v>64.393199999999979</c:v>
                </c:pt>
                <c:pt idx="22">
                  <c:v>65.264559999999847</c:v>
                </c:pt>
                <c:pt idx="23">
                  <c:v>66.135920000000169</c:v>
                </c:pt>
                <c:pt idx="24">
                  <c:v>67.007280000000037</c:v>
                </c:pt>
                <c:pt idx="25">
                  <c:v>67.878640000000132</c:v>
                </c:pt>
                <c:pt idx="26">
                  <c:v>68.75</c:v>
                </c:pt>
                <c:pt idx="27">
                  <c:v>69.621359999999868</c:v>
                </c:pt>
                <c:pt idx="28">
                  <c:v>70.49272000000019</c:v>
                </c:pt>
                <c:pt idx="29">
                  <c:v>71.364080000000058</c:v>
                </c:pt>
                <c:pt idx="30">
                  <c:v>72.235440000000153</c:v>
                </c:pt>
                <c:pt idx="31">
                  <c:v>73.106800000000021</c:v>
                </c:pt>
                <c:pt idx="32">
                  <c:v>73.978159999999889</c:v>
                </c:pt>
                <c:pt idx="33">
                  <c:v>74.849519999999984</c:v>
                </c:pt>
                <c:pt idx="34">
                  <c:v>75.720880000000079</c:v>
                </c:pt>
                <c:pt idx="35">
                  <c:v>80.949040000000196</c:v>
                </c:pt>
                <c:pt idx="36">
                  <c:v>81.820400000000063</c:v>
                </c:pt>
                <c:pt idx="37">
                  <c:v>82.691759999999931</c:v>
                </c:pt>
                <c:pt idx="38">
                  <c:v>83.563120000000026</c:v>
                </c:pt>
                <c:pt idx="39">
                  <c:v>48.708720000000085</c:v>
                </c:pt>
                <c:pt idx="40">
                  <c:v>48.882992000000058</c:v>
                </c:pt>
                <c:pt idx="41">
                  <c:v>49.057263999999577</c:v>
                </c:pt>
                <c:pt idx="42">
                  <c:v>49.231536000000233</c:v>
                </c:pt>
                <c:pt idx="43">
                  <c:v>49.405808000000206</c:v>
                </c:pt>
                <c:pt idx="44">
                  <c:v>49.580079999999953</c:v>
                </c:pt>
              </c:numCache>
            </c:numRef>
          </c:xVal>
          <c:yVal>
            <c:numRef>
              <c:f>('12 nov 2013'!$J$4:$J$42,'12 nov 2013'!$J$46:$J$51)</c:f>
              <c:numCache>
                <c:formatCode>0.000</c:formatCode>
                <c:ptCount val="45"/>
                <c:pt idx="0">
                  <c:v>0.92083333333333328</c:v>
                </c:pt>
                <c:pt idx="1">
                  <c:v>0.59583333333333333</c:v>
                </c:pt>
                <c:pt idx="2">
                  <c:v>0.91249999999999998</c:v>
                </c:pt>
                <c:pt idx="3">
                  <c:v>4.7833333333333332</c:v>
                </c:pt>
                <c:pt idx="4">
                  <c:v>4.5791666666666666</c:v>
                </c:pt>
                <c:pt idx="5">
                  <c:v>2.8541666666666665</c:v>
                </c:pt>
                <c:pt idx="6">
                  <c:v>1.8791666666666667</c:v>
                </c:pt>
                <c:pt idx="7">
                  <c:v>2.2708333333333335</c:v>
                </c:pt>
                <c:pt idx="8">
                  <c:v>2.1</c:v>
                </c:pt>
                <c:pt idx="9">
                  <c:v>1.4791666666666667</c:v>
                </c:pt>
                <c:pt idx="10">
                  <c:v>1.2041666666666666</c:v>
                </c:pt>
                <c:pt idx="11">
                  <c:v>1.825</c:v>
                </c:pt>
                <c:pt idx="12">
                  <c:v>2.1208333333333331</c:v>
                </c:pt>
                <c:pt idx="13">
                  <c:v>1.9583333333333333</c:v>
                </c:pt>
                <c:pt idx="14">
                  <c:v>1.4375</c:v>
                </c:pt>
                <c:pt idx="15">
                  <c:v>1.3208333333333333</c:v>
                </c:pt>
                <c:pt idx="16">
                  <c:v>2.5333333333333332</c:v>
                </c:pt>
                <c:pt idx="17">
                  <c:v>2.9583333333333335</c:v>
                </c:pt>
                <c:pt idx="18">
                  <c:v>1.9750000000000001</c:v>
                </c:pt>
                <c:pt idx="19">
                  <c:v>1.7208333333333334</c:v>
                </c:pt>
                <c:pt idx="20">
                  <c:v>1.2875000000000001</c:v>
                </c:pt>
                <c:pt idx="21">
                  <c:v>1.6791666666666667</c:v>
                </c:pt>
                <c:pt idx="22">
                  <c:v>1.9583333333333333</c:v>
                </c:pt>
                <c:pt idx="23">
                  <c:v>1.8916666666666666</c:v>
                </c:pt>
                <c:pt idx="24">
                  <c:v>1.5166666666666666</c:v>
                </c:pt>
                <c:pt idx="25">
                  <c:v>1.7</c:v>
                </c:pt>
                <c:pt idx="26">
                  <c:v>1.3166666666666667</c:v>
                </c:pt>
                <c:pt idx="27">
                  <c:v>1.1375</c:v>
                </c:pt>
                <c:pt idx="28">
                  <c:v>1.5291666666666666</c:v>
                </c:pt>
                <c:pt idx="29">
                  <c:v>2.6749999999999998</c:v>
                </c:pt>
                <c:pt idx="30">
                  <c:v>3.125</c:v>
                </c:pt>
                <c:pt idx="31">
                  <c:v>8.2541666666666664</c:v>
                </c:pt>
                <c:pt idx="32">
                  <c:v>6.7</c:v>
                </c:pt>
                <c:pt idx="33">
                  <c:v>3.6416666666666666</c:v>
                </c:pt>
                <c:pt idx="34">
                  <c:v>2.1916666666666669</c:v>
                </c:pt>
                <c:pt idx="35">
                  <c:v>3.2583333333333333</c:v>
                </c:pt>
                <c:pt idx="36">
                  <c:v>5.5</c:v>
                </c:pt>
                <c:pt idx="37">
                  <c:v>4.2125000000000004</c:v>
                </c:pt>
                <c:pt idx="38">
                  <c:v>2.7541666666666669</c:v>
                </c:pt>
                <c:pt idx="39">
                  <c:v>4.6583333333333332</c:v>
                </c:pt>
                <c:pt idx="40">
                  <c:v>5.3875000000000002</c:v>
                </c:pt>
                <c:pt idx="41">
                  <c:v>5.2541666666666664</c:v>
                </c:pt>
                <c:pt idx="42">
                  <c:v>5.5166666666666666</c:v>
                </c:pt>
                <c:pt idx="43">
                  <c:v>5.3791666666666664</c:v>
                </c:pt>
                <c:pt idx="44">
                  <c:v>4.6083333333333334</c:v>
                </c:pt>
              </c:numCache>
            </c:numRef>
          </c:yVal>
          <c:smooth val="0"/>
        </c:ser>
        <c:ser>
          <c:idx val="4"/>
          <c:order val="4"/>
          <c:tx>
            <c:v>14-nov-13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5"/>
              </a:solidFill>
              <a:ln w="9525" cap="flat" cmpd="sng" algn="ctr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'14 nov 2013'!$F$4:$F$28</c:f>
              <c:numCache>
                <c:formatCode>0.0</c:formatCode>
                <c:ptCount val="25"/>
                <c:pt idx="0">
                  <c:v>59.339311999999836</c:v>
                </c:pt>
                <c:pt idx="1">
                  <c:v>59.51358399999981</c:v>
                </c:pt>
                <c:pt idx="2">
                  <c:v>59.687856000000465</c:v>
                </c:pt>
                <c:pt idx="3">
                  <c:v>59.862127999999984</c:v>
                </c:pt>
                <c:pt idx="4">
                  <c:v>60.036399999999958</c:v>
                </c:pt>
                <c:pt idx="5">
                  <c:v>60.210671999999931</c:v>
                </c:pt>
                <c:pt idx="6">
                  <c:v>60.384943999999678</c:v>
                </c:pt>
                <c:pt idx="7">
                  <c:v>60.559216000000333</c:v>
                </c:pt>
                <c:pt idx="8">
                  <c:v>60.733488000000307</c:v>
                </c:pt>
                <c:pt idx="9">
                  <c:v>60.907759999999826</c:v>
                </c:pt>
                <c:pt idx="10">
                  <c:v>61.779120000000148</c:v>
                </c:pt>
                <c:pt idx="11">
                  <c:v>62.650480000000016</c:v>
                </c:pt>
                <c:pt idx="12">
                  <c:v>63.521840000000111</c:v>
                </c:pt>
                <c:pt idx="13">
                  <c:v>64.393199999999979</c:v>
                </c:pt>
                <c:pt idx="14">
                  <c:v>65.264559999999847</c:v>
                </c:pt>
                <c:pt idx="15">
                  <c:v>66.135920000000169</c:v>
                </c:pt>
                <c:pt idx="16">
                  <c:v>67.007280000000037</c:v>
                </c:pt>
                <c:pt idx="17">
                  <c:v>67.878640000000132</c:v>
                </c:pt>
                <c:pt idx="18">
                  <c:v>68.75</c:v>
                </c:pt>
                <c:pt idx="19">
                  <c:v>69.621359999999868</c:v>
                </c:pt>
                <c:pt idx="20">
                  <c:v>70.49272000000019</c:v>
                </c:pt>
                <c:pt idx="21">
                  <c:v>71.364080000000058</c:v>
                </c:pt>
                <c:pt idx="22">
                  <c:v>72.235440000000153</c:v>
                </c:pt>
                <c:pt idx="23">
                  <c:v>73.106800000000021</c:v>
                </c:pt>
                <c:pt idx="24">
                  <c:v>73.978159999999889</c:v>
                </c:pt>
              </c:numCache>
            </c:numRef>
          </c:xVal>
          <c:yVal>
            <c:numRef>
              <c:f>'14 nov 2013'!$J$4:$J$28</c:f>
              <c:numCache>
                <c:formatCode>0.000</c:formatCode>
                <c:ptCount val="25"/>
                <c:pt idx="0">
                  <c:v>1.95</c:v>
                </c:pt>
                <c:pt idx="1">
                  <c:v>2.4874999999999998</c:v>
                </c:pt>
                <c:pt idx="2">
                  <c:v>3.1541666666666668</c:v>
                </c:pt>
                <c:pt idx="3">
                  <c:v>3.15</c:v>
                </c:pt>
                <c:pt idx="4">
                  <c:v>3.2833333333333332</c:v>
                </c:pt>
                <c:pt idx="5">
                  <c:v>3.1208333333333331</c:v>
                </c:pt>
                <c:pt idx="6">
                  <c:v>2.8624999999999998</c:v>
                </c:pt>
                <c:pt idx="7">
                  <c:v>2.7791666666666668</c:v>
                </c:pt>
                <c:pt idx="8">
                  <c:v>2.7833333333333332</c:v>
                </c:pt>
                <c:pt idx="9">
                  <c:v>2.5499999999999998</c:v>
                </c:pt>
                <c:pt idx="10">
                  <c:v>1.9083333333333334</c:v>
                </c:pt>
                <c:pt idx="11">
                  <c:v>1.6375</c:v>
                </c:pt>
                <c:pt idx="12">
                  <c:v>1.2666666666666666</c:v>
                </c:pt>
                <c:pt idx="13">
                  <c:v>1.9333333333333333</c:v>
                </c:pt>
                <c:pt idx="14">
                  <c:v>1.9875</c:v>
                </c:pt>
                <c:pt idx="15">
                  <c:v>1.5</c:v>
                </c:pt>
                <c:pt idx="16">
                  <c:v>1.6625000000000001</c:v>
                </c:pt>
                <c:pt idx="17">
                  <c:v>1.4750000000000001</c:v>
                </c:pt>
                <c:pt idx="18">
                  <c:v>1.0666666666666667</c:v>
                </c:pt>
                <c:pt idx="19">
                  <c:v>1.0125</c:v>
                </c:pt>
                <c:pt idx="20">
                  <c:v>2.15</c:v>
                </c:pt>
                <c:pt idx="21">
                  <c:v>2.6708333333333334</c:v>
                </c:pt>
                <c:pt idx="22">
                  <c:v>4.9041666666666668</c:v>
                </c:pt>
                <c:pt idx="23">
                  <c:v>7.1291666666666664</c:v>
                </c:pt>
                <c:pt idx="24">
                  <c:v>4.7791666666666668</c:v>
                </c:pt>
              </c:numCache>
            </c:numRef>
          </c:yVal>
          <c:smooth val="0"/>
        </c:ser>
        <c:ser>
          <c:idx val="5"/>
          <c:order val="5"/>
          <c:tx>
            <c:v>14 nov 2013 (2)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6"/>
              </a:solidFill>
              <a:ln w="9525" cap="flat" cmpd="sng" algn="ctr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'14 nov 2013 (2)'!$F$4:$F$13</c:f>
              <c:numCache>
                <c:formatCode>0.0</c:formatCode>
                <c:ptCount val="10"/>
                <c:pt idx="0">
                  <c:v>59.687855999999329</c:v>
                </c:pt>
                <c:pt idx="1">
                  <c:v>59.862127999999302</c:v>
                </c:pt>
                <c:pt idx="2">
                  <c:v>60.036399999999958</c:v>
                </c:pt>
                <c:pt idx="3">
                  <c:v>60.210671999999931</c:v>
                </c:pt>
                <c:pt idx="4">
                  <c:v>60.384943999999678</c:v>
                </c:pt>
                <c:pt idx="5">
                  <c:v>72.583983999999646</c:v>
                </c:pt>
                <c:pt idx="6">
                  <c:v>72.758255999999392</c:v>
                </c:pt>
                <c:pt idx="7">
                  <c:v>72.932527999999365</c:v>
                </c:pt>
                <c:pt idx="8">
                  <c:v>73.106800000000021</c:v>
                </c:pt>
                <c:pt idx="9">
                  <c:v>73.281071999999995</c:v>
                </c:pt>
              </c:numCache>
            </c:numRef>
          </c:xVal>
          <c:yVal>
            <c:numRef>
              <c:f>'14 nov 2013 (2)'!$J$4:$J$13</c:f>
              <c:numCache>
                <c:formatCode>0.000</c:formatCode>
                <c:ptCount val="10"/>
                <c:pt idx="0">
                  <c:v>2.7625000000000002</c:v>
                </c:pt>
                <c:pt idx="1">
                  <c:v>3.2291666666666665</c:v>
                </c:pt>
                <c:pt idx="2">
                  <c:v>3.5791666666666666</c:v>
                </c:pt>
                <c:pt idx="3">
                  <c:v>3.2416666666666667</c:v>
                </c:pt>
                <c:pt idx="4">
                  <c:v>3.2041666666666666</c:v>
                </c:pt>
                <c:pt idx="5">
                  <c:v>6.7208333333333332</c:v>
                </c:pt>
                <c:pt idx="6">
                  <c:v>7.0791666666666666</c:v>
                </c:pt>
                <c:pt idx="7">
                  <c:v>7.5583333333333336</c:v>
                </c:pt>
                <c:pt idx="8">
                  <c:v>7.1916666666666664</c:v>
                </c:pt>
                <c:pt idx="9">
                  <c:v>6.9041666666666668</c:v>
                </c:pt>
              </c:numCache>
            </c:numRef>
          </c:yVal>
          <c:smooth val="0"/>
        </c:ser>
        <c:ser>
          <c:idx val="6"/>
          <c:order val="6"/>
          <c:tx>
            <c:v>15-nov-13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>
                  <a:lumMod val="60000"/>
                </a:schemeClr>
              </a:solidFill>
              <a:ln w="9525" cap="flat" cmpd="sng" algn="ctr">
                <a:solidFill>
                  <a:schemeClr val="accent1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'15 nov 2013'!$F$4:$F$22</c:f>
              <c:numCache>
                <c:formatCode>0.0</c:formatCode>
                <c:ptCount val="19"/>
                <c:pt idx="0">
                  <c:v>38.25240000000008</c:v>
                </c:pt>
                <c:pt idx="1">
                  <c:v>39.123759999999947</c:v>
                </c:pt>
                <c:pt idx="2">
                  <c:v>39.995120000000043</c:v>
                </c:pt>
                <c:pt idx="3">
                  <c:v>56.550960000000032</c:v>
                </c:pt>
                <c:pt idx="4">
                  <c:v>57.422320000000127</c:v>
                </c:pt>
                <c:pt idx="5">
                  <c:v>58.293679999999995</c:v>
                </c:pt>
                <c:pt idx="6">
                  <c:v>59.16504000000009</c:v>
                </c:pt>
                <c:pt idx="7">
                  <c:v>59.339311999999836</c:v>
                </c:pt>
                <c:pt idx="8">
                  <c:v>59.51358399999981</c:v>
                </c:pt>
                <c:pt idx="9">
                  <c:v>59.687856000000465</c:v>
                </c:pt>
                <c:pt idx="10">
                  <c:v>59.862127999999984</c:v>
                </c:pt>
                <c:pt idx="11">
                  <c:v>60.036399999999958</c:v>
                </c:pt>
                <c:pt idx="12">
                  <c:v>60.210671999999931</c:v>
                </c:pt>
                <c:pt idx="13">
                  <c:v>60.384943999999678</c:v>
                </c:pt>
                <c:pt idx="14">
                  <c:v>60.559216000000333</c:v>
                </c:pt>
                <c:pt idx="15">
                  <c:v>60.733488000000307</c:v>
                </c:pt>
                <c:pt idx="16">
                  <c:v>60.907759999999826</c:v>
                </c:pt>
                <c:pt idx="17">
                  <c:v>61.779120000000148</c:v>
                </c:pt>
                <c:pt idx="18">
                  <c:v>62.650480000000016</c:v>
                </c:pt>
              </c:numCache>
            </c:numRef>
          </c:xVal>
          <c:yVal>
            <c:numRef>
              <c:f>'15 nov 2013'!$J$4:$J$22</c:f>
              <c:numCache>
                <c:formatCode>0.000</c:formatCode>
                <c:ptCount val="19"/>
                <c:pt idx="0">
                  <c:v>1.7625</c:v>
                </c:pt>
                <c:pt idx="1">
                  <c:v>4.895833333333333</c:v>
                </c:pt>
                <c:pt idx="2">
                  <c:v>3.4375</c:v>
                </c:pt>
                <c:pt idx="3">
                  <c:v>2.0041666666666669</c:v>
                </c:pt>
                <c:pt idx="4">
                  <c:v>1.9166666666666667</c:v>
                </c:pt>
                <c:pt idx="5">
                  <c:v>1.35</c:v>
                </c:pt>
                <c:pt idx="6">
                  <c:v>1.0583333333333333</c:v>
                </c:pt>
                <c:pt idx="7">
                  <c:v>1.65</c:v>
                </c:pt>
                <c:pt idx="8">
                  <c:v>2.0874999999999999</c:v>
                </c:pt>
                <c:pt idx="9">
                  <c:v>2.375</c:v>
                </c:pt>
                <c:pt idx="10">
                  <c:v>2.9</c:v>
                </c:pt>
                <c:pt idx="11">
                  <c:v>3.3458333333333332</c:v>
                </c:pt>
                <c:pt idx="12">
                  <c:v>3.4291666666666667</c:v>
                </c:pt>
                <c:pt idx="13">
                  <c:v>3.1916666666666669</c:v>
                </c:pt>
                <c:pt idx="14">
                  <c:v>3.1583333333333332</c:v>
                </c:pt>
                <c:pt idx="15">
                  <c:v>3.0041666666666669</c:v>
                </c:pt>
                <c:pt idx="16">
                  <c:v>2.7749999999999999</c:v>
                </c:pt>
                <c:pt idx="17">
                  <c:v>2.0249999999999999</c:v>
                </c:pt>
                <c:pt idx="18">
                  <c:v>1.6833333333333333</c:v>
                </c:pt>
              </c:numCache>
            </c:numRef>
          </c:yVal>
          <c:smooth val="0"/>
        </c:ser>
        <c:ser>
          <c:idx val="7"/>
          <c:order val="7"/>
          <c:tx>
            <c:v>25-nov-13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2">
                  <a:lumMod val="60000"/>
                </a:schemeClr>
              </a:solidFill>
              <a:ln w="9525" cap="flat" cmpd="sng" algn="ctr">
                <a:solidFill>
                  <a:schemeClr val="accent2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'25 nov 2013'!$F$4:$F$20</c:f>
              <c:numCache>
                <c:formatCode>0.0</c:formatCode>
                <c:ptCount val="17"/>
                <c:pt idx="0">
                  <c:v>59.339311999999836</c:v>
                </c:pt>
                <c:pt idx="1">
                  <c:v>59.687855999999329</c:v>
                </c:pt>
                <c:pt idx="2">
                  <c:v>59.862127999999984</c:v>
                </c:pt>
                <c:pt idx="3">
                  <c:v>60.036399999999958</c:v>
                </c:pt>
                <c:pt idx="4">
                  <c:v>60.210671999999931</c:v>
                </c:pt>
                <c:pt idx="5">
                  <c:v>61.082031999999799</c:v>
                </c:pt>
                <c:pt idx="6">
                  <c:v>64.567471999999952</c:v>
                </c:pt>
                <c:pt idx="7">
                  <c:v>65.43883199999982</c:v>
                </c:pt>
                <c:pt idx="8">
                  <c:v>66.310191999999688</c:v>
                </c:pt>
                <c:pt idx="9">
                  <c:v>67.181552000000011</c:v>
                </c:pt>
                <c:pt idx="10">
                  <c:v>68.052911999999878</c:v>
                </c:pt>
                <c:pt idx="11">
                  <c:v>68.924271999999974</c:v>
                </c:pt>
                <c:pt idx="12">
                  <c:v>69.795631999999841</c:v>
                </c:pt>
                <c:pt idx="13">
                  <c:v>70.666991999999709</c:v>
                </c:pt>
                <c:pt idx="14">
                  <c:v>71.538351999999804</c:v>
                </c:pt>
                <c:pt idx="15">
                  <c:v>72.409711999999899</c:v>
                </c:pt>
                <c:pt idx="16">
                  <c:v>73.281071999999995</c:v>
                </c:pt>
              </c:numCache>
            </c:numRef>
          </c:xVal>
          <c:yVal>
            <c:numRef>
              <c:f>'25 nov 2013'!$J$4:$J$20</c:f>
              <c:numCache>
                <c:formatCode>0.000</c:formatCode>
                <c:ptCount val="17"/>
                <c:pt idx="0">
                  <c:v>2.0125000000000002</c:v>
                </c:pt>
                <c:pt idx="1">
                  <c:v>2.5458333333333334</c:v>
                </c:pt>
                <c:pt idx="2">
                  <c:v>2.9958333333333331</c:v>
                </c:pt>
                <c:pt idx="3">
                  <c:v>3.0125000000000002</c:v>
                </c:pt>
                <c:pt idx="4">
                  <c:v>2.9708333333333332</c:v>
                </c:pt>
                <c:pt idx="5">
                  <c:v>2.2625000000000002</c:v>
                </c:pt>
                <c:pt idx="6">
                  <c:v>1.8708333333333333</c:v>
                </c:pt>
                <c:pt idx="7">
                  <c:v>1.9291666666666667</c:v>
                </c:pt>
                <c:pt idx="8">
                  <c:v>1.65</c:v>
                </c:pt>
                <c:pt idx="9">
                  <c:v>1.675</c:v>
                </c:pt>
                <c:pt idx="10">
                  <c:v>1.2708333333333333</c:v>
                </c:pt>
                <c:pt idx="11">
                  <c:v>1.125</c:v>
                </c:pt>
                <c:pt idx="12">
                  <c:v>1.3875</c:v>
                </c:pt>
                <c:pt idx="13">
                  <c:v>2.4333333333333331</c:v>
                </c:pt>
                <c:pt idx="14">
                  <c:v>2.7666666666666666</c:v>
                </c:pt>
                <c:pt idx="15">
                  <c:v>6.5083333333333337</c:v>
                </c:pt>
                <c:pt idx="16">
                  <c:v>6.1583333333333332</c:v>
                </c:pt>
              </c:numCache>
            </c:numRef>
          </c:yVal>
          <c:smooth val="0"/>
        </c:ser>
        <c:ser>
          <c:idx val="8"/>
          <c:order val="8"/>
          <c:tx>
            <c:v>26-nov-13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3">
                  <a:lumMod val="60000"/>
                </a:schemeClr>
              </a:solidFill>
              <a:ln w="9525" cap="flat" cmpd="sng" algn="ctr">
                <a:solidFill>
                  <a:schemeClr val="accent3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'26 nov 2013'!$F$4:$F$13</c:f>
              <c:numCache>
                <c:formatCode>0.0</c:formatCode>
                <c:ptCount val="10"/>
                <c:pt idx="0">
                  <c:v>58.816496000000143</c:v>
                </c:pt>
                <c:pt idx="1">
                  <c:v>59.687856000000465</c:v>
                </c:pt>
                <c:pt idx="2">
                  <c:v>59.862127999999984</c:v>
                </c:pt>
                <c:pt idx="3">
                  <c:v>60.036399999999958</c:v>
                </c:pt>
                <c:pt idx="4">
                  <c:v>60.210672000000613</c:v>
                </c:pt>
                <c:pt idx="5">
                  <c:v>60.384944000000587</c:v>
                </c:pt>
                <c:pt idx="6">
                  <c:v>60.559216000000333</c:v>
                </c:pt>
                <c:pt idx="7">
                  <c:v>71.886896000000206</c:v>
                </c:pt>
                <c:pt idx="8">
                  <c:v>72.758256000000301</c:v>
                </c:pt>
                <c:pt idx="9">
                  <c:v>73.629616000000397</c:v>
                </c:pt>
              </c:numCache>
            </c:numRef>
          </c:xVal>
          <c:yVal>
            <c:numRef>
              <c:f>'26 nov 2013'!$J$4:$J$13</c:f>
              <c:numCache>
                <c:formatCode>0.000</c:formatCode>
                <c:ptCount val="10"/>
                <c:pt idx="0">
                  <c:v>1.3916666666666666</c:v>
                </c:pt>
                <c:pt idx="1">
                  <c:v>2.8916666666666666</c:v>
                </c:pt>
                <c:pt idx="2">
                  <c:v>2.9874999999999998</c:v>
                </c:pt>
                <c:pt idx="3">
                  <c:v>2.8250000000000002</c:v>
                </c:pt>
                <c:pt idx="4">
                  <c:v>2.8916666666666666</c:v>
                </c:pt>
                <c:pt idx="5">
                  <c:v>2.7208333333333332</c:v>
                </c:pt>
                <c:pt idx="6">
                  <c:v>2.5791666666666666</c:v>
                </c:pt>
                <c:pt idx="7">
                  <c:v>4.3083333333333336</c:v>
                </c:pt>
                <c:pt idx="8">
                  <c:v>6.6416666666666666</c:v>
                </c:pt>
                <c:pt idx="9">
                  <c:v>4.7208333333333332</c:v>
                </c:pt>
              </c:numCache>
            </c:numRef>
          </c:yVal>
          <c:smooth val="0"/>
        </c:ser>
        <c:ser>
          <c:idx val="9"/>
          <c:order val="9"/>
          <c:tx>
            <c:v>27-nov-13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4">
                  <a:lumMod val="60000"/>
                </a:schemeClr>
              </a:solidFill>
              <a:ln w="9525" cap="flat" cmpd="sng" algn="ctr">
                <a:solidFill>
                  <a:schemeClr val="accent4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'27 nov 2013'!$F$4:$F$27</c:f>
              <c:numCache>
                <c:formatCode>0.0</c:formatCode>
                <c:ptCount val="24"/>
                <c:pt idx="0">
                  <c:v>58.293679999999995</c:v>
                </c:pt>
                <c:pt idx="1">
                  <c:v>59.16504000000009</c:v>
                </c:pt>
                <c:pt idx="2">
                  <c:v>59.862127999999984</c:v>
                </c:pt>
                <c:pt idx="3">
                  <c:v>60.036399999999958</c:v>
                </c:pt>
                <c:pt idx="4">
                  <c:v>60.036399999999958</c:v>
                </c:pt>
                <c:pt idx="5">
                  <c:v>60.036399999999958</c:v>
                </c:pt>
                <c:pt idx="6">
                  <c:v>60.210671999999931</c:v>
                </c:pt>
                <c:pt idx="7">
                  <c:v>60.384943999999678</c:v>
                </c:pt>
                <c:pt idx="8">
                  <c:v>60.907759999999826</c:v>
                </c:pt>
                <c:pt idx="9">
                  <c:v>71.364080000000058</c:v>
                </c:pt>
                <c:pt idx="10">
                  <c:v>72.235440000000153</c:v>
                </c:pt>
                <c:pt idx="11">
                  <c:v>72.583983999999646</c:v>
                </c:pt>
                <c:pt idx="12">
                  <c:v>72.758256000000301</c:v>
                </c:pt>
                <c:pt idx="13">
                  <c:v>72.758256000000301</c:v>
                </c:pt>
                <c:pt idx="14">
                  <c:v>72.758256000000301</c:v>
                </c:pt>
                <c:pt idx="15">
                  <c:v>72.758256000000301</c:v>
                </c:pt>
                <c:pt idx="16">
                  <c:v>72.758256000000301</c:v>
                </c:pt>
                <c:pt idx="17">
                  <c:v>72.758256000000301</c:v>
                </c:pt>
                <c:pt idx="18">
                  <c:v>72.758256000000301</c:v>
                </c:pt>
                <c:pt idx="19">
                  <c:v>72.758256000000301</c:v>
                </c:pt>
                <c:pt idx="20">
                  <c:v>72.758256000000301</c:v>
                </c:pt>
                <c:pt idx="21">
                  <c:v>72.758256000000301</c:v>
                </c:pt>
                <c:pt idx="22">
                  <c:v>72.758256000000301</c:v>
                </c:pt>
                <c:pt idx="23">
                  <c:v>73.106800000000021</c:v>
                </c:pt>
              </c:numCache>
            </c:numRef>
          </c:xVal>
          <c:yVal>
            <c:numRef>
              <c:f>'27 nov 2013'!$J$4:$J$27</c:f>
              <c:numCache>
                <c:formatCode>0.000</c:formatCode>
                <c:ptCount val="24"/>
                <c:pt idx="0">
                  <c:v>1.4750000000000001</c:v>
                </c:pt>
                <c:pt idx="1">
                  <c:v>1.6041666666666667</c:v>
                </c:pt>
                <c:pt idx="2">
                  <c:v>2.3916666666666666</c:v>
                </c:pt>
                <c:pt idx="3">
                  <c:v>2.6583333333333332</c:v>
                </c:pt>
                <c:pt idx="4">
                  <c:v>3.1333333333333333</c:v>
                </c:pt>
                <c:pt idx="5">
                  <c:v>2.9666666666666668</c:v>
                </c:pt>
                <c:pt idx="6">
                  <c:v>2.6583333333333332</c:v>
                </c:pt>
                <c:pt idx="7">
                  <c:v>2.2708333333333335</c:v>
                </c:pt>
                <c:pt idx="8">
                  <c:v>2.25</c:v>
                </c:pt>
                <c:pt idx="9">
                  <c:v>2.6375000000000002</c:v>
                </c:pt>
                <c:pt idx="10">
                  <c:v>4.645833333333333</c:v>
                </c:pt>
                <c:pt idx="11">
                  <c:v>4.7458333333333336</c:v>
                </c:pt>
                <c:pt idx="12">
                  <c:v>6.4291666666666663</c:v>
                </c:pt>
                <c:pt idx="13">
                  <c:v>6.2750000000000004</c:v>
                </c:pt>
                <c:pt idx="14">
                  <c:v>6.9083333333333332</c:v>
                </c:pt>
                <c:pt idx="15">
                  <c:v>7.0374999999999996</c:v>
                </c:pt>
                <c:pt idx="16">
                  <c:v>5.7333333333333334</c:v>
                </c:pt>
                <c:pt idx="17">
                  <c:v>5.6875</c:v>
                </c:pt>
                <c:pt idx="18">
                  <c:v>4.5541666666666663</c:v>
                </c:pt>
                <c:pt idx="19">
                  <c:v>5.7208333333333332</c:v>
                </c:pt>
                <c:pt idx="20">
                  <c:v>4.6291666666666664</c:v>
                </c:pt>
                <c:pt idx="21">
                  <c:v>4.8708333333333336</c:v>
                </c:pt>
                <c:pt idx="22">
                  <c:v>4.9833333333333334</c:v>
                </c:pt>
                <c:pt idx="23">
                  <c:v>4.6333333333333337</c:v>
                </c:pt>
              </c:numCache>
            </c:numRef>
          </c:yVal>
          <c:smooth val="0"/>
        </c:ser>
        <c:ser>
          <c:idx val="10"/>
          <c:order val="10"/>
          <c:tx>
            <c:v>28-nov-13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5">
                  <a:lumMod val="60000"/>
                </a:schemeClr>
              </a:solidFill>
              <a:ln w="9525" cap="flat" cmpd="sng" algn="ctr">
                <a:solidFill>
                  <a:schemeClr val="accent5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'28 nov 2013'!$F$4:$F$10</c:f>
              <c:numCache>
                <c:formatCode>0.0</c:formatCode>
                <c:ptCount val="7"/>
                <c:pt idx="0">
                  <c:v>59.687855999999329</c:v>
                </c:pt>
                <c:pt idx="1">
                  <c:v>59.862127999999984</c:v>
                </c:pt>
                <c:pt idx="2">
                  <c:v>60.036399999999958</c:v>
                </c:pt>
                <c:pt idx="3">
                  <c:v>60.210671999999931</c:v>
                </c:pt>
                <c:pt idx="4">
                  <c:v>61.082031999999799</c:v>
                </c:pt>
                <c:pt idx="5">
                  <c:v>72.409711999999899</c:v>
                </c:pt>
                <c:pt idx="6">
                  <c:v>73.281071999999995</c:v>
                </c:pt>
              </c:numCache>
            </c:numRef>
          </c:xVal>
          <c:yVal>
            <c:numRef>
              <c:f>'28 nov 2013'!$J$4:$J$10</c:f>
              <c:numCache>
                <c:formatCode>0.000</c:formatCode>
                <c:ptCount val="7"/>
                <c:pt idx="0">
                  <c:v>2.6749999999999998</c:v>
                </c:pt>
                <c:pt idx="1">
                  <c:v>2.6958333333333333</c:v>
                </c:pt>
                <c:pt idx="2">
                  <c:v>2.7708333333333335</c:v>
                </c:pt>
                <c:pt idx="3">
                  <c:v>2.7041666666666666</c:v>
                </c:pt>
                <c:pt idx="4">
                  <c:v>2.0833333333333335</c:v>
                </c:pt>
                <c:pt idx="5">
                  <c:v>4.8499999999999996</c:v>
                </c:pt>
                <c:pt idx="6">
                  <c:v>4.5166666666666666</c:v>
                </c:pt>
              </c:numCache>
            </c:numRef>
          </c:yVal>
          <c:smooth val="0"/>
        </c:ser>
        <c:ser>
          <c:idx val="11"/>
          <c:order val="11"/>
          <c:tx>
            <c:v>29-nov-13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6">
                  <a:lumMod val="60000"/>
                </a:schemeClr>
              </a:solidFill>
              <a:ln w="9525" cap="flat" cmpd="sng" algn="ctr">
                <a:solidFill>
                  <a:schemeClr val="accent6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'29 nov 2013'!$F$4:$F$14</c:f>
              <c:numCache>
                <c:formatCode>0.0</c:formatCode>
                <c:ptCount val="11"/>
                <c:pt idx="0">
                  <c:v>59.687856000000465</c:v>
                </c:pt>
                <c:pt idx="1">
                  <c:v>59.862127999999984</c:v>
                </c:pt>
                <c:pt idx="2">
                  <c:v>60.036399999999958</c:v>
                </c:pt>
                <c:pt idx="3">
                  <c:v>60.210671999999931</c:v>
                </c:pt>
                <c:pt idx="4">
                  <c:v>60.384944000000587</c:v>
                </c:pt>
                <c:pt idx="5">
                  <c:v>60.559216000000333</c:v>
                </c:pt>
                <c:pt idx="6">
                  <c:v>60.733488000000307</c:v>
                </c:pt>
                <c:pt idx="7">
                  <c:v>60.907759999999826</c:v>
                </c:pt>
                <c:pt idx="8">
                  <c:v>61.604848000000175</c:v>
                </c:pt>
                <c:pt idx="9">
                  <c:v>72.932528000000048</c:v>
                </c:pt>
                <c:pt idx="10">
                  <c:v>73.803888000000143</c:v>
                </c:pt>
              </c:numCache>
            </c:numRef>
          </c:xVal>
          <c:yVal>
            <c:numRef>
              <c:f>'29 nov 2013'!$J$4:$J$14</c:f>
              <c:numCache>
                <c:formatCode>0.000</c:formatCode>
                <c:ptCount val="11"/>
                <c:pt idx="0">
                  <c:v>2.5541666666666667</c:v>
                </c:pt>
                <c:pt idx="1">
                  <c:v>2.7875000000000001</c:v>
                </c:pt>
                <c:pt idx="2">
                  <c:v>2.7875000000000001</c:v>
                </c:pt>
                <c:pt idx="3">
                  <c:v>2.6458333333333335</c:v>
                </c:pt>
                <c:pt idx="4">
                  <c:v>2.7291666666666665</c:v>
                </c:pt>
                <c:pt idx="5">
                  <c:v>2.4833333333333334</c:v>
                </c:pt>
                <c:pt idx="6">
                  <c:v>2.3291666666666666</c:v>
                </c:pt>
                <c:pt idx="7">
                  <c:v>2.2875000000000001</c:v>
                </c:pt>
                <c:pt idx="8">
                  <c:v>1.95</c:v>
                </c:pt>
                <c:pt idx="9">
                  <c:v>5.8666666666666663</c:v>
                </c:pt>
                <c:pt idx="10">
                  <c:v>4.9291666666666663</c:v>
                </c:pt>
              </c:numCache>
            </c:numRef>
          </c:yVal>
          <c:smooth val="0"/>
        </c:ser>
        <c:ser>
          <c:idx val="12"/>
          <c:order val="12"/>
          <c:tx>
            <c:v>05-déc-13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>
                  <a:lumMod val="80000"/>
                  <a:lumOff val="20000"/>
                </a:schemeClr>
              </a:solidFill>
              <a:ln w="9525" cap="flat" cmpd="sng" algn="ctr">
                <a:solidFill>
                  <a:schemeClr val="accent1">
                    <a:lumMod val="80000"/>
                    <a:lumOff val="20000"/>
                  </a:schemeClr>
                </a:solidFill>
                <a:round/>
              </a:ln>
              <a:effectLst/>
            </c:spPr>
          </c:marker>
          <c:xVal>
            <c:numRef>
              <c:f>'5 dec 2013'!$F$4:$F$20</c:f>
              <c:numCache>
                <c:formatCode>0.0</c:formatCode>
                <c:ptCount val="17"/>
                <c:pt idx="0">
                  <c:v>59.687856000000465</c:v>
                </c:pt>
                <c:pt idx="1">
                  <c:v>59.862127999999984</c:v>
                </c:pt>
                <c:pt idx="2">
                  <c:v>60.036399999999958</c:v>
                </c:pt>
                <c:pt idx="3">
                  <c:v>60.210671999999931</c:v>
                </c:pt>
                <c:pt idx="4">
                  <c:v>60.384944000000587</c:v>
                </c:pt>
                <c:pt idx="5">
                  <c:v>60.559216000000333</c:v>
                </c:pt>
                <c:pt idx="6">
                  <c:v>60.733488000000307</c:v>
                </c:pt>
                <c:pt idx="7">
                  <c:v>65.961648000000196</c:v>
                </c:pt>
                <c:pt idx="8">
                  <c:v>66.833008000000291</c:v>
                </c:pt>
                <c:pt idx="9">
                  <c:v>67.704368000000159</c:v>
                </c:pt>
                <c:pt idx="10">
                  <c:v>68.575728000000026</c:v>
                </c:pt>
                <c:pt idx="11">
                  <c:v>69.447088000000349</c:v>
                </c:pt>
                <c:pt idx="12">
                  <c:v>70.318448000000217</c:v>
                </c:pt>
                <c:pt idx="13">
                  <c:v>71.189808000000312</c:v>
                </c:pt>
                <c:pt idx="14">
                  <c:v>72.06116800000018</c:v>
                </c:pt>
                <c:pt idx="15">
                  <c:v>72.932528000000048</c:v>
                </c:pt>
                <c:pt idx="16">
                  <c:v>73.803888000000143</c:v>
                </c:pt>
              </c:numCache>
            </c:numRef>
          </c:xVal>
          <c:yVal>
            <c:numRef>
              <c:f>'5 dec 2013'!$J$4:$J$20</c:f>
              <c:numCache>
                <c:formatCode>0.000</c:formatCode>
                <c:ptCount val="17"/>
                <c:pt idx="0">
                  <c:v>2.1458333333333335</c:v>
                </c:pt>
                <c:pt idx="1">
                  <c:v>2.9708333333333332</c:v>
                </c:pt>
                <c:pt idx="2">
                  <c:v>3.2458333333333331</c:v>
                </c:pt>
                <c:pt idx="3">
                  <c:v>3.0791666666666666</c:v>
                </c:pt>
                <c:pt idx="4">
                  <c:v>3.1291666666666669</c:v>
                </c:pt>
                <c:pt idx="5">
                  <c:v>2.85</c:v>
                </c:pt>
                <c:pt idx="6">
                  <c:v>2.6208333333333331</c:v>
                </c:pt>
                <c:pt idx="7">
                  <c:v>1.8208333333333333</c:v>
                </c:pt>
                <c:pt idx="8">
                  <c:v>1.7166666666666666</c:v>
                </c:pt>
                <c:pt idx="9">
                  <c:v>1.8</c:v>
                </c:pt>
                <c:pt idx="10">
                  <c:v>1.4</c:v>
                </c:pt>
                <c:pt idx="11">
                  <c:v>1.1666666666666667</c:v>
                </c:pt>
                <c:pt idx="12">
                  <c:v>1.6875</c:v>
                </c:pt>
                <c:pt idx="13">
                  <c:v>2.5249999999999999</c:v>
                </c:pt>
                <c:pt idx="14">
                  <c:v>3.0166666666666666</c:v>
                </c:pt>
                <c:pt idx="15">
                  <c:v>6.5333333333333332</c:v>
                </c:pt>
                <c:pt idx="16">
                  <c:v>4.8916666666666666</c:v>
                </c:pt>
              </c:numCache>
            </c:numRef>
          </c:yVal>
          <c:smooth val="0"/>
        </c:ser>
        <c:ser>
          <c:idx val="13"/>
          <c:order val="13"/>
          <c:tx>
            <c:v>06-déc-13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2">
                  <a:lumMod val="80000"/>
                  <a:lumOff val="20000"/>
                </a:schemeClr>
              </a:solidFill>
              <a:ln w="9525" cap="flat" cmpd="sng" algn="ctr">
                <a:solidFill>
                  <a:schemeClr val="accent2">
                    <a:lumMod val="80000"/>
                    <a:lumOff val="20000"/>
                  </a:schemeClr>
                </a:solidFill>
                <a:round/>
              </a:ln>
              <a:effectLst/>
            </c:spPr>
          </c:marker>
          <c:xVal>
            <c:numRef>
              <c:f>'6 dec 2013'!$F$4:$F$24</c:f>
              <c:numCache>
                <c:formatCode>0.0</c:formatCode>
                <c:ptCount val="21"/>
                <c:pt idx="0">
                  <c:v>47.83735999999999</c:v>
                </c:pt>
                <c:pt idx="1">
                  <c:v>48.708720000000085</c:v>
                </c:pt>
                <c:pt idx="2">
                  <c:v>49.057263999999577</c:v>
                </c:pt>
                <c:pt idx="3">
                  <c:v>49.580079999999953</c:v>
                </c:pt>
                <c:pt idx="4">
                  <c:v>50.451440000000048</c:v>
                </c:pt>
                <c:pt idx="5">
                  <c:v>51.322799999999916</c:v>
                </c:pt>
                <c:pt idx="6">
                  <c:v>52.194160000000011</c:v>
                </c:pt>
                <c:pt idx="7">
                  <c:v>53.065520000000106</c:v>
                </c:pt>
                <c:pt idx="8">
                  <c:v>53.936879999999974</c:v>
                </c:pt>
                <c:pt idx="9">
                  <c:v>54.808240000000069</c:v>
                </c:pt>
                <c:pt idx="10">
                  <c:v>55.679599999999937</c:v>
                </c:pt>
                <c:pt idx="11">
                  <c:v>56.550960000000032</c:v>
                </c:pt>
                <c:pt idx="12">
                  <c:v>57.422320000000127</c:v>
                </c:pt>
                <c:pt idx="13">
                  <c:v>58.293679999999995</c:v>
                </c:pt>
                <c:pt idx="14">
                  <c:v>59.16504000000009</c:v>
                </c:pt>
                <c:pt idx="15">
                  <c:v>59.687856000000465</c:v>
                </c:pt>
                <c:pt idx="16">
                  <c:v>59.862127999999984</c:v>
                </c:pt>
                <c:pt idx="17">
                  <c:v>60.036399999999958</c:v>
                </c:pt>
                <c:pt idx="18">
                  <c:v>60.210671999999931</c:v>
                </c:pt>
                <c:pt idx="19">
                  <c:v>60.384943999999678</c:v>
                </c:pt>
                <c:pt idx="20">
                  <c:v>60.907759999999826</c:v>
                </c:pt>
              </c:numCache>
            </c:numRef>
          </c:xVal>
          <c:yVal>
            <c:numRef>
              <c:f>'6 dec 2013'!$J$4:$J$24</c:f>
              <c:numCache>
                <c:formatCode>0.000</c:formatCode>
                <c:ptCount val="21"/>
                <c:pt idx="0">
                  <c:v>2.0666666666666669</c:v>
                </c:pt>
                <c:pt idx="1">
                  <c:v>3.3666666666666667</c:v>
                </c:pt>
                <c:pt idx="2">
                  <c:v>3.2208333333333332</c:v>
                </c:pt>
                <c:pt idx="3">
                  <c:v>2.8624999999999998</c:v>
                </c:pt>
                <c:pt idx="4">
                  <c:v>2.2250000000000001</c:v>
                </c:pt>
                <c:pt idx="5">
                  <c:v>1.9958333333333333</c:v>
                </c:pt>
                <c:pt idx="6">
                  <c:v>2.15</c:v>
                </c:pt>
                <c:pt idx="7">
                  <c:v>1.8916666666666666</c:v>
                </c:pt>
                <c:pt idx="8">
                  <c:v>1.5041666666666667</c:v>
                </c:pt>
                <c:pt idx="9">
                  <c:v>1.5375000000000001</c:v>
                </c:pt>
                <c:pt idx="10">
                  <c:v>2.0499999999999998</c:v>
                </c:pt>
                <c:pt idx="11">
                  <c:v>1.7666666666666666</c:v>
                </c:pt>
                <c:pt idx="12">
                  <c:v>1.8</c:v>
                </c:pt>
                <c:pt idx="13">
                  <c:v>1.5791666666666666</c:v>
                </c:pt>
                <c:pt idx="14">
                  <c:v>1.6125</c:v>
                </c:pt>
                <c:pt idx="15">
                  <c:v>2.3333333333333335</c:v>
                </c:pt>
                <c:pt idx="16">
                  <c:v>2.3666666666666667</c:v>
                </c:pt>
                <c:pt idx="17">
                  <c:v>2.7916666666666665</c:v>
                </c:pt>
                <c:pt idx="18">
                  <c:v>2.5333333333333332</c:v>
                </c:pt>
                <c:pt idx="19">
                  <c:v>2.5083333333333333</c:v>
                </c:pt>
                <c:pt idx="20">
                  <c:v>2.3208333333333333</c:v>
                </c:pt>
              </c:numCache>
            </c:numRef>
          </c:yVal>
          <c:smooth val="0"/>
        </c:ser>
        <c:ser>
          <c:idx val="14"/>
          <c:order val="14"/>
          <c:tx>
            <c:v>09-déc-13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3">
                  <a:lumMod val="80000"/>
                  <a:lumOff val="20000"/>
                </a:schemeClr>
              </a:solidFill>
              <a:ln w="9525" cap="flat" cmpd="sng" algn="ctr">
                <a:solidFill>
                  <a:schemeClr val="accent3">
                    <a:lumMod val="80000"/>
                    <a:lumOff val="20000"/>
                  </a:schemeClr>
                </a:solidFill>
                <a:round/>
              </a:ln>
              <a:effectLst/>
            </c:spPr>
          </c:marker>
          <c:xVal>
            <c:numRef>
              <c:f>'9 dec 2013'!$F$4:$F$20</c:f>
              <c:numCache>
                <c:formatCode>0.0</c:formatCode>
                <c:ptCount val="17"/>
                <c:pt idx="0">
                  <c:v>59.339311999999836</c:v>
                </c:pt>
                <c:pt idx="1">
                  <c:v>59.513584000000492</c:v>
                </c:pt>
                <c:pt idx="2">
                  <c:v>59.687856000000465</c:v>
                </c:pt>
                <c:pt idx="3">
                  <c:v>59.862127999999984</c:v>
                </c:pt>
                <c:pt idx="4">
                  <c:v>60.036399999999958</c:v>
                </c:pt>
                <c:pt idx="5">
                  <c:v>60.210671999999931</c:v>
                </c:pt>
                <c:pt idx="6">
                  <c:v>60.384944000000587</c:v>
                </c:pt>
                <c:pt idx="7">
                  <c:v>60.733488000000307</c:v>
                </c:pt>
                <c:pt idx="8">
                  <c:v>61.604848000000175</c:v>
                </c:pt>
                <c:pt idx="9">
                  <c:v>62.47620800000027</c:v>
                </c:pt>
                <c:pt idx="10">
                  <c:v>63.347568000000138</c:v>
                </c:pt>
                <c:pt idx="11">
                  <c:v>64.218928000000005</c:v>
                </c:pt>
                <c:pt idx="12">
                  <c:v>65.090288000000328</c:v>
                </c:pt>
                <c:pt idx="13">
                  <c:v>65.961648000000196</c:v>
                </c:pt>
                <c:pt idx="14">
                  <c:v>66.833008000000291</c:v>
                </c:pt>
                <c:pt idx="15">
                  <c:v>67.704368000000159</c:v>
                </c:pt>
                <c:pt idx="16">
                  <c:v>68.575728000000026</c:v>
                </c:pt>
              </c:numCache>
            </c:numRef>
          </c:xVal>
          <c:yVal>
            <c:numRef>
              <c:f>'9 dec 2013'!$J$4:$J$20</c:f>
              <c:numCache>
                <c:formatCode>0.000</c:formatCode>
                <c:ptCount val="17"/>
                <c:pt idx="0">
                  <c:v>1.9624999999999999</c:v>
                </c:pt>
                <c:pt idx="1">
                  <c:v>2.4166666666666665</c:v>
                </c:pt>
                <c:pt idx="2">
                  <c:v>2.3583333333333334</c:v>
                </c:pt>
                <c:pt idx="3">
                  <c:v>2.5249999999999999</c:v>
                </c:pt>
                <c:pt idx="4">
                  <c:v>2.8291666666666666</c:v>
                </c:pt>
                <c:pt idx="5">
                  <c:v>2.6333333333333333</c:v>
                </c:pt>
                <c:pt idx="6">
                  <c:v>2.5208333333333335</c:v>
                </c:pt>
                <c:pt idx="7">
                  <c:v>2.3374999999999999</c:v>
                </c:pt>
                <c:pt idx="8">
                  <c:v>1.9375</c:v>
                </c:pt>
                <c:pt idx="9">
                  <c:v>1.8083333333333333</c:v>
                </c:pt>
                <c:pt idx="10">
                  <c:v>1.7</c:v>
                </c:pt>
                <c:pt idx="11">
                  <c:v>1.925</c:v>
                </c:pt>
                <c:pt idx="12">
                  <c:v>1.9791666666666667</c:v>
                </c:pt>
                <c:pt idx="13">
                  <c:v>1.675</c:v>
                </c:pt>
                <c:pt idx="14">
                  <c:v>1.7208333333333334</c:v>
                </c:pt>
                <c:pt idx="15">
                  <c:v>1.6916666666666667</c:v>
                </c:pt>
                <c:pt idx="16">
                  <c:v>1.4958333333333333</c:v>
                </c:pt>
              </c:numCache>
            </c:numRef>
          </c:yVal>
          <c:smooth val="0"/>
        </c:ser>
        <c:ser>
          <c:idx val="15"/>
          <c:order val="15"/>
          <c:tx>
            <c:v>11-déc-13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4">
                  <a:lumMod val="80000"/>
                  <a:lumOff val="20000"/>
                </a:schemeClr>
              </a:solidFill>
              <a:ln w="9525" cap="flat" cmpd="sng" algn="ctr">
                <a:solidFill>
                  <a:schemeClr val="accent4">
                    <a:lumMod val="80000"/>
                    <a:lumOff val="20000"/>
                  </a:schemeClr>
                </a:solidFill>
                <a:round/>
              </a:ln>
              <a:effectLst/>
            </c:spPr>
          </c:marker>
          <c:xVal>
            <c:numRef>
              <c:f>'11 dec 2013'!$F$4:$F$23</c:f>
              <c:numCache>
                <c:formatCode>0.0</c:formatCode>
                <c:ptCount val="20"/>
                <c:pt idx="0">
                  <c:v>31.847903999999971</c:v>
                </c:pt>
                <c:pt idx="1">
                  <c:v>32.719263999999839</c:v>
                </c:pt>
                <c:pt idx="2">
                  <c:v>33.590623999999707</c:v>
                </c:pt>
                <c:pt idx="3">
                  <c:v>34.461983999999802</c:v>
                </c:pt>
                <c:pt idx="4">
                  <c:v>35.33334399999967</c:v>
                </c:pt>
                <c:pt idx="5">
                  <c:v>36.204703999999992</c:v>
                </c:pt>
                <c:pt idx="6">
                  <c:v>37.07606399999986</c:v>
                </c:pt>
                <c:pt idx="7">
                  <c:v>37.947423999999728</c:v>
                </c:pt>
                <c:pt idx="8">
                  <c:v>38.818783999999823</c:v>
                </c:pt>
                <c:pt idx="9">
                  <c:v>38.993055999999569</c:v>
                </c:pt>
                <c:pt idx="10">
                  <c:v>39.167327999999543</c:v>
                </c:pt>
                <c:pt idx="11">
                  <c:v>39.341600000000199</c:v>
                </c:pt>
                <c:pt idx="12">
                  <c:v>39.515871999999945</c:v>
                </c:pt>
                <c:pt idx="13">
                  <c:v>39.690143999999691</c:v>
                </c:pt>
                <c:pt idx="14">
                  <c:v>39.864415999999665</c:v>
                </c:pt>
                <c:pt idx="15">
                  <c:v>40.561503999999786</c:v>
                </c:pt>
                <c:pt idx="16">
                  <c:v>41.432863999999881</c:v>
                </c:pt>
                <c:pt idx="17">
                  <c:v>42.304223999999749</c:v>
                </c:pt>
                <c:pt idx="18">
                  <c:v>43.175583999999844</c:v>
                </c:pt>
                <c:pt idx="19">
                  <c:v>44.046943999999712</c:v>
                </c:pt>
              </c:numCache>
            </c:numRef>
          </c:xVal>
          <c:yVal>
            <c:numRef>
              <c:f>'11 dec 2013'!$J$4:$J$23</c:f>
              <c:numCache>
                <c:formatCode>0.000</c:formatCode>
                <c:ptCount val="20"/>
                <c:pt idx="0">
                  <c:v>1.0666666666666667</c:v>
                </c:pt>
                <c:pt idx="1">
                  <c:v>1.5666666666666667</c:v>
                </c:pt>
                <c:pt idx="2">
                  <c:v>1.4375</c:v>
                </c:pt>
                <c:pt idx="3">
                  <c:v>1.1833333333333333</c:v>
                </c:pt>
                <c:pt idx="4">
                  <c:v>0.9458333333333333</c:v>
                </c:pt>
                <c:pt idx="5">
                  <c:v>0.8041666666666667</c:v>
                </c:pt>
                <c:pt idx="6">
                  <c:v>0.6333333333333333</c:v>
                </c:pt>
                <c:pt idx="7">
                  <c:v>0.7416666666666667</c:v>
                </c:pt>
                <c:pt idx="8">
                  <c:v>2.2333333333333334</c:v>
                </c:pt>
                <c:pt idx="9">
                  <c:v>2.7416666666666667</c:v>
                </c:pt>
                <c:pt idx="10">
                  <c:v>2.6375000000000002</c:v>
                </c:pt>
                <c:pt idx="11">
                  <c:v>2.7666666666666666</c:v>
                </c:pt>
                <c:pt idx="12">
                  <c:v>2.7083333333333335</c:v>
                </c:pt>
                <c:pt idx="13">
                  <c:v>2.6166666666666667</c:v>
                </c:pt>
                <c:pt idx="14">
                  <c:v>2.3083333333333331</c:v>
                </c:pt>
                <c:pt idx="15">
                  <c:v>1.9583333333333333</c:v>
                </c:pt>
                <c:pt idx="16">
                  <c:v>1.2625</c:v>
                </c:pt>
                <c:pt idx="17">
                  <c:v>1.4416666666666667</c:v>
                </c:pt>
                <c:pt idx="18">
                  <c:v>1.5708333333333333</c:v>
                </c:pt>
                <c:pt idx="19">
                  <c:v>1.5666666666666667</c:v>
                </c:pt>
              </c:numCache>
            </c:numRef>
          </c:yVal>
          <c:smooth val="0"/>
        </c:ser>
        <c:ser>
          <c:idx val="16"/>
          <c:order val="16"/>
          <c:tx>
            <c:v>16-déc-13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5">
                  <a:lumMod val="80000"/>
                  <a:lumOff val="20000"/>
                </a:schemeClr>
              </a:solidFill>
              <a:ln w="9525" cap="flat" cmpd="sng" algn="ctr">
                <a:solidFill>
                  <a:schemeClr val="accent5">
                    <a:lumMod val="80000"/>
                    <a:lumOff val="20000"/>
                  </a:schemeClr>
                </a:solidFill>
                <a:round/>
              </a:ln>
              <a:effectLst/>
            </c:spPr>
          </c:marker>
          <c:xVal>
            <c:numRef>
              <c:f>'16 dec 2013'!$F$4:$F$20</c:f>
              <c:numCache>
                <c:formatCode>0.0</c:formatCode>
                <c:ptCount val="17"/>
                <c:pt idx="0">
                  <c:v>25.399840000000268</c:v>
                </c:pt>
                <c:pt idx="1">
                  <c:v>26.271200000000135</c:v>
                </c:pt>
                <c:pt idx="2">
                  <c:v>27.142560000000003</c:v>
                </c:pt>
                <c:pt idx="3">
                  <c:v>28.013920000000098</c:v>
                </c:pt>
                <c:pt idx="4">
                  <c:v>28.885279999999966</c:v>
                </c:pt>
                <c:pt idx="5">
                  <c:v>29.756640000000289</c:v>
                </c:pt>
                <c:pt idx="6">
                  <c:v>30.628000000000156</c:v>
                </c:pt>
                <c:pt idx="7">
                  <c:v>31.499360000000024</c:v>
                </c:pt>
                <c:pt idx="8">
                  <c:v>32.370720000000119</c:v>
                </c:pt>
                <c:pt idx="9">
                  <c:v>33.242079999999987</c:v>
                </c:pt>
                <c:pt idx="10">
                  <c:v>34.11344000000031</c:v>
                </c:pt>
                <c:pt idx="11">
                  <c:v>38.470240000000331</c:v>
                </c:pt>
                <c:pt idx="12">
                  <c:v>39.167328000000225</c:v>
                </c:pt>
                <c:pt idx="13">
                  <c:v>39.341600000000199</c:v>
                </c:pt>
                <c:pt idx="14">
                  <c:v>39.515871999999945</c:v>
                </c:pt>
                <c:pt idx="15">
                  <c:v>39.690143999999691</c:v>
                </c:pt>
                <c:pt idx="16">
                  <c:v>39.690143999999691</c:v>
                </c:pt>
              </c:numCache>
            </c:numRef>
          </c:xVal>
          <c:yVal>
            <c:numRef>
              <c:f>'16 dec 2013'!$J$4:$J$20</c:f>
              <c:numCache>
                <c:formatCode>0.000</c:formatCode>
                <c:ptCount val="17"/>
                <c:pt idx="0">
                  <c:v>0.70416666666666672</c:v>
                </c:pt>
                <c:pt idx="1">
                  <c:v>0.79166666666666663</c:v>
                </c:pt>
                <c:pt idx="2">
                  <c:v>0.72499999999999998</c:v>
                </c:pt>
                <c:pt idx="3">
                  <c:v>0.62916666666666665</c:v>
                </c:pt>
                <c:pt idx="4">
                  <c:v>0.56666666666666665</c:v>
                </c:pt>
                <c:pt idx="5">
                  <c:v>0.62916666666666665</c:v>
                </c:pt>
                <c:pt idx="6">
                  <c:v>0.73333333333333328</c:v>
                </c:pt>
                <c:pt idx="7">
                  <c:v>0.90416666666666667</c:v>
                </c:pt>
                <c:pt idx="8">
                  <c:v>1.1958333333333333</c:v>
                </c:pt>
                <c:pt idx="9">
                  <c:v>1.7666666666666666</c:v>
                </c:pt>
                <c:pt idx="10">
                  <c:v>1.4125000000000001</c:v>
                </c:pt>
                <c:pt idx="11">
                  <c:v>1.4208333333333334</c:v>
                </c:pt>
                <c:pt idx="12">
                  <c:v>2.6375000000000002</c:v>
                </c:pt>
                <c:pt idx="13">
                  <c:v>2.9833333333333334</c:v>
                </c:pt>
                <c:pt idx="14">
                  <c:v>2.8916666666666666</c:v>
                </c:pt>
                <c:pt idx="15">
                  <c:v>2.6916666666666669</c:v>
                </c:pt>
                <c:pt idx="16">
                  <c:v>2.6916666666666669</c:v>
                </c:pt>
              </c:numCache>
            </c:numRef>
          </c:yVal>
          <c:smooth val="0"/>
        </c:ser>
        <c:ser>
          <c:idx val="17"/>
          <c:order val="17"/>
          <c:tx>
            <c:v>17 déc 2013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6">
                  <a:lumMod val="80000"/>
                  <a:lumOff val="20000"/>
                </a:schemeClr>
              </a:solidFill>
              <a:ln w="9525" cap="flat" cmpd="sng" algn="ctr">
                <a:solidFill>
                  <a:schemeClr val="accent6">
                    <a:lumMod val="80000"/>
                    <a:lumOff val="20000"/>
                  </a:schemeClr>
                </a:solidFill>
                <a:round/>
              </a:ln>
              <a:effectLst/>
            </c:spPr>
          </c:marker>
          <c:xVal>
            <c:numRef>
              <c:f>'17 dec 2013'!$F$4:$F$18</c:f>
              <c:numCache>
                <c:formatCode>0.0</c:formatCode>
                <c:ptCount val="15"/>
                <c:pt idx="0">
                  <c:v>37.424608000000489</c:v>
                </c:pt>
                <c:pt idx="1">
                  <c:v>37.424608000000489</c:v>
                </c:pt>
                <c:pt idx="2">
                  <c:v>38.295968000000357</c:v>
                </c:pt>
                <c:pt idx="3">
                  <c:v>38.818784000000505</c:v>
                </c:pt>
                <c:pt idx="4">
                  <c:v>38.993056000000479</c:v>
                </c:pt>
                <c:pt idx="5">
                  <c:v>39.167328000000225</c:v>
                </c:pt>
                <c:pt idx="6">
                  <c:v>39.341600000000199</c:v>
                </c:pt>
                <c:pt idx="7">
                  <c:v>39.515871999999945</c:v>
                </c:pt>
                <c:pt idx="8">
                  <c:v>40.03868800000032</c:v>
                </c:pt>
                <c:pt idx="9">
                  <c:v>40.910048000000188</c:v>
                </c:pt>
                <c:pt idx="10">
                  <c:v>41.781408000000283</c:v>
                </c:pt>
                <c:pt idx="11">
                  <c:v>42.652768000000378</c:v>
                </c:pt>
                <c:pt idx="12">
                  <c:v>43.524128000000246</c:v>
                </c:pt>
                <c:pt idx="13">
                  <c:v>44.395488000000341</c:v>
                </c:pt>
                <c:pt idx="14">
                  <c:v>48.752288000000362</c:v>
                </c:pt>
              </c:numCache>
            </c:numRef>
          </c:xVal>
          <c:yVal>
            <c:numRef>
              <c:f>'17 dec 2013'!$J$4:$J$18</c:f>
              <c:numCache>
                <c:formatCode>0.000</c:formatCode>
                <c:ptCount val="15"/>
                <c:pt idx="0">
                  <c:v>0.7583333333333333</c:v>
                </c:pt>
                <c:pt idx="1">
                  <c:v>0.7583333333333333</c:v>
                </c:pt>
                <c:pt idx="2">
                  <c:v>1.6</c:v>
                </c:pt>
                <c:pt idx="3">
                  <c:v>2.3958333333333335</c:v>
                </c:pt>
                <c:pt idx="4">
                  <c:v>2.3416666666666668</c:v>
                </c:pt>
                <c:pt idx="5">
                  <c:v>2.9166666666666665</c:v>
                </c:pt>
                <c:pt idx="6">
                  <c:v>3.4249999999999998</c:v>
                </c:pt>
                <c:pt idx="7">
                  <c:v>3.2124999999999999</c:v>
                </c:pt>
                <c:pt idx="8">
                  <c:v>2.1791666666666667</c:v>
                </c:pt>
                <c:pt idx="9">
                  <c:v>1.7833333333333334</c:v>
                </c:pt>
                <c:pt idx="10">
                  <c:v>1.5083333333333333</c:v>
                </c:pt>
                <c:pt idx="11">
                  <c:v>1.4166666666666667</c:v>
                </c:pt>
                <c:pt idx="12">
                  <c:v>1.6291666666666667</c:v>
                </c:pt>
                <c:pt idx="13">
                  <c:v>1.575</c:v>
                </c:pt>
                <c:pt idx="14">
                  <c:v>2.9208333333333334</c:v>
                </c:pt>
              </c:numCache>
            </c:numRef>
          </c:yVal>
          <c:smooth val="0"/>
        </c:ser>
        <c:ser>
          <c:idx val="18"/>
          <c:order val="18"/>
          <c:tx>
            <c:v>18-déc-13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>
                  <a:lumMod val="80000"/>
                </a:schemeClr>
              </a:solidFill>
              <a:ln w="9525" cap="flat" cmpd="sng" algn="ctr">
                <a:solidFill>
                  <a:schemeClr val="accent1">
                    <a:lumMod val="80000"/>
                  </a:schemeClr>
                </a:solidFill>
                <a:round/>
              </a:ln>
              <a:effectLst/>
            </c:spPr>
          </c:marker>
          <c:xVal>
            <c:numRef>
              <c:f>'18 dec 2013'!$F$4:$F$12</c:f>
              <c:numCache>
                <c:formatCode>0.0</c:formatCode>
                <c:ptCount val="9"/>
                <c:pt idx="0">
                  <c:v>38.470240000000331</c:v>
                </c:pt>
                <c:pt idx="1">
                  <c:v>38.818783999999823</c:v>
                </c:pt>
                <c:pt idx="2">
                  <c:v>38.993056000000479</c:v>
                </c:pt>
                <c:pt idx="3">
                  <c:v>39.167328000000225</c:v>
                </c:pt>
                <c:pt idx="4">
                  <c:v>39.341600000000199</c:v>
                </c:pt>
                <c:pt idx="5">
                  <c:v>40.212960000000066</c:v>
                </c:pt>
                <c:pt idx="6">
                  <c:v>42.827040000000125</c:v>
                </c:pt>
                <c:pt idx="7">
                  <c:v>43.69840000000022</c:v>
                </c:pt>
                <c:pt idx="8">
                  <c:v>44.569760000000088</c:v>
                </c:pt>
              </c:numCache>
            </c:numRef>
          </c:xVal>
          <c:yVal>
            <c:numRef>
              <c:f>'18 dec 2013'!$J$4:$J$12</c:f>
              <c:numCache>
                <c:formatCode>0.000</c:formatCode>
                <c:ptCount val="9"/>
                <c:pt idx="0">
                  <c:v>2.1541666666666668</c:v>
                </c:pt>
                <c:pt idx="1">
                  <c:v>2.5125000000000002</c:v>
                </c:pt>
                <c:pt idx="2">
                  <c:v>2.3666666666666667</c:v>
                </c:pt>
                <c:pt idx="3">
                  <c:v>2.2666666666666666</c:v>
                </c:pt>
                <c:pt idx="4">
                  <c:v>2.5791666666666666</c:v>
                </c:pt>
                <c:pt idx="5">
                  <c:v>1.825</c:v>
                </c:pt>
                <c:pt idx="6">
                  <c:v>1.4291666666666667</c:v>
                </c:pt>
                <c:pt idx="7">
                  <c:v>1.5916666666666666</c:v>
                </c:pt>
                <c:pt idx="8">
                  <c:v>1.4291666666666667</c:v>
                </c:pt>
              </c:numCache>
            </c:numRef>
          </c:yVal>
          <c:smooth val="0"/>
        </c:ser>
        <c:ser>
          <c:idx val="19"/>
          <c:order val="19"/>
          <c:tx>
            <c:v>19-déc-14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2">
                  <a:lumMod val="80000"/>
                </a:schemeClr>
              </a:solidFill>
              <a:ln w="9525" cap="flat" cmpd="sng" algn="ctr">
                <a:solidFill>
                  <a:schemeClr val="accent2">
                    <a:lumMod val="80000"/>
                  </a:schemeClr>
                </a:solidFill>
                <a:round/>
              </a:ln>
              <a:effectLst/>
            </c:spPr>
          </c:marker>
          <c:xVal>
            <c:numRef>
              <c:f>'19 dec 2013'!$F$4:$F$19</c:f>
              <c:numCache>
                <c:formatCode>0.0</c:formatCode>
                <c:ptCount val="16"/>
                <c:pt idx="0">
                  <c:v>38.295968000000357</c:v>
                </c:pt>
                <c:pt idx="1">
                  <c:v>38.470240000000331</c:v>
                </c:pt>
                <c:pt idx="2">
                  <c:v>38.64451199999985</c:v>
                </c:pt>
                <c:pt idx="3">
                  <c:v>38.818784000000505</c:v>
                </c:pt>
                <c:pt idx="4">
                  <c:v>38.993056000000479</c:v>
                </c:pt>
                <c:pt idx="5">
                  <c:v>39.167328000000225</c:v>
                </c:pt>
                <c:pt idx="6">
                  <c:v>39.341600000000199</c:v>
                </c:pt>
                <c:pt idx="7">
                  <c:v>39.515871999999945</c:v>
                </c:pt>
                <c:pt idx="8">
                  <c:v>39.6901440000006</c:v>
                </c:pt>
                <c:pt idx="9">
                  <c:v>40.03868800000032</c:v>
                </c:pt>
                <c:pt idx="10">
                  <c:v>40.910048000000188</c:v>
                </c:pt>
                <c:pt idx="11">
                  <c:v>41.781408000000283</c:v>
                </c:pt>
                <c:pt idx="12">
                  <c:v>42.652768000000378</c:v>
                </c:pt>
                <c:pt idx="13">
                  <c:v>43.524128000000246</c:v>
                </c:pt>
                <c:pt idx="14">
                  <c:v>44.395488000000341</c:v>
                </c:pt>
                <c:pt idx="15">
                  <c:v>45.266848000000209</c:v>
                </c:pt>
              </c:numCache>
            </c:numRef>
          </c:xVal>
          <c:yVal>
            <c:numRef>
              <c:f>'19 dec 2013'!$J$4:$J$19</c:f>
              <c:numCache>
                <c:formatCode>0.000</c:formatCode>
                <c:ptCount val="16"/>
                <c:pt idx="0">
                  <c:v>0.87916666666666665</c:v>
                </c:pt>
                <c:pt idx="1">
                  <c:v>1.3374999999999999</c:v>
                </c:pt>
                <c:pt idx="2">
                  <c:v>1.9125000000000001</c:v>
                </c:pt>
                <c:pt idx="3">
                  <c:v>2.4083333333333332</c:v>
                </c:pt>
                <c:pt idx="4">
                  <c:v>3.2458333333333331</c:v>
                </c:pt>
                <c:pt idx="5">
                  <c:v>3.3208333333333333</c:v>
                </c:pt>
                <c:pt idx="6">
                  <c:v>3.6583333333333332</c:v>
                </c:pt>
                <c:pt idx="7">
                  <c:v>3.4666666666666668</c:v>
                </c:pt>
                <c:pt idx="8">
                  <c:v>2.9583333333333335</c:v>
                </c:pt>
                <c:pt idx="9">
                  <c:v>2.65</c:v>
                </c:pt>
                <c:pt idx="10">
                  <c:v>1.9916666666666667</c:v>
                </c:pt>
                <c:pt idx="11">
                  <c:v>1.4833333333333334</c:v>
                </c:pt>
                <c:pt idx="12">
                  <c:v>1.4166666666666667</c:v>
                </c:pt>
                <c:pt idx="13">
                  <c:v>1.5958333333333334</c:v>
                </c:pt>
                <c:pt idx="14">
                  <c:v>1.8583333333333334</c:v>
                </c:pt>
                <c:pt idx="15">
                  <c:v>1.3583333333333334</c:v>
                </c:pt>
              </c:numCache>
            </c:numRef>
          </c:yVal>
          <c:smooth val="0"/>
        </c:ser>
        <c:ser>
          <c:idx val="20"/>
          <c:order val="20"/>
          <c:tx>
            <c:v>20-déc-13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3">
                  <a:lumMod val="80000"/>
                </a:schemeClr>
              </a:solidFill>
              <a:ln w="9525" cap="flat" cmpd="sng" algn="ctr">
                <a:solidFill>
                  <a:schemeClr val="accent3">
                    <a:lumMod val="80000"/>
                  </a:schemeClr>
                </a:solidFill>
                <a:round/>
              </a:ln>
              <a:effectLst/>
            </c:spPr>
          </c:marker>
          <c:xVal>
            <c:numRef>
              <c:f>'20 dec 2013'!$F$4:$F$23</c:f>
              <c:numCache>
                <c:formatCode>0.0</c:formatCode>
                <c:ptCount val="20"/>
                <c:pt idx="0">
                  <c:v>36.248272000000043</c:v>
                </c:pt>
                <c:pt idx="1">
                  <c:v>37.11963199999991</c:v>
                </c:pt>
                <c:pt idx="2">
                  <c:v>37.990992000000006</c:v>
                </c:pt>
                <c:pt idx="3">
                  <c:v>38.862351999999873</c:v>
                </c:pt>
                <c:pt idx="4">
                  <c:v>39.733711999999741</c:v>
                </c:pt>
                <c:pt idx="5">
                  <c:v>88.529872000000069</c:v>
                </c:pt>
                <c:pt idx="6">
                  <c:v>89.401231999999936</c:v>
                </c:pt>
                <c:pt idx="7">
                  <c:v>90.272591999999804</c:v>
                </c:pt>
                <c:pt idx="8">
                  <c:v>95.50075199999992</c:v>
                </c:pt>
                <c:pt idx="9">
                  <c:v>96.372111999999788</c:v>
                </c:pt>
                <c:pt idx="10">
                  <c:v>96.546383999999762</c:v>
                </c:pt>
                <c:pt idx="11">
                  <c:v>96.720655999999508</c:v>
                </c:pt>
                <c:pt idx="12">
                  <c:v>96.894928000000164</c:v>
                </c:pt>
                <c:pt idx="13">
                  <c:v>97.069200000000137</c:v>
                </c:pt>
                <c:pt idx="14">
                  <c:v>97.243471999999883</c:v>
                </c:pt>
                <c:pt idx="15">
                  <c:v>97.41774399999963</c:v>
                </c:pt>
                <c:pt idx="16">
                  <c:v>97.592015999999603</c:v>
                </c:pt>
                <c:pt idx="17">
                  <c:v>97.766288000000259</c:v>
                </c:pt>
                <c:pt idx="18">
                  <c:v>97.940560000000005</c:v>
                </c:pt>
                <c:pt idx="19">
                  <c:v>98.114831999999979</c:v>
                </c:pt>
              </c:numCache>
            </c:numRef>
          </c:xVal>
          <c:yVal>
            <c:numRef>
              <c:f>'20 dec 2013'!$J$4:$J$23</c:f>
              <c:numCache>
                <c:formatCode>0.000</c:formatCode>
                <c:ptCount val="20"/>
                <c:pt idx="0">
                  <c:v>0.625</c:v>
                </c:pt>
                <c:pt idx="1">
                  <c:v>0.64166666666666672</c:v>
                </c:pt>
                <c:pt idx="2">
                  <c:v>0.6958333333333333</c:v>
                </c:pt>
                <c:pt idx="3">
                  <c:v>3.5083333333333333</c:v>
                </c:pt>
                <c:pt idx="4">
                  <c:v>3.2416666666666667</c:v>
                </c:pt>
                <c:pt idx="5">
                  <c:v>1.4916666666666667</c:v>
                </c:pt>
                <c:pt idx="6">
                  <c:v>1.35</c:v>
                </c:pt>
                <c:pt idx="7">
                  <c:v>1.1583333333333334</c:v>
                </c:pt>
                <c:pt idx="8">
                  <c:v>1.1833333333333333</c:v>
                </c:pt>
                <c:pt idx="9">
                  <c:v>1.0833333333333333</c:v>
                </c:pt>
                <c:pt idx="10">
                  <c:v>1.3708333333333333</c:v>
                </c:pt>
                <c:pt idx="11">
                  <c:v>1.8125</c:v>
                </c:pt>
                <c:pt idx="12">
                  <c:v>2.0874999999999999</c:v>
                </c:pt>
                <c:pt idx="13">
                  <c:v>2.375</c:v>
                </c:pt>
                <c:pt idx="14">
                  <c:v>2.2333333333333334</c:v>
                </c:pt>
                <c:pt idx="15">
                  <c:v>2.2791666666666668</c:v>
                </c:pt>
                <c:pt idx="16">
                  <c:v>2.2416666666666667</c:v>
                </c:pt>
                <c:pt idx="17">
                  <c:v>2.0791666666666666</c:v>
                </c:pt>
                <c:pt idx="18">
                  <c:v>1.9083333333333334</c:v>
                </c:pt>
                <c:pt idx="19">
                  <c:v>1.7416666666666667</c:v>
                </c:pt>
              </c:numCache>
            </c:numRef>
          </c:yVal>
          <c:smooth val="0"/>
        </c:ser>
        <c:ser>
          <c:idx val="21"/>
          <c:order val="21"/>
          <c:tx>
            <c:v>14 mai 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4">
                  <a:lumMod val="80000"/>
                </a:schemeClr>
              </a:solidFill>
              <a:ln w="9525" cap="flat" cmpd="sng" algn="ctr">
                <a:solidFill>
                  <a:schemeClr val="accent4">
                    <a:lumMod val="80000"/>
                  </a:schemeClr>
                </a:solidFill>
                <a:round/>
              </a:ln>
              <a:effectLst/>
            </c:spPr>
          </c:marker>
          <c:xVal>
            <c:numRef>
              <c:f>'14 mai 2014'!$F$4:$F$39</c:f>
              <c:numCache>
                <c:formatCode>0.0</c:formatCode>
                <c:ptCount val="36"/>
                <c:pt idx="0">
                  <c:v>58.642223999999487</c:v>
                </c:pt>
                <c:pt idx="1">
                  <c:v>59.51358399999981</c:v>
                </c:pt>
                <c:pt idx="2">
                  <c:v>59.687855999999329</c:v>
                </c:pt>
                <c:pt idx="3">
                  <c:v>59.862127999999302</c:v>
                </c:pt>
                <c:pt idx="4">
                  <c:v>60.036399999999958</c:v>
                </c:pt>
                <c:pt idx="5">
                  <c:v>60.210671999999931</c:v>
                </c:pt>
                <c:pt idx="6">
                  <c:v>60.384943999999678</c:v>
                </c:pt>
                <c:pt idx="7">
                  <c:v>60.559215999999651</c:v>
                </c:pt>
                <c:pt idx="8">
                  <c:v>60.73348799999917</c:v>
                </c:pt>
                <c:pt idx="9">
                  <c:v>60.907759999999826</c:v>
                </c:pt>
                <c:pt idx="10">
                  <c:v>61.256303999999773</c:v>
                </c:pt>
                <c:pt idx="11">
                  <c:v>62.127663999999641</c:v>
                </c:pt>
                <c:pt idx="12">
                  <c:v>62.999023999999508</c:v>
                </c:pt>
                <c:pt idx="13">
                  <c:v>63.870383999999831</c:v>
                </c:pt>
                <c:pt idx="14">
                  <c:v>64.741743999999699</c:v>
                </c:pt>
                <c:pt idx="15">
                  <c:v>65.613103999999794</c:v>
                </c:pt>
                <c:pt idx="16">
                  <c:v>66.484463999999662</c:v>
                </c:pt>
                <c:pt idx="17">
                  <c:v>67.355823999999529</c:v>
                </c:pt>
                <c:pt idx="18">
                  <c:v>68.227183999999852</c:v>
                </c:pt>
                <c:pt idx="19">
                  <c:v>69.09854399999972</c:v>
                </c:pt>
                <c:pt idx="20">
                  <c:v>69.969903999999815</c:v>
                </c:pt>
                <c:pt idx="21">
                  <c:v>70.841263999999683</c:v>
                </c:pt>
                <c:pt idx="22">
                  <c:v>71.712623999999551</c:v>
                </c:pt>
                <c:pt idx="23">
                  <c:v>72.583983999999646</c:v>
                </c:pt>
                <c:pt idx="24">
                  <c:v>73.455343999999741</c:v>
                </c:pt>
                <c:pt idx="25">
                  <c:v>74.326703999999836</c:v>
                </c:pt>
                <c:pt idx="26">
                  <c:v>75.198063999999704</c:v>
                </c:pt>
                <c:pt idx="27">
                  <c:v>76.069423999999572</c:v>
                </c:pt>
                <c:pt idx="28">
                  <c:v>76.940783999999667</c:v>
                </c:pt>
                <c:pt idx="29">
                  <c:v>77.812143999999762</c:v>
                </c:pt>
                <c:pt idx="30">
                  <c:v>78.683503999999857</c:v>
                </c:pt>
                <c:pt idx="31">
                  <c:v>79.554863999999725</c:v>
                </c:pt>
                <c:pt idx="32">
                  <c:v>80.426223999999593</c:v>
                </c:pt>
                <c:pt idx="33">
                  <c:v>81.297583999999688</c:v>
                </c:pt>
                <c:pt idx="34">
                  <c:v>82.168943999999556</c:v>
                </c:pt>
                <c:pt idx="35">
                  <c:v>83.040303999999878</c:v>
                </c:pt>
              </c:numCache>
            </c:numRef>
          </c:xVal>
          <c:yVal>
            <c:numRef>
              <c:f>'14 mai 2014'!$J$4:$J$39</c:f>
              <c:numCache>
                <c:formatCode>0.000</c:formatCode>
                <c:ptCount val="36"/>
                <c:pt idx="0">
                  <c:v>1.6166666666666667</c:v>
                </c:pt>
                <c:pt idx="1">
                  <c:v>2.0666666666666669</c:v>
                </c:pt>
                <c:pt idx="2">
                  <c:v>2.0249999999999999</c:v>
                </c:pt>
                <c:pt idx="3">
                  <c:v>2.2833333333333332</c:v>
                </c:pt>
                <c:pt idx="4">
                  <c:v>2.3208333333333333</c:v>
                </c:pt>
                <c:pt idx="5">
                  <c:v>2.2708333333333335</c:v>
                </c:pt>
                <c:pt idx="6">
                  <c:v>2.2041666666666666</c:v>
                </c:pt>
                <c:pt idx="7">
                  <c:v>2.35</c:v>
                </c:pt>
                <c:pt idx="8">
                  <c:v>2.1625000000000001</c:v>
                </c:pt>
                <c:pt idx="9">
                  <c:v>1.9750000000000001</c:v>
                </c:pt>
                <c:pt idx="10">
                  <c:v>2.0833333333333335</c:v>
                </c:pt>
                <c:pt idx="11">
                  <c:v>2</c:v>
                </c:pt>
                <c:pt idx="12">
                  <c:v>1.7375</c:v>
                </c:pt>
                <c:pt idx="13">
                  <c:v>1.7625</c:v>
                </c:pt>
                <c:pt idx="14">
                  <c:v>1.8208333333333333</c:v>
                </c:pt>
                <c:pt idx="15">
                  <c:v>1.9416666666666667</c:v>
                </c:pt>
                <c:pt idx="16">
                  <c:v>1.7708333333333333</c:v>
                </c:pt>
                <c:pt idx="17">
                  <c:v>1.7291666666666667</c:v>
                </c:pt>
                <c:pt idx="18">
                  <c:v>1.6083333333333334</c:v>
                </c:pt>
                <c:pt idx="19">
                  <c:v>1.6041666666666667</c:v>
                </c:pt>
                <c:pt idx="20">
                  <c:v>1.7541666666666667</c:v>
                </c:pt>
                <c:pt idx="21">
                  <c:v>2.1124999999999998</c:v>
                </c:pt>
                <c:pt idx="22">
                  <c:v>2.1458333333333335</c:v>
                </c:pt>
                <c:pt idx="23">
                  <c:v>3.6124999999999998</c:v>
                </c:pt>
                <c:pt idx="24">
                  <c:v>3.2875000000000001</c:v>
                </c:pt>
                <c:pt idx="25">
                  <c:v>3.1916666666666669</c:v>
                </c:pt>
                <c:pt idx="26">
                  <c:v>2.5333333333333332</c:v>
                </c:pt>
                <c:pt idx="27">
                  <c:v>2.1833333333333331</c:v>
                </c:pt>
                <c:pt idx="28">
                  <c:v>2.1541666666666668</c:v>
                </c:pt>
                <c:pt idx="29">
                  <c:v>1.9708333333333334</c:v>
                </c:pt>
                <c:pt idx="30">
                  <c:v>1.8541666666666667</c:v>
                </c:pt>
                <c:pt idx="31">
                  <c:v>1.8833333333333333</c:v>
                </c:pt>
                <c:pt idx="32">
                  <c:v>2.1416666666666666</c:v>
                </c:pt>
                <c:pt idx="33">
                  <c:v>3.0791666666666666</c:v>
                </c:pt>
                <c:pt idx="34">
                  <c:v>3.2250000000000001</c:v>
                </c:pt>
                <c:pt idx="35">
                  <c:v>2.7166666666666668</c:v>
                </c:pt>
              </c:numCache>
            </c:numRef>
          </c:yVal>
          <c:smooth val="0"/>
        </c:ser>
        <c:ser>
          <c:idx val="22"/>
          <c:order val="22"/>
          <c:tx>
            <c:v>22-mai-14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5">
                  <a:lumMod val="80000"/>
                </a:schemeClr>
              </a:solidFill>
              <a:ln w="9525" cap="flat" cmpd="sng" algn="ctr">
                <a:solidFill>
                  <a:schemeClr val="accent5">
                    <a:lumMod val="80000"/>
                  </a:schemeClr>
                </a:solidFill>
                <a:round/>
              </a:ln>
              <a:effectLst/>
            </c:spPr>
          </c:marker>
          <c:xVal>
            <c:numRef>
              <c:f>'22 mai 2014'!$F$4:$F$23</c:f>
              <c:numCache>
                <c:formatCode>0.0</c:formatCode>
                <c:ptCount val="20"/>
                <c:pt idx="0">
                  <c:v>59.16504000000009</c:v>
                </c:pt>
                <c:pt idx="1">
                  <c:v>59.339311999999836</c:v>
                </c:pt>
                <c:pt idx="2">
                  <c:v>59.51358399999981</c:v>
                </c:pt>
                <c:pt idx="3">
                  <c:v>59.687856000000465</c:v>
                </c:pt>
                <c:pt idx="4">
                  <c:v>59.862127999999984</c:v>
                </c:pt>
                <c:pt idx="5">
                  <c:v>60.036399999999958</c:v>
                </c:pt>
                <c:pt idx="6">
                  <c:v>60.210671999999931</c:v>
                </c:pt>
                <c:pt idx="7">
                  <c:v>60.384943999999678</c:v>
                </c:pt>
                <c:pt idx="8">
                  <c:v>60.559216000000333</c:v>
                </c:pt>
                <c:pt idx="9">
                  <c:v>60.733488000000307</c:v>
                </c:pt>
                <c:pt idx="10">
                  <c:v>60.907759999999826</c:v>
                </c:pt>
                <c:pt idx="11">
                  <c:v>61.779120000000148</c:v>
                </c:pt>
                <c:pt idx="12">
                  <c:v>62.650480000000016</c:v>
                </c:pt>
                <c:pt idx="13">
                  <c:v>63.521840000000111</c:v>
                </c:pt>
                <c:pt idx="14">
                  <c:v>64.393199999999979</c:v>
                </c:pt>
                <c:pt idx="15">
                  <c:v>65.264559999999847</c:v>
                </c:pt>
                <c:pt idx="16">
                  <c:v>66.135920000000169</c:v>
                </c:pt>
                <c:pt idx="17">
                  <c:v>72.235440000000153</c:v>
                </c:pt>
                <c:pt idx="18">
                  <c:v>73.106800000000021</c:v>
                </c:pt>
                <c:pt idx="19">
                  <c:v>73.978159999999889</c:v>
                </c:pt>
              </c:numCache>
            </c:numRef>
          </c:xVal>
          <c:yVal>
            <c:numRef>
              <c:f>'22 mai 2014'!$J$4:$J$23</c:f>
              <c:numCache>
                <c:formatCode>0.000</c:formatCode>
                <c:ptCount val="20"/>
                <c:pt idx="0">
                  <c:v>1.6125</c:v>
                </c:pt>
                <c:pt idx="1">
                  <c:v>2.3333333333333335</c:v>
                </c:pt>
                <c:pt idx="2">
                  <c:v>2.5958333333333332</c:v>
                </c:pt>
                <c:pt idx="3">
                  <c:v>2.6916666666666669</c:v>
                </c:pt>
                <c:pt idx="4">
                  <c:v>2.8791666666666669</c:v>
                </c:pt>
                <c:pt idx="5">
                  <c:v>3.0041666666666669</c:v>
                </c:pt>
                <c:pt idx="6">
                  <c:v>2.9125000000000001</c:v>
                </c:pt>
                <c:pt idx="7">
                  <c:v>2.7833333333333332</c:v>
                </c:pt>
                <c:pt idx="8">
                  <c:v>2.2458333333333331</c:v>
                </c:pt>
                <c:pt idx="9">
                  <c:v>2.3583333333333334</c:v>
                </c:pt>
                <c:pt idx="10">
                  <c:v>2.1375000000000002</c:v>
                </c:pt>
                <c:pt idx="11">
                  <c:v>1.8333333333333333</c:v>
                </c:pt>
                <c:pt idx="12">
                  <c:v>1.5125</c:v>
                </c:pt>
                <c:pt idx="13">
                  <c:v>1.3791666666666667</c:v>
                </c:pt>
                <c:pt idx="14">
                  <c:v>1.8041666666666667</c:v>
                </c:pt>
                <c:pt idx="15">
                  <c:v>1.7666666666666666</c:v>
                </c:pt>
                <c:pt idx="16">
                  <c:v>1.4416666666666667</c:v>
                </c:pt>
                <c:pt idx="17">
                  <c:v>5.0708333333333337</c:v>
                </c:pt>
                <c:pt idx="18">
                  <c:v>5.6416666666666666</c:v>
                </c:pt>
                <c:pt idx="19">
                  <c:v>3.375</c:v>
                </c:pt>
              </c:numCache>
            </c:numRef>
          </c:yVal>
          <c:smooth val="0"/>
        </c:ser>
        <c:ser>
          <c:idx val="23"/>
          <c:order val="23"/>
          <c:tx>
            <c:v>23-mai-14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6">
                  <a:lumMod val="80000"/>
                </a:schemeClr>
              </a:solidFill>
              <a:ln w="9525" cap="flat" cmpd="sng" algn="ctr">
                <a:solidFill>
                  <a:schemeClr val="accent6">
                    <a:lumMod val="80000"/>
                  </a:schemeClr>
                </a:solidFill>
                <a:round/>
              </a:ln>
              <a:effectLst/>
            </c:spPr>
          </c:marker>
          <c:xVal>
            <c:numRef>
              <c:f>'23 mai 2014'!$F$4:$F$27</c:f>
              <c:numCache>
                <c:formatCode>0.0</c:formatCode>
                <c:ptCount val="24"/>
                <c:pt idx="0">
                  <c:v>58.119408000000249</c:v>
                </c:pt>
                <c:pt idx="1">
                  <c:v>58.990768000000116</c:v>
                </c:pt>
                <c:pt idx="2">
                  <c:v>59.16504000000009</c:v>
                </c:pt>
                <c:pt idx="3">
                  <c:v>59.339311999999836</c:v>
                </c:pt>
                <c:pt idx="4">
                  <c:v>59.513584000000492</c:v>
                </c:pt>
                <c:pt idx="5">
                  <c:v>59.687856000000465</c:v>
                </c:pt>
                <c:pt idx="6">
                  <c:v>59.862127999999984</c:v>
                </c:pt>
                <c:pt idx="7">
                  <c:v>60.036399999999958</c:v>
                </c:pt>
                <c:pt idx="8">
                  <c:v>60.210671999999931</c:v>
                </c:pt>
                <c:pt idx="9">
                  <c:v>60.384944000000587</c:v>
                </c:pt>
                <c:pt idx="10">
                  <c:v>60.559216000000333</c:v>
                </c:pt>
                <c:pt idx="11">
                  <c:v>60.733488000000307</c:v>
                </c:pt>
                <c:pt idx="12">
                  <c:v>61.604848000000175</c:v>
                </c:pt>
                <c:pt idx="13">
                  <c:v>62.47620800000027</c:v>
                </c:pt>
                <c:pt idx="14">
                  <c:v>63.347568000000138</c:v>
                </c:pt>
                <c:pt idx="15">
                  <c:v>64.218928000000005</c:v>
                </c:pt>
                <c:pt idx="16">
                  <c:v>65.090288000000328</c:v>
                </c:pt>
                <c:pt idx="17">
                  <c:v>65.961648000000196</c:v>
                </c:pt>
                <c:pt idx="18">
                  <c:v>66.833008000000291</c:v>
                </c:pt>
                <c:pt idx="19">
                  <c:v>67.704368000000159</c:v>
                </c:pt>
                <c:pt idx="20">
                  <c:v>68.575728000000026</c:v>
                </c:pt>
                <c:pt idx="21">
                  <c:v>72.06116800000018</c:v>
                </c:pt>
                <c:pt idx="22">
                  <c:v>72.932528000000048</c:v>
                </c:pt>
                <c:pt idx="23">
                  <c:v>73.803888000000143</c:v>
                </c:pt>
              </c:numCache>
            </c:numRef>
          </c:xVal>
          <c:yVal>
            <c:numRef>
              <c:f>'23 mai 2014'!$J$4:$J$27</c:f>
              <c:numCache>
                <c:formatCode>0.000</c:formatCode>
                <c:ptCount val="24"/>
                <c:pt idx="0">
                  <c:v>1.4666666666666666</c:v>
                </c:pt>
                <c:pt idx="1">
                  <c:v>1.6208333333333333</c:v>
                </c:pt>
                <c:pt idx="2">
                  <c:v>2.0791666666666666</c:v>
                </c:pt>
                <c:pt idx="3">
                  <c:v>2.0541666666666667</c:v>
                </c:pt>
                <c:pt idx="4">
                  <c:v>2.3583333333333334</c:v>
                </c:pt>
                <c:pt idx="5">
                  <c:v>2.3666666666666667</c:v>
                </c:pt>
                <c:pt idx="6">
                  <c:v>2.2041666666666666</c:v>
                </c:pt>
                <c:pt idx="7">
                  <c:v>2.4708333333333332</c:v>
                </c:pt>
                <c:pt idx="8">
                  <c:v>2.3875000000000002</c:v>
                </c:pt>
                <c:pt idx="9">
                  <c:v>2.1166666666666667</c:v>
                </c:pt>
                <c:pt idx="10">
                  <c:v>2.125</c:v>
                </c:pt>
                <c:pt idx="11">
                  <c:v>1.7916666666666667</c:v>
                </c:pt>
                <c:pt idx="12">
                  <c:v>1.7666666666666666</c:v>
                </c:pt>
                <c:pt idx="13">
                  <c:v>1.6291666666666667</c:v>
                </c:pt>
                <c:pt idx="14">
                  <c:v>1.6083333333333334</c:v>
                </c:pt>
                <c:pt idx="15">
                  <c:v>1.55</c:v>
                </c:pt>
                <c:pt idx="16">
                  <c:v>1.85</c:v>
                </c:pt>
                <c:pt idx="17">
                  <c:v>1.5333333333333334</c:v>
                </c:pt>
                <c:pt idx="18">
                  <c:v>1.5583333333333333</c:v>
                </c:pt>
                <c:pt idx="19">
                  <c:v>1.5833333333333333</c:v>
                </c:pt>
                <c:pt idx="20">
                  <c:v>1.35</c:v>
                </c:pt>
                <c:pt idx="21">
                  <c:v>3.8416666666666668</c:v>
                </c:pt>
                <c:pt idx="22">
                  <c:v>3.9</c:v>
                </c:pt>
                <c:pt idx="23">
                  <c:v>2.9249999999999998</c:v>
                </c:pt>
              </c:numCache>
            </c:numRef>
          </c:yVal>
          <c:smooth val="0"/>
        </c:ser>
        <c:ser>
          <c:idx val="24"/>
          <c:order val="24"/>
          <c:tx>
            <c:v>28-mai-14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>
                  <a:lumMod val="60000"/>
                  <a:lumOff val="40000"/>
                </a:schemeClr>
              </a:solidFill>
              <a:ln w="9525" cap="flat" cmpd="sng" algn="ctr">
                <a:solidFill>
                  <a:schemeClr val="accent1">
                    <a:lumMod val="60000"/>
                    <a:lumOff val="40000"/>
                  </a:schemeClr>
                </a:solidFill>
                <a:round/>
              </a:ln>
              <a:effectLst/>
            </c:spPr>
          </c:marker>
          <c:xVal>
            <c:numRef>
              <c:f>'28 mai 2014'!$F$4:$F$21</c:f>
              <c:numCache>
                <c:formatCode>0.0</c:formatCode>
                <c:ptCount val="18"/>
                <c:pt idx="0">
                  <c:v>59.16504000000009</c:v>
                </c:pt>
                <c:pt idx="1">
                  <c:v>60.036399999999958</c:v>
                </c:pt>
                <c:pt idx="2">
                  <c:v>60.907759999999826</c:v>
                </c:pt>
                <c:pt idx="3">
                  <c:v>61.779120000000148</c:v>
                </c:pt>
                <c:pt idx="4">
                  <c:v>62.650480000000016</c:v>
                </c:pt>
                <c:pt idx="5">
                  <c:v>63.521840000000111</c:v>
                </c:pt>
                <c:pt idx="6">
                  <c:v>64.393199999999979</c:v>
                </c:pt>
                <c:pt idx="7">
                  <c:v>65.264559999999847</c:v>
                </c:pt>
                <c:pt idx="8">
                  <c:v>66.135920000000169</c:v>
                </c:pt>
                <c:pt idx="9">
                  <c:v>66.310191999999688</c:v>
                </c:pt>
                <c:pt idx="10">
                  <c:v>67.007280000000037</c:v>
                </c:pt>
                <c:pt idx="11">
                  <c:v>67.878640000000132</c:v>
                </c:pt>
                <c:pt idx="12">
                  <c:v>68.75</c:v>
                </c:pt>
                <c:pt idx="13">
                  <c:v>69.621359999999868</c:v>
                </c:pt>
                <c:pt idx="14">
                  <c:v>70.49272000000019</c:v>
                </c:pt>
                <c:pt idx="15">
                  <c:v>71.364080000000058</c:v>
                </c:pt>
                <c:pt idx="16">
                  <c:v>72.235440000000153</c:v>
                </c:pt>
                <c:pt idx="17">
                  <c:v>73.106800000000021</c:v>
                </c:pt>
              </c:numCache>
            </c:numRef>
          </c:xVal>
          <c:yVal>
            <c:numRef>
              <c:f>'28 mai 2014'!$J$4:$J$21</c:f>
              <c:numCache>
                <c:formatCode>0.000</c:formatCode>
                <c:ptCount val="18"/>
                <c:pt idx="0">
                  <c:v>2.0249999999999999</c:v>
                </c:pt>
                <c:pt idx="1">
                  <c:v>2.5416666666666665</c:v>
                </c:pt>
                <c:pt idx="2">
                  <c:v>2.4874999999999998</c:v>
                </c:pt>
                <c:pt idx="3">
                  <c:v>1.9916666666666667</c:v>
                </c:pt>
                <c:pt idx="4">
                  <c:v>1.8666666666666667</c:v>
                </c:pt>
                <c:pt idx="5">
                  <c:v>2.0375000000000001</c:v>
                </c:pt>
                <c:pt idx="6">
                  <c:v>1.8374999999999999</c:v>
                </c:pt>
                <c:pt idx="7">
                  <c:v>1.6666666666666667</c:v>
                </c:pt>
                <c:pt idx="8">
                  <c:v>1.6625000000000001</c:v>
                </c:pt>
                <c:pt idx="9">
                  <c:v>1.8041666666666667</c:v>
                </c:pt>
                <c:pt idx="10">
                  <c:v>1.8291666666666666</c:v>
                </c:pt>
                <c:pt idx="11">
                  <c:v>1.8458333333333334</c:v>
                </c:pt>
                <c:pt idx="12">
                  <c:v>1.75</c:v>
                </c:pt>
                <c:pt idx="13">
                  <c:v>1.5916666666666666</c:v>
                </c:pt>
                <c:pt idx="14">
                  <c:v>1.8041666666666667</c:v>
                </c:pt>
                <c:pt idx="15">
                  <c:v>2.1041666666666665</c:v>
                </c:pt>
                <c:pt idx="16">
                  <c:v>2.2166666666666668</c:v>
                </c:pt>
                <c:pt idx="17">
                  <c:v>1.8041666666666667</c:v>
                </c:pt>
              </c:numCache>
            </c:numRef>
          </c:yVal>
          <c:smooth val="0"/>
        </c:ser>
        <c:ser>
          <c:idx val="25"/>
          <c:order val="25"/>
          <c:tx>
            <c:v>20-mai-14 (2)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2">
                  <a:lumMod val="60000"/>
                  <a:lumOff val="40000"/>
                </a:schemeClr>
              </a:solidFill>
              <a:ln w="9525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round/>
              </a:ln>
              <a:effectLst/>
            </c:spPr>
          </c:marker>
          <c:xVal>
            <c:numRef>
              <c:f>'28 mai 2014 (2)'!$F$4:$F$16</c:f>
              <c:numCache>
                <c:formatCode>0.0</c:formatCode>
                <c:ptCount val="13"/>
                <c:pt idx="0">
                  <c:v>48.185903999999709</c:v>
                </c:pt>
                <c:pt idx="1">
                  <c:v>49.057263999999577</c:v>
                </c:pt>
                <c:pt idx="2">
                  <c:v>49.928623999999672</c:v>
                </c:pt>
                <c:pt idx="3">
                  <c:v>50.799983999999768</c:v>
                </c:pt>
                <c:pt idx="4">
                  <c:v>58.642223999999487</c:v>
                </c:pt>
                <c:pt idx="5">
                  <c:v>59.51358399999981</c:v>
                </c:pt>
                <c:pt idx="6">
                  <c:v>59.687855999999329</c:v>
                </c:pt>
                <c:pt idx="7">
                  <c:v>59.862127999999302</c:v>
                </c:pt>
                <c:pt idx="8">
                  <c:v>60.036399999999958</c:v>
                </c:pt>
                <c:pt idx="9">
                  <c:v>60.210671999999931</c:v>
                </c:pt>
                <c:pt idx="10">
                  <c:v>60.384943999999678</c:v>
                </c:pt>
                <c:pt idx="11">
                  <c:v>61.256303999999773</c:v>
                </c:pt>
                <c:pt idx="12">
                  <c:v>62.127663999999641</c:v>
                </c:pt>
              </c:numCache>
            </c:numRef>
          </c:xVal>
          <c:yVal>
            <c:numRef>
              <c:f>'28 mai 2014 (2)'!$J$4:$J$16</c:f>
              <c:numCache>
                <c:formatCode>0.000</c:formatCode>
                <c:ptCount val="13"/>
                <c:pt idx="0">
                  <c:v>3.0166666666666666</c:v>
                </c:pt>
                <c:pt idx="1">
                  <c:v>3.6708333333333334</c:v>
                </c:pt>
                <c:pt idx="2">
                  <c:v>2.4874999999999998</c:v>
                </c:pt>
                <c:pt idx="3">
                  <c:v>1.9791666666666667</c:v>
                </c:pt>
                <c:pt idx="4">
                  <c:v>1.4958333333333333</c:v>
                </c:pt>
                <c:pt idx="5">
                  <c:v>2.1416666666666666</c:v>
                </c:pt>
                <c:pt idx="6">
                  <c:v>2.3041666666666667</c:v>
                </c:pt>
                <c:pt idx="7">
                  <c:v>2.5125000000000002</c:v>
                </c:pt>
                <c:pt idx="8">
                  <c:v>2.7083333333333335</c:v>
                </c:pt>
                <c:pt idx="9">
                  <c:v>2.4583333333333335</c:v>
                </c:pt>
                <c:pt idx="10">
                  <c:v>2.3708333333333331</c:v>
                </c:pt>
                <c:pt idx="11">
                  <c:v>1.9708333333333334</c:v>
                </c:pt>
                <c:pt idx="12">
                  <c:v>1.7041666666666666</c:v>
                </c:pt>
              </c:numCache>
            </c:numRef>
          </c:yVal>
          <c:smooth val="0"/>
        </c:ser>
        <c:ser>
          <c:idx val="26"/>
          <c:order val="26"/>
          <c:tx>
            <c:v>29-mai-14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3">
                  <a:lumMod val="60000"/>
                  <a:lumOff val="40000"/>
                </a:schemeClr>
              </a:solidFill>
              <a:ln w="9525" cap="flat" cmpd="sng" algn="ctr">
                <a:solidFill>
                  <a:schemeClr val="accent3">
                    <a:lumMod val="60000"/>
                    <a:lumOff val="40000"/>
                  </a:schemeClr>
                </a:solidFill>
                <a:round/>
              </a:ln>
              <a:effectLst/>
            </c:spPr>
          </c:marker>
          <c:xVal>
            <c:numRef>
              <c:f>'29 mai 2014'!$F$4:$F$12</c:f>
              <c:numCache>
                <c:formatCode>0.0</c:formatCode>
                <c:ptCount val="9"/>
                <c:pt idx="0">
                  <c:v>48.011631999999736</c:v>
                </c:pt>
                <c:pt idx="1">
                  <c:v>48.882991999999831</c:v>
                </c:pt>
                <c:pt idx="2">
                  <c:v>49.754351999999926</c:v>
                </c:pt>
                <c:pt idx="3">
                  <c:v>59.339311999999836</c:v>
                </c:pt>
                <c:pt idx="4">
                  <c:v>59.687855999999329</c:v>
                </c:pt>
                <c:pt idx="5">
                  <c:v>59.862127999999984</c:v>
                </c:pt>
                <c:pt idx="6">
                  <c:v>60.036399999999958</c:v>
                </c:pt>
                <c:pt idx="7">
                  <c:v>60.210671999999931</c:v>
                </c:pt>
                <c:pt idx="8">
                  <c:v>61.082031999999799</c:v>
                </c:pt>
              </c:numCache>
            </c:numRef>
          </c:xVal>
          <c:yVal>
            <c:numRef>
              <c:f>'29 mai 2014'!$J$4:$J$12</c:f>
              <c:numCache>
                <c:formatCode>0.000</c:formatCode>
                <c:ptCount val="9"/>
                <c:pt idx="0">
                  <c:v>2.6208333333333331</c:v>
                </c:pt>
                <c:pt idx="1">
                  <c:v>3.45</c:v>
                </c:pt>
                <c:pt idx="2">
                  <c:v>2.5041666666666669</c:v>
                </c:pt>
                <c:pt idx="3">
                  <c:v>1.625</c:v>
                </c:pt>
                <c:pt idx="4">
                  <c:v>2.3250000000000002</c:v>
                </c:pt>
                <c:pt idx="5">
                  <c:v>2.6291666666666669</c:v>
                </c:pt>
                <c:pt idx="6">
                  <c:v>2.8083333333333331</c:v>
                </c:pt>
                <c:pt idx="7">
                  <c:v>2.5291666666666668</c:v>
                </c:pt>
                <c:pt idx="8">
                  <c:v>2.0541666666666667</c:v>
                </c:pt>
              </c:numCache>
            </c:numRef>
          </c:yVal>
          <c:smooth val="0"/>
        </c:ser>
        <c:ser>
          <c:idx val="27"/>
          <c:order val="27"/>
          <c:tx>
            <c:v>30-mai-14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 w="9525" cap="flat" cmpd="sng" algn="ctr">
                <a:solidFill>
                  <a:schemeClr val="accent4">
                    <a:lumMod val="60000"/>
                    <a:lumOff val="40000"/>
                  </a:schemeClr>
                </a:solidFill>
                <a:round/>
              </a:ln>
              <a:effectLst/>
            </c:spPr>
          </c:marker>
          <c:xVal>
            <c:numRef>
              <c:f>'30 mai 2014'!$F$4:$F$7</c:f>
              <c:numCache>
                <c:formatCode>0.0</c:formatCode>
                <c:ptCount val="4"/>
                <c:pt idx="0">
                  <c:v>49.057263999999577</c:v>
                </c:pt>
                <c:pt idx="1">
                  <c:v>59.862127999999302</c:v>
                </c:pt>
                <c:pt idx="2">
                  <c:v>60.036399999999958</c:v>
                </c:pt>
                <c:pt idx="3">
                  <c:v>60.210671999999931</c:v>
                </c:pt>
              </c:numCache>
            </c:numRef>
          </c:xVal>
          <c:yVal>
            <c:numRef>
              <c:f>'30 mai 2014'!$J$4:$J$7</c:f>
              <c:numCache>
                <c:formatCode>0.000</c:formatCode>
                <c:ptCount val="4"/>
                <c:pt idx="0">
                  <c:v>2.6625000000000001</c:v>
                </c:pt>
                <c:pt idx="1">
                  <c:v>2.3333333333333335</c:v>
                </c:pt>
                <c:pt idx="2">
                  <c:v>2.4125000000000001</c:v>
                </c:pt>
                <c:pt idx="3">
                  <c:v>2.2083333333333335</c:v>
                </c:pt>
              </c:numCache>
            </c:numRef>
          </c:yVal>
          <c:smooth val="0"/>
        </c:ser>
        <c:ser>
          <c:idx val="28"/>
          <c:order val="28"/>
          <c:tx>
            <c:v>07-juin-14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5">
                  <a:lumMod val="60000"/>
                  <a:lumOff val="40000"/>
                </a:schemeClr>
              </a:solidFill>
              <a:ln w="9525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round/>
              </a:ln>
              <a:effectLst/>
            </c:spPr>
          </c:marker>
          <c:xVal>
            <c:numRef>
              <c:f>'10 juin 2014'!$F$4:$F$16</c:f>
              <c:numCache>
                <c:formatCode>0.0</c:formatCode>
                <c:ptCount val="13"/>
                <c:pt idx="0">
                  <c:v>48.708720000000085</c:v>
                </c:pt>
                <c:pt idx="1">
                  <c:v>49.580079999999953</c:v>
                </c:pt>
                <c:pt idx="2">
                  <c:v>58.293679999999995</c:v>
                </c:pt>
                <c:pt idx="3">
                  <c:v>59.16504000000009</c:v>
                </c:pt>
                <c:pt idx="4">
                  <c:v>59.687856000000465</c:v>
                </c:pt>
                <c:pt idx="5">
                  <c:v>59.862127999999984</c:v>
                </c:pt>
                <c:pt idx="6">
                  <c:v>60.036399999999958</c:v>
                </c:pt>
                <c:pt idx="7">
                  <c:v>60.210671999999931</c:v>
                </c:pt>
                <c:pt idx="8">
                  <c:v>60.384943999999678</c:v>
                </c:pt>
                <c:pt idx="9">
                  <c:v>60.907759999999826</c:v>
                </c:pt>
                <c:pt idx="10">
                  <c:v>61.779120000000148</c:v>
                </c:pt>
                <c:pt idx="11">
                  <c:v>62.650480000000016</c:v>
                </c:pt>
                <c:pt idx="12">
                  <c:v>63.521840000000111</c:v>
                </c:pt>
              </c:numCache>
            </c:numRef>
          </c:xVal>
          <c:yVal>
            <c:numRef>
              <c:f>'10 juin 2014'!$J$4:$J$16</c:f>
              <c:numCache>
                <c:formatCode>0.000</c:formatCode>
                <c:ptCount val="13"/>
                <c:pt idx="0">
                  <c:v>2.8958333333333335</c:v>
                </c:pt>
                <c:pt idx="1">
                  <c:v>2.1458333333333335</c:v>
                </c:pt>
                <c:pt idx="2">
                  <c:v>1.4125000000000001</c:v>
                </c:pt>
                <c:pt idx="3">
                  <c:v>2.0708333333333333</c:v>
                </c:pt>
                <c:pt idx="4">
                  <c:v>2.3333333333333335</c:v>
                </c:pt>
                <c:pt idx="5">
                  <c:v>2.3624999999999998</c:v>
                </c:pt>
                <c:pt idx="6">
                  <c:v>2.375</c:v>
                </c:pt>
                <c:pt idx="7">
                  <c:v>2.3624999999999998</c:v>
                </c:pt>
                <c:pt idx="8">
                  <c:v>2.1541666666666668</c:v>
                </c:pt>
                <c:pt idx="9">
                  <c:v>1.9041666666666666</c:v>
                </c:pt>
                <c:pt idx="10">
                  <c:v>1.7416666666666667</c:v>
                </c:pt>
                <c:pt idx="11">
                  <c:v>1.5416666666666667</c:v>
                </c:pt>
                <c:pt idx="12">
                  <c:v>1.7041666666666666</c:v>
                </c:pt>
              </c:numCache>
            </c:numRef>
          </c:yVal>
          <c:smooth val="0"/>
        </c:ser>
        <c:ser>
          <c:idx val="29"/>
          <c:order val="29"/>
          <c:tx>
            <c:v>11-juin-14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6">
                  <a:lumMod val="60000"/>
                  <a:lumOff val="40000"/>
                </a:schemeClr>
              </a:solidFill>
              <a:ln w="952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round/>
              </a:ln>
              <a:effectLst/>
            </c:spPr>
          </c:marker>
          <c:xVal>
            <c:numRef>
              <c:f>'11 juin 2014'!$F$4:$F$39</c:f>
              <c:numCache>
                <c:formatCode>0.0</c:formatCode>
                <c:ptCount val="36"/>
                <c:pt idx="0">
                  <c:v>3.3979999999999109</c:v>
                </c:pt>
                <c:pt idx="1">
                  <c:v>4.269360000000006</c:v>
                </c:pt>
                <c:pt idx="2">
                  <c:v>4.4436319999997522</c:v>
                </c:pt>
                <c:pt idx="3">
                  <c:v>4.6179039999997258</c:v>
                </c:pt>
                <c:pt idx="4">
                  <c:v>4.7921760000003815</c:v>
                </c:pt>
                <c:pt idx="5">
                  <c:v>4.9664480000001276</c:v>
                </c:pt>
                <c:pt idx="6">
                  <c:v>5.1407200000001012</c:v>
                </c:pt>
                <c:pt idx="7">
                  <c:v>5.3149919999998474</c:v>
                </c:pt>
                <c:pt idx="8">
                  <c:v>5.4892639999995936</c:v>
                </c:pt>
                <c:pt idx="9">
                  <c:v>6.012079999999969</c:v>
                </c:pt>
                <c:pt idx="10">
                  <c:v>6.8834400000000642</c:v>
                </c:pt>
                <c:pt idx="11">
                  <c:v>13.854319999999916</c:v>
                </c:pt>
                <c:pt idx="12">
                  <c:v>14.725680000000011</c:v>
                </c:pt>
                <c:pt idx="13">
                  <c:v>19.953840000000127</c:v>
                </c:pt>
                <c:pt idx="14">
                  <c:v>26.053360000000112</c:v>
                </c:pt>
                <c:pt idx="15">
                  <c:v>33.024240000000191</c:v>
                </c:pt>
                <c:pt idx="16">
                  <c:v>37.381039999999985</c:v>
                </c:pt>
                <c:pt idx="17">
                  <c:v>38.25240000000008</c:v>
                </c:pt>
                <c:pt idx="18">
                  <c:v>39.123759999999947</c:v>
                </c:pt>
                <c:pt idx="19">
                  <c:v>39.995120000000043</c:v>
                </c:pt>
                <c:pt idx="20">
                  <c:v>40.86647999999991</c:v>
                </c:pt>
                <c:pt idx="21">
                  <c:v>41.737840000000006</c:v>
                </c:pt>
                <c:pt idx="22">
                  <c:v>42.609200000000101</c:v>
                </c:pt>
                <c:pt idx="23">
                  <c:v>43.480559999999969</c:v>
                </c:pt>
                <c:pt idx="24">
                  <c:v>44.351920000000064</c:v>
                </c:pt>
                <c:pt idx="25">
                  <c:v>45.223279999999932</c:v>
                </c:pt>
                <c:pt idx="26">
                  <c:v>46.094640000000027</c:v>
                </c:pt>
                <c:pt idx="27">
                  <c:v>46.966000000000122</c:v>
                </c:pt>
                <c:pt idx="28">
                  <c:v>47.83735999999999</c:v>
                </c:pt>
                <c:pt idx="29">
                  <c:v>48.708720000000085</c:v>
                </c:pt>
                <c:pt idx="30">
                  <c:v>49.580079999999953</c:v>
                </c:pt>
                <c:pt idx="31">
                  <c:v>59.16504000000009</c:v>
                </c:pt>
                <c:pt idx="32">
                  <c:v>59.862127999999984</c:v>
                </c:pt>
                <c:pt idx="33">
                  <c:v>60.036399999999958</c:v>
                </c:pt>
                <c:pt idx="34">
                  <c:v>60.210671999999931</c:v>
                </c:pt>
                <c:pt idx="35">
                  <c:v>60.907759999999826</c:v>
                </c:pt>
              </c:numCache>
            </c:numRef>
          </c:xVal>
          <c:yVal>
            <c:numRef>
              <c:f>'11 juin 2014'!$J$4:$J$39</c:f>
              <c:numCache>
                <c:formatCode>0.000</c:formatCode>
                <c:ptCount val="36"/>
                <c:pt idx="0">
                  <c:v>0.19166666666666668</c:v>
                </c:pt>
                <c:pt idx="1">
                  <c:v>0.72499999999999998</c:v>
                </c:pt>
                <c:pt idx="2">
                  <c:v>1.0874999999999999</c:v>
                </c:pt>
                <c:pt idx="3">
                  <c:v>1.2875000000000001</c:v>
                </c:pt>
                <c:pt idx="4">
                  <c:v>1.3374999999999999</c:v>
                </c:pt>
                <c:pt idx="5">
                  <c:v>1.1375</c:v>
                </c:pt>
                <c:pt idx="6">
                  <c:v>1.2291666666666667</c:v>
                </c:pt>
                <c:pt idx="7">
                  <c:v>1.0791666666666666</c:v>
                </c:pt>
                <c:pt idx="8">
                  <c:v>0.97083333333333333</c:v>
                </c:pt>
                <c:pt idx="9">
                  <c:v>0.8</c:v>
                </c:pt>
                <c:pt idx="10">
                  <c:v>0.58333333333333337</c:v>
                </c:pt>
                <c:pt idx="11">
                  <c:v>0.8208333333333333</c:v>
                </c:pt>
                <c:pt idx="12">
                  <c:v>0.96250000000000002</c:v>
                </c:pt>
                <c:pt idx="13">
                  <c:v>0.75</c:v>
                </c:pt>
                <c:pt idx="14">
                  <c:v>0.71250000000000002</c:v>
                </c:pt>
                <c:pt idx="15">
                  <c:v>1.3041666666666667</c:v>
                </c:pt>
                <c:pt idx="16">
                  <c:v>0.70833333333333337</c:v>
                </c:pt>
                <c:pt idx="17">
                  <c:v>1.0125</c:v>
                </c:pt>
                <c:pt idx="18">
                  <c:v>2.85</c:v>
                </c:pt>
                <c:pt idx="19">
                  <c:v>2.8208333333333333</c:v>
                </c:pt>
                <c:pt idx="20">
                  <c:v>1.9750000000000001</c:v>
                </c:pt>
                <c:pt idx="21">
                  <c:v>1.4583333333333333</c:v>
                </c:pt>
                <c:pt idx="22">
                  <c:v>1.2333333333333334</c:v>
                </c:pt>
                <c:pt idx="23">
                  <c:v>1.5</c:v>
                </c:pt>
                <c:pt idx="24">
                  <c:v>1.6333333333333333</c:v>
                </c:pt>
                <c:pt idx="25">
                  <c:v>1.2875000000000001</c:v>
                </c:pt>
                <c:pt idx="26">
                  <c:v>1.1291666666666667</c:v>
                </c:pt>
                <c:pt idx="27">
                  <c:v>1.0291666666666666</c:v>
                </c:pt>
                <c:pt idx="28">
                  <c:v>1.0333333333333334</c:v>
                </c:pt>
                <c:pt idx="29">
                  <c:v>4.0541666666666663</c:v>
                </c:pt>
                <c:pt idx="30">
                  <c:v>3.0708333333333333</c:v>
                </c:pt>
                <c:pt idx="31">
                  <c:v>1.175</c:v>
                </c:pt>
                <c:pt idx="32">
                  <c:v>2.5458333333333334</c:v>
                </c:pt>
                <c:pt idx="33">
                  <c:v>3.2541666666666669</c:v>
                </c:pt>
                <c:pt idx="34">
                  <c:v>2.7250000000000001</c:v>
                </c:pt>
                <c:pt idx="35">
                  <c:v>2.3708333333333331</c:v>
                </c:pt>
              </c:numCache>
            </c:numRef>
          </c:yVal>
          <c:smooth val="0"/>
        </c:ser>
        <c:ser>
          <c:idx val="30"/>
          <c:order val="30"/>
          <c:tx>
            <c:v>27-juin-14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>
                  <a:lumMod val="50000"/>
                </a:schemeClr>
              </a:solidFill>
              <a:ln w="9525" cap="flat" cmpd="sng" algn="ctr">
                <a:solidFill>
                  <a:schemeClr val="accent1">
                    <a:lumMod val="50000"/>
                  </a:schemeClr>
                </a:solidFill>
                <a:round/>
              </a:ln>
              <a:effectLst/>
            </c:spPr>
          </c:marker>
          <c:xVal>
            <c:numRef>
              <c:f>'27 juin 2014'!$F$4:$F$14</c:f>
              <c:numCache>
                <c:formatCode>0.0</c:formatCode>
                <c:ptCount val="11"/>
                <c:pt idx="0">
                  <c:v>4.0950880000002599</c:v>
                </c:pt>
                <c:pt idx="1">
                  <c:v>4.7921760000003815</c:v>
                </c:pt>
                <c:pt idx="2">
                  <c:v>4.9664480000001276</c:v>
                </c:pt>
                <c:pt idx="3">
                  <c:v>5.1407200000001012</c:v>
                </c:pt>
                <c:pt idx="4">
                  <c:v>5.8378080000002228</c:v>
                </c:pt>
                <c:pt idx="5">
                  <c:v>58.990768000000116</c:v>
                </c:pt>
                <c:pt idx="6">
                  <c:v>59.862127999999984</c:v>
                </c:pt>
                <c:pt idx="7">
                  <c:v>60.036399999999958</c:v>
                </c:pt>
                <c:pt idx="8">
                  <c:v>60.210671999999931</c:v>
                </c:pt>
                <c:pt idx="9">
                  <c:v>60.384944000000587</c:v>
                </c:pt>
                <c:pt idx="10">
                  <c:v>60.733488000000307</c:v>
                </c:pt>
              </c:numCache>
            </c:numRef>
          </c:xVal>
          <c:yVal>
            <c:numRef>
              <c:f>'27 juin 2014'!$J$4:$J$14</c:f>
              <c:numCache>
                <c:formatCode>0.000</c:formatCode>
                <c:ptCount val="11"/>
                <c:pt idx="0">
                  <c:v>0.48749999999999999</c:v>
                </c:pt>
                <c:pt idx="1">
                  <c:v>0.95833333333333337</c:v>
                </c:pt>
                <c:pt idx="2">
                  <c:v>1.1958333333333333</c:v>
                </c:pt>
                <c:pt idx="3">
                  <c:v>1.1291666666666667</c:v>
                </c:pt>
                <c:pt idx="4">
                  <c:v>1.0416666666666667</c:v>
                </c:pt>
                <c:pt idx="5">
                  <c:v>1.675</c:v>
                </c:pt>
                <c:pt idx="6">
                  <c:v>1.8666666666666667</c:v>
                </c:pt>
                <c:pt idx="7">
                  <c:v>1.9416666666666667</c:v>
                </c:pt>
                <c:pt idx="8">
                  <c:v>1.9125000000000001</c:v>
                </c:pt>
                <c:pt idx="9">
                  <c:v>1.7416666666666667</c:v>
                </c:pt>
                <c:pt idx="10">
                  <c:v>1.3166666666666667</c:v>
                </c:pt>
              </c:numCache>
            </c:numRef>
          </c:yVal>
          <c:smooth val="0"/>
        </c:ser>
        <c:ser>
          <c:idx val="31"/>
          <c:order val="31"/>
          <c:tx>
            <c:v>22-juillet-14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2">
                  <a:lumMod val="50000"/>
                </a:schemeClr>
              </a:solidFill>
              <a:ln w="9525" cap="flat" cmpd="sng" algn="ctr">
                <a:solidFill>
                  <a:schemeClr val="accent2">
                    <a:lumMod val="50000"/>
                  </a:schemeClr>
                </a:solidFill>
                <a:round/>
              </a:ln>
              <a:effectLst/>
            </c:spPr>
          </c:marker>
          <c:xVal>
            <c:numRef>
              <c:f>'22 juillet 2014'!$F$4:$F$20</c:f>
              <c:numCache>
                <c:formatCode>0.0</c:formatCode>
                <c:ptCount val="17"/>
                <c:pt idx="0">
                  <c:v>4.6179039999997258</c:v>
                </c:pt>
                <c:pt idx="1">
                  <c:v>4.792175999999472</c:v>
                </c:pt>
                <c:pt idx="2">
                  <c:v>4.9664479999994455</c:v>
                </c:pt>
                <c:pt idx="3">
                  <c:v>48.185903999999709</c:v>
                </c:pt>
                <c:pt idx="4">
                  <c:v>49.057263999999577</c:v>
                </c:pt>
                <c:pt idx="5">
                  <c:v>50.799983999999768</c:v>
                </c:pt>
                <c:pt idx="6">
                  <c:v>53.414063999999598</c:v>
                </c:pt>
                <c:pt idx="7">
                  <c:v>56.028143999999656</c:v>
                </c:pt>
                <c:pt idx="8">
                  <c:v>58.642223999999487</c:v>
                </c:pt>
                <c:pt idx="9">
                  <c:v>59.51358399999981</c:v>
                </c:pt>
                <c:pt idx="10">
                  <c:v>59.862127999999302</c:v>
                </c:pt>
                <c:pt idx="11">
                  <c:v>60.036399999999958</c:v>
                </c:pt>
                <c:pt idx="12">
                  <c:v>60.210671999999931</c:v>
                </c:pt>
                <c:pt idx="13">
                  <c:v>60.384943999999678</c:v>
                </c:pt>
                <c:pt idx="14">
                  <c:v>61.256303999999773</c:v>
                </c:pt>
                <c:pt idx="15">
                  <c:v>63.870383999999831</c:v>
                </c:pt>
                <c:pt idx="16">
                  <c:v>66.484463999999662</c:v>
                </c:pt>
              </c:numCache>
            </c:numRef>
          </c:xVal>
          <c:yVal>
            <c:numRef>
              <c:f>'22 juillet 2014'!$J$4:$J$20</c:f>
              <c:numCache>
                <c:formatCode>0.000</c:formatCode>
                <c:ptCount val="17"/>
                <c:pt idx="0">
                  <c:v>1.2124999999999999</c:v>
                </c:pt>
                <c:pt idx="1">
                  <c:v>1.6083333333333334</c:v>
                </c:pt>
                <c:pt idx="2">
                  <c:v>1.5541666666666667</c:v>
                </c:pt>
                <c:pt idx="3">
                  <c:v>2.3541666666666665</c:v>
                </c:pt>
                <c:pt idx="4">
                  <c:v>3.7166666666666668</c:v>
                </c:pt>
                <c:pt idx="5">
                  <c:v>2.2708333333333335</c:v>
                </c:pt>
                <c:pt idx="6">
                  <c:v>1.6083333333333334</c:v>
                </c:pt>
                <c:pt idx="7">
                  <c:v>2.0791666666666666</c:v>
                </c:pt>
                <c:pt idx="8">
                  <c:v>1.2875000000000001</c:v>
                </c:pt>
                <c:pt idx="9">
                  <c:v>1.925</c:v>
                </c:pt>
                <c:pt idx="10">
                  <c:v>3.1208333333333331</c:v>
                </c:pt>
                <c:pt idx="11">
                  <c:v>3.3708333333333331</c:v>
                </c:pt>
                <c:pt idx="12">
                  <c:v>3.2250000000000001</c:v>
                </c:pt>
                <c:pt idx="13">
                  <c:v>2.5208333333333335</c:v>
                </c:pt>
                <c:pt idx="14">
                  <c:v>1.9583333333333333</c:v>
                </c:pt>
                <c:pt idx="15">
                  <c:v>1.4458333333333333</c:v>
                </c:pt>
                <c:pt idx="16">
                  <c:v>1.6625000000000001</c:v>
                </c:pt>
              </c:numCache>
            </c:numRef>
          </c:yVal>
          <c:smooth val="0"/>
        </c:ser>
        <c:ser>
          <c:idx val="32"/>
          <c:order val="32"/>
          <c:tx>
            <c:v>25-juil-14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3">
                  <a:lumMod val="50000"/>
                </a:schemeClr>
              </a:solidFill>
              <a:ln w="9525" cap="flat" cmpd="sng" algn="ctr">
                <a:solidFill>
                  <a:schemeClr val="accent3">
                    <a:lumMod val="50000"/>
                  </a:schemeClr>
                </a:solidFill>
                <a:round/>
              </a:ln>
              <a:effectLst/>
            </c:spPr>
          </c:marker>
          <c:xVal>
            <c:numRef>
              <c:f>'25 juillet 2014'!$F$4:$F$15</c:f>
              <c:numCache>
                <c:formatCode>0.0</c:formatCode>
                <c:ptCount val="12"/>
                <c:pt idx="0">
                  <c:v>4.4436319999997522</c:v>
                </c:pt>
                <c:pt idx="1">
                  <c:v>4.6179039999997258</c:v>
                </c:pt>
                <c:pt idx="2">
                  <c:v>4.792175999999472</c:v>
                </c:pt>
                <c:pt idx="3">
                  <c:v>4.9664480000001276</c:v>
                </c:pt>
                <c:pt idx="4">
                  <c:v>5.1407200000001012</c:v>
                </c:pt>
                <c:pt idx="5">
                  <c:v>5.3149919999998474</c:v>
                </c:pt>
                <c:pt idx="6">
                  <c:v>49.057263999999577</c:v>
                </c:pt>
                <c:pt idx="7">
                  <c:v>59.339311999999836</c:v>
                </c:pt>
                <c:pt idx="8">
                  <c:v>59.862127999999984</c:v>
                </c:pt>
                <c:pt idx="9">
                  <c:v>60.036399999999958</c:v>
                </c:pt>
                <c:pt idx="10">
                  <c:v>60.210671999999931</c:v>
                </c:pt>
                <c:pt idx="11">
                  <c:v>61.082031999999799</c:v>
                </c:pt>
              </c:numCache>
            </c:numRef>
          </c:xVal>
          <c:yVal>
            <c:numRef>
              <c:f>'25 juillet 2014'!$J$4:$J$15</c:f>
              <c:numCache>
                <c:formatCode>0.000</c:formatCode>
                <c:ptCount val="12"/>
                <c:pt idx="0">
                  <c:v>0.79583333333333328</c:v>
                </c:pt>
                <c:pt idx="1">
                  <c:v>1.1041666666666667</c:v>
                </c:pt>
                <c:pt idx="2">
                  <c:v>1.1499999999999999</c:v>
                </c:pt>
                <c:pt idx="3">
                  <c:v>1.3041666666666667</c:v>
                </c:pt>
                <c:pt idx="4">
                  <c:v>1.1625000000000001</c:v>
                </c:pt>
                <c:pt idx="5">
                  <c:v>1.1416666666666666</c:v>
                </c:pt>
                <c:pt idx="6">
                  <c:v>3.0791666666666666</c:v>
                </c:pt>
                <c:pt idx="7">
                  <c:v>1.9375</c:v>
                </c:pt>
                <c:pt idx="8">
                  <c:v>2.6083333333333334</c:v>
                </c:pt>
                <c:pt idx="9">
                  <c:v>2.7583333333333333</c:v>
                </c:pt>
                <c:pt idx="10">
                  <c:v>2.5416666666666665</c:v>
                </c:pt>
                <c:pt idx="11">
                  <c:v>1.825</c:v>
                </c:pt>
              </c:numCache>
            </c:numRef>
          </c:yVal>
          <c:smooth val="0"/>
        </c:ser>
        <c:ser>
          <c:idx val="33"/>
          <c:order val="33"/>
          <c:tx>
            <c:v>29-juil-14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4">
                  <a:lumMod val="50000"/>
                </a:schemeClr>
              </a:solidFill>
              <a:ln w="9525" cap="flat" cmpd="sng" algn="ctr">
                <a:solidFill>
                  <a:schemeClr val="accent4">
                    <a:lumMod val="50000"/>
                  </a:schemeClr>
                </a:solidFill>
                <a:round/>
              </a:ln>
              <a:effectLst/>
            </c:spPr>
          </c:marker>
          <c:xVal>
            <c:numRef>
              <c:f>'29 juillet 2014'!$F$4:$F$14</c:f>
              <c:numCache>
                <c:formatCode>0.0</c:formatCode>
                <c:ptCount val="11"/>
                <c:pt idx="0">
                  <c:v>4.4436319999997522</c:v>
                </c:pt>
                <c:pt idx="1">
                  <c:v>4.6179039999997258</c:v>
                </c:pt>
                <c:pt idx="2">
                  <c:v>4.792175999999472</c:v>
                </c:pt>
                <c:pt idx="3">
                  <c:v>4.9664479999994455</c:v>
                </c:pt>
                <c:pt idx="4">
                  <c:v>5.1407200000001012</c:v>
                </c:pt>
                <c:pt idx="5">
                  <c:v>59.339311999999836</c:v>
                </c:pt>
                <c:pt idx="6">
                  <c:v>59.51358399999981</c:v>
                </c:pt>
                <c:pt idx="7">
                  <c:v>60.036399999999958</c:v>
                </c:pt>
                <c:pt idx="8">
                  <c:v>60.210671999999931</c:v>
                </c:pt>
                <c:pt idx="9">
                  <c:v>60.384943999999678</c:v>
                </c:pt>
                <c:pt idx="10">
                  <c:v>61.256303999999773</c:v>
                </c:pt>
              </c:numCache>
            </c:numRef>
          </c:xVal>
          <c:yVal>
            <c:numRef>
              <c:f>'29 juillet 2014'!$J$4:$J$14</c:f>
              <c:numCache>
                <c:formatCode>0.000</c:formatCode>
                <c:ptCount val="11"/>
                <c:pt idx="0">
                  <c:v>1.0291666666666666</c:v>
                </c:pt>
                <c:pt idx="1">
                  <c:v>1.2791666666666666</c:v>
                </c:pt>
                <c:pt idx="2">
                  <c:v>1.2458333333333333</c:v>
                </c:pt>
                <c:pt idx="3">
                  <c:v>1.1916666666666667</c:v>
                </c:pt>
                <c:pt idx="4">
                  <c:v>1.1291666666666667</c:v>
                </c:pt>
                <c:pt idx="5">
                  <c:v>1.4583333333333333</c:v>
                </c:pt>
                <c:pt idx="6">
                  <c:v>1.9166666666666667</c:v>
                </c:pt>
                <c:pt idx="7">
                  <c:v>2.6749999999999998</c:v>
                </c:pt>
                <c:pt idx="8">
                  <c:v>2.6791666666666667</c:v>
                </c:pt>
                <c:pt idx="9">
                  <c:v>2.6166666666666667</c:v>
                </c:pt>
                <c:pt idx="10">
                  <c:v>2.0125000000000002</c:v>
                </c:pt>
              </c:numCache>
            </c:numRef>
          </c:yVal>
          <c:smooth val="0"/>
        </c:ser>
        <c:ser>
          <c:idx val="34"/>
          <c:order val="34"/>
          <c:tx>
            <c:v>30-juil-14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5">
                  <a:lumMod val="50000"/>
                </a:schemeClr>
              </a:solidFill>
              <a:ln w="9525" cap="flat" cmpd="sng" algn="ctr">
                <a:solidFill>
                  <a:schemeClr val="accent5">
                    <a:lumMod val="50000"/>
                  </a:schemeClr>
                </a:solidFill>
                <a:round/>
              </a:ln>
              <a:effectLst/>
            </c:spPr>
          </c:marker>
          <c:xVal>
            <c:numRef>
              <c:f>'30 juillet 2014'!$F$6:$F$12</c:f>
              <c:numCache>
                <c:formatCode>0.0</c:formatCode>
                <c:ptCount val="7"/>
                <c:pt idx="0">
                  <c:v>4.7921760000003815</c:v>
                </c:pt>
                <c:pt idx="1">
                  <c:v>58.990768000000116</c:v>
                </c:pt>
                <c:pt idx="2">
                  <c:v>59.862127999999984</c:v>
                </c:pt>
                <c:pt idx="3">
                  <c:v>60.036399999999958</c:v>
                </c:pt>
                <c:pt idx="4">
                  <c:v>60.210671999999931</c:v>
                </c:pt>
                <c:pt idx="5">
                  <c:v>60.733488000000307</c:v>
                </c:pt>
                <c:pt idx="6">
                  <c:v>61.604848000000175</c:v>
                </c:pt>
              </c:numCache>
            </c:numRef>
          </c:xVal>
          <c:yVal>
            <c:numRef>
              <c:f>'30 juillet 2014'!$J$6:$J$12</c:f>
              <c:numCache>
                <c:formatCode>0.000</c:formatCode>
                <c:ptCount val="7"/>
                <c:pt idx="0">
                  <c:v>1.0249999999999999</c:v>
                </c:pt>
                <c:pt idx="1">
                  <c:v>1.7250000000000001</c:v>
                </c:pt>
                <c:pt idx="2">
                  <c:v>2.4458333333333333</c:v>
                </c:pt>
                <c:pt idx="3">
                  <c:v>2.5958333333333332</c:v>
                </c:pt>
                <c:pt idx="4">
                  <c:v>2.4958333333333331</c:v>
                </c:pt>
                <c:pt idx="5">
                  <c:v>2.0833333333333335</c:v>
                </c:pt>
                <c:pt idx="6">
                  <c:v>1.7875000000000001</c:v>
                </c:pt>
              </c:numCache>
            </c:numRef>
          </c:yVal>
          <c:smooth val="0"/>
        </c:ser>
        <c:ser>
          <c:idx val="35"/>
          <c:order val="35"/>
          <c:tx>
            <c:v>31-juil-14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6">
                  <a:lumMod val="50000"/>
                </a:schemeClr>
              </a:solidFill>
              <a:ln w="9525" cap="flat" cmpd="sng" algn="ctr">
                <a:solidFill>
                  <a:schemeClr val="accent6">
                    <a:lumMod val="50000"/>
                  </a:schemeClr>
                </a:solidFill>
                <a:round/>
              </a:ln>
              <a:effectLst/>
            </c:spPr>
          </c:marker>
          <c:xVal>
            <c:numRef>
              <c:f>'31 juillet 2014'!$F$4:$F$14</c:f>
              <c:numCache>
                <c:formatCode>0.0</c:formatCode>
                <c:ptCount val="11"/>
                <c:pt idx="0">
                  <c:v>4.7921760000003815</c:v>
                </c:pt>
                <c:pt idx="1">
                  <c:v>4.9664480000001276</c:v>
                </c:pt>
                <c:pt idx="2">
                  <c:v>5.1407200000001012</c:v>
                </c:pt>
                <c:pt idx="3">
                  <c:v>5.3149920000007569</c:v>
                </c:pt>
                <c:pt idx="4">
                  <c:v>5.6635360000002493</c:v>
                </c:pt>
                <c:pt idx="5">
                  <c:v>6.5348960000003444</c:v>
                </c:pt>
                <c:pt idx="6">
                  <c:v>59.687856000000465</c:v>
                </c:pt>
                <c:pt idx="7">
                  <c:v>60.036399999999958</c:v>
                </c:pt>
                <c:pt idx="8">
                  <c:v>60.210672000000613</c:v>
                </c:pt>
                <c:pt idx="9">
                  <c:v>60.384944000000587</c:v>
                </c:pt>
                <c:pt idx="10">
                  <c:v>60.559216000000333</c:v>
                </c:pt>
              </c:numCache>
            </c:numRef>
          </c:xVal>
          <c:yVal>
            <c:numRef>
              <c:f>'31 juillet 2014'!$J$4:$J$14</c:f>
              <c:numCache>
                <c:formatCode>0.000</c:formatCode>
                <c:ptCount val="11"/>
                <c:pt idx="0">
                  <c:v>1.625</c:v>
                </c:pt>
                <c:pt idx="1">
                  <c:v>2.0750000000000002</c:v>
                </c:pt>
                <c:pt idx="2">
                  <c:v>2.1</c:v>
                </c:pt>
                <c:pt idx="3">
                  <c:v>1.825</c:v>
                </c:pt>
                <c:pt idx="4">
                  <c:v>1.6208333333333333</c:v>
                </c:pt>
                <c:pt idx="5">
                  <c:v>0.85416666666666663</c:v>
                </c:pt>
                <c:pt idx="6">
                  <c:v>2.1083333333333334</c:v>
                </c:pt>
                <c:pt idx="7">
                  <c:v>3.5333333333333332</c:v>
                </c:pt>
                <c:pt idx="8">
                  <c:v>3.55</c:v>
                </c:pt>
                <c:pt idx="9">
                  <c:v>3.3875000000000002</c:v>
                </c:pt>
                <c:pt idx="10">
                  <c:v>3.3041666666666667</c:v>
                </c:pt>
              </c:numCache>
            </c:numRef>
          </c:yVal>
          <c:smooth val="0"/>
        </c:ser>
        <c:ser>
          <c:idx val="36"/>
          <c:order val="36"/>
          <c:tx>
            <c:v>07-août-14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>
                  <a:lumMod val="70000"/>
                  <a:lumOff val="30000"/>
                </a:schemeClr>
              </a:solidFill>
              <a:ln w="9525" cap="flat" cmpd="sng" algn="ctr">
                <a:solidFill>
                  <a:schemeClr val="accent1">
                    <a:lumMod val="70000"/>
                    <a:lumOff val="30000"/>
                  </a:schemeClr>
                </a:solidFill>
                <a:round/>
              </a:ln>
              <a:effectLst/>
            </c:spPr>
          </c:marker>
          <c:xVal>
            <c:numRef>
              <c:f>'7 août 2014'!$F$4:$F$17</c:f>
              <c:numCache>
                <c:formatCode>0.0</c:formatCode>
                <c:ptCount val="14"/>
                <c:pt idx="0">
                  <c:v>4.6179040000004079</c:v>
                </c:pt>
                <c:pt idx="1">
                  <c:v>4.7921760000003815</c:v>
                </c:pt>
                <c:pt idx="2">
                  <c:v>4.9664480000001276</c:v>
                </c:pt>
                <c:pt idx="3">
                  <c:v>5.1407200000001012</c:v>
                </c:pt>
                <c:pt idx="4">
                  <c:v>5.3149920000007569</c:v>
                </c:pt>
                <c:pt idx="5">
                  <c:v>5.4892640000005031</c:v>
                </c:pt>
                <c:pt idx="6">
                  <c:v>5.6635360000002493</c:v>
                </c:pt>
                <c:pt idx="7">
                  <c:v>59.687856000000465</c:v>
                </c:pt>
                <c:pt idx="8">
                  <c:v>59.862127999999984</c:v>
                </c:pt>
                <c:pt idx="9">
                  <c:v>60.036399999999958</c:v>
                </c:pt>
                <c:pt idx="10">
                  <c:v>60.210672000000613</c:v>
                </c:pt>
                <c:pt idx="11">
                  <c:v>60.384944000000587</c:v>
                </c:pt>
                <c:pt idx="12">
                  <c:v>60.559216000000333</c:v>
                </c:pt>
                <c:pt idx="13">
                  <c:v>61.430576000000428</c:v>
                </c:pt>
              </c:numCache>
            </c:numRef>
          </c:xVal>
          <c:yVal>
            <c:numRef>
              <c:f>'7 août 2014'!$J$4:$J$17</c:f>
              <c:numCache>
                <c:formatCode>0.000</c:formatCode>
                <c:ptCount val="14"/>
                <c:pt idx="0">
                  <c:v>2.2250000000000001</c:v>
                </c:pt>
                <c:pt idx="1">
                  <c:v>2.3833333333333333</c:v>
                </c:pt>
                <c:pt idx="2">
                  <c:v>2.2124999999999999</c:v>
                </c:pt>
                <c:pt idx="3">
                  <c:v>2.2124999999999999</c:v>
                </c:pt>
                <c:pt idx="4">
                  <c:v>1.8708333333333333</c:v>
                </c:pt>
                <c:pt idx="5">
                  <c:v>1.5291666666666666</c:v>
                </c:pt>
                <c:pt idx="6">
                  <c:v>1.5083333333333333</c:v>
                </c:pt>
                <c:pt idx="7">
                  <c:v>2.9125000000000001</c:v>
                </c:pt>
                <c:pt idx="8">
                  <c:v>3.7416666666666667</c:v>
                </c:pt>
                <c:pt idx="9">
                  <c:v>4.3375000000000004</c:v>
                </c:pt>
                <c:pt idx="10">
                  <c:v>3.7333333333333334</c:v>
                </c:pt>
                <c:pt idx="11">
                  <c:v>3.6166666666666667</c:v>
                </c:pt>
                <c:pt idx="12">
                  <c:v>3.4249999999999998</c:v>
                </c:pt>
                <c:pt idx="13">
                  <c:v>1.9</c:v>
                </c:pt>
              </c:numCache>
            </c:numRef>
          </c:yVal>
          <c:smooth val="0"/>
        </c:ser>
        <c:ser>
          <c:idx val="37"/>
          <c:order val="37"/>
          <c:tx>
            <c:v>12-août-14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2">
                  <a:lumMod val="70000"/>
                  <a:lumOff val="30000"/>
                </a:schemeClr>
              </a:solidFill>
              <a:ln w="9525" cap="flat" cmpd="sng" algn="ctr">
                <a:solidFill>
                  <a:schemeClr val="accent2">
                    <a:lumMod val="70000"/>
                    <a:lumOff val="30000"/>
                  </a:schemeClr>
                </a:solidFill>
                <a:round/>
              </a:ln>
              <a:effectLst/>
            </c:spPr>
          </c:marker>
          <c:xVal>
            <c:numRef>
              <c:f>'12 août 2014'!$F$4:$F$14</c:f>
              <c:numCache>
                <c:formatCode>0.0</c:formatCode>
                <c:ptCount val="11"/>
                <c:pt idx="0">
                  <c:v>4.269360000000006</c:v>
                </c:pt>
                <c:pt idx="1">
                  <c:v>4.7921760000003815</c:v>
                </c:pt>
                <c:pt idx="2">
                  <c:v>4.9664480000001276</c:v>
                </c:pt>
                <c:pt idx="3">
                  <c:v>5.1407200000001012</c:v>
                </c:pt>
                <c:pt idx="4">
                  <c:v>5.3149919999998474</c:v>
                </c:pt>
                <c:pt idx="5">
                  <c:v>59.16504000000009</c:v>
                </c:pt>
                <c:pt idx="6">
                  <c:v>59.687856000000465</c:v>
                </c:pt>
                <c:pt idx="7">
                  <c:v>59.862127999999984</c:v>
                </c:pt>
                <c:pt idx="8">
                  <c:v>60.036399999999958</c:v>
                </c:pt>
                <c:pt idx="9">
                  <c:v>60.210671999999931</c:v>
                </c:pt>
                <c:pt idx="10">
                  <c:v>60.384943999999678</c:v>
                </c:pt>
              </c:numCache>
            </c:numRef>
          </c:xVal>
          <c:yVal>
            <c:numRef>
              <c:f>'12 août 2014'!$J$4:$J$14</c:f>
              <c:numCache>
                <c:formatCode>0.000</c:formatCode>
                <c:ptCount val="11"/>
                <c:pt idx="0">
                  <c:v>0.6</c:v>
                </c:pt>
                <c:pt idx="1">
                  <c:v>1.7749999999999999</c:v>
                </c:pt>
                <c:pt idx="2">
                  <c:v>1.7625</c:v>
                </c:pt>
                <c:pt idx="3">
                  <c:v>1.8875</c:v>
                </c:pt>
                <c:pt idx="4">
                  <c:v>1.8041666666666667</c:v>
                </c:pt>
                <c:pt idx="5">
                  <c:v>1.1916666666666667</c:v>
                </c:pt>
                <c:pt idx="6">
                  <c:v>2.85</c:v>
                </c:pt>
                <c:pt idx="7">
                  <c:v>3.6083333333333334</c:v>
                </c:pt>
                <c:pt idx="8">
                  <c:v>3.9125000000000001</c:v>
                </c:pt>
                <c:pt idx="9">
                  <c:v>3.7833333333333332</c:v>
                </c:pt>
                <c:pt idx="10">
                  <c:v>3.55</c:v>
                </c:pt>
              </c:numCache>
            </c:numRef>
          </c:yVal>
          <c:smooth val="0"/>
        </c:ser>
        <c:ser>
          <c:idx val="38"/>
          <c:order val="38"/>
          <c:tx>
            <c:v>13-août-14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3">
                  <a:lumMod val="70000"/>
                  <a:lumOff val="30000"/>
                </a:schemeClr>
              </a:solidFill>
              <a:ln w="9525" cap="flat" cmpd="sng" algn="ctr">
                <a:solidFill>
                  <a:schemeClr val="accent3">
                    <a:lumMod val="70000"/>
                    <a:lumOff val="30000"/>
                  </a:schemeClr>
                </a:solidFill>
                <a:round/>
              </a:ln>
              <a:effectLst/>
            </c:spPr>
          </c:marker>
          <c:xVal>
            <c:numRef>
              <c:f>'13 août 2014'!$F$4:$F$15</c:f>
              <c:numCache>
                <c:formatCode>0.0</c:formatCode>
                <c:ptCount val="12"/>
                <c:pt idx="0">
                  <c:v>4.7921760000003815</c:v>
                </c:pt>
                <c:pt idx="1">
                  <c:v>4.7921760000003815</c:v>
                </c:pt>
                <c:pt idx="2">
                  <c:v>4.9664480000001276</c:v>
                </c:pt>
                <c:pt idx="3">
                  <c:v>5.1407200000001012</c:v>
                </c:pt>
                <c:pt idx="4">
                  <c:v>5.3149919999998474</c:v>
                </c:pt>
                <c:pt idx="5">
                  <c:v>58.119408000000249</c:v>
                </c:pt>
                <c:pt idx="6">
                  <c:v>58.990768000000116</c:v>
                </c:pt>
                <c:pt idx="7">
                  <c:v>59.687856000000465</c:v>
                </c:pt>
                <c:pt idx="8">
                  <c:v>59.862127999999984</c:v>
                </c:pt>
                <c:pt idx="9">
                  <c:v>60.036399999999958</c:v>
                </c:pt>
                <c:pt idx="10">
                  <c:v>60.210671999999931</c:v>
                </c:pt>
                <c:pt idx="11">
                  <c:v>60.733488000000307</c:v>
                </c:pt>
              </c:numCache>
            </c:numRef>
          </c:xVal>
          <c:yVal>
            <c:numRef>
              <c:f>'13 août 2014'!$J$4:$J$15</c:f>
              <c:numCache>
                <c:formatCode>0.000</c:formatCode>
                <c:ptCount val="12"/>
                <c:pt idx="0">
                  <c:v>1.7</c:v>
                </c:pt>
                <c:pt idx="1">
                  <c:v>1.7</c:v>
                </c:pt>
                <c:pt idx="2">
                  <c:v>1.75</c:v>
                </c:pt>
                <c:pt idx="3">
                  <c:v>1.7749999999999999</c:v>
                </c:pt>
                <c:pt idx="4">
                  <c:v>1.4083333333333334</c:v>
                </c:pt>
                <c:pt idx="5">
                  <c:v>1.1666666666666667</c:v>
                </c:pt>
                <c:pt idx="6">
                  <c:v>1.2</c:v>
                </c:pt>
                <c:pt idx="7">
                  <c:v>3.0291666666666668</c:v>
                </c:pt>
                <c:pt idx="8">
                  <c:v>3.5583333333333331</c:v>
                </c:pt>
                <c:pt idx="9">
                  <c:v>3.7708333333333335</c:v>
                </c:pt>
                <c:pt idx="10">
                  <c:v>3.35</c:v>
                </c:pt>
                <c:pt idx="11">
                  <c:v>2.7583333333333333</c:v>
                </c:pt>
              </c:numCache>
            </c:numRef>
          </c:yVal>
          <c:smooth val="0"/>
        </c:ser>
        <c:ser>
          <c:idx val="39"/>
          <c:order val="39"/>
          <c:tx>
            <c:v>14-août-14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4">
                  <a:lumMod val="70000"/>
                  <a:lumOff val="30000"/>
                </a:schemeClr>
              </a:solidFill>
              <a:ln w="9525" cap="flat" cmpd="sng" algn="ctr">
                <a:solidFill>
                  <a:schemeClr val="accent4">
                    <a:lumMod val="70000"/>
                    <a:lumOff val="30000"/>
                  </a:schemeClr>
                </a:solidFill>
                <a:round/>
              </a:ln>
              <a:effectLst/>
            </c:spPr>
          </c:marker>
          <c:xVal>
            <c:numRef>
              <c:f>'14 août 2014'!$F$4:$F$14</c:f>
              <c:numCache>
                <c:formatCode>0.0</c:formatCode>
                <c:ptCount val="11"/>
                <c:pt idx="0">
                  <c:v>31.455791999999974</c:v>
                </c:pt>
                <c:pt idx="1">
                  <c:v>32.152879999999868</c:v>
                </c:pt>
                <c:pt idx="2">
                  <c:v>32.327151999999842</c:v>
                </c:pt>
                <c:pt idx="3">
                  <c:v>32.501423999999815</c:v>
                </c:pt>
                <c:pt idx="4">
                  <c:v>32.675695999999562</c:v>
                </c:pt>
                <c:pt idx="5">
                  <c:v>33.19851199999971</c:v>
                </c:pt>
                <c:pt idx="6">
                  <c:v>58.467951999999968</c:v>
                </c:pt>
                <c:pt idx="7">
                  <c:v>59.339311999999836</c:v>
                </c:pt>
                <c:pt idx="8">
                  <c:v>59.862127999999984</c:v>
                </c:pt>
                <c:pt idx="9">
                  <c:v>60.036399999999958</c:v>
                </c:pt>
                <c:pt idx="10">
                  <c:v>60.210671999999931</c:v>
                </c:pt>
              </c:numCache>
            </c:numRef>
          </c:xVal>
          <c:yVal>
            <c:numRef>
              <c:f>'14 août 2014'!$J$4:$J$14</c:f>
              <c:numCache>
                <c:formatCode>0.000</c:formatCode>
                <c:ptCount val="11"/>
                <c:pt idx="0">
                  <c:v>1.2041666666666666</c:v>
                </c:pt>
                <c:pt idx="1">
                  <c:v>2.2458333333333331</c:v>
                </c:pt>
                <c:pt idx="2">
                  <c:v>2.5249999999999999</c:v>
                </c:pt>
                <c:pt idx="3">
                  <c:v>2.5833333333333335</c:v>
                </c:pt>
                <c:pt idx="4">
                  <c:v>2.5041666666666669</c:v>
                </c:pt>
                <c:pt idx="5">
                  <c:v>2.0874999999999999</c:v>
                </c:pt>
                <c:pt idx="6">
                  <c:v>1.0958333333333334</c:v>
                </c:pt>
                <c:pt idx="7">
                  <c:v>1.3791666666666667</c:v>
                </c:pt>
                <c:pt idx="8">
                  <c:v>2.9666666666666668</c:v>
                </c:pt>
                <c:pt idx="9">
                  <c:v>3.6833333333333331</c:v>
                </c:pt>
                <c:pt idx="10">
                  <c:v>3.5333333333333332</c:v>
                </c:pt>
              </c:numCache>
            </c:numRef>
          </c:yVal>
          <c:smooth val="0"/>
        </c:ser>
        <c:ser>
          <c:idx val="40"/>
          <c:order val="40"/>
          <c:tx>
            <c:v>15-août-14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5">
                  <a:lumMod val="70000"/>
                  <a:lumOff val="30000"/>
                </a:schemeClr>
              </a:solidFill>
              <a:ln w="9525" cap="flat" cmpd="sng" algn="ctr">
                <a:solidFill>
                  <a:schemeClr val="accent5">
                    <a:lumMod val="70000"/>
                    <a:lumOff val="30000"/>
                  </a:schemeClr>
                </a:solidFill>
                <a:round/>
              </a:ln>
              <a:effectLst/>
            </c:spPr>
          </c:marker>
          <c:xVal>
            <c:numRef>
              <c:f>'15 août 2014'!$F$4:$F$12</c:f>
              <c:numCache>
                <c:formatCode>0.0</c:formatCode>
                <c:ptCount val="9"/>
                <c:pt idx="0">
                  <c:v>32.327152000000524</c:v>
                </c:pt>
                <c:pt idx="1">
                  <c:v>32.501424000000497</c:v>
                </c:pt>
                <c:pt idx="2">
                  <c:v>32.675696000000244</c:v>
                </c:pt>
                <c:pt idx="3">
                  <c:v>59.687856000000465</c:v>
                </c:pt>
                <c:pt idx="4">
                  <c:v>59.862127999999984</c:v>
                </c:pt>
                <c:pt idx="5">
                  <c:v>60.036399999999958</c:v>
                </c:pt>
                <c:pt idx="6">
                  <c:v>60.210672000000613</c:v>
                </c:pt>
                <c:pt idx="7">
                  <c:v>60.384944000000587</c:v>
                </c:pt>
                <c:pt idx="8">
                  <c:v>60.559216000000333</c:v>
                </c:pt>
              </c:numCache>
            </c:numRef>
          </c:xVal>
          <c:yVal>
            <c:numRef>
              <c:f>'15 août 2014'!$J$4:$J$12</c:f>
              <c:numCache>
                <c:formatCode>0.000</c:formatCode>
                <c:ptCount val="9"/>
                <c:pt idx="0">
                  <c:v>2.7041666666666666</c:v>
                </c:pt>
                <c:pt idx="1">
                  <c:v>2.7124999999999999</c:v>
                </c:pt>
                <c:pt idx="2">
                  <c:v>2.5708333333333333</c:v>
                </c:pt>
                <c:pt idx="3">
                  <c:v>2.6208333333333331</c:v>
                </c:pt>
                <c:pt idx="4">
                  <c:v>3.6291666666666669</c:v>
                </c:pt>
                <c:pt idx="5">
                  <c:v>3.8374999999999999</c:v>
                </c:pt>
                <c:pt idx="6">
                  <c:v>3.7583333333333333</c:v>
                </c:pt>
                <c:pt idx="7">
                  <c:v>3.4</c:v>
                </c:pt>
                <c:pt idx="8">
                  <c:v>3.2833333333333332</c:v>
                </c:pt>
              </c:numCache>
            </c:numRef>
          </c:yVal>
          <c:smooth val="0"/>
        </c:ser>
        <c:ser>
          <c:idx val="41"/>
          <c:order val="41"/>
          <c:tx>
            <c:v>26-août-14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6">
                  <a:lumMod val="70000"/>
                  <a:lumOff val="30000"/>
                </a:schemeClr>
              </a:solidFill>
              <a:ln w="9525" cap="flat" cmpd="sng" algn="ctr">
                <a:solidFill>
                  <a:schemeClr val="accent6">
                    <a:lumMod val="70000"/>
                    <a:lumOff val="30000"/>
                  </a:schemeClr>
                </a:solidFill>
                <a:round/>
              </a:ln>
              <a:effectLst/>
            </c:spPr>
          </c:marker>
          <c:xVal>
            <c:numRef>
              <c:f>'26 août 2014'!$F$4:$F$12</c:f>
              <c:numCache>
                <c:formatCode>0.0</c:formatCode>
                <c:ptCount val="9"/>
                <c:pt idx="0">
                  <c:v>32.152879999999868</c:v>
                </c:pt>
                <c:pt idx="1">
                  <c:v>32.327151999999842</c:v>
                </c:pt>
                <c:pt idx="2">
                  <c:v>32.501424000000497</c:v>
                </c:pt>
                <c:pt idx="3">
                  <c:v>32.675696000000244</c:v>
                </c:pt>
                <c:pt idx="4">
                  <c:v>32.849968000000217</c:v>
                </c:pt>
                <c:pt idx="5">
                  <c:v>59.862127999999984</c:v>
                </c:pt>
                <c:pt idx="6">
                  <c:v>60.036399999999958</c:v>
                </c:pt>
                <c:pt idx="7">
                  <c:v>60.210671999999931</c:v>
                </c:pt>
                <c:pt idx="8">
                  <c:v>60.733488000000307</c:v>
                </c:pt>
              </c:numCache>
            </c:numRef>
          </c:xVal>
          <c:yVal>
            <c:numRef>
              <c:f>'26 août 2014'!$J$4:$J$12</c:f>
              <c:numCache>
                <c:formatCode>0.000</c:formatCode>
                <c:ptCount val="9"/>
                <c:pt idx="0">
                  <c:v>2.6166666666666667</c:v>
                </c:pt>
                <c:pt idx="1">
                  <c:v>2.6583333333333332</c:v>
                </c:pt>
                <c:pt idx="2">
                  <c:v>2.5458333333333334</c:v>
                </c:pt>
                <c:pt idx="3">
                  <c:v>2.2999999999999998</c:v>
                </c:pt>
                <c:pt idx="4">
                  <c:v>2.2124999999999999</c:v>
                </c:pt>
                <c:pt idx="5">
                  <c:v>3.3291666666666666</c:v>
                </c:pt>
                <c:pt idx="6">
                  <c:v>3.4791666666666665</c:v>
                </c:pt>
                <c:pt idx="7">
                  <c:v>3.3624999999999998</c:v>
                </c:pt>
                <c:pt idx="8">
                  <c:v>2.3166666666666669</c:v>
                </c:pt>
              </c:numCache>
            </c:numRef>
          </c:yVal>
          <c:smooth val="0"/>
        </c:ser>
        <c:ser>
          <c:idx val="42"/>
          <c:order val="42"/>
          <c:tx>
            <c:v>11-sept-14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>
                  <a:lumMod val="70000"/>
                </a:schemeClr>
              </a:solidFill>
              <a:ln w="9525" cap="flat" cmpd="sng" algn="ctr">
                <a:solidFill>
                  <a:schemeClr val="accent1">
                    <a:lumMod val="70000"/>
                  </a:schemeClr>
                </a:solidFill>
                <a:round/>
              </a:ln>
              <a:effectLst/>
            </c:spPr>
          </c:marker>
          <c:xVal>
            <c:numRef>
              <c:f>'11 sept 2014'!$F$4:$F$15</c:f>
              <c:numCache>
                <c:formatCode>0.0</c:formatCode>
                <c:ptCount val="12"/>
                <c:pt idx="0">
                  <c:v>47.663088000000243</c:v>
                </c:pt>
                <c:pt idx="1">
                  <c:v>48.360176000000365</c:v>
                </c:pt>
                <c:pt idx="2">
                  <c:v>48.534448000000111</c:v>
                </c:pt>
                <c:pt idx="3">
                  <c:v>48.708720000000085</c:v>
                </c:pt>
                <c:pt idx="4">
                  <c:v>49.405808000000206</c:v>
                </c:pt>
                <c:pt idx="5">
                  <c:v>50.277168000000074</c:v>
                </c:pt>
                <c:pt idx="6">
                  <c:v>51.148528000000169</c:v>
                </c:pt>
                <c:pt idx="7">
                  <c:v>58.990768000000116</c:v>
                </c:pt>
                <c:pt idx="8">
                  <c:v>59.862127999999984</c:v>
                </c:pt>
                <c:pt idx="9">
                  <c:v>60.036399999999958</c:v>
                </c:pt>
                <c:pt idx="10">
                  <c:v>60.210671999999931</c:v>
                </c:pt>
                <c:pt idx="11">
                  <c:v>60.733488000000307</c:v>
                </c:pt>
              </c:numCache>
            </c:numRef>
          </c:xVal>
          <c:yVal>
            <c:numRef>
              <c:f>'11 sept 2014'!$J$4:$J$15</c:f>
              <c:numCache>
                <c:formatCode>0.000</c:formatCode>
                <c:ptCount val="12"/>
                <c:pt idx="0">
                  <c:v>0.85</c:v>
                </c:pt>
                <c:pt idx="1">
                  <c:v>5.1875</c:v>
                </c:pt>
                <c:pt idx="2">
                  <c:v>5.479166666666667</c:v>
                </c:pt>
                <c:pt idx="3">
                  <c:v>5.1833333333333336</c:v>
                </c:pt>
                <c:pt idx="4">
                  <c:v>4.1500000000000004</c:v>
                </c:pt>
                <c:pt idx="5">
                  <c:v>2.6749999999999998</c:v>
                </c:pt>
                <c:pt idx="6">
                  <c:v>1.9416666666666667</c:v>
                </c:pt>
                <c:pt idx="7">
                  <c:v>0.95</c:v>
                </c:pt>
                <c:pt idx="8">
                  <c:v>3.4249999999999998</c:v>
                </c:pt>
                <c:pt idx="9">
                  <c:v>3.6166666666666667</c:v>
                </c:pt>
                <c:pt idx="10">
                  <c:v>3.3166666666666669</c:v>
                </c:pt>
                <c:pt idx="11">
                  <c:v>2.8125</c:v>
                </c:pt>
              </c:numCache>
            </c:numRef>
          </c:yVal>
          <c:smooth val="0"/>
        </c:ser>
        <c:ser>
          <c:idx val="43"/>
          <c:order val="43"/>
          <c:tx>
            <c:v>18-sept-14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2">
                  <a:lumMod val="70000"/>
                </a:schemeClr>
              </a:solidFill>
              <a:ln w="9525" cap="flat" cmpd="sng" algn="ctr">
                <a:solidFill>
                  <a:schemeClr val="accent2">
                    <a:lumMod val="70000"/>
                  </a:schemeClr>
                </a:solidFill>
                <a:round/>
              </a:ln>
              <a:effectLst/>
            </c:spPr>
          </c:marker>
          <c:xVal>
            <c:numRef>
              <c:f>'18 sept 2014'!$F$4:$F$20</c:f>
              <c:numCache>
                <c:formatCode>0.0</c:formatCode>
                <c:ptCount val="17"/>
                <c:pt idx="0">
                  <c:v>59.16504000000009</c:v>
                </c:pt>
                <c:pt idx="1">
                  <c:v>59.862127999999984</c:v>
                </c:pt>
                <c:pt idx="2">
                  <c:v>60.036399999999958</c:v>
                </c:pt>
                <c:pt idx="3">
                  <c:v>60.210671999999931</c:v>
                </c:pt>
                <c:pt idx="4">
                  <c:v>60.907759999999826</c:v>
                </c:pt>
                <c:pt idx="5">
                  <c:v>61.779120000000148</c:v>
                </c:pt>
                <c:pt idx="6">
                  <c:v>63.521840000000111</c:v>
                </c:pt>
                <c:pt idx="7">
                  <c:v>64.393199999999979</c:v>
                </c:pt>
                <c:pt idx="8">
                  <c:v>65.264559999999847</c:v>
                </c:pt>
                <c:pt idx="9">
                  <c:v>66.135920000000169</c:v>
                </c:pt>
                <c:pt idx="10">
                  <c:v>67.007280000000037</c:v>
                </c:pt>
                <c:pt idx="11">
                  <c:v>67.878640000000132</c:v>
                </c:pt>
                <c:pt idx="12">
                  <c:v>68.75</c:v>
                </c:pt>
                <c:pt idx="13">
                  <c:v>69.621359999999868</c:v>
                </c:pt>
                <c:pt idx="14">
                  <c:v>70.49272000000019</c:v>
                </c:pt>
                <c:pt idx="15">
                  <c:v>71.364080000000058</c:v>
                </c:pt>
                <c:pt idx="16">
                  <c:v>72.235440000000153</c:v>
                </c:pt>
              </c:numCache>
            </c:numRef>
          </c:xVal>
          <c:yVal>
            <c:numRef>
              <c:f>'18 sept 2014'!$J$4:$J$20</c:f>
              <c:numCache>
                <c:formatCode>0.000</c:formatCode>
                <c:ptCount val="17"/>
                <c:pt idx="0">
                  <c:v>1.7166666666666666</c:v>
                </c:pt>
                <c:pt idx="1">
                  <c:v>2.1083333333333334</c:v>
                </c:pt>
                <c:pt idx="2">
                  <c:v>2.7124999999999999</c:v>
                </c:pt>
                <c:pt idx="3">
                  <c:v>2.4624999999999999</c:v>
                </c:pt>
                <c:pt idx="4">
                  <c:v>2.2250000000000001</c:v>
                </c:pt>
                <c:pt idx="5">
                  <c:v>1.7375</c:v>
                </c:pt>
                <c:pt idx="6">
                  <c:v>1.6125</c:v>
                </c:pt>
                <c:pt idx="7">
                  <c:v>1.8958333333333333</c:v>
                </c:pt>
                <c:pt idx="8">
                  <c:v>1.7583333333333333</c:v>
                </c:pt>
                <c:pt idx="9">
                  <c:v>1.7208333333333334</c:v>
                </c:pt>
                <c:pt idx="10">
                  <c:v>1.8083333333333333</c:v>
                </c:pt>
                <c:pt idx="11">
                  <c:v>1.6333333333333333</c:v>
                </c:pt>
                <c:pt idx="12">
                  <c:v>1.4166666666666667</c:v>
                </c:pt>
                <c:pt idx="13">
                  <c:v>1.5208333333333333</c:v>
                </c:pt>
                <c:pt idx="14">
                  <c:v>2.0333333333333332</c:v>
                </c:pt>
                <c:pt idx="15">
                  <c:v>2.125</c:v>
                </c:pt>
                <c:pt idx="16">
                  <c:v>2.8458333333333332</c:v>
                </c:pt>
              </c:numCache>
            </c:numRef>
          </c:yVal>
          <c:smooth val="0"/>
        </c:ser>
        <c:ser>
          <c:idx val="44"/>
          <c:order val="44"/>
          <c:tx>
            <c:v>18-sept-14-2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3">
                  <a:lumMod val="70000"/>
                </a:schemeClr>
              </a:solidFill>
              <a:ln w="9525" cap="flat" cmpd="sng" algn="ctr">
                <a:solidFill>
                  <a:schemeClr val="accent3">
                    <a:lumMod val="70000"/>
                  </a:schemeClr>
                </a:solidFill>
                <a:round/>
              </a:ln>
              <a:effectLst/>
            </c:spPr>
          </c:marker>
          <c:xVal>
            <c:numRef>
              <c:f>'18 sept 2014 (2)'!$F$4:$F$12</c:f>
              <c:numCache>
                <c:formatCode>0.0</c:formatCode>
                <c:ptCount val="9"/>
                <c:pt idx="0">
                  <c:v>48.360175999999456</c:v>
                </c:pt>
                <c:pt idx="1">
                  <c:v>48.534447999999429</c:v>
                </c:pt>
                <c:pt idx="2">
                  <c:v>48.708720000000085</c:v>
                </c:pt>
                <c:pt idx="3">
                  <c:v>48.882991999999831</c:v>
                </c:pt>
                <c:pt idx="4">
                  <c:v>49.057263999999577</c:v>
                </c:pt>
                <c:pt idx="5">
                  <c:v>50.799983999999768</c:v>
                </c:pt>
                <c:pt idx="6">
                  <c:v>59.862127999999302</c:v>
                </c:pt>
                <c:pt idx="7">
                  <c:v>60.036399999999958</c:v>
                </c:pt>
                <c:pt idx="8">
                  <c:v>60.210671999999931</c:v>
                </c:pt>
              </c:numCache>
            </c:numRef>
          </c:xVal>
          <c:yVal>
            <c:numRef>
              <c:f>'18 sept 2014 (2)'!$J$4:$J$12</c:f>
              <c:numCache>
                <c:formatCode>0.000</c:formatCode>
                <c:ptCount val="9"/>
                <c:pt idx="0">
                  <c:v>5.1749999999999998</c:v>
                </c:pt>
                <c:pt idx="1">
                  <c:v>4.4124999999999996</c:v>
                </c:pt>
                <c:pt idx="2">
                  <c:v>4.1166666666666663</c:v>
                </c:pt>
                <c:pt idx="3">
                  <c:v>3.9708333333333332</c:v>
                </c:pt>
                <c:pt idx="4">
                  <c:v>3.9166666666666665</c:v>
                </c:pt>
                <c:pt idx="5">
                  <c:v>2.4083333333333332</c:v>
                </c:pt>
                <c:pt idx="6">
                  <c:v>3.1583333333333332</c:v>
                </c:pt>
                <c:pt idx="7">
                  <c:v>3.3958333333333335</c:v>
                </c:pt>
                <c:pt idx="8">
                  <c:v>2.8208333333333333</c:v>
                </c:pt>
              </c:numCache>
            </c:numRef>
          </c:yVal>
          <c:smooth val="0"/>
        </c:ser>
        <c:ser>
          <c:idx val="45"/>
          <c:order val="45"/>
          <c:tx>
            <c:v>25-sept-14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4">
                  <a:lumMod val="70000"/>
                </a:schemeClr>
              </a:solidFill>
              <a:ln w="9525" cap="flat" cmpd="sng" algn="ctr">
                <a:solidFill>
                  <a:schemeClr val="accent4">
                    <a:lumMod val="70000"/>
                  </a:schemeClr>
                </a:solidFill>
                <a:round/>
              </a:ln>
              <a:effectLst/>
            </c:spPr>
          </c:marker>
          <c:xVal>
            <c:numRef>
              <c:f>'25 sept 2014'!$F$4:$F$28</c:f>
              <c:numCache>
                <c:formatCode>0.0</c:formatCode>
                <c:ptCount val="25"/>
                <c:pt idx="0">
                  <c:v>42.609200000000101</c:v>
                </c:pt>
                <c:pt idx="1">
                  <c:v>43.480559999999969</c:v>
                </c:pt>
                <c:pt idx="2">
                  <c:v>44.351920000000064</c:v>
                </c:pt>
                <c:pt idx="3">
                  <c:v>45.223279999999932</c:v>
                </c:pt>
                <c:pt idx="4">
                  <c:v>46.094640000000027</c:v>
                </c:pt>
                <c:pt idx="5">
                  <c:v>46.966000000000122</c:v>
                </c:pt>
                <c:pt idx="6">
                  <c:v>49.057263999999577</c:v>
                </c:pt>
                <c:pt idx="7">
                  <c:v>49.231536000000233</c:v>
                </c:pt>
                <c:pt idx="8">
                  <c:v>49.405808000000206</c:v>
                </c:pt>
                <c:pt idx="9">
                  <c:v>49.580079999999953</c:v>
                </c:pt>
                <c:pt idx="10">
                  <c:v>50.451440000000048</c:v>
                </c:pt>
                <c:pt idx="11">
                  <c:v>51.322799999999916</c:v>
                </c:pt>
                <c:pt idx="12">
                  <c:v>52.194160000000011</c:v>
                </c:pt>
                <c:pt idx="13">
                  <c:v>53.065520000000106</c:v>
                </c:pt>
                <c:pt idx="14">
                  <c:v>53.936879999999974</c:v>
                </c:pt>
                <c:pt idx="15">
                  <c:v>54.808240000000069</c:v>
                </c:pt>
                <c:pt idx="16">
                  <c:v>55.679599999999937</c:v>
                </c:pt>
                <c:pt idx="17">
                  <c:v>55.85387199999991</c:v>
                </c:pt>
                <c:pt idx="18">
                  <c:v>56.028143999999656</c:v>
                </c:pt>
                <c:pt idx="19">
                  <c:v>56.202416000000312</c:v>
                </c:pt>
                <c:pt idx="20">
                  <c:v>56.376688000000286</c:v>
                </c:pt>
                <c:pt idx="21">
                  <c:v>56.550960000000032</c:v>
                </c:pt>
                <c:pt idx="22">
                  <c:v>57.422320000000127</c:v>
                </c:pt>
                <c:pt idx="23">
                  <c:v>58.293679999999995</c:v>
                </c:pt>
                <c:pt idx="24">
                  <c:v>59.16504000000009</c:v>
                </c:pt>
              </c:numCache>
            </c:numRef>
          </c:xVal>
          <c:yVal>
            <c:numRef>
              <c:f>'25 sept 2014'!$J$4:$J$28</c:f>
              <c:numCache>
                <c:formatCode>0.000</c:formatCode>
                <c:ptCount val="25"/>
                <c:pt idx="0">
                  <c:v>1.0916666666666666</c:v>
                </c:pt>
                <c:pt idx="1">
                  <c:v>2.2458333333333331</c:v>
                </c:pt>
                <c:pt idx="2">
                  <c:v>2.2958333333333334</c:v>
                </c:pt>
                <c:pt idx="3">
                  <c:v>1.2708333333333333</c:v>
                </c:pt>
                <c:pt idx="4">
                  <c:v>0.72083333333333333</c:v>
                </c:pt>
                <c:pt idx="5">
                  <c:v>0.46250000000000002</c:v>
                </c:pt>
                <c:pt idx="6">
                  <c:v>7.4625000000000004</c:v>
                </c:pt>
                <c:pt idx="7">
                  <c:v>7.5125000000000002</c:v>
                </c:pt>
                <c:pt idx="8">
                  <c:v>6.6541666666666668</c:v>
                </c:pt>
                <c:pt idx="9">
                  <c:v>5.9458333333333337</c:v>
                </c:pt>
                <c:pt idx="10">
                  <c:v>2.95</c:v>
                </c:pt>
                <c:pt idx="11">
                  <c:v>1.9083333333333334</c:v>
                </c:pt>
                <c:pt idx="12">
                  <c:v>2.6458333333333335</c:v>
                </c:pt>
                <c:pt idx="13">
                  <c:v>2.3833333333333333</c:v>
                </c:pt>
                <c:pt idx="14">
                  <c:v>1.375</c:v>
                </c:pt>
                <c:pt idx="15">
                  <c:v>1.1041666666666667</c:v>
                </c:pt>
                <c:pt idx="16">
                  <c:v>2.2999999999999998</c:v>
                </c:pt>
                <c:pt idx="17">
                  <c:v>2.4249999999999998</c:v>
                </c:pt>
                <c:pt idx="18">
                  <c:v>2.75</c:v>
                </c:pt>
                <c:pt idx="19">
                  <c:v>2.9125000000000001</c:v>
                </c:pt>
                <c:pt idx="20">
                  <c:v>2.5874999999999999</c:v>
                </c:pt>
                <c:pt idx="21">
                  <c:v>2.2833333333333332</c:v>
                </c:pt>
                <c:pt idx="22">
                  <c:v>2.0083333333333333</c:v>
                </c:pt>
                <c:pt idx="23">
                  <c:v>1.25</c:v>
                </c:pt>
                <c:pt idx="24">
                  <c:v>1.2291666666666667</c:v>
                </c:pt>
              </c:numCache>
            </c:numRef>
          </c:yVal>
          <c:smooth val="0"/>
        </c:ser>
        <c:ser>
          <c:idx val="46"/>
          <c:order val="46"/>
          <c:tx>
            <c:v>02-oct-14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5">
                  <a:lumMod val="70000"/>
                </a:schemeClr>
              </a:solidFill>
              <a:ln w="9525" cap="flat" cmpd="sng" algn="ctr">
                <a:solidFill>
                  <a:schemeClr val="accent5">
                    <a:lumMod val="70000"/>
                  </a:schemeClr>
                </a:solidFill>
                <a:round/>
              </a:ln>
              <a:effectLst/>
            </c:spPr>
          </c:marker>
          <c:xVal>
            <c:numRef>
              <c:f>'2 oct 2014'!$F$4:$F$17</c:f>
              <c:numCache>
                <c:formatCode>0.0</c:formatCode>
                <c:ptCount val="14"/>
                <c:pt idx="0">
                  <c:v>58.816496000000143</c:v>
                </c:pt>
                <c:pt idx="1">
                  <c:v>59.687856000000465</c:v>
                </c:pt>
                <c:pt idx="2">
                  <c:v>59.862127999999984</c:v>
                </c:pt>
                <c:pt idx="3">
                  <c:v>60.036399999999958</c:v>
                </c:pt>
                <c:pt idx="4">
                  <c:v>60.210672000000613</c:v>
                </c:pt>
                <c:pt idx="5">
                  <c:v>60.559216000000333</c:v>
                </c:pt>
                <c:pt idx="6">
                  <c:v>61.430576000000428</c:v>
                </c:pt>
                <c:pt idx="7">
                  <c:v>95.413616000000275</c:v>
                </c:pt>
                <c:pt idx="8">
                  <c:v>96.284976000000142</c:v>
                </c:pt>
                <c:pt idx="9">
                  <c:v>97.156336000000465</c:v>
                </c:pt>
                <c:pt idx="10">
                  <c:v>97.853424000000587</c:v>
                </c:pt>
                <c:pt idx="11">
                  <c:v>98.027696000000333</c:v>
                </c:pt>
                <c:pt idx="12">
                  <c:v>98.201968000000306</c:v>
                </c:pt>
                <c:pt idx="13">
                  <c:v>98.899056000000428</c:v>
                </c:pt>
              </c:numCache>
            </c:numRef>
          </c:xVal>
          <c:yVal>
            <c:numRef>
              <c:f>'2 oct 2014'!$J$4:$J$17</c:f>
              <c:numCache>
                <c:formatCode>0.000</c:formatCode>
                <c:ptCount val="14"/>
                <c:pt idx="0">
                  <c:v>1.0249999999999999</c:v>
                </c:pt>
                <c:pt idx="1">
                  <c:v>3.0125000000000002</c:v>
                </c:pt>
                <c:pt idx="2">
                  <c:v>3.4708333333333332</c:v>
                </c:pt>
                <c:pt idx="3">
                  <c:v>3.7791666666666668</c:v>
                </c:pt>
                <c:pt idx="4">
                  <c:v>3.5375000000000001</c:v>
                </c:pt>
                <c:pt idx="5">
                  <c:v>3.0083333333333333</c:v>
                </c:pt>
                <c:pt idx="6">
                  <c:v>1.9083333333333334</c:v>
                </c:pt>
                <c:pt idx="7">
                  <c:v>1.6208333333333333</c:v>
                </c:pt>
                <c:pt idx="8">
                  <c:v>1.0249999999999999</c:v>
                </c:pt>
                <c:pt idx="9">
                  <c:v>2.2208333333333332</c:v>
                </c:pt>
                <c:pt idx="10">
                  <c:v>2.3958333333333335</c:v>
                </c:pt>
                <c:pt idx="11">
                  <c:v>2.6166666666666667</c:v>
                </c:pt>
                <c:pt idx="12">
                  <c:v>2.2999999999999998</c:v>
                </c:pt>
                <c:pt idx="13">
                  <c:v>2.3333333333333335</c:v>
                </c:pt>
              </c:numCache>
            </c:numRef>
          </c:yVal>
          <c:smooth val="0"/>
        </c:ser>
        <c:ser>
          <c:idx val="47"/>
          <c:order val="47"/>
          <c:tx>
            <c:v>09-oct-14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6">
                  <a:lumMod val="70000"/>
                </a:schemeClr>
              </a:solidFill>
              <a:ln w="9525" cap="flat" cmpd="sng" algn="ctr">
                <a:solidFill>
                  <a:schemeClr val="accent6">
                    <a:lumMod val="70000"/>
                  </a:schemeClr>
                </a:solidFill>
                <a:round/>
              </a:ln>
              <a:effectLst/>
            </c:spPr>
          </c:marker>
          <c:xVal>
            <c:numRef>
              <c:f>'9 oct 2014'!$F$4:$F$8</c:f>
              <c:numCache>
                <c:formatCode>0.0</c:formatCode>
                <c:ptCount val="5"/>
                <c:pt idx="0">
                  <c:v>96.720655999999508</c:v>
                </c:pt>
                <c:pt idx="1">
                  <c:v>96.894928000000164</c:v>
                </c:pt>
                <c:pt idx="2">
                  <c:v>97.069200000000137</c:v>
                </c:pt>
                <c:pt idx="3">
                  <c:v>97.243471999999883</c:v>
                </c:pt>
                <c:pt idx="4">
                  <c:v>97.41774399999963</c:v>
                </c:pt>
              </c:numCache>
            </c:numRef>
          </c:xVal>
          <c:yVal>
            <c:numRef>
              <c:f>'9 oct 2014'!$J$4:$J$8</c:f>
              <c:numCache>
                <c:formatCode>0.000</c:formatCode>
                <c:ptCount val="5"/>
                <c:pt idx="0">
                  <c:v>2.5125000000000002</c:v>
                </c:pt>
                <c:pt idx="1">
                  <c:v>2.6583333333333332</c:v>
                </c:pt>
                <c:pt idx="2">
                  <c:v>2.7208333333333332</c:v>
                </c:pt>
                <c:pt idx="3">
                  <c:v>2.6666666666666665</c:v>
                </c:pt>
                <c:pt idx="4">
                  <c:v>2.4624999999999999</c:v>
                </c:pt>
              </c:numCache>
            </c:numRef>
          </c:yVal>
          <c:smooth val="0"/>
        </c:ser>
        <c:ser>
          <c:idx val="48"/>
          <c:order val="48"/>
          <c:tx>
            <c:v>16-oct-14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>
                  <a:lumMod val="50000"/>
                  <a:lumOff val="50000"/>
                </a:schemeClr>
              </a:solidFill>
              <a:ln w="9525" cap="flat" cmpd="sng" algn="ctr">
                <a:solidFill>
                  <a:schemeClr val="accent1">
                    <a:lumMod val="50000"/>
                    <a:lumOff val="50000"/>
                  </a:schemeClr>
                </a:solidFill>
                <a:round/>
              </a:ln>
              <a:effectLst/>
            </c:spPr>
          </c:marker>
          <c:xVal>
            <c:numRef>
              <c:f>'16 oct 2014'!$F$4:$F$12</c:f>
              <c:numCache>
                <c:formatCode>0.0</c:formatCode>
                <c:ptCount val="9"/>
                <c:pt idx="0">
                  <c:v>31.586496000000352</c:v>
                </c:pt>
                <c:pt idx="1">
                  <c:v>32.457856000000447</c:v>
                </c:pt>
                <c:pt idx="2">
                  <c:v>32.632128000000193</c:v>
                </c:pt>
                <c:pt idx="3">
                  <c:v>32.806400000000167</c:v>
                </c:pt>
                <c:pt idx="4">
                  <c:v>32.980672000000823</c:v>
                </c:pt>
                <c:pt idx="5">
                  <c:v>33.154944000000796</c:v>
                </c:pt>
                <c:pt idx="6">
                  <c:v>33.329216000000315</c:v>
                </c:pt>
                <c:pt idx="7">
                  <c:v>33.503488000000289</c:v>
                </c:pt>
                <c:pt idx="8">
                  <c:v>34.200576000000638</c:v>
                </c:pt>
              </c:numCache>
            </c:numRef>
          </c:xVal>
          <c:yVal>
            <c:numRef>
              <c:f>'16 oct 2014'!$J$4:$J$12</c:f>
              <c:numCache>
                <c:formatCode>0.000</c:formatCode>
                <c:ptCount val="9"/>
                <c:pt idx="0">
                  <c:v>1.4375</c:v>
                </c:pt>
                <c:pt idx="1">
                  <c:v>2.2625000000000002</c:v>
                </c:pt>
                <c:pt idx="2">
                  <c:v>2.7083333333333335</c:v>
                </c:pt>
                <c:pt idx="3">
                  <c:v>3.0958333333333332</c:v>
                </c:pt>
                <c:pt idx="4">
                  <c:v>2.9791666666666665</c:v>
                </c:pt>
                <c:pt idx="5">
                  <c:v>2.7791666666666668</c:v>
                </c:pt>
                <c:pt idx="6">
                  <c:v>2.9583333333333335</c:v>
                </c:pt>
                <c:pt idx="7">
                  <c:v>2.8583333333333334</c:v>
                </c:pt>
                <c:pt idx="8">
                  <c:v>2.2374999999999998</c:v>
                </c:pt>
              </c:numCache>
            </c:numRef>
          </c:yVal>
          <c:smooth val="0"/>
        </c:ser>
        <c:ser>
          <c:idx val="49"/>
          <c:order val="49"/>
          <c:tx>
            <c:v>27-janv-15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2">
                  <a:lumMod val="50000"/>
                  <a:lumOff val="50000"/>
                </a:schemeClr>
              </a:solidFill>
              <a:ln w="9525" cap="flat" cmpd="sng" algn="ctr">
                <a:solidFill>
                  <a:schemeClr val="accent2">
                    <a:lumMod val="50000"/>
                    <a:lumOff val="50000"/>
                  </a:schemeClr>
                </a:solidFill>
                <a:round/>
              </a:ln>
              <a:effectLst/>
            </c:spPr>
          </c:marker>
          <c:xVal>
            <c:numRef>
              <c:f>'27 jan 2015'!$F$4:$F$26</c:f>
              <c:numCache>
                <c:formatCode>0.0</c:formatCode>
                <c:ptCount val="23"/>
                <c:pt idx="0">
                  <c:v>58.72936000000027</c:v>
                </c:pt>
                <c:pt idx="1">
                  <c:v>59.600720000000138</c:v>
                </c:pt>
                <c:pt idx="2">
                  <c:v>60.472080000000005</c:v>
                </c:pt>
                <c:pt idx="3">
                  <c:v>61.343440000000101</c:v>
                </c:pt>
                <c:pt idx="4">
                  <c:v>82.256079999999884</c:v>
                </c:pt>
                <c:pt idx="5">
                  <c:v>83.127440000000206</c:v>
                </c:pt>
                <c:pt idx="6">
                  <c:v>90.969679999999926</c:v>
                </c:pt>
                <c:pt idx="7">
                  <c:v>91.841040000000248</c:v>
                </c:pt>
                <c:pt idx="8">
                  <c:v>92.712400000000116</c:v>
                </c:pt>
                <c:pt idx="9">
                  <c:v>93.583759999999984</c:v>
                </c:pt>
                <c:pt idx="10">
                  <c:v>94.455120000000079</c:v>
                </c:pt>
                <c:pt idx="11">
                  <c:v>95.326479999999947</c:v>
                </c:pt>
                <c:pt idx="12">
                  <c:v>96.197840000000042</c:v>
                </c:pt>
                <c:pt idx="13">
                  <c:v>97.069200000000137</c:v>
                </c:pt>
                <c:pt idx="14">
                  <c:v>97.243471999999883</c:v>
                </c:pt>
                <c:pt idx="15">
                  <c:v>97.41774399999963</c:v>
                </c:pt>
                <c:pt idx="16">
                  <c:v>97.940560000000005</c:v>
                </c:pt>
                <c:pt idx="17">
                  <c:v>98.8119200000001</c:v>
                </c:pt>
                <c:pt idx="18">
                  <c:v>99.683279999999968</c:v>
                </c:pt>
                <c:pt idx="19">
                  <c:v>100.55464000000006</c:v>
                </c:pt>
                <c:pt idx="20">
                  <c:v>101.42600000000016</c:v>
                </c:pt>
                <c:pt idx="21">
                  <c:v>102.29736000000003</c:v>
                </c:pt>
                <c:pt idx="22">
                  <c:v>103.16872000000012</c:v>
                </c:pt>
              </c:numCache>
            </c:numRef>
          </c:xVal>
          <c:yVal>
            <c:numRef>
              <c:f>'27 jan 2015'!$J$4:$J$26</c:f>
              <c:numCache>
                <c:formatCode>0.000</c:formatCode>
                <c:ptCount val="23"/>
                <c:pt idx="0">
                  <c:v>1.8583333333333334</c:v>
                </c:pt>
                <c:pt idx="1">
                  <c:v>2.35</c:v>
                </c:pt>
                <c:pt idx="2">
                  <c:v>1.7708333333333333</c:v>
                </c:pt>
                <c:pt idx="3">
                  <c:v>1.45</c:v>
                </c:pt>
                <c:pt idx="4">
                  <c:v>2.5458333333333334</c:v>
                </c:pt>
                <c:pt idx="5">
                  <c:v>1.7625</c:v>
                </c:pt>
                <c:pt idx="6">
                  <c:v>0.85833333333333328</c:v>
                </c:pt>
                <c:pt idx="7">
                  <c:v>0.84166666666666667</c:v>
                </c:pt>
                <c:pt idx="8">
                  <c:v>0.72916666666666663</c:v>
                </c:pt>
                <c:pt idx="9">
                  <c:v>0.98750000000000004</c:v>
                </c:pt>
                <c:pt idx="10">
                  <c:v>1.0666666666666667</c:v>
                </c:pt>
                <c:pt idx="11">
                  <c:v>0.9458333333333333</c:v>
                </c:pt>
                <c:pt idx="12">
                  <c:v>1.4750000000000001</c:v>
                </c:pt>
                <c:pt idx="13">
                  <c:v>1.625</c:v>
                </c:pt>
                <c:pt idx="14">
                  <c:v>1.7416666666666667</c:v>
                </c:pt>
                <c:pt idx="15">
                  <c:v>1.6791666666666667</c:v>
                </c:pt>
                <c:pt idx="16">
                  <c:v>1.5166666666666666</c:v>
                </c:pt>
                <c:pt idx="17">
                  <c:v>1.2875000000000001</c:v>
                </c:pt>
                <c:pt idx="18">
                  <c:v>0.97083333333333333</c:v>
                </c:pt>
                <c:pt idx="19">
                  <c:v>0.77083333333333337</c:v>
                </c:pt>
                <c:pt idx="20">
                  <c:v>1.1375</c:v>
                </c:pt>
                <c:pt idx="21">
                  <c:v>0.96666666666666667</c:v>
                </c:pt>
                <c:pt idx="22">
                  <c:v>0.89583333333333337</c:v>
                </c:pt>
              </c:numCache>
            </c:numRef>
          </c:yVal>
          <c:smooth val="0"/>
        </c:ser>
        <c:ser>
          <c:idx val="50"/>
          <c:order val="50"/>
          <c:tx>
            <c:v>27-avr-15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3">
                  <a:lumMod val="50000"/>
                  <a:lumOff val="50000"/>
                </a:schemeClr>
              </a:solidFill>
              <a:ln w="9525" cap="flat" cmpd="sng" algn="ctr">
                <a:solidFill>
                  <a:schemeClr val="accent3">
                    <a:lumMod val="50000"/>
                    <a:lumOff val="50000"/>
                  </a:schemeClr>
                </a:solidFill>
                <a:round/>
              </a:ln>
              <a:effectLst/>
            </c:spPr>
          </c:marker>
          <c:xVal>
            <c:numRef>
              <c:f>'27 avr 2015'!$F$4:$F$22</c:f>
              <c:numCache>
                <c:formatCode>0.0</c:formatCode>
                <c:ptCount val="19"/>
                <c:pt idx="0">
                  <c:v>48.273040000000037</c:v>
                </c:pt>
                <c:pt idx="1">
                  <c:v>48.795856000000413</c:v>
                </c:pt>
                <c:pt idx="2">
                  <c:v>48.970128000000159</c:v>
                </c:pt>
                <c:pt idx="3">
                  <c:v>49.144399999999905</c:v>
                </c:pt>
                <c:pt idx="4">
                  <c:v>49.318671999999879</c:v>
                </c:pt>
                <c:pt idx="5">
                  <c:v>49.492943999999625</c:v>
                </c:pt>
                <c:pt idx="6">
                  <c:v>50.01576</c:v>
                </c:pt>
                <c:pt idx="7">
                  <c:v>50.887120000000095</c:v>
                </c:pt>
                <c:pt idx="8">
                  <c:v>51.758479999999963</c:v>
                </c:pt>
                <c:pt idx="9">
                  <c:v>52.629840000000058</c:v>
                </c:pt>
                <c:pt idx="10">
                  <c:v>53.501199999999926</c:v>
                </c:pt>
                <c:pt idx="11">
                  <c:v>54.372560000000021</c:v>
                </c:pt>
                <c:pt idx="12">
                  <c:v>55.243920000000116</c:v>
                </c:pt>
                <c:pt idx="13">
                  <c:v>56.115279999999984</c:v>
                </c:pt>
                <c:pt idx="14">
                  <c:v>56.986640000000079</c:v>
                </c:pt>
                <c:pt idx="15">
                  <c:v>57.857999999999947</c:v>
                </c:pt>
                <c:pt idx="16">
                  <c:v>59.600720000000138</c:v>
                </c:pt>
                <c:pt idx="17">
                  <c:v>60.472080000000005</c:v>
                </c:pt>
                <c:pt idx="18">
                  <c:v>61.343440000000101</c:v>
                </c:pt>
              </c:numCache>
            </c:numRef>
          </c:xVal>
          <c:yVal>
            <c:numRef>
              <c:f>'27 avr 2015'!$J$4:$J$22</c:f>
              <c:numCache>
                <c:formatCode>0.000</c:formatCode>
                <c:ptCount val="19"/>
                <c:pt idx="0">
                  <c:v>1.675</c:v>
                </c:pt>
                <c:pt idx="1">
                  <c:v>2.8833333333333333</c:v>
                </c:pt>
                <c:pt idx="2">
                  <c:v>2.875</c:v>
                </c:pt>
                <c:pt idx="3">
                  <c:v>3.0833333333333335</c:v>
                </c:pt>
                <c:pt idx="4">
                  <c:v>3.0750000000000002</c:v>
                </c:pt>
                <c:pt idx="5">
                  <c:v>2.9541666666666666</c:v>
                </c:pt>
                <c:pt idx="6">
                  <c:v>2.7250000000000001</c:v>
                </c:pt>
                <c:pt idx="7">
                  <c:v>1.9458333333333333</c:v>
                </c:pt>
                <c:pt idx="8">
                  <c:v>1.5708333333333333</c:v>
                </c:pt>
                <c:pt idx="9">
                  <c:v>1.5625</c:v>
                </c:pt>
                <c:pt idx="10">
                  <c:v>1.3458333333333334</c:v>
                </c:pt>
                <c:pt idx="11">
                  <c:v>1.1625000000000001</c:v>
                </c:pt>
                <c:pt idx="12">
                  <c:v>1.0541666666666667</c:v>
                </c:pt>
                <c:pt idx="13">
                  <c:v>1.5375000000000001</c:v>
                </c:pt>
                <c:pt idx="14">
                  <c:v>1.5625</c:v>
                </c:pt>
                <c:pt idx="15">
                  <c:v>1.4208333333333334</c:v>
                </c:pt>
                <c:pt idx="16">
                  <c:v>1.1125</c:v>
                </c:pt>
                <c:pt idx="17">
                  <c:v>2.0625</c:v>
                </c:pt>
                <c:pt idx="18">
                  <c:v>1.7833333333333334</c:v>
                </c:pt>
              </c:numCache>
            </c:numRef>
          </c:yVal>
          <c:smooth val="0"/>
        </c:ser>
        <c:ser>
          <c:idx val="51"/>
          <c:order val="51"/>
          <c:tx>
            <c:v>4-mai-15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4">
                  <a:lumMod val="50000"/>
                  <a:lumOff val="50000"/>
                </a:schemeClr>
              </a:solidFill>
              <a:ln w="9525" cap="flat" cmpd="sng" algn="ctr">
                <a:solidFill>
                  <a:schemeClr val="accent4">
                    <a:lumMod val="50000"/>
                    <a:lumOff val="50000"/>
                  </a:schemeClr>
                </a:solidFill>
                <a:round/>
              </a:ln>
              <a:effectLst/>
            </c:spPr>
          </c:marker>
          <c:xVal>
            <c:numRef>
              <c:f>'4 mai 2015'!$F$4:$F$12</c:f>
              <c:numCache>
                <c:formatCode>0.0</c:formatCode>
                <c:ptCount val="9"/>
                <c:pt idx="0">
                  <c:v>47.227408000000196</c:v>
                </c:pt>
                <c:pt idx="1">
                  <c:v>48.098768000000064</c:v>
                </c:pt>
                <c:pt idx="2">
                  <c:v>48.970128000000159</c:v>
                </c:pt>
                <c:pt idx="3">
                  <c:v>49.144399999999905</c:v>
                </c:pt>
                <c:pt idx="4">
                  <c:v>49.318671999999879</c:v>
                </c:pt>
                <c:pt idx="5">
                  <c:v>49.841488000000254</c:v>
                </c:pt>
                <c:pt idx="6">
                  <c:v>59.426448000000164</c:v>
                </c:pt>
                <c:pt idx="7">
                  <c:v>60.297808000000259</c:v>
                </c:pt>
                <c:pt idx="8">
                  <c:v>61.169168000000127</c:v>
                </c:pt>
              </c:numCache>
            </c:numRef>
          </c:xVal>
          <c:yVal>
            <c:numRef>
              <c:f>'4 mai 2015'!$J$4:$J$12</c:f>
              <c:numCache>
                <c:formatCode>0.000</c:formatCode>
                <c:ptCount val="9"/>
                <c:pt idx="0">
                  <c:v>0.6</c:v>
                </c:pt>
                <c:pt idx="1">
                  <c:v>2.2291666666666665</c:v>
                </c:pt>
                <c:pt idx="2">
                  <c:v>4.2416666666666663</c:v>
                </c:pt>
                <c:pt idx="3">
                  <c:v>4.458333333333333</c:v>
                </c:pt>
                <c:pt idx="4">
                  <c:v>3.7833333333333332</c:v>
                </c:pt>
                <c:pt idx="5">
                  <c:v>3.5541666666666667</c:v>
                </c:pt>
                <c:pt idx="6">
                  <c:v>1.4833333333333334</c:v>
                </c:pt>
                <c:pt idx="7">
                  <c:v>2.5541666666666667</c:v>
                </c:pt>
                <c:pt idx="8">
                  <c:v>1.9624999999999999</c:v>
                </c:pt>
              </c:numCache>
            </c:numRef>
          </c:yVal>
          <c:smooth val="0"/>
        </c:ser>
        <c:ser>
          <c:idx val="52"/>
          <c:order val="52"/>
          <c:tx>
            <c:v>7-mai-2015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5">
                  <a:lumMod val="50000"/>
                  <a:lumOff val="50000"/>
                </a:schemeClr>
              </a:solidFill>
              <a:ln w="9525" cap="flat" cmpd="sng" algn="ctr">
                <a:solidFill>
                  <a:schemeClr val="accent5">
                    <a:lumMod val="50000"/>
                    <a:lumOff val="50000"/>
                  </a:schemeClr>
                </a:solidFill>
                <a:round/>
              </a:ln>
              <a:effectLst/>
            </c:spPr>
          </c:marker>
          <c:xVal>
            <c:numRef>
              <c:f>'7 mai 2015'!$F$4:$F$14</c:f>
              <c:numCache>
                <c:formatCode>0.0</c:formatCode>
                <c:ptCount val="11"/>
                <c:pt idx="0">
                  <c:v>48.098768000000064</c:v>
                </c:pt>
                <c:pt idx="1">
                  <c:v>48.273040000000037</c:v>
                </c:pt>
                <c:pt idx="2">
                  <c:v>48.447311999999783</c:v>
                </c:pt>
                <c:pt idx="3">
                  <c:v>48.621584000000439</c:v>
                </c:pt>
                <c:pt idx="4">
                  <c:v>48.795856000000413</c:v>
                </c:pt>
                <c:pt idx="5">
                  <c:v>48.970128000000159</c:v>
                </c:pt>
                <c:pt idx="6">
                  <c:v>49.144399999999905</c:v>
                </c:pt>
                <c:pt idx="7">
                  <c:v>49.318671999999879</c:v>
                </c:pt>
                <c:pt idx="8">
                  <c:v>49.492944000000534</c:v>
                </c:pt>
                <c:pt idx="9">
                  <c:v>49.66721600000028</c:v>
                </c:pt>
                <c:pt idx="10">
                  <c:v>49.841488000000254</c:v>
                </c:pt>
              </c:numCache>
            </c:numRef>
          </c:xVal>
          <c:yVal>
            <c:numRef>
              <c:f>'7 mai 2015'!$J$4:$J$14</c:f>
              <c:numCache>
                <c:formatCode>0.000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2.1875</c:v>
                </c:pt>
                <c:pt idx="3">
                  <c:v>2.5833333333333335</c:v>
                </c:pt>
                <c:pt idx="4">
                  <c:v>3.0375000000000001</c:v>
                </c:pt>
                <c:pt idx="5">
                  <c:v>3.125</c:v>
                </c:pt>
                <c:pt idx="6">
                  <c:v>3.6541666666666668</c:v>
                </c:pt>
                <c:pt idx="7">
                  <c:v>3.3624999999999998</c:v>
                </c:pt>
                <c:pt idx="8">
                  <c:v>3.6124999999999998</c:v>
                </c:pt>
                <c:pt idx="9">
                  <c:v>3.5750000000000002</c:v>
                </c:pt>
                <c:pt idx="10">
                  <c:v>3.4333333333333331</c:v>
                </c:pt>
              </c:numCache>
            </c:numRef>
          </c:yVal>
          <c:smooth val="0"/>
        </c:ser>
        <c:ser>
          <c:idx val="53"/>
          <c:order val="53"/>
          <c:tx>
            <c:v>26-juin-2015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6">
                  <a:lumMod val="50000"/>
                  <a:lumOff val="50000"/>
                </a:schemeClr>
              </a:solidFill>
              <a:ln w="9525" cap="flat" cmpd="sng" algn="ctr">
                <a:solidFill>
                  <a:schemeClr val="accent6">
                    <a:lumMod val="50000"/>
                    <a:lumOff val="50000"/>
                  </a:schemeClr>
                </a:solidFill>
                <a:round/>
              </a:ln>
              <a:effectLst/>
            </c:spPr>
          </c:marker>
          <c:xVal>
            <c:numRef>
              <c:f>'26 juin 2015'!$F$4:$F$16</c:f>
              <c:numCache>
                <c:formatCode>0.0</c:formatCode>
                <c:ptCount val="13"/>
                <c:pt idx="0">
                  <c:v>60.472080000000005</c:v>
                </c:pt>
                <c:pt idx="1">
                  <c:v>61.343439999999873</c:v>
                </c:pt>
                <c:pt idx="2">
                  <c:v>62.214799999999968</c:v>
                </c:pt>
                <c:pt idx="3">
                  <c:v>63.086159999999836</c:v>
                </c:pt>
                <c:pt idx="4">
                  <c:v>63.957520000000159</c:v>
                </c:pt>
                <c:pt idx="5">
                  <c:v>65.700239999999894</c:v>
                </c:pt>
                <c:pt idx="6">
                  <c:v>66.571599999999989</c:v>
                </c:pt>
                <c:pt idx="7">
                  <c:v>67.442959999999857</c:v>
                </c:pt>
                <c:pt idx="8">
                  <c:v>68.31432000000018</c:v>
                </c:pt>
                <c:pt idx="9">
                  <c:v>69.185680000000048</c:v>
                </c:pt>
                <c:pt idx="10">
                  <c:v>70.057039999999915</c:v>
                </c:pt>
                <c:pt idx="11">
                  <c:v>70.928400000000011</c:v>
                </c:pt>
                <c:pt idx="12">
                  <c:v>71.799759999999878</c:v>
                </c:pt>
              </c:numCache>
            </c:numRef>
          </c:xVal>
          <c:yVal>
            <c:numRef>
              <c:f>'26 juin 2015'!$J$4:$J$16</c:f>
              <c:numCache>
                <c:formatCode>0.000</c:formatCode>
                <c:ptCount val="13"/>
                <c:pt idx="0">
                  <c:v>1.6916666666666667</c:v>
                </c:pt>
                <c:pt idx="1">
                  <c:v>1.7458333333333333</c:v>
                </c:pt>
                <c:pt idx="2">
                  <c:v>1.7708333333333333</c:v>
                </c:pt>
                <c:pt idx="3">
                  <c:v>1.35</c:v>
                </c:pt>
                <c:pt idx="4">
                  <c:v>1.4624999999999999</c:v>
                </c:pt>
                <c:pt idx="5">
                  <c:v>1.4083333333333334</c:v>
                </c:pt>
                <c:pt idx="6">
                  <c:v>1.3208333333333333</c:v>
                </c:pt>
                <c:pt idx="7">
                  <c:v>1.325</c:v>
                </c:pt>
                <c:pt idx="8">
                  <c:v>1.7375</c:v>
                </c:pt>
                <c:pt idx="9">
                  <c:v>1.625</c:v>
                </c:pt>
                <c:pt idx="10">
                  <c:v>1.675</c:v>
                </c:pt>
                <c:pt idx="11">
                  <c:v>1.4333333333333333</c:v>
                </c:pt>
                <c:pt idx="12">
                  <c:v>1.4458333333333333</c:v>
                </c:pt>
              </c:numCache>
            </c:numRef>
          </c:yVal>
          <c:smooth val="0"/>
        </c:ser>
        <c:ser>
          <c:idx val="54"/>
          <c:order val="54"/>
          <c:tx>
            <c:v>22-jui-2015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'22 juillet 2015'!$F$4:$F$27</c:f>
              <c:numCache>
                <c:formatCode>0.0</c:formatCode>
                <c:ptCount val="24"/>
                <c:pt idx="0">
                  <c:v>47.227408000000196</c:v>
                </c:pt>
                <c:pt idx="1">
                  <c:v>48.098768000000064</c:v>
                </c:pt>
                <c:pt idx="2">
                  <c:v>48.273040000000037</c:v>
                </c:pt>
                <c:pt idx="3">
                  <c:v>48.447311999999783</c:v>
                </c:pt>
                <c:pt idx="4">
                  <c:v>48.621584000000439</c:v>
                </c:pt>
                <c:pt idx="5">
                  <c:v>48.795856000000413</c:v>
                </c:pt>
                <c:pt idx="6">
                  <c:v>48.970128000000159</c:v>
                </c:pt>
                <c:pt idx="7">
                  <c:v>49.144399999999905</c:v>
                </c:pt>
                <c:pt idx="8">
                  <c:v>49.318671999999879</c:v>
                </c:pt>
                <c:pt idx="9">
                  <c:v>49.492944000000534</c:v>
                </c:pt>
                <c:pt idx="10">
                  <c:v>49.66721600000028</c:v>
                </c:pt>
                <c:pt idx="11">
                  <c:v>49.841488000000254</c:v>
                </c:pt>
                <c:pt idx="12">
                  <c:v>50.712848000000122</c:v>
                </c:pt>
                <c:pt idx="13">
                  <c:v>51.584208000000217</c:v>
                </c:pt>
                <c:pt idx="14">
                  <c:v>59.426448000000164</c:v>
                </c:pt>
                <c:pt idx="15">
                  <c:v>59.600720000000138</c:v>
                </c:pt>
                <c:pt idx="16">
                  <c:v>59.774991999999656</c:v>
                </c:pt>
                <c:pt idx="17">
                  <c:v>59.949264000000312</c:v>
                </c:pt>
                <c:pt idx="18">
                  <c:v>60.123536000000286</c:v>
                </c:pt>
                <c:pt idx="19">
                  <c:v>60.297808000000259</c:v>
                </c:pt>
                <c:pt idx="20">
                  <c:v>60.472080000000005</c:v>
                </c:pt>
                <c:pt idx="21">
                  <c:v>60.646351999999979</c:v>
                </c:pt>
                <c:pt idx="22">
                  <c:v>61.169168000000127</c:v>
                </c:pt>
                <c:pt idx="23">
                  <c:v>62.040527999999995</c:v>
                </c:pt>
              </c:numCache>
            </c:numRef>
          </c:xVal>
          <c:yVal>
            <c:numRef>
              <c:f>'22 juillet 2015'!$J$4:$J$27</c:f>
              <c:numCache>
                <c:formatCode>0.000</c:formatCode>
                <c:ptCount val="24"/>
                <c:pt idx="0">
                  <c:v>0.52916666666666667</c:v>
                </c:pt>
                <c:pt idx="1">
                  <c:v>2.2000000000000002</c:v>
                </c:pt>
                <c:pt idx="2">
                  <c:v>2.4291666666666667</c:v>
                </c:pt>
                <c:pt idx="3">
                  <c:v>2.6791666666666667</c:v>
                </c:pt>
                <c:pt idx="4">
                  <c:v>2.9416666666666669</c:v>
                </c:pt>
                <c:pt idx="5">
                  <c:v>3.0333333333333332</c:v>
                </c:pt>
                <c:pt idx="6">
                  <c:v>3.2208333333333332</c:v>
                </c:pt>
                <c:pt idx="7">
                  <c:v>3.2625000000000002</c:v>
                </c:pt>
                <c:pt idx="8">
                  <c:v>2.8833333333333333</c:v>
                </c:pt>
                <c:pt idx="9">
                  <c:v>2.8958333333333335</c:v>
                </c:pt>
                <c:pt idx="10">
                  <c:v>2.8250000000000002</c:v>
                </c:pt>
                <c:pt idx="11">
                  <c:v>2.9750000000000001</c:v>
                </c:pt>
                <c:pt idx="12">
                  <c:v>1.9333333333333333</c:v>
                </c:pt>
                <c:pt idx="13">
                  <c:v>1.6041666666666667</c:v>
                </c:pt>
                <c:pt idx="14">
                  <c:v>1.325</c:v>
                </c:pt>
                <c:pt idx="15">
                  <c:v>1.4</c:v>
                </c:pt>
                <c:pt idx="16">
                  <c:v>1.6291666666666667</c:v>
                </c:pt>
                <c:pt idx="17">
                  <c:v>1.8541666666666667</c:v>
                </c:pt>
                <c:pt idx="18">
                  <c:v>1.9624999999999999</c:v>
                </c:pt>
                <c:pt idx="19">
                  <c:v>1.9624999999999999</c:v>
                </c:pt>
                <c:pt idx="20">
                  <c:v>1.8083333333333333</c:v>
                </c:pt>
                <c:pt idx="21">
                  <c:v>1.8041666666666667</c:v>
                </c:pt>
                <c:pt idx="22">
                  <c:v>1.7124999999999999</c:v>
                </c:pt>
                <c:pt idx="23">
                  <c:v>1.3416666666666666</c:v>
                </c:pt>
              </c:numCache>
            </c:numRef>
          </c:yVal>
          <c:smooth val="0"/>
        </c:ser>
        <c:ser>
          <c:idx val="55"/>
          <c:order val="55"/>
          <c:tx>
            <c:v>27-oct-15</c:v>
          </c:tx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'27 octrobre 2015'!$F$4:$F$15</c:f>
              <c:numCache>
                <c:formatCode>0.0</c:formatCode>
                <c:ptCount val="12"/>
                <c:pt idx="0">
                  <c:v>3.3979999999999109</c:v>
                </c:pt>
                <c:pt idx="1">
                  <c:v>4.269360000000006</c:v>
                </c:pt>
                <c:pt idx="2">
                  <c:v>4.7921760000003815</c:v>
                </c:pt>
                <c:pt idx="3">
                  <c:v>4.9664480000001276</c:v>
                </c:pt>
                <c:pt idx="4">
                  <c:v>5.1407200000001012</c:v>
                </c:pt>
                <c:pt idx="5">
                  <c:v>5.3149919999998474</c:v>
                </c:pt>
                <c:pt idx="6">
                  <c:v>6.012079999999969</c:v>
                </c:pt>
                <c:pt idx="7">
                  <c:v>59.16504000000009</c:v>
                </c:pt>
                <c:pt idx="8">
                  <c:v>59.862127999999984</c:v>
                </c:pt>
                <c:pt idx="9">
                  <c:v>60.036399999999958</c:v>
                </c:pt>
                <c:pt idx="10">
                  <c:v>60.210671999999931</c:v>
                </c:pt>
                <c:pt idx="11">
                  <c:v>60.907759999999826</c:v>
                </c:pt>
              </c:numCache>
            </c:numRef>
          </c:xVal>
          <c:yVal>
            <c:numRef>
              <c:f>'27 octrobre 2015'!$J$4:$J$15</c:f>
              <c:numCache>
                <c:formatCode>0.000</c:formatCode>
                <c:ptCount val="12"/>
                <c:pt idx="0">
                  <c:v>0.14583333333333334</c:v>
                </c:pt>
                <c:pt idx="1">
                  <c:v>0.53749999999999998</c:v>
                </c:pt>
                <c:pt idx="2">
                  <c:v>0.90833333333333333</c:v>
                </c:pt>
                <c:pt idx="3">
                  <c:v>1.0041666666666667</c:v>
                </c:pt>
                <c:pt idx="4">
                  <c:v>0.9458333333333333</c:v>
                </c:pt>
                <c:pt idx="5">
                  <c:v>0.875</c:v>
                </c:pt>
                <c:pt idx="6">
                  <c:v>0.8666666666666667</c:v>
                </c:pt>
                <c:pt idx="7">
                  <c:v>1.1541666666666666</c:v>
                </c:pt>
                <c:pt idx="8">
                  <c:v>1.7250000000000001</c:v>
                </c:pt>
                <c:pt idx="9">
                  <c:v>1.8583333333333334</c:v>
                </c:pt>
                <c:pt idx="10">
                  <c:v>1.7458333333333333</c:v>
                </c:pt>
                <c:pt idx="11">
                  <c:v>1.5416666666666667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879712"/>
        <c:axId val="186364584"/>
        <c:extLst>
          <c:ext xmlns:c15="http://schemas.microsoft.com/office/drawing/2012/chart" uri="{02D57815-91ED-43cb-92C2-25804820EDAC}">
            <c15:filteredScatterSeries>
              <c15:ser>
                <c:idx val="56"/>
                <c:order val="56"/>
                <c:tx>
                  <c:v>18-févr-16</c:v>
                </c:tx>
                <c:spPr>
                  <a:ln w="25400">
                    <a:noFill/>
                  </a:ln>
                  <a:effectLst/>
                </c:spPr>
                <c:marker>
                  <c:symbol val="circle"/>
                  <c:size val="4"/>
                  <c:spPr>
                    <a:solidFill>
                      <a:schemeClr val="accent3"/>
                    </a:solidFill>
                    <a:ln w="9525" cap="flat" cmpd="sng" algn="ctr">
                      <a:solidFill>
                        <a:schemeClr val="accent3"/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'18 février 2016'!$F$4:$F$63</c15:sqref>
                        </c15:formulaRef>
                      </c:ext>
                    </c:extLst>
                    <c:numCache>
                      <c:formatCode>0.0</c:formatCode>
                      <c:ptCount val="60"/>
                      <c:pt idx="0">
                        <c:v>7.0577119999998104</c:v>
                      </c:pt>
                      <c:pt idx="1">
                        <c:v>7.9290719999999055</c:v>
                      </c:pt>
                      <c:pt idx="2">
                        <c:v>8.1033439999996517</c:v>
                      </c:pt>
                      <c:pt idx="3">
                        <c:v>8.2776159999996253</c:v>
                      </c:pt>
                      <c:pt idx="4">
                        <c:v>8.451888000000281</c:v>
                      </c:pt>
                      <c:pt idx="5">
                        <c:v>8.6261600000000271</c:v>
                      </c:pt>
                      <c:pt idx="6">
                        <c:v>43.654831999999942</c:v>
                      </c:pt>
                      <c:pt idx="7">
                        <c:v>44.52619199999981</c:v>
                      </c:pt>
                      <c:pt idx="8">
                        <c:v>45.397551999999905</c:v>
                      </c:pt>
                      <c:pt idx="9">
                        <c:v>46.268911999999773</c:v>
                      </c:pt>
                      <c:pt idx="10">
                        <c:v>47.140271999999868</c:v>
                      </c:pt>
                      <c:pt idx="11">
                        <c:v>48.011631999999736</c:v>
                      </c:pt>
                      <c:pt idx="12">
                        <c:v>48.185903999999709</c:v>
                      </c:pt>
                      <c:pt idx="13">
                        <c:v>48.360175999999456</c:v>
                      </c:pt>
                      <c:pt idx="14">
                        <c:v>48.534448000000111</c:v>
                      </c:pt>
                      <c:pt idx="15">
                        <c:v>48.708720000000085</c:v>
                      </c:pt>
                      <c:pt idx="16">
                        <c:v>48.882991999999831</c:v>
                      </c:pt>
                      <c:pt idx="17">
                        <c:v>49.057263999999577</c:v>
                      </c:pt>
                      <c:pt idx="18">
                        <c:v>49.231535999999551</c:v>
                      </c:pt>
                      <c:pt idx="19">
                        <c:v>49.405808000000206</c:v>
                      </c:pt>
                      <c:pt idx="20">
                        <c:v>49.580079999999953</c:v>
                      </c:pt>
                      <c:pt idx="21">
                        <c:v>49.754351999999926</c:v>
                      </c:pt>
                      <c:pt idx="22">
                        <c:v>50.625711999999794</c:v>
                      </c:pt>
                      <c:pt idx="23">
                        <c:v>51.497071999999889</c:v>
                      </c:pt>
                      <c:pt idx="24">
                        <c:v>54.982511999999815</c:v>
                      </c:pt>
                      <c:pt idx="25">
                        <c:v>55.85387199999991</c:v>
                      </c:pt>
                      <c:pt idx="26">
                        <c:v>56.725231999999778</c:v>
                      </c:pt>
                      <c:pt idx="27">
                        <c:v>57.596591999999646</c:v>
                      </c:pt>
                      <c:pt idx="28">
                        <c:v>58.467951999999968</c:v>
                      </c:pt>
                      <c:pt idx="29">
                        <c:v>59.339311999999836</c:v>
                      </c:pt>
                      <c:pt idx="30">
                        <c:v>59.51358399999981</c:v>
                      </c:pt>
                      <c:pt idx="31">
                        <c:v>59.687855999999329</c:v>
                      </c:pt>
                      <c:pt idx="32">
                        <c:v>59.862127999999984</c:v>
                      </c:pt>
                      <c:pt idx="33">
                        <c:v>60.036399999999958</c:v>
                      </c:pt>
                      <c:pt idx="34">
                        <c:v>60.210671999999931</c:v>
                      </c:pt>
                      <c:pt idx="35">
                        <c:v>60.384943999999678</c:v>
                      </c:pt>
                      <c:pt idx="36">
                        <c:v>60.559215999999651</c:v>
                      </c:pt>
                      <c:pt idx="37">
                        <c:v>60.733488000000307</c:v>
                      </c:pt>
                      <c:pt idx="38">
                        <c:v>60.907759999999826</c:v>
                      </c:pt>
                      <c:pt idx="39">
                        <c:v>61.082031999999799</c:v>
                      </c:pt>
                      <c:pt idx="40">
                        <c:v>61.953391999999667</c:v>
                      </c:pt>
                      <c:pt idx="41">
                        <c:v>62.824751999999989</c:v>
                      </c:pt>
                      <c:pt idx="42">
                        <c:v>63.696111999999857</c:v>
                      </c:pt>
                      <c:pt idx="43">
                        <c:v>63.870383999999831</c:v>
                      </c:pt>
                      <c:pt idx="44">
                        <c:v>64.04465599999935</c:v>
                      </c:pt>
                      <c:pt idx="45">
                        <c:v>64.218928000000005</c:v>
                      </c:pt>
                      <c:pt idx="46">
                        <c:v>64.393199999999979</c:v>
                      </c:pt>
                      <c:pt idx="47">
                        <c:v>64.567471999999952</c:v>
                      </c:pt>
                      <c:pt idx="48">
                        <c:v>64.741743999999699</c:v>
                      </c:pt>
                      <c:pt idx="49">
                        <c:v>64.916015999999672</c:v>
                      </c:pt>
                      <c:pt idx="50">
                        <c:v>65.090288000000328</c:v>
                      </c:pt>
                      <c:pt idx="51">
                        <c:v>65.264559999999847</c:v>
                      </c:pt>
                      <c:pt idx="52">
                        <c:v>65.43883199999982</c:v>
                      </c:pt>
                      <c:pt idx="53">
                        <c:v>66.310191999999688</c:v>
                      </c:pt>
                      <c:pt idx="54">
                        <c:v>67.181552000000011</c:v>
                      </c:pt>
                      <c:pt idx="55">
                        <c:v>68.052911999999878</c:v>
                      </c:pt>
                      <c:pt idx="56">
                        <c:v>68.924271999999974</c:v>
                      </c:pt>
                      <c:pt idx="57">
                        <c:v>69.795631999999841</c:v>
                      </c:pt>
                      <c:pt idx="58">
                        <c:v>70.666991999999709</c:v>
                      </c:pt>
                      <c:pt idx="59">
                        <c:v>71.538351999999804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'18 février 2016'!$J$4:$J$63</c15:sqref>
                        </c15:formulaRef>
                      </c:ext>
                    </c:extLst>
                    <c:numCache>
                      <c:formatCode>0.000</c:formatCode>
                      <c:ptCount val="60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2.3416666666666668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3.6375000000000002</c:v>
                      </c:pt>
                      <c:pt idx="16">
                        <c:v>4.0750000000000002</c:v>
                      </c:pt>
                      <c:pt idx="17">
                        <c:v>3.6375000000000002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2.9083333333333332</c:v>
                      </c:pt>
                      <c:pt idx="22">
                        <c:v>2.0291666666666668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1.4458333333333333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1.9875</c:v>
                      </c:pt>
                      <c:pt idx="33">
                        <c:v>2.3458333333333332</c:v>
                      </c:pt>
                      <c:pt idx="34">
                        <c:v>2.3374999999999999</c:v>
                      </c:pt>
                      <c:pt idx="35">
                        <c:v>2.2333333333333334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1.9583333333333333</c:v>
                      </c:pt>
                      <c:pt idx="40">
                        <c:v>1.3041666666666667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85879712"/>
        <c:scaling>
          <c:orientation val="minMax"/>
          <c:max val="120"/>
          <c:min val="0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CA" sz="1600"/>
                  <a:t>Neutron energy (keV)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dk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364584"/>
        <c:crosses val="autoZero"/>
        <c:crossBetween val="midCat"/>
      </c:valAx>
      <c:valAx>
        <c:axId val="186364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CA" sz="1600"/>
                  <a:t>Normalized neutron count (µC-1)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dk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8797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100000">
          <a:schemeClr val="lt1">
            <a:lumMod val="95000"/>
          </a:schemeClr>
        </a:gs>
        <a:gs pos="43000">
          <a:schemeClr val="lt1"/>
        </a:gs>
      </a:gsLst>
      <a:path path="circle">
        <a:fillToRect l="50000" t="50000" r="50000" b="50000"/>
      </a:path>
      <a:tileRect/>
    </a:gradFill>
    <a:ln w="25400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4">
  <cs:axisTitle>
    <cs:lnRef idx="0"/>
    <cs:fillRef idx="0"/>
    <cs:effectRef idx="0"/>
    <cs:fontRef idx="minor">
      <a:schemeClr val="dk1">
        <a:lumMod val="50000"/>
        <a:lumOff val="50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100000">
            <a:schemeClr val="lt1">
              <a:lumMod val="95000"/>
            </a:schemeClr>
          </a:gs>
          <a:gs pos="43000">
            <a:schemeClr val="lt1"/>
          </a:gs>
        </a:gsLst>
        <a:path path="circle">
          <a:fillToRect l="50000" t="50000" r="50000" b="50000"/>
        </a:path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>
        <a:solidFill>
          <a:schemeClr val="phClr">
            <a:alpha val="20000"/>
          </a:schemeClr>
        </a:solidFill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dk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50000"/>
        <a:lumOff val="50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2128" b="0" kern="1200" spc="70" baseline="0"/>
  </cs:title>
  <cs:trendline>
    <cs:lnRef idx="0">
      <cs:styleClr val="0"/>
    </cs:lnRef>
    <cs:fillRef idx="0"/>
    <cs:effectRef idx="0"/>
    <cs:fontRef idx="minor">
      <a:schemeClr val="tx1"/>
    </cs:fontRef>
    <cs:spPr>
      <a:ln w="63500" cap="rnd" cmpd="sng" algn="ctr">
        <a:solidFill>
          <a:schemeClr val="phClr">
            <a:alpha val="25000"/>
          </a:schemeClr>
        </a:solidFill>
        <a:round/>
      </a:ln>
    </cs:spPr>
  </cs:trendline>
  <cs:trendlineLabel>
    <cs:lnRef idx="0"/>
    <cs:fillRef idx="0"/>
    <cs:effectRef idx="0"/>
    <cs:fontRef idx="minor">
      <a:schemeClr val="dk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dk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dk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28C2D2-94C1-44E2-9092-4977C9F9A77E}" type="datetimeFigureOut">
              <a:rPr lang="en-CA" smtClean="0"/>
              <a:t>14/06/2016</a:t>
            </a:fld>
            <a:endParaRPr lang="en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5D8CF-9E74-4B72-8043-289CE55974C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0127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Bubble</a:t>
            </a:r>
            <a:r>
              <a:rPr lang="en-CA" baseline="0" dirty="0" smtClean="0"/>
              <a:t> chamber -&gt; threshold detector</a:t>
            </a:r>
          </a:p>
          <a:p>
            <a:r>
              <a:rPr lang="en-CA" baseline="0" dirty="0" smtClean="0"/>
              <a:t>PICO 2L -&gt; World leading limit SD</a:t>
            </a:r>
          </a:p>
          <a:p>
            <a:r>
              <a:rPr lang="en-CA" baseline="0" dirty="0" smtClean="0"/>
              <a:t>Queen’s chamber for particulate and alpha calibration</a:t>
            </a:r>
          </a:p>
          <a:p>
            <a:r>
              <a:rPr lang="en-CA" baseline="0" dirty="0" smtClean="0"/>
              <a:t>PICO 0.1 -&gt; Most stable chamber</a:t>
            </a:r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33466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Poor</a:t>
            </a:r>
            <a:r>
              <a:rPr lang="en-CA" baseline="0" dirty="0" smtClean="0"/>
              <a:t> optics at surface/collar</a:t>
            </a:r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5204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Monte </a:t>
            </a:r>
            <a:r>
              <a:rPr lang="en-CA" dirty="0" err="1" smtClean="0"/>
              <a:t>carlo</a:t>
            </a:r>
            <a:r>
              <a:rPr lang="en-CA" dirty="0" smtClean="0"/>
              <a:t> to calculate nucleation</a:t>
            </a:r>
            <a:r>
              <a:rPr lang="en-CA" baseline="0" dirty="0" smtClean="0"/>
              <a:t> probability</a:t>
            </a:r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9925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Exciting!</a:t>
            </a:r>
          </a:p>
          <a:p>
            <a:r>
              <a:rPr lang="en-CA" dirty="0" smtClean="0"/>
              <a:t>Can</a:t>
            </a:r>
            <a:r>
              <a:rPr lang="en-CA" baseline="0" dirty="0" smtClean="0"/>
              <a:t> still see fast neutron response</a:t>
            </a:r>
          </a:p>
          <a:p>
            <a:r>
              <a:rPr lang="en-CA" baseline="0" dirty="0" smtClean="0"/>
              <a:t>But measurement far from there</a:t>
            </a:r>
            <a:endParaRPr lang="en-CA" dirty="0" smtClean="0"/>
          </a:p>
          <a:p>
            <a:r>
              <a:rPr lang="en-CA" dirty="0" smtClean="0"/>
              <a:t>First absolute calibration of threshold possible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4300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Poor</a:t>
            </a:r>
            <a:r>
              <a:rPr lang="en-CA" baseline="0" dirty="0" smtClean="0"/>
              <a:t> optics at surface/collar</a:t>
            </a:r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76363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Neutron background is flat</a:t>
            </a:r>
          </a:p>
          <a:p>
            <a:r>
              <a:rPr lang="en-CA" dirty="0" smtClean="0"/>
              <a:t>Gamma</a:t>
            </a:r>
            <a:r>
              <a:rPr lang="en-CA" baseline="0" dirty="0" smtClean="0"/>
              <a:t> rejection is great at threshold over 1.5 keV</a:t>
            </a:r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242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Neutrons</a:t>
            </a:r>
            <a:r>
              <a:rPr lang="en-CA" baseline="0" dirty="0" smtClean="0"/>
              <a:t> won’t see electrons</a:t>
            </a:r>
          </a:p>
          <a:p>
            <a:r>
              <a:rPr lang="en-CA" baseline="0" dirty="0" smtClean="0"/>
              <a:t>-&gt; Elastic scattering</a:t>
            </a:r>
          </a:p>
          <a:p>
            <a:r>
              <a:rPr lang="en-CA" baseline="0" dirty="0" smtClean="0"/>
              <a:t>Neutrons = major background in SNOLAB</a:t>
            </a:r>
          </a:p>
          <a:p>
            <a:r>
              <a:rPr lang="en-CA" baseline="0" dirty="0" smtClean="0"/>
              <a:t>Moderated by water, but…</a:t>
            </a:r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2460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Lucky to have tandem</a:t>
            </a:r>
          </a:p>
          <a:p>
            <a:r>
              <a:rPr lang="en-CA" dirty="0" smtClean="0"/>
              <a:t>Target thickness:</a:t>
            </a:r>
            <a:r>
              <a:rPr lang="en-CA" baseline="0" dirty="0" smtClean="0"/>
              <a:t> 15 nm</a:t>
            </a:r>
          </a:p>
          <a:p>
            <a:r>
              <a:rPr lang="en-CA" baseline="0" dirty="0" smtClean="0"/>
              <a:t>Polished platinum substrate</a:t>
            </a:r>
            <a:endParaRPr lang="en-CA" dirty="0" smtClean="0"/>
          </a:p>
          <a:p>
            <a:r>
              <a:rPr lang="en-CA" dirty="0" smtClean="0"/>
              <a:t>Mono-energetic neutrons important because threshold detectors</a:t>
            </a:r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0570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Lucky to have tandem</a:t>
            </a:r>
          </a:p>
          <a:p>
            <a:r>
              <a:rPr lang="en-CA" dirty="0" smtClean="0"/>
              <a:t>Target thickness:</a:t>
            </a:r>
            <a:r>
              <a:rPr lang="en-CA" baseline="0" dirty="0" smtClean="0"/>
              <a:t> 15 nm</a:t>
            </a:r>
          </a:p>
          <a:p>
            <a:r>
              <a:rPr lang="en-CA" baseline="0" dirty="0" smtClean="0"/>
              <a:t>Polished platinum substrate</a:t>
            </a:r>
            <a:endParaRPr lang="en-CA" dirty="0" smtClean="0"/>
          </a:p>
          <a:p>
            <a:r>
              <a:rPr lang="en-CA" dirty="0" smtClean="0"/>
              <a:t>Mono-energetic neutrons important because threshold detectors</a:t>
            </a:r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6029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Like</a:t>
            </a:r>
            <a:r>
              <a:rPr lang="en-CA" baseline="0" dirty="0" smtClean="0"/>
              <a:t> PICO 2L</a:t>
            </a:r>
          </a:p>
          <a:p>
            <a:r>
              <a:rPr lang="en-CA" baseline="0" dirty="0" smtClean="0"/>
              <a:t>Two bellows</a:t>
            </a:r>
          </a:p>
          <a:p>
            <a:r>
              <a:rPr lang="en-CA" baseline="0" dirty="0" smtClean="0"/>
              <a:t>First chamber with LAB -&gt; Cleaner?</a:t>
            </a:r>
          </a:p>
          <a:p>
            <a:r>
              <a:rPr lang="en-CA" baseline="0" dirty="0" smtClean="0"/>
              <a:t>Super stable</a:t>
            </a:r>
          </a:p>
          <a:p>
            <a:r>
              <a:rPr lang="en-CA" baseline="0" dirty="0" smtClean="0"/>
              <a:t>Start compressed 200 PSIA</a:t>
            </a:r>
          </a:p>
          <a:p>
            <a:r>
              <a:rPr lang="en-CA" baseline="0" dirty="0" smtClean="0"/>
              <a:t>Expand, active</a:t>
            </a:r>
          </a:p>
          <a:p>
            <a:r>
              <a:rPr lang="en-CA" baseline="0" dirty="0" smtClean="0"/>
              <a:t>Fast compressed</a:t>
            </a:r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6341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Like</a:t>
            </a:r>
            <a:r>
              <a:rPr lang="en-CA" baseline="0" dirty="0" smtClean="0"/>
              <a:t> PICO 2L</a:t>
            </a:r>
          </a:p>
          <a:p>
            <a:r>
              <a:rPr lang="en-CA" baseline="0" dirty="0" smtClean="0"/>
              <a:t>Two bellows</a:t>
            </a:r>
          </a:p>
          <a:p>
            <a:r>
              <a:rPr lang="en-CA" baseline="0" dirty="0" smtClean="0"/>
              <a:t>First chamber with LAB -&gt; Cleaner?</a:t>
            </a:r>
          </a:p>
          <a:p>
            <a:r>
              <a:rPr lang="en-CA" baseline="0" dirty="0" smtClean="0"/>
              <a:t>Super stable</a:t>
            </a:r>
          </a:p>
          <a:p>
            <a:r>
              <a:rPr lang="en-CA" baseline="0" dirty="0" smtClean="0"/>
              <a:t>Start compressed 200 PSIA</a:t>
            </a:r>
          </a:p>
          <a:p>
            <a:r>
              <a:rPr lang="en-CA" baseline="0" dirty="0" smtClean="0"/>
              <a:t>Expand, active</a:t>
            </a:r>
          </a:p>
          <a:p>
            <a:r>
              <a:rPr lang="en-CA" baseline="0" smtClean="0"/>
              <a:t>Fast compressed</a:t>
            </a:r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9264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es commentaire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→ </m:t>
                          </m:r>
                          <m:sPre>
                            <m:sPre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sPr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sPr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+760 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𝑘𝑒𝑉</m:t>
                          </m:r>
                        </m:e>
                      </m:sPre>
                    </m:oMath>
                  </m:oMathPara>
                </a14:m>
                <a:endParaRPr lang="en-CA" dirty="0" smtClean="0"/>
              </a:p>
              <a:p>
                <a:r>
                  <a:rPr lang="en-CA" dirty="0" smtClean="0"/>
                  <a:t>Sens wire inside, see ionization from proton</a:t>
                </a:r>
              </a:p>
              <a:p>
                <a:r>
                  <a:rPr lang="en-CA" dirty="0" smtClean="0"/>
                  <a:t>Pulse</a:t>
                </a:r>
                <a:r>
                  <a:rPr lang="en-CA" baseline="0" dirty="0" smtClean="0"/>
                  <a:t> = neutron</a:t>
                </a:r>
                <a:endParaRPr lang="en-CA" dirty="0" smtClean="0"/>
              </a:p>
            </p:txBody>
          </p:sp>
        </mc:Choice>
        <mc:Fallback xmlns="">
          <p:sp>
            <p:nvSpPr>
              <p:cNvPr id="3" name="Espace réservé des commentaire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:r>
                  <a:rPr lang="en-CA" i="0" smtClean="0">
                    <a:latin typeface="Cambria Math" panose="02040503050406030204" pitchFamily="18" charset="0"/>
                  </a:rPr>
                  <a:t>(_^</a:t>
                </a:r>
                <a:r>
                  <a:rPr lang="en-CA" b="0" i="0" smtClean="0">
                    <a:latin typeface="Cambria Math" panose="02040503050406030204" pitchFamily="18" charset="0"/>
                  </a:rPr>
                  <a:t>3</a:t>
                </a:r>
                <a:r>
                  <a:rPr lang="en-CA" b="0" i="0" smtClean="0">
                    <a:latin typeface="Cambria Math" panose="02040503050406030204" pitchFamily="18" charset="0"/>
                  </a:rPr>
                  <a:t>)</a:t>
                </a:r>
                <a:r>
                  <a:rPr lang="en-CA" b="0" i="0" smtClean="0">
                    <a:latin typeface="Cambria Math" panose="02040503050406030204" pitchFamily="18" charset="0"/>
                  </a:rPr>
                  <a:t>𝐻𝑒+𝑛_𝑡ℎ→ (_^3)𝐻+(_^1)𝐻+760 𝑘𝑒𝑉</a:t>
                </a:r>
                <a:endParaRPr lang="en-CA" dirty="0" smtClean="0"/>
              </a:p>
              <a:p>
                <a:pPr/>
                <a:r>
                  <a:rPr lang="en-CA" dirty="0" smtClean="0"/>
                  <a:t>Sens wire inside, see ionization from proton</a:t>
                </a:r>
              </a:p>
              <a:p>
                <a:pPr/>
                <a:r>
                  <a:rPr lang="en-CA" dirty="0" smtClean="0"/>
                  <a:t>Pulse</a:t>
                </a:r>
                <a:r>
                  <a:rPr lang="en-CA" baseline="0" dirty="0" smtClean="0"/>
                  <a:t> = neutron</a:t>
                </a:r>
                <a:endParaRPr lang="en-CA" dirty="0" smtClean="0"/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2825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Surface: Less vaporisation</a:t>
            </a:r>
          </a:p>
          <a:p>
            <a:r>
              <a:rPr lang="en-CA" dirty="0" smtClean="0"/>
              <a:t>Wall</a:t>
            </a:r>
            <a:r>
              <a:rPr lang="en-CA" baseline="0" dirty="0" smtClean="0"/>
              <a:t> &amp; collar: faster </a:t>
            </a:r>
            <a:r>
              <a:rPr lang="en-CA" baseline="0" dirty="0" err="1" smtClean="0"/>
              <a:t>mechanisim</a:t>
            </a:r>
            <a:endParaRPr lang="en-CA" dirty="0" smtClean="0"/>
          </a:p>
          <a:p>
            <a:r>
              <a:rPr lang="en-CA" dirty="0" smtClean="0"/>
              <a:t>In SNOLAB:</a:t>
            </a:r>
            <a:r>
              <a:rPr lang="en-CA" baseline="0" dirty="0" smtClean="0"/>
              <a:t> neutron =&gt; multiple events</a:t>
            </a:r>
          </a:p>
          <a:p>
            <a:r>
              <a:rPr lang="en-CA" baseline="0" dirty="0" smtClean="0"/>
              <a:t>In small chambers: neutrons exit chamber fast</a:t>
            </a:r>
          </a:p>
          <a:p>
            <a:r>
              <a:rPr lang="en-CA" baseline="0" dirty="0" smtClean="0"/>
              <a:t>=&gt; Monte Carlo for expected single to double</a:t>
            </a:r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1832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5D8CF-9E74-4B72-8043-289CE55974C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9862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555922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8241827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56686249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36628094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9751927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7512033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0870855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32404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578665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98529300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449612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3750905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8470221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9623742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3984294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4779232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4169193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CE89A6-C939-4575-8511-68A131A23448}" type="datetimeFigureOut">
              <a:rPr lang="fr-CA" smtClean="0"/>
              <a:t>2016-06-14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37BB3A-9574-445A-B995-372B444AFC2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339632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ransition>
    <p:fad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5.png"/><Relationship Id="rId7" Type="http://schemas.openxmlformats.org/officeDocument/2006/relationships/image" Target="../media/image4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3.png"/><Relationship Id="rId4" Type="http://schemas.openxmlformats.org/officeDocument/2006/relationships/image" Target="../media/image19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16.emf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pn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10" Type="http://schemas.openxmlformats.org/officeDocument/2006/relationships/image" Target="../media/image24.pn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27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g"/><Relationship Id="rId11" Type="http://schemas.openxmlformats.org/officeDocument/2006/relationships/image" Target="../media/image24.png"/><Relationship Id="rId5" Type="http://schemas.openxmlformats.org/officeDocument/2006/relationships/image" Target="../media/image18.jpg"/><Relationship Id="rId10" Type="http://schemas.openxmlformats.org/officeDocument/2006/relationships/image" Target="../media/image23.jpg"/><Relationship Id="rId4" Type="http://schemas.openxmlformats.org/officeDocument/2006/relationships/image" Target="../media/image17.png"/><Relationship Id="rId9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9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837995" y="727137"/>
            <a:ext cx="8322130" cy="2421464"/>
          </a:xfrm>
        </p:spPr>
        <p:txBody>
          <a:bodyPr>
            <a:noAutofit/>
          </a:bodyPr>
          <a:lstStyle/>
          <a:p>
            <a:r>
              <a:rPr lang="fr-CA" sz="6000" b="1" dirty="0" smtClean="0"/>
              <a:t>The PICO 0.1 </a:t>
            </a:r>
            <a:r>
              <a:rPr lang="fr-CA" sz="6000" b="1" dirty="0" err="1" smtClean="0"/>
              <a:t>bubble</a:t>
            </a:r>
            <a:r>
              <a:rPr lang="fr-CA" sz="6000" b="1" dirty="0" smtClean="0"/>
              <a:t> </a:t>
            </a:r>
            <a:r>
              <a:rPr lang="fr-CA" sz="6000" b="1" dirty="0" err="1" smtClean="0"/>
              <a:t>chamber</a:t>
            </a:r>
            <a:r>
              <a:rPr lang="fr-CA" sz="6000" b="1" dirty="0" smtClean="0"/>
              <a:t> calibration</a:t>
            </a:r>
            <a:endParaRPr lang="fr-CA" sz="60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2399" y="3471331"/>
            <a:ext cx="7197726" cy="1920939"/>
          </a:xfrm>
        </p:spPr>
        <p:txBody>
          <a:bodyPr>
            <a:noAutofit/>
          </a:bodyPr>
          <a:lstStyle/>
          <a:p>
            <a:r>
              <a:rPr lang="fr-CA" sz="3000" dirty="0" smtClean="0"/>
              <a:t>Frédéric Girard</a:t>
            </a:r>
          </a:p>
          <a:p>
            <a:r>
              <a:rPr lang="fr-CA" sz="3000" dirty="0" smtClean="0"/>
              <a:t>CAP </a:t>
            </a:r>
            <a:r>
              <a:rPr lang="fr-CA" sz="3000" dirty="0" err="1" smtClean="0"/>
              <a:t>congress</a:t>
            </a:r>
            <a:endParaRPr lang="fr-CA" sz="3000" dirty="0" smtClean="0"/>
          </a:p>
          <a:p>
            <a:r>
              <a:rPr lang="fr-CA" sz="3000" dirty="0" err="1" smtClean="0"/>
              <a:t>June</a:t>
            </a:r>
            <a:r>
              <a:rPr lang="fr-CA" sz="3000" dirty="0" smtClean="0"/>
              <a:t> 14th, 2016</a:t>
            </a:r>
            <a:endParaRPr lang="fr-CA" sz="3000" dirty="0"/>
          </a:p>
        </p:txBody>
      </p:sp>
      <p:pic>
        <p:nvPicPr>
          <p:cNvPr id="4" name="Picture 2" descr="http://www.opto.umontreal.ca/neuropharmaco/images/logo/UdeM-293-et-noir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7969" y="5580529"/>
            <a:ext cx="2906276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2.laurentian.ca/sudbury2015/img/logoSoE.pn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23"/>
          <a:stretch/>
        </p:blipFill>
        <p:spPr bwMode="auto">
          <a:xfrm>
            <a:off x="3633815" y="5578926"/>
            <a:ext cx="6063131" cy="1135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6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02164" y="5575720"/>
            <a:ext cx="2689707" cy="11359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64" y="5575720"/>
            <a:ext cx="1137600" cy="11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918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Fiducial cut</a:t>
            </a:r>
            <a:endParaRPr lang="en-CA" sz="4000" cap="non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1" y="2142066"/>
            <a:ext cx="4995334" cy="4312521"/>
          </a:xfrm>
        </p:spPr>
        <p:txBody>
          <a:bodyPr>
            <a:normAutofit/>
          </a:bodyPr>
          <a:lstStyle/>
          <a:p>
            <a:r>
              <a:rPr lang="en-CA" sz="2600" dirty="0" smtClean="0"/>
              <a:t>Use CCD images from the cameras to apply fiducial cut</a:t>
            </a:r>
          </a:p>
          <a:p>
            <a:r>
              <a:rPr lang="en-CA" sz="2600" dirty="0" smtClean="0"/>
              <a:t>Need to correct for refraction</a:t>
            </a:r>
          </a:p>
          <a:p>
            <a:r>
              <a:rPr lang="en-CA" sz="2600" dirty="0" smtClean="0"/>
              <a:t>Can use the </a:t>
            </a:r>
            <a:r>
              <a:rPr lang="en-CA" sz="2600" dirty="0" err="1" smtClean="0"/>
              <a:t>Dytran</a:t>
            </a:r>
            <a:r>
              <a:rPr lang="en-CA" sz="2600" dirty="0" smtClean="0"/>
              <a:t> analysis to exclude non-bulk events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975" y="3402107"/>
            <a:ext cx="5439021" cy="2891116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975" y="609600"/>
            <a:ext cx="5458390" cy="2296699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12" name="Espace réservé du contenu 2"/>
          <p:cNvSpPr>
            <a:spLocks noGrp="1"/>
          </p:cNvSpPr>
          <p:nvPr>
            <p:ph sz="half" idx="1"/>
          </p:nvPr>
        </p:nvSpPr>
        <p:spPr>
          <a:xfrm>
            <a:off x="5911975" y="2906299"/>
            <a:ext cx="273926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Horizontal correction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5911975" y="6306669"/>
            <a:ext cx="273926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X-Y correction</a:t>
            </a:r>
          </a:p>
        </p:txBody>
      </p:sp>
      <p:sp>
        <p:nvSpPr>
          <p:cNvPr id="14" name="Ellipse 13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600" dirty="0"/>
              <a:t>9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784553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Fiducial cut</a:t>
            </a:r>
            <a:endParaRPr lang="en-CA" sz="4000" cap="non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1" y="2142066"/>
            <a:ext cx="4995334" cy="4312521"/>
          </a:xfrm>
        </p:spPr>
        <p:txBody>
          <a:bodyPr>
            <a:normAutofit/>
          </a:bodyPr>
          <a:lstStyle/>
          <a:p>
            <a:r>
              <a:rPr lang="en-CA" sz="2600" dirty="0" smtClean="0"/>
              <a:t>Use CCD images from the cameras to apply fiducial cut</a:t>
            </a:r>
          </a:p>
          <a:p>
            <a:r>
              <a:rPr lang="en-CA" sz="2600" dirty="0" smtClean="0"/>
              <a:t>Need to correct for refraction</a:t>
            </a:r>
          </a:p>
          <a:p>
            <a:r>
              <a:rPr lang="en-CA" sz="2600" dirty="0" smtClean="0"/>
              <a:t>Can use the </a:t>
            </a:r>
            <a:r>
              <a:rPr lang="en-CA" sz="2600" dirty="0" err="1" smtClean="0"/>
              <a:t>Dytran</a:t>
            </a:r>
            <a:r>
              <a:rPr lang="en-CA" sz="2600" dirty="0" smtClean="0"/>
              <a:t> analysis to exclude non-bulk events</a:t>
            </a:r>
          </a:p>
        </p:txBody>
      </p:sp>
      <p:sp>
        <p:nvSpPr>
          <p:cNvPr id="15" name="Espace réservé du contenu 2"/>
          <p:cNvSpPr>
            <a:spLocks noGrp="1"/>
          </p:cNvSpPr>
          <p:nvPr>
            <p:ph sz="half" idx="1"/>
          </p:nvPr>
        </p:nvSpPr>
        <p:spPr>
          <a:xfrm>
            <a:off x="6104965" y="5535354"/>
            <a:ext cx="273926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Fiducial cut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4965" y="1091572"/>
            <a:ext cx="5679332" cy="4434816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8" name="Ellipse 7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700" dirty="0" smtClean="0"/>
              <a:t>10</a:t>
            </a:r>
            <a:endParaRPr lang="en-CA" sz="1700" dirty="0"/>
          </a:p>
        </p:txBody>
      </p:sp>
    </p:spTree>
    <p:extLst>
      <p:ext uri="{BB962C8B-B14F-4D97-AF65-F5344CB8AC3E}">
        <p14:creationId xmlns:p14="http://schemas.microsoft.com/office/powerpoint/2010/main" val="39324319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Results</a:t>
            </a:r>
            <a:endParaRPr lang="en-CA" sz="4000" cap="non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800" y="2142066"/>
                <a:ext cx="5138683" cy="431252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CA" sz="2600" dirty="0" smtClean="0"/>
                  <a:t>Bubble chambers are threshold detectors</a:t>
                </a:r>
              </a:p>
              <a:p>
                <a:r>
                  <a:rPr lang="en-CA" sz="2600" dirty="0" smtClean="0"/>
                  <a:t>Recoil nuclei following mono-energetic neutron scattering</a:t>
                </a:r>
              </a:p>
              <a:p>
                <a:pPr lvl="1"/>
                <a14:m>
                  <m:oMath xmlns:m="http://schemas.openxmlformats.org/officeDocument/2006/math">
                    <m:groupChr>
                      <m:groupChrPr>
                        <m:chr m:val="⇒"/>
                        <m:vertJc m:val="bot"/>
                        <m:ctrlPr>
                          <a:rPr lang="en-CA" sz="240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CA" sz="2400" dirty="0" smtClean="0"/>
                  <a:t> Boxlike spectrum in lab system</a:t>
                </a:r>
              </a:p>
              <a:p>
                <a:r>
                  <a:rPr lang="en-CA" sz="2600" dirty="0" smtClean="0"/>
                  <a:t>Calculate the count rate of the chamber for different neutron energies, with cuts applied</a:t>
                </a:r>
              </a:p>
              <a:p>
                <a:r>
                  <a:rPr lang="en-CA" sz="2600" dirty="0" smtClean="0"/>
                  <a:t>Analysis ongoing for 34, 50, 61, 97 keV</a:t>
                </a: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800" y="2142066"/>
                <a:ext cx="5138683" cy="4312521"/>
              </a:xfrm>
              <a:blipFill rotWithShape="0">
                <a:blip r:embed="rId2"/>
                <a:stretch>
                  <a:fillRect l="-166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50629" b="49791"/>
          <a:stretch/>
        </p:blipFill>
        <p:spPr>
          <a:xfrm>
            <a:off x="8869201" y="3661923"/>
            <a:ext cx="3104022" cy="257624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5681135" y="521302"/>
            <a:ext cx="3104022" cy="2577600"/>
          </a:xfrm>
          <a:prstGeom prst="rect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8865214" y="521301"/>
            <a:ext cx="3104022" cy="2577600"/>
          </a:xfrm>
          <a:prstGeom prst="rect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5681135" y="3660570"/>
            <a:ext cx="3104022" cy="2577600"/>
          </a:xfrm>
          <a:prstGeom prst="rect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6210796" y="869155"/>
            <a:ext cx="0" cy="1800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6583328" y="2669155"/>
                <a:ext cx="15282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𝑘𝑒𝑉</m:t>
                          </m:r>
                        </m:e>
                      </m:d>
                    </m:oMath>
                  </m:oMathPara>
                </a14:m>
                <a:endParaRPr lang="en-CA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3328" y="2669155"/>
                <a:ext cx="1528235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riangle isocèle 15"/>
          <p:cNvSpPr/>
          <p:nvPr/>
        </p:nvSpPr>
        <p:spPr>
          <a:xfrm>
            <a:off x="7432787" y="1257640"/>
            <a:ext cx="76789" cy="14242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9" name="Connecteur droit 18"/>
          <p:cNvCxnSpPr/>
          <p:nvPr/>
        </p:nvCxnSpPr>
        <p:spPr>
          <a:xfrm>
            <a:off x="6128246" y="1171871"/>
            <a:ext cx="1651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5853607" y="1017982"/>
            <a:ext cx="357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</a:rPr>
              <a:t>1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913290" y="2531482"/>
            <a:ext cx="357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>
                <a:solidFill>
                  <a:schemeClr val="bg1"/>
                </a:solidFill>
              </a:rPr>
              <a:t>0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6210796" y="2685371"/>
            <a:ext cx="2273300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9829930" y="2669155"/>
                <a:ext cx="15282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𝑘𝑒𝑉</m:t>
                          </m:r>
                        </m:e>
                      </m:d>
                    </m:oMath>
                  </m:oMathPara>
                </a14:m>
                <a:endParaRPr lang="en-CA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9930" y="2669155"/>
                <a:ext cx="1528235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9457669" y="1482389"/>
            <a:ext cx="1279500" cy="1199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ZoneTexte 30"/>
          <p:cNvSpPr txBox="1"/>
          <p:nvPr/>
        </p:nvSpPr>
        <p:spPr>
          <a:xfrm>
            <a:off x="9168978" y="2546044"/>
            <a:ext cx="357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2" name="Espace réservé du contenu 2"/>
          <p:cNvSpPr>
            <a:spLocks noGrp="1"/>
          </p:cNvSpPr>
          <p:nvPr>
            <p:ph sz="half" idx="1"/>
          </p:nvPr>
        </p:nvSpPr>
        <p:spPr>
          <a:xfrm>
            <a:off x="8865214" y="3115117"/>
            <a:ext cx="310402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fr-CA" sz="1400" dirty="0" err="1" smtClean="0"/>
              <a:t>Recoil</a:t>
            </a:r>
            <a:r>
              <a:rPr lang="fr-CA" sz="1400" dirty="0" smtClean="0"/>
              <a:t> </a:t>
            </a:r>
            <a:r>
              <a:rPr lang="fr-CA" sz="1400" dirty="0" err="1" smtClean="0"/>
              <a:t>spectrum</a:t>
            </a:r>
            <a:r>
              <a:rPr lang="fr-CA" sz="1400" dirty="0" smtClean="0"/>
              <a:t> for mono-</a:t>
            </a:r>
            <a:r>
              <a:rPr lang="fr-CA" sz="1400" dirty="0" err="1" smtClean="0"/>
              <a:t>energetic</a:t>
            </a:r>
            <a:r>
              <a:rPr lang="fr-CA" sz="1400" dirty="0" smtClean="0"/>
              <a:t> neutrons</a:t>
            </a:r>
            <a:endParaRPr lang="en-CA" sz="1400" dirty="0" smtClean="0"/>
          </a:p>
        </p:txBody>
      </p:sp>
      <p:sp>
        <p:nvSpPr>
          <p:cNvPr id="33" name="Espace réservé du contenu 2"/>
          <p:cNvSpPr>
            <a:spLocks noGrp="1"/>
          </p:cNvSpPr>
          <p:nvPr>
            <p:ph sz="half" idx="1"/>
          </p:nvPr>
        </p:nvSpPr>
        <p:spPr>
          <a:xfrm>
            <a:off x="5687168" y="3115117"/>
            <a:ext cx="310402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fr-CA" sz="1400" dirty="0" smtClean="0"/>
              <a:t>Neutron </a:t>
            </a:r>
            <a:r>
              <a:rPr lang="fr-CA" sz="1400" dirty="0" err="1" smtClean="0"/>
              <a:t>energy</a:t>
            </a:r>
            <a:r>
              <a:rPr lang="fr-CA" sz="1400" dirty="0" smtClean="0"/>
              <a:t> </a:t>
            </a:r>
            <a:r>
              <a:rPr lang="fr-CA" sz="1400" dirty="0" err="1" smtClean="0"/>
              <a:t>spectrum</a:t>
            </a:r>
            <a:endParaRPr lang="en-CA" sz="1400" dirty="0" smtClean="0"/>
          </a:p>
        </p:txBody>
      </p:sp>
      <p:cxnSp>
        <p:nvCxnSpPr>
          <p:cNvPr id="24" name="Connecteur droit 23"/>
          <p:cNvCxnSpPr/>
          <p:nvPr/>
        </p:nvCxnSpPr>
        <p:spPr>
          <a:xfrm>
            <a:off x="9374848" y="1481435"/>
            <a:ext cx="1651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9100209" y="1327546"/>
            <a:ext cx="357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</a:rPr>
              <a:t>1</a:t>
            </a:r>
            <a:endParaRPr lang="en-CA" sz="1400" dirty="0">
              <a:solidFill>
                <a:schemeClr val="bg1"/>
              </a:solidFill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 flipV="1">
            <a:off x="9457398" y="869155"/>
            <a:ext cx="0" cy="1800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9457398" y="2685371"/>
            <a:ext cx="2273300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/>
              <p:cNvSpPr txBox="1"/>
              <p:nvPr/>
            </p:nvSpPr>
            <p:spPr>
              <a:xfrm>
                <a:off x="6583328" y="5862884"/>
                <a:ext cx="15282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CA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𝑘𝑒𝑉</m:t>
                          </m:r>
                        </m:e>
                      </m:d>
                    </m:oMath>
                  </m:oMathPara>
                </a14:m>
                <a:endParaRPr lang="en-CA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4" name="ZoneText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3328" y="5862884"/>
                <a:ext cx="1528235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ZoneTexte 34"/>
          <p:cNvSpPr txBox="1"/>
          <p:nvPr/>
        </p:nvSpPr>
        <p:spPr>
          <a:xfrm>
            <a:off x="5922376" y="5739773"/>
            <a:ext cx="357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5853607" y="4521275"/>
            <a:ext cx="357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</a:rPr>
              <a:t>1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41" name="Triangle rectangle 40"/>
          <p:cNvSpPr/>
          <p:nvPr/>
        </p:nvSpPr>
        <p:spPr>
          <a:xfrm>
            <a:off x="6214783" y="4691381"/>
            <a:ext cx="1294794" cy="117150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8" name="Connecteur droit avec flèche 37"/>
          <p:cNvCxnSpPr/>
          <p:nvPr/>
        </p:nvCxnSpPr>
        <p:spPr>
          <a:xfrm flipV="1">
            <a:off x="6210796" y="4062884"/>
            <a:ext cx="0" cy="1800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6128246" y="4675164"/>
            <a:ext cx="1651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>
            <a:off x="6210796" y="5879100"/>
            <a:ext cx="2273300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space réservé du contenu 2"/>
          <p:cNvSpPr>
            <a:spLocks noGrp="1"/>
          </p:cNvSpPr>
          <p:nvPr>
            <p:ph sz="half" idx="1"/>
          </p:nvPr>
        </p:nvSpPr>
        <p:spPr>
          <a:xfrm>
            <a:off x="5681135" y="6236991"/>
            <a:ext cx="3104022" cy="414136"/>
          </a:xfrm>
        </p:spPr>
        <p:txBody>
          <a:bodyPr anchor="t" anchorCtr="0">
            <a:normAutofit fontScale="92500" lnSpcReduction="20000"/>
          </a:bodyPr>
          <a:lstStyle/>
          <a:p>
            <a:pPr marL="0" indent="0">
              <a:buNone/>
            </a:pPr>
            <a:r>
              <a:rPr lang="fr-CA" sz="1400" dirty="0" smtClean="0"/>
              <a:t>Mono-</a:t>
            </a:r>
            <a:r>
              <a:rPr lang="fr-CA" sz="1400" dirty="0" err="1" smtClean="0"/>
              <a:t>energetic</a:t>
            </a:r>
            <a:r>
              <a:rPr lang="fr-CA" sz="1400" dirty="0" smtClean="0"/>
              <a:t> neutron </a:t>
            </a:r>
            <a:r>
              <a:rPr lang="fr-CA" sz="1400" dirty="0" err="1" smtClean="0"/>
              <a:t>response</a:t>
            </a:r>
            <a:r>
              <a:rPr lang="fr-CA" sz="1400" dirty="0" smtClean="0"/>
              <a:t> in </a:t>
            </a:r>
            <a:r>
              <a:rPr lang="fr-CA" sz="1400" dirty="0" err="1" smtClean="0"/>
              <a:t>bubble</a:t>
            </a:r>
            <a:r>
              <a:rPr lang="fr-CA" sz="1400" dirty="0" smtClean="0"/>
              <a:t> </a:t>
            </a:r>
            <a:r>
              <a:rPr lang="fr-CA" sz="1400" dirty="0" err="1" smtClean="0"/>
              <a:t>chambers</a:t>
            </a:r>
            <a:endParaRPr lang="en-CA" sz="1400" dirty="0" smtClean="0"/>
          </a:p>
        </p:txBody>
      </p:sp>
      <p:sp>
        <p:nvSpPr>
          <p:cNvPr id="43" name="Espace réservé du contenu 2"/>
          <p:cNvSpPr>
            <a:spLocks noGrp="1"/>
          </p:cNvSpPr>
          <p:nvPr>
            <p:ph sz="half" idx="1"/>
          </p:nvPr>
        </p:nvSpPr>
        <p:spPr>
          <a:xfrm>
            <a:off x="8865214" y="6247519"/>
            <a:ext cx="3104022" cy="414136"/>
          </a:xfrm>
        </p:spPr>
        <p:txBody>
          <a:bodyPr anchor="t" anchorCtr="0">
            <a:normAutofit fontScale="92500" lnSpcReduction="20000"/>
          </a:bodyPr>
          <a:lstStyle/>
          <a:p>
            <a:pPr marL="0" indent="0">
              <a:buNone/>
            </a:pPr>
            <a:r>
              <a:rPr lang="fr-CA" sz="1400" dirty="0" err="1" smtClean="0"/>
              <a:t>Experimental</a:t>
            </a:r>
            <a:r>
              <a:rPr lang="fr-CA" sz="1400" dirty="0" smtClean="0"/>
              <a:t> count rate for 50 keV neutrons</a:t>
            </a:r>
            <a:endParaRPr lang="en-CA" sz="1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/>
              <p:cNvSpPr txBox="1"/>
              <p:nvPr/>
            </p:nvSpPr>
            <p:spPr>
              <a:xfrm>
                <a:off x="9709518" y="5978288"/>
                <a:ext cx="1415414" cy="215444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CA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CA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𝑘𝑒𝑉</m:t>
                          </m:r>
                        </m:e>
                      </m:d>
                    </m:oMath>
                  </m:oMathPara>
                </a14:m>
                <a:endParaRPr lang="en-CA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4" name="ZoneTexte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9518" y="5978288"/>
                <a:ext cx="1415414" cy="215444"/>
              </a:xfrm>
              <a:prstGeom prst="rect">
                <a:avLst/>
              </a:prstGeom>
              <a:blipFill rotWithShape="0">
                <a:blip r:embed="rId7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ZoneTexte 44"/>
              <p:cNvSpPr txBox="1"/>
              <p:nvPr/>
            </p:nvSpPr>
            <p:spPr>
              <a:xfrm rot="16200000">
                <a:off x="8284780" y="4869333"/>
                <a:ext cx="1415414" cy="215444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𝑅𝑎𝑡𝑒</m:t>
                      </m:r>
                      <m:r>
                        <a:rPr lang="en-CA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CA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CA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CA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CA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5" name="ZoneText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284780" y="4869333"/>
                <a:ext cx="1415414" cy="215444"/>
              </a:xfrm>
              <a:prstGeom prst="rect">
                <a:avLst/>
              </a:prstGeom>
              <a:blipFill rotWithShape="0">
                <a:blip r:embed="rId8"/>
                <a:stretch>
                  <a:fillRect r="-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ZoneTexte 45"/>
          <p:cNvSpPr txBox="1"/>
          <p:nvPr/>
        </p:nvSpPr>
        <p:spPr>
          <a:xfrm>
            <a:off x="9709518" y="3708824"/>
            <a:ext cx="1415414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</a:rPr>
              <a:t>50 keV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47" name="Ellipse 46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700" dirty="0" smtClean="0"/>
              <a:t>11</a:t>
            </a:r>
            <a:endParaRPr lang="en-CA" sz="1700" dirty="0"/>
          </a:p>
        </p:txBody>
      </p:sp>
    </p:spTree>
    <p:extLst>
      <p:ext uri="{BB962C8B-B14F-4D97-AF65-F5344CB8AC3E}">
        <p14:creationId xmlns:p14="http://schemas.microsoft.com/office/powerpoint/2010/main" val="16692532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1710" r="1710"/>
          <a:stretch/>
        </p:blipFill>
        <p:spPr>
          <a:xfrm>
            <a:off x="2287345" y="268941"/>
            <a:ext cx="7617310" cy="6436708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6" name="Ellipse 5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700" dirty="0" smtClean="0"/>
              <a:t>12</a:t>
            </a:r>
            <a:endParaRPr lang="en-CA" sz="1700" dirty="0"/>
          </a:p>
        </p:txBody>
      </p:sp>
    </p:spTree>
    <p:extLst>
      <p:ext uri="{BB962C8B-B14F-4D97-AF65-F5344CB8AC3E}">
        <p14:creationId xmlns:p14="http://schemas.microsoft.com/office/powerpoint/2010/main" val="23004705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CA" sz="4000" cap="none" dirty="0"/>
                  <a:t>Near </a:t>
                </a:r>
                <a:r>
                  <a:rPr lang="en-CA" sz="4000" cap="none" dirty="0" smtClean="0"/>
                  <a:t>future:</a:t>
                </a:r>
                <a:br>
                  <a:rPr lang="en-CA" sz="4000" cap="none" dirty="0" smtClean="0"/>
                </a:br>
                <a:r>
                  <a:rPr lang="en-CA" sz="4000" cap="none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4000" i="1" cap="none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4000" i="1" cap="none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CA" sz="4000" i="1" cap="none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sz="4000" i="1" cap="none">
                        <a:latin typeface="Cambria Math" panose="02040503050406030204" pitchFamily="18" charset="0"/>
                      </a:rPr>
                      <m:t>𝐶𝑙</m:t>
                    </m:r>
                    <m:sSub>
                      <m:sSubPr>
                        <m:ctrlPr>
                          <a:rPr lang="en-CA" sz="4000" i="1" cap="none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4000" i="1" cap="none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sz="4000" cap="none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endParaRPr lang="en-CA" sz="4000" dirty="0"/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167" t="-251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802" y="2142067"/>
                <a:ext cx="3953433" cy="4164604"/>
              </a:xfrm>
            </p:spPr>
            <p:txBody>
              <a:bodyPr>
                <a:normAutofit/>
              </a:bodyPr>
              <a:lstStyle/>
              <a:p>
                <a:r>
                  <a:rPr lang="en-CA" sz="2600" dirty="0" smtClean="0"/>
                  <a:t>New Freon gas</a:t>
                </a:r>
              </a:p>
              <a:p>
                <a:r>
                  <a:rPr lang="en-CA" sz="2600" dirty="0" smtClean="0"/>
                  <a:t>New fill to be performed soon</a:t>
                </a:r>
              </a:p>
              <a:p>
                <a:r>
                  <a:rPr lang="en-CA" sz="2600" dirty="0" smtClean="0"/>
                  <a:t>Goal: Identify the 17 keV mono-energetic recoil from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sz="26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35</m:t>
                        </m:r>
                      </m:sup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𝐶𝑙</m:t>
                        </m:r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CA" sz="2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CA" sz="2600" b="0" i="1" smtClean="0">
                                <a:latin typeface="Cambria Math" panose="02040503050406030204" pitchFamily="18" charset="0"/>
                              </a:rPr>
                              <m:t>𝑡h</m:t>
                            </m:r>
                          </m:sub>
                        </m:sSub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sPre>
                          <m:sPrePr>
                            <m:ctrlPr>
                              <a:rPr lang="en-CA" sz="2600" b="0" i="1" smtClean="0">
                                <a:latin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CA" sz="2600" b="0" i="1" smtClean="0">
                                <a:latin typeface="Cambria Math" panose="02040503050406030204" pitchFamily="18" charset="0"/>
                              </a:rPr>
                              <m:t>35</m:t>
                            </m:r>
                          </m:sup>
                          <m:e>
                            <m:r>
                              <a:rPr lang="en-CA" sz="2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sPre>
                      </m:e>
                    </m:sPre>
                  </m:oMath>
                </a14:m>
                <a:r>
                  <a:rPr lang="en-CA" sz="2600" dirty="0" smtClean="0"/>
                  <a:t> reaction</a:t>
                </a:r>
                <a:endParaRPr lang="en-CA" sz="26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802" y="2142067"/>
                <a:ext cx="3953433" cy="4164604"/>
              </a:xfrm>
              <a:blipFill rotWithShape="0">
                <a:blip r:embed="rId4"/>
                <a:stretch>
                  <a:fillRect l="-246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33"/>
          <p:cNvCxnSpPr/>
          <p:nvPr/>
        </p:nvCxnSpPr>
        <p:spPr>
          <a:xfrm>
            <a:off x="9621404" y="2427798"/>
            <a:ext cx="48837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34"/>
          <p:cNvCxnSpPr/>
          <p:nvPr/>
        </p:nvCxnSpPr>
        <p:spPr>
          <a:xfrm>
            <a:off x="9615134" y="2243424"/>
            <a:ext cx="0" cy="18002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3"/>
          <p:cNvCxnSpPr/>
          <p:nvPr/>
        </p:nvCxnSpPr>
        <p:spPr>
          <a:xfrm>
            <a:off x="10064366" y="1614224"/>
            <a:ext cx="41636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44"/>
          <p:cNvCxnSpPr/>
          <p:nvPr/>
        </p:nvCxnSpPr>
        <p:spPr>
          <a:xfrm>
            <a:off x="10064366" y="1629846"/>
            <a:ext cx="0" cy="14877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0"/>
          <p:cNvSpPr txBox="1"/>
          <p:nvPr/>
        </p:nvSpPr>
        <p:spPr>
          <a:xfrm>
            <a:off x="10457830" y="1470208"/>
            <a:ext cx="1444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17 </a:t>
            </a:r>
            <a:r>
              <a:rPr lang="en-CA" sz="1600" dirty="0" err="1" smtClean="0"/>
              <a:t>keV</a:t>
            </a:r>
            <a:endParaRPr lang="en-CA" sz="1600" dirty="0"/>
          </a:p>
        </p:txBody>
      </p:sp>
      <p:sp>
        <p:nvSpPr>
          <p:cNvPr id="16" name="TextBox 51"/>
          <p:cNvSpPr txBox="1"/>
          <p:nvPr/>
        </p:nvSpPr>
        <p:spPr>
          <a:xfrm>
            <a:off x="10120690" y="2211774"/>
            <a:ext cx="227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600 keV (</a:t>
            </a:r>
            <a:r>
              <a:rPr lang="en-CA" sz="1600" dirty="0" smtClean="0">
                <a:sym typeface="Symbol"/>
              </a:rPr>
              <a:t> 1keV in R</a:t>
            </a:r>
            <a:r>
              <a:rPr lang="en-CA" sz="1600" baseline="-25000" dirty="0" smtClean="0">
                <a:sym typeface="Symbol"/>
              </a:rPr>
              <a:t>C</a:t>
            </a:r>
            <a:r>
              <a:rPr lang="en-CA" sz="1600" dirty="0" smtClean="0">
                <a:sym typeface="Symbol"/>
              </a:rPr>
              <a:t>)</a:t>
            </a:r>
            <a:r>
              <a:rPr lang="en-CA" sz="1600" dirty="0" smtClean="0"/>
              <a:t> </a:t>
            </a:r>
            <a:endParaRPr lang="en-CA" sz="1600" dirty="0"/>
          </a:p>
        </p:txBody>
      </p:sp>
      <p:sp>
        <p:nvSpPr>
          <p:cNvPr id="17" name="TextBox 56"/>
          <p:cNvSpPr txBox="1"/>
          <p:nvPr/>
        </p:nvSpPr>
        <p:spPr>
          <a:xfrm>
            <a:off x="8507718" y="175010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aseline="30000" dirty="0" smtClean="0"/>
              <a:t>35</a:t>
            </a:r>
            <a:r>
              <a:rPr lang="en-CA" sz="2400" i="1" dirty="0" smtClean="0"/>
              <a:t>Cl</a:t>
            </a:r>
            <a:r>
              <a:rPr lang="en-CA" sz="2400" dirty="0" smtClean="0"/>
              <a:t>(</a:t>
            </a:r>
            <a:r>
              <a:rPr lang="en-CA" sz="2400" i="1" dirty="0" err="1" smtClean="0"/>
              <a:t>n</a:t>
            </a:r>
            <a:r>
              <a:rPr lang="en-CA" sz="2400" baseline="-25000" dirty="0" err="1" smtClean="0"/>
              <a:t>th</a:t>
            </a:r>
            <a:r>
              <a:rPr lang="en-CA" sz="2400" dirty="0" err="1" smtClean="0"/>
              <a:t>,</a:t>
            </a:r>
            <a:r>
              <a:rPr lang="en-CA" sz="2400" i="1" dirty="0" err="1" smtClean="0"/>
              <a:t>p</a:t>
            </a:r>
            <a:r>
              <a:rPr lang="en-CA" sz="2400" dirty="0" smtClean="0"/>
              <a:t>)</a:t>
            </a:r>
            <a:r>
              <a:rPr lang="en-CA" sz="2400" baseline="30000" dirty="0" smtClean="0"/>
              <a:t>35</a:t>
            </a:r>
            <a:r>
              <a:rPr lang="en-CA" sz="2400" i="1" dirty="0" smtClean="0"/>
              <a:t>S</a:t>
            </a:r>
            <a:endParaRPr lang="en-CA" sz="2400" i="1" dirty="0"/>
          </a:p>
        </p:txBody>
      </p:sp>
      <p:graphicFrame>
        <p:nvGraphicFramePr>
          <p:cNvPr id="18" name="Table 54"/>
          <p:cNvGraphicFramePr>
            <a:graphicFrameLocks noGrp="1"/>
          </p:cNvGraphicFramePr>
          <p:nvPr>
            <p:extLst/>
          </p:nvPr>
        </p:nvGraphicFramePr>
        <p:xfrm>
          <a:off x="5256549" y="5237302"/>
          <a:ext cx="60960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T</a:t>
                      </a:r>
                      <a:r>
                        <a:rPr lang="en-CA" baseline="-25000" dirty="0" smtClean="0"/>
                        <a:t>b</a:t>
                      </a:r>
                      <a:r>
                        <a:rPr lang="en-CA" baseline="0" dirty="0" smtClean="0"/>
                        <a:t>(</a:t>
                      </a:r>
                      <a:r>
                        <a:rPr lang="en-CA" baseline="30000" dirty="0" err="1" smtClean="0"/>
                        <a:t>o</a:t>
                      </a:r>
                      <a:r>
                        <a:rPr lang="en-CA" baseline="0" dirty="0" err="1" smtClean="0"/>
                        <a:t>C</a:t>
                      </a:r>
                      <a:r>
                        <a:rPr lang="en-CA" baseline="0" dirty="0" smtClean="0"/>
                        <a:t>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err="1" smtClean="0"/>
                        <a:t>T</a:t>
                      </a:r>
                      <a:r>
                        <a:rPr lang="en-CA" baseline="-25000" dirty="0" err="1" smtClean="0"/>
                        <a:t>c</a:t>
                      </a:r>
                      <a:r>
                        <a:rPr lang="en-CA" baseline="0" dirty="0" smtClean="0"/>
                        <a:t>(</a:t>
                      </a:r>
                      <a:r>
                        <a:rPr lang="en-CA" baseline="30000" dirty="0" err="1" smtClean="0"/>
                        <a:t>o</a:t>
                      </a:r>
                      <a:r>
                        <a:rPr lang="en-CA" baseline="0" dirty="0" err="1" smtClean="0"/>
                        <a:t>C</a:t>
                      </a:r>
                      <a:r>
                        <a:rPr lang="en-CA" baseline="0" dirty="0" smtClean="0"/>
                        <a:t>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ρ</a:t>
                      </a:r>
                      <a:r>
                        <a:rPr lang="en-CA" dirty="0" smtClean="0"/>
                        <a:t> (20</a:t>
                      </a:r>
                      <a:r>
                        <a:rPr lang="en-CA" baseline="30000" dirty="0" smtClean="0"/>
                        <a:t>o</a:t>
                      </a:r>
                      <a:r>
                        <a:rPr lang="en-CA" baseline="0" dirty="0" smtClean="0"/>
                        <a:t>)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C</a:t>
                      </a:r>
                      <a:r>
                        <a:rPr lang="en-CA" baseline="-25000" dirty="0" smtClean="0"/>
                        <a:t>3</a:t>
                      </a:r>
                      <a:r>
                        <a:rPr lang="en-CA" baseline="0" dirty="0" smtClean="0"/>
                        <a:t>F</a:t>
                      </a:r>
                      <a:r>
                        <a:rPr lang="en-CA" baseline="-25000" dirty="0" smtClean="0"/>
                        <a:t>8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-39.10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71.90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1.35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C</a:t>
                      </a:r>
                      <a:r>
                        <a:rPr lang="en-CA" baseline="-25000" dirty="0" smtClean="0"/>
                        <a:t>2</a:t>
                      </a:r>
                      <a:r>
                        <a:rPr lang="en-CA" baseline="0" dirty="0" smtClean="0"/>
                        <a:t>ClF</a:t>
                      </a:r>
                      <a:r>
                        <a:rPr lang="en-CA" baseline="-25000" dirty="0" smtClean="0"/>
                        <a:t>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-39.22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79.95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1.50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0" r="16937"/>
          <a:stretch/>
        </p:blipFill>
        <p:spPr>
          <a:xfrm>
            <a:off x="5014870" y="549599"/>
            <a:ext cx="3437388" cy="2813375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22" name="Right Triangle 9"/>
          <p:cNvSpPr/>
          <p:nvPr/>
        </p:nvSpPr>
        <p:spPr>
          <a:xfrm>
            <a:off x="5150634" y="1820110"/>
            <a:ext cx="397302" cy="377404"/>
          </a:xfrm>
          <a:prstGeom prst="rtTriangle">
            <a:avLst/>
          </a:prstGeom>
          <a:solidFill>
            <a:srgbClr val="7469A3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TextBox 53"/>
          <p:cNvSpPr txBox="1"/>
          <p:nvPr/>
        </p:nvSpPr>
        <p:spPr>
          <a:xfrm>
            <a:off x="5240327" y="3422975"/>
            <a:ext cx="72008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CA" dirty="0" smtClean="0"/>
              <a:t>Unique possibility to calibrate threshold curve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CA" dirty="0" smtClean="0">
                <a:sym typeface="Symbol"/>
              </a:rPr>
              <a:t>Determine model parameters (</a:t>
            </a:r>
            <a:r>
              <a:rPr lang="el-GR" dirty="0" smtClean="0">
                <a:sym typeface="Symbol"/>
              </a:rPr>
              <a:t>α</a:t>
            </a:r>
            <a:r>
              <a:rPr lang="en-CA" dirty="0" smtClean="0">
                <a:sym typeface="Symbol"/>
              </a:rPr>
              <a:t>, b,…), nuclear vs. electronic </a:t>
            </a:r>
            <a:r>
              <a:rPr lang="en-CA" dirty="0" err="1" smtClean="0">
                <a:sym typeface="Symbol"/>
              </a:rPr>
              <a:t>dE</a:t>
            </a:r>
            <a:r>
              <a:rPr lang="en-CA" dirty="0" smtClean="0">
                <a:sym typeface="Symbol"/>
              </a:rPr>
              <a:t>/dx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CA" dirty="0" smtClean="0">
                <a:sym typeface="Symbol"/>
              </a:rPr>
              <a:t>Tune Monte Carlo to data – absolute measurement possible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CA" dirty="0" smtClean="0">
                <a:sym typeface="Symbol"/>
              </a:rPr>
              <a:t>Thermal properties of R115 very similar to C</a:t>
            </a:r>
            <a:r>
              <a:rPr lang="en-CA" baseline="-25000" dirty="0" smtClean="0">
                <a:sym typeface="Symbol"/>
              </a:rPr>
              <a:t>3</a:t>
            </a:r>
            <a:r>
              <a:rPr lang="en-CA" dirty="0" smtClean="0">
                <a:sym typeface="Symbol"/>
              </a:rPr>
              <a:t>F</a:t>
            </a:r>
            <a:r>
              <a:rPr lang="en-CA" baseline="-25000" dirty="0" smtClean="0">
                <a:sym typeface="Symbol"/>
              </a:rPr>
              <a:t>8</a:t>
            </a:r>
            <a:endParaRPr lang="en-CA" baseline="-25000" dirty="0" smtClean="0"/>
          </a:p>
        </p:txBody>
      </p:sp>
      <p:cxnSp>
        <p:nvCxnSpPr>
          <p:cNvPr id="19" name="Straight Connector 33"/>
          <p:cNvCxnSpPr/>
          <p:nvPr/>
        </p:nvCxnSpPr>
        <p:spPr>
          <a:xfrm>
            <a:off x="9303157" y="2796602"/>
            <a:ext cx="48837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34"/>
          <p:cNvCxnSpPr/>
          <p:nvPr/>
        </p:nvCxnSpPr>
        <p:spPr>
          <a:xfrm flipH="1">
            <a:off x="9296887" y="2271775"/>
            <a:ext cx="6270" cy="52047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51"/>
          <p:cNvSpPr txBox="1"/>
          <p:nvPr/>
        </p:nvSpPr>
        <p:spPr>
          <a:xfrm>
            <a:off x="9802443" y="2580578"/>
            <a:ext cx="227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Thermal neutrons</a:t>
            </a:r>
            <a:endParaRPr lang="en-CA" sz="1600" dirty="0"/>
          </a:p>
        </p:txBody>
      </p:sp>
      <p:sp>
        <p:nvSpPr>
          <p:cNvPr id="25" name="Ellipse 24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700" dirty="0" smtClean="0"/>
              <a:t>13</a:t>
            </a:r>
            <a:endParaRPr lang="en-CA" sz="1700" dirty="0"/>
          </a:p>
        </p:txBody>
      </p:sp>
    </p:spTree>
    <p:extLst>
      <p:ext uri="{BB962C8B-B14F-4D97-AF65-F5344CB8AC3E}">
        <p14:creationId xmlns:p14="http://schemas.microsoft.com/office/powerpoint/2010/main" val="390135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400" cap="none" dirty="0" smtClean="0"/>
              <a:t>Conclusion</a:t>
            </a:r>
            <a:endParaRPr lang="en-CA" sz="4400" cap="non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1" y="2142066"/>
            <a:ext cx="9286874" cy="4312521"/>
          </a:xfrm>
        </p:spPr>
        <p:txBody>
          <a:bodyPr>
            <a:normAutofit/>
          </a:bodyPr>
          <a:lstStyle/>
          <a:p>
            <a:r>
              <a:rPr lang="en-CA" sz="3600" dirty="0" smtClean="0"/>
              <a:t>We calibrated PICO 0.1 with mono energetic neutrons</a:t>
            </a:r>
          </a:p>
          <a:p>
            <a:r>
              <a:rPr lang="en-CA" sz="3600" dirty="0" smtClean="0"/>
              <a:t>This measurement will help characterize WIMP signal</a:t>
            </a:r>
          </a:p>
          <a:p>
            <a:r>
              <a:rPr lang="en-CA" sz="3600" smtClean="0"/>
              <a:t>Analysis ongoing</a:t>
            </a:r>
            <a:endParaRPr lang="en-CA" sz="3600" dirty="0" smtClean="0"/>
          </a:p>
          <a:p>
            <a:r>
              <a:rPr lang="en-CA" sz="3600" dirty="0" smtClean="0"/>
              <a:t>Threshold calibration in next months</a:t>
            </a:r>
            <a:endParaRPr lang="en-CA" sz="3600" dirty="0" smtClean="0"/>
          </a:p>
        </p:txBody>
      </p:sp>
      <p:sp>
        <p:nvSpPr>
          <p:cNvPr id="11" name="Ellipse 10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700" dirty="0" smtClean="0"/>
              <a:t>14</a:t>
            </a:r>
            <a:endParaRPr lang="en-CA" sz="1700" dirty="0"/>
          </a:p>
        </p:txBody>
      </p:sp>
    </p:spTree>
    <p:extLst>
      <p:ext uri="{BB962C8B-B14F-4D97-AF65-F5344CB8AC3E}">
        <p14:creationId xmlns:p14="http://schemas.microsoft.com/office/powerpoint/2010/main" val="15363407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 anchor="ctr">
            <a:normAutofit/>
          </a:bodyPr>
          <a:lstStyle/>
          <a:p>
            <a:pPr algn="ctr"/>
            <a:r>
              <a:rPr lang="fr-CA" sz="7200" dirty="0" err="1" smtClean="0"/>
              <a:t>Thank</a:t>
            </a:r>
            <a:r>
              <a:rPr lang="fr-CA" sz="7200" dirty="0" smtClean="0"/>
              <a:t> </a:t>
            </a:r>
            <a:r>
              <a:rPr lang="fr-CA" sz="7200" dirty="0" err="1" smtClean="0"/>
              <a:t>you</a:t>
            </a:r>
            <a:r>
              <a:rPr lang="fr-CA" sz="7200" dirty="0" smtClean="0"/>
              <a:t>!</a:t>
            </a:r>
            <a:br>
              <a:rPr lang="fr-CA" sz="7200" dirty="0" smtClean="0"/>
            </a:br>
            <a:endParaRPr lang="fr-CA" sz="2400" dirty="0"/>
          </a:p>
        </p:txBody>
      </p:sp>
      <p:pic>
        <p:nvPicPr>
          <p:cNvPr id="6" name="Picture 2" descr="http://www.opto.umontreal.ca/neuropharmaco/images/logo/UdeM-293-et-noir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883" y="5583735"/>
            <a:ext cx="2906276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2.laurentian.ca/sudbury2015/img/logoSoE.pn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23"/>
          <a:stretch/>
        </p:blipFill>
        <p:spPr bwMode="auto">
          <a:xfrm>
            <a:off x="3532174" y="5583735"/>
            <a:ext cx="6063131" cy="1135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6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7428" y="5576521"/>
            <a:ext cx="2689707" cy="11359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28" y="5575720"/>
            <a:ext cx="1137600" cy="11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83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Extra slide:</a:t>
            </a:r>
            <a:br>
              <a:rPr lang="en-CA" sz="4000" cap="none" dirty="0" smtClean="0"/>
            </a:br>
            <a:r>
              <a:rPr lang="en-CA" sz="4000" cap="none" dirty="0" err="1" smtClean="0"/>
              <a:t>SbBe</a:t>
            </a:r>
            <a:r>
              <a:rPr lang="en-CA" sz="4000" cap="none" dirty="0" smtClean="0"/>
              <a:t> neutron source</a:t>
            </a:r>
            <a:endParaRPr lang="en-CA" sz="4000" cap="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799" y="2142066"/>
                <a:ext cx="4916103" cy="4312521"/>
              </a:xfrm>
            </p:spPr>
            <p:txBody>
              <a:bodyPr>
                <a:normAutofit/>
              </a:bodyPr>
              <a:lstStyle/>
              <a:p>
                <a:r>
                  <a:rPr lang="en-CA" sz="2600" dirty="0" smtClean="0"/>
                  <a:t>602 keV gamma from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sz="26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124</m:t>
                        </m:r>
                      </m:sup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𝑆𝑏</m:t>
                        </m:r>
                      </m:e>
                    </m:sPre>
                  </m:oMath>
                </a14:m>
                <a:r>
                  <a:rPr lang="en-CA" sz="2600" dirty="0" smtClean="0"/>
                  <a:t> decay</a:t>
                </a:r>
              </a:p>
              <a:p>
                <a:r>
                  <a:rPr lang="en-CA" sz="2600" dirty="0" smtClean="0"/>
                  <a:t>Gamma interact with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sz="26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𝐵𝑒</m:t>
                        </m:r>
                      </m:e>
                    </m:sPre>
                  </m:oMath>
                </a14:m>
                <a:r>
                  <a:rPr lang="en-CA" sz="2600" dirty="0" smtClean="0"/>
                  <a:t> to yield a 22 keV neutron</a:t>
                </a:r>
              </a:p>
              <a:p>
                <a:r>
                  <a:rPr lang="en-CA" sz="2600" dirty="0" smtClean="0"/>
                  <a:t>Source can be used to probe lower neutron energy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799" y="2142066"/>
                <a:ext cx="4916103" cy="4312521"/>
              </a:xfrm>
              <a:blipFill rotWithShape="0">
                <a:blip r:embed="rId2"/>
                <a:stretch>
                  <a:fillRect l="-185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902" y="489382"/>
            <a:ext cx="3946216" cy="2959662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546" y="3118587"/>
            <a:ext cx="4191328" cy="3143495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15" name="Espace réservé du contenu 2"/>
          <p:cNvSpPr>
            <a:spLocks noGrp="1"/>
          </p:cNvSpPr>
          <p:nvPr>
            <p:ph sz="half" idx="1"/>
          </p:nvPr>
        </p:nvSpPr>
        <p:spPr>
          <a:xfrm>
            <a:off x="5601902" y="3437621"/>
            <a:ext cx="273926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Beryllium disk</a:t>
            </a:r>
          </a:p>
        </p:txBody>
      </p:sp>
      <p:sp>
        <p:nvSpPr>
          <p:cNvPr id="16" name="Espace réservé du contenu 2"/>
          <p:cNvSpPr>
            <a:spLocks noGrp="1"/>
          </p:cNvSpPr>
          <p:nvPr>
            <p:ph sz="half" idx="1"/>
          </p:nvPr>
        </p:nvSpPr>
        <p:spPr>
          <a:xfrm>
            <a:off x="7751546" y="6262082"/>
            <a:ext cx="273926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err="1" smtClean="0"/>
              <a:t>SbBe</a:t>
            </a:r>
            <a:r>
              <a:rPr lang="en-CA" sz="1400" dirty="0" smtClean="0"/>
              <a:t> source setup</a:t>
            </a:r>
          </a:p>
        </p:txBody>
      </p:sp>
    </p:spTree>
    <p:extLst>
      <p:ext uri="{BB962C8B-B14F-4D97-AF65-F5344CB8AC3E}">
        <p14:creationId xmlns:p14="http://schemas.microsoft.com/office/powerpoint/2010/main" val="9255428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Extra slide:</a:t>
            </a:r>
            <a:br>
              <a:rPr lang="en-CA" sz="4000" cap="none" dirty="0" smtClean="0"/>
            </a:br>
            <a:r>
              <a:rPr lang="en-CA" sz="4000" cap="none" dirty="0" smtClean="0"/>
              <a:t>Experimental neutron yield plot</a:t>
            </a:r>
            <a:endParaRPr lang="en-CA" sz="4000" cap="none" dirty="0"/>
          </a:p>
        </p:txBody>
      </p:sp>
      <p:graphicFrame>
        <p:nvGraphicFramePr>
          <p:cNvPr id="11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927862"/>
              </p:ext>
            </p:extLst>
          </p:nvPr>
        </p:nvGraphicFramePr>
        <p:xfrm>
          <a:off x="301592" y="1982803"/>
          <a:ext cx="11588818" cy="4595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317633" y="1982803"/>
            <a:ext cx="11315967" cy="4595049"/>
          </a:xfrm>
          <a:prstGeom prst="rect">
            <a:avLst/>
          </a:prstGeom>
          <a:blipFill dpi="0" rotWithShape="1">
            <a:blip r:embed="rId3">
              <a:alphaModFix amt="50000"/>
            </a:blip>
            <a:srcRect/>
            <a:stretch>
              <a:fillRect l="-2411" r="-1433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8167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Extra slide: Low threshold measurement</a:t>
            </a:r>
            <a:endParaRPr lang="en-CA" sz="4000" cap="none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7" y="1840730"/>
            <a:ext cx="10158413" cy="4793329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030651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PICO collaboration</a:t>
            </a:r>
            <a:endParaRPr lang="en-CA" sz="4000" cap="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</p:spPr>
            <p:txBody>
              <a:bodyPr>
                <a:normAutofit/>
              </a:bodyPr>
              <a:lstStyle/>
              <a:p>
                <a:r>
                  <a:rPr lang="en-CA" sz="2600" b="0" dirty="0" smtClean="0"/>
                  <a:t>Use</a:t>
                </a:r>
                <a14:m>
                  <m:oMath xmlns:m="http://schemas.openxmlformats.org/officeDocument/2006/math">
                    <m:r>
                      <a:rPr lang="en-CA" sz="2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2600" dirty="0" smtClean="0"/>
                  <a:t>bubble chambers for dark matter searches</a:t>
                </a:r>
              </a:p>
              <a:p>
                <a:r>
                  <a:rPr lang="en-CA" sz="2600" dirty="0" smtClean="0"/>
                  <a:t>PICO 2L &amp; PICO 60 at SNOLAB</a:t>
                </a:r>
              </a:p>
              <a:p>
                <a:r>
                  <a:rPr lang="en-CA" sz="2600" dirty="0" smtClean="0"/>
                  <a:t>Use smaller chambers for background calibration</a:t>
                </a:r>
              </a:p>
              <a:p>
                <a:r>
                  <a:rPr lang="en-CA" sz="2600" dirty="0" smtClean="0"/>
                  <a:t>Main purpose of PICO 0.1:	</a:t>
                </a:r>
                <a:r>
                  <a:rPr lang="en-CA" sz="2600" b="1" dirty="0" smtClean="0"/>
                  <a:t>Calibration with mono-  	energetic neutrons</a:t>
                </a:r>
              </a:p>
              <a:p>
                <a:endParaRPr lang="en-CA" sz="2600" dirty="0" smtClean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  <a:blipFill rotWithShape="0">
                <a:blip r:embed="rId3"/>
                <a:stretch>
                  <a:fillRect l="-195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932" y="179527"/>
            <a:ext cx="4697810" cy="3131873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8" name="Picture 10" descr="cam1image 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1227" y="2853439"/>
            <a:ext cx="2739262" cy="3658053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</p:pic>
      <p:pic>
        <p:nvPicPr>
          <p:cNvPr id="9" name="Picture 6" descr="IVInstallationHD.jpe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8730550" y="3344239"/>
            <a:ext cx="3658055" cy="2676455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10" name="Espace réservé du contenu 2"/>
          <p:cNvSpPr>
            <a:spLocks noGrp="1"/>
          </p:cNvSpPr>
          <p:nvPr>
            <p:ph sz="half" idx="1"/>
          </p:nvPr>
        </p:nvSpPr>
        <p:spPr>
          <a:xfrm>
            <a:off x="5981227" y="6511492"/>
            <a:ext cx="273926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b="0" dirty="0" smtClean="0"/>
              <a:t>Multiple bubbles in PICO 2L</a:t>
            </a:r>
            <a:endParaRPr lang="en-CA" sz="1400" dirty="0" smtClean="0"/>
          </a:p>
          <a:p>
            <a:endParaRPr lang="en-CA" sz="1400" dirty="0" smtClean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"/>
          </p:nvPr>
        </p:nvSpPr>
        <p:spPr>
          <a:xfrm>
            <a:off x="9221350" y="6511492"/>
            <a:ext cx="2676455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b="0" dirty="0" smtClean="0"/>
              <a:t>PICO 60 during commissioning</a:t>
            </a:r>
            <a:endParaRPr lang="en-CA" sz="1400" dirty="0" smtClean="0"/>
          </a:p>
          <a:p>
            <a:endParaRPr lang="en-CA" sz="1400" dirty="0" smtClean="0"/>
          </a:p>
        </p:txBody>
      </p:sp>
      <p:sp>
        <p:nvSpPr>
          <p:cNvPr id="6" name="Ellipse 5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600" dirty="0" smtClean="0"/>
              <a:t>1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10745020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Extra slide: Gamma rejection plot</a:t>
            </a:r>
            <a:endParaRPr lang="en-CA" sz="4000" cap="non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729" y="1651306"/>
            <a:ext cx="7912661" cy="5045330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958167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Why neutron calibration?</a:t>
            </a:r>
            <a:endParaRPr lang="en-CA" sz="4000" cap="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</p:spPr>
            <p:txBody>
              <a:bodyPr>
                <a:normAutofit/>
              </a:bodyPr>
              <a:lstStyle/>
              <a:p>
                <a:r>
                  <a:rPr lang="en-CA" sz="2600" dirty="0" smtClean="0"/>
                  <a:t>Neutrons are heavy, neutral</a:t>
                </a:r>
              </a:p>
              <a:p>
                <a:r>
                  <a:rPr lang="en-CA" sz="2600" dirty="0" smtClean="0"/>
                  <a:t>In bubble chambers, the response to neutrons is identical to that of WIMPs</a:t>
                </a:r>
                <a:endParaRPr lang="en-CA" sz="2600" b="1" dirty="0" smtClean="0"/>
              </a:p>
              <a:p>
                <a:pPr marL="0" indent="0">
                  <a:buNone/>
                </a:pPr>
                <a:r>
                  <a:rPr lang="en-CA" sz="2600" dirty="0" smtClean="0"/>
                  <a:t>	</a:t>
                </a:r>
                <a14:m>
                  <m:oMath xmlns:m="http://schemas.openxmlformats.org/officeDocument/2006/math">
                    <m:groupChr>
                      <m:groupChrPr>
                        <m:chr m:val="⇒"/>
                        <m:vertJc m:val="bot"/>
                        <m:ctrlPr>
                          <a:rPr lang="en-CA" sz="260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CA" sz="2600" dirty="0" smtClean="0"/>
                  <a:t> Characterize WIMP 	     	signal with neutrons</a:t>
                </a:r>
              </a:p>
              <a:p>
                <a:pPr marL="0" indent="0">
                  <a:buNone/>
                </a:pPr>
                <a:r>
                  <a:rPr lang="en-CA" sz="2600" dirty="0" smtClean="0"/>
                  <a:t>	</a:t>
                </a:r>
                <a14:m>
                  <m:oMath xmlns:m="http://schemas.openxmlformats.org/officeDocument/2006/math">
                    <m:groupChr>
                      <m:groupChrPr>
                        <m:chr m:val="⇒"/>
                        <m:vertJc m:val="bot"/>
                        <m:ctrlPr>
                          <a:rPr lang="en-CA" sz="2600" i="1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CA" sz="2600" dirty="0" smtClean="0"/>
                  <a:t> Neutron of known flux &amp; 	energy for calibration purposes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  <a:blipFill rotWithShape="0">
                <a:blip r:embed="rId3"/>
                <a:stretch>
                  <a:fillRect l="-1954" r="-12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://cdms.berkeley.edu/Education/DMpages/science/images/NucRecoilAtom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289" y="1710117"/>
            <a:ext cx="4621340" cy="4535986"/>
          </a:xfrm>
          <a:prstGeom prst="rect">
            <a:avLst/>
          </a:prstGeom>
          <a:noFill/>
          <a:ln w="254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contenu 2"/>
          <p:cNvSpPr>
            <a:spLocks noGrp="1"/>
          </p:cNvSpPr>
          <p:nvPr>
            <p:ph sz="half" idx="1"/>
          </p:nvPr>
        </p:nvSpPr>
        <p:spPr>
          <a:xfrm>
            <a:off x="6424288" y="6246103"/>
            <a:ext cx="5916065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000" dirty="0"/>
              <a:t>http://cdms.berkeley.edu/Education/DMpages/science/directDetection.shtml</a:t>
            </a:r>
          </a:p>
        </p:txBody>
      </p:sp>
      <p:sp>
        <p:nvSpPr>
          <p:cNvPr id="10" name="Ellipse 9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600" dirty="0"/>
              <a:t>2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892771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734" y="3551721"/>
            <a:ext cx="3216872" cy="2368311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:r>
                  <a:rPr lang="en-CA" sz="4000" cap="none" dirty="0" smtClean="0"/>
                  <a:t>Neutron source:</a:t>
                </a:r>
                <a:br>
                  <a:rPr lang="en-CA" sz="4000" cap="none" dirty="0" smtClean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CA" sz="4000" i="1" cap="none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CA" sz="4000" b="0" i="1" smtClean="0">
                              <a:latin typeface="Cambria Math" panose="02040503050406030204" pitchFamily="18" charset="0"/>
                            </a:rPr>
                            <m:t>51</m:t>
                          </m:r>
                        </m:sup>
                        <m:e>
                          <m:r>
                            <a:rPr lang="en-CA" sz="4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sPre>
                            <m:sPrePr>
                              <m:ctrlP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  <m:t>51</m:t>
                              </m:r>
                            </m:sup>
                            <m:e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  <m:t>𝐶𝑟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en-CA" sz="4000" cap="none" dirty="0"/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4"/>
                <a:stretch>
                  <a:fillRect l="-2167" t="-502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</p:spPr>
            <p:txBody>
              <a:bodyPr>
                <a:normAutofit/>
              </a:bodyPr>
              <a:lstStyle/>
              <a:p>
                <a:r>
                  <a:rPr lang="en-CA" sz="2600" dirty="0" smtClean="0"/>
                  <a:t>1.6 MeV protons from Tandem Van de Graaff</a:t>
                </a:r>
              </a:p>
              <a:p>
                <a14:m>
                  <m:oMath xmlns:m="http://schemas.openxmlformats.org/officeDocument/2006/math">
                    <m:r>
                      <a:rPr lang="en-CA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CA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CA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CA" sz="2600" dirty="0"/>
                  <a:t> 0.2 keV </a:t>
                </a:r>
                <a:endParaRPr lang="en-CA" sz="2600" dirty="0" smtClean="0"/>
              </a:p>
              <a:p>
                <a:r>
                  <a:rPr lang="en-CA" sz="2600" dirty="0" smtClean="0"/>
                  <a:t>Use resonances in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sz="26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51</m:t>
                        </m:r>
                      </m:sup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sPre>
                    <m:d>
                      <m:dPr>
                        <m:ctrlPr>
                          <a:rPr lang="en-CA" sz="2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sPre>
                      <m:sPrePr>
                        <m:ctrlPr>
                          <a:rPr lang="en-CA" sz="2600" b="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51</m:t>
                        </m:r>
                      </m:sup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𝐶𝑟</m:t>
                        </m:r>
                      </m:e>
                    </m:sPre>
                  </m:oMath>
                </a14:m>
                <a:r>
                  <a:rPr lang="en-CA" sz="2600" dirty="0" smtClean="0"/>
                  <a:t> reaction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CA" sz="2600" dirty="0"/>
                      <m:t>Mono</m:t>
                    </m:r>
                    <m:r>
                      <m:rPr>
                        <m:nor/>
                      </m:rPr>
                      <a:rPr lang="en-CA" sz="2600" dirty="0"/>
                      <m:t>−</m:t>
                    </m:r>
                    <m:r>
                      <m:rPr>
                        <m:nor/>
                      </m:rPr>
                      <a:rPr lang="en-CA" sz="2600" dirty="0"/>
                      <m:t>energetic</m:t>
                    </m:r>
                    <m:r>
                      <m:rPr>
                        <m:nor/>
                      </m:rPr>
                      <a:rPr lang="en-CA" sz="2600" dirty="0"/>
                      <m:t> </m:t>
                    </m:r>
                    <m:r>
                      <m:rPr>
                        <m:nor/>
                      </m:rPr>
                      <a:rPr lang="en-CA" sz="2600" dirty="0"/>
                      <m:t>neutrons</m:t>
                    </m:r>
                  </m:oMath>
                </a14:m>
                <a:endParaRPr lang="en-CA" sz="26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  <a:blipFill rotWithShape="0">
                <a:blip r:embed="rId5"/>
                <a:stretch>
                  <a:fillRect l="-195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135" y="656080"/>
            <a:ext cx="3868565" cy="2706475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6" name="Espace réservé du contenu 2"/>
          <p:cNvSpPr>
            <a:spLocks noGrp="1"/>
          </p:cNvSpPr>
          <p:nvPr>
            <p:ph sz="half" idx="1"/>
          </p:nvPr>
        </p:nvSpPr>
        <p:spPr>
          <a:xfrm>
            <a:off x="5681135" y="3362555"/>
            <a:ext cx="273926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6 MV tandem Van de Graaff</a:t>
            </a:r>
          </a:p>
          <a:p>
            <a:endParaRPr lang="en-CA" sz="1400" dirty="0" smtClean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8548734" y="5945699"/>
            <a:ext cx="273926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Target hall</a:t>
            </a:r>
          </a:p>
          <a:p>
            <a:endParaRPr lang="en-CA" sz="1400" dirty="0" smtClean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642" y="656080"/>
            <a:ext cx="2104229" cy="2396691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9" name="Espace réservé du contenu 2"/>
          <p:cNvSpPr>
            <a:spLocks noGrp="1"/>
          </p:cNvSpPr>
          <p:nvPr>
            <p:ph sz="half" idx="1"/>
          </p:nvPr>
        </p:nvSpPr>
        <p:spPr>
          <a:xfrm>
            <a:off x="9666642" y="3079917"/>
            <a:ext cx="273926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Vanadium Target</a:t>
            </a:r>
          </a:p>
          <a:p>
            <a:endParaRPr lang="en-CA" sz="1400" dirty="0" smtClean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135" y="3922258"/>
            <a:ext cx="2738235" cy="1993810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11" name="Espace réservé du contenu 2"/>
          <p:cNvSpPr>
            <a:spLocks noGrp="1"/>
          </p:cNvSpPr>
          <p:nvPr>
            <p:ph sz="half" idx="1"/>
          </p:nvPr>
        </p:nvSpPr>
        <p:spPr>
          <a:xfrm>
            <a:off x="5680108" y="5916068"/>
            <a:ext cx="273926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Analysing magnet with NMR probe</a:t>
            </a:r>
          </a:p>
        </p:txBody>
      </p:sp>
      <p:sp>
        <p:nvSpPr>
          <p:cNvPr id="14" name="Ellipse 13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600" dirty="0" smtClean="0"/>
              <a:t>3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42926926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:r>
                  <a:rPr lang="en-CA" sz="4000" cap="none" dirty="0" smtClean="0"/>
                  <a:t>Neutron source:</a:t>
                </a:r>
                <a:br>
                  <a:rPr lang="en-CA" sz="4000" cap="none" dirty="0" smtClean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CA" sz="4000" i="1" cap="none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CA" sz="4000" b="0" i="1" smtClean="0">
                              <a:latin typeface="Cambria Math" panose="02040503050406030204" pitchFamily="18" charset="0"/>
                            </a:rPr>
                            <m:t>51</m:t>
                          </m:r>
                        </m:sup>
                        <m:e>
                          <m:r>
                            <a:rPr lang="en-CA" sz="4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sPre>
                            <m:sPrePr>
                              <m:ctrlP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  <m:t>51</m:t>
                              </m:r>
                            </m:sup>
                            <m:e>
                              <m:r>
                                <a:rPr lang="en-CA" sz="4000" b="0" i="1" smtClean="0">
                                  <a:latin typeface="Cambria Math" panose="02040503050406030204" pitchFamily="18" charset="0"/>
                                </a:rPr>
                                <m:t>𝐶𝑟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en-CA" sz="4000" cap="none" dirty="0"/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167" t="-502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</p:spPr>
            <p:txBody>
              <a:bodyPr>
                <a:normAutofit/>
              </a:bodyPr>
              <a:lstStyle/>
              <a:p>
                <a:r>
                  <a:rPr lang="en-CA" sz="2600" dirty="0" smtClean="0"/>
                  <a:t>1.6 MeV protons from Tandem Van de Graaff</a:t>
                </a:r>
              </a:p>
              <a:p>
                <a14:m>
                  <m:oMath xmlns:m="http://schemas.openxmlformats.org/officeDocument/2006/math">
                    <m:r>
                      <a:rPr lang="en-CA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CA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CA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CA" sz="2600" dirty="0"/>
                  <a:t> 0.2 keV </a:t>
                </a:r>
                <a:endParaRPr lang="en-CA" sz="2600" dirty="0" smtClean="0"/>
              </a:p>
              <a:p>
                <a:r>
                  <a:rPr lang="en-CA" sz="2600" dirty="0" smtClean="0"/>
                  <a:t>Use resonances in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sz="26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51</m:t>
                        </m:r>
                      </m:sup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sPre>
                    <m:d>
                      <m:dPr>
                        <m:ctrlPr>
                          <a:rPr lang="en-CA" sz="2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sPre>
                      <m:sPrePr>
                        <m:ctrlPr>
                          <a:rPr lang="en-CA" sz="2600" b="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51</m:t>
                        </m:r>
                      </m:sup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𝐶𝑟</m:t>
                        </m:r>
                      </m:e>
                    </m:sPre>
                  </m:oMath>
                </a14:m>
                <a:r>
                  <a:rPr lang="en-CA" sz="2600" dirty="0" smtClean="0"/>
                  <a:t> reaction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CA" sz="2600" dirty="0"/>
                      <m:t>Mono</m:t>
                    </m:r>
                    <m:r>
                      <m:rPr>
                        <m:nor/>
                      </m:rPr>
                      <a:rPr lang="en-CA" sz="2600" dirty="0"/>
                      <m:t>−</m:t>
                    </m:r>
                    <m:r>
                      <m:rPr>
                        <m:nor/>
                      </m:rPr>
                      <a:rPr lang="en-CA" sz="2600" dirty="0"/>
                      <m:t>energetic</m:t>
                    </m:r>
                    <m:r>
                      <m:rPr>
                        <m:nor/>
                      </m:rPr>
                      <a:rPr lang="en-CA" sz="2600" dirty="0"/>
                      <m:t> </m:t>
                    </m:r>
                    <m:r>
                      <m:rPr>
                        <m:nor/>
                      </m:rPr>
                      <a:rPr lang="en-CA" sz="2600" dirty="0"/>
                      <m:t>neutrons</m:t>
                    </m:r>
                  </m:oMath>
                </a14:m>
                <a:endParaRPr lang="en-CA" sz="26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  <a:blipFill rotWithShape="0">
                <a:blip r:embed="rId4"/>
                <a:stretch>
                  <a:fillRect l="-195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 9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681135" y="1152465"/>
            <a:ext cx="6168352" cy="4096824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5681135" y="5250045"/>
                <a:ext cx="6168352" cy="1491160"/>
              </a:xfrm>
            </p:spPr>
            <p:txBody>
              <a:bodyPr anchor="t" anchorCtr="0">
                <a:normAutofit/>
              </a:bodyPr>
              <a:lstStyle/>
              <a:p>
                <a:pPr marL="0" indent="0">
                  <a:buNone/>
                </a:pPr>
                <a:r>
                  <a:rPr lang="en-CA" sz="1400" dirty="0" smtClean="0"/>
                  <a:t>Resonances in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sz="14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1400" i="1">
                            <a:latin typeface="Cambria Math" panose="02040503050406030204" pitchFamily="18" charset="0"/>
                          </a:rPr>
                          <m:t>51</m:t>
                        </m:r>
                      </m:sup>
                      <m:e>
                        <m:r>
                          <a:rPr lang="en-CA" sz="1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sPre>
                    <m:d>
                      <m:dPr>
                        <m:ctrlPr>
                          <a:rPr lang="en-CA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14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CA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1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sPre>
                      <m:sPrePr>
                        <m:ctrlPr>
                          <a:rPr lang="en-CA" sz="14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1400" i="1">
                            <a:latin typeface="Cambria Math" panose="02040503050406030204" pitchFamily="18" charset="0"/>
                          </a:rPr>
                          <m:t>51</m:t>
                        </m:r>
                      </m:sup>
                      <m:e>
                        <m:r>
                          <a:rPr lang="en-CA" sz="1400" i="1">
                            <a:latin typeface="Cambria Math" panose="02040503050406030204" pitchFamily="18" charset="0"/>
                          </a:rPr>
                          <m:t>𝐶𝑟</m:t>
                        </m:r>
                      </m:e>
                    </m:sPre>
                  </m:oMath>
                </a14:m>
                <a:r>
                  <a:rPr lang="en-CA" sz="1400" dirty="0" smtClean="0"/>
                  <a:t> reaction</a:t>
                </a:r>
              </a:p>
              <a:p>
                <a:pPr marL="0" indent="0">
                  <a:buNone/>
                </a:pPr>
                <a:r>
                  <a:rPr lang="en-CA" sz="1200" i="1" dirty="0" smtClean="0">
                    <a:cs typeface="Times New Roman" panose="02020603050405020304" pitchFamily="18" charset="0"/>
                  </a:rPr>
                  <a:t>Ref.: J</a:t>
                </a:r>
                <a:r>
                  <a:rPr lang="en-CA" sz="1200" i="1" dirty="0">
                    <a:cs typeface="Times New Roman" panose="02020603050405020304" pitchFamily="18" charset="0"/>
                  </a:rPr>
                  <a:t>. H. </a:t>
                </a:r>
                <a:r>
                  <a:rPr lang="en-CA" sz="1200" b="1" i="1" dirty="0">
                    <a:cs typeface="Times New Roman" panose="02020603050405020304" pitchFamily="18" charset="0"/>
                  </a:rPr>
                  <a:t>Gibbons</a:t>
                </a:r>
                <a:r>
                  <a:rPr lang="en-CA" sz="1200" i="1" dirty="0">
                    <a:cs typeface="Times New Roman" panose="02020603050405020304" pitchFamily="18" charset="0"/>
                  </a:rPr>
                  <a:t>, R. L. </a:t>
                </a:r>
                <a:r>
                  <a:rPr lang="en-CA" sz="1200" b="1" i="1" dirty="0">
                    <a:cs typeface="Times New Roman" panose="02020603050405020304" pitchFamily="18" charset="0"/>
                  </a:rPr>
                  <a:t>Macklin</a:t>
                </a:r>
                <a:r>
                  <a:rPr lang="en-CA" sz="1200" i="1" dirty="0">
                    <a:cs typeface="Times New Roman" panose="02020603050405020304" pitchFamily="18" charset="0"/>
                  </a:rPr>
                  <a:t>, et H. W. </a:t>
                </a:r>
                <a:r>
                  <a:rPr lang="en-CA" sz="1200" b="1" i="1" dirty="0">
                    <a:cs typeface="Times New Roman" panose="02020603050405020304" pitchFamily="18" charset="0"/>
                  </a:rPr>
                  <a:t>Schmitt</a:t>
                </a:r>
                <a:r>
                  <a:rPr lang="en-CA" sz="1200" i="1" dirty="0"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sz="1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1200" i="1">
                            <a:latin typeface="Cambria Math" panose="02040503050406030204" pitchFamily="18" charset="0"/>
                          </a:rPr>
                          <m:t>51</m:t>
                        </m:r>
                      </m:sup>
                      <m:e>
                        <m:r>
                          <a:rPr lang="en-CA" sz="1200" i="1"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CA" sz="1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1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CA" sz="12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CA" sz="12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sPre>
                          <m:sPrePr>
                            <m:ctrlPr>
                              <a:rPr lang="en-CA" sz="1200" i="1">
                                <a:latin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CA" sz="1200" i="1">
                                <a:latin typeface="Cambria Math" panose="02040503050406030204" pitchFamily="18" charset="0"/>
                              </a:rPr>
                              <m:t>51</m:t>
                            </m:r>
                          </m:sup>
                          <m:e>
                            <m:r>
                              <a:rPr lang="en-CA" sz="1200" i="1">
                                <a:latin typeface="Cambria Math" panose="02040503050406030204" pitchFamily="18" charset="0"/>
                              </a:rPr>
                              <m:t>𝐶𝑟</m:t>
                            </m:r>
                          </m:e>
                        </m:sPre>
                      </m:e>
                    </m:sPre>
                  </m:oMath>
                </a14:m>
                <a:r>
                  <a:rPr lang="en-CA" sz="1200" i="1" dirty="0">
                    <a:cs typeface="Times New Roman" panose="02020603050405020304" pitchFamily="18" charset="0"/>
                  </a:rPr>
                  <a:t> Reaction as a 5- to</a:t>
                </a:r>
                <a:br>
                  <a:rPr lang="en-CA" sz="1200" i="1" dirty="0">
                    <a:cs typeface="Times New Roman" panose="02020603050405020304" pitchFamily="18" charset="0"/>
                  </a:rPr>
                </a:br>
                <a:r>
                  <a:rPr lang="en-CA" sz="1200" i="1" dirty="0" smtClean="0">
                    <a:cs typeface="Times New Roman" panose="02020603050405020304" pitchFamily="18" charset="0"/>
                  </a:rPr>
                  <a:t>        120-kev </a:t>
                </a:r>
                <a:r>
                  <a:rPr lang="en-CA" sz="1200" i="1" dirty="0">
                    <a:cs typeface="Times New Roman" panose="02020603050405020304" pitchFamily="18" charset="0"/>
                  </a:rPr>
                  <a:t>Neutron Source, Phys. Rev. </a:t>
                </a:r>
                <a:r>
                  <a:rPr lang="en-CA" sz="1200" b="1" i="1" dirty="0">
                    <a:cs typeface="Times New Roman" panose="02020603050405020304" pitchFamily="18" charset="0"/>
                  </a:rPr>
                  <a:t>100</a:t>
                </a:r>
                <a:r>
                  <a:rPr lang="en-CA" sz="1200" i="1" dirty="0">
                    <a:cs typeface="Times New Roman" panose="02020603050405020304" pitchFamily="18" charset="0"/>
                  </a:rPr>
                  <a:t>, 167 (1955).</a:t>
                </a:r>
              </a:p>
              <a:p>
                <a:pPr marL="0" indent="0">
                  <a:buNone/>
                </a:pPr>
                <a:endParaRPr lang="en-CA" sz="1400" dirty="0" smtClean="0"/>
              </a:p>
              <a:p>
                <a:endParaRPr lang="en-CA" sz="1400" dirty="0" smtClean="0"/>
              </a:p>
            </p:txBody>
          </p:sp>
        </mc:Choice>
        <mc:Fallback xmlns="">
          <p:sp>
            <p:nvSpPr>
              <p:cNvPr id="11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681135" y="5250045"/>
                <a:ext cx="6168352" cy="1491160"/>
              </a:xfrm>
              <a:blipFill rotWithShape="0">
                <a:blip r:embed="rId6"/>
                <a:stretch>
                  <a:fillRect l="-29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llipse 7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600" dirty="0"/>
              <a:t>4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214045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PICO 0.1</a:t>
            </a:r>
            <a:endParaRPr lang="en-CA" sz="4000" cap="non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1" y="2142066"/>
            <a:ext cx="4995334" cy="4312521"/>
          </a:xfrm>
        </p:spPr>
        <p:txBody>
          <a:bodyPr>
            <a:normAutofit/>
          </a:bodyPr>
          <a:lstStyle/>
          <a:p>
            <a:r>
              <a:rPr lang="en-CA" sz="2600" dirty="0" smtClean="0"/>
              <a:t>75 ml calibration chamber</a:t>
            </a:r>
          </a:p>
          <a:p>
            <a:r>
              <a:rPr lang="en-CA" sz="2600" dirty="0" smtClean="0"/>
              <a:t>Two piezoelectric sensors for event characterization</a:t>
            </a:r>
          </a:p>
          <a:p>
            <a:r>
              <a:rPr lang="en-CA" sz="2600" dirty="0" smtClean="0"/>
              <a:t>Inner vessel pressure transducer (</a:t>
            </a:r>
            <a:r>
              <a:rPr lang="en-CA" sz="2600" dirty="0" err="1" smtClean="0"/>
              <a:t>Dytran</a:t>
            </a:r>
            <a:r>
              <a:rPr lang="en-CA" sz="2600" dirty="0" smtClean="0"/>
              <a:t>) and four temperature probes for threshold determination</a:t>
            </a:r>
          </a:p>
          <a:p>
            <a:r>
              <a:rPr lang="en-CA" sz="2600" dirty="0" smtClean="0"/>
              <a:t>Two cameras at 90° for pseudo-3D imaging</a:t>
            </a:r>
          </a:p>
        </p:txBody>
      </p:sp>
      <p:sp>
        <p:nvSpPr>
          <p:cNvPr id="17" name="Espace réservé du contenu 2"/>
          <p:cNvSpPr>
            <a:spLocks noGrp="1"/>
          </p:cNvSpPr>
          <p:nvPr>
            <p:ph sz="half" idx="1"/>
          </p:nvPr>
        </p:nvSpPr>
        <p:spPr>
          <a:xfrm>
            <a:off x="5478563" y="6428809"/>
            <a:ext cx="6085007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Single bubble event in PICO 0.1. Time between frames: 13 </a:t>
            </a:r>
            <a:r>
              <a:rPr lang="en-CA" sz="1400" dirty="0" err="1" smtClean="0"/>
              <a:t>ms</a:t>
            </a:r>
            <a:endParaRPr lang="en-CA" sz="1400" dirty="0" smtClean="0"/>
          </a:p>
          <a:p>
            <a:endParaRPr lang="en-CA" sz="1400" dirty="0" smtClean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3"/>
          <a:srcRect t="281" r="73286" b="293"/>
          <a:stretch/>
        </p:blipFill>
        <p:spPr>
          <a:xfrm>
            <a:off x="5478563" y="503763"/>
            <a:ext cx="1513250" cy="3143676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29" name="Espace réservé du contenu 2"/>
          <p:cNvSpPr>
            <a:spLocks noGrp="1"/>
          </p:cNvSpPr>
          <p:nvPr>
            <p:ph sz="half" idx="1"/>
          </p:nvPr>
        </p:nvSpPr>
        <p:spPr>
          <a:xfrm>
            <a:off x="5478563" y="3647433"/>
            <a:ext cx="1506363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CAD concept of PICO 0.1</a:t>
            </a: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563" y="4279514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563" y="4279503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563" y="4279503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563" y="4279503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563" y="4279503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563" y="4279502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97689" y="503763"/>
            <a:ext cx="4860874" cy="3124208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8178563" y="1332970"/>
            <a:ext cx="2213212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 smtClean="0">
                <a:solidFill>
                  <a:srgbClr val="FF0909"/>
                </a:solidFill>
              </a:rPr>
              <a:t>Mean expansion time, 39.0°C </a:t>
            </a:r>
            <a:endParaRPr lang="en-CA" sz="1400" dirty="0">
              <a:solidFill>
                <a:srgbClr val="FF0909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9959738" y="1665126"/>
            <a:ext cx="498712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 smtClean="0">
                <a:solidFill>
                  <a:srgbClr val="FF7C00"/>
                </a:solidFill>
              </a:rPr>
              <a:t>36.2°C </a:t>
            </a:r>
            <a:endParaRPr lang="en-CA" sz="1400" dirty="0">
              <a:solidFill>
                <a:srgbClr val="FF7C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9959738" y="2003411"/>
            <a:ext cx="498712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 smtClean="0">
                <a:solidFill>
                  <a:srgbClr val="00B200"/>
                </a:solidFill>
              </a:rPr>
              <a:t>36.2°C </a:t>
            </a:r>
            <a:endParaRPr lang="en-CA" sz="1400" dirty="0">
              <a:solidFill>
                <a:srgbClr val="00B2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8645288" y="2346459"/>
            <a:ext cx="1828609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 smtClean="0">
                <a:solidFill>
                  <a:srgbClr val="000000"/>
                </a:solidFill>
              </a:rPr>
              <a:t>Max. expansion time </a:t>
            </a:r>
            <a:endParaRPr lang="en-CA" sz="1400" dirty="0">
              <a:solidFill>
                <a:srgbClr val="00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104512" y="3387190"/>
            <a:ext cx="3789600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 smtClean="0">
                <a:solidFill>
                  <a:srgbClr val="131313"/>
                </a:solidFill>
              </a:rPr>
              <a:t>Time (seconds, linear in each regions)</a:t>
            </a:r>
            <a:endParaRPr lang="en-CA" sz="1400" dirty="0">
              <a:solidFill>
                <a:srgbClr val="131313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 rot="16200000">
            <a:off x="6349179" y="1723789"/>
            <a:ext cx="2339046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A" sz="1400" dirty="0" smtClean="0">
                <a:solidFill>
                  <a:srgbClr val="131313"/>
                </a:solidFill>
              </a:rPr>
              <a:t>Pressure (PSIA)</a:t>
            </a:r>
            <a:endParaRPr lang="en-CA" sz="1400" dirty="0">
              <a:solidFill>
                <a:srgbClr val="131313"/>
              </a:solidFill>
            </a:endParaRPr>
          </a:p>
        </p:txBody>
      </p:sp>
      <p:sp>
        <p:nvSpPr>
          <p:cNvPr id="30" name="Espace réservé du contenu 2"/>
          <p:cNvSpPr>
            <a:spLocks noGrp="1"/>
          </p:cNvSpPr>
          <p:nvPr>
            <p:ph sz="half" idx="1"/>
          </p:nvPr>
        </p:nvSpPr>
        <p:spPr>
          <a:xfrm>
            <a:off x="7097689" y="3647433"/>
            <a:ext cx="3852251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Event pressure as a function of time</a:t>
            </a:r>
          </a:p>
        </p:txBody>
      </p:sp>
      <p:sp>
        <p:nvSpPr>
          <p:cNvPr id="32" name="Ellipse 31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600" dirty="0" smtClean="0"/>
              <a:t>5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39721524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PICO 0.1</a:t>
            </a:r>
            <a:endParaRPr lang="en-CA" sz="4000" cap="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</p:spPr>
            <p:txBody>
              <a:bodyPr>
                <a:normAutofit/>
              </a:bodyPr>
              <a:lstStyle/>
              <a:p>
                <a:r>
                  <a:rPr lang="en-CA" sz="2600" dirty="0" smtClean="0"/>
                  <a:t>Active liquid: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CA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sz="26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endParaRPr lang="en-CA" sz="2600" dirty="0" smtClean="0"/>
              </a:p>
              <a:p>
                <a:r>
                  <a:rPr lang="en-CA" sz="2600" dirty="0" smtClean="0"/>
                  <a:t>First chamber filled with LAB (Linear </a:t>
                </a:r>
                <a:r>
                  <a:rPr lang="en-CA" sz="2600" dirty="0" err="1" smtClean="0"/>
                  <a:t>Alkylbenzene</a:t>
                </a:r>
                <a:r>
                  <a:rPr lang="en-CA" sz="2600" dirty="0" smtClean="0"/>
                  <a:t>) instead of water</a:t>
                </a:r>
              </a:p>
              <a:p>
                <a:r>
                  <a:rPr lang="en-CA" sz="2600" dirty="0" smtClean="0"/>
                  <a:t>Over 2 years of stable running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  <a:blipFill rotWithShape="0">
                <a:blip r:embed="rId3"/>
                <a:stretch>
                  <a:fillRect l="-195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space réservé du contenu 2"/>
          <p:cNvSpPr>
            <a:spLocks noGrp="1"/>
          </p:cNvSpPr>
          <p:nvPr>
            <p:ph sz="half" idx="1"/>
          </p:nvPr>
        </p:nvSpPr>
        <p:spPr>
          <a:xfrm>
            <a:off x="5478563" y="6428809"/>
            <a:ext cx="6085007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Single bubble event in PICO 0.1. Time between frames: 13 </a:t>
            </a:r>
            <a:r>
              <a:rPr lang="en-CA" sz="1400" dirty="0" err="1" smtClean="0"/>
              <a:t>ms</a:t>
            </a:r>
            <a:endParaRPr lang="en-CA" sz="1400" dirty="0" smtClean="0"/>
          </a:p>
          <a:p>
            <a:endParaRPr lang="en-CA" sz="1400" dirty="0" smtClean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4"/>
          <a:srcRect t="281" r="73286" b="293"/>
          <a:stretch/>
        </p:blipFill>
        <p:spPr>
          <a:xfrm>
            <a:off x="5478563" y="503763"/>
            <a:ext cx="1513250" cy="3143676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29" name="Espace réservé du contenu 2"/>
          <p:cNvSpPr>
            <a:spLocks noGrp="1"/>
          </p:cNvSpPr>
          <p:nvPr>
            <p:ph sz="half" idx="1"/>
          </p:nvPr>
        </p:nvSpPr>
        <p:spPr>
          <a:xfrm>
            <a:off x="5478563" y="3647433"/>
            <a:ext cx="1506363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CAD concept of PICO 0.1</a:t>
            </a: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563" y="4279514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563" y="4279503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563" y="4279503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563" y="4279503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563" y="4279503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563" y="4279502"/>
            <a:ext cx="1080000" cy="214930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97689" y="503763"/>
            <a:ext cx="4860874" cy="3124208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8178563" y="1332970"/>
            <a:ext cx="2213212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 smtClean="0">
                <a:solidFill>
                  <a:srgbClr val="FF0909"/>
                </a:solidFill>
              </a:rPr>
              <a:t>Mean expansion time, 39.0°C </a:t>
            </a:r>
            <a:endParaRPr lang="en-CA" sz="1400" dirty="0">
              <a:solidFill>
                <a:srgbClr val="FF0909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9959738" y="1665126"/>
            <a:ext cx="498712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 smtClean="0">
                <a:solidFill>
                  <a:srgbClr val="FF7C00"/>
                </a:solidFill>
              </a:rPr>
              <a:t>36.2°C </a:t>
            </a:r>
            <a:endParaRPr lang="en-CA" sz="1400" dirty="0">
              <a:solidFill>
                <a:srgbClr val="FF7C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9959738" y="2003411"/>
            <a:ext cx="498712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 smtClean="0">
                <a:solidFill>
                  <a:srgbClr val="00B200"/>
                </a:solidFill>
              </a:rPr>
              <a:t>36.2°C </a:t>
            </a:r>
            <a:endParaRPr lang="en-CA" sz="1400" dirty="0">
              <a:solidFill>
                <a:srgbClr val="00B2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8645288" y="2346459"/>
            <a:ext cx="1828609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 smtClean="0">
                <a:solidFill>
                  <a:srgbClr val="000000"/>
                </a:solidFill>
              </a:rPr>
              <a:t>Max. expansion time </a:t>
            </a:r>
            <a:endParaRPr lang="en-CA" sz="1400" dirty="0">
              <a:solidFill>
                <a:srgbClr val="00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104512" y="3387190"/>
            <a:ext cx="3789600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 smtClean="0">
                <a:solidFill>
                  <a:srgbClr val="131313"/>
                </a:solidFill>
              </a:rPr>
              <a:t>Time (seconds, linear in each regions)</a:t>
            </a:r>
            <a:endParaRPr lang="en-CA" sz="1400" dirty="0">
              <a:solidFill>
                <a:srgbClr val="131313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 rot="16200000">
            <a:off x="6349179" y="1723789"/>
            <a:ext cx="2339046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A" sz="1400" dirty="0" smtClean="0">
                <a:solidFill>
                  <a:srgbClr val="131313"/>
                </a:solidFill>
              </a:rPr>
              <a:t>Pressure (PSIA)</a:t>
            </a:r>
            <a:endParaRPr lang="en-CA" sz="1400" dirty="0">
              <a:solidFill>
                <a:srgbClr val="131313"/>
              </a:solidFill>
            </a:endParaRPr>
          </a:p>
        </p:txBody>
      </p:sp>
      <p:sp>
        <p:nvSpPr>
          <p:cNvPr id="30" name="Espace réservé du contenu 2"/>
          <p:cNvSpPr>
            <a:spLocks noGrp="1"/>
          </p:cNvSpPr>
          <p:nvPr>
            <p:ph sz="half" idx="1"/>
          </p:nvPr>
        </p:nvSpPr>
        <p:spPr>
          <a:xfrm>
            <a:off x="7097689" y="3647433"/>
            <a:ext cx="3852251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smtClean="0"/>
              <a:t>Event pressure as a function of time</a:t>
            </a:r>
          </a:p>
        </p:txBody>
      </p:sp>
      <p:sp>
        <p:nvSpPr>
          <p:cNvPr id="32" name="Ellipse 31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600" dirty="0"/>
              <a:t>6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11815956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Absolute neutron </a:t>
            </a:r>
            <a:br>
              <a:rPr lang="en-CA" sz="4000" cap="none" dirty="0" smtClean="0"/>
            </a:br>
            <a:r>
              <a:rPr lang="en-CA" sz="4000" cap="none" dirty="0" smtClean="0"/>
              <a:t>flux normalization</a:t>
            </a:r>
            <a:endParaRPr lang="en-CA" sz="4000" cap="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</p:spPr>
            <p:txBody>
              <a:bodyPr>
                <a:normAutofit/>
              </a:bodyPr>
              <a:lstStyle/>
              <a:p>
                <a:r>
                  <a:rPr lang="en-CA" sz="2600" dirty="0" smtClean="0"/>
                  <a:t>Two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sz="26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CA" sz="2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a:rPr lang="fr-CA" sz="2600" b="0" i="1" smtClean="0">
                            <a:latin typeface="Cambria Math" panose="02040503050406030204" pitchFamily="18" charset="0"/>
                          </a:rPr>
                          <m:t>𝐻𝑒</m:t>
                        </m:r>
                      </m:e>
                    </m:sPre>
                  </m:oMath>
                </a14:m>
                <a:r>
                  <a:rPr lang="en-CA" sz="2600" dirty="0" smtClean="0"/>
                  <a:t> neutron counters to normalize the neutron flux</a:t>
                </a:r>
                <a:endParaRPr lang="en-CA" sz="2000" dirty="0" smtClean="0"/>
              </a:p>
              <a:p>
                <a:r>
                  <a:rPr lang="en-CA" sz="2600" dirty="0" smtClean="0"/>
                  <a:t>Absolute neutron flux measurement was performed to calculate the counters efficiencies</a:t>
                </a:r>
              </a:p>
              <a:p>
                <a:r>
                  <a:rPr lang="en-CA" sz="2600" dirty="0" smtClean="0"/>
                  <a:t>See poster session for details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801" y="2142066"/>
                <a:ext cx="4995334" cy="4312521"/>
              </a:xfrm>
              <a:blipFill rotWithShape="0">
                <a:blip r:embed="rId3"/>
                <a:stretch>
                  <a:fillRect l="-1954" r="-170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5138" y="157493"/>
            <a:ext cx="2739262" cy="607401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775138" y="6231017"/>
                <a:ext cx="2739262" cy="860705"/>
              </a:xfrm>
            </p:spPr>
            <p:txBody>
              <a:bodyPr anchor="t" anchorCtr="0"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en-CA" sz="14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CA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a:rPr lang="fr-CA" sz="1400" b="0" i="1" smtClean="0">
                            <a:latin typeface="Cambria Math" panose="02040503050406030204" pitchFamily="18" charset="0"/>
                          </a:rPr>
                          <m:t>𝐻𝑒</m:t>
                        </m:r>
                      </m:e>
                    </m:sPre>
                  </m:oMath>
                </a14:m>
                <a:r>
                  <a:rPr lang="en-CA" sz="1400" dirty="0" smtClean="0"/>
                  <a:t> neutron counter design</a:t>
                </a:r>
              </a:p>
              <a:p>
                <a:endParaRPr lang="en-CA" sz="1400" dirty="0" smtClean="0"/>
              </a:p>
            </p:txBody>
          </p:sp>
        </mc:Choice>
        <mc:Fallback xmlns="">
          <p:sp>
            <p:nvSpPr>
              <p:cNvPr id="9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775138" y="6231017"/>
                <a:ext cx="2739262" cy="860705"/>
              </a:xfr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4" r="23269"/>
          <a:stretch/>
        </p:blipFill>
        <p:spPr>
          <a:xfrm>
            <a:off x="6035876" y="157493"/>
            <a:ext cx="2431880" cy="6073524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035876" y="6231015"/>
                <a:ext cx="2739262" cy="860705"/>
              </a:xfrm>
            </p:spPr>
            <p:txBody>
              <a:bodyPr anchor="t" anchorCtr="0"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en-CA" sz="14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CA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a:rPr lang="fr-CA" sz="1400" b="0" i="1" smtClean="0">
                            <a:latin typeface="Cambria Math" panose="02040503050406030204" pitchFamily="18" charset="0"/>
                          </a:rPr>
                          <m:t>𝐻𝑒</m:t>
                        </m:r>
                      </m:e>
                    </m:sPre>
                  </m:oMath>
                </a14:m>
                <a:r>
                  <a:rPr lang="en-CA" sz="1400" dirty="0" smtClean="0"/>
                  <a:t> neutron counter</a:t>
                </a:r>
              </a:p>
              <a:p>
                <a:endParaRPr lang="en-CA" sz="1400" dirty="0" smtClean="0"/>
              </a:p>
            </p:txBody>
          </p:sp>
        </mc:Choice>
        <mc:Fallback xmlns="">
          <p:sp>
            <p:nvSpPr>
              <p:cNvPr id="12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035876" y="6231015"/>
                <a:ext cx="2739262" cy="860705"/>
              </a:xfr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lipse 10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600" dirty="0"/>
              <a:t>7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34278585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cap="none" dirty="0" smtClean="0"/>
              <a:t>Pressure transducer signal</a:t>
            </a:r>
            <a:endParaRPr lang="en-CA" sz="4000" cap="non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1" y="2142066"/>
            <a:ext cx="4995334" cy="4312521"/>
          </a:xfrm>
        </p:spPr>
        <p:txBody>
          <a:bodyPr>
            <a:normAutofit/>
          </a:bodyPr>
          <a:lstStyle/>
          <a:p>
            <a:r>
              <a:rPr lang="en-CA" sz="2600" dirty="0" smtClean="0"/>
              <a:t>Bubbles formed in different locations expand at different rates</a:t>
            </a:r>
          </a:p>
          <a:p>
            <a:r>
              <a:rPr lang="en-CA" sz="2600" dirty="0" smtClean="0"/>
              <a:t>Signal rise time from pressure transducer informs on production sites of bubbles</a:t>
            </a:r>
          </a:p>
          <a:p>
            <a:r>
              <a:rPr lang="fr-CA" sz="2600" dirty="0" smtClean="0"/>
              <a:t>Combine </a:t>
            </a:r>
            <a:r>
              <a:rPr lang="fr-CA" sz="2600" dirty="0" err="1" smtClean="0"/>
              <a:t>with</a:t>
            </a:r>
            <a:r>
              <a:rPr lang="fr-CA" sz="2600" dirty="0" smtClean="0"/>
              <a:t> </a:t>
            </a:r>
            <a:r>
              <a:rPr lang="fr-CA" sz="2600" dirty="0" err="1" smtClean="0"/>
              <a:t>acoustics</a:t>
            </a:r>
            <a:r>
              <a:rPr lang="fr-CA" sz="2600" dirty="0" smtClean="0"/>
              <a:t> to </a:t>
            </a:r>
            <a:r>
              <a:rPr lang="fr-CA" sz="2600" dirty="0" err="1" smtClean="0"/>
              <a:t>determine</a:t>
            </a:r>
            <a:r>
              <a:rPr lang="fr-CA" sz="2600" dirty="0" smtClean="0"/>
              <a:t> the </a:t>
            </a:r>
            <a:r>
              <a:rPr lang="fr-CA" sz="2600" dirty="0" err="1" smtClean="0"/>
              <a:t>multiplicity</a:t>
            </a:r>
            <a:r>
              <a:rPr lang="fr-CA" sz="2600" dirty="0" smtClean="0"/>
              <a:t> of an </a:t>
            </a:r>
            <a:r>
              <a:rPr lang="fr-CA" sz="2600" dirty="0" err="1" smtClean="0"/>
              <a:t>event</a:t>
            </a:r>
            <a:endParaRPr lang="en-CA" sz="2600" dirty="0" smtClean="0"/>
          </a:p>
          <a:p>
            <a:endParaRPr lang="en-CA" sz="2600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8799" r="3264"/>
          <a:stretch/>
        </p:blipFill>
        <p:spPr>
          <a:xfrm>
            <a:off x="6543675" y="1520637"/>
            <a:ext cx="4791075" cy="3848100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8867775" y="5091738"/>
            <a:ext cx="695325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1"/>
                </a:solidFill>
              </a:rPr>
              <a:t>Time (s)</a:t>
            </a:r>
            <a:endParaRPr lang="en-CA" sz="1200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 rot="16200000">
            <a:off x="6291792" y="3219932"/>
            <a:ext cx="1065741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1"/>
                </a:solidFill>
              </a:rPr>
              <a:t>Amplitude (V)</a:t>
            </a:r>
            <a:endParaRPr lang="en-CA" sz="1200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543674" y="1624442"/>
            <a:ext cx="4791075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200" dirty="0" err="1" smtClean="0">
                <a:solidFill>
                  <a:schemeClr val="bg1"/>
                </a:solidFill>
              </a:rPr>
              <a:t>Dytran</a:t>
            </a:r>
            <a:r>
              <a:rPr lang="en-CA" sz="1200" dirty="0" smtClean="0">
                <a:solidFill>
                  <a:schemeClr val="bg1"/>
                </a:solidFill>
              </a:rPr>
              <a:t> response for different types of events</a:t>
            </a:r>
            <a:endParaRPr lang="en-CA" sz="1200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282207" y="1982580"/>
            <a:ext cx="695325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rgbClr val="0000FF"/>
                </a:solidFill>
              </a:rPr>
              <a:t>Center</a:t>
            </a:r>
            <a:endParaRPr lang="en-CA" sz="1200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282206" y="2228144"/>
            <a:ext cx="695325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rgbClr val="27FF27"/>
                </a:solidFill>
              </a:rPr>
              <a:t>Wall</a:t>
            </a:r>
            <a:endParaRPr lang="en-CA" sz="1200" dirty="0">
              <a:solidFill>
                <a:srgbClr val="27FF27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281829" y="2473708"/>
            <a:ext cx="695325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rgbClr val="F01C0F"/>
                </a:solidFill>
              </a:rPr>
              <a:t>Collar</a:t>
            </a:r>
            <a:endParaRPr lang="en-CA" sz="1200" dirty="0">
              <a:solidFill>
                <a:srgbClr val="F01C0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281829" y="2777834"/>
            <a:ext cx="695325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rgbClr val="FF16FF"/>
                </a:solidFill>
              </a:rPr>
              <a:t>Surface</a:t>
            </a:r>
            <a:endParaRPr lang="en-CA" sz="1200" dirty="0">
              <a:solidFill>
                <a:srgbClr val="FF16FF"/>
              </a:solidFill>
            </a:endParaRPr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"/>
          </p:nvPr>
        </p:nvSpPr>
        <p:spPr>
          <a:xfrm>
            <a:off x="6543674" y="5368737"/>
            <a:ext cx="2739262" cy="860705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CA" sz="1400" dirty="0" err="1" smtClean="0"/>
              <a:t>Dytran</a:t>
            </a:r>
            <a:r>
              <a:rPr lang="en-CA" sz="1400" dirty="0" smtClean="0"/>
              <a:t> analysis</a:t>
            </a:r>
          </a:p>
          <a:p>
            <a:endParaRPr lang="en-CA" sz="1400" dirty="0" smtClean="0"/>
          </a:p>
        </p:txBody>
      </p:sp>
      <p:sp>
        <p:nvSpPr>
          <p:cNvPr id="15" name="Ellipse 14"/>
          <p:cNvSpPr/>
          <p:nvPr/>
        </p:nvSpPr>
        <p:spPr>
          <a:xfrm>
            <a:off x="97709" y="6166587"/>
            <a:ext cx="576000" cy="576000"/>
          </a:xfrm>
          <a:prstGeom prst="ellipse">
            <a:avLst/>
          </a:prstGeom>
          <a:solidFill>
            <a:srgbClr val="2A2E7C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600" dirty="0"/>
              <a:t>8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38204161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éleste">
  <a:themeElements>
    <a:clrScheme name="Céleste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élest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élest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Céleste</Template>
  <TotalTime>3035</TotalTime>
  <Words>803</Words>
  <Application>Microsoft Office PowerPoint</Application>
  <PresentationFormat>Grand écran</PresentationFormat>
  <Paragraphs>227</Paragraphs>
  <Slides>20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Symbol</vt:lpstr>
      <vt:lpstr>Times New Roman</vt:lpstr>
      <vt:lpstr>Céleste</vt:lpstr>
      <vt:lpstr>The PICO 0.1 bubble chamber calibration</vt:lpstr>
      <vt:lpstr>PICO collaboration</vt:lpstr>
      <vt:lpstr>Why neutron calibration?</vt:lpstr>
      <vt:lpstr>Neutron source: (_^51)V(p,n) (_^51)Cr </vt:lpstr>
      <vt:lpstr>Neutron source: (_^51)V(p,n) (_^51)Cr </vt:lpstr>
      <vt:lpstr>PICO 0.1</vt:lpstr>
      <vt:lpstr>PICO 0.1</vt:lpstr>
      <vt:lpstr>Absolute neutron  flux normalization</vt:lpstr>
      <vt:lpstr>Pressure transducer signal</vt:lpstr>
      <vt:lpstr>Fiducial cut</vt:lpstr>
      <vt:lpstr>Fiducial cut</vt:lpstr>
      <vt:lpstr>Results</vt:lpstr>
      <vt:lpstr>Présentation PowerPoint</vt:lpstr>
      <vt:lpstr>Near future:  C_2 ClF_5</vt:lpstr>
      <vt:lpstr>Conclusion</vt:lpstr>
      <vt:lpstr>Thank you! </vt:lpstr>
      <vt:lpstr>Extra slide: SbBe neutron source</vt:lpstr>
      <vt:lpstr>Extra slide: Experimental neutron yield plot</vt:lpstr>
      <vt:lpstr>Extra slide: Low threshold measurement</vt:lpstr>
      <vt:lpstr>Extra slide: Gamma rejection plot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PICO 0.1 update</dc:title>
  <dc:creator>Frédéric Girard</dc:creator>
  <cp:lastModifiedBy>Frédéric Girard</cp:lastModifiedBy>
  <cp:revision>132</cp:revision>
  <dcterms:created xsi:type="dcterms:W3CDTF">2016-03-01T18:21:40Z</dcterms:created>
  <dcterms:modified xsi:type="dcterms:W3CDTF">2016-06-14T14:40:05Z</dcterms:modified>
</cp:coreProperties>
</file>