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emf" ContentType="image/x-emf"/>
  <Default Extension="xlsx" ContentType="application/vnd.openxmlformats-officedocument.spreadsheetml.sheet"/>
  <Default Extension="rels" ContentType="application/vnd.openxmlformats-package.relationships+xml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648" r:id="rId1"/>
  </p:sldMasterIdLst>
  <p:notesMasterIdLst>
    <p:notesMasterId r:id="rId18"/>
  </p:notesMasterIdLst>
  <p:handoutMasterIdLst>
    <p:handoutMasterId r:id="rId19"/>
  </p:handoutMasterIdLst>
  <p:sldIdLst>
    <p:sldId id="256" r:id="rId2"/>
    <p:sldId id="270" r:id="rId3"/>
    <p:sldId id="258" r:id="rId4"/>
    <p:sldId id="261" r:id="rId5"/>
    <p:sldId id="260" r:id="rId6"/>
    <p:sldId id="276" r:id="rId7"/>
    <p:sldId id="271" r:id="rId8"/>
    <p:sldId id="269" r:id="rId9"/>
    <p:sldId id="266" r:id="rId10"/>
    <p:sldId id="274" r:id="rId11"/>
    <p:sldId id="265" r:id="rId12"/>
    <p:sldId id="263" r:id="rId13"/>
    <p:sldId id="272" r:id="rId14"/>
    <p:sldId id="264" r:id="rId15"/>
    <p:sldId id="267" r:id="rId16"/>
    <p:sldId id="268" r:id="rId17"/>
  </p:sldIdLst>
  <p:sldSz cx="9144000" cy="6858000" type="letter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02834"/>
    <a:srgbClr val="CD9934"/>
    <a:srgbClr val="D00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66" autoAdjust="0"/>
    <p:restoredTop sz="86692" autoAdjust="0"/>
  </p:normalViewPr>
  <p:slideViewPr>
    <p:cSldViewPr>
      <p:cViewPr>
        <p:scale>
          <a:sx n="80" d="100"/>
          <a:sy n="80" d="100"/>
        </p:scale>
        <p:origin x="-496" y="6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70" d="100"/>
          <a:sy n="70" d="100"/>
        </p:scale>
        <p:origin x="-1608" y="-10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interSettings" Target="printerSettings/printerSettings1.bin"/><Relationship Id="rId21" Type="http://schemas.openxmlformats.org/officeDocument/2006/relationships/presProps" Target="presProps.xml"/><Relationship Id="rId22" Type="http://schemas.openxmlformats.org/officeDocument/2006/relationships/viewProps" Target="viewProps.xml"/><Relationship Id="rId23" Type="http://schemas.openxmlformats.org/officeDocument/2006/relationships/theme" Target="theme/theme1.xml"/><Relationship Id="rId24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notesMaster" Target="notesMasters/notesMaster1.xml"/><Relationship Id="rId1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1"/>
    </mc:Choice>
    <mc:Fallback>
      <c:style val="1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Composition of the Universe (%)</a:t>
            </a:r>
          </a:p>
        </c:rich>
      </c:tx>
      <c:layout/>
      <c:overlay val="0"/>
    </c:title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Composition of the Universe</c:v>
                </c:pt>
              </c:strCache>
            </c:strRef>
          </c:tx>
          <c:explosion val="19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Sheet1!$A$2:$A$4</c:f>
              <c:strCache>
                <c:ptCount val="3"/>
                <c:pt idx="0">
                  <c:v>Dark Energy</c:v>
                </c:pt>
                <c:pt idx="1">
                  <c:v>Dark Matter</c:v>
                </c:pt>
                <c:pt idx="2">
                  <c:v>Atoms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73.0</c:v>
                </c:pt>
                <c:pt idx="1">
                  <c:v>23.0</c:v>
                </c:pt>
                <c:pt idx="2">
                  <c:v>4.0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>
        <c:manualLayout>
          <c:xMode val="edge"/>
          <c:yMode val="edge"/>
          <c:x val="0.720568569553806"/>
          <c:y val="0.383318651574803"/>
          <c:w val="0.262764763779528"/>
          <c:h val="0.616681348425197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F1B3197-9439-0841-AD47-8FF49175993D}" type="datetimeFigureOut">
              <a:rPr lang="en-US" smtClean="0"/>
              <a:t>16-06-14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54B2994-A9D6-B343-A28F-FB48341C03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49541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B89A52CA-20BC-764D-88DA-B6A8594F91C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353169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06" charset="0"/>
        <a:ea typeface="ＭＳ Ｐゴシック" pitchFamily="-106" charset="-128"/>
        <a:cs typeface="ＭＳ Ｐゴシック" pitchFamily="-106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06" charset="0"/>
        <a:ea typeface="ＭＳ Ｐゴシック" pitchFamily="-106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06" charset="0"/>
        <a:ea typeface="ＭＳ Ｐゴシック" pitchFamily="-106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06" charset="0"/>
        <a:ea typeface="ＭＳ Ｐゴシック" pitchFamily="-106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06" charset="0"/>
        <a:ea typeface="ＭＳ Ｐゴシック" pitchFamily="-106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0C99648C-C51E-8F42-9A52-9294DC908CCF}" type="slidenum">
              <a:rPr lang="en-US" sz="1200"/>
              <a:pPr/>
              <a:t>1</a:t>
            </a:fld>
            <a:endParaRPr lang="en-US" sz="1200"/>
          </a:p>
        </p:txBody>
      </p:sp>
      <p:sp>
        <p:nvSpPr>
          <p:cNvPr id="153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 dirty="0" smtClean="0">
              <a:latin typeface="Arial" charset="0"/>
              <a:ea typeface="ＭＳ Ｐゴシック" charset="0"/>
              <a:cs typeface="ＭＳ Ｐゴシック" charset="0"/>
            </a:endParaRPr>
          </a:p>
          <a:p>
            <a:pPr eaLnBrk="1" hangingPunct="1"/>
            <a:endParaRPr lang="en-US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Cite ATLAS: regenerate plot</a:t>
            </a:r>
          </a:p>
          <a:p>
            <a:r>
              <a:rPr lang="en-US" dirty="0" smtClean="0"/>
              <a:t>M_{s} possibly decay to Z</a:t>
            </a:r>
            <a:r>
              <a:rPr lang="en-US" baseline="0" dirty="0" smtClean="0"/>
              <a:t>- how to incorporate?</a:t>
            </a:r>
          </a:p>
          <a:p>
            <a:r>
              <a:rPr lang="en-US" baseline="0" dirty="0" smtClean="0"/>
              <a:t>REMAKE INVISIBLE WIDTH PLOT- MAKE PRETTY. INCLUDE RATIOS?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89A52CA-20BC-764D-88DA-B6A8594F91C4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739529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http://</a:t>
            </a:r>
            <a:r>
              <a:rPr lang="en-US" dirty="0" err="1" smtClean="0"/>
              <a:t>arxiv.org</a:t>
            </a:r>
            <a:r>
              <a:rPr lang="en-US" dirty="0" smtClean="0"/>
              <a:t>/</a:t>
            </a:r>
            <a:r>
              <a:rPr lang="en-US" dirty="0" err="1" smtClean="0"/>
              <a:t>pdf</a:t>
            </a:r>
            <a:r>
              <a:rPr lang="en-US" dirty="0" smtClean="0"/>
              <a:t>/1509.08767v1.pdf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89A52CA-20BC-764D-88DA-B6A8594F91C4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649589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89A52CA-20BC-764D-88DA-B6A8594F91C4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582956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89A52CA-20BC-764D-88DA-B6A8594F91C4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417617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89A52CA-20BC-764D-88DA-B6A8594F91C4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723902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CFD231C6-5E6C-284E-869D-0E26649ACFB4}" type="slidenum">
              <a:rPr lang="en-US" sz="1200"/>
              <a:pPr/>
              <a:t>3</a:t>
            </a:fld>
            <a:endParaRPr lang="en-US" sz="1200"/>
          </a:p>
        </p:txBody>
      </p:sp>
      <p:sp>
        <p:nvSpPr>
          <p:cNvPr id="17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r>
              <a:rPr lang="en-US" dirty="0" err="1" smtClean="0">
                <a:latin typeface="Arial" charset="0"/>
                <a:ea typeface="ＭＳ Ｐゴシック" charset="0"/>
                <a:cs typeface="ＭＳ Ｐゴシック" charset="0"/>
              </a:rPr>
              <a:t>Incr</a:t>
            </a:r>
            <a:r>
              <a:rPr lang="en-US" dirty="0" smtClean="0">
                <a:latin typeface="Arial" charset="0"/>
                <a:ea typeface="ＭＳ Ｐゴシック" charset="0"/>
                <a:cs typeface="ＭＳ Ｐゴシック" charset="0"/>
              </a:rPr>
              <a:t> font</a:t>
            </a:r>
            <a:endParaRPr lang="en-US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Show diagram for divergence</a:t>
            </a:r>
          </a:p>
          <a:p>
            <a:r>
              <a:rPr lang="en-US" dirty="0" err="1" smtClean="0"/>
              <a:t>mPlanck</a:t>
            </a:r>
            <a:endParaRPr lang="en-US" dirty="0" smtClean="0"/>
          </a:p>
          <a:p>
            <a:r>
              <a:rPr lang="en-US" dirty="0" err="1" smtClean="0"/>
              <a:t>Redemy</a:t>
            </a:r>
            <a:r>
              <a:rPr lang="en-US" baseline="0" dirty="0" smtClean="0"/>
              <a:t> with model without a mass term in the </a:t>
            </a:r>
            <a:r>
              <a:rPr lang="en-US" baseline="0" dirty="0" err="1" smtClean="0"/>
              <a:t>lagrangian</a:t>
            </a:r>
            <a:r>
              <a:rPr lang="en-US" baseline="0" dirty="0" smtClean="0"/>
              <a:t>: scale invariant. We do end up with massive particles so scale invariance is broken at some scale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89A52CA-20BC-764D-88DA-B6A8594F91C4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828809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Galactic</a:t>
            </a:r>
            <a:r>
              <a:rPr lang="en-US" baseline="0" dirty="0" smtClean="0"/>
              <a:t> rotation curves: rotational/orbital speeds of stars does not decrease with distance from galactic center 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 smtClean="0"/>
              <a:t>Gravitational lensing: l</a:t>
            </a:r>
            <a:r>
              <a:rPr lang="en-US" dirty="0" smtClean="0"/>
              <a:t>ight will bend due to the strengt</a:t>
            </a:r>
            <a:r>
              <a:rPr lang="en-US" baseline="0" dirty="0" smtClean="0"/>
              <a:t>h of a gravitational field; the mass that curves </a:t>
            </a:r>
            <a:r>
              <a:rPr lang="en-US" baseline="0" dirty="0" err="1" smtClean="0"/>
              <a:t>spacetime</a:t>
            </a:r>
            <a:r>
              <a:rPr lang="en-US" baseline="0" dirty="0" smtClean="0"/>
              <a:t> will also bend light. If there is a massive object between earth and an astronomical object, the image you receive of said astronomical object may be distorted or replicated. 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 smtClean="0"/>
              <a:t>Velocity dispersions: “missing matter” in elliptical galaxies, </a:t>
            </a:r>
            <a:r>
              <a:rPr lang="en-US" baseline="0" dirty="0" err="1" smtClean="0"/>
              <a:t>viralized</a:t>
            </a:r>
            <a:r>
              <a:rPr lang="en-US" baseline="0" dirty="0" smtClean="0"/>
              <a:t> up to 10 times </a:t>
            </a:r>
            <a:r>
              <a:rPr lang="en-US" baseline="0" dirty="0" err="1" smtClean="0"/>
              <a:t>visable</a:t>
            </a:r>
            <a:r>
              <a:rPr lang="en-US" baseline="0" dirty="0" smtClean="0"/>
              <a:t> radii  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 smtClean="0"/>
              <a:t>KNOWN: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89A52CA-20BC-764D-88DA-B6A8594F91C4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040211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, is classically</a:t>
            </a:r>
            <a:r>
              <a:rPr lang="en-US" baseline="0" dirty="0" smtClean="0"/>
              <a:t> </a:t>
            </a:r>
            <a:r>
              <a:rPr lang="en-US" baseline="0" dirty="0" err="1" smtClean="0"/>
              <a:t>conformally</a:t>
            </a:r>
            <a:r>
              <a:rPr lang="en-US" baseline="0" dirty="0" smtClean="0"/>
              <a:t> invariant</a:t>
            </a:r>
          </a:p>
          <a:p>
            <a:r>
              <a:rPr lang="en-US" baseline="0" dirty="0" smtClean="0"/>
              <a:t>If the coupling leads to a fully conformal</a:t>
            </a:r>
          </a:p>
          <a:p>
            <a:r>
              <a:rPr lang="en-US" baseline="0" dirty="0" smtClean="0"/>
              <a:t>If, in the theory, couplings do not run, then you will have an exact </a:t>
            </a:r>
            <a:r>
              <a:rPr lang="en-US" baseline="0" dirty="0" err="1" smtClean="0"/>
              <a:t>conformally</a:t>
            </a:r>
            <a:r>
              <a:rPr lang="en-US" baseline="0" dirty="0" smtClean="0"/>
              <a:t> invariant theory</a:t>
            </a:r>
          </a:p>
          <a:p>
            <a:r>
              <a:rPr lang="en-US" baseline="0" dirty="0" smtClean="0"/>
              <a:t>If this symmetry is spontaneously broken, the low energy effective theory below the breaking scale contains a goldstone boson called the dilaton.</a:t>
            </a:r>
          </a:p>
          <a:p>
            <a:r>
              <a:rPr lang="en-US" baseline="0" dirty="0" smtClean="0"/>
              <a:t>-the couplings of dilaton to SM is dictated by nonlinear realization of </a:t>
            </a:r>
            <a:r>
              <a:rPr lang="en-US" baseline="0" dirty="0" err="1" smtClean="0"/>
              <a:t>confoirmal</a:t>
            </a:r>
            <a:r>
              <a:rPr lang="en-US" baseline="0" dirty="0" smtClean="0"/>
              <a:t> symmetry below breaking scale</a:t>
            </a:r>
          </a:p>
          <a:p>
            <a:r>
              <a:rPr lang="en-US" baseline="0" dirty="0" smtClean="0"/>
              <a:t>-the remarkable thing is this is very much like SM </a:t>
            </a:r>
            <a:r>
              <a:rPr lang="en-US" baseline="0" dirty="0" err="1" smtClean="0"/>
              <a:t>higgs</a:t>
            </a:r>
            <a:r>
              <a:rPr lang="en-US" baseline="0" dirty="0" smtClean="0"/>
              <a:t> since at </a:t>
            </a:r>
            <a:r>
              <a:rPr lang="en-US" baseline="0" dirty="0" err="1" smtClean="0"/>
              <a:t>classcial</a:t>
            </a:r>
            <a:r>
              <a:rPr lang="en-US" baseline="0" dirty="0" smtClean="0"/>
              <a:t> level the SM had an approximate conformal symmetry</a:t>
            </a:r>
          </a:p>
          <a:p>
            <a:r>
              <a:rPr lang="en-US" baseline="0" dirty="0" smtClean="0"/>
              <a:t>Dilaton not breaking EW theory, something else is. (dilaton not doing job of the Higgs), ignore how that happens, for the time being</a:t>
            </a:r>
          </a:p>
          <a:p>
            <a:endParaRPr lang="en-US" baseline="0" dirty="0" smtClean="0"/>
          </a:p>
          <a:p>
            <a:endParaRPr lang="en-US" baseline="0" dirty="0" smtClean="0"/>
          </a:p>
          <a:p>
            <a:r>
              <a:rPr lang="en-US" baseline="0" dirty="0" smtClean="0"/>
              <a:t>Effective theory of a light </a:t>
            </a:r>
            <a:r>
              <a:rPr lang="en-US" baseline="0" dirty="0" err="1" smtClean="0"/>
              <a:t>dilaotn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89A52CA-20BC-764D-88DA-B6A8594F91C4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948710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How can we constrain</a:t>
            </a:r>
            <a:r>
              <a:rPr lang="en-US" baseline="0" dirty="0" smtClean="0"/>
              <a:t> this model?</a:t>
            </a:r>
          </a:p>
          <a:p>
            <a:r>
              <a:rPr lang="en-US" baseline="0" dirty="0" smtClean="0"/>
              <a:t>-Higgs precision, </a:t>
            </a:r>
            <a:r>
              <a:rPr lang="en-US" baseline="0" dirty="0" err="1" smtClean="0"/>
              <a:t>etc</a:t>
            </a:r>
            <a:endParaRPr lang="en-US" baseline="0" dirty="0" smtClean="0"/>
          </a:p>
          <a:p>
            <a:r>
              <a:rPr lang="en-US" baseline="0" dirty="0" err="1" smtClean="0"/>
              <a:t>Incr</a:t>
            </a:r>
            <a:r>
              <a:rPr lang="en-US" baseline="0" dirty="0" smtClean="0"/>
              <a:t> font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89A52CA-20BC-764D-88DA-B6A8594F91C4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115861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Put expression</a:t>
            </a:r>
            <a:r>
              <a:rPr lang="en-US" baseline="0" dirty="0" smtClean="0"/>
              <a:t> to define- in terms of parameters of model. Move earlier </a:t>
            </a:r>
          </a:p>
          <a:p>
            <a:r>
              <a:rPr lang="en-US" baseline="0" dirty="0" smtClean="0"/>
              <a:t>Define production and decay</a:t>
            </a:r>
          </a:p>
          <a:p>
            <a:r>
              <a:rPr lang="en-US" baseline="0" dirty="0" smtClean="0"/>
              <a:t>Define branching ratio</a:t>
            </a:r>
          </a:p>
          <a:p>
            <a:r>
              <a:rPr lang="en-US" baseline="0" dirty="0" err="1" smtClean="0"/>
              <a:t>Gamma_total</a:t>
            </a:r>
            <a:r>
              <a:rPr lang="en-US" baseline="0" dirty="0" smtClean="0"/>
              <a:t>. Give example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89A52CA-20BC-764D-88DA-B6A8594F91C4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841370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Including DM,</a:t>
            </a:r>
            <a:r>
              <a:rPr lang="en-US" baseline="0" dirty="0" smtClean="0"/>
              <a:t> only include signal strength, and total width as an additional constraint, </a:t>
            </a:r>
            <a:r>
              <a:rPr lang="en-US" baseline="0" dirty="0" err="1" smtClean="0"/>
              <a:t>ms</a:t>
            </a:r>
            <a:r>
              <a:rPr lang="en-US" baseline="0" dirty="0" smtClean="0"/>
              <a:t> becomes </a:t>
            </a:r>
            <a:r>
              <a:rPr lang="en-US" baseline="0" dirty="0" err="1" smtClean="0"/>
              <a:t>additinoal</a:t>
            </a:r>
            <a:r>
              <a:rPr lang="en-US" baseline="0" dirty="0" smtClean="0"/>
              <a:t> data. 2012 result from </a:t>
            </a:r>
            <a:r>
              <a:rPr lang="en-US" baseline="0" dirty="0" err="1" smtClean="0"/>
              <a:t>barger</a:t>
            </a:r>
            <a:r>
              <a:rPr lang="en-US" baseline="0" dirty="0" smtClean="0"/>
              <a:t>. Total width changes with </a:t>
            </a:r>
            <a:r>
              <a:rPr lang="en-US" baseline="0" dirty="0" err="1" smtClean="0"/>
              <a:t>ms</a:t>
            </a:r>
            <a:r>
              <a:rPr lang="en-US" baseline="0" dirty="0" smtClean="0"/>
              <a:t> below half mass of </a:t>
            </a:r>
            <a:r>
              <a:rPr lang="en-US" baseline="0" dirty="0" err="1" smtClean="0"/>
              <a:t>higgs</a:t>
            </a:r>
            <a:endParaRPr lang="en-US" baseline="0" dirty="0" smtClean="0"/>
          </a:p>
          <a:p>
            <a:r>
              <a:rPr lang="en-US" baseline="0" dirty="0" smtClean="0"/>
              <a:t>Include other analogous plot with/without the total width.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89A52CA-20BC-764D-88DA-B6A8594F91C4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98457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CA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R. Campbell, 18/05/16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44742C-10EC-3243-BAA2-200878578E7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0075436"/>
      </p:ext>
    </p:extLst>
  </p:cSld>
  <p:clrMapOvr>
    <a:masterClrMapping/>
  </p:clrMapOvr>
  <p:transition xmlns:p14="http://schemas.microsoft.com/office/powerpoint/2010/main" spd="med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R. Campbell, 18/05/16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4BFE62-2202-3445-BB62-ACC157EEFC1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5925993"/>
      </p:ext>
    </p:extLst>
  </p:cSld>
  <p:clrMapOvr>
    <a:masterClrMapping/>
  </p:clrMapOvr>
  <p:transition xmlns:p14="http://schemas.microsoft.com/office/powerpoint/2010/main" spd="med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15200" y="228600"/>
            <a:ext cx="1447800" cy="5181600"/>
          </a:xfrm>
        </p:spPr>
        <p:txBody>
          <a:bodyPr vert="eaVert"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971800" y="228600"/>
            <a:ext cx="4191000" cy="5181600"/>
          </a:xfrm>
        </p:spPr>
        <p:txBody>
          <a:bodyPr vert="eaVert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R. Campbell, 18/05/16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F86878-F1AE-7A48-B933-2485F11CB41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8142227"/>
      </p:ext>
    </p:extLst>
  </p:cSld>
  <p:clrMapOvr>
    <a:masterClrMapping/>
  </p:clrMapOvr>
  <p:transition xmlns:p14="http://schemas.microsoft.com/office/powerpoint/2010/main" spd="med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R. Campbell, 18/05/16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96AD50-3DEC-EC49-9818-76F7D592F38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7645902"/>
      </p:ext>
    </p:extLst>
  </p:cSld>
  <p:clrMapOvr>
    <a:masterClrMapping/>
  </p:clrMapOvr>
  <p:transition xmlns:p14="http://schemas.microsoft.com/office/powerpoint/2010/main" spd="med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R. Campbell, 18/05/16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BA5949-7AD9-D74B-A41F-A73445F03AA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7679559"/>
      </p:ext>
    </p:extLst>
  </p:cSld>
  <p:clrMapOvr>
    <a:masterClrMapping/>
  </p:clrMapOvr>
  <p:transition xmlns:p14="http://schemas.microsoft.com/office/powerpoint/2010/main" spd="med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200400" y="1600200"/>
            <a:ext cx="25527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05500" y="1600200"/>
            <a:ext cx="25527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R. Campbell, 18/05/16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3B7F68-9CF5-3C46-8343-4DBDBAB3FB1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3146479"/>
      </p:ext>
    </p:extLst>
  </p:cSld>
  <p:clrMapOvr>
    <a:masterClrMapping/>
  </p:clrMapOvr>
  <p:transition xmlns:p14="http://schemas.microsoft.com/office/powerpoint/2010/main" spd="med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R. Campbell, 18/05/16</a:t>
            </a: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3F1F3-9429-9B46-9E6F-1589FCA0E04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3944443"/>
      </p:ext>
    </p:extLst>
  </p:cSld>
  <p:clrMapOvr>
    <a:masterClrMapping/>
  </p:clrMapOvr>
  <p:transition xmlns:p14="http://schemas.microsoft.com/office/powerpoint/2010/main" spd="med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R. Campbell, 18/05/16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2BC497-A42C-0043-BD89-EB25D987668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2832732"/>
      </p:ext>
    </p:extLst>
  </p:cSld>
  <p:clrMapOvr>
    <a:masterClrMapping/>
  </p:clrMapOvr>
  <p:transition xmlns:p14="http://schemas.microsoft.com/office/powerpoint/2010/main" spd="med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R. Campbell, 18/05/16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E2C3D7-EE24-8943-BA1F-3C170A9C1DC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7087529"/>
      </p:ext>
    </p:extLst>
  </p:cSld>
  <p:clrMapOvr>
    <a:masterClrMapping/>
  </p:clrMapOvr>
  <p:transition xmlns:p14="http://schemas.microsoft.com/office/powerpoint/2010/main" spd="med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R. Campbell, 18/05/16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9B5EBD-EDD9-EC47-A242-D3B4A55D630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9412822"/>
      </p:ext>
    </p:extLst>
  </p:cSld>
  <p:clrMapOvr>
    <a:masterClrMapping/>
  </p:clrMapOvr>
  <p:transition xmlns:p14="http://schemas.microsoft.com/office/powerpoint/2010/main" spd="med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R. Campbell, 18/05/16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1C07AA-DDD1-9241-BD89-C35CB361D78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6061259"/>
      </p:ext>
    </p:extLst>
  </p:cSld>
  <p:clrMapOvr>
    <a:masterClrMapping/>
  </p:clrMapOvr>
  <p:transition xmlns:p14="http://schemas.microsoft.com/office/powerpoint/2010/main" spd="med">
    <p:fade/>
  </p:transition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971800" y="228600"/>
            <a:ext cx="57912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200400" y="1600200"/>
            <a:ext cx="5257800" cy="381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rgbClr val="D00030"/>
                </a:solidFill>
              </a:defRPr>
            </a:lvl1pPr>
          </a:lstStyle>
          <a:p>
            <a:pPr>
              <a:defRPr/>
            </a:pPr>
            <a:r>
              <a:rPr lang="en-US" smtClean="0"/>
              <a:t>R. Campbell, 18/05/16</a:t>
            </a: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D00030"/>
                </a:solidFill>
              </a:defRPr>
            </a:lvl1pPr>
          </a:lstStyle>
          <a:p>
            <a:pPr>
              <a:defRPr/>
            </a:pPr>
            <a:fld id="{6BA14DBB-8BB6-B044-B017-47D5F18DF7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xmlns:p14="http://schemas.microsoft.com/office/powerpoint/2010/main" spd="med">
    <p:fade/>
  </p:transition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pitchFamily="-106" charset="0"/>
          <a:ea typeface="ＭＳ Ｐゴシック" pitchFamily="-106" charset="-128"/>
          <a:cs typeface="ＭＳ Ｐゴシック" pitchFamily="-106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pitchFamily="-106" charset="0"/>
          <a:ea typeface="ＭＳ Ｐゴシック" pitchFamily="-106" charset="-128"/>
          <a:cs typeface="ＭＳ Ｐゴシック" pitchFamily="-106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pitchFamily="-106" charset="0"/>
          <a:ea typeface="ＭＳ Ｐゴシック" pitchFamily="-106" charset="-128"/>
          <a:cs typeface="ＭＳ Ｐゴシック" pitchFamily="-106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pitchFamily="-106" charset="0"/>
          <a:ea typeface="ＭＳ Ｐゴシック" pitchFamily="-106" charset="-128"/>
          <a:cs typeface="ＭＳ Ｐゴシック" pitchFamily="-106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pitchFamily="-106" charset="0"/>
          <a:ea typeface="ＭＳ Ｐゴシック" pitchFamily="-106" charset="-128"/>
          <a:cs typeface="ＭＳ Ｐゴシック" pitchFamily="-106" charset="-128"/>
        </a:defRPr>
      </a:lvl6pPr>
      <a:lvl7pPr marL="914400" algn="l" rtl="0" fontAlgn="base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pitchFamily="-106" charset="0"/>
          <a:ea typeface="ＭＳ Ｐゴシック" pitchFamily="-106" charset="-128"/>
          <a:cs typeface="ＭＳ Ｐゴシック" pitchFamily="-106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pitchFamily="-106" charset="0"/>
          <a:ea typeface="ＭＳ Ｐゴシック" pitchFamily="-106" charset="-128"/>
          <a:cs typeface="ＭＳ Ｐゴシック" pitchFamily="-106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pitchFamily="-106" charset="0"/>
          <a:ea typeface="ＭＳ Ｐゴシック" pitchFamily="-106" charset="-128"/>
          <a:cs typeface="ＭＳ Ｐゴシック" pitchFamily="-106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D20031"/>
        </a:buClr>
        <a:buFont typeface="Wingdings" charset="0"/>
        <a:buChar char="§"/>
        <a:defRPr sz="28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D8002F"/>
        </a:buClr>
        <a:buChar char="|"/>
        <a:defRPr sz="20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i="1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4" Type="http://schemas.openxmlformats.org/officeDocument/2006/relationships/image" Target="../media/image29.emf"/><Relationship Id="rId5" Type="http://schemas.openxmlformats.org/officeDocument/2006/relationships/image" Target="../media/image30.emf"/><Relationship Id="rId6" Type="http://schemas.openxmlformats.org/officeDocument/2006/relationships/image" Target="../media/image31.em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emf"/><Relationship Id="rId4" Type="http://schemas.openxmlformats.org/officeDocument/2006/relationships/image" Target="../media/image33.emf"/><Relationship Id="rId5" Type="http://schemas.openxmlformats.org/officeDocument/2006/relationships/image" Target="../media/image34.emf"/><Relationship Id="rId6" Type="http://schemas.openxmlformats.org/officeDocument/2006/relationships/image" Target="../media/image35.emf"/><Relationship Id="rId7" Type="http://schemas.openxmlformats.org/officeDocument/2006/relationships/image" Target="../media/image36.em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4" Type="http://schemas.openxmlformats.org/officeDocument/2006/relationships/image" Target="../media/image38.emf"/><Relationship Id="rId5" Type="http://schemas.openxmlformats.org/officeDocument/2006/relationships/image" Target="../media/image39.emf"/><Relationship Id="rId6" Type="http://schemas.openxmlformats.org/officeDocument/2006/relationships/image" Target="../media/image40.emf"/><Relationship Id="rId7" Type="http://schemas.openxmlformats.org/officeDocument/2006/relationships/image" Target="../media/image41.em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4" Type="http://schemas.openxmlformats.org/officeDocument/2006/relationships/image" Target="../media/image44.emf"/><Relationship Id="rId5" Type="http://schemas.openxmlformats.org/officeDocument/2006/relationships/image" Target="../media/image45.emf"/><Relationship Id="rId6" Type="http://schemas.openxmlformats.org/officeDocument/2006/relationships/image" Target="../media/image46.emf"/><Relationship Id="rId7" Type="http://schemas.openxmlformats.org/officeDocument/2006/relationships/image" Target="../media/image47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4" Type="http://schemas.openxmlformats.org/officeDocument/2006/relationships/image" Target="../media/image49.png"/><Relationship Id="rId5" Type="http://schemas.openxmlformats.org/officeDocument/2006/relationships/image" Target="../media/image50.png"/><Relationship Id="rId6" Type="http://schemas.openxmlformats.org/officeDocument/2006/relationships/image" Target="../media/image51.png"/><Relationship Id="rId7" Type="http://schemas.openxmlformats.org/officeDocument/2006/relationships/image" Target="../media/image52.emf"/><Relationship Id="rId8" Type="http://schemas.openxmlformats.org/officeDocument/2006/relationships/image" Target="../media/image53.emf"/><Relationship Id="rId9" Type="http://schemas.openxmlformats.org/officeDocument/2006/relationships/image" Target="../media/image54.emf"/><Relationship Id="rId10" Type="http://schemas.openxmlformats.org/officeDocument/2006/relationships/image" Target="../media/image55.em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emf"/><Relationship Id="rId4" Type="http://schemas.openxmlformats.org/officeDocument/2006/relationships/image" Target="../media/image58.emf"/><Relationship Id="rId5" Type="http://schemas.openxmlformats.org/officeDocument/2006/relationships/image" Target="../media/image59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6.emf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4" Type="http://schemas.openxmlformats.org/officeDocument/2006/relationships/image" Target="../media/image6.em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4" Type="http://schemas.openxmlformats.org/officeDocument/2006/relationships/chart" Target="../charts/chart1.xm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4" Type="http://schemas.openxmlformats.org/officeDocument/2006/relationships/image" Target="../media/image9.emf"/><Relationship Id="rId5" Type="http://schemas.openxmlformats.org/officeDocument/2006/relationships/image" Target="../media/image10.emf"/><Relationship Id="rId6" Type="http://schemas.openxmlformats.org/officeDocument/2006/relationships/image" Target="../media/image11.em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11" Type="http://schemas.openxmlformats.org/officeDocument/2006/relationships/image" Target="../media/image21.png"/><Relationship Id="rId12" Type="http://schemas.openxmlformats.org/officeDocument/2006/relationships/image" Target="../media/image22.png"/><Relationship Id="rId13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Relationship Id="rId3" Type="http://schemas.openxmlformats.org/officeDocument/2006/relationships/image" Target="../media/image13.png"/><Relationship Id="rId4" Type="http://schemas.openxmlformats.org/officeDocument/2006/relationships/image" Target="../media/image14.png"/><Relationship Id="rId5" Type="http://schemas.openxmlformats.org/officeDocument/2006/relationships/image" Target="../media/image15.png"/><Relationship Id="rId6" Type="http://schemas.openxmlformats.org/officeDocument/2006/relationships/image" Target="../media/image16.png"/><Relationship Id="rId7" Type="http://schemas.openxmlformats.org/officeDocument/2006/relationships/image" Target="../media/image17.png"/><Relationship Id="rId8" Type="http://schemas.openxmlformats.org/officeDocument/2006/relationships/image" Target="../media/image18.png"/><Relationship Id="rId9" Type="http://schemas.openxmlformats.org/officeDocument/2006/relationships/image" Target="../media/image19.png"/><Relationship Id="rId10" Type="http://schemas.openxmlformats.org/officeDocument/2006/relationships/image" Target="../media/image20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emf"/><Relationship Id="rId4" Type="http://schemas.openxmlformats.org/officeDocument/2006/relationships/image" Target="../media/image25.emf"/><Relationship Id="rId5" Type="http://schemas.openxmlformats.org/officeDocument/2006/relationships/image" Target="../media/image26.emf"/><Relationship Id="rId6" Type="http://schemas.openxmlformats.org/officeDocument/2006/relationships/image" Target="../media/image27.em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4005064"/>
            <a:ext cx="9144000" cy="1368152"/>
          </a:xfrm>
        </p:spPr>
        <p:txBody>
          <a:bodyPr/>
          <a:lstStyle/>
          <a:p>
            <a:pPr algn="ctr" eaLnBrk="1" hangingPunct="1">
              <a:spcBef>
                <a:spcPct val="50000"/>
              </a:spcBef>
              <a:spcAft>
                <a:spcPct val="50000"/>
              </a:spcAft>
            </a:pPr>
            <a:r>
              <a:rPr lang="en-US" sz="3200" dirty="0" smtClean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Phenomenological constraints on a Higgs-like dilaton with singlet scalar dark matter</a:t>
            </a:r>
            <a:endParaRPr lang="en-US" sz="3200" dirty="0">
              <a:solidFill>
                <a:schemeClr val="tx1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4339" name="Rectangle 4"/>
          <p:cNvSpPr>
            <a:spLocks noChangeArrowheads="1"/>
          </p:cNvSpPr>
          <p:nvPr/>
        </p:nvSpPr>
        <p:spPr bwMode="auto">
          <a:xfrm>
            <a:off x="1130300" y="5519738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14340" name="Rectangle 5"/>
          <p:cNvSpPr>
            <a:spLocks noChangeArrowheads="1"/>
          </p:cNvSpPr>
          <p:nvPr/>
        </p:nvSpPr>
        <p:spPr bwMode="auto">
          <a:xfrm>
            <a:off x="7280275" y="4502150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14341" name="Subtitle 1"/>
          <p:cNvSpPr>
            <a:spLocks noGrp="1"/>
          </p:cNvSpPr>
          <p:nvPr>
            <p:ph type="subTitle" idx="1"/>
          </p:nvPr>
        </p:nvSpPr>
        <p:spPr>
          <a:xfrm>
            <a:off x="2555776" y="5229200"/>
            <a:ext cx="4032448" cy="1628800"/>
          </a:xfrm>
        </p:spPr>
        <p:txBody>
          <a:bodyPr/>
          <a:lstStyle/>
          <a:p>
            <a:r>
              <a:rPr lang="en-US" sz="2200" b="0" dirty="0" smtClean="0">
                <a:latin typeface="Arial" charset="0"/>
                <a:ea typeface="ＭＳ Ｐゴシック" charset="0"/>
                <a:cs typeface="ＭＳ Ｐゴシック" charset="0"/>
              </a:rPr>
              <a:t>Robyn Campbell</a:t>
            </a:r>
          </a:p>
          <a:p>
            <a:r>
              <a:rPr lang="en-US" sz="2200" b="0" dirty="0" smtClean="0">
                <a:latin typeface="Arial" charset="0"/>
                <a:ea typeface="ＭＳ Ｐゴシック" charset="0"/>
                <a:cs typeface="ＭＳ Ｐゴシック" charset="0"/>
              </a:rPr>
              <a:t>2016 CAP Congress</a:t>
            </a:r>
          </a:p>
          <a:p>
            <a:r>
              <a:rPr lang="en-US" sz="2200" b="0" dirty="0" smtClean="0">
                <a:latin typeface="Arial" charset="0"/>
                <a:ea typeface="ＭＳ Ｐゴシック" charset="0"/>
                <a:cs typeface="ＭＳ Ｐゴシック" charset="0"/>
              </a:rPr>
              <a:t>June 15</a:t>
            </a:r>
            <a:r>
              <a:rPr lang="en-US" sz="2200" b="0" baseline="30000" dirty="0" smtClean="0">
                <a:latin typeface="Arial" charset="0"/>
                <a:ea typeface="ＭＳ Ｐゴシック" charset="0"/>
                <a:cs typeface="ＭＳ Ｐゴシック" charset="0"/>
              </a:rPr>
              <a:t>th</a:t>
            </a:r>
            <a:r>
              <a:rPr lang="en-US" sz="2200" b="0" dirty="0" smtClean="0">
                <a:latin typeface="Arial" charset="0"/>
                <a:ea typeface="ＭＳ Ｐゴシック" charset="0"/>
                <a:cs typeface="ＭＳ Ｐゴシック" charset="0"/>
              </a:rPr>
              <a:t>, 2016</a:t>
            </a:r>
          </a:p>
          <a:p>
            <a:r>
              <a:rPr lang="en-US" sz="2200" b="0" dirty="0" smtClean="0">
                <a:latin typeface="Arial" charset="0"/>
                <a:ea typeface="ＭＳ Ｐゴシック" charset="0"/>
                <a:cs typeface="ＭＳ Ｐゴシック" charset="0"/>
              </a:rPr>
              <a:t>Supervisor: Stephen Godfrey</a:t>
            </a:r>
            <a:endParaRPr lang="en-US" sz="2200" b="0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plot_test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1340768"/>
            <a:ext cx="6583589" cy="460851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Signal Strengths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0" y="6402371"/>
            <a:ext cx="2895600" cy="4572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R. Campbell, 15/06/16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396AD50-3DEC-EC49-9818-76F7D592F38D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  <p:sp>
        <p:nvSpPr>
          <p:cNvPr id="8" name="Rectangle 7"/>
          <p:cNvSpPr/>
          <p:nvPr/>
        </p:nvSpPr>
        <p:spPr bwMode="auto">
          <a:xfrm>
            <a:off x="179512" y="3429000"/>
            <a:ext cx="323528" cy="36004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06" charset="0"/>
              <a:ea typeface="ＭＳ Ｐゴシック" pitchFamily="-106" charset="-128"/>
              <a:cs typeface="ＭＳ Ｐゴシック" pitchFamily="-106" charset="-128"/>
            </a:endParaRPr>
          </a:p>
        </p:txBody>
      </p:sp>
      <p:sp>
        <p:nvSpPr>
          <p:cNvPr id="16" name="Rectangle 15"/>
          <p:cNvSpPr/>
          <p:nvPr/>
        </p:nvSpPr>
        <p:spPr bwMode="auto">
          <a:xfrm>
            <a:off x="1331640" y="3140968"/>
            <a:ext cx="288032" cy="936104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06" charset="0"/>
              <a:ea typeface="ＭＳ Ｐゴシック" pitchFamily="-106" charset="-128"/>
              <a:cs typeface="ＭＳ Ｐゴシック" pitchFamily="-106" charset="-128"/>
            </a:endParaRPr>
          </a:p>
        </p:txBody>
      </p:sp>
      <p:pic>
        <p:nvPicPr>
          <p:cNvPr id="17" name="Picture 16" descr="latex-image-1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6475" y="3495675"/>
            <a:ext cx="368300" cy="215900"/>
          </a:xfrm>
          <a:prstGeom prst="rect">
            <a:avLst/>
          </a:prstGeom>
        </p:spPr>
      </p:pic>
      <p:sp>
        <p:nvSpPr>
          <p:cNvPr id="18" name="Rectangle 17"/>
          <p:cNvSpPr/>
          <p:nvPr/>
        </p:nvSpPr>
        <p:spPr bwMode="auto">
          <a:xfrm>
            <a:off x="4211960" y="5589240"/>
            <a:ext cx="432048" cy="288032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06" charset="0"/>
              <a:ea typeface="ＭＳ Ｐゴシック" pitchFamily="-106" charset="-128"/>
              <a:cs typeface="ＭＳ Ｐゴシック" pitchFamily="-106" charset="-128"/>
            </a:endParaRPr>
          </a:p>
        </p:txBody>
      </p:sp>
      <p:pic>
        <p:nvPicPr>
          <p:cNvPr id="13" name="Picture 12" descr="latex-image-1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3968" y="5661248"/>
            <a:ext cx="342900" cy="215900"/>
          </a:xfrm>
          <a:prstGeom prst="rect">
            <a:avLst/>
          </a:prstGeom>
        </p:spPr>
      </p:pic>
      <p:sp>
        <p:nvSpPr>
          <p:cNvPr id="19" name="Rectangle 18"/>
          <p:cNvSpPr/>
          <p:nvPr/>
        </p:nvSpPr>
        <p:spPr bwMode="auto">
          <a:xfrm>
            <a:off x="7524328" y="3429000"/>
            <a:ext cx="216024" cy="432048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06" charset="0"/>
              <a:ea typeface="ＭＳ Ｐゴシック" pitchFamily="-106" charset="-128"/>
              <a:cs typeface="ＭＳ Ｐゴシック" pitchFamily="-106" charset="-128"/>
            </a:endParaRPr>
          </a:p>
        </p:txBody>
      </p:sp>
      <p:pic>
        <p:nvPicPr>
          <p:cNvPr id="14" name="Picture 13" descr="latex-image-1.pd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4328" y="3429000"/>
            <a:ext cx="266700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3987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 descr="invs3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1880" y="2420888"/>
            <a:ext cx="5436096" cy="3457961"/>
          </a:xfrm>
          <a:prstGeom prst="rect">
            <a:avLst/>
          </a:prstGeom>
        </p:spPr>
      </p:pic>
      <p:sp>
        <p:nvSpPr>
          <p:cNvPr id="2355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Arial" charset="0"/>
                <a:ea typeface="ＭＳ Ｐゴシック" charset="0"/>
                <a:cs typeface="ＭＳ Ｐゴシック" charset="0"/>
              </a:rPr>
              <a:t>Invisible Widths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0539" y="6389792"/>
            <a:ext cx="2895600" cy="4572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R. Campbell, 15/06/16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396AD50-3DEC-EC49-9818-76F7D592F38D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  <p:pic>
        <p:nvPicPr>
          <p:cNvPr id="2" name="Picture 1" descr="latex-image-1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556792"/>
            <a:ext cx="3251200" cy="622300"/>
          </a:xfrm>
          <a:prstGeom prst="rect">
            <a:avLst/>
          </a:prstGeom>
        </p:spPr>
      </p:pic>
      <p:pic>
        <p:nvPicPr>
          <p:cNvPr id="3" name="Picture 2" descr="latex-image-1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5936" y="1556792"/>
            <a:ext cx="4968552" cy="602593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auto">
          <a:xfrm>
            <a:off x="6372200" y="5805264"/>
            <a:ext cx="432048" cy="36004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06" charset="0"/>
              <a:ea typeface="ＭＳ Ｐゴシック" pitchFamily="-106" charset="-128"/>
              <a:cs typeface="ＭＳ Ｐゴシック" pitchFamily="-106" charset="-128"/>
            </a:endParaRPr>
          </a:p>
        </p:txBody>
      </p:sp>
      <p:sp>
        <p:nvSpPr>
          <p:cNvPr id="13" name="Rectangle 12"/>
          <p:cNvSpPr/>
          <p:nvPr/>
        </p:nvSpPr>
        <p:spPr bwMode="auto">
          <a:xfrm>
            <a:off x="6524600" y="5957664"/>
            <a:ext cx="432048" cy="36004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06" charset="0"/>
              <a:ea typeface="ＭＳ Ｐゴシック" pitchFamily="-106" charset="-128"/>
              <a:cs typeface="ＭＳ Ｐゴシック" pitchFamily="-106" charset="-128"/>
            </a:endParaRPr>
          </a:p>
        </p:txBody>
      </p:sp>
      <p:sp>
        <p:nvSpPr>
          <p:cNvPr id="14" name="Rectangle 13"/>
          <p:cNvSpPr/>
          <p:nvPr/>
        </p:nvSpPr>
        <p:spPr bwMode="auto">
          <a:xfrm>
            <a:off x="3419872" y="3789040"/>
            <a:ext cx="432048" cy="576064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06" charset="0"/>
              <a:ea typeface="ＭＳ Ｐゴシック" pitchFamily="-106" charset="-128"/>
              <a:cs typeface="ＭＳ Ｐゴシック" pitchFamily="-106" charset="-128"/>
            </a:endParaRPr>
          </a:p>
        </p:txBody>
      </p:sp>
      <p:sp>
        <p:nvSpPr>
          <p:cNvPr id="19" name="Rectangle 3"/>
          <p:cNvSpPr txBox="1">
            <a:spLocks noChangeArrowheads="1"/>
          </p:cNvSpPr>
          <p:nvPr/>
        </p:nvSpPr>
        <p:spPr bwMode="auto">
          <a:xfrm>
            <a:off x="0" y="2564904"/>
            <a:ext cx="3203848" cy="2880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D20031"/>
              </a:buClr>
              <a:buFont typeface="Wingdings" charset="0"/>
              <a:buChar char="§"/>
              <a:defRPr sz="28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D8002F"/>
              </a:buClr>
              <a:buChar char="|"/>
              <a:defRPr sz="20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i="1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>
              <a:buFont typeface="Arial"/>
              <a:buChar char="•"/>
            </a:pPr>
            <a:r>
              <a:rPr lang="en-US" sz="2400" b="0" dirty="0">
                <a:latin typeface="+mj-lt"/>
              </a:rPr>
              <a:t>Experimentally interested in branching </a:t>
            </a:r>
            <a:r>
              <a:rPr lang="en-US" sz="2400" b="0" dirty="0" smtClean="0">
                <a:latin typeface="+mj-lt"/>
              </a:rPr>
              <a:t>ratio</a:t>
            </a:r>
          </a:p>
          <a:p>
            <a:pPr>
              <a:buFont typeface="Arial"/>
              <a:buChar char="•"/>
            </a:pPr>
            <a:r>
              <a:rPr lang="en-US" sz="2400" b="0" dirty="0"/>
              <a:t>ATLAS </a:t>
            </a:r>
            <a:r>
              <a:rPr lang="en-US" sz="2400" b="0" dirty="0" smtClean="0"/>
              <a:t>(</a:t>
            </a:r>
            <a:r>
              <a:rPr lang="is-IS" sz="2400" b="0" dirty="0" smtClean="0"/>
              <a:t>arXiv:1509.00672</a:t>
            </a:r>
            <a:r>
              <a:rPr lang="en-US" sz="2400" b="0" dirty="0" smtClean="0"/>
              <a:t>) gives upper </a:t>
            </a:r>
            <a:r>
              <a:rPr lang="en-US" sz="2400" b="0" dirty="0"/>
              <a:t>bound of </a:t>
            </a:r>
            <a:r>
              <a:rPr lang="en-US" sz="2400" b="0" dirty="0" smtClean="0"/>
              <a:t>~0.23</a:t>
            </a:r>
            <a:endParaRPr lang="en-US" sz="2400" b="0" dirty="0"/>
          </a:p>
          <a:p>
            <a:pPr>
              <a:buFont typeface="Arial"/>
              <a:buChar char="•"/>
            </a:pPr>
            <a:endParaRPr lang="en-US" sz="2400" b="0" dirty="0">
              <a:latin typeface="+mj-lt"/>
            </a:endParaRPr>
          </a:p>
        </p:txBody>
      </p:sp>
      <p:sp>
        <p:nvSpPr>
          <p:cNvPr id="21" name="Rectangle 20"/>
          <p:cNvSpPr/>
          <p:nvPr/>
        </p:nvSpPr>
        <p:spPr bwMode="auto">
          <a:xfrm>
            <a:off x="6300192" y="5661248"/>
            <a:ext cx="360040" cy="216024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06" charset="0"/>
              <a:ea typeface="ＭＳ Ｐゴシック" pitchFamily="-106" charset="-128"/>
              <a:cs typeface="ＭＳ Ｐゴシック" pitchFamily="-106" charset="-128"/>
            </a:endParaRPr>
          </a:p>
        </p:txBody>
      </p:sp>
      <p:sp>
        <p:nvSpPr>
          <p:cNvPr id="22" name="Rectangle 21"/>
          <p:cNvSpPr/>
          <p:nvPr/>
        </p:nvSpPr>
        <p:spPr bwMode="auto">
          <a:xfrm>
            <a:off x="3419872" y="3573016"/>
            <a:ext cx="216024" cy="72008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06" charset="0"/>
              <a:ea typeface="ＭＳ Ｐゴシック" pitchFamily="-106" charset="-128"/>
              <a:cs typeface="ＭＳ Ｐゴシック" pitchFamily="-106" charset="-128"/>
            </a:endParaRPr>
          </a:p>
        </p:txBody>
      </p:sp>
      <p:pic>
        <p:nvPicPr>
          <p:cNvPr id="17" name="Picture 16" descr="latex-image-1.pd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2522364" y="3894460"/>
            <a:ext cx="1943100" cy="292100"/>
          </a:xfrm>
          <a:prstGeom prst="rect">
            <a:avLst/>
          </a:prstGeom>
        </p:spPr>
      </p:pic>
      <p:pic>
        <p:nvPicPr>
          <p:cNvPr id="4" name="Picture 3" descr="latex-image-1.pdf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67375" y="5873750"/>
            <a:ext cx="381000" cy="1905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Arial" charset="0"/>
                <a:ea typeface="ＭＳ Ｐゴシック" charset="0"/>
                <a:cs typeface="ＭＳ Ｐゴシック" charset="0"/>
              </a:rPr>
              <a:t>Direct Detection	</a:t>
            </a:r>
          </a:p>
        </p:txBody>
      </p:sp>
      <p:pic>
        <p:nvPicPr>
          <p:cNvPr id="3" name="Picture 2" descr="Screen Shot 2016-05-03 at 3.02.37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2564904"/>
            <a:ext cx="2790524" cy="2592288"/>
          </a:xfrm>
          <a:prstGeom prst="rect">
            <a:avLst/>
          </a:prstGeom>
        </p:spPr>
      </p:pic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0" y="6433083"/>
            <a:ext cx="2895600" cy="4572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R. Campbell, 15/06/16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396AD50-3DEC-EC49-9818-76F7D592F38D}" type="slidenum">
              <a:rPr lang="en-US" smtClean="0"/>
              <a:pPr>
                <a:defRPr/>
              </a:pPr>
              <a:t>12</a:t>
            </a:fld>
            <a:endParaRPr lang="en-US" dirty="0"/>
          </a:p>
        </p:txBody>
      </p:sp>
      <p:sp>
        <p:nvSpPr>
          <p:cNvPr id="14" name="Rectangle 13"/>
          <p:cNvSpPr/>
          <p:nvPr/>
        </p:nvSpPr>
        <p:spPr bwMode="auto">
          <a:xfrm>
            <a:off x="971600" y="3573016"/>
            <a:ext cx="1008112" cy="648072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06" charset="0"/>
              <a:ea typeface="ＭＳ Ｐゴシック" pitchFamily="-106" charset="-128"/>
              <a:cs typeface="ＭＳ Ｐゴシック" pitchFamily="-106" charset="-128"/>
            </a:endParaRPr>
          </a:p>
        </p:txBody>
      </p:sp>
      <p:sp>
        <p:nvSpPr>
          <p:cNvPr id="15" name="Rectangle 14"/>
          <p:cNvSpPr/>
          <p:nvPr/>
        </p:nvSpPr>
        <p:spPr bwMode="auto">
          <a:xfrm>
            <a:off x="1979712" y="4509120"/>
            <a:ext cx="288032" cy="28803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06" charset="0"/>
              <a:ea typeface="ＭＳ Ｐゴシック" pitchFamily="-106" charset="-128"/>
              <a:cs typeface="ＭＳ Ｐゴシック" pitchFamily="-106" charset="-128"/>
            </a:endParaRPr>
          </a:p>
        </p:txBody>
      </p:sp>
      <p:sp>
        <p:nvSpPr>
          <p:cNvPr id="16" name="Rectangle 15"/>
          <p:cNvSpPr/>
          <p:nvPr/>
        </p:nvSpPr>
        <p:spPr bwMode="auto">
          <a:xfrm>
            <a:off x="1907704" y="2924944"/>
            <a:ext cx="504056" cy="36004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06" charset="0"/>
              <a:ea typeface="ＭＳ Ｐゴシック" pitchFamily="-106" charset="-128"/>
              <a:cs typeface="ＭＳ Ｐゴシック" pitchFamily="-106" charset="-128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195736" y="3717032"/>
            <a:ext cx="5186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i="1" dirty="0" smtClean="0"/>
              <a:t>σ</a:t>
            </a:r>
            <a:endParaRPr lang="en-US" sz="1800" i="1" dirty="0"/>
          </a:p>
        </p:txBody>
      </p:sp>
      <p:pic>
        <p:nvPicPr>
          <p:cNvPr id="8" name="Picture 7" descr="directdetect_v02-2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55435" y="1412776"/>
            <a:ext cx="5088565" cy="3816424"/>
          </a:xfrm>
          <a:prstGeom prst="rect">
            <a:avLst/>
          </a:prstGeom>
        </p:spPr>
      </p:pic>
      <p:pic>
        <p:nvPicPr>
          <p:cNvPr id="5" name="Picture 4" descr="latex-image-1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700808"/>
            <a:ext cx="4064000" cy="749300"/>
          </a:xfrm>
          <a:prstGeom prst="rect">
            <a:avLst/>
          </a:prstGeom>
        </p:spPr>
      </p:pic>
      <p:sp>
        <p:nvSpPr>
          <p:cNvPr id="19" name="Rectangle 3"/>
          <p:cNvSpPr txBox="1">
            <a:spLocks noChangeArrowheads="1"/>
          </p:cNvSpPr>
          <p:nvPr/>
        </p:nvSpPr>
        <p:spPr bwMode="auto">
          <a:xfrm>
            <a:off x="20762" y="5301208"/>
            <a:ext cx="9127182" cy="8640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D20031"/>
              </a:buClr>
              <a:buFont typeface="Wingdings" charset="0"/>
              <a:buChar char="§"/>
              <a:defRPr sz="28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D8002F"/>
              </a:buClr>
              <a:buChar char="|"/>
              <a:defRPr sz="20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i="1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r>
              <a:rPr lang="en-US" sz="2400" b="0" dirty="0" smtClean="0"/>
              <a:t>searches </a:t>
            </a:r>
            <a:r>
              <a:rPr lang="en-US" sz="2400" b="0" dirty="0"/>
              <a:t>for nuclear recoils between target and new particles. </a:t>
            </a:r>
            <a:r>
              <a:rPr lang="en-US" sz="2400" b="0" dirty="0" err="1"/>
              <a:t>m</a:t>
            </a:r>
            <a:r>
              <a:rPr lang="en-US" sz="2400" b="0" baseline="-25000" dirty="0" err="1"/>
              <a:t>S</a:t>
            </a:r>
            <a:r>
              <a:rPr lang="en-US" sz="2400" b="0" dirty="0"/>
              <a:t> in range 10-1000 GeV/c</a:t>
            </a:r>
            <a:r>
              <a:rPr lang="en-US" sz="2400" b="0" baseline="30000" dirty="0"/>
              <a:t>2 </a:t>
            </a:r>
            <a:r>
              <a:rPr lang="en-US" sz="2400" b="0" dirty="0"/>
              <a:t>gives recoil in range of 1-100 </a:t>
            </a:r>
            <a:r>
              <a:rPr lang="en-US" sz="2400" b="0" dirty="0" err="1"/>
              <a:t>keV</a:t>
            </a:r>
            <a:r>
              <a:rPr lang="en-US" sz="2400" b="0" dirty="0"/>
              <a:t>. </a:t>
            </a:r>
          </a:p>
        </p:txBody>
      </p:sp>
      <p:sp>
        <p:nvSpPr>
          <p:cNvPr id="9" name="Rectangle 8"/>
          <p:cNvSpPr/>
          <p:nvPr/>
        </p:nvSpPr>
        <p:spPr bwMode="auto">
          <a:xfrm>
            <a:off x="6228184" y="5013176"/>
            <a:ext cx="864096" cy="288032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06" charset="0"/>
              <a:ea typeface="ＭＳ Ｐゴシック" pitchFamily="-106" charset="-128"/>
              <a:cs typeface="ＭＳ Ｐゴシック" pitchFamily="-106" charset="-128"/>
            </a:endParaRPr>
          </a:p>
        </p:txBody>
      </p:sp>
      <p:sp>
        <p:nvSpPr>
          <p:cNvPr id="10" name="Rectangle 9"/>
          <p:cNvSpPr/>
          <p:nvPr/>
        </p:nvSpPr>
        <p:spPr bwMode="auto">
          <a:xfrm>
            <a:off x="4067944" y="2924944"/>
            <a:ext cx="288032" cy="72008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06" charset="0"/>
              <a:ea typeface="ＭＳ Ｐゴシック" pitchFamily="-106" charset="-128"/>
              <a:cs typeface="ＭＳ Ｐゴシック" pitchFamily="-106" charset="-128"/>
            </a:endParaRPr>
          </a:p>
        </p:txBody>
      </p:sp>
      <p:pic>
        <p:nvPicPr>
          <p:cNvPr id="11" name="Picture 10" descr="latex-image-1.pd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4208" y="5157192"/>
            <a:ext cx="381000" cy="190500"/>
          </a:xfrm>
          <a:prstGeom prst="rect">
            <a:avLst/>
          </a:prstGeom>
        </p:spPr>
      </p:pic>
      <p:pic>
        <p:nvPicPr>
          <p:cNvPr id="12" name="Picture 11" descr="latex-image-1.pdf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3458220" y="3246636"/>
            <a:ext cx="1104900" cy="3175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Relic Abundance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0" y="6400800"/>
            <a:ext cx="2895600" cy="4572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R. Campbell, 15/06/16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396AD50-3DEC-EC49-9818-76F7D592F38D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1187624" y="1412776"/>
            <a:ext cx="76328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Consider all possible annihilation cross sections, i.e.:</a:t>
            </a:r>
            <a:endParaRPr lang="en-US" dirty="0"/>
          </a:p>
        </p:txBody>
      </p:sp>
      <p:pic>
        <p:nvPicPr>
          <p:cNvPr id="3" name="Picture 2" descr="Screen Shot 2016-05-17 at 3.08.34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2132856"/>
            <a:ext cx="2460269" cy="1400556"/>
          </a:xfrm>
          <a:prstGeom prst="rect">
            <a:avLst/>
          </a:prstGeom>
        </p:spPr>
      </p:pic>
      <p:pic>
        <p:nvPicPr>
          <p:cNvPr id="7" name="Picture 6" descr="Screen Shot 2016-05-17 at 3.12.31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4437112"/>
            <a:ext cx="2448272" cy="1457605"/>
          </a:xfrm>
          <a:prstGeom prst="rect">
            <a:avLst/>
          </a:prstGeom>
        </p:spPr>
      </p:pic>
      <p:pic>
        <p:nvPicPr>
          <p:cNvPr id="12" name="Picture 11" descr="latex-image-1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1920" y="2060848"/>
            <a:ext cx="1155700" cy="304800"/>
          </a:xfrm>
          <a:prstGeom prst="rect">
            <a:avLst/>
          </a:prstGeom>
        </p:spPr>
      </p:pic>
      <p:pic>
        <p:nvPicPr>
          <p:cNvPr id="13" name="Picture 12" descr="latex-image-1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1920" y="4365104"/>
            <a:ext cx="1079500" cy="266700"/>
          </a:xfrm>
          <a:prstGeom prst="rect">
            <a:avLst/>
          </a:prstGeom>
        </p:spPr>
      </p:pic>
      <p:pic>
        <p:nvPicPr>
          <p:cNvPr id="16" name="Picture 15" descr="latex-image-1.pd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9792" y="2564904"/>
            <a:ext cx="6311900" cy="711200"/>
          </a:xfrm>
          <a:prstGeom prst="rect">
            <a:avLst/>
          </a:prstGeom>
        </p:spPr>
      </p:pic>
      <p:pic>
        <p:nvPicPr>
          <p:cNvPr id="17" name="Picture 16" descr="latex-image-1.pdf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58827" y="4653136"/>
            <a:ext cx="6350000" cy="711200"/>
          </a:xfrm>
          <a:prstGeom prst="rect">
            <a:avLst/>
          </a:prstGeom>
        </p:spPr>
      </p:pic>
      <p:cxnSp>
        <p:nvCxnSpPr>
          <p:cNvPr id="19" name="Straight Connector 18"/>
          <p:cNvCxnSpPr/>
          <p:nvPr/>
        </p:nvCxnSpPr>
        <p:spPr bwMode="auto">
          <a:xfrm flipV="1">
            <a:off x="179512" y="4005064"/>
            <a:ext cx="8784976" cy="7200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42410229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Arial" charset="0"/>
                <a:ea typeface="ＭＳ Ｐゴシック" charset="0"/>
                <a:cs typeface="ＭＳ Ｐゴシック" charset="0"/>
              </a:rPr>
              <a:t>Relic Abundance</a:t>
            </a:r>
          </a:p>
        </p:txBody>
      </p:sp>
      <p:pic>
        <p:nvPicPr>
          <p:cNvPr id="4" name="Picture 3" descr="Screen Shot 2016-05-07 at 12.24.33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1556792"/>
            <a:ext cx="1759349" cy="1584176"/>
          </a:xfrm>
          <a:prstGeom prst="rect">
            <a:avLst/>
          </a:prstGeom>
        </p:spPr>
      </p:pic>
      <p:pic>
        <p:nvPicPr>
          <p:cNvPr id="5" name="Picture 4" descr="Screen Shot 2016-05-07 at 12.27.17 P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9752" y="1484784"/>
            <a:ext cx="1728192" cy="1507410"/>
          </a:xfrm>
          <a:prstGeom prst="rect">
            <a:avLst/>
          </a:prstGeom>
        </p:spPr>
      </p:pic>
      <p:pic>
        <p:nvPicPr>
          <p:cNvPr id="6" name="Picture 5" descr="Screen Shot 2016-05-07 at 12.31.51 PM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9992" y="1484784"/>
            <a:ext cx="1996796" cy="1697681"/>
          </a:xfrm>
          <a:prstGeom prst="rect">
            <a:avLst/>
          </a:prstGeom>
        </p:spPr>
      </p:pic>
      <p:pic>
        <p:nvPicPr>
          <p:cNvPr id="8" name="Picture 7" descr="Screen Shot 2016-05-07 at 12.33.16 PM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4248" y="1484784"/>
            <a:ext cx="1944216" cy="1628489"/>
          </a:xfrm>
          <a:prstGeom prst="rect">
            <a:avLst/>
          </a:prstGeom>
        </p:spPr>
      </p:pic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>
          <a:xfrm>
            <a:off x="0" y="6400800"/>
            <a:ext cx="2895600" cy="4572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R. Campbell, 15/06/16</a:t>
            </a:r>
            <a:endParaRPr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396AD50-3DEC-EC49-9818-76F7D592F38D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  <p:cxnSp>
        <p:nvCxnSpPr>
          <p:cNvPr id="17" name="Straight Connector 16"/>
          <p:cNvCxnSpPr/>
          <p:nvPr/>
        </p:nvCxnSpPr>
        <p:spPr bwMode="auto">
          <a:xfrm>
            <a:off x="251520" y="3573016"/>
            <a:ext cx="8496944" cy="0"/>
          </a:xfrm>
          <a:prstGeom prst="line">
            <a:avLst/>
          </a:prstGeom>
          <a:solidFill>
            <a:schemeClr val="accent1"/>
          </a:solidFill>
          <a:ln w="158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2" name="Picture 1" descr="latex-image-1.pdf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2" y="3645024"/>
            <a:ext cx="6553200" cy="774700"/>
          </a:xfrm>
          <a:prstGeom prst="rect">
            <a:avLst/>
          </a:prstGeom>
        </p:spPr>
      </p:pic>
      <p:pic>
        <p:nvPicPr>
          <p:cNvPr id="3" name="Picture 2" descr="latex-image-1.pdf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1760" y="4581128"/>
            <a:ext cx="4546600" cy="749300"/>
          </a:xfrm>
          <a:prstGeom prst="rect">
            <a:avLst/>
          </a:prstGeom>
        </p:spPr>
      </p:pic>
      <p:pic>
        <p:nvPicPr>
          <p:cNvPr id="9" name="Picture 8" descr="latex-image-1.pdf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2" y="5445224"/>
            <a:ext cx="7162800" cy="723900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8244408" y="3861048"/>
            <a:ext cx="4667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/>
              <a:t>(1)</a:t>
            </a:r>
            <a:endParaRPr lang="en-US" sz="1800" dirty="0"/>
          </a:p>
        </p:txBody>
      </p:sp>
      <p:sp>
        <p:nvSpPr>
          <p:cNvPr id="18" name="Rectangle 17"/>
          <p:cNvSpPr/>
          <p:nvPr/>
        </p:nvSpPr>
        <p:spPr>
          <a:xfrm>
            <a:off x="8244408" y="4653136"/>
            <a:ext cx="4667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800" dirty="0" smtClean="0"/>
              <a:t>(2)</a:t>
            </a:r>
            <a:endParaRPr lang="en-US" sz="1800" dirty="0"/>
          </a:p>
        </p:txBody>
      </p:sp>
      <p:sp>
        <p:nvSpPr>
          <p:cNvPr id="20" name="Rectangle 19"/>
          <p:cNvSpPr/>
          <p:nvPr/>
        </p:nvSpPr>
        <p:spPr>
          <a:xfrm>
            <a:off x="8244408" y="5517232"/>
            <a:ext cx="4667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800" dirty="0" smtClean="0"/>
              <a:t>(3)</a:t>
            </a:r>
            <a:endParaRPr lang="en-US" sz="1800" dirty="0"/>
          </a:p>
        </p:txBody>
      </p:sp>
      <p:pic>
        <p:nvPicPr>
          <p:cNvPr id="7" name="Picture 6" descr="latex-image-1.pdf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1920" y="3140968"/>
            <a:ext cx="1130300" cy="2159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Relic Abundance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0" y="6404222"/>
            <a:ext cx="2895600" cy="4572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R. Campbell, 15/06/16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396AD50-3DEC-EC49-9818-76F7D592F38D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  <p:pic>
        <p:nvPicPr>
          <p:cNvPr id="3" name="Picture 2" descr="relicabundanced_v02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484784"/>
            <a:ext cx="5952661" cy="4464496"/>
          </a:xfrm>
          <a:prstGeom prst="rect">
            <a:avLst/>
          </a:prstGeom>
        </p:spPr>
      </p:pic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5690195" y="1556792"/>
            <a:ext cx="3429000" cy="47532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D20031"/>
              </a:buClr>
              <a:buFont typeface="Wingdings" charset="0"/>
              <a:buChar char="§"/>
              <a:defRPr sz="28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D8002F"/>
              </a:buClr>
              <a:buChar char="|"/>
              <a:defRPr sz="20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i="1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eaLnBrk="1" hangingPunct="1">
              <a:spcBef>
                <a:spcPct val="50000"/>
              </a:spcBef>
              <a:spcAft>
                <a:spcPct val="50000"/>
              </a:spcAft>
            </a:pPr>
            <a:r>
              <a:rPr lang="en-US" sz="2400" b="0" dirty="0" smtClean="0">
                <a:latin typeface="Arial" charset="0"/>
                <a:ea typeface="ＭＳ Ｐゴシック" charset="0"/>
                <a:cs typeface="ＭＳ Ｐゴシック" charset="0"/>
              </a:rPr>
              <a:t>Clearly singlet cannot account for entire abundance</a:t>
            </a:r>
          </a:p>
          <a:p>
            <a:pPr eaLnBrk="1" hangingPunct="1">
              <a:spcBef>
                <a:spcPct val="50000"/>
              </a:spcBef>
              <a:spcAft>
                <a:spcPct val="50000"/>
              </a:spcAft>
            </a:pPr>
            <a:r>
              <a:rPr lang="en-US" sz="2400" b="0" dirty="0" smtClean="0">
                <a:latin typeface="Arial" charset="0"/>
                <a:ea typeface="ＭＳ Ｐゴシック" charset="0"/>
                <a:cs typeface="ＭＳ Ｐゴシック" charset="0"/>
              </a:rPr>
              <a:t>Much of this parameter space is already ruled out by direct detection constraints</a:t>
            </a:r>
            <a:endParaRPr lang="en-US" sz="2400" b="0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4" name="Rectangle 3"/>
          <p:cNvSpPr/>
          <p:nvPr/>
        </p:nvSpPr>
        <p:spPr bwMode="auto">
          <a:xfrm>
            <a:off x="2915816" y="1700808"/>
            <a:ext cx="648072" cy="216024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06" charset="0"/>
              <a:ea typeface="ＭＳ Ｐゴシック" pitchFamily="-106" charset="-128"/>
              <a:cs typeface="ＭＳ Ｐゴシック" pitchFamily="-106" charset="-128"/>
            </a:endParaRPr>
          </a:p>
        </p:txBody>
      </p:sp>
      <p:pic>
        <p:nvPicPr>
          <p:cNvPr id="8" name="Picture 7" descr="latex-image-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9792" y="1700808"/>
            <a:ext cx="876300" cy="21590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 bwMode="auto">
          <a:xfrm>
            <a:off x="2699792" y="5661248"/>
            <a:ext cx="1080120" cy="432048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06" charset="0"/>
              <a:ea typeface="ＭＳ Ｐゴシック" pitchFamily="-106" charset="-128"/>
              <a:cs typeface="ＭＳ Ｐゴシック" pitchFamily="-106" charset="-128"/>
            </a:endParaRPr>
          </a:p>
        </p:txBody>
      </p:sp>
      <p:pic>
        <p:nvPicPr>
          <p:cNvPr id="10" name="Picture 9" descr="latex-image-1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63875" y="5810250"/>
            <a:ext cx="381000" cy="19050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 bwMode="auto">
          <a:xfrm>
            <a:off x="107504" y="3356992"/>
            <a:ext cx="539552" cy="792088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06" charset="0"/>
              <a:ea typeface="ＭＳ Ｐゴシック" pitchFamily="-106" charset="-128"/>
              <a:cs typeface="ＭＳ Ｐゴシック" pitchFamily="-106" charset="-128"/>
            </a:endParaRPr>
          </a:p>
        </p:txBody>
      </p:sp>
      <p:pic>
        <p:nvPicPr>
          <p:cNvPr id="12" name="Picture 11" descr="latex-image-1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3573016"/>
            <a:ext cx="457200" cy="241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998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31640" y="1340768"/>
            <a:ext cx="6625952" cy="3384376"/>
          </a:xfrm>
        </p:spPr>
        <p:txBody>
          <a:bodyPr/>
          <a:lstStyle/>
          <a:p>
            <a:r>
              <a:rPr lang="en-US" sz="2400" b="0" dirty="0" smtClean="0"/>
              <a:t>Model is interesting for its scale invariance and dark matter candidate</a:t>
            </a:r>
          </a:p>
          <a:p>
            <a:r>
              <a:rPr lang="en-US" sz="2400" b="0" dirty="0"/>
              <a:t>Used experiment to constrain parameters of model HLD+</a:t>
            </a:r>
            <a:r>
              <a:rPr lang="en-US" sz="2400" b="0" dirty="0" smtClean="0"/>
              <a:t>SSDM</a:t>
            </a:r>
          </a:p>
          <a:p>
            <a:r>
              <a:rPr lang="en-US" sz="2400" b="0" dirty="0" smtClean="0"/>
              <a:t>Looks as though dilaton lives, although in very constrained parameter space</a:t>
            </a:r>
            <a:endParaRPr lang="en-US" sz="2400" b="0" dirty="0"/>
          </a:p>
          <a:p>
            <a:r>
              <a:rPr lang="en-US" sz="2400" b="0" dirty="0" smtClean="0"/>
              <a:t>In </a:t>
            </a:r>
            <a:r>
              <a:rPr lang="en-US" sz="2400" b="0" dirty="0"/>
              <a:t>progress: total fit</a:t>
            </a:r>
          </a:p>
          <a:p>
            <a:endParaRPr lang="en-US" sz="2400" b="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0" y="6400800"/>
            <a:ext cx="2895600" cy="4572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R. Campbell, 15/06/16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396AD50-3DEC-EC49-9818-76F7D592F38D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2267744" y="4293096"/>
            <a:ext cx="403244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Acknowledgements:</a:t>
            </a:r>
          </a:p>
          <a:p>
            <a:r>
              <a:rPr lang="en-US" dirty="0" smtClean="0"/>
              <a:t>Stephen Godfrey*</a:t>
            </a:r>
          </a:p>
          <a:p>
            <a:r>
              <a:rPr lang="en-US" dirty="0" smtClean="0"/>
              <a:t>Alejandro de la Puente*</a:t>
            </a:r>
          </a:p>
          <a:p>
            <a:r>
              <a:rPr lang="en-US" dirty="0" err="1" smtClean="0"/>
              <a:t>Rouzbeh</a:t>
            </a:r>
            <a:r>
              <a:rPr lang="en-US" dirty="0" smtClean="0"/>
              <a:t> </a:t>
            </a:r>
            <a:r>
              <a:rPr lang="en-US" dirty="0" err="1" smtClean="0"/>
              <a:t>Yazdi</a:t>
            </a:r>
            <a:endParaRPr lang="en-US" dirty="0" smtClean="0"/>
          </a:p>
          <a:p>
            <a:r>
              <a:rPr lang="en-US" dirty="0" err="1" smtClean="0"/>
              <a:t>Alexandre</a:t>
            </a:r>
            <a:r>
              <a:rPr lang="en-US" dirty="0" smtClean="0"/>
              <a:t> </a:t>
            </a:r>
            <a:r>
              <a:rPr lang="en-US" dirty="0" err="1" smtClean="0"/>
              <a:t>Poulin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6948264" y="5877272"/>
            <a:ext cx="151216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* collaborators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0035646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7584" y="1700808"/>
            <a:ext cx="6552728" cy="2664296"/>
          </a:xfrm>
        </p:spPr>
        <p:txBody>
          <a:bodyPr/>
          <a:lstStyle/>
          <a:p>
            <a:r>
              <a:rPr lang="en-US" b="0" dirty="0" smtClean="0"/>
              <a:t>Introduction to Standard Model</a:t>
            </a:r>
          </a:p>
          <a:p>
            <a:r>
              <a:rPr lang="en-US" b="0" dirty="0" smtClean="0"/>
              <a:t>Motivation for New Physics</a:t>
            </a:r>
          </a:p>
          <a:p>
            <a:r>
              <a:rPr lang="en-US" b="0" dirty="0" smtClean="0"/>
              <a:t>Model: HLD+SS Dark Matter</a:t>
            </a:r>
          </a:p>
          <a:p>
            <a:r>
              <a:rPr lang="en-US" b="0" dirty="0" smtClean="0"/>
              <a:t>Constraints on model parameters</a:t>
            </a:r>
          </a:p>
          <a:p>
            <a:r>
              <a:rPr lang="en-US" b="0" dirty="0" smtClean="0"/>
              <a:t>Summary</a:t>
            </a:r>
            <a:endParaRPr lang="en-US" b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396AD50-3DEC-EC49-9818-76F7D592F38D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19411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0" y="304800"/>
            <a:ext cx="5410200" cy="685800"/>
          </a:xfrm>
        </p:spPr>
        <p:txBody>
          <a:bodyPr/>
          <a:lstStyle/>
          <a:p>
            <a:pPr eaLnBrk="1" hangingPunct="1">
              <a:spcBef>
                <a:spcPct val="50000"/>
              </a:spcBef>
              <a:spcAft>
                <a:spcPct val="50000"/>
              </a:spcAft>
            </a:pPr>
            <a:r>
              <a:rPr lang="en-US" dirty="0">
                <a:latin typeface="Arial" charset="0"/>
                <a:ea typeface="ＭＳ Ｐゴシック" charset="0"/>
                <a:cs typeface="ＭＳ Ｐゴシック" charset="0"/>
              </a:rPr>
              <a:t>The Standard Model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076056" y="1412776"/>
            <a:ext cx="3429000" cy="4753247"/>
          </a:xfrm>
        </p:spPr>
        <p:txBody>
          <a:bodyPr/>
          <a:lstStyle/>
          <a:p>
            <a:pPr eaLnBrk="1" hangingPunct="1">
              <a:spcBef>
                <a:spcPct val="50000"/>
              </a:spcBef>
              <a:spcAft>
                <a:spcPct val="50000"/>
              </a:spcAft>
            </a:pPr>
            <a:r>
              <a:rPr lang="en-US" sz="2400" b="0" dirty="0" smtClean="0">
                <a:latin typeface="Arial" charset="0"/>
                <a:ea typeface="ＭＳ Ｐゴシック" charset="0"/>
                <a:cs typeface="ＭＳ Ｐゴシック" charset="0"/>
              </a:rPr>
              <a:t>describes </a:t>
            </a:r>
            <a:r>
              <a:rPr lang="en-US" sz="2400" b="0" dirty="0">
                <a:latin typeface="Arial" charset="0"/>
                <a:ea typeface="ＭＳ Ｐゴシック" charset="0"/>
                <a:cs typeface="ＭＳ Ｐゴシック" charset="0"/>
              </a:rPr>
              <a:t>dynamics and interactions of elementary particles</a:t>
            </a:r>
          </a:p>
          <a:p>
            <a:pPr eaLnBrk="1" hangingPunct="1">
              <a:spcBef>
                <a:spcPct val="50000"/>
              </a:spcBef>
              <a:spcAft>
                <a:spcPct val="50000"/>
              </a:spcAft>
            </a:pPr>
            <a:r>
              <a:rPr lang="en-US" sz="2400" b="0" dirty="0" smtClean="0">
                <a:latin typeface="Arial" charset="0"/>
                <a:ea typeface="ＭＳ Ｐゴシック" charset="0"/>
                <a:cs typeface="ＭＳ Ｐゴシック" charset="0"/>
              </a:rPr>
              <a:t>unified </a:t>
            </a:r>
            <a:r>
              <a:rPr lang="en-US" sz="2400" b="0" dirty="0">
                <a:latin typeface="Arial" charset="0"/>
                <a:ea typeface="ＭＳ Ｐゴシック" charset="0"/>
                <a:cs typeface="ＭＳ Ｐゴシック" charset="0"/>
              </a:rPr>
              <a:t>framework for the electromagnetic, weak, and strong interactions</a:t>
            </a:r>
          </a:p>
          <a:p>
            <a:pPr eaLnBrk="1" hangingPunct="1">
              <a:spcBef>
                <a:spcPct val="50000"/>
              </a:spcBef>
              <a:spcAft>
                <a:spcPct val="50000"/>
              </a:spcAft>
            </a:pPr>
            <a:r>
              <a:rPr lang="en-US" sz="2400" b="0" dirty="0" smtClean="0">
                <a:latin typeface="Arial" charset="0"/>
                <a:ea typeface="ＭＳ Ｐゴシック" charset="0"/>
                <a:cs typeface="ＭＳ Ｐゴシック" charset="0"/>
              </a:rPr>
              <a:t>while </a:t>
            </a:r>
            <a:r>
              <a:rPr lang="en-US" sz="2400" b="0" dirty="0">
                <a:latin typeface="Arial" charset="0"/>
                <a:ea typeface="ＭＳ Ｐゴシック" charset="0"/>
                <a:cs typeface="ＭＳ Ｐゴシック" charset="0"/>
              </a:rPr>
              <a:t>very successful, cannot be a “complete” theory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396AD50-3DEC-EC49-9818-76F7D592F38D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0" y="6400800"/>
            <a:ext cx="2304256" cy="4572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R. Campbell, 15/06/16</a:t>
            </a:r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1187624" y="1412776"/>
            <a:ext cx="3168352" cy="4824536"/>
            <a:chOff x="1043608" y="1484784"/>
            <a:chExt cx="3312368" cy="4968552"/>
          </a:xfrm>
        </p:grpSpPr>
        <p:pic>
          <p:nvPicPr>
            <p:cNvPr id="16388" name="Picture 1" descr="Particle-Fever-Standard-Model-Graphic.pn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43608" y="1484784"/>
              <a:ext cx="3312368" cy="2486427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" name="Picture 5" descr="main-qimg-fdb9140fc523c32d85b4d64f58933161.png"/>
            <p:cNvPicPr>
              <a:picLocks noChangeAspect="1"/>
            </p:cNvPicPr>
            <p:nvPr/>
          </p:nvPicPr>
          <p:blipFill>
            <a:blip r:embed="rId5">
              <a:duotone>
                <a:schemeClr val="accent6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43608" y="3933056"/>
              <a:ext cx="3312368" cy="2520280"/>
            </a:xfrm>
            <a:prstGeom prst="rect">
              <a:avLst/>
            </a:prstGeom>
          </p:spPr>
        </p:pic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Arial" charset="0"/>
                <a:ea typeface="ＭＳ Ｐゴシック" charset="0"/>
                <a:cs typeface="ＭＳ Ｐゴシック" charset="0"/>
              </a:rPr>
              <a:t>Motivation for BSM Physics</a:t>
            </a:r>
          </a:p>
        </p:txBody>
      </p:sp>
      <p:sp>
        <p:nvSpPr>
          <p:cNvPr id="18434" name="Content Placeholder 2"/>
          <p:cNvSpPr>
            <a:spLocks noGrp="1"/>
          </p:cNvSpPr>
          <p:nvPr>
            <p:ph idx="1"/>
          </p:nvPr>
        </p:nvSpPr>
        <p:spPr>
          <a:xfrm>
            <a:off x="19456" y="1484784"/>
            <a:ext cx="3976480" cy="4752528"/>
          </a:xfrm>
        </p:spPr>
        <p:txBody>
          <a:bodyPr/>
          <a:lstStyle/>
          <a:p>
            <a:r>
              <a:rPr lang="en-US" sz="2300" b="0" dirty="0" smtClean="0">
                <a:latin typeface="Arial" charset="0"/>
                <a:ea typeface="ＭＳ Ｐゴシック" charset="0"/>
                <a:cs typeface="ＭＳ Ｐゴシック" charset="0"/>
              </a:rPr>
              <a:t>SM Higgs mechanism doesn’t explain values of parameters or quadratic divergence to loop corrections of square of Higgs mass</a:t>
            </a:r>
            <a:endParaRPr lang="en-US" sz="2400" b="0" dirty="0" smtClean="0">
              <a:latin typeface="Arial" charset="0"/>
              <a:ea typeface="ＭＳ Ｐゴシック" charset="0"/>
              <a:cs typeface="ＭＳ Ｐゴシック" charset="0"/>
            </a:endParaRPr>
          </a:p>
          <a:p>
            <a:r>
              <a:rPr lang="en-US" sz="2300" b="0" dirty="0" smtClean="0">
                <a:latin typeface="Arial" charset="0"/>
                <a:ea typeface="ＭＳ Ｐゴシック" charset="0"/>
                <a:cs typeface="ＭＳ Ｐゴシック" charset="0"/>
              </a:rPr>
              <a:t>For corrections comparable to the order of the Higgs mass, Λ~1 </a:t>
            </a:r>
            <a:r>
              <a:rPr lang="en-US" sz="2300" b="0" dirty="0" err="1" smtClean="0">
                <a:latin typeface="Arial" charset="0"/>
                <a:ea typeface="ＭＳ Ｐゴシック" charset="0"/>
                <a:cs typeface="ＭＳ Ｐゴシック" charset="0"/>
              </a:rPr>
              <a:t>TeV</a:t>
            </a:r>
            <a:endParaRPr lang="en-US" sz="2300" b="0" dirty="0" smtClean="0">
              <a:latin typeface="Arial" charset="0"/>
              <a:ea typeface="ＭＳ Ｐゴシック" charset="0"/>
              <a:cs typeface="ＭＳ Ｐゴシック" charset="0"/>
            </a:endParaRPr>
          </a:p>
          <a:p>
            <a:r>
              <a:rPr lang="en-US" sz="2300" b="0" dirty="0" smtClean="0">
                <a:latin typeface="Arial" charset="0"/>
                <a:ea typeface="ＭＳ Ｐゴシック" charset="0"/>
                <a:cs typeface="ＭＳ Ｐゴシック" charset="0"/>
              </a:rPr>
              <a:t>Expect new physics at that scale</a:t>
            </a:r>
          </a:p>
        </p:txBody>
      </p:sp>
      <p:cxnSp>
        <p:nvCxnSpPr>
          <p:cNvPr id="8" name="Straight Connector 7"/>
          <p:cNvCxnSpPr/>
          <p:nvPr/>
        </p:nvCxnSpPr>
        <p:spPr bwMode="auto">
          <a:xfrm flipV="1">
            <a:off x="5004048" y="5157192"/>
            <a:ext cx="2232248" cy="1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8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0" name="TextBox 9"/>
          <p:cNvSpPr txBox="1"/>
          <p:nvPr/>
        </p:nvSpPr>
        <p:spPr>
          <a:xfrm>
            <a:off x="7380312" y="4869160"/>
            <a:ext cx="5466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Λ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4427984" y="4293096"/>
            <a:ext cx="43204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err="1" smtClean="0">
                <a:latin typeface="Lucida Grande"/>
                <a:ea typeface="Lucida Grande"/>
                <a:cs typeface="Lucida Grande"/>
              </a:rPr>
              <a:t>E</a:t>
            </a:r>
            <a:endParaRPr lang="en-US" dirty="0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1"/>
          </p:nvPr>
        </p:nvSpPr>
        <p:spPr>
          <a:xfrm>
            <a:off x="3224" y="6400800"/>
            <a:ext cx="2895600" cy="4572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R. Campbell, 15/06/16</a:t>
            </a:r>
            <a:endParaRPr lang="en-US" dirty="0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396AD50-3DEC-EC49-9818-76F7D592F38D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5220072" y="5373216"/>
            <a:ext cx="20162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/>
              <a:t>Low energy EFT (i.e. SM)</a:t>
            </a:r>
            <a:endParaRPr lang="en-US" sz="1800" dirty="0"/>
          </a:p>
        </p:txBody>
      </p:sp>
      <p:sp>
        <p:nvSpPr>
          <p:cNvPr id="18" name="TextBox 17"/>
          <p:cNvSpPr txBox="1"/>
          <p:nvPr/>
        </p:nvSpPr>
        <p:spPr>
          <a:xfrm>
            <a:off x="5220072" y="4509120"/>
            <a:ext cx="2376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/>
              <a:t>High energy EFT</a:t>
            </a:r>
            <a:endParaRPr lang="en-US" sz="1800" dirty="0"/>
          </a:p>
        </p:txBody>
      </p:sp>
      <p:pic>
        <p:nvPicPr>
          <p:cNvPr id="20" name="Picture 19" descr="F1.large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1960" y="1916832"/>
            <a:ext cx="4254011" cy="864096"/>
          </a:xfrm>
          <a:prstGeom prst="rect">
            <a:avLst/>
          </a:prstGeom>
        </p:spPr>
      </p:pic>
      <p:pic>
        <p:nvPicPr>
          <p:cNvPr id="9" name="Picture 8" descr="latex-image-1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5896" y="3284984"/>
            <a:ext cx="5295900" cy="596900"/>
          </a:xfrm>
          <a:prstGeom prst="rect">
            <a:avLst/>
          </a:prstGeom>
        </p:spPr>
      </p:pic>
      <p:cxnSp>
        <p:nvCxnSpPr>
          <p:cNvPr id="24" name="Straight Arrow Connector 23"/>
          <p:cNvCxnSpPr/>
          <p:nvPr/>
        </p:nvCxnSpPr>
        <p:spPr bwMode="auto">
          <a:xfrm flipV="1">
            <a:off x="5004048" y="4365104"/>
            <a:ext cx="0" cy="1728192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lg" len="lg"/>
          </a:ln>
          <a:effectLst/>
        </p:spPr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Arial" charset="0"/>
                <a:ea typeface="ＭＳ Ｐゴシック" charset="0"/>
                <a:cs typeface="ＭＳ Ｐゴシック" charset="0"/>
              </a:rPr>
              <a:t>Dark Matter</a:t>
            </a:r>
          </a:p>
        </p:txBody>
      </p:sp>
      <p:sp>
        <p:nvSpPr>
          <p:cNvPr id="19458" name="Content Placeholder 2"/>
          <p:cNvSpPr>
            <a:spLocks noGrp="1"/>
          </p:cNvSpPr>
          <p:nvPr>
            <p:ph idx="1"/>
          </p:nvPr>
        </p:nvSpPr>
        <p:spPr>
          <a:xfrm>
            <a:off x="1763688" y="1268760"/>
            <a:ext cx="6480720" cy="2304256"/>
          </a:xfrm>
        </p:spPr>
        <p:txBody>
          <a:bodyPr/>
          <a:lstStyle/>
          <a:p>
            <a:r>
              <a:rPr lang="en-US" sz="2200" b="0" dirty="0" smtClean="0">
                <a:latin typeface="Arial" charset="0"/>
                <a:ea typeface="ＭＳ Ｐゴシック" charset="0"/>
                <a:cs typeface="ＭＳ Ｐゴシック" charset="0"/>
              </a:rPr>
              <a:t>Lots of evidence for the existence of DM, including galactic rotation curves, gravitational lensing, CMB</a:t>
            </a:r>
            <a:r>
              <a:rPr lang="is-IS" sz="2200" b="0" dirty="0" smtClean="0">
                <a:latin typeface="Arial" charset="0"/>
                <a:ea typeface="ＭＳ Ｐゴシック" charset="0"/>
                <a:cs typeface="ＭＳ Ｐゴシック" charset="0"/>
              </a:rPr>
              <a:t>…</a:t>
            </a:r>
            <a:r>
              <a:rPr lang="en-US" sz="2200" b="0" dirty="0" smtClean="0">
                <a:latin typeface="Arial" charset="0"/>
                <a:ea typeface="ＭＳ Ｐゴシック" charset="0"/>
                <a:cs typeface="ＭＳ Ｐゴシック" charset="0"/>
              </a:rPr>
              <a:t> </a:t>
            </a:r>
          </a:p>
          <a:p>
            <a:r>
              <a:rPr lang="en-US" sz="2200" b="0" dirty="0" smtClean="0">
                <a:latin typeface="Arial" charset="0"/>
                <a:ea typeface="ＭＳ Ｐゴシック" charset="0"/>
                <a:cs typeface="ＭＳ Ｐゴシック" charset="0"/>
              </a:rPr>
              <a:t>No candidate in the Standard Model</a:t>
            </a:r>
          </a:p>
          <a:p>
            <a:r>
              <a:rPr lang="en-US" sz="2200" b="0" dirty="0" smtClean="0">
                <a:latin typeface="Arial" charset="0"/>
                <a:ea typeface="ＭＳ Ｐゴシック" charset="0"/>
                <a:cs typeface="ＭＳ Ｐゴシック" charset="0"/>
              </a:rPr>
              <a:t>Known: energy density, galactic velocity, neutrality, abundance, small-scale clumping</a:t>
            </a:r>
            <a:endParaRPr lang="en-US" sz="2200" b="0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2" name="Picture 1" descr="627376main_dark-matter-670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5976" y="3573016"/>
            <a:ext cx="4032448" cy="2594008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sp>
        <p:nvSpPr>
          <p:cNvPr id="3" name="TextBox 2"/>
          <p:cNvSpPr txBox="1"/>
          <p:nvPr/>
        </p:nvSpPr>
        <p:spPr>
          <a:xfrm>
            <a:off x="4283968" y="6165304"/>
            <a:ext cx="2664296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00" dirty="0" smtClean="0"/>
              <a:t>Merging galaxy cluster </a:t>
            </a:r>
            <a:r>
              <a:rPr lang="en-US" sz="1300" dirty="0" err="1" smtClean="0"/>
              <a:t>Abell</a:t>
            </a:r>
            <a:r>
              <a:rPr lang="en-US" sz="1300" dirty="0" smtClean="0"/>
              <a:t> 520 (image credit: NASA) </a:t>
            </a:r>
            <a:endParaRPr lang="en-US" sz="1300" dirty="0"/>
          </a:p>
        </p:txBody>
      </p:sp>
      <p:graphicFrame>
        <p:nvGraphicFramePr>
          <p:cNvPr id="4" name="Chart 3"/>
          <p:cNvGraphicFramePr/>
          <p:nvPr>
            <p:extLst>
              <p:ext uri="{D42A27DB-BD31-4B8C-83A1-F6EECF244321}">
                <p14:modId xmlns:p14="http://schemas.microsoft.com/office/powerpoint/2010/main" val="2713094119"/>
              </p:ext>
            </p:extLst>
          </p:nvPr>
        </p:nvGraphicFramePr>
        <p:xfrm>
          <a:off x="0" y="3573016"/>
          <a:ext cx="4248472" cy="28672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0" y="6432796"/>
            <a:ext cx="2895600" cy="4572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R. Campbell, 15/06/16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396AD50-3DEC-EC49-9818-76F7D592F38D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Arial" charset="0"/>
                <a:ea typeface="ＭＳ Ｐゴシック" charset="0"/>
                <a:cs typeface="ＭＳ Ｐゴシック" charset="0"/>
              </a:rPr>
              <a:t>Model</a:t>
            </a:r>
          </a:p>
        </p:txBody>
      </p:sp>
      <p:sp>
        <p:nvSpPr>
          <p:cNvPr id="20482" name="Content Placeholder 2"/>
          <p:cNvSpPr>
            <a:spLocks noGrp="1"/>
          </p:cNvSpPr>
          <p:nvPr>
            <p:ph idx="1"/>
          </p:nvPr>
        </p:nvSpPr>
        <p:spPr>
          <a:xfrm>
            <a:off x="395536" y="1484784"/>
            <a:ext cx="8496944" cy="2304256"/>
          </a:xfrm>
        </p:spPr>
        <p:txBody>
          <a:bodyPr/>
          <a:lstStyle/>
          <a:p>
            <a:r>
              <a:rPr lang="en-US" sz="2400" b="0" dirty="0" smtClean="0">
                <a:latin typeface="Arial" charset="0"/>
                <a:ea typeface="ＭＳ Ｐゴシック" charset="0"/>
                <a:cs typeface="ＭＳ Ｐゴシック" charset="0"/>
              </a:rPr>
              <a:t>Introducing a theory with no mass term in the Lagrangian, has conformal invariance</a:t>
            </a:r>
          </a:p>
          <a:p>
            <a:r>
              <a:rPr lang="en-US" sz="2400" b="0" dirty="0" smtClean="0">
                <a:latin typeface="Arial" charset="0"/>
                <a:ea typeface="ＭＳ Ｐゴシック" charset="0"/>
                <a:cs typeface="ＭＳ Ｐゴシック" charset="0"/>
              </a:rPr>
              <a:t>Explicit breaking gives a Goldstone boson: the dilaton</a:t>
            </a:r>
          </a:p>
          <a:p>
            <a:r>
              <a:rPr lang="en-US" sz="2400" b="0" dirty="0" smtClean="0">
                <a:latin typeface="Arial" charset="0"/>
                <a:ea typeface="ＭＳ Ｐゴシック" charset="0"/>
                <a:cs typeface="ＭＳ Ｐゴシック" charset="0"/>
              </a:rPr>
              <a:t>Dilaton given properties of observed 125 GeV Higgs boson</a:t>
            </a:r>
          </a:p>
          <a:p>
            <a:r>
              <a:rPr lang="en-US" sz="2400" b="0" dirty="0" smtClean="0">
                <a:latin typeface="Arial" charset="0"/>
                <a:ea typeface="ＭＳ Ｐゴシック" charset="0"/>
                <a:cs typeface="ＭＳ Ｐゴシック" charset="0"/>
              </a:rPr>
              <a:t>Singlet serves as dark matter candidate</a:t>
            </a:r>
          </a:p>
          <a:p>
            <a:endParaRPr lang="en-US" sz="2400" b="0" dirty="0">
              <a:latin typeface="Arial" charset="0"/>
              <a:ea typeface="ＭＳ Ｐゴシック" charset="0"/>
              <a:cs typeface="ＭＳ Ｐゴシック" charset="0"/>
            </a:endParaRPr>
          </a:p>
          <a:p>
            <a:endParaRPr lang="en-US" sz="2400" b="0" dirty="0" smtClean="0">
              <a:latin typeface="Arial" charset="0"/>
              <a:ea typeface="ＭＳ Ｐゴシック" charset="0"/>
              <a:cs typeface="ＭＳ Ｐゴシック" charset="0"/>
            </a:endParaRPr>
          </a:p>
          <a:p>
            <a:pPr marL="0" indent="0">
              <a:buNone/>
            </a:pPr>
            <a:endParaRPr lang="en-US" sz="2400" b="0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396AD50-3DEC-EC49-9818-76F7D592F38D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  <p:pic>
        <p:nvPicPr>
          <p:cNvPr id="7" name="Picture 6" descr="latex-image-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9712" y="3861048"/>
            <a:ext cx="5168900" cy="673100"/>
          </a:xfrm>
          <a:prstGeom prst="rect">
            <a:avLst/>
          </a:prstGeom>
        </p:spPr>
      </p:pic>
      <p:pic>
        <p:nvPicPr>
          <p:cNvPr id="9" name="Picture 8" descr="latex-image-1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9912" y="4653136"/>
            <a:ext cx="1219200" cy="330200"/>
          </a:xfrm>
          <a:prstGeom prst="rect">
            <a:avLst/>
          </a:prstGeom>
        </p:spPr>
      </p:pic>
      <p:pic>
        <p:nvPicPr>
          <p:cNvPr id="10" name="Picture 9" descr="latex-image-1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9912" y="5157192"/>
            <a:ext cx="1219200" cy="266700"/>
          </a:xfrm>
          <a:prstGeom prst="rect">
            <a:avLst/>
          </a:prstGeom>
        </p:spPr>
      </p:pic>
      <p:pic>
        <p:nvPicPr>
          <p:cNvPr id="11" name="Picture 10" descr="latex-image-1.pd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5896" y="5589240"/>
            <a:ext cx="1689100" cy="317500"/>
          </a:xfrm>
          <a:prstGeom prst="rect">
            <a:avLst/>
          </a:prstGeom>
        </p:spPr>
      </p:pic>
      <p:sp>
        <p:nvSpPr>
          <p:cNvPr id="12" name="Footer Placeholder 19"/>
          <p:cNvSpPr txBox="1">
            <a:spLocks/>
          </p:cNvSpPr>
          <p:nvPr/>
        </p:nvSpPr>
        <p:spPr bwMode="auto">
          <a:xfrm>
            <a:off x="0" y="64008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rgbClr val="D0003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defRPr/>
            </a:pPr>
            <a:r>
              <a:rPr lang="en-US" smtClean="0"/>
              <a:t>R. Campbell, 15/06/16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72602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Model: Feynman Rules</a:t>
            </a:r>
            <a:endParaRPr lang="en-US" dirty="0"/>
          </a:p>
        </p:txBody>
      </p:sp>
      <p:pic>
        <p:nvPicPr>
          <p:cNvPr id="4" name="Picture 3" descr="Screen Shot 2016-05-10 at 4.51.06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1484784"/>
            <a:ext cx="1800200" cy="1400156"/>
          </a:xfrm>
          <a:prstGeom prst="rect">
            <a:avLst/>
          </a:prstGeom>
        </p:spPr>
      </p:pic>
      <p:pic>
        <p:nvPicPr>
          <p:cNvPr id="5" name="Picture 4" descr="Screen Shot 2016-05-10 at 4.55.08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1880" y="1484784"/>
            <a:ext cx="2172175" cy="1440160"/>
          </a:xfrm>
          <a:prstGeom prst="rect">
            <a:avLst/>
          </a:prstGeom>
        </p:spPr>
      </p:pic>
      <p:pic>
        <p:nvPicPr>
          <p:cNvPr id="6" name="Picture 5" descr="Screen Shot 2016-05-10 at 4.58.56 P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3429000"/>
            <a:ext cx="1728192" cy="1459734"/>
          </a:xfrm>
          <a:prstGeom prst="rect">
            <a:avLst/>
          </a:prstGeom>
        </p:spPr>
      </p:pic>
      <p:pic>
        <p:nvPicPr>
          <p:cNvPr id="7" name="Picture 6" descr="Screen Shot 2016-05-10 at 5.32.05 PM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5896" y="3429000"/>
            <a:ext cx="1935264" cy="1512169"/>
          </a:xfrm>
          <a:prstGeom prst="rect">
            <a:avLst/>
          </a:prstGeom>
        </p:spPr>
      </p:pic>
      <p:pic>
        <p:nvPicPr>
          <p:cNvPr id="8" name="Picture 7" descr="Screen Shot 2016-05-10 at 5.34.27 PM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8184" y="1484784"/>
            <a:ext cx="1944216" cy="1482067"/>
          </a:xfrm>
          <a:prstGeom prst="rect">
            <a:avLst/>
          </a:prstGeom>
        </p:spPr>
      </p:pic>
      <p:pic>
        <p:nvPicPr>
          <p:cNvPr id="9" name="Picture 8" descr="Screen Shot 2016-05-10 at 5.36.29 PM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0192" y="3573016"/>
            <a:ext cx="2004468" cy="1584176"/>
          </a:xfrm>
          <a:prstGeom prst="rect">
            <a:avLst/>
          </a:prstGeom>
        </p:spPr>
      </p:pic>
      <p:cxnSp>
        <p:nvCxnSpPr>
          <p:cNvPr id="12" name="Straight Connector 11"/>
          <p:cNvCxnSpPr/>
          <p:nvPr/>
        </p:nvCxnSpPr>
        <p:spPr bwMode="auto">
          <a:xfrm>
            <a:off x="2915816" y="1484784"/>
            <a:ext cx="0" cy="432048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3" name="Straight Connector 12"/>
          <p:cNvCxnSpPr/>
          <p:nvPr/>
        </p:nvCxnSpPr>
        <p:spPr bwMode="auto">
          <a:xfrm>
            <a:off x="6084168" y="1484784"/>
            <a:ext cx="0" cy="432048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14" name="Picture 13" descr="Screen Shot 2016-05-10 at 10.35.28 PM.pn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624" y="2852936"/>
            <a:ext cx="720080" cy="612291"/>
          </a:xfrm>
          <a:prstGeom prst="rect">
            <a:avLst/>
          </a:prstGeom>
        </p:spPr>
      </p:pic>
      <p:pic>
        <p:nvPicPr>
          <p:cNvPr id="15" name="Picture 14" descr="Screen Shot 2016-05-10 at 10.35.34 PM.png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7944" y="2924944"/>
            <a:ext cx="921792" cy="650106"/>
          </a:xfrm>
          <a:prstGeom prst="rect">
            <a:avLst/>
          </a:prstGeom>
        </p:spPr>
      </p:pic>
      <p:pic>
        <p:nvPicPr>
          <p:cNvPr id="16" name="Picture 15" descr="Screen Shot 2016-05-10 at 10.35.40 PM.png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6256" y="2924944"/>
            <a:ext cx="1008112" cy="688710"/>
          </a:xfrm>
          <a:prstGeom prst="rect">
            <a:avLst/>
          </a:prstGeom>
        </p:spPr>
      </p:pic>
      <p:pic>
        <p:nvPicPr>
          <p:cNvPr id="17" name="Picture 16" descr="Screen Shot 2016-05-10 at 10.35.48 PM.png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6256" y="4941168"/>
            <a:ext cx="1256866" cy="576064"/>
          </a:xfrm>
          <a:prstGeom prst="rect">
            <a:avLst/>
          </a:prstGeom>
        </p:spPr>
      </p:pic>
      <p:pic>
        <p:nvPicPr>
          <p:cNvPr id="18" name="Picture 17" descr="Screen Shot 2016-05-10 at 10.36.02 PM.png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9872" y="4941168"/>
            <a:ext cx="2132297" cy="576064"/>
          </a:xfrm>
          <a:prstGeom prst="rect">
            <a:avLst/>
          </a:prstGeom>
        </p:spPr>
      </p:pic>
      <p:pic>
        <p:nvPicPr>
          <p:cNvPr id="19" name="Picture 18" descr="Screen Shot 2016-05-10 at 10.36.08 PM.png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4941168"/>
            <a:ext cx="2304255" cy="576064"/>
          </a:xfrm>
          <a:prstGeom prst="rect">
            <a:avLst/>
          </a:prstGeom>
        </p:spPr>
      </p:pic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>
          <a:xfrm>
            <a:off x="-17582" y="6404222"/>
            <a:ext cx="2895600" cy="4572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R. Campbell, 15/06/16</a:t>
            </a:r>
            <a:endParaRPr lang="en-US" dirty="0"/>
          </a:p>
        </p:txBody>
      </p:sp>
      <p:sp>
        <p:nvSpPr>
          <p:cNvPr id="21" name="Slide Number Placeholder 2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396AD50-3DEC-EC49-9818-76F7D592F38D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  <p:sp>
        <p:nvSpPr>
          <p:cNvPr id="23" name="Rectangle 22"/>
          <p:cNvSpPr/>
          <p:nvPr/>
        </p:nvSpPr>
        <p:spPr>
          <a:xfrm>
            <a:off x="2123728" y="5877272"/>
            <a:ext cx="554461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Parameters: </a:t>
            </a:r>
            <a:r>
              <a:rPr lang="en-US" dirty="0" err="1"/>
              <a:t>m</a:t>
            </a:r>
            <a:r>
              <a:rPr lang="en-US" baseline="-25000" dirty="0" err="1"/>
              <a:t>S</a:t>
            </a:r>
            <a:r>
              <a:rPr lang="en-US" dirty="0"/>
              <a:t>, </a:t>
            </a:r>
            <a:r>
              <a:rPr lang="en-US" dirty="0" err="1"/>
              <a:t>c</a:t>
            </a:r>
            <a:r>
              <a:rPr lang="en-US" baseline="-25000" dirty="0" err="1"/>
              <a:t>gg</a:t>
            </a:r>
            <a:r>
              <a:rPr lang="en-US" dirty="0"/>
              <a:t>, </a:t>
            </a:r>
            <a:r>
              <a:rPr lang="en-US" dirty="0" err="1"/>
              <a:t>c</a:t>
            </a:r>
            <a:r>
              <a:rPr lang="en-US" baseline="-25000" dirty="0" err="1"/>
              <a:t>ϒϒ</a:t>
            </a:r>
            <a:r>
              <a:rPr lang="en-US" dirty="0"/>
              <a:t>, </a:t>
            </a:r>
            <a:r>
              <a:rPr lang="en-US" dirty="0" err="1"/>
              <a:t>ε</a:t>
            </a:r>
            <a:r>
              <a:rPr lang="en-US" dirty="0"/>
              <a:t>=v/f, </a:t>
            </a:r>
            <a:r>
              <a:rPr lang="en-US" dirty="0" err="1"/>
              <a:t>λ</a:t>
            </a:r>
            <a:r>
              <a:rPr lang="en-US" baseline="-25000" dirty="0" err="1"/>
              <a:t>p</a:t>
            </a:r>
            <a:endParaRPr lang="en-US" baseline="-25000" dirty="0"/>
          </a:p>
        </p:txBody>
      </p:sp>
    </p:spTree>
    <p:extLst>
      <p:ext uri="{BB962C8B-B14F-4D97-AF65-F5344CB8AC3E}">
        <p14:creationId xmlns:p14="http://schemas.microsoft.com/office/powerpoint/2010/main" val="1290492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Constraining the Model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67744" y="1556792"/>
            <a:ext cx="5040560" cy="1728192"/>
          </a:xfrm>
        </p:spPr>
        <p:txBody>
          <a:bodyPr/>
          <a:lstStyle/>
          <a:p>
            <a:r>
              <a:rPr lang="en-US" sz="2400" b="0" dirty="0" smtClean="0"/>
              <a:t>Signal strengths</a:t>
            </a:r>
          </a:p>
          <a:p>
            <a:r>
              <a:rPr lang="en-US" sz="2400" b="0" dirty="0" smtClean="0"/>
              <a:t>Invisible width</a:t>
            </a:r>
          </a:p>
          <a:p>
            <a:r>
              <a:rPr lang="en-US" sz="2400" b="0" dirty="0" smtClean="0"/>
              <a:t>Direct detection</a:t>
            </a:r>
          </a:p>
          <a:p>
            <a:r>
              <a:rPr lang="en-US" sz="2400" b="0" dirty="0" smtClean="0"/>
              <a:t>Relic abundance</a:t>
            </a:r>
          </a:p>
          <a:p>
            <a:endParaRPr lang="en-US" sz="20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0" y="6400800"/>
            <a:ext cx="2895600" cy="4572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R. Campbell, 15/06/16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396AD50-3DEC-EC49-9818-76F7D592F38D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0205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Arial" charset="0"/>
                <a:ea typeface="ＭＳ Ｐゴシック" charset="0"/>
                <a:cs typeface="ＭＳ Ｐゴシック" charset="0"/>
              </a:rPr>
              <a:t>Signal Strengths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0" y="6400800"/>
            <a:ext cx="2895600" cy="4572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R. Campbell, 15/06/16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396AD50-3DEC-EC49-9818-76F7D592F38D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5399584" y="3573016"/>
            <a:ext cx="374441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Minimize </a:t>
            </a:r>
            <a:r>
              <a:rPr lang="en-US" dirty="0" smtClean="0">
                <a:latin typeface="+mn-lt"/>
                <a:ea typeface="Lucida Grande"/>
                <a:cs typeface="Lucida Grande"/>
              </a:rPr>
              <a:t>Χ</a:t>
            </a:r>
            <a:r>
              <a:rPr lang="en-US" baseline="30000" dirty="0" smtClean="0">
                <a:latin typeface="+mn-lt"/>
                <a:ea typeface="Lucida Grande"/>
                <a:cs typeface="Lucida Grande"/>
              </a:rPr>
              <a:t>2</a:t>
            </a:r>
            <a:r>
              <a:rPr lang="en-US" dirty="0" smtClean="0">
                <a:latin typeface="Lucida Grande"/>
                <a:ea typeface="Lucida Grande"/>
                <a:cs typeface="Lucida Grande"/>
              </a:rPr>
              <a:t> </a:t>
            </a:r>
            <a:r>
              <a:rPr lang="en-US" dirty="0" smtClean="0"/>
              <a:t>to constrain </a:t>
            </a:r>
            <a:r>
              <a:rPr lang="en-US" dirty="0" err="1" smtClean="0"/>
              <a:t>ε</a:t>
            </a:r>
            <a:r>
              <a:rPr lang="en-US" dirty="0" smtClean="0"/>
              <a:t>, </a:t>
            </a:r>
            <a:r>
              <a:rPr lang="en-US" dirty="0" err="1" smtClean="0"/>
              <a:t>c</a:t>
            </a:r>
            <a:r>
              <a:rPr lang="en-US" baseline="-25000" dirty="0" err="1" smtClean="0"/>
              <a:t>γγ</a:t>
            </a:r>
            <a:r>
              <a:rPr lang="en-US" baseline="-25000" dirty="0" smtClean="0"/>
              <a:t>,</a:t>
            </a:r>
            <a:r>
              <a:rPr lang="en-US" dirty="0" smtClean="0"/>
              <a:t> </a:t>
            </a:r>
            <a:r>
              <a:rPr lang="en-US" dirty="0" err="1" smtClean="0"/>
              <a:t>c</a:t>
            </a:r>
            <a:r>
              <a:rPr lang="en-US" baseline="-25000" dirty="0" err="1" smtClean="0"/>
              <a:t>gg</a:t>
            </a:r>
            <a:r>
              <a:rPr lang="en-US" dirty="0" smtClean="0"/>
              <a:t>  </a:t>
            </a:r>
            <a:endParaRPr lang="en-US" dirty="0"/>
          </a:p>
        </p:txBody>
      </p:sp>
      <p:pic>
        <p:nvPicPr>
          <p:cNvPr id="10" name="Picture 9" descr="latex-image-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25954" y="2564904"/>
            <a:ext cx="4018046" cy="792088"/>
          </a:xfrm>
          <a:prstGeom prst="rect">
            <a:avLst/>
          </a:prstGeom>
        </p:spPr>
      </p:pic>
      <p:pic>
        <p:nvPicPr>
          <p:cNvPr id="13" name="Picture 12" descr="latex-image-1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8144" y="4725144"/>
            <a:ext cx="2494119" cy="80555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5160969" y="1844824"/>
            <a:ext cx="39830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Signal strengths defined as:</a:t>
            </a:r>
            <a:endParaRPr lang="en-US" dirty="0"/>
          </a:p>
        </p:txBody>
      </p:sp>
      <p:pic>
        <p:nvPicPr>
          <p:cNvPr id="12" name="Picture 11" descr="latex-image-1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132856"/>
            <a:ext cx="5033947" cy="1224136"/>
          </a:xfrm>
          <a:prstGeom prst="rect">
            <a:avLst/>
          </a:prstGeom>
        </p:spPr>
      </p:pic>
      <p:pic>
        <p:nvPicPr>
          <p:cNvPr id="14" name="Picture 13" descr="latex-image-1.pd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717032"/>
            <a:ext cx="5004048" cy="1219892"/>
          </a:xfrm>
          <a:prstGeom prst="rect">
            <a:avLst/>
          </a:prstGeom>
        </p:spPr>
      </p:pic>
      <p:cxnSp>
        <p:nvCxnSpPr>
          <p:cNvPr id="16" name="Straight Connector 15"/>
          <p:cNvCxnSpPr/>
          <p:nvPr/>
        </p:nvCxnSpPr>
        <p:spPr bwMode="auto">
          <a:xfrm>
            <a:off x="5076056" y="1340768"/>
            <a:ext cx="0" cy="511256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Arial"/>
        <a:ea typeface="ＭＳ Ｐゴシック"/>
        <a:cs typeface="ＭＳ Ｐゴシック"/>
      </a:majorFont>
      <a:minorFont>
        <a:latin typeface="Arial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-106" charset="0"/>
            <a:ea typeface="ＭＳ Ｐゴシック" pitchFamily="-106" charset="-128"/>
            <a:cs typeface="ＭＳ Ｐゴシック" pitchFamily="-106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-106" charset="0"/>
            <a:ea typeface="ＭＳ Ｐゴシック" pitchFamily="-106" charset="-128"/>
            <a:cs typeface="ＭＳ Ｐゴシック" pitchFamily="-106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36623</TotalTime>
  <Words>974</Words>
  <Application>Microsoft Macintosh PowerPoint</Application>
  <PresentationFormat>Letter Paper (8.5x11 in)</PresentationFormat>
  <Paragraphs>145</Paragraphs>
  <Slides>16</Slides>
  <Notes>13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Blank Presentation</vt:lpstr>
      <vt:lpstr>Phenomenological constraints on a Higgs-like dilaton with singlet scalar dark matter</vt:lpstr>
      <vt:lpstr>Outline</vt:lpstr>
      <vt:lpstr>The Standard Model</vt:lpstr>
      <vt:lpstr>Motivation for BSM Physics</vt:lpstr>
      <vt:lpstr>Dark Matter</vt:lpstr>
      <vt:lpstr>Model</vt:lpstr>
      <vt:lpstr>Model: Feynman Rules</vt:lpstr>
      <vt:lpstr>Constraining the Model</vt:lpstr>
      <vt:lpstr>Signal Strengths</vt:lpstr>
      <vt:lpstr>Signal Strengths</vt:lpstr>
      <vt:lpstr>Invisible Widths</vt:lpstr>
      <vt:lpstr>Direct Detection </vt:lpstr>
      <vt:lpstr>Relic Abundance</vt:lpstr>
      <vt:lpstr>Relic Abundance</vt:lpstr>
      <vt:lpstr>Relic Abundance</vt:lpstr>
      <vt:lpstr>Summary</vt:lpstr>
    </vt:vector>
  </TitlesOfParts>
  <Company>Rock Norris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Rock Norris</dc:creator>
  <cp:lastModifiedBy>Robyn Campbell</cp:lastModifiedBy>
  <cp:revision>252</cp:revision>
  <cp:lastPrinted>2007-10-29T18:58:14Z</cp:lastPrinted>
  <dcterms:created xsi:type="dcterms:W3CDTF">2007-09-26T15:16:16Z</dcterms:created>
  <dcterms:modified xsi:type="dcterms:W3CDTF">2016-06-15T14:52:23Z</dcterms:modified>
</cp:coreProperties>
</file>