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77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bg>
      <p:bgPr>
        <a:blipFill dpi="0" rotWithShape="1">
          <a:blip r:embed="rId2">
            <a:lum/>
          </a:blip>
          <a:srcRect/>
          <a:stretch>
            <a:fillRect l="-51000" r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DEEBF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DEEBF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DEEBF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3100" y="56260"/>
            <a:ext cx="7797800" cy="330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DEEBF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3483" y="2963417"/>
            <a:ext cx="8257032" cy="1657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6/13/2016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20658" y="6464985"/>
            <a:ext cx="128270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microsoft.com/office/2007/relationships/hdphoto" Target="../media/hdphoto1.wdp"/><Relationship Id="rId7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6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7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.jp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12" Type="http://schemas.openxmlformats.org/officeDocument/2006/relationships/image" Target="../media/image7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png"/><Relationship Id="rId11" Type="http://schemas.openxmlformats.org/officeDocument/2006/relationships/image" Target="../media/image4.jpg"/><Relationship Id="rId5" Type="http://schemas.openxmlformats.org/officeDocument/2006/relationships/image" Target="../media/image81.png"/><Relationship Id="rId15" Type="http://schemas.openxmlformats.org/officeDocument/2006/relationships/image" Target="../media/image10.png"/><Relationship Id="rId10" Type="http://schemas.openxmlformats.org/officeDocument/2006/relationships/image" Target="../media/image6.jpg"/><Relationship Id="rId4" Type="http://schemas.openxmlformats.org/officeDocument/2006/relationships/image" Target="../media/image80.png"/><Relationship Id="rId9" Type="http://schemas.openxmlformats.org/officeDocument/2006/relationships/image" Target="../media/image5.jpg"/><Relationship Id="rId14" Type="http://schemas.openxmlformats.org/officeDocument/2006/relationships/image" Target="../media/image85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8.png"/><Relationship Id="rId7" Type="http://schemas.openxmlformats.org/officeDocument/2006/relationships/image" Target="../media/image26.png"/><Relationship Id="rId12" Type="http://schemas.openxmlformats.org/officeDocument/2006/relationships/image" Target="../media/image34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33.jpg"/><Relationship Id="rId5" Type="http://schemas.openxmlformats.org/officeDocument/2006/relationships/image" Target="../media/image25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31.jpg"/><Relationship Id="rId1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9.jpg"/><Relationship Id="rId7" Type="http://schemas.openxmlformats.org/officeDocument/2006/relationships/image" Target="../media/image2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11" Type="http://schemas.openxmlformats.org/officeDocument/2006/relationships/image" Target="../media/image42.jpg"/><Relationship Id="rId5" Type="http://schemas.openxmlformats.org/officeDocument/2006/relationships/image" Target="../media/image41.jpg"/><Relationship Id="rId10" Type="http://schemas.openxmlformats.org/officeDocument/2006/relationships/image" Target="../media/image26.png"/><Relationship Id="rId4" Type="http://schemas.openxmlformats.org/officeDocument/2006/relationships/image" Target="../media/image40.jp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43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24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11" Type="http://schemas.openxmlformats.org/officeDocument/2006/relationships/image" Target="../media/image50.png"/><Relationship Id="rId5" Type="http://schemas.openxmlformats.org/officeDocument/2006/relationships/image" Target="../media/image26.png"/><Relationship Id="rId10" Type="http://schemas.openxmlformats.org/officeDocument/2006/relationships/image" Target="../media/image49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26.png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13" Type="http://schemas.openxmlformats.org/officeDocument/2006/relationships/image" Target="../media/image60.jpg"/><Relationship Id="rId3" Type="http://schemas.openxmlformats.org/officeDocument/2006/relationships/image" Target="../media/image24.png"/><Relationship Id="rId7" Type="http://schemas.openxmlformats.org/officeDocument/2006/relationships/image" Target="../media/image54.jpg"/><Relationship Id="rId12" Type="http://schemas.openxmlformats.org/officeDocument/2006/relationships/image" Target="../media/image5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58.jpg"/><Relationship Id="rId5" Type="http://schemas.openxmlformats.org/officeDocument/2006/relationships/image" Target="../media/image29.png"/><Relationship Id="rId15" Type="http://schemas.openxmlformats.org/officeDocument/2006/relationships/image" Target="../media/image62.jpg"/><Relationship Id="rId10" Type="http://schemas.openxmlformats.org/officeDocument/2006/relationships/image" Target="../media/image57.jpg"/><Relationship Id="rId4" Type="http://schemas.openxmlformats.org/officeDocument/2006/relationships/image" Target="../media/image25.png"/><Relationship Id="rId9" Type="http://schemas.openxmlformats.org/officeDocument/2006/relationships/image" Target="../media/image56.jpg"/><Relationship Id="rId14" Type="http://schemas.openxmlformats.org/officeDocument/2006/relationships/image" Target="../media/image6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18" Type="http://schemas.openxmlformats.org/officeDocument/2006/relationships/image" Target="../media/image2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17" Type="http://schemas.openxmlformats.org/officeDocument/2006/relationships/image" Target="../media/image25.png"/><Relationship Id="rId2" Type="http://schemas.openxmlformats.org/officeDocument/2006/relationships/image" Target="../media/image63.jp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28.png"/><Relationship Id="rId10" Type="http://schemas.openxmlformats.org/officeDocument/2006/relationships/image" Target="../media/image71.png"/><Relationship Id="rId19" Type="http://schemas.openxmlformats.org/officeDocument/2006/relationships/image" Target="../media/image26.png"/><Relationship Id="rId4" Type="http://schemas.openxmlformats.org/officeDocument/2006/relationships/image" Target="../media/image65.jp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5"/>
            <a:ext cx="9144000" cy="6857997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colorTemperature colorTemp="5900"/>
                      </a14:imgEffect>
                      <a14:imgEffect>
                        <a14:saturation sat="200000"/>
                      </a14:imgEffect>
                      <a14:imgEffect>
                        <a14:brightnessContrast bright="36000" contrast="-51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57882" y="1308608"/>
            <a:ext cx="5878830" cy="2256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560"/>
              </a:lnSpc>
            </a:pPr>
            <a:r>
              <a:rPr sz="4000" b="0" spc="-45" dirty="0">
                <a:solidFill>
                  <a:srgbClr val="000000"/>
                </a:solidFill>
                <a:latin typeface="Calibri Light"/>
                <a:cs typeface="Calibri Light"/>
              </a:rPr>
              <a:t>Microstructure </a:t>
            </a:r>
            <a:r>
              <a:rPr sz="4000" b="0" spc="-20" dirty="0">
                <a:solidFill>
                  <a:srgbClr val="000000"/>
                </a:solidFill>
                <a:latin typeface="Calibri Light"/>
                <a:cs typeface="Calibri Light"/>
              </a:rPr>
              <a:t>and</a:t>
            </a:r>
            <a:r>
              <a:rPr sz="4000" b="0" spc="-215" dirty="0">
                <a:solidFill>
                  <a:srgbClr val="000000"/>
                </a:solidFill>
                <a:latin typeface="Calibri Light"/>
                <a:cs typeface="Calibri Light"/>
              </a:rPr>
              <a:t> </a:t>
            </a:r>
            <a:r>
              <a:rPr sz="4000" b="0" spc="-60" dirty="0">
                <a:solidFill>
                  <a:srgbClr val="000000"/>
                </a:solidFill>
                <a:latin typeface="Calibri Light"/>
                <a:cs typeface="Calibri Light"/>
              </a:rPr>
              <a:t>hydrogen</a:t>
            </a:r>
            <a:endParaRPr sz="4000" dirty="0">
              <a:latin typeface="Calibri Light"/>
              <a:cs typeface="Calibri Light"/>
            </a:endParaRPr>
          </a:p>
          <a:p>
            <a:pPr marL="734695" marR="728345" indent="-2540" algn="ctr">
              <a:lnSpc>
                <a:spcPct val="90000"/>
              </a:lnSpc>
              <a:spcBef>
                <a:spcPts val="240"/>
              </a:spcBef>
            </a:pPr>
            <a:r>
              <a:rPr sz="4000" b="0" spc="-55" dirty="0">
                <a:solidFill>
                  <a:srgbClr val="000000"/>
                </a:solidFill>
                <a:latin typeface="Calibri Light"/>
                <a:cs typeface="Calibri Light"/>
              </a:rPr>
              <a:t>storage </a:t>
            </a:r>
            <a:r>
              <a:rPr sz="4000" b="0" spc="-40" dirty="0">
                <a:solidFill>
                  <a:srgbClr val="000000"/>
                </a:solidFill>
                <a:latin typeface="Calibri Light"/>
                <a:cs typeface="Calibri Light"/>
              </a:rPr>
              <a:t>properties </a:t>
            </a:r>
            <a:r>
              <a:rPr sz="4000" b="0" spc="-15" dirty="0">
                <a:solidFill>
                  <a:srgbClr val="000000"/>
                </a:solidFill>
                <a:latin typeface="Calibri Light"/>
                <a:cs typeface="Calibri Light"/>
              </a:rPr>
              <a:t>of  </a:t>
            </a:r>
            <a:r>
              <a:rPr sz="4000" b="0" spc="-40" dirty="0">
                <a:solidFill>
                  <a:srgbClr val="000000"/>
                </a:solidFill>
                <a:latin typeface="Calibri Light"/>
                <a:cs typeface="Calibri Light"/>
              </a:rPr>
              <a:t>FeTi </a:t>
            </a:r>
            <a:r>
              <a:rPr sz="4000" b="0" spc="-5" dirty="0">
                <a:solidFill>
                  <a:srgbClr val="000000"/>
                </a:solidFill>
                <a:latin typeface="Calibri Light"/>
                <a:cs typeface="Calibri Light"/>
              </a:rPr>
              <a:t>+ x </a:t>
            </a:r>
            <a:r>
              <a:rPr sz="4000" b="0" spc="-20" dirty="0">
                <a:solidFill>
                  <a:srgbClr val="000000"/>
                </a:solidFill>
                <a:latin typeface="Calibri Light"/>
                <a:cs typeface="Calibri Light"/>
              </a:rPr>
              <a:t>wt.% </a:t>
            </a:r>
            <a:r>
              <a:rPr sz="4000" b="0" spc="-25" dirty="0">
                <a:solidFill>
                  <a:srgbClr val="000000"/>
                </a:solidFill>
                <a:latin typeface="Calibri Light"/>
                <a:cs typeface="Calibri Light"/>
              </a:rPr>
              <a:t>Hf</a:t>
            </a:r>
            <a:r>
              <a:rPr sz="4000" b="0" spc="-305" dirty="0">
                <a:solidFill>
                  <a:srgbClr val="000000"/>
                </a:solidFill>
                <a:latin typeface="Calibri Light"/>
                <a:cs typeface="Calibri Light"/>
              </a:rPr>
              <a:t> </a:t>
            </a:r>
            <a:r>
              <a:rPr sz="4000" b="0" spc="-35" dirty="0">
                <a:solidFill>
                  <a:srgbClr val="000000"/>
                </a:solidFill>
                <a:latin typeface="Calibri Light"/>
                <a:cs typeface="Calibri Light"/>
              </a:rPr>
              <a:t>alloys  </a:t>
            </a:r>
            <a:r>
              <a:rPr sz="4000" b="0" spc="-10" dirty="0">
                <a:solidFill>
                  <a:srgbClr val="000000"/>
                </a:solidFill>
                <a:latin typeface="Calibri Light"/>
                <a:cs typeface="Calibri Light"/>
              </a:rPr>
              <a:t>(x </a:t>
            </a:r>
            <a:r>
              <a:rPr sz="4000" b="0" spc="-5" dirty="0">
                <a:solidFill>
                  <a:srgbClr val="000000"/>
                </a:solidFill>
                <a:latin typeface="Calibri Light"/>
                <a:cs typeface="Calibri Light"/>
              </a:rPr>
              <a:t>= </a:t>
            </a:r>
            <a:r>
              <a:rPr sz="4000" b="0" spc="-15" dirty="0">
                <a:solidFill>
                  <a:srgbClr val="000000"/>
                </a:solidFill>
                <a:latin typeface="Calibri Light"/>
                <a:cs typeface="Calibri Light"/>
              </a:rPr>
              <a:t>0, 4, </a:t>
            </a:r>
            <a:r>
              <a:rPr sz="4000" b="0" spc="-5" dirty="0">
                <a:solidFill>
                  <a:srgbClr val="000000"/>
                </a:solidFill>
                <a:latin typeface="Calibri Light"/>
                <a:cs typeface="Calibri Light"/>
              </a:rPr>
              <a:t>8 </a:t>
            </a:r>
            <a:r>
              <a:rPr sz="4000" b="0" spc="-20" dirty="0">
                <a:solidFill>
                  <a:srgbClr val="000000"/>
                </a:solidFill>
                <a:latin typeface="Calibri Light"/>
                <a:cs typeface="Calibri Light"/>
              </a:rPr>
              <a:t>and</a:t>
            </a:r>
            <a:r>
              <a:rPr sz="4000" b="0" spc="-380" dirty="0">
                <a:solidFill>
                  <a:srgbClr val="000000"/>
                </a:solidFill>
                <a:latin typeface="Calibri Light"/>
                <a:cs typeface="Calibri Light"/>
              </a:rPr>
              <a:t> </a:t>
            </a:r>
            <a:r>
              <a:rPr sz="4000" b="0" spc="-15" dirty="0">
                <a:solidFill>
                  <a:srgbClr val="000000"/>
                </a:solidFill>
                <a:latin typeface="Calibri Light"/>
                <a:cs typeface="Calibri Light"/>
              </a:rPr>
              <a:t>12)</a:t>
            </a:r>
            <a:endParaRPr sz="4000" dirty="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30323" y="4027170"/>
            <a:ext cx="4782820" cy="1108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spc="-15" dirty="0">
                <a:latin typeface="Calibri"/>
                <a:cs typeface="Calibri"/>
              </a:rPr>
              <a:t>By </a:t>
            </a:r>
            <a:r>
              <a:rPr sz="2000" dirty="0">
                <a:latin typeface="Calibri"/>
                <a:cs typeface="Calibri"/>
              </a:rPr>
              <a:t>: </a:t>
            </a:r>
            <a:r>
              <a:rPr sz="2000" u="heavy" spc="-15" dirty="0">
                <a:latin typeface="Calibri"/>
                <a:cs typeface="Calibri"/>
              </a:rPr>
              <a:t>Volatiana</a:t>
            </a:r>
            <a:r>
              <a:rPr sz="2000" u="heavy" spc="-35" dirty="0">
                <a:latin typeface="Calibri"/>
                <a:cs typeface="Calibri"/>
              </a:rPr>
              <a:t> </a:t>
            </a:r>
            <a:r>
              <a:rPr sz="2000" u="heavy" dirty="0">
                <a:latin typeface="Calibri"/>
                <a:cs typeface="Calibri"/>
              </a:rPr>
              <a:t>RAZAFINDRAMANANA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755"/>
              </a:spcBef>
            </a:pPr>
            <a:r>
              <a:rPr sz="2000" spc="-5" dirty="0">
                <a:latin typeface="Calibri"/>
                <a:cs typeface="Calibri"/>
              </a:rPr>
              <a:t>Jean-Louis </a:t>
            </a:r>
            <a:r>
              <a:rPr sz="2000" dirty="0">
                <a:latin typeface="Calibri"/>
                <a:cs typeface="Calibri"/>
              </a:rPr>
              <a:t>BOBET and Jacques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HUOT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770"/>
              </a:spcBef>
            </a:pPr>
            <a:r>
              <a:rPr sz="2000" spc="-25" dirty="0">
                <a:latin typeface="Calibri"/>
                <a:cs typeface="Calibri"/>
              </a:rPr>
              <a:t>At </a:t>
            </a:r>
            <a:r>
              <a:rPr sz="2000" dirty="0">
                <a:latin typeface="Calibri"/>
                <a:cs typeface="Calibri"/>
              </a:rPr>
              <a:t>the 2016 </a:t>
            </a:r>
            <a:r>
              <a:rPr sz="2000" spc="-5" dirty="0">
                <a:latin typeface="Calibri"/>
                <a:cs typeface="Calibri"/>
              </a:rPr>
              <a:t>CAP Congress </a:t>
            </a:r>
            <a:r>
              <a:rPr sz="2000" dirty="0">
                <a:latin typeface="Calibri"/>
                <a:cs typeface="Calibri"/>
              </a:rPr>
              <a:t>– 15th </a:t>
            </a:r>
            <a:r>
              <a:rPr sz="2000" spc="-5" dirty="0">
                <a:latin typeface="Calibri"/>
                <a:cs typeface="Calibri"/>
              </a:rPr>
              <a:t>of </a:t>
            </a:r>
            <a:r>
              <a:rPr sz="2000" dirty="0">
                <a:latin typeface="Calibri"/>
                <a:cs typeface="Calibri"/>
              </a:rPr>
              <a:t>June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2016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5514456"/>
            <a:ext cx="9144000" cy="1343660"/>
          </a:xfrm>
          <a:custGeom>
            <a:avLst/>
            <a:gdLst/>
            <a:ahLst/>
            <a:cxnLst/>
            <a:rect l="l" t="t" r="r" b="b"/>
            <a:pathLst>
              <a:path w="9144000" h="1343659">
                <a:moveTo>
                  <a:pt x="6614962" y="0"/>
                </a:moveTo>
                <a:lnTo>
                  <a:pt x="6162473" y="4290"/>
                </a:lnTo>
                <a:lnTo>
                  <a:pt x="5623614" y="18631"/>
                </a:lnTo>
                <a:lnTo>
                  <a:pt x="5049247" y="44924"/>
                </a:lnTo>
                <a:lnTo>
                  <a:pt x="3067699" y="172121"/>
                </a:lnTo>
                <a:lnTo>
                  <a:pt x="2137125" y="215808"/>
                </a:lnTo>
                <a:lnTo>
                  <a:pt x="1195524" y="241657"/>
                </a:lnTo>
                <a:lnTo>
                  <a:pt x="0" y="252156"/>
                </a:lnTo>
                <a:lnTo>
                  <a:pt x="0" y="1343542"/>
                </a:lnTo>
                <a:lnTo>
                  <a:pt x="9144000" y="1343542"/>
                </a:lnTo>
                <a:lnTo>
                  <a:pt x="9144000" y="72527"/>
                </a:lnTo>
                <a:lnTo>
                  <a:pt x="8009116" y="23652"/>
                </a:lnTo>
                <a:lnTo>
                  <a:pt x="7214260" y="4075"/>
                </a:lnTo>
                <a:lnTo>
                  <a:pt x="66149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5514392"/>
            <a:ext cx="9144000" cy="1343660"/>
          </a:xfrm>
          <a:custGeom>
            <a:avLst/>
            <a:gdLst/>
            <a:ahLst/>
            <a:cxnLst/>
            <a:rect l="l" t="t" r="r" b="b"/>
            <a:pathLst>
              <a:path w="9144000" h="1343659">
                <a:moveTo>
                  <a:pt x="9144000" y="1343606"/>
                </a:moveTo>
                <a:lnTo>
                  <a:pt x="0" y="1343606"/>
                </a:lnTo>
                <a:lnTo>
                  <a:pt x="0" y="252220"/>
                </a:lnTo>
                <a:lnTo>
                  <a:pt x="72570" y="252185"/>
                </a:lnTo>
                <a:lnTo>
                  <a:pt x="144373" y="252080"/>
                </a:lnTo>
                <a:lnTo>
                  <a:pt x="215416" y="251907"/>
                </a:lnTo>
                <a:lnTo>
                  <a:pt x="285708" y="251666"/>
                </a:lnTo>
                <a:lnTo>
                  <a:pt x="355257" y="251358"/>
                </a:lnTo>
                <a:lnTo>
                  <a:pt x="424071" y="250984"/>
                </a:lnTo>
                <a:lnTo>
                  <a:pt x="492158" y="250546"/>
                </a:lnTo>
                <a:lnTo>
                  <a:pt x="559527" y="250043"/>
                </a:lnTo>
                <a:lnTo>
                  <a:pt x="626186" y="249478"/>
                </a:lnTo>
                <a:lnTo>
                  <a:pt x="692143" y="248851"/>
                </a:lnTo>
                <a:lnTo>
                  <a:pt x="757407" y="248163"/>
                </a:lnTo>
                <a:lnTo>
                  <a:pt x="821985" y="247415"/>
                </a:lnTo>
                <a:lnTo>
                  <a:pt x="885886" y="246608"/>
                </a:lnTo>
                <a:lnTo>
                  <a:pt x="949118" y="245743"/>
                </a:lnTo>
                <a:lnTo>
                  <a:pt x="1011690" y="244821"/>
                </a:lnTo>
                <a:lnTo>
                  <a:pt x="1073609" y="243842"/>
                </a:lnTo>
                <a:lnTo>
                  <a:pt x="1134885" y="242809"/>
                </a:lnTo>
                <a:lnTo>
                  <a:pt x="1195524" y="241721"/>
                </a:lnTo>
                <a:lnTo>
                  <a:pt x="1255536" y="240580"/>
                </a:lnTo>
                <a:lnTo>
                  <a:pt x="1314929" y="239387"/>
                </a:lnTo>
                <a:lnTo>
                  <a:pt x="1373711" y="238142"/>
                </a:lnTo>
                <a:lnTo>
                  <a:pt x="1431890" y="236847"/>
                </a:lnTo>
                <a:lnTo>
                  <a:pt x="1489475" y="235503"/>
                </a:lnTo>
                <a:lnTo>
                  <a:pt x="1546473" y="234111"/>
                </a:lnTo>
                <a:lnTo>
                  <a:pt x="1602893" y="232670"/>
                </a:lnTo>
                <a:lnTo>
                  <a:pt x="1658744" y="231184"/>
                </a:lnTo>
                <a:lnTo>
                  <a:pt x="1714033" y="229652"/>
                </a:lnTo>
                <a:lnTo>
                  <a:pt x="1768769" y="228075"/>
                </a:lnTo>
                <a:lnTo>
                  <a:pt x="1822960" y="226455"/>
                </a:lnTo>
                <a:lnTo>
                  <a:pt x="1876615" y="224792"/>
                </a:lnTo>
                <a:lnTo>
                  <a:pt x="1929741" y="223087"/>
                </a:lnTo>
                <a:lnTo>
                  <a:pt x="1982346" y="221342"/>
                </a:lnTo>
                <a:lnTo>
                  <a:pt x="2034440" y="219557"/>
                </a:lnTo>
                <a:lnTo>
                  <a:pt x="2086030" y="217733"/>
                </a:lnTo>
                <a:lnTo>
                  <a:pt x="2137125" y="215872"/>
                </a:lnTo>
                <a:lnTo>
                  <a:pt x="2187733" y="213973"/>
                </a:lnTo>
                <a:lnTo>
                  <a:pt x="2237861" y="212039"/>
                </a:lnTo>
                <a:lnTo>
                  <a:pt x="2287519" y="210070"/>
                </a:lnTo>
                <a:lnTo>
                  <a:pt x="2336715" y="208067"/>
                </a:lnTo>
                <a:lnTo>
                  <a:pt x="2385456" y="206030"/>
                </a:lnTo>
                <a:lnTo>
                  <a:pt x="2433752" y="203962"/>
                </a:lnTo>
                <a:lnTo>
                  <a:pt x="2481610" y="201863"/>
                </a:lnTo>
                <a:lnTo>
                  <a:pt x="2529039" y="199734"/>
                </a:lnTo>
                <a:lnTo>
                  <a:pt x="2576046" y="197575"/>
                </a:lnTo>
                <a:lnTo>
                  <a:pt x="2622641" y="195388"/>
                </a:lnTo>
                <a:lnTo>
                  <a:pt x="2668831" y="193175"/>
                </a:lnTo>
                <a:lnTo>
                  <a:pt x="2714625" y="190935"/>
                </a:lnTo>
                <a:lnTo>
                  <a:pt x="2760031" y="188669"/>
                </a:lnTo>
                <a:lnTo>
                  <a:pt x="2805057" y="186380"/>
                </a:lnTo>
                <a:lnTo>
                  <a:pt x="2849711" y="184067"/>
                </a:lnTo>
                <a:lnTo>
                  <a:pt x="2894002" y="181731"/>
                </a:lnTo>
                <a:lnTo>
                  <a:pt x="2937938" y="179374"/>
                </a:lnTo>
                <a:lnTo>
                  <a:pt x="2981527" y="176997"/>
                </a:lnTo>
                <a:lnTo>
                  <a:pt x="3024778" y="174600"/>
                </a:lnTo>
                <a:lnTo>
                  <a:pt x="3067699" y="172185"/>
                </a:lnTo>
                <a:lnTo>
                  <a:pt x="3110297" y="169752"/>
                </a:lnTo>
                <a:lnTo>
                  <a:pt x="3152582" y="167303"/>
                </a:lnTo>
                <a:lnTo>
                  <a:pt x="3194561" y="164838"/>
                </a:lnTo>
                <a:lnTo>
                  <a:pt x="3236243" y="162358"/>
                </a:lnTo>
                <a:lnTo>
                  <a:pt x="3277636" y="159865"/>
                </a:lnTo>
                <a:lnTo>
                  <a:pt x="3318748" y="157359"/>
                </a:lnTo>
                <a:lnTo>
                  <a:pt x="3359588" y="154841"/>
                </a:lnTo>
                <a:lnTo>
                  <a:pt x="3400163" y="152312"/>
                </a:lnTo>
                <a:lnTo>
                  <a:pt x="3440483" y="149774"/>
                </a:lnTo>
                <a:lnTo>
                  <a:pt x="3480554" y="147226"/>
                </a:lnTo>
                <a:lnTo>
                  <a:pt x="3520387" y="144671"/>
                </a:lnTo>
                <a:lnTo>
                  <a:pt x="3559988" y="142109"/>
                </a:lnTo>
                <a:lnTo>
                  <a:pt x="3599366" y="139540"/>
                </a:lnTo>
                <a:lnTo>
                  <a:pt x="3638530" y="136967"/>
                </a:lnTo>
                <a:lnTo>
                  <a:pt x="3677487" y="134390"/>
                </a:lnTo>
                <a:lnTo>
                  <a:pt x="3716246" y="131809"/>
                </a:lnTo>
                <a:lnTo>
                  <a:pt x="3754815" y="129227"/>
                </a:lnTo>
                <a:lnTo>
                  <a:pt x="3793203" y="126643"/>
                </a:lnTo>
                <a:lnTo>
                  <a:pt x="3831417" y="124059"/>
                </a:lnTo>
                <a:lnTo>
                  <a:pt x="3869466" y="121476"/>
                </a:lnTo>
                <a:lnTo>
                  <a:pt x="3945101" y="116316"/>
                </a:lnTo>
                <a:lnTo>
                  <a:pt x="4020175" y="111170"/>
                </a:lnTo>
                <a:lnTo>
                  <a:pt x="4094753" y="106047"/>
                </a:lnTo>
                <a:lnTo>
                  <a:pt x="4131878" y="103496"/>
                </a:lnTo>
                <a:lnTo>
                  <a:pt x="4205837" y="98421"/>
                </a:lnTo>
                <a:lnTo>
                  <a:pt x="4279466" y="93387"/>
                </a:lnTo>
                <a:lnTo>
                  <a:pt x="4352831" y="88403"/>
                </a:lnTo>
                <a:lnTo>
                  <a:pt x="4425997" y="83476"/>
                </a:lnTo>
                <a:lnTo>
                  <a:pt x="4499032" y="78613"/>
                </a:lnTo>
                <a:lnTo>
                  <a:pt x="4572000" y="73823"/>
                </a:lnTo>
                <a:lnTo>
                  <a:pt x="4644969" y="69113"/>
                </a:lnTo>
                <a:lnTo>
                  <a:pt x="4718003" y="64492"/>
                </a:lnTo>
                <a:lnTo>
                  <a:pt x="4791170" y="59965"/>
                </a:lnTo>
                <a:lnTo>
                  <a:pt x="4864535" y="55542"/>
                </a:lnTo>
                <a:lnTo>
                  <a:pt x="4938164" y="51231"/>
                </a:lnTo>
                <a:lnTo>
                  <a:pt x="5012123" y="47038"/>
                </a:lnTo>
                <a:lnTo>
                  <a:pt x="5086479" y="42971"/>
                </a:lnTo>
                <a:lnTo>
                  <a:pt x="5161297" y="39039"/>
                </a:lnTo>
                <a:lnTo>
                  <a:pt x="5236643" y="35248"/>
                </a:lnTo>
                <a:lnTo>
                  <a:pt x="5312584" y="31607"/>
                </a:lnTo>
                <a:lnTo>
                  <a:pt x="5350798" y="29846"/>
                </a:lnTo>
                <a:lnTo>
                  <a:pt x="5389185" y="28124"/>
                </a:lnTo>
                <a:lnTo>
                  <a:pt x="5427754" y="26444"/>
                </a:lnTo>
                <a:lnTo>
                  <a:pt x="5466513" y="24806"/>
                </a:lnTo>
                <a:lnTo>
                  <a:pt x="5505471" y="23211"/>
                </a:lnTo>
                <a:lnTo>
                  <a:pt x="5544634" y="21660"/>
                </a:lnTo>
                <a:lnTo>
                  <a:pt x="5584012" y="20154"/>
                </a:lnTo>
                <a:lnTo>
                  <a:pt x="5623614" y="18695"/>
                </a:lnTo>
                <a:lnTo>
                  <a:pt x="5663446" y="17282"/>
                </a:lnTo>
                <a:lnTo>
                  <a:pt x="5703518" y="15918"/>
                </a:lnTo>
                <a:lnTo>
                  <a:pt x="5743837" y="14602"/>
                </a:lnTo>
                <a:lnTo>
                  <a:pt x="5784413" y="13337"/>
                </a:lnTo>
                <a:lnTo>
                  <a:pt x="5825253" y="12122"/>
                </a:lnTo>
                <a:lnTo>
                  <a:pt x="5866365" y="10960"/>
                </a:lnTo>
                <a:lnTo>
                  <a:pt x="5907758" y="9850"/>
                </a:lnTo>
                <a:lnTo>
                  <a:pt x="5949440" y="8793"/>
                </a:lnTo>
                <a:lnTo>
                  <a:pt x="5991419" y="7792"/>
                </a:lnTo>
                <a:lnTo>
                  <a:pt x="6033703" y="6847"/>
                </a:lnTo>
                <a:lnTo>
                  <a:pt x="6076302" y="5958"/>
                </a:lnTo>
                <a:lnTo>
                  <a:pt x="6119222" y="5126"/>
                </a:lnTo>
                <a:lnTo>
                  <a:pt x="6162473" y="4354"/>
                </a:lnTo>
                <a:lnTo>
                  <a:pt x="6206062" y="3641"/>
                </a:lnTo>
                <a:lnTo>
                  <a:pt x="6249998" y="2988"/>
                </a:lnTo>
                <a:lnTo>
                  <a:pt x="6294289" y="2397"/>
                </a:lnTo>
                <a:lnTo>
                  <a:pt x="6338944" y="1869"/>
                </a:lnTo>
                <a:lnTo>
                  <a:pt x="6383970" y="1404"/>
                </a:lnTo>
                <a:lnTo>
                  <a:pt x="6429375" y="1003"/>
                </a:lnTo>
                <a:lnTo>
                  <a:pt x="6475169" y="668"/>
                </a:lnTo>
                <a:lnTo>
                  <a:pt x="6521359" y="399"/>
                </a:lnTo>
                <a:lnTo>
                  <a:pt x="6567954" y="197"/>
                </a:lnTo>
                <a:lnTo>
                  <a:pt x="6614962" y="64"/>
                </a:lnTo>
                <a:lnTo>
                  <a:pt x="6662390" y="0"/>
                </a:lnTo>
                <a:lnTo>
                  <a:pt x="6710248" y="6"/>
                </a:lnTo>
                <a:lnTo>
                  <a:pt x="6758544" y="83"/>
                </a:lnTo>
                <a:lnTo>
                  <a:pt x="6807286" y="232"/>
                </a:lnTo>
                <a:lnTo>
                  <a:pt x="6856481" y="454"/>
                </a:lnTo>
                <a:lnTo>
                  <a:pt x="6906139" y="751"/>
                </a:lnTo>
                <a:lnTo>
                  <a:pt x="6956268" y="1122"/>
                </a:lnTo>
                <a:lnTo>
                  <a:pt x="7006875" y="1570"/>
                </a:lnTo>
                <a:lnTo>
                  <a:pt x="7057970" y="2094"/>
                </a:lnTo>
                <a:lnTo>
                  <a:pt x="7109560" y="2697"/>
                </a:lnTo>
                <a:lnTo>
                  <a:pt x="7161654" y="3378"/>
                </a:lnTo>
                <a:lnTo>
                  <a:pt x="7214260" y="4139"/>
                </a:lnTo>
                <a:lnTo>
                  <a:pt x="7267386" y="4981"/>
                </a:lnTo>
                <a:lnTo>
                  <a:pt x="7321040" y="5904"/>
                </a:lnTo>
                <a:lnTo>
                  <a:pt x="7375231" y="6911"/>
                </a:lnTo>
                <a:lnTo>
                  <a:pt x="7429967" y="8001"/>
                </a:lnTo>
                <a:lnTo>
                  <a:pt x="7485256" y="9175"/>
                </a:lnTo>
                <a:lnTo>
                  <a:pt x="7541107" y="10436"/>
                </a:lnTo>
                <a:lnTo>
                  <a:pt x="7597527" y="11782"/>
                </a:lnTo>
                <a:lnTo>
                  <a:pt x="7654525" y="13217"/>
                </a:lnTo>
                <a:lnTo>
                  <a:pt x="7712110" y="14740"/>
                </a:lnTo>
                <a:lnTo>
                  <a:pt x="7770289" y="16352"/>
                </a:lnTo>
                <a:lnTo>
                  <a:pt x="7829071" y="18055"/>
                </a:lnTo>
                <a:lnTo>
                  <a:pt x="7888464" y="19849"/>
                </a:lnTo>
                <a:lnTo>
                  <a:pt x="7948476" y="21736"/>
                </a:lnTo>
                <a:lnTo>
                  <a:pt x="8009116" y="23716"/>
                </a:lnTo>
                <a:lnTo>
                  <a:pt x="8070391" y="25790"/>
                </a:lnTo>
                <a:lnTo>
                  <a:pt x="8132310" y="27960"/>
                </a:lnTo>
                <a:lnTo>
                  <a:pt x="8194882" y="30226"/>
                </a:lnTo>
                <a:lnTo>
                  <a:pt x="8258114" y="32589"/>
                </a:lnTo>
                <a:lnTo>
                  <a:pt x="8322015" y="35050"/>
                </a:lnTo>
                <a:lnTo>
                  <a:pt x="8386594" y="37610"/>
                </a:lnTo>
                <a:lnTo>
                  <a:pt x="8451857" y="40271"/>
                </a:lnTo>
                <a:lnTo>
                  <a:pt x="8517814" y="43032"/>
                </a:lnTo>
                <a:lnTo>
                  <a:pt x="8584473" y="45895"/>
                </a:lnTo>
                <a:lnTo>
                  <a:pt x="8651842" y="48862"/>
                </a:lnTo>
                <a:lnTo>
                  <a:pt x="8719929" y="51932"/>
                </a:lnTo>
                <a:lnTo>
                  <a:pt x="8788743" y="55107"/>
                </a:lnTo>
                <a:lnTo>
                  <a:pt x="8858292" y="58389"/>
                </a:lnTo>
                <a:lnTo>
                  <a:pt x="8928584" y="61777"/>
                </a:lnTo>
                <a:lnTo>
                  <a:pt x="8999627" y="65272"/>
                </a:lnTo>
                <a:lnTo>
                  <a:pt x="9071430" y="68877"/>
                </a:lnTo>
                <a:lnTo>
                  <a:pt x="9144000" y="72591"/>
                </a:lnTo>
                <a:lnTo>
                  <a:pt x="9144000" y="134360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77439" y="5786626"/>
            <a:ext cx="1225296" cy="1053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34201" y="97535"/>
            <a:ext cx="2112262" cy="8366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0772" y="97535"/>
            <a:ext cx="1976628" cy="8366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61432" y="6077711"/>
            <a:ext cx="1752600" cy="5791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1000" y="5884164"/>
            <a:ext cx="1354836" cy="8092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46847" y="5786626"/>
            <a:ext cx="1019555" cy="9814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35552" y="5951220"/>
            <a:ext cx="685800" cy="7056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7284" y="2019300"/>
            <a:ext cx="4770120" cy="35250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38606" y="5587085"/>
            <a:ext cx="4079875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Activation curves of </a:t>
            </a:r>
            <a:r>
              <a:rPr sz="1600" spc="-20" dirty="0">
                <a:latin typeface="Arial"/>
                <a:cs typeface="Arial"/>
              </a:rPr>
              <a:t>FeTi </a:t>
            </a:r>
            <a:r>
              <a:rPr sz="1600" spc="-5" dirty="0">
                <a:latin typeface="Arial"/>
                <a:cs typeface="Arial"/>
              </a:rPr>
              <a:t>+ x</a:t>
            </a:r>
            <a:r>
              <a:rPr sz="1600" spc="4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wt.%Hf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(x = 4, 8 and 12), at 25°C under 20 bar of</a:t>
            </a:r>
            <a:r>
              <a:rPr sz="1600" spc="12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H</a:t>
            </a:r>
            <a:r>
              <a:rPr sz="1575" baseline="-21164" dirty="0">
                <a:latin typeface="Arial"/>
                <a:cs typeface="Arial"/>
              </a:rPr>
              <a:t>2</a:t>
            </a:r>
            <a:r>
              <a:rPr sz="1600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21739" y="2124709"/>
            <a:ext cx="1247775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FeTi </a:t>
            </a:r>
            <a:r>
              <a:rPr sz="1400" dirty="0">
                <a:latin typeface="Calibri"/>
                <a:cs typeface="Calibri"/>
              </a:rPr>
              <a:t>+ </a:t>
            </a:r>
            <a:r>
              <a:rPr sz="1400" b="1" spc="-5" dirty="0">
                <a:solidFill>
                  <a:srgbClr val="0000FF"/>
                </a:solidFill>
                <a:latin typeface="Calibri"/>
                <a:cs typeface="Calibri"/>
              </a:rPr>
              <a:t>12wt.%</a:t>
            </a:r>
            <a:r>
              <a:rPr sz="1400" b="1" spc="-9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Hf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57676" y="2503804"/>
            <a:ext cx="1157605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>
                <a:latin typeface="Calibri"/>
                <a:cs typeface="Calibri"/>
              </a:rPr>
              <a:t>FeTi </a:t>
            </a:r>
            <a:r>
              <a:rPr sz="1400" dirty="0">
                <a:latin typeface="Calibri"/>
                <a:cs typeface="Calibri"/>
              </a:rPr>
              <a:t>+ </a:t>
            </a:r>
            <a:r>
              <a:rPr sz="1400" b="1" spc="-5" dirty="0">
                <a:solidFill>
                  <a:srgbClr val="FF0000"/>
                </a:solidFill>
                <a:latin typeface="Calibri"/>
                <a:cs typeface="Calibri"/>
              </a:rPr>
              <a:t>8wt.%</a:t>
            </a:r>
            <a:r>
              <a:rPr sz="1400" b="1" spc="-6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Hf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81903" y="2049017"/>
            <a:ext cx="3328670" cy="635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marR="5080" indent="-286385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2000" dirty="0">
                <a:latin typeface="Calibri"/>
                <a:cs typeface="Calibri"/>
              </a:rPr>
              <a:t>Need a </a:t>
            </a:r>
            <a:r>
              <a:rPr sz="2000" spc="-5" dirty="0">
                <a:latin typeface="Calibri"/>
                <a:cs typeface="Calibri"/>
              </a:rPr>
              <a:t>minimum of </a:t>
            </a:r>
            <a:r>
              <a:rPr sz="2000" dirty="0">
                <a:latin typeface="Calibri"/>
                <a:cs typeface="Calibri"/>
              </a:rPr>
              <a:t>8wt.%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of  Hf </a:t>
            </a:r>
            <a:r>
              <a:rPr sz="2000" spc="-10" dirty="0">
                <a:latin typeface="Calibri"/>
                <a:cs typeface="Calibri"/>
              </a:rPr>
              <a:t>to activate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FeTi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37505" indent="-287020">
              <a:lnSpc>
                <a:spcPct val="100000"/>
              </a:lnSpc>
              <a:buFont typeface="Wingdings"/>
              <a:buChar char=""/>
              <a:tabLst>
                <a:tab pos="5437505" algn="l"/>
              </a:tabLst>
            </a:pPr>
            <a:r>
              <a:rPr dirty="0"/>
              <a:t>No </a:t>
            </a:r>
            <a:r>
              <a:rPr spc="-5" dirty="0"/>
              <a:t>incubation</a:t>
            </a:r>
            <a:r>
              <a:rPr spc="-80" dirty="0"/>
              <a:t> </a:t>
            </a:r>
            <a:r>
              <a:rPr spc="-5" dirty="0"/>
              <a:t>time</a:t>
            </a:r>
          </a:p>
          <a:p>
            <a:pPr marL="3314065">
              <a:lnSpc>
                <a:spcPct val="100000"/>
              </a:lnSpc>
              <a:spcBef>
                <a:spcPts val="45"/>
              </a:spcBef>
              <a:buFont typeface="Wingdings"/>
              <a:buChar char=""/>
            </a:pPr>
            <a:endParaRPr sz="2050">
              <a:latin typeface="Times New Roman"/>
              <a:cs typeface="Times New Roman"/>
            </a:endParaRPr>
          </a:p>
          <a:p>
            <a:pPr marL="5437505" marR="5080" indent="-287020">
              <a:lnSpc>
                <a:spcPct val="100000"/>
              </a:lnSpc>
              <a:buFont typeface="Wingdings"/>
              <a:buChar char=""/>
              <a:tabLst>
                <a:tab pos="5437505" algn="l"/>
              </a:tabLst>
            </a:pPr>
            <a:r>
              <a:rPr spc="-5" dirty="0"/>
              <a:t>Kinetic increases with wt.%  Hf</a:t>
            </a:r>
          </a:p>
          <a:p>
            <a:pPr marL="3326765">
              <a:lnSpc>
                <a:spcPct val="100000"/>
              </a:lnSpc>
              <a:spcBef>
                <a:spcPts val="1595"/>
              </a:spcBef>
            </a:pPr>
            <a:r>
              <a:rPr sz="1400" spc="-5" dirty="0"/>
              <a:t>FeTi </a:t>
            </a:r>
            <a:r>
              <a:rPr sz="1400" dirty="0"/>
              <a:t>+ </a:t>
            </a:r>
            <a:r>
              <a:rPr sz="1400" b="1" spc="-5" dirty="0">
                <a:latin typeface="Calibri"/>
                <a:cs typeface="Calibri"/>
              </a:rPr>
              <a:t>4wt.%</a:t>
            </a:r>
            <a:r>
              <a:rPr sz="1400" b="1" spc="-90" dirty="0">
                <a:latin typeface="Calibri"/>
                <a:cs typeface="Calibri"/>
              </a:rPr>
              <a:t> </a:t>
            </a:r>
            <a:r>
              <a:rPr sz="1400" dirty="0"/>
              <a:t>Hf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5382386" y="4803394"/>
          <a:ext cx="3477258" cy="7416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8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98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5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R="895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800" b="1" spc="-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Hf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R="9715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% H</a:t>
                      </a:r>
                      <a:r>
                        <a:rPr sz="18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abs.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5B9BD4"/>
                      </a:solidFill>
                      <a:prstDash val="solid"/>
                    </a:lnL>
                    <a:lnB w="12700">
                      <a:solidFill>
                        <a:srgbClr val="5B9BD4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R="4762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5B9BD4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5B9BD4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1.4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5B9BD4"/>
                      </a:solidFill>
                      <a:prstDash val="solid"/>
                    </a:lnR>
                    <a:lnB w="12700">
                      <a:solidFill>
                        <a:srgbClr val="5B9BD4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Outline</a:t>
            </a:r>
          </a:p>
        </p:txBody>
      </p:sp>
      <p:sp>
        <p:nvSpPr>
          <p:cNvPr id="11" name="object 11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209545" y="56260"/>
            <a:ext cx="4937760" cy="1278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660">
              <a:lnSpc>
                <a:spcPct val="100000"/>
              </a:lnSpc>
              <a:tabLst>
                <a:tab pos="1651635" algn="l"/>
                <a:tab pos="3338829" algn="l"/>
              </a:tabLst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 art	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	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400" b="0" spc="-10" dirty="0">
                <a:latin typeface="Calibri Light"/>
                <a:cs typeface="Calibri Light"/>
              </a:rPr>
              <a:t>Activation</a:t>
            </a:r>
            <a:r>
              <a:rPr sz="4400" b="0" spc="-90" dirty="0">
                <a:latin typeface="Calibri Light"/>
                <a:cs typeface="Calibri Light"/>
              </a:rPr>
              <a:t> </a:t>
            </a:r>
            <a:r>
              <a:rPr sz="4400" b="0" spc="-10" dirty="0">
                <a:latin typeface="Calibri Light"/>
                <a:cs typeface="Calibri Light"/>
              </a:rPr>
              <a:t>properties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255634" y="6464985"/>
            <a:ext cx="1809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542" y="1122045"/>
            <a:ext cx="7813040" cy="4809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u="heavy" spc="-15" dirty="0">
                <a:latin typeface="Calibri"/>
                <a:cs typeface="Calibri"/>
              </a:rPr>
              <a:t>Resume</a:t>
            </a:r>
            <a:endParaRPr sz="2800" dirty="0">
              <a:latin typeface="Calibri"/>
              <a:cs typeface="Calibri"/>
            </a:endParaRPr>
          </a:p>
          <a:p>
            <a:pPr marL="241300" indent="-228600">
              <a:lnSpc>
                <a:spcPts val="3329"/>
              </a:lnSpc>
              <a:spcBef>
                <a:spcPts val="325"/>
              </a:spcBef>
              <a:buFont typeface="Wingdings"/>
              <a:buChar char=""/>
              <a:tabLst>
                <a:tab pos="375920" algn="l"/>
              </a:tabLst>
            </a:pPr>
            <a:r>
              <a:rPr sz="2800" spc="-15" dirty="0">
                <a:latin typeface="Calibri"/>
                <a:cs typeface="Calibri"/>
              </a:rPr>
              <a:t>FeTi </a:t>
            </a:r>
            <a:r>
              <a:rPr sz="2800" spc="-10" dirty="0">
                <a:latin typeface="Calibri"/>
                <a:cs typeface="Calibri"/>
              </a:rPr>
              <a:t>needs </a:t>
            </a:r>
            <a:r>
              <a:rPr sz="2800" spc="-5" dirty="0">
                <a:latin typeface="Calibri"/>
                <a:cs typeface="Calibri"/>
              </a:rPr>
              <a:t>a </a:t>
            </a:r>
            <a:r>
              <a:rPr sz="2800" spc="-10" dirty="0">
                <a:latin typeface="Calibri"/>
                <a:cs typeface="Calibri"/>
              </a:rPr>
              <a:t>minimum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b="1" dirty="0">
                <a:latin typeface="Calibri"/>
                <a:cs typeface="Calibri"/>
              </a:rPr>
              <a:t>8wt.% </a:t>
            </a:r>
            <a:r>
              <a:rPr sz="2800" b="1" spc="-5" dirty="0">
                <a:latin typeface="Calibri"/>
                <a:cs typeface="Calibri"/>
              </a:rPr>
              <a:t>Hf </a:t>
            </a:r>
            <a:r>
              <a:rPr sz="2800" spc="-15" dirty="0">
                <a:latin typeface="Calibri"/>
                <a:cs typeface="Calibri"/>
              </a:rPr>
              <a:t>to </a:t>
            </a:r>
            <a:r>
              <a:rPr sz="2800" spc="-5" dirty="0">
                <a:latin typeface="Calibri"/>
                <a:cs typeface="Calibri"/>
              </a:rPr>
              <a:t>be</a:t>
            </a:r>
            <a:r>
              <a:rPr sz="2800" spc="15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activated</a:t>
            </a:r>
            <a:endParaRPr sz="2800" dirty="0">
              <a:latin typeface="Calibri"/>
              <a:cs typeface="Calibri"/>
            </a:endParaRPr>
          </a:p>
          <a:p>
            <a:pPr marL="697865" lvl="1" indent="-227965">
              <a:lnSpc>
                <a:spcPts val="2850"/>
              </a:lnSpc>
              <a:buFont typeface="Arial"/>
              <a:buChar char="•"/>
              <a:tabLst>
                <a:tab pos="698500" algn="l"/>
              </a:tabLst>
            </a:pPr>
            <a:r>
              <a:rPr sz="2400" spc="-15" dirty="0">
                <a:latin typeface="Calibri"/>
                <a:cs typeface="Calibri"/>
              </a:rPr>
              <a:t>Role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Ti </a:t>
            </a:r>
            <a:r>
              <a:rPr sz="2400" dirty="0">
                <a:latin typeface="Calibri"/>
                <a:cs typeface="Calibri"/>
              </a:rPr>
              <a:t>rich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phase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3250" dirty="0">
              <a:latin typeface="Times New Roman"/>
              <a:cs typeface="Times New Roman"/>
            </a:endParaRPr>
          </a:p>
          <a:p>
            <a:pPr marL="241300" marR="5080" indent="-228600">
              <a:lnSpc>
                <a:spcPts val="2690"/>
              </a:lnSpc>
              <a:buFont typeface="Wingdings"/>
              <a:buChar char=""/>
              <a:tabLst>
                <a:tab pos="375920" algn="l"/>
              </a:tabLst>
            </a:pPr>
            <a:r>
              <a:rPr sz="2800" spc="-15" dirty="0">
                <a:latin typeface="Calibri"/>
                <a:cs typeface="Calibri"/>
              </a:rPr>
              <a:t>FeTi </a:t>
            </a:r>
            <a:r>
              <a:rPr sz="2800" spc="-5" dirty="0">
                <a:latin typeface="Calibri"/>
                <a:cs typeface="Calibri"/>
              </a:rPr>
              <a:t>alloy </a:t>
            </a:r>
            <a:r>
              <a:rPr sz="2800" spc="-10" dirty="0">
                <a:latin typeface="Calibri"/>
                <a:cs typeface="Calibri"/>
              </a:rPr>
              <a:t>doped </a:t>
            </a:r>
            <a:r>
              <a:rPr sz="2800" spc="-5" dirty="0">
                <a:latin typeface="Calibri"/>
                <a:cs typeface="Calibri"/>
              </a:rPr>
              <a:t>with </a:t>
            </a:r>
            <a:r>
              <a:rPr sz="2800" spc="-10" dirty="0">
                <a:latin typeface="Calibri"/>
                <a:cs typeface="Calibri"/>
              </a:rPr>
              <a:t>hafnium has </a:t>
            </a:r>
            <a:r>
              <a:rPr sz="2800" spc="-5" dirty="0">
                <a:latin typeface="Calibri"/>
                <a:cs typeface="Calibri"/>
              </a:rPr>
              <a:t>a </a:t>
            </a:r>
            <a:r>
              <a:rPr sz="2800" spc="-10" dirty="0">
                <a:latin typeface="Calibri"/>
                <a:cs typeface="Calibri"/>
              </a:rPr>
              <a:t>good industrial  base</a:t>
            </a:r>
            <a:endParaRPr sz="2800" dirty="0">
              <a:latin typeface="Calibri"/>
              <a:cs typeface="Calibri"/>
            </a:endParaRPr>
          </a:p>
          <a:p>
            <a:pPr marL="697865" lvl="1" indent="-227965">
              <a:lnSpc>
                <a:spcPts val="2805"/>
              </a:lnSpc>
              <a:buFont typeface="Arial"/>
              <a:buChar char="•"/>
              <a:tabLst>
                <a:tab pos="698500" algn="l"/>
              </a:tabLst>
            </a:pPr>
            <a:r>
              <a:rPr sz="2400" spc="-10" dirty="0">
                <a:latin typeface="Calibri"/>
                <a:cs typeface="Calibri"/>
              </a:rPr>
              <a:t>Low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cost</a:t>
            </a:r>
            <a:endParaRPr sz="2400" dirty="0">
              <a:latin typeface="Calibri"/>
              <a:cs typeface="Calibri"/>
            </a:endParaRPr>
          </a:p>
          <a:p>
            <a:pPr marL="697865" lvl="1" indent="-227965">
              <a:lnSpc>
                <a:spcPts val="2805"/>
              </a:lnSpc>
              <a:buFont typeface="Arial"/>
              <a:buChar char="•"/>
              <a:tabLst>
                <a:tab pos="698500" algn="l"/>
              </a:tabLst>
            </a:pPr>
            <a:r>
              <a:rPr sz="2400" spc="-15" dirty="0">
                <a:latin typeface="Calibri"/>
                <a:cs typeface="Calibri"/>
              </a:rPr>
              <a:t>First hydrogenation at room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temperature</a:t>
            </a:r>
            <a:endParaRPr sz="2400" dirty="0">
              <a:latin typeface="Calibri"/>
              <a:cs typeface="Calibri"/>
            </a:endParaRPr>
          </a:p>
          <a:p>
            <a:pPr marL="697865" lvl="1" indent="-227965">
              <a:lnSpc>
                <a:spcPts val="2845"/>
              </a:lnSpc>
              <a:buFont typeface="Arial"/>
              <a:buChar char="•"/>
              <a:tabLst>
                <a:tab pos="698500" algn="l"/>
              </a:tabLst>
            </a:pPr>
            <a:r>
              <a:rPr sz="2400" spc="-25" dirty="0">
                <a:latin typeface="Calibri"/>
                <a:cs typeface="Calibri"/>
              </a:rPr>
              <a:t>Fast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kinetic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7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u="heavy" spc="-20" dirty="0">
                <a:latin typeface="Calibri"/>
                <a:cs typeface="Calibri"/>
              </a:rPr>
              <a:t>Perspective</a:t>
            </a:r>
            <a:endParaRPr sz="2800"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2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alibri"/>
                <a:cs typeface="Calibri"/>
              </a:rPr>
              <a:t>Identify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5" dirty="0">
                <a:latin typeface="Calibri"/>
                <a:cs typeface="Calibri"/>
              </a:rPr>
              <a:t>2</a:t>
            </a:r>
            <a:r>
              <a:rPr sz="2775" spc="7" baseline="25525" dirty="0">
                <a:latin typeface="Calibri"/>
                <a:cs typeface="Calibri"/>
              </a:rPr>
              <a:t>nd </a:t>
            </a:r>
            <a:r>
              <a:rPr sz="2800" spc="-10" dirty="0">
                <a:latin typeface="Calibri"/>
                <a:cs typeface="Calibri"/>
              </a:rPr>
              <a:t>phase </a:t>
            </a:r>
            <a:r>
              <a:rPr sz="2800" spc="-15" dirty="0">
                <a:latin typeface="Calibri"/>
                <a:cs typeface="Calibri"/>
              </a:rPr>
              <a:t>by neutron</a:t>
            </a:r>
            <a:r>
              <a:rPr sz="2800" spc="34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diffraction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3100" y="56260"/>
            <a:ext cx="7899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Outline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270505" y="56260"/>
            <a:ext cx="117475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spc="-7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art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849115" y="56260"/>
            <a:ext cx="149923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</a:t>
            </a:r>
            <a:r>
              <a:rPr sz="2000" spc="-9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535929" y="56260"/>
            <a:ext cx="16116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255634" y="6464985"/>
            <a:ext cx="180975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383" y="4277867"/>
            <a:ext cx="2389632" cy="1118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17192" y="4277867"/>
            <a:ext cx="1667256" cy="11186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87623" y="4277867"/>
            <a:ext cx="1621536" cy="11186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826508"/>
            <a:ext cx="1914144" cy="11186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17319" y="4826508"/>
            <a:ext cx="3188208" cy="11186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61620" y="4452492"/>
            <a:ext cx="4006215" cy="1122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00">
              <a:lnSpc>
                <a:spcPts val="4320"/>
              </a:lnSpc>
            </a:pPr>
            <a:r>
              <a:rPr sz="4000" b="1" dirty="0">
                <a:solidFill>
                  <a:srgbClr val="FFF1CC"/>
                </a:solidFill>
                <a:latin typeface="Lucida Calligraphy"/>
                <a:cs typeface="Lucida Calligraphy"/>
              </a:rPr>
              <a:t>Thank </a:t>
            </a:r>
            <a:r>
              <a:rPr sz="4000" b="1" spc="-5" dirty="0">
                <a:solidFill>
                  <a:srgbClr val="FFF1CC"/>
                </a:solidFill>
                <a:latin typeface="Lucida Calligraphy"/>
                <a:cs typeface="Lucida Calligraphy"/>
              </a:rPr>
              <a:t>you </a:t>
            </a:r>
            <a:r>
              <a:rPr sz="4000" b="1" dirty="0">
                <a:solidFill>
                  <a:srgbClr val="FFF1CC"/>
                </a:solidFill>
                <a:latin typeface="Lucida Calligraphy"/>
                <a:cs typeface="Lucida Calligraphy"/>
              </a:rPr>
              <a:t>for  your</a:t>
            </a:r>
            <a:r>
              <a:rPr sz="4000" b="1" spc="-75" dirty="0">
                <a:solidFill>
                  <a:srgbClr val="FFF1CC"/>
                </a:solidFill>
                <a:latin typeface="Lucida Calligraphy"/>
                <a:cs typeface="Lucida Calligraphy"/>
              </a:rPr>
              <a:t> </a:t>
            </a:r>
            <a:r>
              <a:rPr sz="4000" b="1" spc="-5" dirty="0">
                <a:solidFill>
                  <a:srgbClr val="FFF1CC"/>
                </a:solidFill>
                <a:latin typeface="Lucida Calligraphy"/>
                <a:cs typeface="Lucida Calligraphy"/>
              </a:rPr>
              <a:t>attention</a:t>
            </a:r>
            <a:endParaRPr sz="4000" dirty="0">
              <a:latin typeface="Lucida Calligraphy"/>
              <a:cs typeface="Lucida Calligraphy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41847" y="4558284"/>
            <a:ext cx="3502152" cy="114452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951982" y="4667250"/>
            <a:ext cx="3071495" cy="630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100" b="1" dirty="0">
                <a:solidFill>
                  <a:srgbClr val="FFF1CC"/>
                </a:solidFill>
                <a:latin typeface="Lucida Calligraphy"/>
                <a:cs typeface="Lucida Calligraphy"/>
              </a:rPr>
              <a:t>Questions</a:t>
            </a:r>
            <a:r>
              <a:rPr sz="4100" b="1" spc="-110" dirty="0">
                <a:solidFill>
                  <a:srgbClr val="FFF1CC"/>
                </a:solidFill>
                <a:latin typeface="Lucida Calligraphy"/>
                <a:cs typeface="Lucida Calligraphy"/>
              </a:rPr>
              <a:t> </a:t>
            </a:r>
            <a:r>
              <a:rPr sz="4100" b="1" dirty="0">
                <a:solidFill>
                  <a:srgbClr val="FFF1CC"/>
                </a:solidFill>
                <a:latin typeface="Lucida Calligraphy"/>
                <a:cs typeface="Lucida Calligraphy"/>
              </a:rPr>
              <a:t>?</a:t>
            </a:r>
            <a:endParaRPr sz="4100" dirty="0">
              <a:latin typeface="Lucida Calligraphy"/>
              <a:cs typeface="Lucida Calligraphy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114031" y="74676"/>
            <a:ext cx="1932431" cy="838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0772" y="74676"/>
            <a:ext cx="1805939" cy="838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5514456"/>
            <a:ext cx="9144000" cy="1343660"/>
          </a:xfrm>
          <a:custGeom>
            <a:avLst/>
            <a:gdLst/>
            <a:ahLst/>
            <a:cxnLst/>
            <a:rect l="l" t="t" r="r" b="b"/>
            <a:pathLst>
              <a:path w="9144000" h="1343659">
                <a:moveTo>
                  <a:pt x="6614962" y="0"/>
                </a:moveTo>
                <a:lnTo>
                  <a:pt x="6162473" y="4290"/>
                </a:lnTo>
                <a:lnTo>
                  <a:pt x="5623614" y="18631"/>
                </a:lnTo>
                <a:lnTo>
                  <a:pt x="5049247" y="44924"/>
                </a:lnTo>
                <a:lnTo>
                  <a:pt x="3067699" y="172121"/>
                </a:lnTo>
                <a:lnTo>
                  <a:pt x="2137125" y="215808"/>
                </a:lnTo>
                <a:lnTo>
                  <a:pt x="1195524" y="241657"/>
                </a:lnTo>
                <a:lnTo>
                  <a:pt x="0" y="252156"/>
                </a:lnTo>
                <a:lnTo>
                  <a:pt x="0" y="1343542"/>
                </a:lnTo>
                <a:lnTo>
                  <a:pt x="9144000" y="1343542"/>
                </a:lnTo>
                <a:lnTo>
                  <a:pt x="9144000" y="72527"/>
                </a:lnTo>
                <a:lnTo>
                  <a:pt x="8009116" y="23652"/>
                </a:lnTo>
                <a:lnTo>
                  <a:pt x="7214260" y="4075"/>
                </a:lnTo>
                <a:lnTo>
                  <a:pt x="66149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5514392"/>
            <a:ext cx="9144000" cy="1343660"/>
          </a:xfrm>
          <a:custGeom>
            <a:avLst/>
            <a:gdLst/>
            <a:ahLst/>
            <a:cxnLst/>
            <a:rect l="l" t="t" r="r" b="b"/>
            <a:pathLst>
              <a:path w="9144000" h="1343659">
                <a:moveTo>
                  <a:pt x="9144000" y="1343606"/>
                </a:moveTo>
                <a:lnTo>
                  <a:pt x="0" y="1343606"/>
                </a:lnTo>
                <a:lnTo>
                  <a:pt x="0" y="252220"/>
                </a:lnTo>
                <a:lnTo>
                  <a:pt x="72570" y="252185"/>
                </a:lnTo>
                <a:lnTo>
                  <a:pt x="144373" y="252080"/>
                </a:lnTo>
                <a:lnTo>
                  <a:pt x="215416" y="251907"/>
                </a:lnTo>
                <a:lnTo>
                  <a:pt x="285708" y="251666"/>
                </a:lnTo>
                <a:lnTo>
                  <a:pt x="355257" y="251358"/>
                </a:lnTo>
                <a:lnTo>
                  <a:pt x="424071" y="250984"/>
                </a:lnTo>
                <a:lnTo>
                  <a:pt x="492158" y="250546"/>
                </a:lnTo>
                <a:lnTo>
                  <a:pt x="559527" y="250043"/>
                </a:lnTo>
                <a:lnTo>
                  <a:pt x="626186" y="249478"/>
                </a:lnTo>
                <a:lnTo>
                  <a:pt x="692143" y="248851"/>
                </a:lnTo>
                <a:lnTo>
                  <a:pt x="757407" y="248163"/>
                </a:lnTo>
                <a:lnTo>
                  <a:pt x="821985" y="247415"/>
                </a:lnTo>
                <a:lnTo>
                  <a:pt x="885886" y="246608"/>
                </a:lnTo>
                <a:lnTo>
                  <a:pt x="949118" y="245743"/>
                </a:lnTo>
                <a:lnTo>
                  <a:pt x="1011690" y="244821"/>
                </a:lnTo>
                <a:lnTo>
                  <a:pt x="1073609" y="243842"/>
                </a:lnTo>
                <a:lnTo>
                  <a:pt x="1134885" y="242809"/>
                </a:lnTo>
                <a:lnTo>
                  <a:pt x="1195524" y="241721"/>
                </a:lnTo>
                <a:lnTo>
                  <a:pt x="1255536" y="240580"/>
                </a:lnTo>
                <a:lnTo>
                  <a:pt x="1314929" y="239387"/>
                </a:lnTo>
                <a:lnTo>
                  <a:pt x="1373711" y="238142"/>
                </a:lnTo>
                <a:lnTo>
                  <a:pt x="1431890" y="236847"/>
                </a:lnTo>
                <a:lnTo>
                  <a:pt x="1489475" y="235503"/>
                </a:lnTo>
                <a:lnTo>
                  <a:pt x="1546473" y="234111"/>
                </a:lnTo>
                <a:lnTo>
                  <a:pt x="1602893" y="232670"/>
                </a:lnTo>
                <a:lnTo>
                  <a:pt x="1658744" y="231184"/>
                </a:lnTo>
                <a:lnTo>
                  <a:pt x="1714033" y="229652"/>
                </a:lnTo>
                <a:lnTo>
                  <a:pt x="1768769" y="228075"/>
                </a:lnTo>
                <a:lnTo>
                  <a:pt x="1822960" y="226455"/>
                </a:lnTo>
                <a:lnTo>
                  <a:pt x="1876615" y="224792"/>
                </a:lnTo>
                <a:lnTo>
                  <a:pt x="1929741" y="223087"/>
                </a:lnTo>
                <a:lnTo>
                  <a:pt x="1982346" y="221342"/>
                </a:lnTo>
                <a:lnTo>
                  <a:pt x="2034440" y="219557"/>
                </a:lnTo>
                <a:lnTo>
                  <a:pt x="2086030" y="217733"/>
                </a:lnTo>
                <a:lnTo>
                  <a:pt x="2137125" y="215872"/>
                </a:lnTo>
                <a:lnTo>
                  <a:pt x="2187733" y="213973"/>
                </a:lnTo>
                <a:lnTo>
                  <a:pt x="2237861" y="212039"/>
                </a:lnTo>
                <a:lnTo>
                  <a:pt x="2287519" y="210070"/>
                </a:lnTo>
                <a:lnTo>
                  <a:pt x="2336715" y="208067"/>
                </a:lnTo>
                <a:lnTo>
                  <a:pt x="2385456" y="206030"/>
                </a:lnTo>
                <a:lnTo>
                  <a:pt x="2433752" y="203962"/>
                </a:lnTo>
                <a:lnTo>
                  <a:pt x="2481610" y="201863"/>
                </a:lnTo>
                <a:lnTo>
                  <a:pt x="2529039" y="199734"/>
                </a:lnTo>
                <a:lnTo>
                  <a:pt x="2576046" y="197575"/>
                </a:lnTo>
                <a:lnTo>
                  <a:pt x="2622641" y="195388"/>
                </a:lnTo>
                <a:lnTo>
                  <a:pt x="2668831" y="193175"/>
                </a:lnTo>
                <a:lnTo>
                  <a:pt x="2714625" y="190935"/>
                </a:lnTo>
                <a:lnTo>
                  <a:pt x="2760031" y="188669"/>
                </a:lnTo>
                <a:lnTo>
                  <a:pt x="2805057" y="186380"/>
                </a:lnTo>
                <a:lnTo>
                  <a:pt x="2849711" y="184067"/>
                </a:lnTo>
                <a:lnTo>
                  <a:pt x="2894002" y="181731"/>
                </a:lnTo>
                <a:lnTo>
                  <a:pt x="2937938" y="179374"/>
                </a:lnTo>
                <a:lnTo>
                  <a:pt x="2981527" y="176997"/>
                </a:lnTo>
                <a:lnTo>
                  <a:pt x="3024778" y="174600"/>
                </a:lnTo>
                <a:lnTo>
                  <a:pt x="3067699" y="172185"/>
                </a:lnTo>
                <a:lnTo>
                  <a:pt x="3110297" y="169752"/>
                </a:lnTo>
                <a:lnTo>
                  <a:pt x="3152582" y="167303"/>
                </a:lnTo>
                <a:lnTo>
                  <a:pt x="3194561" y="164838"/>
                </a:lnTo>
                <a:lnTo>
                  <a:pt x="3236243" y="162358"/>
                </a:lnTo>
                <a:lnTo>
                  <a:pt x="3277636" y="159865"/>
                </a:lnTo>
                <a:lnTo>
                  <a:pt x="3318748" y="157359"/>
                </a:lnTo>
                <a:lnTo>
                  <a:pt x="3359588" y="154841"/>
                </a:lnTo>
                <a:lnTo>
                  <a:pt x="3400163" y="152312"/>
                </a:lnTo>
                <a:lnTo>
                  <a:pt x="3440483" y="149774"/>
                </a:lnTo>
                <a:lnTo>
                  <a:pt x="3480554" y="147226"/>
                </a:lnTo>
                <a:lnTo>
                  <a:pt x="3520387" y="144671"/>
                </a:lnTo>
                <a:lnTo>
                  <a:pt x="3559988" y="142109"/>
                </a:lnTo>
                <a:lnTo>
                  <a:pt x="3599366" y="139540"/>
                </a:lnTo>
                <a:lnTo>
                  <a:pt x="3638530" y="136967"/>
                </a:lnTo>
                <a:lnTo>
                  <a:pt x="3677487" y="134390"/>
                </a:lnTo>
                <a:lnTo>
                  <a:pt x="3716246" y="131809"/>
                </a:lnTo>
                <a:lnTo>
                  <a:pt x="3754815" y="129227"/>
                </a:lnTo>
                <a:lnTo>
                  <a:pt x="3793203" y="126643"/>
                </a:lnTo>
                <a:lnTo>
                  <a:pt x="3831417" y="124059"/>
                </a:lnTo>
                <a:lnTo>
                  <a:pt x="3869466" y="121476"/>
                </a:lnTo>
                <a:lnTo>
                  <a:pt x="3945101" y="116316"/>
                </a:lnTo>
                <a:lnTo>
                  <a:pt x="4020175" y="111170"/>
                </a:lnTo>
                <a:lnTo>
                  <a:pt x="4094753" y="106047"/>
                </a:lnTo>
                <a:lnTo>
                  <a:pt x="4131878" y="103496"/>
                </a:lnTo>
                <a:lnTo>
                  <a:pt x="4205837" y="98421"/>
                </a:lnTo>
                <a:lnTo>
                  <a:pt x="4279466" y="93387"/>
                </a:lnTo>
                <a:lnTo>
                  <a:pt x="4352831" y="88403"/>
                </a:lnTo>
                <a:lnTo>
                  <a:pt x="4425997" y="83476"/>
                </a:lnTo>
                <a:lnTo>
                  <a:pt x="4499032" y="78613"/>
                </a:lnTo>
                <a:lnTo>
                  <a:pt x="4572000" y="73823"/>
                </a:lnTo>
                <a:lnTo>
                  <a:pt x="4644969" y="69113"/>
                </a:lnTo>
                <a:lnTo>
                  <a:pt x="4718003" y="64492"/>
                </a:lnTo>
                <a:lnTo>
                  <a:pt x="4791170" y="59965"/>
                </a:lnTo>
                <a:lnTo>
                  <a:pt x="4864535" y="55542"/>
                </a:lnTo>
                <a:lnTo>
                  <a:pt x="4938164" y="51231"/>
                </a:lnTo>
                <a:lnTo>
                  <a:pt x="5012123" y="47038"/>
                </a:lnTo>
                <a:lnTo>
                  <a:pt x="5086479" y="42971"/>
                </a:lnTo>
                <a:lnTo>
                  <a:pt x="5161297" y="39039"/>
                </a:lnTo>
                <a:lnTo>
                  <a:pt x="5236643" y="35248"/>
                </a:lnTo>
                <a:lnTo>
                  <a:pt x="5312584" y="31607"/>
                </a:lnTo>
                <a:lnTo>
                  <a:pt x="5350798" y="29846"/>
                </a:lnTo>
                <a:lnTo>
                  <a:pt x="5389185" y="28124"/>
                </a:lnTo>
                <a:lnTo>
                  <a:pt x="5427754" y="26444"/>
                </a:lnTo>
                <a:lnTo>
                  <a:pt x="5466513" y="24806"/>
                </a:lnTo>
                <a:lnTo>
                  <a:pt x="5505471" y="23211"/>
                </a:lnTo>
                <a:lnTo>
                  <a:pt x="5544634" y="21660"/>
                </a:lnTo>
                <a:lnTo>
                  <a:pt x="5584012" y="20154"/>
                </a:lnTo>
                <a:lnTo>
                  <a:pt x="5623614" y="18695"/>
                </a:lnTo>
                <a:lnTo>
                  <a:pt x="5663446" y="17282"/>
                </a:lnTo>
                <a:lnTo>
                  <a:pt x="5703518" y="15918"/>
                </a:lnTo>
                <a:lnTo>
                  <a:pt x="5743837" y="14602"/>
                </a:lnTo>
                <a:lnTo>
                  <a:pt x="5784413" y="13337"/>
                </a:lnTo>
                <a:lnTo>
                  <a:pt x="5825253" y="12122"/>
                </a:lnTo>
                <a:lnTo>
                  <a:pt x="5866365" y="10960"/>
                </a:lnTo>
                <a:lnTo>
                  <a:pt x="5907758" y="9850"/>
                </a:lnTo>
                <a:lnTo>
                  <a:pt x="5949440" y="8793"/>
                </a:lnTo>
                <a:lnTo>
                  <a:pt x="5991419" y="7792"/>
                </a:lnTo>
                <a:lnTo>
                  <a:pt x="6033703" y="6847"/>
                </a:lnTo>
                <a:lnTo>
                  <a:pt x="6076302" y="5958"/>
                </a:lnTo>
                <a:lnTo>
                  <a:pt x="6119222" y="5126"/>
                </a:lnTo>
                <a:lnTo>
                  <a:pt x="6162473" y="4354"/>
                </a:lnTo>
                <a:lnTo>
                  <a:pt x="6206062" y="3641"/>
                </a:lnTo>
                <a:lnTo>
                  <a:pt x="6249998" y="2988"/>
                </a:lnTo>
                <a:lnTo>
                  <a:pt x="6294289" y="2397"/>
                </a:lnTo>
                <a:lnTo>
                  <a:pt x="6338944" y="1869"/>
                </a:lnTo>
                <a:lnTo>
                  <a:pt x="6383970" y="1404"/>
                </a:lnTo>
                <a:lnTo>
                  <a:pt x="6429375" y="1003"/>
                </a:lnTo>
                <a:lnTo>
                  <a:pt x="6475169" y="668"/>
                </a:lnTo>
                <a:lnTo>
                  <a:pt x="6521359" y="399"/>
                </a:lnTo>
                <a:lnTo>
                  <a:pt x="6567954" y="197"/>
                </a:lnTo>
                <a:lnTo>
                  <a:pt x="6614962" y="64"/>
                </a:lnTo>
                <a:lnTo>
                  <a:pt x="6662390" y="0"/>
                </a:lnTo>
                <a:lnTo>
                  <a:pt x="6710248" y="6"/>
                </a:lnTo>
                <a:lnTo>
                  <a:pt x="6758544" y="83"/>
                </a:lnTo>
                <a:lnTo>
                  <a:pt x="6807286" y="232"/>
                </a:lnTo>
                <a:lnTo>
                  <a:pt x="6856481" y="454"/>
                </a:lnTo>
                <a:lnTo>
                  <a:pt x="6906139" y="751"/>
                </a:lnTo>
                <a:lnTo>
                  <a:pt x="6956268" y="1122"/>
                </a:lnTo>
                <a:lnTo>
                  <a:pt x="7006875" y="1570"/>
                </a:lnTo>
                <a:lnTo>
                  <a:pt x="7057970" y="2094"/>
                </a:lnTo>
                <a:lnTo>
                  <a:pt x="7109560" y="2697"/>
                </a:lnTo>
                <a:lnTo>
                  <a:pt x="7161654" y="3378"/>
                </a:lnTo>
                <a:lnTo>
                  <a:pt x="7214260" y="4139"/>
                </a:lnTo>
                <a:lnTo>
                  <a:pt x="7267386" y="4981"/>
                </a:lnTo>
                <a:lnTo>
                  <a:pt x="7321040" y="5904"/>
                </a:lnTo>
                <a:lnTo>
                  <a:pt x="7375231" y="6911"/>
                </a:lnTo>
                <a:lnTo>
                  <a:pt x="7429967" y="8001"/>
                </a:lnTo>
                <a:lnTo>
                  <a:pt x="7485256" y="9175"/>
                </a:lnTo>
                <a:lnTo>
                  <a:pt x="7541107" y="10436"/>
                </a:lnTo>
                <a:lnTo>
                  <a:pt x="7597527" y="11782"/>
                </a:lnTo>
                <a:lnTo>
                  <a:pt x="7654525" y="13217"/>
                </a:lnTo>
                <a:lnTo>
                  <a:pt x="7712110" y="14740"/>
                </a:lnTo>
                <a:lnTo>
                  <a:pt x="7770289" y="16352"/>
                </a:lnTo>
                <a:lnTo>
                  <a:pt x="7829071" y="18055"/>
                </a:lnTo>
                <a:lnTo>
                  <a:pt x="7888464" y="19849"/>
                </a:lnTo>
                <a:lnTo>
                  <a:pt x="7948476" y="21736"/>
                </a:lnTo>
                <a:lnTo>
                  <a:pt x="8009116" y="23716"/>
                </a:lnTo>
                <a:lnTo>
                  <a:pt x="8070391" y="25790"/>
                </a:lnTo>
                <a:lnTo>
                  <a:pt x="8132310" y="27960"/>
                </a:lnTo>
                <a:lnTo>
                  <a:pt x="8194882" y="30226"/>
                </a:lnTo>
                <a:lnTo>
                  <a:pt x="8258114" y="32589"/>
                </a:lnTo>
                <a:lnTo>
                  <a:pt x="8322015" y="35050"/>
                </a:lnTo>
                <a:lnTo>
                  <a:pt x="8386594" y="37610"/>
                </a:lnTo>
                <a:lnTo>
                  <a:pt x="8451857" y="40271"/>
                </a:lnTo>
                <a:lnTo>
                  <a:pt x="8517814" y="43032"/>
                </a:lnTo>
                <a:lnTo>
                  <a:pt x="8584473" y="45895"/>
                </a:lnTo>
                <a:lnTo>
                  <a:pt x="8651842" y="48862"/>
                </a:lnTo>
                <a:lnTo>
                  <a:pt x="8719929" y="51932"/>
                </a:lnTo>
                <a:lnTo>
                  <a:pt x="8788743" y="55107"/>
                </a:lnTo>
                <a:lnTo>
                  <a:pt x="8858292" y="58389"/>
                </a:lnTo>
                <a:lnTo>
                  <a:pt x="8928584" y="61777"/>
                </a:lnTo>
                <a:lnTo>
                  <a:pt x="8999627" y="65272"/>
                </a:lnTo>
                <a:lnTo>
                  <a:pt x="9071430" y="68877"/>
                </a:lnTo>
                <a:lnTo>
                  <a:pt x="9144000" y="72591"/>
                </a:lnTo>
                <a:lnTo>
                  <a:pt x="9144000" y="134360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77439" y="5786626"/>
            <a:ext cx="1171956" cy="10530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61432" y="6077711"/>
            <a:ext cx="1752600" cy="57911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1000" y="5884164"/>
            <a:ext cx="1354836" cy="80924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46847" y="5786626"/>
            <a:ext cx="1085088" cy="9814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076700" y="5900928"/>
            <a:ext cx="771144" cy="7924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78079" y="938784"/>
            <a:ext cx="3102610" cy="760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CAP Congress</a:t>
            </a:r>
            <a:r>
              <a:rPr sz="2400" b="1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organizers 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J.Huot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&amp;</a:t>
            </a:r>
            <a:r>
              <a:rPr sz="2400" b="1" spc="-10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JL.Bobet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17158" y="938784"/>
            <a:ext cx="2191385" cy="760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Region</a:t>
            </a:r>
            <a:r>
              <a:rPr sz="24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Aquitaine 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My</a:t>
            </a:r>
            <a:r>
              <a:rPr sz="24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colleagues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5487" y="925067"/>
            <a:ext cx="1385315" cy="12816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8640" y="1862327"/>
            <a:ext cx="1632204" cy="12679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64079" y="1517903"/>
            <a:ext cx="388619" cy="4008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38983" y="1959864"/>
            <a:ext cx="1383792" cy="12816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98420" y="2897123"/>
            <a:ext cx="1812035" cy="12694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23696" y="1929765"/>
            <a:ext cx="3498850" cy="155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580">
              <a:lnSpc>
                <a:spcPct val="100000"/>
              </a:lnSpc>
            </a:pP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1. 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State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16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art</a:t>
            </a:r>
            <a:endParaRPr sz="1600">
              <a:latin typeface="Calibri"/>
              <a:cs typeface="Calibri"/>
            </a:endParaRPr>
          </a:p>
          <a:p>
            <a:pPr marL="127000" indent="-114300">
              <a:lnSpc>
                <a:spcPct val="100000"/>
              </a:lnSpc>
              <a:spcBef>
                <a:spcPts val="580"/>
              </a:spcBef>
              <a:buChar char="•"/>
              <a:tabLst>
                <a:tab pos="127000" algn="l"/>
              </a:tabLst>
            </a:pPr>
            <a:r>
              <a:rPr sz="1200" spc="-5" dirty="0">
                <a:solidFill>
                  <a:srgbClr val="FFFFFF"/>
                </a:solidFill>
                <a:latin typeface="Calibri"/>
                <a:cs typeface="Calibri"/>
              </a:rPr>
              <a:t>Renewable</a:t>
            </a:r>
            <a:r>
              <a:rPr sz="12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Calibri"/>
                <a:cs typeface="Calibri"/>
              </a:rPr>
              <a:t>energy</a:t>
            </a:r>
            <a:endParaRPr sz="1200">
              <a:latin typeface="Calibri"/>
              <a:cs typeface="Calibri"/>
            </a:endParaRPr>
          </a:p>
          <a:p>
            <a:pPr marL="398145" lvl="1" indent="-114300">
              <a:lnSpc>
                <a:spcPct val="100000"/>
              </a:lnSpc>
              <a:spcBef>
                <a:spcPts val="105"/>
              </a:spcBef>
              <a:buChar char="•"/>
              <a:tabLst>
                <a:tab pos="398780" algn="l"/>
              </a:tabLst>
            </a:pP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Hydrogen</a:t>
            </a:r>
            <a:endParaRPr sz="12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Clr>
                <a:srgbClr val="FFFFFF"/>
              </a:buClr>
              <a:buFont typeface="Calibri"/>
              <a:buChar char="•"/>
            </a:pPr>
            <a:endParaRPr sz="12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Clr>
                <a:srgbClr val="FFFFFF"/>
              </a:buClr>
              <a:buFont typeface="Calibri"/>
              <a:buChar char="•"/>
            </a:pPr>
            <a:endParaRPr sz="1100">
              <a:latin typeface="Times New Roman"/>
              <a:cs typeface="Times New Roman"/>
            </a:endParaRPr>
          </a:p>
          <a:p>
            <a:pPr marL="2278380" lvl="2" indent="-202565">
              <a:lnSpc>
                <a:spcPct val="100000"/>
              </a:lnSpc>
              <a:spcBef>
                <a:spcPts val="5"/>
              </a:spcBef>
              <a:buAutoNum type="arabicPeriod" startAt="2"/>
              <a:tabLst>
                <a:tab pos="2279015" algn="l"/>
              </a:tabLst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Metal</a:t>
            </a:r>
            <a:r>
              <a:rPr sz="16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Hydride</a:t>
            </a:r>
            <a:endParaRPr sz="1600">
              <a:latin typeface="Calibri"/>
              <a:cs typeface="Calibri"/>
            </a:endParaRPr>
          </a:p>
          <a:p>
            <a:pPr marL="2548255" marR="362585" lvl="3" indent="-114300" algn="r">
              <a:lnSpc>
                <a:spcPct val="100000"/>
              </a:lnSpc>
              <a:spcBef>
                <a:spcPts val="580"/>
              </a:spcBef>
              <a:buChar char="•"/>
              <a:tabLst>
                <a:tab pos="2548890" algn="l"/>
              </a:tabLst>
            </a:pPr>
            <a:r>
              <a:rPr sz="1200" spc="-5" dirty="0">
                <a:solidFill>
                  <a:srgbClr val="FFFFFF"/>
                </a:solidFill>
                <a:latin typeface="Calibri"/>
                <a:cs typeface="Calibri"/>
              </a:rPr>
              <a:t>FeTi</a:t>
            </a:r>
            <a:r>
              <a:rPr sz="12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Calibri"/>
                <a:cs typeface="Calibri"/>
              </a:rPr>
              <a:t>alloy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181855" y="2951988"/>
            <a:ext cx="478536" cy="4434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70703" y="3083051"/>
            <a:ext cx="1383791" cy="12816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66715" y="4020311"/>
            <a:ext cx="1740408" cy="126796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23304" y="3264408"/>
            <a:ext cx="437388" cy="4267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71359" y="4194047"/>
            <a:ext cx="1383792" cy="12832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20711" y="5131308"/>
            <a:ext cx="1632203" cy="126949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078095" y="4088383"/>
            <a:ext cx="3761105" cy="1133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265" indent="-202565">
              <a:lnSpc>
                <a:spcPct val="100000"/>
              </a:lnSpc>
              <a:buAutoNum type="arabicPeriod" startAt="3"/>
              <a:tabLst>
                <a:tab pos="215900" algn="l"/>
              </a:tabLst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Fe-Ti-Hf</a:t>
            </a:r>
            <a:r>
              <a:rPr sz="16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1600" dirty="0">
              <a:latin typeface="Calibri"/>
              <a:cs typeface="Calibri"/>
            </a:endParaRPr>
          </a:p>
          <a:p>
            <a:pPr marL="263525" lvl="1" indent="-180975">
              <a:lnSpc>
                <a:spcPct val="100000"/>
              </a:lnSpc>
              <a:spcBef>
                <a:spcPts val="580"/>
              </a:spcBef>
              <a:buChar char="•"/>
              <a:tabLst>
                <a:tab pos="442913" algn="l"/>
              </a:tabLst>
            </a:pPr>
            <a:r>
              <a:rPr sz="1200" spc="-5" dirty="0">
                <a:solidFill>
                  <a:srgbClr val="FFFFFF"/>
                </a:solidFill>
                <a:latin typeface="Calibri"/>
                <a:cs typeface="Calibri"/>
              </a:rPr>
              <a:t>Microstructure</a:t>
            </a:r>
            <a:endParaRPr sz="1200" dirty="0">
              <a:latin typeface="Calibri"/>
              <a:cs typeface="Calibri"/>
            </a:endParaRPr>
          </a:p>
          <a:p>
            <a:pPr marL="272415" marR="2108835" indent="-171450">
              <a:lnSpc>
                <a:spcPts val="1320"/>
              </a:lnSpc>
              <a:spcBef>
                <a:spcPts val="250"/>
              </a:spcBef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First hydrogenation  </a:t>
            </a:r>
            <a:r>
              <a:rPr sz="1200" spc="-5" dirty="0" smtClean="0">
                <a:solidFill>
                  <a:srgbClr val="FFFFFF"/>
                </a:solidFill>
                <a:latin typeface="Calibri"/>
                <a:cs typeface="Calibri"/>
              </a:rPr>
              <a:t>properties</a:t>
            </a:r>
            <a:endParaRPr sz="1200" dirty="0" smtClean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FFFFFF"/>
              </a:buClr>
              <a:buFont typeface="Calibri"/>
              <a:buChar char="•"/>
            </a:pPr>
            <a:endParaRPr sz="1650" dirty="0" smtClean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18" name="object 18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270505" y="56260"/>
            <a:ext cx="117475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spc="-7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art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849115" y="56260"/>
            <a:ext cx="149923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</a:t>
            </a:r>
            <a:r>
              <a:rPr sz="2000" spc="-9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535929" y="56260"/>
            <a:ext cx="16116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613788" y="3943730"/>
            <a:ext cx="905510" cy="334645"/>
          </a:xfrm>
          <a:custGeom>
            <a:avLst/>
            <a:gdLst/>
            <a:ahLst/>
            <a:cxnLst/>
            <a:rect l="l" t="t" r="r" b="b"/>
            <a:pathLst>
              <a:path w="905510" h="334645">
                <a:moveTo>
                  <a:pt x="0" y="143256"/>
                </a:moveTo>
                <a:lnTo>
                  <a:pt x="129412" y="240157"/>
                </a:lnTo>
                <a:lnTo>
                  <a:pt x="167604" y="265908"/>
                </a:lnTo>
                <a:lnTo>
                  <a:pt x="207770" y="287505"/>
                </a:lnTo>
                <a:lnTo>
                  <a:pt x="249665" y="304972"/>
                </a:lnTo>
                <a:lnTo>
                  <a:pt x="293046" y="318335"/>
                </a:lnTo>
                <a:lnTo>
                  <a:pt x="337669" y="327617"/>
                </a:lnTo>
                <a:lnTo>
                  <a:pt x="383290" y="332844"/>
                </a:lnTo>
                <a:lnTo>
                  <a:pt x="429666" y="334041"/>
                </a:lnTo>
                <a:lnTo>
                  <a:pt x="476551" y="331231"/>
                </a:lnTo>
                <a:lnTo>
                  <a:pt x="523703" y="324441"/>
                </a:lnTo>
                <a:lnTo>
                  <a:pt x="570878" y="313694"/>
                </a:lnTo>
                <a:lnTo>
                  <a:pt x="617831" y="299015"/>
                </a:lnTo>
                <a:lnTo>
                  <a:pt x="664319" y="280429"/>
                </a:lnTo>
                <a:lnTo>
                  <a:pt x="710097" y="257962"/>
                </a:lnTo>
                <a:lnTo>
                  <a:pt x="745640" y="237088"/>
                </a:lnTo>
                <a:lnTo>
                  <a:pt x="300263" y="237088"/>
                </a:lnTo>
                <a:lnTo>
                  <a:pt x="253884" y="235903"/>
                </a:lnTo>
                <a:lnTo>
                  <a:pt x="208260" y="230687"/>
                </a:lnTo>
                <a:lnTo>
                  <a:pt x="163635" y="221414"/>
                </a:lnTo>
                <a:lnTo>
                  <a:pt x="120253" y="208060"/>
                </a:lnTo>
                <a:lnTo>
                  <a:pt x="78357" y="190598"/>
                </a:lnTo>
                <a:lnTo>
                  <a:pt x="38191" y="169005"/>
                </a:lnTo>
                <a:lnTo>
                  <a:pt x="0" y="143256"/>
                </a:lnTo>
                <a:close/>
              </a:path>
              <a:path w="905510" h="334645">
                <a:moveTo>
                  <a:pt x="886841" y="0"/>
                </a:moveTo>
                <a:lnTo>
                  <a:pt x="646811" y="21971"/>
                </a:lnTo>
                <a:lnTo>
                  <a:pt x="711454" y="70485"/>
                </a:lnTo>
                <a:lnTo>
                  <a:pt x="669243" y="104452"/>
                </a:lnTo>
                <a:lnTo>
                  <a:pt x="625595" y="134614"/>
                </a:lnTo>
                <a:lnTo>
                  <a:pt x="580752" y="160945"/>
                </a:lnTo>
                <a:lnTo>
                  <a:pt x="534959" y="183421"/>
                </a:lnTo>
                <a:lnTo>
                  <a:pt x="488459" y="202016"/>
                </a:lnTo>
                <a:lnTo>
                  <a:pt x="441496" y="216706"/>
                </a:lnTo>
                <a:lnTo>
                  <a:pt x="394313" y="227464"/>
                </a:lnTo>
                <a:lnTo>
                  <a:pt x="347154" y="234267"/>
                </a:lnTo>
                <a:lnTo>
                  <a:pt x="300263" y="237088"/>
                </a:lnTo>
                <a:lnTo>
                  <a:pt x="745640" y="237088"/>
                </a:lnTo>
                <a:lnTo>
                  <a:pt x="754923" y="231636"/>
                </a:lnTo>
                <a:lnTo>
                  <a:pt x="798552" y="201478"/>
                </a:lnTo>
                <a:lnTo>
                  <a:pt x="840740" y="167513"/>
                </a:lnTo>
                <a:lnTo>
                  <a:pt x="901218" y="167513"/>
                </a:lnTo>
                <a:lnTo>
                  <a:pt x="886841" y="0"/>
                </a:lnTo>
                <a:close/>
              </a:path>
              <a:path w="905510" h="334645">
                <a:moveTo>
                  <a:pt x="901218" y="167513"/>
                </a:moveTo>
                <a:lnTo>
                  <a:pt x="840740" y="167513"/>
                </a:lnTo>
                <a:lnTo>
                  <a:pt x="905383" y="216027"/>
                </a:lnTo>
                <a:lnTo>
                  <a:pt x="901218" y="167513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419579" y="3243960"/>
            <a:ext cx="277495" cy="885825"/>
          </a:xfrm>
          <a:custGeom>
            <a:avLst/>
            <a:gdLst/>
            <a:ahLst/>
            <a:cxnLst/>
            <a:rect l="l" t="t" r="r" b="b"/>
            <a:pathLst>
              <a:path w="277494" h="885825">
                <a:moveTo>
                  <a:pt x="147854" y="0"/>
                </a:moveTo>
                <a:lnTo>
                  <a:pt x="120152" y="39512"/>
                </a:lnTo>
                <a:lnTo>
                  <a:pt x="95022" y="80644"/>
                </a:lnTo>
                <a:lnTo>
                  <a:pt x="70478" y="127399"/>
                </a:lnTo>
                <a:lnTo>
                  <a:pt x="49663" y="174711"/>
                </a:lnTo>
                <a:lnTo>
                  <a:pt x="32533" y="222376"/>
                </a:lnTo>
                <a:lnTo>
                  <a:pt x="19045" y="270184"/>
                </a:lnTo>
                <a:lnTo>
                  <a:pt x="9156" y="317930"/>
                </a:lnTo>
                <a:lnTo>
                  <a:pt x="2822" y="365406"/>
                </a:lnTo>
                <a:lnTo>
                  <a:pt x="0" y="412404"/>
                </a:lnTo>
                <a:lnTo>
                  <a:pt x="646" y="458718"/>
                </a:lnTo>
                <a:lnTo>
                  <a:pt x="4717" y="504141"/>
                </a:lnTo>
                <a:lnTo>
                  <a:pt x="12170" y="548465"/>
                </a:lnTo>
                <a:lnTo>
                  <a:pt x="22962" y="591483"/>
                </a:lnTo>
                <a:lnTo>
                  <a:pt x="37049" y="632988"/>
                </a:lnTo>
                <a:lnTo>
                  <a:pt x="54388" y="672773"/>
                </a:lnTo>
                <a:lnTo>
                  <a:pt x="74935" y="710630"/>
                </a:lnTo>
                <a:lnTo>
                  <a:pt x="98647" y="746353"/>
                </a:lnTo>
                <a:lnTo>
                  <a:pt x="125482" y="779734"/>
                </a:lnTo>
                <a:lnTo>
                  <a:pt x="155394" y="810566"/>
                </a:lnTo>
                <a:lnTo>
                  <a:pt x="188342" y="838642"/>
                </a:lnTo>
                <a:lnTo>
                  <a:pt x="224282" y="863755"/>
                </a:lnTo>
                <a:lnTo>
                  <a:pt x="263170" y="885697"/>
                </a:lnTo>
                <a:lnTo>
                  <a:pt x="234297" y="851545"/>
                </a:lnTo>
                <a:lnTo>
                  <a:pt x="208932" y="815064"/>
                </a:lnTo>
                <a:lnTo>
                  <a:pt x="187070" y="776478"/>
                </a:lnTo>
                <a:lnTo>
                  <a:pt x="168710" y="736010"/>
                </a:lnTo>
                <a:lnTo>
                  <a:pt x="153847" y="693884"/>
                </a:lnTo>
                <a:lnTo>
                  <a:pt x="142478" y="650324"/>
                </a:lnTo>
                <a:lnTo>
                  <a:pt x="134598" y="605553"/>
                </a:lnTo>
                <a:lnTo>
                  <a:pt x="130206" y="559794"/>
                </a:lnTo>
                <a:lnTo>
                  <a:pt x="129296" y="513270"/>
                </a:lnTo>
                <a:lnTo>
                  <a:pt x="131866" y="466206"/>
                </a:lnTo>
                <a:lnTo>
                  <a:pt x="137912" y="418824"/>
                </a:lnTo>
                <a:lnTo>
                  <a:pt x="147431" y="371348"/>
                </a:lnTo>
                <a:lnTo>
                  <a:pt x="160418" y="324001"/>
                </a:lnTo>
                <a:lnTo>
                  <a:pt x="176871" y="277007"/>
                </a:lnTo>
                <a:lnTo>
                  <a:pt x="196786" y="230589"/>
                </a:lnTo>
                <a:lnTo>
                  <a:pt x="220159" y="184971"/>
                </a:lnTo>
                <a:lnTo>
                  <a:pt x="246987" y="140376"/>
                </a:lnTo>
                <a:lnTo>
                  <a:pt x="277267" y="97027"/>
                </a:lnTo>
                <a:lnTo>
                  <a:pt x="147854" y="0"/>
                </a:lnTo>
                <a:close/>
              </a:path>
            </a:pathLst>
          </a:custGeom>
          <a:solidFill>
            <a:srgbClr val="5A27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54271" y="4988814"/>
            <a:ext cx="905510" cy="334645"/>
          </a:xfrm>
          <a:custGeom>
            <a:avLst/>
            <a:gdLst/>
            <a:ahLst/>
            <a:cxnLst/>
            <a:rect l="l" t="t" r="r" b="b"/>
            <a:pathLst>
              <a:path w="905510" h="334645">
                <a:moveTo>
                  <a:pt x="0" y="143129"/>
                </a:moveTo>
                <a:lnTo>
                  <a:pt x="129286" y="240156"/>
                </a:lnTo>
                <a:lnTo>
                  <a:pt x="167477" y="265908"/>
                </a:lnTo>
                <a:lnTo>
                  <a:pt x="207643" y="287505"/>
                </a:lnTo>
                <a:lnTo>
                  <a:pt x="249539" y="304972"/>
                </a:lnTo>
                <a:lnTo>
                  <a:pt x="292921" y="318333"/>
                </a:lnTo>
                <a:lnTo>
                  <a:pt x="337546" y="327613"/>
                </a:lnTo>
                <a:lnTo>
                  <a:pt x="383170" y="332838"/>
                </a:lnTo>
                <a:lnTo>
                  <a:pt x="429549" y="334030"/>
                </a:lnTo>
                <a:lnTo>
                  <a:pt x="476440" y="331216"/>
                </a:lnTo>
                <a:lnTo>
                  <a:pt x="523599" y="324418"/>
                </a:lnTo>
                <a:lnTo>
                  <a:pt x="570782" y="313663"/>
                </a:lnTo>
                <a:lnTo>
                  <a:pt x="617745" y="298974"/>
                </a:lnTo>
                <a:lnTo>
                  <a:pt x="664245" y="280376"/>
                </a:lnTo>
                <a:lnTo>
                  <a:pt x="710038" y="257893"/>
                </a:lnTo>
                <a:lnTo>
                  <a:pt x="745584" y="237013"/>
                </a:lnTo>
                <a:lnTo>
                  <a:pt x="300253" y="237013"/>
                </a:lnTo>
                <a:lnTo>
                  <a:pt x="253877" y="235816"/>
                </a:lnTo>
                <a:lnTo>
                  <a:pt x="208256" y="230589"/>
                </a:lnTo>
                <a:lnTo>
                  <a:pt x="163633" y="221307"/>
                </a:lnTo>
                <a:lnTo>
                  <a:pt x="120252" y="207944"/>
                </a:lnTo>
                <a:lnTo>
                  <a:pt x="78357" y="190477"/>
                </a:lnTo>
                <a:lnTo>
                  <a:pt x="38191" y="168880"/>
                </a:lnTo>
                <a:lnTo>
                  <a:pt x="0" y="143129"/>
                </a:lnTo>
                <a:close/>
              </a:path>
              <a:path w="905510" h="334645">
                <a:moveTo>
                  <a:pt x="886840" y="0"/>
                </a:moveTo>
                <a:lnTo>
                  <a:pt x="646683" y="21971"/>
                </a:lnTo>
                <a:lnTo>
                  <a:pt x="711326" y="70485"/>
                </a:lnTo>
                <a:lnTo>
                  <a:pt x="669139" y="104450"/>
                </a:lnTo>
                <a:lnTo>
                  <a:pt x="625510" y="134608"/>
                </a:lnTo>
                <a:lnTo>
                  <a:pt x="580684" y="160934"/>
                </a:lnTo>
                <a:lnTo>
                  <a:pt x="534906" y="183401"/>
                </a:lnTo>
                <a:lnTo>
                  <a:pt x="488418" y="201987"/>
                </a:lnTo>
                <a:lnTo>
                  <a:pt x="441465" y="216666"/>
                </a:lnTo>
                <a:lnTo>
                  <a:pt x="394290" y="227413"/>
                </a:lnTo>
                <a:lnTo>
                  <a:pt x="347138" y="234203"/>
                </a:lnTo>
                <a:lnTo>
                  <a:pt x="300253" y="237013"/>
                </a:lnTo>
                <a:lnTo>
                  <a:pt x="745584" y="237013"/>
                </a:lnTo>
                <a:lnTo>
                  <a:pt x="754881" y="231551"/>
                </a:lnTo>
                <a:lnTo>
                  <a:pt x="798529" y="201374"/>
                </a:lnTo>
                <a:lnTo>
                  <a:pt x="840739" y="167386"/>
                </a:lnTo>
                <a:lnTo>
                  <a:pt x="901216" y="167386"/>
                </a:lnTo>
                <a:lnTo>
                  <a:pt x="886840" y="0"/>
                </a:lnTo>
                <a:close/>
              </a:path>
              <a:path w="905510" h="334645">
                <a:moveTo>
                  <a:pt x="901216" y="167386"/>
                </a:moveTo>
                <a:lnTo>
                  <a:pt x="840739" y="167386"/>
                </a:lnTo>
                <a:lnTo>
                  <a:pt x="905382" y="215900"/>
                </a:lnTo>
                <a:lnTo>
                  <a:pt x="901216" y="16738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59941" y="4289044"/>
            <a:ext cx="277495" cy="885825"/>
          </a:xfrm>
          <a:custGeom>
            <a:avLst/>
            <a:gdLst/>
            <a:ahLst/>
            <a:cxnLst/>
            <a:rect l="l" t="t" r="r" b="b"/>
            <a:pathLst>
              <a:path w="277495" h="885825">
                <a:moveTo>
                  <a:pt x="147975" y="0"/>
                </a:moveTo>
                <a:lnTo>
                  <a:pt x="120210" y="39512"/>
                </a:lnTo>
                <a:lnTo>
                  <a:pt x="95016" y="80644"/>
                </a:lnTo>
                <a:lnTo>
                  <a:pt x="70473" y="127381"/>
                </a:lnTo>
                <a:lnTo>
                  <a:pt x="49658" y="174677"/>
                </a:lnTo>
                <a:lnTo>
                  <a:pt x="32528" y="222327"/>
                </a:lnTo>
                <a:lnTo>
                  <a:pt x="19041" y="270123"/>
                </a:lnTo>
                <a:lnTo>
                  <a:pt x="9153" y="317859"/>
                </a:lnTo>
                <a:lnTo>
                  <a:pt x="2820" y="365326"/>
                </a:lnTo>
                <a:lnTo>
                  <a:pt x="0" y="412318"/>
                </a:lnTo>
                <a:lnTo>
                  <a:pt x="648" y="458627"/>
                </a:lnTo>
                <a:lnTo>
                  <a:pt x="4723" y="504047"/>
                </a:lnTo>
                <a:lnTo>
                  <a:pt x="12181" y="548370"/>
                </a:lnTo>
                <a:lnTo>
                  <a:pt x="22978" y="591389"/>
                </a:lnTo>
                <a:lnTo>
                  <a:pt x="37071" y="632896"/>
                </a:lnTo>
                <a:lnTo>
                  <a:pt x="54417" y="672686"/>
                </a:lnTo>
                <a:lnTo>
                  <a:pt x="74973" y="710550"/>
                </a:lnTo>
                <a:lnTo>
                  <a:pt x="98696" y="746281"/>
                </a:lnTo>
                <a:lnTo>
                  <a:pt x="125541" y="779673"/>
                </a:lnTo>
                <a:lnTo>
                  <a:pt x="155467" y="810517"/>
                </a:lnTo>
                <a:lnTo>
                  <a:pt x="188429" y="838608"/>
                </a:lnTo>
                <a:lnTo>
                  <a:pt x="224385" y="863737"/>
                </a:lnTo>
                <a:lnTo>
                  <a:pt x="263291" y="885697"/>
                </a:lnTo>
                <a:lnTo>
                  <a:pt x="234399" y="851545"/>
                </a:lnTo>
                <a:lnTo>
                  <a:pt x="209019" y="815063"/>
                </a:lnTo>
                <a:lnTo>
                  <a:pt x="187147" y="776477"/>
                </a:lnTo>
                <a:lnTo>
                  <a:pt x="168779" y="736009"/>
                </a:lnTo>
                <a:lnTo>
                  <a:pt x="153911" y="693882"/>
                </a:lnTo>
                <a:lnTo>
                  <a:pt x="142538" y="650319"/>
                </a:lnTo>
                <a:lnTo>
                  <a:pt x="134657" y="605545"/>
                </a:lnTo>
                <a:lnTo>
                  <a:pt x="130264" y="559782"/>
                </a:lnTo>
                <a:lnTo>
                  <a:pt x="129354" y="513254"/>
                </a:lnTo>
                <a:lnTo>
                  <a:pt x="131924" y="466184"/>
                </a:lnTo>
                <a:lnTo>
                  <a:pt x="137969" y="418795"/>
                </a:lnTo>
                <a:lnTo>
                  <a:pt x="147486" y="371310"/>
                </a:lnTo>
                <a:lnTo>
                  <a:pt x="160471" y="323953"/>
                </a:lnTo>
                <a:lnTo>
                  <a:pt x="176918" y="276947"/>
                </a:lnTo>
                <a:lnTo>
                  <a:pt x="196825" y="230516"/>
                </a:lnTo>
                <a:lnTo>
                  <a:pt x="220187" y="184882"/>
                </a:lnTo>
                <a:lnTo>
                  <a:pt x="247001" y="140269"/>
                </a:lnTo>
                <a:lnTo>
                  <a:pt x="277261" y="96900"/>
                </a:lnTo>
                <a:lnTo>
                  <a:pt x="147975" y="0"/>
                </a:lnTo>
                <a:close/>
              </a:path>
            </a:pathLst>
          </a:custGeom>
          <a:solidFill>
            <a:srgbClr val="5A27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131433" y="6109995"/>
            <a:ext cx="905510" cy="334645"/>
          </a:xfrm>
          <a:custGeom>
            <a:avLst/>
            <a:gdLst/>
            <a:ahLst/>
            <a:cxnLst/>
            <a:rect l="l" t="t" r="r" b="b"/>
            <a:pathLst>
              <a:path w="905509" h="334645">
                <a:moveTo>
                  <a:pt x="0" y="143192"/>
                </a:moveTo>
                <a:lnTo>
                  <a:pt x="129286" y="240169"/>
                </a:lnTo>
                <a:lnTo>
                  <a:pt x="167477" y="265924"/>
                </a:lnTo>
                <a:lnTo>
                  <a:pt x="207643" y="287524"/>
                </a:lnTo>
                <a:lnTo>
                  <a:pt x="249539" y="304992"/>
                </a:lnTo>
                <a:lnTo>
                  <a:pt x="292921" y="318354"/>
                </a:lnTo>
                <a:lnTo>
                  <a:pt x="337546" y="327635"/>
                </a:lnTo>
                <a:lnTo>
                  <a:pt x="383170" y="332859"/>
                </a:lnTo>
                <a:lnTo>
                  <a:pt x="429549" y="334052"/>
                </a:lnTo>
                <a:lnTo>
                  <a:pt x="476440" y="331238"/>
                </a:lnTo>
                <a:lnTo>
                  <a:pt x="523599" y="324442"/>
                </a:lnTo>
                <a:lnTo>
                  <a:pt x="570782" y="313690"/>
                </a:lnTo>
                <a:lnTo>
                  <a:pt x="617745" y="299005"/>
                </a:lnTo>
                <a:lnTo>
                  <a:pt x="664245" y="280414"/>
                </a:lnTo>
                <a:lnTo>
                  <a:pt x="710038" y="257940"/>
                </a:lnTo>
                <a:lnTo>
                  <a:pt x="745573" y="237074"/>
                </a:lnTo>
                <a:lnTo>
                  <a:pt x="300253" y="237074"/>
                </a:lnTo>
                <a:lnTo>
                  <a:pt x="253877" y="235882"/>
                </a:lnTo>
                <a:lnTo>
                  <a:pt x="208256" y="230657"/>
                </a:lnTo>
                <a:lnTo>
                  <a:pt x="163633" y="221377"/>
                </a:lnTo>
                <a:lnTo>
                  <a:pt x="120252" y="208015"/>
                </a:lnTo>
                <a:lnTo>
                  <a:pt x="78357" y="190547"/>
                </a:lnTo>
                <a:lnTo>
                  <a:pt x="38191" y="168947"/>
                </a:lnTo>
                <a:lnTo>
                  <a:pt x="0" y="143192"/>
                </a:lnTo>
                <a:close/>
              </a:path>
              <a:path w="905509" h="334645">
                <a:moveTo>
                  <a:pt x="886840" y="0"/>
                </a:moveTo>
                <a:lnTo>
                  <a:pt x="646684" y="22009"/>
                </a:lnTo>
                <a:lnTo>
                  <a:pt x="711326" y="70497"/>
                </a:lnTo>
                <a:lnTo>
                  <a:pt x="669139" y="104468"/>
                </a:lnTo>
                <a:lnTo>
                  <a:pt x="625510" y="134632"/>
                </a:lnTo>
                <a:lnTo>
                  <a:pt x="580684" y="160963"/>
                </a:lnTo>
                <a:lnTo>
                  <a:pt x="534906" y="183436"/>
                </a:lnTo>
                <a:lnTo>
                  <a:pt x="488418" y="202028"/>
                </a:lnTo>
                <a:lnTo>
                  <a:pt x="441465" y="216712"/>
                </a:lnTo>
                <a:lnTo>
                  <a:pt x="394290" y="227465"/>
                </a:lnTo>
                <a:lnTo>
                  <a:pt x="347138" y="234261"/>
                </a:lnTo>
                <a:lnTo>
                  <a:pt x="300253" y="237074"/>
                </a:lnTo>
                <a:lnTo>
                  <a:pt x="745573" y="237074"/>
                </a:lnTo>
                <a:lnTo>
                  <a:pt x="754881" y="231609"/>
                </a:lnTo>
                <a:lnTo>
                  <a:pt x="798529" y="201445"/>
                </a:lnTo>
                <a:lnTo>
                  <a:pt x="840739" y="167474"/>
                </a:lnTo>
                <a:lnTo>
                  <a:pt x="901219" y="167474"/>
                </a:lnTo>
                <a:lnTo>
                  <a:pt x="886840" y="0"/>
                </a:lnTo>
                <a:close/>
              </a:path>
              <a:path w="905509" h="334645">
                <a:moveTo>
                  <a:pt x="901219" y="167474"/>
                </a:moveTo>
                <a:lnTo>
                  <a:pt x="840739" y="167474"/>
                </a:lnTo>
                <a:lnTo>
                  <a:pt x="905383" y="215976"/>
                </a:lnTo>
                <a:lnTo>
                  <a:pt x="901219" y="167474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937101" y="5410200"/>
            <a:ext cx="277495" cy="885825"/>
          </a:xfrm>
          <a:custGeom>
            <a:avLst/>
            <a:gdLst/>
            <a:ahLst/>
            <a:cxnLst/>
            <a:rect l="l" t="t" r="r" b="b"/>
            <a:pathLst>
              <a:path w="277495" h="885825">
                <a:moveTo>
                  <a:pt x="147975" y="0"/>
                </a:moveTo>
                <a:lnTo>
                  <a:pt x="120210" y="39560"/>
                </a:lnTo>
                <a:lnTo>
                  <a:pt x="95016" y="80644"/>
                </a:lnTo>
                <a:lnTo>
                  <a:pt x="70473" y="127395"/>
                </a:lnTo>
                <a:lnTo>
                  <a:pt x="49658" y="174705"/>
                </a:lnTo>
                <a:lnTo>
                  <a:pt x="32528" y="222366"/>
                </a:lnTo>
                <a:lnTo>
                  <a:pt x="19041" y="270172"/>
                </a:lnTo>
                <a:lnTo>
                  <a:pt x="9153" y="317916"/>
                </a:lnTo>
                <a:lnTo>
                  <a:pt x="2820" y="365390"/>
                </a:lnTo>
                <a:lnTo>
                  <a:pt x="0" y="412388"/>
                </a:lnTo>
                <a:lnTo>
                  <a:pt x="648" y="458701"/>
                </a:lnTo>
                <a:lnTo>
                  <a:pt x="4723" y="504123"/>
                </a:lnTo>
                <a:lnTo>
                  <a:pt x="12181" y="548447"/>
                </a:lnTo>
                <a:lnTo>
                  <a:pt x="22978" y="591466"/>
                </a:lnTo>
                <a:lnTo>
                  <a:pt x="37071" y="632972"/>
                </a:lnTo>
                <a:lnTo>
                  <a:pt x="54417" y="672759"/>
                </a:lnTo>
                <a:lnTo>
                  <a:pt x="74973" y="710618"/>
                </a:lnTo>
                <a:lnTo>
                  <a:pt x="98696" y="746344"/>
                </a:lnTo>
                <a:lnTo>
                  <a:pt x="125541" y="779728"/>
                </a:lnTo>
                <a:lnTo>
                  <a:pt x="155467" y="810564"/>
                </a:lnTo>
                <a:lnTo>
                  <a:pt x="188429" y="838644"/>
                </a:lnTo>
                <a:lnTo>
                  <a:pt x="224385" y="863762"/>
                </a:lnTo>
                <a:lnTo>
                  <a:pt x="263291" y="885710"/>
                </a:lnTo>
                <a:lnTo>
                  <a:pt x="234399" y="851563"/>
                </a:lnTo>
                <a:lnTo>
                  <a:pt x="209019" y="815087"/>
                </a:lnTo>
                <a:lnTo>
                  <a:pt x="187147" y="776505"/>
                </a:lnTo>
                <a:lnTo>
                  <a:pt x="168779" y="736041"/>
                </a:lnTo>
                <a:lnTo>
                  <a:pt x="153911" y="693918"/>
                </a:lnTo>
                <a:lnTo>
                  <a:pt x="142538" y="650359"/>
                </a:lnTo>
                <a:lnTo>
                  <a:pt x="134657" y="605588"/>
                </a:lnTo>
                <a:lnTo>
                  <a:pt x="130264" y="559829"/>
                </a:lnTo>
                <a:lnTo>
                  <a:pt x="129354" y="513305"/>
                </a:lnTo>
                <a:lnTo>
                  <a:pt x="131924" y="466239"/>
                </a:lnTo>
                <a:lnTo>
                  <a:pt x="137969" y="418855"/>
                </a:lnTo>
                <a:lnTo>
                  <a:pt x="147486" y="371376"/>
                </a:lnTo>
                <a:lnTo>
                  <a:pt x="160471" y="324026"/>
                </a:lnTo>
                <a:lnTo>
                  <a:pt x="176918" y="277028"/>
                </a:lnTo>
                <a:lnTo>
                  <a:pt x="196825" y="230606"/>
                </a:lnTo>
                <a:lnTo>
                  <a:pt x="220187" y="184983"/>
                </a:lnTo>
                <a:lnTo>
                  <a:pt x="247001" y="140382"/>
                </a:lnTo>
                <a:lnTo>
                  <a:pt x="277261" y="97028"/>
                </a:lnTo>
                <a:lnTo>
                  <a:pt x="147975" y="0"/>
                </a:lnTo>
                <a:close/>
              </a:path>
            </a:pathLst>
          </a:custGeom>
          <a:solidFill>
            <a:srgbClr val="5A27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8333358" y="6439814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315200" y="5181600"/>
            <a:ext cx="1524000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marR="5080" lvl="1" indent="-114300">
              <a:lnSpc>
                <a:spcPct val="100000"/>
              </a:lnSpc>
              <a:buAutoNum type="arabicPeriod" startAt="4"/>
              <a:tabLst>
                <a:tab pos="2508250" algn="l"/>
              </a:tabLst>
            </a:pPr>
            <a:r>
              <a:rPr lang="fr-CA" sz="1600" b="1" spc="-15" dirty="0" smtClean="0">
                <a:solidFill>
                  <a:srgbClr val="FFFFFF"/>
                </a:solidFill>
                <a:cs typeface="Calibri"/>
              </a:rPr>
              <a:t> C</a:t>
            </a:r>
            <a:r>
              <a:rPr lang="fr-CA" sz="1600" b="1" spc="-5" dirty="0" smtClean="0">
                <a:solidFill>
                  <a:srgbClr val="FFFFFF"/>
                </a:solidFill>
                <a:cs typeface="Calibri"/>
              </a:rPr>
              <a:t>onclusion</a:t>
            </a:r>
            <a:endParaRPr lang="fr-CA" sz="1600" dirty="0">
              <a:cs typeface="Calibri"/>
            </a:endParaRPr>
          </a:p>
          <a:p>
            <a:pPr marL="114300" marR="261620" lvl="2" indent="-114300" algn="ctr">
              <a:lnSpc>
                <a:spcPct val="100000"/>
              </a:lnSpc>
              <a:spcBef>
                <a:spcPts val="580"/>
              </a:spcBef>
              <a:buChar char="•"/>
              <a:tabLst>
                <a:tab pos="2770505" algn="l"/>
              </a:tabLst>
            </a:pPr>
            <a:r>
              <a:rPr lang="fr-CA" sz="1200" spc="-30" dirty="0" smtClean="0">
                <a:solidFill>
                  <a:srgbClr val="FFFFFF"/>
                </a:solidFill>
                <a:cs typeface="Calibri"/>
              </a:rPr>
              <a:t>Outlook</a:t>
            </a:r>
            <a:endParaRPr lang="fr-CA" sz="1200" dirty="0">
              <a:cs typeface="Calibri"/>
            </a:endParaRPr>
          </a:p>
          <a:p>
            <a:pPr marL="114300" marR="123189" indent="-114300" algn="ctr">
              <a:lnSpc>
                <a:spcPct val="100000"/>
              </a:lnSpc>
              <a:spcBef>
                <a:spcPts val="105"/>
              </a:spcBef>
              <a:buChar char="•"/>
              <a:tabLst>
                <a:tab pos="2630805" algn="l"/>
              </a:tabLst>
            </a:pPr>
            <a:r>
              <a:rPr lang="fr-CA" sz="1200" spc="-20" dirty="0">
                <a:solidFill>
                  <a:srgbClr val="FFFFFF"/>
                </a:solidFill>
                <a:cs typeface="Calibri"/>
              </a:rPr>
              <a:t>P</a:t>
            </a:r>
            <a:r>
              <a:rPr lang="fr-CA" sz="1200" dirty="0">
                <a:solidFill>
                  <a:srgbClr val="FFFFFF"/>
                </a:solidFill>
                <a:cs typeface="Calibri"/>
              </a:rPr>
              <a:t>e</a:t>
            </a:r>
            <a:r>
              <a:rPr lang="fr-CA" sz="1200" spc="-20" dirty="0">
                <a:solidFill>
                  <a:srgbClr val="FFFFFF"/>
                </a:solidFill>
                <a:cs typeface="Calibri"/>
              </a:rPr>
              <a:t>r</a:t>
            </a:r>
            <a:r>
              <a:rPr lang="fr-CA" sz="1200" spc="-5" dirty="0">
                <a:solidFill>
                  <a:srgbClr val="FFFFFF"/>
                </a:solidFill>
                <a:cs typeface="Calibri"/>
              </a:rPr>
              <a:t>s</a:t>
            </a:r>
            <a:r>
              <a:rPr lang="fr-CA" sz="1200" dirty="0">
                <a:solidFill>
                  <a:srgbClr val="FFFFFF"/>
                </a:solidFill>
                <a:cs typeface="Calibri"/>
              </a:rPr>
              <a:t>pecti</a:t>
            </a:r>
            <a:r>
              <a:rPr lang="fr-CA" sz="1200" spc="-15" dirty="0">
                <a:solidFill>
                  <a:srgbClr val="FFFFFF"/>
                </a:solidFill>
                <a:cs typeface="Calibri"/>
              </a:rPr>
              <a:t>v</a:t>
            </a:r>
            <a:r>
              <a:rPr lang="fr-CA" sz="1200" dirty="0">
                <a:solidFill>
                  <a:srgbClr val="FFFFFF"/>
                </a:solidFill>
                <a:cs typeface="Calibri"/>
              </a:rPr>
              <a:t>es</a:t>
            </a:r>
            <a:endParaRPr lang="fr-CA" sz="1200" dirty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8095" y="1508760"/>
            <a:ext cx="2519680" cy="821690"/>
          </a:xfrm>
          <a:custGeom>
            <a:avLst/>
            <a:gdLst/>
            <a:ahLst/>
            <a:cxnLst/>
            <a:rect l="l" t="t" r="r" b="b"/>
            <a:pathLst>
              <a:path w="2519679" h="821689">
                <a:moveTo>
                  <a:pt x="1259586" y="0"/>
                </a:moveTo>
                <a:lnTo>
                  <a:pt x="1190470" y="607"/>
                </a:lnTo>
                <a:lnTo>
                  <a:pt x="1122330" y="2410"/>
                </a:lnTo>
                <a:lnTo>
                  <a:pt x="1055261" y="5375"/>
                </a:lnTo>
                <a:lnTo>
                  <a:pt x="989358" y="9473"/>
                </a:lnTo>
                <a:lnTo>
                  <a:pt x="924718" y="14672"/>
                </a:lnTo>
                <a:lnTo>
                  <a:pt x="861437" y="20939"/>
                </a:lnTo>
                <a:lnTo>
                  <a:pt x="799612" y="28245"/>
                </a:lnTo>
                <a:lnTo>
                  <a:pt x="739337" y="36557"/>
                </a:lnTo>
                <a:lnTo>
                  <a:pt x="680709" y="45845"/>
                </a:lnTo>
                <a:lnTo>
                  <a:pt x="623823" y="56077"/>
                </a:lnTo>
                <a:lnTo>
                  <a:pt x="568777" y="67222"/>
                </a:lnTo>
                <a:lnTo>
                  <a:pt x="515666" y="79248"/>
                </a:lnTo>
                <a:lnTo>
                  <a:pt x="464586" y="92123"/>
                </a:lnTo>
                <a:lnTo>
                  <a:pt x="415633" y="105818"/>
                </a:lnTo>
                <a:lnTo>
                  <a:pt x="368903" y="120300"/>
                </a:lnTo>
                <a:lnTo>
                  <a:pt x="324492" y="135538"/>
                </a:lnTo>
                <a:lnTo>
                  <a:pt x="282496" y="151501"/>
                </a:lnTo>
                <a:lnTo>
                  <a:pt x="243010" y="168158"/>
                </a:lnTo>
                <a:lnTo>
                  <a:pt x="206132" y="185476"/>
                </a:lnTo>
                <a:lnTo>
                  <a:pt x="171958" y="203425"/>
                </a:lnTo>
                <a:lnTo>
                  <a:pt x="112101" y="241091"/>
                </a:lnTo>
                <a:lnTo>
                  <a:pt x="64209" y="280903"/>
                </a:lnTo>
                <a:lnTo>
                  <a:pt x="29049" y="322612"/>
                </a:lnTo>
                <a:lnTo>
                  <a:pt x="7390" y="365967"/>
                </a:lnTo>
                <a:lnTo>
                  <a:pt x="0" y="410717"/>
                </a:lnTo>
                <a:lnTo>
                  <a:pt x="1863" y="433251"/>
                </a:lnTo>
                <a:lnTo>
                  <a:pt x="16484" y="477335"/>
                </a:lnTo>
                <a:lnTo>
                  <a:pt x="44989" y="519899"/>
                </a:lnTo>
                <a:lnTo>
                  <a:pt x="86611" y="560691"/>
                </a:lnTo>
                <a:lnTo>
                  <a:pt x="140582" y="599461"/>
                </a:lnTo>
                <a:lnTo>
                  <a:pt x="206132" y="635959"/>
                </a:lnTo>
                <a:lnTo>
                  <a:pt x="243010" y="653277"/>
                </a:lnTo>
                <a:lnTo>
                  <a:pt x="282496" y="669934"/>
                </a:lnTo>
                <a:lnTo>
                  <a:pt x="324492" y="685897"/>
                </a:lnTo>
                <a:lnTo>
                  <a:pt x="368903" y="701135"/>
                </a:lnTo>
                <a:lnTo>
                  <a:pt x="415633" y="715617"/>
                </a:lnTo>
                <a:lnTo>
                  <a:pt x="464586" y="729312"/>
                </a:lnTo>
                <a:lnTo>
                  <a:pt x="515666" y="742188"/>
                </a:lnTo>
                <a:lnTo>
                  <a:pt x="568777" y="754213"/>
                </a:lnTo>
                <a:lnTo>
                  <a:pt x="623824" y="765358"/>
                </a:lnTo>
                <a:lnTo>
                  <a:pt x="680709" y="775590"/>
                </a:lnTo>
                <a:lnTo>
                  <a:pt x="739337" y="784878"/>
                </a:lnTo>
                <a:lnTo>
                  <a:pt x="799612" y="793190"/>
                </a:lnTo>
                <a:lnTo>
                  <a:pt x="861437" y="800496"/>
                </a:lnTo>
                <a:lnTo>
                  <a:pt x="924718" y="806763"/>
                </a:lnTo>
                <a:lnTo>
                  <a:pt x="989358" y="811962"/>
                </a:lnTo>
                <a:lnTo>
                  <a:pt x="1055261" y="816060"/>
                </a:lnTo>
                <a:lnTo>
                  <a:pt x="1122330" y="819025"/>
                </a:lnTo>
                <a:lnTo>
                  <a:pt x="1190470" y="820828"/>
                </a:lnTo>
                <a:lnTo>
                  <a:pt x="1259586" y="821436"/>
                </a:lnTo>
                <a:lnTo>
                  <a:pt x="1328701" y="820828"/>
                </a:lnTo>
                <a:lnTo>
                  <a:pt x="1396841" y="819025"/>
                </a:lnTo>
                <a:lnTo>
                  <a:pt x="1463910" y="816060"/>
                </a:lnTo>
                <a:lnTo>
                  <a:pt x="1529813" y="811962"/>
                </a:lnTo>
                <a:lnTo>
                  <a:pt x="1594453" y="806763"/>
                </a:lnTo>
                <a:lnTo>
                  <a:pt x="1657734" y="800496"/>
                </a:lnTo>
                <a:lnTo>
                  <a:pt x="1719559" y="793190"/>
                </a:lnTo>
                <a:lnTo>
                  <a:pt x="1779834" y="784878"/>
                </a:lnTo>
                <a:lnTo>
                  <a:pt x="1838462" y="775590"/>
                </a:lnTo>
                <a:lnTo>
                  <a:pt x="1895347" y="765358"/>
                </a:lnTo>
                <a:lnTo>
                  <a:pt x="1950394" y="754213"/>
                </a:lnTo>
                <a:lnTo>
                  <a:pt x="2003505" y="742187"/>
                </a:lnTo>
                <a:lnTo>
                  <a:pt x="2054585" y="729312"/>
                </a:lnTo>
                <a:lnTo>
                  <a:pt x="2103538" y="715617"/>
                </a:lnTo>
                <a:lnTo>
                  <a:pt x="2150268" y="701135"/>
                </a:lnTo>
                <a:lnTo>
                  <a:pt x="2194679" y="685897"/>
                </a:lnTo>
                <a:lnTo>
                  <a:pt x="2236675" y="669934"/>
                </a:lnTo>
                <a:lnTo>
                  <a:pt x="2276161" y="653277"/>
                </a:lnTo>
                <a:lnTo>
                  <a:pt x="2313039" y="635959"/>
                </a:lnTo>
                <a:lnTo>
                  <a:pt x="2347213" y="618010"/>
                </a:lnTo>
                <a:lnTo>
                  <a:pt x="2407070" y="580344"/>
                </a:lnTo>
                <a:lnTo>
                  <a:pt x="2454962" y="540532"/>
                </a:lnTo>
                <a:lnTo>
                  <a:pt x="2490122" y="498823"/>
                </a:lnTo>
                <a:lnTo>
                  <a:pt x="2511781" y="455468"/>
                </a:lnTo>
                <a:lnTo>
                  <a:pt x="2519172" y="410717"/>
                </a:lnTo>
                <a:lnTo>
                  <a:pt x="2517308" y="388184"/>
                </a:lnTo>
                <a:lnTo>
                  <a:pt x="2502687" y="344100"/>
                </a:lnTo>
                <a:lnTo>
                  <a:pt x="2474182" y="301536"/>
                </a:lnTo>
                <a:lnTo>
                  <a:pt x="2432560" y="260744"/>
                </a:lnTo>
                <a:lnTo>
                  <a:pt x="2378589" y="221974"/>
                </a:lnTo>
                <a:lnTo>
                  <a:pt x="2313039" y="185476"/>
                </a:lnTo>
                <a:lnTo>
                  <a:pt x="2276161" y="168158"/>
                </a:lnTo>
                <a:lnTo>
                  <a:pt x="2236675" y="151501"/>
                </a:lnTo>
                <a:lnTo>
                  <a:pt x="2194679" y="135538"/>
                </a:lnTo>
                <a:lnTo>
                  <a:pt x="2150268" y="120300"/>
                </a:lnTo>
                <a:lnTo>
                  <a:pt x="2103538" y="105818"/>
                </a:lnTo>
                <a:lnTo>
                  <a:pt x="2054585" y="92123"/>
                </a:lnTo>
                <a:lnTo>
                  <a:pt x="2003505" y="79248"/>
                </a:lnTo>
                <a:lnTo>
                  <a:pt x="1950394" y="67222"/>
                </a:lnTo>
                <a:lnTo>
                  <a:pt x="1895347" y="56077"/>
                </a:lnTo>
                <a:lnTo>
                  <a:pt x="1838462" y="45845"/>
                </a:lnTo>
                <a:lnTo>
                  <a:pt x="1779834" y="36557"/>
                </a:lnTo>
                <a:lnTo>
                  <a:pt x="1719559" y="28245"/>
                </a:lnTo>
                <a:lnTo>
                  <a:pt x="1657734" y="20939"/>
                </a:lnTo>
                <a:lnTo>
                  <a:pt x="1594453" y="14672"/>
                </a:lnTo>
                <a:lnTo>
                  <a:pt x="1529813" y="9473"/>
                </a:lnTo>
                <a:lnTo>
                  <a:pt x="1463910" y="5375"/>
                </a:lnTo>
                <a:lnTo>
                  <a:pt x="1396841" y="2410"/>
                </a:lnTo>
                <a:lnTo>
                  <a:pt x="1328701" y="607"/>
                </a:lnTo>
                <a:lnTo>
                  <a:pt x="1259586" y="0"/>
                </a:lnTo>
                <a:close/>
              </a:path>
            </a:pathLst>
          </a:custGeom>
          <a:solidFill>
            <a:srgbClr val="FAE4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8095" y="1508760"/>
            <a:ext cx="2519680" cy="821690"/>
          </a:xfrm>
          <a:custGeom>
            <a:avLst/>
            <a:gdLst/>
            <a:ahLst/>
            <a:cxnLst/>
            <a:rect l="l" t="t" r="r" b="b"/>
            <a:pathLst>
              <a:path w="2519679" h="821689">
                <a:moveTo>
                  <a:pt x="0" y="410717"/>
                </a:moveTo>
                <a:lnTo>
                  <a:pt x="7390" y="365967"/>
                </a:lnTo>
                <a:lnTo>
                  <a:pt x="29049" y="322612"/>
                </a:lnTo>
                <a:lnTo>
                  <a:pt x="64209" y="280903"/>
                </a:lnTo>
                <a:lnTo>
                  <a:pt x="112101" y="241091"/>
                </a:lnTo>
                <a:lnTo>
                  <a:pt x="171958" y="203425"/>
                </a:lnTo>
                <a:lnTo>
                  <a:pt x="206132" y="185476"/>
                </a:lnTo>
                <a:lnTo>
                  <a:pt x="243010" y="168158"/>
                </a:lnTo>
                <a:lnTo>
                  <a:pt x="282496" y="151501"/>
                </a:lnTo>
                <a:lnTo>
                  <a:pt x="324492" y="135538"/>
                </a:lnTo>
                <a:lnTo>
                  <a:pt x="368903" y="120300"/>
                </a:lnTo>
                <a:lnTo>
                  <a:pt x="415633" y="105818"/>
                </a:lnTo>
                <a:lnTo>
                  <a:pt x="464586" y="92123"/>
                </a:lnTo>
                <a:lnTo>
                  <a:pt x="515666" y="79248"/>
                </a:lnTo>
                <a:lnTo>
                  <a:pt x="568777" y="67222"/>
                </a:lnTo>
                <a:lnTo>
                  <a:pt x="623823" y="56077"/>
                </a:lnTo>
                <a:lnTo>
                  <a:pt x="680709" y="45845"/>
                </a:lnTo>
                <a:lnTo>
                  <a:pt x="739337" y="36557"/>
                </a:lnTo>
                <a:lnTo>
                  <a:pt x="799612" y="28245"/>
                </a:lnTo>
                <a:lnTo>
                  <a:pt x="861437" y="20939"/>
                </a:lnTo>
                <a:lnTo>
                  <a:pt x="924718" y="14672"/>
                </a:lnTo>
                <a:lnTo>
                  <a:pt x="989358" y="9473"/>
                </a:lnTo>
                <a:lnTo>
                  <a:pt x="1055261" y="5375"/>
                </a:lnTo>
                <a:lnTo>
                  <a:pt x="1122330" y="2410"/>
                </a:lnTo>
                <a:lnTo>
                  <a:pt x="1190470" y="607"/>
                </a:lnTo>
                <a:lnTo>
                  <a:pt x="1259586" y="0"/>
                </a:lnTo>
                <a:lnTo>
                  <a:pt x="1328701" y="607"/>
                </a:lnTo>
                <a:lnTo>
                  <a:pt x="1396841" y="2410"/>
                </a:lnTo>
                <a:lnTo>
                  <a:pt x="1463910" y="5375"/>
                </a:lnTo>
                <a:lnTo>
                  <a:pt x="1529813" y="9473"/>
                </a:lnTo>
                <a:lnTo>
                  <a:pt x="1594453" y="14672"/>
                </a:lnTo>
                <a:lnTo>
                  <a:pt x="1657734" y="20939"/>
                </a:lnTo>
                <a:lnTo>
                  <a:pt x="1719559" y="28245"/>
                </a:lnTo>
                <a:lnTo>
                  <a:pt x="1779834" y="36557"/>
                </a:lnTo>
                <a:lnTo>
                  <a:pt x="1838462" y="45845"/>
                </a:lnTo>
                <a:lnTo>
                  <a:pt x="1895347" y="56077"/>
                </a:lnTo>
                <a:lnTo>
                  <a:pt x="1950394" y="67222"/>
                </a:lnTo>
                <a:lnTo>
                  <a:pt x="2003505" y="79248"/>
                </a:lnTo>
                <a:lnTo>
                  <a:pt x="2054585" y="92123"/>
                </a:lnTo>
                <a:lnTo>
                  <a:pt x="2103538" y="105818"/>
                </a:lnTo>
                <a:lnTo>
                  <a:pt x="2150268" y="120300"/>
                </a:lnTo>
                <a:lnTo>
                  <a:pt x="2194679" y="135538"/>
                </a:lnTo>
                <a:lnTo>
                  <a:pt x="2236675" y="151501"/>
                </a:lnTo>
                <a:lnTo>
                  <a:pt x="2276161" y="168158"/>
                </a:lnTo>
                <a:lnTo>
                  <a:pt x="2313039" y="185476"/>
                </a:lnTo>
                <a:lnTo>
                  <a:pt x="2347213" y="203425"/>
                </a:lnTo>
                <a:lnTo>
                  <a:pt x="2407070" y="241091"/>
                </a:lnTo>
                <a:lnTo>
                  <a:pt x="2454962" y="280903"/>
                </a:lnTo>
                <a:lnTo>
                  <a:pt x="2490122" y="322612"/>
                </a:lnTo>
                <a:lnTo>
                  <a:pt x="2511781" y="365967"/>
                </a:lnTo>
                <a:lnTo>
                  <a:pt x="2519172" y="410717"/>
                </a:lnTo>
                <a:lnTo>
                  <a:pt x="2517308" y="433251"/>
                </a:lnTo>
                <a:lnTo>
                  <a:pt x="2502687" y="477335"/>
                </a:lnTo>
                <a:lnTo>
                  <a:pt x="2474182" y="519899"/>
                </a:lnTo>
                <a:lnTo>
                  <a:pt x="2432560" y="560691"/>
                </a:lnTo>
                <a:lnTo>
                  <a:pt x="2378589" y="599461"/>
                </a:lnTo>
                <a:lnTo>
                  <a:pt x="2313039" y="635959"/>
                </a:lnTo>
                <a:lnTo>
                  <a:pt x="2276161" y="653277"/>
                </a:lnTo>
                <a:lnTo>
                  <a:pt x="2236675" y="669934"/>
                </a:lnTo>
                <a:lnTo>
                  <a:pt x="2194679" y="685897"/>
                </a:lnTo>
                <a:lnTo>
                  <a:pt x="2150268" y="701135"/>
                </a:lnTo>
                <a:lnTo>
                  <a:pt x="2103538" y="715617"/>
                </a:lnTo>
                <a:lnTo>
                  <a:pt x="2054585" y="729312"/>
                </a:lnTo>
                <a:lnTo>
                  <a:pt x="2003505" y="742187"/>
                </a:lnTo>
                <a:lnTo>
                  <a:pt x="1950394" y="754213"/>
                </a:lnTo>
                <a:lnTo>
                  <a:pt x="1895347" y="765358"/>
                </a:lnTo>
                <a:lnTo>
                  <a:pt x="1838462" y="775590"/>
                </a:lnTo>
                <a:lnTo>
                  <a:pt x="1779834" y="784878"/>
                </a:lnTo>
                <a:lnTo>
                  <a:pt x="1719559" y="793190"/>
                </a:lnTo>
                <a:lnTo>
                  <a:pt x="1657734" y="800496"/>
                </a:lnTo>
                <a:lnTo>
                  <a:pt x="1594453" y="806763"/>
                </a:lnTo>
                <a:lnTo>
                  <a:pt x="1529813" y="811962"/>
                </a:lnTo>
                <a:lnTo>
                  <a:pt x="1463910" y="816060"/>
                </a:lnTo>
                <a:lnTo>
                  <a:pt x="1396841" y="819025"/>
                </a:lnTo>
                <a:lnTo>
                  <a:pt x="1328701" y="820828"/>
                </a:lnTo>
                <a:lnTo>
                  <a:pt x="1259586" y="821436"/>
                </a:lnTo>
                <a:lnTo>
                  <a:pt x="1190470" y="820828"/>
                </a:lnTo>
                <a:lnTo>
                  <a:pt x="1122330" y="819025"/>
                </a:lnTo>
                <a:lnTo>
                  <a:pt x="1055261" y="816060"/>
                </a:lnTo>
                <a:lnTo>
                  <a:pt x="989358" y="811962"/>
                </a:lnTo>
                <a:lnTo>
                  <a:pt x="924718" y="806763"/>
                </a:lnTo>
                <a:lnTo>
                  <a:pt x="861437" y="800496"/>
                </a:lnTo>
                <a:lnTo>
                  <a:pt x="799612" y="793190"/>
                </a:lnTo>
                <a:lnTo>
                  <a:pt x="739337" y="784878"/>
                </a:lnTo>
                <a:lnTo>
                  <a:pt x="680709" y="775590"/>
                </a:lnTo>
                <a:lnTo>
                  <a:pt x="623824" y="765358"/>
                </a:lnTo>
                <a:lnTo>
                  <a:pt x="568777" y="754213"/>
                </a:lnTo>
                <a:lnTo>
                  <a:pt x="515666" y="742188"/>
                </a:lnTo>
                <a:lnTo>
                  <a:pt x="464586" y="729312"/>
                </a:lnTo>
                <a:lnTo>
                  <a:pt x="415633" y="715617"/>
                </a:lnTo>
                <a:lnTo>
                  <a:pt x="368903" y="701135"/>
                </a:lnTo>
                <a:lnTo>
                  <a:pt x="324492" y="685897"/>
                </a:lnTo>
                <a:lnTo>
                  <a:pt x="282496" y="669934"/>
                </a:lnTo>
                <a:lnTo>
                  <a:pt x="243010" y="653277"/>
                </a:lnTo>
                <a:lnTo>
                  <a:pt x="206132" y="635959"/>
                </a:lnTo>
                <a:lnTo>
                  <a:pt x="171958" y="618010"/>
                </a:lnTo>
                <a:lnTo>
                  <a:pt x="112101" y="580344"/>
                </a:lnTo>
                <a:lnTo>
                  <a:pt x="64209" y="540532"/>
                </a:lnTo>
                <a:lnTo>
                  <a:pt x="29049" y="498823"/>
                </a:lnTo>
                <a:lnTo>
                  <a:pt x="7390" y="455468"/>
                </a:lnTo>
                <a:lnTo>
                  <a:pt x="0" y="410717"/>
                </a:lnTo>
                <a:close/>
              </a:path>
            </a:pathLst>
          </a:custGeom>
          <a:ln w="9143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65885" y="1661921"/>
            <a:ext cx="132461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0" spc="-10" dirty="0">
                <a:solidFill>
                  <a:srgbClr val="202020"/>
                </a:solidFill>
                <a:latin typeface="Calibri Light"/>
                <a:cs typeface="Calibri Light"/>
              </a:rPr>
              <a:t>High</a:t>
            </a:r>
            <a:r>
              <a:rPr sz="1600" b="0" spc="-25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1600" b="0" spc="-10" dirty="0">
                <a:solidFill>
                  <a:srgbClr val="202020"/>
                </a:solidFill>
                <a:latin typeface="Calibri Light"/>
                <a:cs typeface="Calibri Light"/>
              </a:rPr>
              <a:t>population</a:t>
            </a:r>
            <a:endParaRPr sz="1600" dirty="0">
              <a:latin typeface="Calibri Light"/>
              <a:cs typeface="Calibri Light"/>
            </a:endParaRPr>
          </a:p>
          <a:p>
            <a:pPr algn="ctr">
              <a:lnSpc>
                <a:spcPct val="100000"/>
              </a:lnSpc>
            </a:pPr>
            <a:r>
              <a:rPr sz="1600" b="0" spc="-15" dirty="0">
                <a:solidFill>
                  <a:srgbClr val="202020"/>
                </a:solidFill>
                <a:latin typeface="Calibri Light"/>
                <a:cs typeface="Calibri Light"/>
              </a:rPr>
              <a:t>growth</a:t>
            </a:r>
            <a:endParaRPr sz="1600" dirty="0">
              <a:latin typeface="Calibri Light"/>
              <a:cs typeface="Calibri 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5115" y="1906523"/>
            <a:ext cx="2667000" cy="821690"/>
          </a:xfrm>
          <a:custGeom>
            <a:avLst/>
            <a:gdLst/>
            <a:ahLst/>
            <a:cxnLst/>
            <a:rect l="l" t="t" r="r" b="b"/>
            <a:pathLst>
              <a:path w="2667000" h="821689">
                <a:moveTo>
                  <a:pt x="1333500" y="0"/>
                </a:moveTo>
                <a:lnTo>
                  <a:pt x="1262679" y="569"/>
                </a:lnTo>
                <a:lnTo>
                  <a:pt x="1192820" y="2258"/>
                </a:lnTo>
                <a:lnTo>
                  <a:pt x="1124017" y="5038"/>
                </a:lnTo>
                <a:lnTo>
                  <a:pt x="1056361" y="8882"/>
                </a:lnTo>
                <a:lnTo>
                  <a:pt x="989944" y="13760"/>
                </a:lnTo>
                <a:lnTo>
                  <a:pt x="924859" y="19644"/>
                </a:lnTo>
                <a:lnTo>
                  <a:pt x="861197" y="26506"/>
                </a:lnTo>
                <a:lnTo>
                  <a:pt x="799051" y="34318"/>
                </a:lnTo>
                <a:lnTo>
                  <a:pt x="738513" y="43050"/>
                </a:lnTo>
                <a:lnTo>
                  <a:pt x="679675" y="52675"/>
                </a:lnTo>
                <a:lnTo>
                  <a:pt x="622629" y="63165"/>
                </a:lnTo>
                <a:lnTo>
                  <a:pt x="567468" y="74490"/>
                </a:lnTo>
                <a:lnTo>
                  <a:pt x="514283" y="86622"/>
                </a:lnTo>
                <a:lnTo>
                  <a:pt x="463166" y="99534"/>
                </a:lnTo>
                <a:lnTo>
                  <a:pt x="414211" y="113196"/>
                </a:lnTo>
                <a:lnTo>
                  <a:pt x="367508" y="127581"/>
                </a:lnTo>
                <a:lnTo>
                  <a:pt x="323151" y="142660"/>
                </a:lnTo>
                <a:lnTo>
                  <a:pt x="281231" y="158404"/>
                </a:lnTo>
                <a:lnTo>
                  <a:pt x="241841" y="174785"/>
                </a:lnTo>
                <a:lnTo>
                  <a:pt x="205072" y="191775"/>
                </a:lnTo>
                <a:lnTo>
                  <a:pt x="171017" y="209345"/>
                </a:lnTo>
                <a:lnTo>
                  <a:pt x="111416" y="246112"/>
                </a:lnTo>
                <a:lnTo>
                  <a:pt x="63777" y="284861"/>
                </a:lnTo>
                <a:lnTo>
                  <a:pt x="28837" y="325362"/>
                </a:lnTo>
                <a:lnTo>
                  <a:pt x="7332" y="367390"/>
                </a:lnTo>
                <a:lnTo>
                  <a:pt x="0" y="410717"/>
                </a:lnTo>
                <a:lnTo>
                  <a:pt x="1848" y="432529"/>
                </a:lnTo>
                <a:lnTo>
                  <a:pt x="16359" y="475235"/>
                </a:lnTo>
                <a:lnTo>
                  <a:pt x="44674" y="516528"/>
                </a:lnTo>
                <a:lnTo>
                  <a:pt x="86056" y="556182"/>
                </a:lnTo>
                <a:lnTo>
                  <a:pt x="139767" y="593968"/>
                </a:lnTo>
                <a:lnTo>
                  <a:pt x="205072" y="629660"/>
                </a:lnTo>
                <a:lnTo>
                  <a:pt x="241841" y="646650"/>
                </a:lnTo>
                <a:lnTo>
                  <a:pt x="281231" y="663031"/>
                </a:lnTo>
                <a:lnTo>
                  <a:pt x="323151" y="678775"/>
                </a:lnTo>
                <a:lnTo>
                  <a:pt x="367508" y="693854"/>
                </a:lnTo>
                <a:lnTo>
                  <a:pt x="414211" y="708239"/>
                </a:lnTo>
                <a:lnTo>
                  <a:pt x="463166" y="721901"/>
                </a:lnTo>
                <a:lnTo>
                  <a:pt x="514283" y="734813"/>
                </a:lnTo>
                <a:lnTo>
                  <a:pt x="567468" y="746945"/>
                </a:lnTo>
                <a:lnTo>
                  <a:pt x="622629" y="758270"/>
                </a:lnTo>
                <a:lnTo>
                  <a:pt x="679675" y="768760"/>
                </a:lnTo>
                <a:lnTo>
                  <a:pt x="738513" y="778385"/>
                </a:lnTo>
                <a:lnTo>
                  <a:pt x="799051" y="787117"/>
                </a:lnTo>
                <a:lnTo>
                  <a:pt x="861197" y="794929"/>
                </a:lnTo>
                <a:lnTo>
                  <a:pt x="924859" y="801791"/>
                </a:lnTo>
                <a:lnTo>
                  <a:pt x="989944" y="807675"/>
                </a:lnTo>
                <a:lnTo>
                  <a:pt x="1056361" y="812553"/>
                </a:lnTo>
                <a:lnTo>
                  <a:pt x="1124017" y="816397"/>
                </a:lnTo>
                <a:lnTo>
                  <a:pt x="1192820" y="819177"/>
                </a:lnTo>
                <a:lnTo>
                  <a:pt x="1262679" y="820866"/>
                </a:lnTo>
                <a:lnTo>
                  <a:pt x="1333500" y="821436"/>
                </a:lnTo>
                <a:lnTo>
                  <a:pt x="1404320" y="820866"/>
                </a:lnTo>
                <a:lnTo>
                  <a:pt x="1474179" y="819177"/>
                </a:lnTo>
                <a:lnTo>
                  <a:pt x="1542982" y="816397"/>
                </a:lnTo>
                <a:lnTo>
                  <a:pt x="1610638" y="812553"/>
                </a:lnTo>
                <a:lnTo>
                  <a:pt x="1677055" y="807675"/>
                </a:lnTo>
                <a:lnTo>
                  <a:pt x="1742140" y="801791"/>
                </a:lnTo>
                <a:lnTo>
                  <a:pt x="1805802" y="794929"/>
                </a:lnTo>
                <a:lnTo>
                  <a:pt x="1867948" y="787117"/>
                </a:lnTo>
                <a:lnTo>
                  <a:pt x="1928486" y="778385"/>
                </a:lnTo>
                <a:lnTo>
                  <a:pt x="1987324" y="768760"/>
                </a:lnTo>
                <a:lnTo>
                  <a:pt x="2044370" y="758270"/>
                </a:lnTo>
                <a:lnTo>
                  <a:pt x="2099531" y="746945"/>
                </a:lnTo>
                <a:lnTo>
                  <a:pt x="2152716" y="734813"/>
                </a:lnTo>
                <a:lnTo>
                  <a:pt x="2203833" y="721901"/>
                </a:lnTo>
                <a:lnTo>
                  <a:pt x="2252788" y="708239"/>
                </a:lnTo>
                <a:lnTo>
                  <a:pt x="2299491" y="693854"/>
                </a:lnTo>
                <a:lnTo>
                  <a:pt x="2343848" y="678775"/>
                </a:lnTo>
                <a:lnTo>
                  <a:pt x="2385768" y="663031"/>
                </a:lnTo>
                <a:lnTo>
                  <a:pt x="2425158" y="646650"/>
                </a:lnTo>
                <a:lnTo>
                  <a:pt x="2461927" y="629660"/>
                </a:lnTo>
                <a:lnTo>
                  <a:pt x="2495982" y="612090"/>
                </a:lnTo>
                <a:lnTo>
                  <a:pt x="2555583" y="575323"/>
                </a:lnTo>
                <a:lnTo>
                  <a:pt x="2603222" y="536574"/>
                </a:lnTo>
                <a:lnTo>
                  <a:pt x="2638162" y="496073"/>
                </a:lnTo>
                <a:lnTo>
                  <a:pt x="2659667" y="454045"/>
                </a:lnTo>
                <a:lnTo>
                  <a:pt x="2667000" y="410717"/>
                </a:lnTo>
                <a:lnTo>
                  <a:pt x="2665151" y="388906"/>
                </a:lnTo>
                <a:lnTo>
                  <a:pt x="2650640" y="346200"/>
                </a:lnTo>
                <a:lnTo>
                  <a:pt x="2622325" y="304907"/>
                </a:lnTo>
                <a:lnTo>
                  <a:pt x="2580943" y="265253"/>
                </a:lnTo>
                <a:lnTo>
                  <a:pt x="2527232" y="227467"/>
                </a:lnTo>
                <a:lnTo>
                  <a:pt x="2461927" y="191775"/>
                </a:lnTo>
                <a:lnTo>
                  <a:pt x="2425158" y="174785"/>
                </a:lnTo>
                <a:lnTo>
                  <a:pt x="2385768" y="158404"/>
                </a:lnTo>
                <a:lnTo>
                  <a:pt x="2343848" y="142660"/>
                </a:lnTo>
                <a:lnTo>
                  <a:pt x="2299491" y="127581"/>
                </a:lnTo>
                <a:lnTo>
                  <a:pt x="2252788" y="113196"/>
                </a:lnTo>
                <a:lnTo>
                  <a:pt x="2203833" y="99534"/>
                </a:lnTo>
                <a:lnTo>
                  <a:pt x="2152716" y="86622"/>
                </a:lnTo>
                <a:lnTo>
                  <a:pt x="2099531" y="74490"/>
                </a:lnTo>
                <a:lnTo>
                  <a:pt x="2044370" y="63165"/>
                </a:lnTo>
                <a:lnTo>
                  <a:pt x="1987324" y="52675"/>
                </a:lnTo>
                <a:lnTo>
                  <a:pt x="1928486" y="43050"/>
                </a:lnTo>
                <a:lnTo>
                  <a:pt x="1867948" y="34318"/>
                </a:lnTo>
                <a:lnTo>
                  <a:pt x="1805802" y="26506"/>
                </a:lnTo>
                <a:lnTo>
                  <a:pt x="1742140" y="19644"/>
                </a:lnTo>
                <a:lnTo>
                  <a:pt x="1677055" y="13760"/>
                </a:lnTo>
                <a:lnTo>
                  <a:pt x="1610638" y="8882"/>
                </a:lnTo>
                <a:lnTo>
                  <a:pt x="1542982" y="5038"/>
                </a:lnTo>
                <a:lnTo>
                  <a:pt x="1474179" y="2258"/>
                </a:lnTo>
                <a:lnTo>
                  <a:pt x="1404320" y="569"/>
                </a:lnTo>
                <a:lnTo>
                  <a:pt x="1333500" y="0"/>
                </a:lnTo>
                <a:close/>
              </a:path>
            </a:pathLst>
          </a:custGeom>
          <a:solidFill>
            <a:srgbClr val="FAE4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95115" y="1906523"/>
            <a:ext cx="2667000" cy="821690"/>
          </a:xfrm>
          <a:custGeom>
            <a:avLst/>
            <a:gdLst/>
            <a:ahLst/>
            <a:cxnLst/>
            <a:rect l="l" t="t" r="r" b="b"/>
            <a:pathLst>
              <a:path w="2667000" h="821689">
                <a:moveTo>
                  <a:pt x="0" y="410717"/>
                </a:moveTo>
                <a:lnTo>
                  <a:pt x="7332" y="367390"/>
                </a:lnTo>
                <a:lnTo>
                  <a:pt x="28837" y="325362"/>
                </a:lnTo>
                <a:lnTo>
                  <a:pt x="63777" y="284861"/>
                </a:lnTo>
                <a:lnTo>
                  <a:pt x="111416" y="246112"/>
                </a:lnTo>
                <a:lnTo>
                  <a:pt x="171017" y="209345"/>
                </a:lnTo>
                <a:lnTo>
                  <a:pt x="205072" y="191775"/>
                </a:lnTo>
                <a:lnTo>
                  <a:pt x="241841" y="174785"/>
                </a:lnTo>
                <a:lnTo>
                  <a:pt x="281231" y="158404"/>
                </a:lnTo>
                <a:lnTo>
                  <a:pt x="323151" y="142660"/>
                </a:lnTo>
                <a:lnTo>
                  <a:pt x="367508" y="127581"/>
                </a:lnTo>
                <a:lnTo>
                  <a:pt x="414211" y="113196"/>
                </a:lnTo>
                <a:lnTo>
                  <a:pt x="463166" y="99534"/>
                </a:lnTo>
                <a:lnTo>
                  <a:pt x="514283" y="86622"/>
                </a:lnTo>
                <a:lnTo>
                  <a:pt x="567468" y="74490"/>
                </a:lnTo>
                <a:lnTo>
                  <a:pt x="622629" y="63165"/>
                </a:lnTo>
                <a:lnTo>
                  <a:pt x="679675" y="52675"/>
                </a:lnTo>
                <a:lnTo>
                  <a:pt x="738513" y="43050"/>
                </a:lnTo>
                <a:lnTo>
                  <a:pt x="799051" y="34318"/>
                </a:lnTo>
                <a:lnTo>
                  <a:pt x="861197" y="26506"/>
                </a:lnTo>
                <a:lnTo>
                  <a:pt x="924859" y="19644"/>
                </a:lnTo>
                <a:lnTo>
                  <a:pt x="989944" y="13760"/>
                </a:lnTo>
                <a:lnTo>
                  <a:pt x="1056361" y="8882"/>
                </a:lnTo>
                <a:lnTo>
                  <a:pt x="1124017" y="5038"/>
                </a:lnTo>
                <a:lnTo>
                  <a:pt x="1192820" y="2258"/>
                </a:lnTo>
                <a:lnTo>
                  <a:pt x="1262679" y="569"/>
                </a:lnTo>
                <a:lnTo>
                  <a:pt x="1333500" y="0"/>
                </a:lnTo>
                <a:lnTo>
                  <a:pt x="1404320" y="569"/>
                </a:lnTo>
                <a:lnTo>
                  <a:pt x="1474179" y="2258"/>
                </a:lnTo>
                <a:lnTo>
                  <a:pt x="1542982" y="5038"/>
                </a:lnTo>
                <a:lnTo>
                  <a:pt x="1610638" y="8882"/>
                </a:lnTo>
                <a:lnTo>
                  <a:pt x="1677055" y="13760"/>
                </a:lnTo>
                <a:lnTo>
                  <a:pt x="1742140" y="19644"/>
                </a:lnTo>
                <a:lnTo>
                  <a:pt x="1805802" y="26506"/>
                </a:lnTo>
                <a:lnTo>
                  <a:pt x="1867948" y="34318"/>
                </a:lnTo>
                <a:lnTo>
                  <a:pt x="1928486" y="43050"/>
                </a:lnTo>
                <a:lnTo>
                  <a:pt x="1987324" y="52675"/>
                </a:lnTo>
                <a:lnTo>
                  <a:pt x="2044370" y="63165"/>
                </a:lnTo>
                <a:lnTo>
                  <a:pt x="2099531" y="74490"/>
                </a:lnTo>
                <a:lnTo>
                  <a:pt x="2152716" y="86622"/>
                </a:lnTo>
                <a:lnTo>
                  <a:pt x="2203833" y="99534"/>
                </a:lnTo>
                <a:lnTo>
                  <a:pt x="2252788" y="113196"/>
                </a:lnTo>
                <a:lnTo>
                  <a:pt x="2299491" y="127581"/>
                </a:lnTo>
                <a:lnTo>
                  <a:pt x="2343848" y="142660"/>
                </a:lnTo>
                <a:lnTo>
                  <a:pt x="2385768" y="158404"/>
                </a:lnTo>
                <a:lnTo>
                  <a:pt x="2425158" y="174785"/>
                </a:lnTo>
                <a:lnTo>
                  <a:pt x="2461927" y="191775"/>
                </a:lnTo>
                <a:lnTo>
                  <a:pt x="2495982" y="209345"/>
                </a:lnTo>
                <a:lnTo>
                  <a:pt x="2555583" y="246112"/>
                </a:lnTo>
                <a:lnTo>
                  <a:pt x="2603222" y="284861"/>
                </a:lnTo>
                <a:lnTo>
                  <a:pt x="2638162" y="325362"/>
                </a:lnTo>
                <a:lnTo>
                  <a:pt x="2659667" y="367390"/>
                </a:lnTo>
                <a:lnTo>
                  <a:pt x="2667000" y="410717"/>
                </a:lnTo>
                <a:lnTo>
                  <a:pt x="2665151" y="432529"/>
                </a:lnTo>
                <a:lnTo>
                  <a:pt x="2650640" y="475235"/>
                </a:lnTo>
                <a:lnTo>
                  <a:pt x="2622325" y="516528"/>
                </a:lnTo>
                <a:lnTo>
                  <a:pt x="2580943" y="556182"/>
                </a:lnTo>
                <a:lnTo>
                  <a:pt x="2527232" y="593968"/>
                </a:lnTo>
                <a:lnTo>
                  <a:pt x="2461927" y="629660"/>
                </a:lnTo>
                <a:lnTo>
                  <a:pt x="2425158" y="646650"/>
                </a:lnTo>
                <a:lnTo>
                  <a:pt x="2385768" y="663031"/>
                </a:lnTo>
                <a:lnTo>
                  <a:pt x="2343848" y="678775"/>
                </a:lnTo>
                <a:lnTo>
                  <a:pt x="2299491" y="693854"/>
                </a:lnTo>
                <a:lnTo>
                  <a:pt x="2252788" y="708239"/>
                </a:lnTo>
                <a:lnTo>
                  <a:pt x="2203833" y="721901"/>
                </a:lnTo>
                <a:lnTo>
                  <a:pt x="2152716" y="734813"/>
                </a:lnTo>
                <a:lnTo>
                  <a:pt x="2099531" y="746945"/>
                </a:lnTo>
                <a:lnTo>
                  <a:pt x="2044370" y="758270"/>
                </a:lnTo>
                <a:lnTo>
                  <a:pt x="1987324" y="768760"/>
                </a:lnTo>
                <a:lnTo>
                  <a:pt x="1928486" y="778385"/>
                </a:lnTo>
                <a:lnTo>
                  <a:pt x="1867948" y="787117"/>
                </a:lnTo>
                <a:lnTo>
                  <a:pt x="1805802" y="794929"/>
                </a:lnTo>
                <a:lnTo>
                  <a:pt x="1742140" y="801791"/>
                </a:lnTo>
                <a:lnTo>
                  <a:pt x="1677055" y="807675"/>
                </a:lnTo>
                <a:lnTo>
                  <a:pt x="1610638" y="812553"/>
                </a:lnTo>
                <a:lnTo>
                  <a:pt x="1542982" y="816397"/>
                </a:lnTo>
                <a:lnTo>
                  <a:pt x="1474179" y="819177"/>
                </a:lnTo>
                <a:lnTo>
                  <a:pt x="1404320" y="820866"/>
                </a:lnTo>
                <a:lnTo>
                  <a:pt x="1333500" y="821436"/>
                </a:lnTo>
                <a:lnTo>
                  <a:pt x="1262679" y="820866"/>
                </a:lnTo>
                <a:lnTo>
                  <a:pt x="1192820" y="819177"/>
                </a:lnTo>
                <a:lnTo>
                  <a:pt x="1124017" y="816397"/>
                </a:lnTo>
                <a:lnTo>
                  <a:pt x="1056361" y="812553"/>
                </a:lnTo>
                <a:lnTo>
                  <a:pt x="989944" y="807675"/>
                </a:lnTo>
                <a:lnTo>
                  <a:pt x="924859" y="801791"/>
                </a:lnTo>
                <a:lnTo>
                  <a:pt x="861197" y="794929"/>
                </a:lnTo>
                <a:lnTo>
                  <a:pt x="799051" y="787117"/>
                </a:lnTo>
                <a:lnTo>
                  <a:pt x="738513" y="778385"/>
                </a:lnTo>
                <a:lnTo>
                  <a:pt x="679675" y="768760"/>
                </a:lnTo>
                <a:lnTo>
                  <a:pt x="622629" y="758270"/>
                </a:lnTo>
                <a:lnTo>
                  <a:pt x="567468" y="746945"/>
                </a:lnTo>
                <a:lnTo>
                  <a:pt x="514283" y="734813"/>
                </a:lnTo>
                <a:lnTo>
                  <a:pt x="463166" y="721901"/>
                </a:lnTo>
                <a:lnTo>
                  <a:pt x="414211" y="708239"/>
                </a:lnTo>
                <a:lnTo>
                  <a:pt x="367508" y="693854"/>
                </a:lnTo>
                <a:lnTo>
                  <a:pt x="323151" y="678775"/>
                </a:lnTo>
                <a:lnTo>
                  <a:pt x="281231" y="663031"/>
                </a:lnTo>
                <a:lnTo>
                  <a:pt x="241841" y="646650"/>
                </a:lnTo>
                <a:lnTo>
                  <a:pt x="205072" y="629660"/>
                </a:lnTo>
                <a:lnTo>
                  <a:pt x="171017" y="612090"/>
                </a:lnTo>
                <a:lnTo>
                  <a:pt x="111416" y="575323"/>
                </a:lnTo>
                <a:lnTo>
                  <a:pt x="63777" y="536574"/>
                </a:lnTo>
                <a:lnTo>
                  <a:pt x="28837" y="496073"/>
                </a:lnTo>
                <a:lnTo>
                  <a:pt x="7332" y="454045"/>
                </a:lnTo>
                <a:lnTo>
                  <a:pt x="0" y="410717"/>
                </a:lnTo>
                <a:close/>
              </a:path>
            </a:pathLst>
          </a:custGeom>
          <a:ln w="9144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141470" y="2059940"/>
            <a:ext cx="157416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3860" marR="5080" indent="-391795">
              <a:lnSpc>
                <a:spcPct val="100000"/>
              </a:lnSpc>
            </a:pPr>
            <a:r>
              <a:rPr sz="1600" b="0" spc="-10" dirty="0">
                <a:solidFill>
                  <a:srgbClr val="202020"/>
                </a:solidFill>
                <a:latin typeface="Calibri Light"/>
                <a:cs typeface="Calibri Light"/>
              </a:rPr>
              <a:t>Limited reserves of  </a:t>
            </a:r>
            <a:r>
              <a:rPr sz="1600" b="0" spc="-15" dirty="0">
                <a:solidFill>
                  <a:srgbClr val="202020"/>
                </a:solidFill>
                <a:latin typeface="Calibri Light"/>
                <a:cs typeface="Calibri Light"/>
              </a:rPr>
              <a:t>fossil</a:t>
            </a:r>
            <a:r>
              <a:rPr sz="1600" b="0" spc="-4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1600" b="0" spc="-5" dirty="0">
                <a:solidFill>
                  <a:srgbClr val="202020"/>
                </a:solidFill>
                <a:latin typeface="Calibri Light"/>
                <a:cs typeface="Calibri Light"/>
              </a:rPr>
              <a:t>fuel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10996" y="768095"/>
            <a:ext cx="7107935" cy="4800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545460" y="829309"/>
            <a:ext cx="4242435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spc="-20" dirty="0">
                <a:solidFill>
                  <a:srgbClr val="202020"/>
                </a:solidFill>
                <a:latin typeface="Calibri Light"/>
                <a:cs typeface="Calibri Light"/>
              </a:rPr>
              <a:t>Energy</a:t>
            </a:r>
            <a:r>
              <a:rPr sz="2100" b="1" spc="-65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dirty="0">
                <a:solidFill>
                  <a:srgbClr val="202020"/>
                </a:solidFill>
                <a:latin typeface="Calibri Light"/>
                <a:cs typeface="Calibri Light"/>
              </a:rPr>
              <a:t>:</a:t>
            </a:r>
            <a:r>
              <a:rPr sz="2100" b="1" spc="-4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spc="-5" dirty="0">
                <a:solidFill>
                  <a:srgbClr val="202020"/>
                </a:solidFill>
                <a:latin typeface="Calibri Light"/>
                <a:cs typeface="Calibri Light"/>
              </a:rPr>
              <a:t>big</a:t>
            </a:r>
            <a:r>
              <a:rPr sz="2100" b="1" spc="-6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spc="-15" dirty="0">
                <a:solidFill>
                  <a:srgbClr val="202020"/>
                </a:solidFill>
                <a:latin typeface="Calibri Light"/>
                <a:cs typeface="Calibri Light"/>
              </a:rPr>
              <a:t>challenge</a:t>
            </a:r>
            <a:r>
              <a:rPr sz="2100" b="1" spc="-85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spc="-5" dirty="0">
                <a:solidFill>
                  <a:srgbClr val="202020"/>
                </a:solidFill>
                <a:latin typeface="Calibri Light"/>
                <a:cs typeface="Calibri Light"/>
              </a:rPr>
              <a:t>of</a:t>
            </a:r>
            <a:r>
              <a:rPr sz="2100" b="1" spc="-6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spc="-5" dirty="0">
                <a:solidFill>
                  <a:srgbClr val="202020"/>
                </a:solidFill>
                <a:latin typeface="Calibri Light"/>
                <a:cs typeface="Calibri Light"/>
              </a:rPr>
              <a:t>the</a:t>
            </a:r>
            <a:r>
              <a:rPr sz="2100" b="1" spc="-7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spc="-10" dirty="0">
                <a:solidFill>
                  <a:srgbClr val="202020"/>
                </a:solidFill>
                <a:latin typeface="Calibri Light"/>
                <a:cs typeface="Calibri Light"/>
              </a:rPr>
              <a:t>XXI</a:t>
            </a:r>
            <a:r>
              <a:rPr sz="2100" b="1" spc="-4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2100" b="1" spc="-15" dirty="0">
                <a:solidFill>
                  <a:srgbClr val="202020"/>
                </a:solidFill>
                <a:latin typeface="Calibri Light"/>
                <a:cs typeface="Calibri Light"/>
              </a:rPr>
              <a:t>century</a:t>
            </a:r>
            <a:endParaRPr sz="2100" b="1" dirty="0">
              <a:latin typeface="Calibri Light"/>
              <a:cs typeface="Calibri Ligh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72668" y="2749295"/>
            <a:ext cx="1993900" cy="783590"/>
          </a:xfrm>
          <a:custGeom>
            <a:avLst/>
            <a:gdLst/>
            <a:ahLst/>
            <a:cxnLst/>
            <a:rect l="l" t="t" r="r" b="b"/>
            <a:pathLst>
              <a:path w="1993900" h="783589">
                <a:moveTo>
                  <a:pt x="1862836" y="0"/>
                </a:moveTo>
                <a:lnTo>
                  <a:pt x="130556" y="0"/>
                </a:lnTo>
                <a:lnTo>
                  <a:pt x="79740" y="10255"/>
                </a:lnTo>
                <a:lnTo>
                  <a:pt x="38241" y="38226"/>
                </a:lnTo>
                <a:lnTo>
                  <a:pt x="10260" y="79724"/>
                </a:lnTo>
                <a:lnTo>
                  <a:pt x="0" y="130555"/>
                </a:lnTo>
                <a:lnTo>
                  <a:pt x="0" y="652779"/>
                </a:lnTo>
                <a:lnTo>
                  <a:pt x="10260" y="703611"/>
                </a:lnTo>
                <a:lnTo>
                  <a:pt x="38241" y="745109"/>
                </a:lnTo>
                <a:lnTo>
                  <a:pt x="79740" y="773080"/>
                </a:lnTo>
                <a:lnTo>
                  <a:pt x="130556" y="783336"/>
                </a:lnTo>
                <a:lnTo>
                  <a:pt x="1862836" y="783336"/>
                </a:lnTo>
                <a:lnTo>
                  <a:pt x="1913667" y="773080"/>
                </a:lnTo>
                <a:lnTo>
                  <a:pt x="1955164" y="745108"/>
                </a:lnTo>
                <a:lnTo>
                  <a:pt x="1983136" y="703611"/>
                </a:lnTo>
                <a:lnTo>
                  <a:pt x="1993392" y="652779"/>
                </a:lnTo>
                <a:lnTo>
                  <a:pt x="1993392" y="130555"/>
                </a:lnTo>
                <a:lnTo>
                  <a:pt x="1983136" y="79724"/>
                </a:lnTo>
                <a:lnTo>
                  <a:pt x="1955165" y="38226"/>
                </a:lnTo>
                <a:lnTo>
                  <a:pt x="1913667" y="10255"/>
                </a:lnTo>
                <a:lnTo>
                  <a:pt x="1862836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2668" y="2749295"/>
            <a:ext cx="1993900" cy="783590"/>
          </a:xfrm>
          <a:custGeom>
            <a:avLst/>
            <a:gdLst/>
            <a:ahLst/>
            <a:cxnLst/>
            <a:rect l="l" t="t" r="r" b="b"/>
            <a:pathLst>
              <a:path w="1993900" h="783589">
                <a:moveTo>
                  <a:pt x="0" y="130555"/>
                </a:moveTo>
                <a:lnTo>
                  <a:pt x="10260" y="79724"/>
                </a:lnTo>
                <a:lnTo>
                  <a:pt x="38241" y="38226"/>
                </a:lnTo>
                <a:lnTo>
                  <a:pt x="79740" y="10255"/>
                </a:lnTo>
                <a:lnTo>
                  <a:pt x="130556" y="0"/>
                </a:lnTo>
                <a:lnTo>
                  <a:pt x="1862836" y="0"/>
                </a:lnTo>
                <a:lnTo>
                  <a:pt x="1913667" y="10255"/>
                </a:lnTo>
                <a:lnTo>
                  <a:pt x="1955165" y="38226"/>
                </a:lnTo>
                <a:lnTo>
                  <a:pt x="1983136" y="79724"/>
                </a:lnTo>
                <a:lnTo>
                  <a:pt x="1993392" y="130555"/>
                </a:lnTo>
                <a:lnTo>
                  <a:pt x="1993392" y="652779"/>
                </a:lnTo>
                <a:lnTo>
                  <a:pt x="1983136" y="703611"/>
                </a:lnTo>
                <a:lnTo>
                  <a:pt x="1955164" y="745108"/>
                </a:lnTo>
                <a:lnTo>
                  <a:pt x="1913667" y="773080"/>
                </a:lnTo>
                <a:lnTo>
                  <a:pt x="1862836" y="783336"/>
                </a:lnTo>
                <a:lnTo>
                  <a:pt x="130556" y="783336"/>
                </a:lnTo>
                <a:lnTo>
                  <a:pt x="79740" y="773080"/>
                </a:lnTo>
                <a:lnTo>
                  <a:pt x="38241" y="745109"/>
                </a:lnTo>
                <a:lnTo>
                  <a:pt x="10260" y="703611"/>
                </a:lnTo>
                <a:lnTo>
                  <a:pt x="0" y="652779"/>
                </a:lnTo>
                <a:lnTo>
                  <a:pt x="0" y="130555"/>
                </a:lnTo>
                <a:close/>
              </a:path>
            </a:pathLst>
          </a:custGeom>
          <a:ln w="9144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202232" y="2817495"/>
            <a:ext cx="1136015" cy="635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b="1" spc="-50" dirty="0">
                <a:latin typeface="Calibri Light"/>
                <a:cs typeface="Calibri Light"/>
              </a:rPr>
              <a:t>R</a:t>
            </a:r>
            <a:r>
              <a:rPr sz="2000" b="1" spc="-5" dirty="0">
                <a:latin typeface="Calibri Light"/>
                <a:cs typeface="Calibri Light"/>
              </a:rPr>
              <a:t>e</a:t>
            </a:r>
            <a:r>
              <a:rPr sz="2000" b="1" spc="-15" dirty="0">
                <a:latin typeface="Calibri Light"/>
                <a:cs typeface="Calibri Light"/>
              </a:rPr>
              <a:t>n</a:t>
            </a:r>
            <a:r>
              <a:rPr sz="2000" b="1" spc="-20" dirty="0">
                <a:latin typeface="Calibri Light"/>
                <a:cs typeface="Calibri Light"/>
              </a:rPr>
              <a:t>e</a:t>
            </a:r>
            <a:r>
              <a:rPr sz="2000" b="1" spc="-45" dirty="0">
                <a:latin typeface="Calibri Light"/>
                <a:cs typeface="Calibri Light"/>
              </a:rPr>
              <a:t>w</a:t>
            </a:r>
            <a:r>
              <a:rPr sz="2000" b="1" spc="-20" dirty="0">
                <a:latin typeface="Calibri Light"/>
                <a:cs typeface="Calibri Light"/>
              </a:rPr>
              <a:t>a</a:t>
            </a:r>
            <a:r>
              <a:rPr sz="2000" b="1" spc="-25" dirty="0">
                <a:latin typeface="Calibri Light"/>
                <a:cs typeface="Calibri Light"/>
              </a:rPr>
              <a:t>b</a:t>
            </a:r>
            <a:r>
              <a:rPr sz="2000" b="1" dirty="0">
                <a:latin typeface="Calibri Light"/>
                <a:cs typeface="Calibri Light"/>
              </a:rPr>
              <a:t>le</a:t>
            </a:r>
          </a:p>
          <a:p>
            <a:pPr marL="1270" algn="ctr">
              <a:lnSpc>
                <a:spcPct val="100000"/>
              </a:lnSpc>
            </a:pPr>
            <a:r>
              <a:rPr sz="2000" b="1" spc="-15" dirty="0">
                <a:latin typeface="Calibri Light"/>
                <a:cs typeface="Calibri Light"/>
              </a:rPr>
              <a:t>energy</a:t>
            </a:r>
            <a:endParaRPr sz="2000" b="1" dirty="0">
              <a:latin typeface="Calibri Light"/>
              <a:cs typeface="Calibri Ligh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568440" y="1505711"/>
            <a:ext cx="1400555" cy="1124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59708" y="2891027"/>
            <a:ext cx="3543300" cy="822960"/>
          </a:xfrm>
          <a:custGeom>
            <a:avLst/>
            <a:gdLst/>
            <a:ahLst/>
            <a:cxnLst/>
            <a:rect l="l" t="t" r="r" b="b"/>
            <a:pathLst>
              <a:path w="3543300" h="822960">
                <a:moveTo>
                  <a:pt x="1771650" y="0"/>
                </a:moveTo>
                <a:lnTo>
                  <a:pt x="1698626" y="343"/>
                </a:lnTo>
                <a:lnTo>
                  <a:pt x="1626353" y="1364"/>
                </a:lnTo>
                <a:lnTo>
                  <a:pt x="1554889" y="3050"/>
                </a:lnTo>
                <a:lnTo>
                  <a:pt x="1484290" y="5386"/>
                </a:lnTo>
                <a:lnTo>
                  <a:pt x="1414614" y="8361"/>
                </a:lnTo>
                <a:lnTo>
                  <a:pt x="1278256" y="16172"/>
                </a:lnTo>
                <a:lnTo>
                  <a:pt x="1211689" y="20982"/>
                </a:lnTo>
                <a:lnTo>
                  <a:pt x="1146273" y="26376"/>
                </a:lnTo>
                <a:lnTo>
                  <a:pt x="1082063" y="32343"/>
                </a:lnTo>
                <a:lnTo>
                  <a:pt x="1019119" y="38868"/>
                </a:lnTo>
                <a:lnTo>
                  <a:pt x="957495" y="45938"/>
                </a:lnTo>
                <a:lnTo>
                  <a:pt x="897250" y="53540"/>
                </a:lnTo>
                <a:lnTo>
                  <a:pt x="838441" y="61661"/>
                </a:lnTo>
                <a:lnTo>
                  <a:pt x="781124" y="70287"/>
                </a:lnTo>
                <a:lnTo>
                  <a:pt x="725356" y="79406"/>
                </a:lnTo>
                <a:lnTo>
                  <a:pt x="671195" y="89004"/>
                </a:lnTo>
                <a:lnTo>
                  <a:pt x="618698" y="99067"/>
                </a:lnTo>
                <a:lnTo>
                  <a:pt x="567921" y="109583"/>
                </a:lnTo>
                <a:lnTo>
                  <a:pt x="518922" y="120538"/>
                </a:lnTo>
                <a:lnTo>
                  <a:pt x="471757" y="131920"/>
                </a:lnTo>
                <a:lnTo>
                  <a:pt x="426483" y="143714"/>
                </a:lnTo>
                <a:lnTo>
                  <a:pt x="383158" y="155907"/>
                </a:lnTo>
                <a:lnTo>
                  <a:pt x="341839" y="168487"/>
                </a:lnTo>
                <a:lnTo>
                  <a:pt x="302582" y="181440"/>
                </a:lnTo>
                <a:lnTo>
                  <a:pt x="265445" y="194752"/>
                </a:lnTo>
                <a:lnTo>
                  <a:pt x="197757" y="222403"/>
                </a:lnTo>
                <a:lnTo>
                  <a:pt x="139231" y="251334"/>
                </a:lnTo>
                <a:lnTo>
                  <a:pt x="90324" y="281440"/>
                </a:lnTo>
                <a:lnTo>
                  <a:pt x="51491" y="312613"/>
                </a:lnTo>
                <a:lnTo>
                  <a:pt x="23189" y="344748"/>
                </a:lnTo>
                <a:lnTo>
                  <a:pt x="1477" y="394522"/>
                </a:lnTo>
                <a:lnTo>
                  <a:pt x="0" y="411480"/>
                </a:lnTo>
                <a:lnTo>
                  <a:pt x="1477" y="428437"/>
                </a:lnTo>
                <a:lnTo>
                  <a:pt x="23189" y="478211"/>
                </a:lnTo>
                <a:lnTo>
                  <a:pt x="51491" y="510346"/>
                </a:lnTo>
                <a:lnTo>
                  <a:pt x="90324" y="541519"/>
                </a:lnTo>
                <a:lnTo>
                  <a:pt x="139231" y="571625"/>
                </a:lnTo>
                <a:lnTo>
                  <a:pt x="197757" y="600556"/>
                </a:lnTo>
                <a:lnTo>
                  <a:pt x="265445" y="628207"/>
                </a:lnTo>
                <a:lnTo>
                  <a:pt x="302582" y="641519"/>
                </a:lnTo>
                <a:lnTo>
                  <a:pt x="341839" y="654472"/>
                </a:lnTo>
                <a:lnTo>
                  <a:pt x="383158" y="667052"/>
                </a:lnTo>
                <a:lnTo>
                  <a:pt x="426483" y="679245"/>
                </a:lnTo>
                <a:lnTo>
                  <a:pt x="471757" y="691039"/>
                </a:lnTo>
                <a:lnTo>
                  <a:pt x="518921" y="702421"/>
                </a:lnTo>
                <a:lnTo>
                  <a:pt x="567921" y="713376"/>
                </a:lnTo>
                <a:lnTo>
                  <a:pt x="618698" y="723892"/>
                </a:lnTo>
                <a:lnTo>
                  <a:pt x="671195" y="733955"/>
                </a:lnTo>
                <a:lnTo>
                  <a:pt x="725356" y="743553"/>
                </a:lnTo>
                <a:lnTo>
                  <a:pt x="781124" y="752672"/>
                </a:lnTo>
                <a:lnTo>
                  <a:pt x="838441" y="761298"/>
                </a:lnTo>
                <a:lnTo>
                  <a:pt x="897250" y="769419"/>
                </a:lnTo>
                <a:lnTo>
                  <a:pt x="957495" y="777021"/>
                </a:lnTo>
                <a:lnTo>
                  <a:pt x="1019119" y="784091"/>
                </a:lnTo>
                <a:lnTo>
                  <a:pt x="1082063" y="790616"/>
                </a:lnTo>
                <a:lnTo>
                  <a:pt x="1146273" y="796583"/>
                </a:lnTo>
                <a:lnTo>
                  <a:pt x="1211689" y="801977"/>
                </a:lnTo>
                <a:lnTo>
                  <a:pt x="1278256" y="806787"/>
                </a:lnTo>
                <a:lnTo>
                  <a:pt x="1345917" y="810998"/>
                </a:lnTo>
                <a:lnTo>
                  <a:pt x="1484290" y="817573"/>
                </a:lnTo>
                <a:lnTo>
                  <a:pt x="1626353" y="821595"/>
                </a:lnTo>
                <a:lnTo>
                  <a:pt x="1771650" y="822960"/>
                </a:lnTo>
                <a:lnTo>
                  <a:pt x="1844673" y="822616"/>
                </a:lnTo>
                <a:lnTo>
                  <a:pt x="1916946" y="821595"/>
                </a:lnTo>
                <a:lnTo>
                  <a:pt x="1988410" y="819909"/>
                </a:lnTo>
                <a:lnTo>
                  <a:pt x="2059009" y="817573"/>
                </a:lnTo>
                <a:lnTo>
                  <a:pt x="2128685" y="814598"/>
                </a:lnTo>
                <a:lnTo>
                  <a:pt x="2197382" y="810998"/>
                </a:lnTo>
                <a:lnTo>
                  <a:pt x="2265043" y="806787"/>
                </a:lnTo>
                <a:lnTo>
                  <a:pt x="2331610" y="801977"/>
                </a:lnTo>
                <a:lnTo>
                  <a:pt x="2397026" y="796583"/>
                </a:lnTo>
                <a:lnTo>
                  <a:pt x="2461236" y="790616"/>
                </a:lnTo>
                <a:lnTo>
                  <a:pt x="2524180" y="784091"/>
                </a:lnTo>
                <a:lnTo>
                  <a:pt x="2585804" y="777021"/>
                </a:lnTo>
                <a:lnTo>
                  <a:pt x="2646049" y="769419"/>
                </a:lnTo>
                <a:lnTo>
                  <a:pt x="2704858" y="761298"/>
                </a:lnTo>
                <a:lnTo>
                  <a:pt x="2762175" y="752672"/>
                </a:lnTo>
                <a:lnTo>
                  <a:pt x="2817943" y="743553"/>
                </a:lnTo>
                <a:lnTo>
                  <a:pt x="2872104" y="733955"/>
                </a:lnTo>
                <a:lnTo>
                  <a:pt x="2924601" y="723892"/>
                </a:lnTo>
                <a:lnTo>
                  <a:pt x="2975378" y="713376"/>
                </a:lnTo>
                <a:lnTo>
                  <a:pt x="3024377" y="702421"/>
                </a:lnTo>
                <a:lnTo>
                  <a:pt x="3071542" y="691039"/>
                </a:lnTo>
                <a:lnTo>
                  <a:pt x="3116816" y="679245"/>
                </a:lnTo>
                <a:lnTo>
                  <a:pt x="3160141" y="667052"/>
                </a:lnTo>
                <a:lnTo>
                  <a:pt x="3201460" y="654472"/>
                </a:lnTo>
                <a:lnTo>
                  <a:pt x="3240717" y="641519"/>
                </a:lnTo>
                <a:lnTo>
                  <a:pt x="3277854" y="628207"/>
                </a:lnTo>
                <a:lnTo>
                  <a:pt x="3345542" y="600556"/>
                </a:lnTo>
                <a:lnTo>
                  <a:pt x="3404068" y="571625"/>
                </a:lnTo>
                <a:lnTo>
                  <a:pt x="3452975" y="541519"/>
                </a:lnTo>
                <a:lnTo>
                  <a:pt x="3491808" y="510346"/>
                </a:lnTo>
                <a:lnTo>
                  <a:pt x="3520110" y="478211"/>
                </a:lnTo>
                <a:lnTo>
                  <a:pt x="3541822" y="428437"/>
                </a:lnTo>
                <a:lnTo>
                  <a:pt x="3543299" y="411480"/>
                </a:lnTo>
                <a:lnTo>
                  <a:pt x="3541822" y="394522"/>
                </a:lnTo>
                <a:lnTo>
                  <a:pt x="3520110" y="344748"/>
                </a:lnTo>
                <a:lnTo>
                  <a:pt x="3491808" y="312613"/>
                </a:lnTo>
                <a:lnTo>
                  <a:pt x="3452975" y="281440"/>
                </a:lnTo>
                <a:lnTo>
                  <a:pt x="3404068" y="251334"/>
                </a:lnTo>
                <a:lnTo>
                  <a:pt x="3345542" y="222403"/>
                </a:lnTo>
                <a:lnTo>
                  <a:pt x="3277854" y="194752"/>
                </a:lnTo>
                <a:lnTo>
                  <a:pt x="3240717" y="181440"/>
                </a:lnTo>
                <a:lnTo>
                  <a:pt x="3201460" y="168487"/>
                </a:lnTo>
                <a:lnTo>
                  <a:pt x="3160141" y="155907"/>
                </a:lnTo>
                <a:lnTo>
                  <a:pt x="3116816" y="143714"/>
                </a:lnTo>
                <a:lnTo>
                  <a:pt x="3071542" y="131920"/>
                </a:lnTo>
                <a:lnTo>
                  <a:pt x="3024377" y="120538"/>
                </a:lnTo>
                <a:lnTo>
                  <a:pt x="2975378" y="109583"/>
                </a:lnTo>
                <a:lnTo>
                  <a:pt x="2924601" y="99067"/>
                </a:lnTo>
                <a:lnTo>
                  <a:pt x="2872104" y="89004"/>
                </a:lnTo>
                <a:lnTo>
                  <a:pt x="2817943" y="79406"/>
                </a:lnTo>
                <a:lnTo>
                  <a:pt x="2762175" y="70287"/>
                </a:lnTo>
                <a:lnTo>
                  <a:pt x="2704858" y="61661"/>
                </a:lnTo>
                <a:lnTo>
                  <a:pt x="2646049" y="53540"/>
                </a:lnTo>
                <a:lnTo>
                  <a:pt x="2585804" y="45938"/>
                </a:lnTo>
                <a:lnTo>
                  <a:pt x="2524180" y="38868"/>
                </a:lnTo>
                <a:lnTo>
                  <a:pt x="2461236" y="32343"/>
                </a:lnTo>
                <a:lnTo>
                  <a:pt x="2397026" y="26376"/>
                </a:lnTo>
                <a:lnTo>
                  <a:pt x="2331610" y="20982"/>
                </a:lnTo>
                <a:lnTo>
                  <a:pt x="2265043" y="16172"/>
                </a:lnTo>
                <a:lnTo>
                  <a:pt x="2128685" y="8361"/>
                </a:lnTo>
                <a:lnTo>
                  <a:pt x="1988410" y="3050"/>
                </a:lnTo>
                <a:lnTo>
                  <a:pt x="1844673" y="343"/>
                </a:lnTo>
                <a:lnTo>
                  <a:pt x="1771650" y="0"/>
                </a:lnTo>
                <a:close/>
              </a:path>
            </a:pathLst>
          </a:custGeom>
          <a:solidFill>
            <a:srgbClr val="E1EF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59708" y="2891027"/>
            <a:ext cx="3543300" cy="822960"/>
          </a:xfrm>
          <a:custGeom>
            <a:avLst/>
            <a:gdLst/>
            <a:ahLst/>
            <a:cxnLst/>
            <a:rect l="l" t="t" r="r" b="b"/>
            <a:pathLst>
              <a:path w="3543300" h="822960">
                <a:moveTo>
                  <a:pt x="0" y="411480"/>
                </a:moveTo>
                <a:lnTo>
                  <a:pt x="13129" y="361143"/>
                </a:lnTo>
                <a:lnTo>
                  <a:pt x="35995" y="328567"/>
                </a:lnTo>
                <a:lnTo>
                  <a:pt x="69620" y="296899"/>
                </a:lnTo>
                <a:lnTo>
                  <a:pt x="113547" y="266247"/>
                </a:lnTo>
                <a:lnTo>
                  <a:pt x="167320" y="236716"/>
                </a:lnTo>
                <a:lnTo>
                  <a:pt x="230484" y="208411"/>
                </a:lnTo>
                <a:lnTo>
                  <a:pt x="302582" y="181440"/>
                </a:lnTo>
                <a:lnTo>
                  <a:pt x="341839" y="168487"/>
                </a:lnTo>
                <a:lnTo>
                  <a:pt x="383158" y="155907"/>
                </a:lnTo>
                <a:lnTo>
                  <a:pt x="426483" y="143714"/>
                </a:lnTo>
                <a:lnTo>
                  <a:pt x="471757" y="131920"/>
                </a:lnTo>
                <a:lnTo>
                  <a:pt x="518922" y="120538"/>
                </a:lnTo>
                <a:lnTo>
                  <a:pt x="567921" y="109583"/>
                </a:lnTo>
                <a:lnTo>
                  <a:pt x="618698" y="99067"/>
                </a:lnTo>
                <a:lnTo>
                  <a:pt x="671195" y="89004"/>
                </a:lnTo>
                <a:lnTo>
                  <a:pt x="725356" y="79406"/>
                </a:lnTo>
                <a:lnTo>
                  <a:pt x="781124" y="70287"/>
                </a:lnTo>
                <a:lnTo>
                  <a:pt x="838441" y="61661"/>
                </a:lnTo>
                <a:lnTo>
                  <a:pt x="897250" y="53540"/>
                </a:lnTo>
                <a:lnTo>
                  <a:pt x="957495" y="45938"/>
                </a:lnTo>
                <a:lnTo>
                  <a:pt x="1019119" y="38868"/>
                </a:lnTo>
                <a:lnTo>
                  <a:pt x="1082063" y="32343"/>
                </a:lnTo>
                <a:lnTo>
                  <a:pt x="1146273" y="26376"/>
                </a:lnTo>
                <a:lnTo>
                  <a:pt x="1211689" y="20982"/>
                </a:lnTo>
                <a:lnTo>
                  <a:pt x="1278256" y="16172"/>
                </a:lnTo>
                <a:lnTo>
                  <a:pt x="1345917" y="11961"/>
                </a:lnTo>
                <a:lnTo>
                  <a:pt x="1414614" y="8361"/>
                </a:lnTo>
                <a:lnTo>
                  <a:pt x="1484290" y="5386"/>
                </a:lnTo>
                <a:lnTo>
                  <a:pt x="1554889" y="3050"/>
                </a:lnTo>
                <a:lnTo>
                  <a:pt x="1626353" y="1364"/>
                </a:lnTo>
                <a:lnTo>
                  <a:pt x="1698626" y="343"/>
                </a:lnTo>
                <a:lnTo>
                  <a:pt x="1771650" y="0"/>
                </a:lnTo>
                <a:lnTo>
                  <a:pt x="1844673" y="343"/>
                </a:lnTo>
                <a:lnTo>
                  <a:pt x="1916946" y="1364"/>
                </a:lnTo>
                <a:lnTo>
                  <a:pt x="1988410" y="3050"/>
                </a:lnTo>
                <a:lnTo>
                  <a:pt x="2059009" y="5386"/>
                </a:lnTo>
                <a:lnTo>
                  <a:pt x="2128685" y="8361"/>
                </a:lnTo>
                <a:lnTo>
                  <a:pt x="2197382" y="11961"/>
                </a:lnTo>
                <a:lnTo>
                  <a:pt x="2265043" y="16172"/>
                </a:lnTo>
                <a:lnTo>
                  <a:pt x="2331610" y="20982"/>
                </a:lnTo>
                <a:lnTo>
                  <a:pt x="2397026" y="26376"/>
                </a:lnTo>
                <a:lnTo>
                  <a:pt x="2461236" y="32343"/>
                </a:lnTo>
                <a:lnTo>
                  <a:pt x="2524180" y="38868"/>
                </a:lnTo>
                <a:lnTo>
                  <a:pt x="2585804" y="45938"/>
                </a:lnTo>
                <a:lnTo>
                  <a:pt x="2646049" y="53540"/>
                </a:lnTo>
                <a:lnTo>
                  <a:pt x="2704858" y="61661"/>
                </a:lnTo>
                <a:lnTo>
                  <a:pt x="2762175" y="70287"/>
                </a:lnTo>
                <a:lnTo>
                  <a:pt x="2817943" y="79406"/>
                </a:lnTo>
                <a:lnTo>
                  <a:pt x="2872104" y="89004"/>
                </a:lnTo>
                <a:lnTo>
                  <a:pt x="2924601" y="99067"/>
                </a:lnTo>
                <a:lnTo>
                  <a:pt x="2975378" y="109583"/>
                </a:lnTo>
                <a:lnTo>
                  <a:pt x="3024377" y="120538"/>
                </a:lnTo>
                <a:lnTo>
                  <a:pt x="3071542" y="131920"/>
                </a:lnTo>
                <a:lnTo>
                  <a:pt x="3116816" y="143714"/>
                </a:lnTo>
                <a:lnTo>
                  <a:pt x="3160141" y="155907"/>
                </a:lnTo>
                <a:lnTo>
                  <a:pt x="3201460" y="168487"/>
                </a:lnTo>
                <a:lnTo>
                  <a:pt x="3240717" y="181440"/>
                </a:lnTo>
                <a:lnTo>
                  <a:pt x="3277854" y="194752"/>
                </a:lnTo>
                <a:lnTo>
                  <a:pt x="3345542" y="222403"/>
                </a:lnTo>
                <a:lnTo>
                  <a:pt x="3404068" y="251334"/>
                </a:lnTo>
                <a:lnTo>
                  <a:pt x="3452975" y="281440"/>
                </a:lnTo>
                <a:lnTo>
                  <a:pt x="3491808" y="312613"/>
                </a:lnTo>
                <a:lnTo>
                  <a:pt x="3520110" y="344748"/>
                </a:lnTo>
                <a:lnTo>
                  <a:pt x="3541822" y="394522"/>
                </a:lnTo>
                <a:lnTo>
                  <a:pt x="3543299" y="411480"/>
                </a:lnTo>
                <a:lnTo>
                  <a:pt x="3541822" y="428437"/>
                </a:lnTo>
                <a:lnTo>
                  <a:pt x="3520110" y="478211"/>
                </a:lnTo>
                <a:lnTo>
                  <a:pt x="3491808" y="510346"/>
                </a:lnTo>
                <a:lnTo>
                  <a:pt x="3452975" y="541519"/>
                </a:lnTo>
                <a:lnTo>
                  <a:pt x="3404068" y="571625"/>
                </a:lnTo>
                <a:lnTo>
                  <a:pt x="3345542" y="600556"/>
                </a:lnTo>
                <a:lnTo>
                  <a:pt x="3277854" y="628207"/>
                </a:lnTo>
                <a:lnTo>
                  <a:pt x="3240717" y="641519"/>
                </a:lnTo>
                <a:lnTo>
                  <a:pt x="3201460" y="654472"/>
                </a:lnTo>
                <a:lnTo>
                  <a:pt x="3160141" y="667052"/>
                </a:lnTo>
                <a:lnTo>
                  <a:pt x="3116816" y="679245"/>
                </a:lnTo>
                <a:lnTo>
                  <a:pt x="3071542" y="691039"/>
                </a:lnTo>
                <a:lnTo>
                  <a:pt x="3024377" y="702421"/>
                </a:lnTo>
                <a:lnTo>
                  <a:pt x="2975378" y="713376"/>
                </a:lnTo>
                <a:lnTo>
                  <a:pt x="2924601" y="723892"/>
                </a:lnTo>
                <a:lnTo>
                  <a:pt x="2872104" y="733955"/>
                </a:lnTo>
                <a:lnTo>
                  <a:pt x="2817943" y="743553"/>
                </a:lnTo>
                <a:lnTo>
                  <a:pt x="2762175" y="752672"/>
                </a:lnTo>
                <a:lnTo>
                  <a:pt x="2704858" y="761298"/>
                </a:lnTo>
                <a:lnTo>
                  <a:pt x="2646049" y="769419"/>
                </a:lnTo>
                <a:lnTo>
                  <a:pt x="2585804" y="777021"/>
                </a:lnTo>
                <a:lnTo>
                  <a:pt x="2524180" y="784091"/>
                </a:lnTo>
                <a:lnTo>
                  <a:pt x="2461236" y="790616"/>
                </a:lnTo>
                <a:lnTo>
                  <a:pt x="2397026" y="796583"/>
                </a:lnTo>
                <a:lnTo>
                  <a:pt x="2331610" y="801977"/>
                </a:lnTo>
                <a:lnTo>
                  <a:pt x="2265043" y="806787"/>
                </a:lnTo>
                <a:lnTo>
                  <a:pt x="2197382" y="810998"/>
                </a:lnTo>
                <a:lnTo>
                  <a:pt x="2128685" y="814598"/>
                </a:lnTo>
                <a:lnTo>
                  <a:pt x="2059009" y="817573"/>
                </a:lnTo>
                <a:lnTo>
                  <a:pt x="1988410" y="819909"/>
                </a:lnTo>
                <a:lnTo>
                  <a:pt x="1916946" y="821595"/>
                </a:lnTo>
                <a:lnTo>
                  <a:pt x="1844673" y="822616"/>
                </a:lnTo>
                <a:lnTo>
                  <a:pt x="1771650" y="822960"/>
                </a:lnTo>
                <a:lnTo>
                  <a:pt x="1698626" y="822616"/>
                </a:lnTo>
                <a:lnTo>
                  <a:pt x="1626353" y="821595"/>
                </a:lnTo>
                <a:lnTo>
                  <a:pt x="1554889" y="819909"/>
                </a:lnTo>
                <a:lnTo>
                  <a:pt x="1484290" y="817573"/>
                </a:lnTo>
                <a:lnTo>
                  <a:pt x="1414614" y="814598"/>
                </a:lnTo>
                <a:lnTo>
                  <a:pt x="1345917" y="810998"/>
                </a:lnTo>
                <a:lnTo>
                  <a:pt x="1278256" y="806787"/>
                </a:lnTo>
                <a:lnTo>
                  <a:pt x="1211689" y="801977"/>
                </a:lnTo>
                <a:lnTo>
                  <a:pt x="1146273" y="796583"/>
                </a:lnTo>
                <a:lnTo>
                  <a:pt x="1082063" y="790616"/>
                </a:lnTo>
                <a:lnTo>
                  <a:pt x="1019119" y="784091"/>
                </a:lnTo>
                <a:lnTo>
                  <a:pt x="957495" y="777021"/>
                </a:lnTo>
                <a:lnTo>
                  <a:pt x="897250" y="769419"/>
                </a:lnTo>
                <a:lnTo>
                  <a:pt x="838441" y="761298"/>
                </a:lnTo>
                <a:lnTo>
                  <a:pt x="781124" y="752672"/>
                </a:lnTo>
                <a:lnTo>
                  <a:pt x="725356" y="743553"/>
                </a:lnTo>
                <a:lnTo>
                  <a:pt x="671195" y="733955"/>
                </a:lnTo>
                <a:lnTo>
                  <a:pt x="618698" y="723892"/>
                </a:lnTo>
                <a:lnTo>
                  <a:pt x="567921" y="713376"/>
                </a:lnTo>
                <a:lnTo>
                  <a:pt x="518921" y="702421"/>
                </a:lnTo>
                <a:lnTo>
                  <a:pt x="471757" y="691039"/>
                </a:lnTo>
                <a:lnTo>
                  <a:pt x="426483" y="679245"/>
                </a:lnTo>
                <a:lnTo>
                  <a:pt x="383158" y="667052"/>
                </a:lnTo>
                <a:lnTo>
                  <a:pt x="341839" y="654472"/>
                </a:lnTo>
                <a:lnTo>
                  <a:pt x="302582" y="641519"/>
                </a:lnTo>
                <a:lnTo>
                  <a:pt x="265445" y="628207"/>
                </a:lnTo>
                <a:lnTo>
                  <a:pt x="197757" y="600556"/>
                </a:lnTo>
                <a:lnTo>
                  <a:pt x="139231" y="571625"/>
                </a:lnTo>
                <a:lnTo>
                  <a:pt x="90324" y="541519"/>
                </a:lnTo>
                <a:lnTo>
                  <a:pt x="51491" y="510346"/>
                </a:lnTo>
                <a:lnTo>
                  <a:pt x="23189" y="478211"/>
                </a:lnTo>
                <a:lnTo>
                  <a:pt x="1477" y="428437"/>
                </a:lnTo>
                <a:lnTo>
                  <a:pt x="0" y="411480"/>
                </a:lnTo>
                <a:close/>
              </a:path>
            </a:pathLst>
          </a:custGeom>
          <a:ln w="9143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77892" y="3045714"/>
            <a:ext cx="210756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6390" marR="5080" indent="-314325">
              <a:lnSpc>
                <a:spcPct val="100000"/>
              </a:lnSpc>
            </a:pPr>
            <a:r>
              <a:rPr sz="1600" b="0" spc="-10" dirty="0">
                <a:solidFill>
                  <a:srgbClr val="202020"/>
                </a:solidFill>
                <a:latin typeface="Calibri Light"/>
                <a:cs typeface="Calibri Light"/>
              </a:rPr>
              <a:t>Reduction </a:t>
            </a:r>
            <a:r>
              <a:rPr sz="1600" b="0" spc="-5" dirty="0">
                <a:solidFill>
                  <a:srgbClr val="202020"/>
                </a:solidFill>
                <a:latin typeface="Calibri Light"/>
                <a:cs typeface="Calibri Light"/>
              </a:rPr>
              <a:t>in </a:t>
            </a:r>
            <a:r>
              <a:rPr sz="1600" b="0" spc="-10" dirty="0">
                <a:solidFill>
                  <a:srgbClr val="202020"/>
                </a:solidFill>
                <a:latin typeface="Calibri Light"/>
                <a:cs typeface="Calibri Light"/>
              </a:rPr>
              <a:t>emissions of  greenhouse</a:t>
            </a:r>
            <a:r>
              <a:rPr sz="1600" b="0" spc="-20" dirty="0">
                <a:solidFill>
                  <a:srgbClr val="202020"/>
                </a:solidFill>
                <a:latin typeface="Calibri Light"/>
                <a:cs typeface="Calibri Light"/>
              </a:rPr>
              <a:t> </a:t>
            </a:r>
            <a:r>
              <a:rPr sz="1600" b="0" spc="-10" dirty="0">
                <a:solidFill>
                  <a:srgbClr val="202020"/>
                </a:solidFill>
                <a:latin typeface="Calibri Light"/>
                <a:cs typeface="Calibri Light"/>
              </a:rPr>
              <a:t>gases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062216" y="3939540"/>
            <a:ext cx="1943100" cy="340360"/>
          </a:xfrm>
          <a:custGeom>
            <a:avLst/>
            <a:gdLst/>
            <a:ahLst/>
            <a:cxnLst/>
            <a:rect l="l" t="t" r="r" b="b"/>
            <a:pathLst>
              <a:path w="1943100" h="340360">
                <a:moveTo>
                  <a:pt x="1886457" y="0"/>
                </a:moveTo>
                <a:lnTo>
                  <a:pt x="56641" y="0"/>
                </a:lnTo>
                <a:lnTo>
                  <a:pt x="34611" y="4456"/>
                </a:lnTo>
                <a:lnTo>
                  <a:pt x="16605" y="16605"/>
                </a:lnTo>
                <a:lnTo>
                  <a:pt x="4456" y="34611"/>
                </a:lnTo>
                <a:lnTo>
                  <a:pt x="0" y="56642"/>
                </a:lnTo>
                <a:lnTo>
                  <a:pt x="0" y="283210"/>
                </a:lnTo>
                <a:lnTo>
                  <a:pt x="4456" y="305240"/>
                </a:lnTo>
                <a:lnTo>
                  <a:pt x="16605" y="323246"/>
                </a:lnTo>
                <a:lnTo>
                  <a:pt x="34611" y="335395"/>
                </a:lnTo>
                <a:lnTo>
                  <a:pt x="56641" y="339852"/>
                </a:lnTo>
                <a:lnTo>
                  <a:pt x="1886457" y="339852"/>
                </a:lnTo>
                <a:lnTo>
                  <a:pt x="1908488" y="335395"/>
                </a:lnTo>
                <a:lnTo>
                  <a:pt x="1926494" y="323246"/>
                </a:lnTo>
                <a:lnTo>
                  <a:pt x="1938643" y="305240"/>
                </a:lnTo>
                <a:lnTo>
                  <a:pt x="1943100" y="283210"/>
                </a:lnTo>
                <a:lnTo>
                  <a:pt x="1943100" y="56642"/>
                </a:lnTo>
                <a:lnTo>
                  <a:pt x="1938643" y="34611"/>
                </a:lnTo>
                <a:lnTo>
                  <a:pt x="1926494" y="16605"/>
                </a:lnTo>
                <a:lnTo>
                  <a:pt x="1908488" y="4456"/>
                </a:lnTo>
                <a:lnTo>
                  <a:pt x="1886457" y="0"/>
                </a:lnTo>
                <a:close/>
              </a:path>
            </a:pathLst>
          </a:custGeom>
          <a:solidFill>
            <a:srgbClr val="8FAA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062216" y="3939540"/>
            <a:ext cx="1943100" cy="340360"/>
          </a:xfrm>
          <a:custGeom>
            <a:avLst/>
            <a:gdLst/>
            <a:ahLst/>
            <a:cxnLst/>
            <a:rect l="l" t="t" r="r" b="b"/>
            <a:pathLst>
              <a:path w="1943100" h="340360">
                <a:moveTo>
                  <a:pt x="0" y="56642"/>
                </a:moveTo>
                <a:lnTo>
                  <a:pt x="4456" y="34611"/>
                </a:lnTo>
                <a:lnTo>
                  <a:pt x="16605" y="16605"/>
                </a:lnTo>
                <a:lnTo>
                  <a:pt x="34611" y="4456"/>
                </a:lnTo>
                <a:lnTo>
                  <a:pt x="56641" y="0"/>
                </a:lnTo>
                <a:lnTo>
                  <a:pt x="1886457" y="0"/>
                </a:lnTo>
                <a:lnTo>
                  <a:pt x="1908488" y="4456"/>
                </a:lnTo>
                <a:lnTo>
                  <a:pt x="1926494" y="16605"/>
                </a:lnTo>
                <a:lnTo>
                  <a:pt x="1938643" y="34611"/>
                </a:lnTo>
                <a:lnTo>
                  <a:pt x="1943100" y="56642"/>
                </a:lnTo>
                <a:lnTo>
                  <a:pt x="1943100" y="283210"/>
                </a:lnTo>
                <a:lnTo>
                  <a:pt x="1938643" y="305240"/>
                </a:lnTo>
                <a:lnTo>
                  <a:pt x="1926494" y="323246"/>
                </a:lnTo>
                <a:lnTo>
                  <a:pt x="1908488" y="335395"/>
                </a:lnTo>
                <a:lnTo>
                  <a:pt x="1886457" y="339852"/>
                </a:lnTo>
                <a:lnTo>
                  <a:pt x="56641" y="339852"/>
                </a:lnTo>
                <a:lnTo>
                  <a:pt x="34611" y="335395"/>
                </a:lnTo>
                <a:lnTo>
                  <a:pt x="16605" y="323246"/>
                </a:lnTo>
                <a:lnTo>
                  <a:pt x="4456" y="305240"/>
                </a:lnTo>
                <a:lnTo>
                  <a:pt x="0" y="283210"/>
                </a:lnTo>
                <a:lnTo>
                  <a:pt x="0" y="56642"/>
                </a:lnTo>
                <a:close/>
              </a:path>
            </a:pathLst>
          </a:custGeom>
          <a:ln w="9144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673085" y="3990594"/>
            <a:ext cx="72326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15" dirty="0">
                <a:latin typeface="Calibri Light"/>
                <a:cs typeface="Calibri Light"/>
              </a:rPr>
              <a:t>Electronic</a:t>
            </a:r>
            <a:endParaRPr sz="1400" b="1" dirty="0">
              <a:latin typeface="Calibri Light"/>
              <a:cs typeface="Calibri Light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73100" y="56260"/>
            <a:ext cx="7899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Outline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270505" y="56260"/>
            <a:ext cx="117475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State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20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art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849115" y="56260"/>
            <a:ext cx="149923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</a:t>
            </a:r>
            <a:r>
              <a:rPr sz="2000" spc="-9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535929" y="56260"/>
            <a:ext cx="16116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068823" y="3936491"/>
            <a:ext cx="1701164" cy="340360"/>
          </a:xfrm>
          <a:custGeom>
            <a:avLst/>
            <a:gdLst/>
            <a:ahLst/>
            <a:cxnLst/>
            <a:rect l="l" t="t" r="r" b="b"/>
            <a:pathLst>
              <a:path w="1701165" h="340360">
                <a:moveTo>
                  <a:pt x="1644142" y="0"/>
                </a:moveTo>
                <a:lnTo>
                  <a:pt x="56641" y="0"/>
                </a:lnTo>
                <a:lnTo>
                  <a:pt x="34611" y="4456"/>
                </a:lnTo>
                <a:lnTo>
                  <a:pt x="16605" y="16605"/>
                </a:lnTo>
                <a:lnTo>
                  <a:pt x="4456" y="34611"/>
                </a:lnTo>
                <a:lnTo>
                  <a:pt x="0" y="56641"/>
                </a:lnTo>
                <a:lnTo>
                  <a:pt x="0" y="283209"/>
                </a:lnTo>
                <a:lnTo>
                  <a:pt x="4456" y="305240"/>
                </a:lnTo>
                <a:lnTo>
                  <a:pt x="16605" y="323246"/>
                </a:lnTo>
                <a:lnTo>
                  <a:pt x="34611" y="335395"/>
                </a:lnTo>
                <a:lnTo>
                  <a:pt x="56641" y="339851"/>
                </a:lnTo>
                <a:lnTo>
                  <a:pt x="1644142" y="339851"/>
                </a:lnTo>
                <a:lnTo>
                  <a:pt x="1666172" y="335395"/>
                </a:lnTo>
                <a:lnTo>
                  <a:pt x="1684178" y="323246"/>
                </a:lnTo>
                <a:lnTo>
                  <a:pt x="1696327" y="305240"/>
                </a:lnTo>
                <a:lnTo>
                  <a:pt x="1700783" y="283209"/>
                </a:lnTo>
                <a:lnTo>
                  <a:pt x="1700783" y="56641"/>
                </a:lnTo>
                <a:lnTo>
                  <a:pt x="1696327" y="34611"/>
                </a:lnTo>
                <a:lnTo>
                  <a:pt x="1684178" y="16605"/>
                </a:lnTo>
                <a:lnTo>
                  <a:pt x="1666172" y="4456"/>
                </a:lnTo>
                <a:lnTo>
                  <a:pt x="1644142" y="0"/>
                </a:lnTo>
                <a:close/>
              </a:path>
            </a:pathLst>
          </a:custGeom>
          <a:solidFill>
            <a:srgbClr val="8FAA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068823" y="3936491"/>
            <a:ext cx="1701164" cy="340360"/>
          </a:xfrm>
          <a:custGeom>
            <a:avLst/>
            <a:gdLst/>
            <a:ahLst/>
            <a:cxnLst/>
            <a:rect l="l" t="t" r="r" b="b"/>
            <a:pathLst>
              <a:path w="1701165" h="340360">
                <a:moveTo>
                  <a:pt x="0" y="56641"/>
                </a:moveTo>
                <a:lnTo>
                  <a:pt x="4456" y="34611"/>
                </a:lnTo>
                <a:lnTo>
                  <a:pt x="16605" y="16605"/>
                </a:lnTo>
                <a:lnTo>
                  <a:pt x="34611" y="4456"/>
                </a:lnTo>
                <a:lnTo>
                  <a:pt x="56641" y="0"/>
                </a:lnTo>
                <a:lnTo>
                  <a:pt x="1644142" y="0"/>
                </a:lnTo>
                <a:lnTo>
                  <a:pt x="1666172" y="4456"/>
                </a:lnTo>
                <a:lnTo>
                  <a:pt x="1684178" y="16605"/>
                </a:lnTo>
                <a:lnTo>
                  <a:pt x="1696327" y="34611"/>
                </a:lnTo>
                <a:lnTo>
                  <a:pt x="1700783" y="56641"/>
                </a:lnTo>
                <a:lnTo>
                  <a:pt x="1700783" y="283209"/>
                </a:lnTo>
                <a:lnTo>
                  <a:pt x="1696327" y="305240"/>
                </a:lnTo>
                <a:lnTo>
                  <a:pt x="1684178" y="323246"/>
                </a:lnTo>
                <a:lnTo>
                  <a:pt x="1666172" y="335395"/>
                </a:lnTo>
                <a:lnTo>
                  <a:pt x="1644142" y="339851"/>
                </a:lnTo>
                <a:lnTo>
                  <a:pt x="56641" y="339851"/>
                </a:lnTo>
                <a:lnTo>
                  <a:pt x="34611" y="335395"/>
                </a:lnTo>
                <a:lnTo>
                  <a:pt x="16605" y="323246"/>
                </a:lnTo>
                <a:lnTo>
                  <a:pt x="4456" y="305240"/>
                </a:lnTo>
                <a:lnTo>
                  <a:pt x="0" y="283209"/>
                </a:lnTo>
                <a:lnTo>
                  <a:pt x="0" y="56641"/>
                </a:lnTo>
                <a:close/>
              </a:path>
            </a:pathLst>
          </a:custGeom>
          <a:ln w="9143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340858" y="3987927"/>
            <a:ext cx="116014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5" dirty="0">
                <a:latin typeface="Calibri Light"/>
                <a:cs typeface="Calibri Light"/>
              </a:rPr>
              <a:t>Urban</a:t>
            </a:r>
            <a:r>
              <a:rPr sz="1400" b="1" spc="-155" dirty="0">
                <a:latin typeface="Calibri Light"/>
                <a:cs typeface="Calibri Light"/>
              </a:rPr>
              <a:t> </a:t>
            </a:r>
            <a:r>
              <a:rPr sz="1400" b="1" spc="-10" dirty="0">
                <a:latin typeface="Calibri Light"/>
                <a:cs typeface="Calibri Light"/>
              </a:rPr>
              <a:t>transport</a:t>
            </a:r>
            <a:endParaRPr sz="1400" b="1" dirty="0">
              <a:latin typeface="Calibri Light"/>
              <a:cs typeface="Calibri Light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985772" y="4948428"/>
            <a:ext cx="3339465" cy="1856739"/>
          </a:xfrm>
          <a:custGeom>
            <a:avLst/>
            <a:gdLst/>
            <a:ahLst/>
            <a:cxnLst/>
            <a:rect l="l" t="t" r="r" b="b"/>
            <a:pathLst>
              <a:path w="3339465" h="1856740">
                <a:moveTo>
                  <a:pt x="1622418" y="1398612"/>
                </a:moveTo>
                <a:lnTo>
                  <a:pt x="1150873" y="1398612"/>
                </a:lnTo>
                <a:lnTo>
                  <a:pt x="1094104" y="1856232"/>
                </a:lnTo>
                <a:lnTo>
                  <a:pt x="1622418" y="1398612"/>
                </a:lnTo>
                <a:close/>
              </a:path>
              <a:path w="3339465" h="1856740">
                <a:moveTo>
                  <a:pt x="2188016" y="1357795"/>
                </a:moveTo>
                <a:lnTo>
                  <a:pt x="1669541" y="1357795"/>
                </a:lnTo>
                <a:lnTo>
                  <a:pt x="2048002" y="1659013"/>
                </a:lnTo>
                <a:lnTo>
                  <a:pt x="2188016" y="1357795"/>
                </a:lnTo>
                <a:close/>
              </a:path>
              <a:path w="3339465" h="1856740">
                <a:moveTo>
                  <a:pt x="2784213" y="1313116"/>
                </a:moveTo>
                <a:lnTo>
                  <a:pt x="2208783" y="1313116"/>
                </a:lnTo>
                <a:lnTo>
                  <a:pt x="3281933" y="1659013"/>
                </a:lnTo>
                <a:lnTo>
                  <a:pt x="2784213" y="1313116"/>
                </a:lnTo>
                <a:close/>
              </a:path>
              <a:path w="3339465" h="1856740">
                <a:moveTo>
                  <a:pt x="0" y="714133"/>
                </a:moveTo>
                <a:lnTo>
                  <a:pt x="617219" y="956043"/>
                </a:lnTo>
                <a:lnTo>
                  <a:pt x="77723" y="1156970"/>
                </a:lnTo>
                <a:lnTo>
                  <a:pt x="757173" y="1227607"/>
                </a:lnTo>
                <a:lnTo>
                  <a:pt x="497713" y="1473212"/>
                </a:lnTo>
                <a:lnTo>
                  <a:pt x="1150873" y="1398612"/>
                </a:lnTo>
                <a:lnTo>
                  <a:pt x="1622418" y="1398612"/>
                </a:lnTo>
                <a:lnTo>
                  <a:pt x="1669541" y="1357795"/>
                </a:lnTo>
                <a:lnTo>
                  <a:pt x="2188016" y="1357795"/>
                </a:lnTo>
                <a:lnTo>
                  <a:pt x="2208783" y="1313116"/>
                </a:lnTo>
                <a:lnTo>
                  <a:pt x="2784213" y="1313116"/>
                </a:lnTo>
                <a:lnTo>
                  <a:pt x="2623819" y="1201648"/>
                </a:lnTo>
                <a:lnTo>
                  <a:pt x="3339083" y="1115885"/>
                </a:lnTo>
                <a:lnTo>
                  <a:pt x="2763647" y="844321"/>
                </a:lnTo>
                <a:lnTo>
                  <a:pt x="2993743" y="744042"/>
                </a:lnTo>
                <a:lnTo>
                  <a:pt x="736345" y="744042"/>
                </a:lnTo>
                <a:lnTo>
                  <a:pt x="0" y="714133"/>
                </a:lnTo>
                <a:close/>
              </a:path>
              <a:path w="3339465" h="1856740">
                <a:moveTo>
                  <a:pt x="534161" y="301244"/>
                </a:moveTo>
                <a:lnTo>
                  <a:pt x="736345" y="744042"/>
                </a:lnTo>
                <a:lnTo>
                  <a:pt x="2993743" y="744042"/>
                </a:lnTo>
                <a:lnTo>
                  <a:pt x="3189948" y="658533"/>
                </a:lnTo>
                <a:lnTo>
                  <a:pt x="2463038" y="658533"/>
                </a:lnTo>
                <a:lnTo>
                  <a:pt x="2482837" y="613791"/>
                </a:lnTo>
                <a:lnTo>
                  <a:pt x="1171828" y="613791"/>
                </a:lnTo>
                <a:lnTo>
                  <a:pt x="534161" y="301244"/>
                </a:lnTo>
                <a:close/>
              </a:path>
              <a:path w="3339465" h="1856740">
                <a:moveTo>
                  <a:pt x="3318255" y="602615"/>
                </a:moveTo>
                <a:lnTo>
                  <a:pt x="2463038" y="658533"/>
                </a:lnTo>
                <a:lnTo>
                  <a:pt x="3189948" y="658533"/>
                </a:lnTo>
                <a:lnTo>
                  <a:pt x="3318255" y="602615"/>
                </a:lnTo>
                <a:close/>
              </a:path>
              <a:path w="3339465" h="1856740">
                <a:moveTo>
                  <a:pt x="1291208" y="160147"/>
                </a:moveTo>
                <a:lnTo>
                  <a:pt x="1171828" y="613791"/>
                </a:lnTo>
                <a:lnTo>
                  <a:pt x="2482837" y="613791"/>
                </a:lnTo>
                <a:lnTo>
                  <a:pt x="2500989" y="572770"/>
                </a:lnTo>
                <a:lnTo>
                  <a:pt x="1710943" y="572770"/>
                </a:lnTo>
                <a:lnTo>
                  <a:pt x="1291208" y="160147"/>
                </a:lnTo>
                <a:close/>
              </a:path>
              <a:path w="3339465" h="1856740">
                <a:moveTo>
                  <a:pt x="2027427" y="0"/>
                </a:moveTo>
                <a:lnTo>
                  <a:pt x="1710943" y="572770"/>
                </a:lnTo>
                <a:lnTo>
                  <a:pt x="2500989" y="572770"/>
                </a:lnTo>
                <a:lnTo>
                  <a:pt x="2527291" y="513334"/>
                </a:lnTo>
                <a:lnTo>
                  <a:pt x="2146427" y="513334"/>
                </a:lnTo>
                <a:lnTo>
                  <a:pt x="2027427" y="0"/>
                </a:lnTo>
                <a:close/>
              </a:path>
              <a:path w="3339465" h="1856740">
                <a:moveTo>
                  <a:pt x="2602991" y="342265"/>
                </a:moveTo>
                <a:lnTo>
                  <a:pt x="2146427" y="513334"/>
                </a:lnTo>
                <a:lnTo>
                  <a:pt x="2527291" y="513334"/>
                </a:lnTo>
                <a:lnTo>
                  <a:pt x="2602991" y="342265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85772" y="4948428"/>
            <a:ext cx="3339465" cy="1856739"/>
          </a:xfrm>
          <a:custGeom>
            <a:avLst/>
            <a:gdLst/>
            <a:ahLst/>
            <a:cxnLst/>
            <a:rect l="l" t="t" r="r" b="b"/>
            <a:pathLst>
              <a:path w="3339465" h="1856740">
                <a:moveTo>
                  <a:pt x="1669541" y="1357795"/>
                </a:moveTo>
                <a:lnTo>
                  <a:pt x="1094104" y="1856232"/>
                </a:lnTo>
                <a:lnTo>
                  <a:pt x="1150873" y="1398612"/>
                </a:lnTo>
                <a:lnTo>
                  <a:pt x="497713" y="1473212"/>
                </a:lnTo>
                <a:lnTo>
                  <a:pt x="757173" y="1227607"/>
                </a:lnTo>
                <a:lnTo>
                  <a:pt x="77723" y="1156970"/>
                </a:lnTo>
                <a:lnTo>
                  <a:pt x="617219" y="956043"/>
                </a:lnTo>
                <a:lnTo>
                  <a:pt x="0" y="714133"/>
                </a:lnTo>
                <a:lnTo>
                  <a:pt x="736345" y="744042"/>
                </a:lnTo>
                <a:lnTo>
                  <a:pt x="534161" y="301244"/>
                </a:lnTo>
                <a:lnTo>
                  <a:pt x="1171828" y="613791"/>
                </a:lnTo>
                <a:lnTo>
                  <a:pt x="1291208" y="160147"/>
                </a:lnTo>
                <a:lnTo>
                  <a:pt x="1710943" y="572770"/>
                </a:lnTo>
                <a:lnTo>
                  <a:pt x="2027427" y="0"/>
                </a:lnTo>
                <a:lnTo>
                  <a:pt x="2146427" y="513334"/>
                </a:lnTo>
                <a:lnTo>
                  <a:pt x="2602991" y="342265"/>
                </a:lnTo>
                <a:lnTo>
                  <a:pt x="2463038" y="658533"/>
                </a:lnTo>
                <a:lnTo>
                  <a:pt x="3318255" y="602615"/>
                </a:lnTo>
                <a:lnTo>
                  <a:pt x="2763647" y="844321"/>
                </a:lnTo>
                <a:lnTo>
                  <a:pt x="3339083" y="1115885"/>
                </a:lnTo>
                <a:lnTo>
                  <a:pt x="2623819" y="1201648"/>
                </a:lnTo>
                <a:lnTo>
                  <a:pt x="3281933" y="1659013"/>
                </a:lnTo>
                <a:lnTo>
                  <a:pt x="2208783" y="1313116"/>
                </a:lnTo>
                <a:lnTo>
                  <a:pt x="2048002" y="1659013"/>
                </a:lnTo>
                <a:lnTo>
                  <a:pt x="1669541" y="1357795"/>
                </a:lnTo>
                <a:close/>
              </a:path>
            </a:pathLst>
          </a:custGeom>
          <a:ln w="12192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720085" y="5609132"/>
            <a:ext cx="1974214" cy="521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10" dirty="0">
                <a:solidFill>
                  <a:srgbClr val="C00000"/>
                </a:solidFill>
                <a:latin typeface="Calibri"/>
                <a:cs typeface="Calibri"/>
              </a:rPr>
              <a:t>HYDROGEN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837176" y="4178808"/>
            <a:ext cx="2165604" cy="15407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029200" y="4370832"/>
            <a:ext cx="1781555" cy="115671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646420" y="5070346"/>
            <a:ext cx="2229612" cy="170383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838444" y="5262371"/>
            <a:ext cx="1845563" cy="131978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684264" y="4152900"/>
            <a:ext cx="2247900" cy="179984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76288" y="4344923"/>
            <a:ext cx="1863852" cy="141579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870192" y="4207764"/>
            <a:ext cx="879348" cy="11734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063657" y="4401223"/>
            <a:ext cx="492759" cy="786765"/>
          </a:xfrm>
          <a:custGeom>
            <a:avLst/>
            <a:gdLst/>
            <a:ahLst/>
            <a:cxnLst/>
            <a:rect l="l" t="t" r="r" b="b"/>
            <a:pathLst>
              <a:path w="492759" h="786764">
                <a:moveTo>
                  <a:pt x="441256" y="0"/>
                </a:moveTo>
                <a:lnTo>
                  <a:pt x="51192" y="0"/>
                </a:lnTo>
                <a:lnTo>
                  <a:pt x="31266" y="4025"/>
                </a:lnTo>
                <a:lnTo>
                  <a:pt x="14994" y="15001"/>
                </a:lnTo>
                <a:lnTo>
                  <a:pt x="4023" y="31273"/>
                </a:lnTo>
                <a:lnTo>
                  <a:pt x="0" y="51191"/>
                </a:lnTo>
                <a:lnTo>
                  <a:pt x="0" y="735323"/>
                </a:lnTo>
                <a:lnTo>
                  <a:pt x="4023" y="755254"/>
                </a:lnTo>
                <a:lnTo>
                  <a:pt x="14994" y="771529"/>
                </a:lnTo>
                <a:lnTo>
                  <a:pt x="31266" y="782502"/>
                </a:lnTo>
                <a:lnTo>
                  <a:pt x="51192" y="786526"/>
                </a:lnTo>
                <a:lnTo>
                  <a:pt x="441256" y="786526"/>
                </a:lnTo>
                <a:lnTo>
                  <a:pt x="461171" y="782502"/>
                </a:lnTo>
                <a:lnTo>
                  <a:pt x="477441" y="771529"/>
                </a:lnTo>
                <a:lnTo>
                  <a:pt x="488414" y="755254"/>
                </a:lnTo>
                <a:lnTo>
                  <a:pt x="492439" y="735323"/>
                </a:lnTo>
                <a:lnTo>
                  <a:pt x="492439" y="51191"/>
                </a:lnTo>
                <a:lnTo>
                  <a:pt x="488414" y="31273"/>
                </a:lnTo>
                <a:lnTo>
                  <a:pt x="477441" y="15001"/>
                </a:lnTo>
                <a:lnTo>
                  <a:pt x="461171" y="4025"/>
                </a:lnTo>
                <a:lnTo>
                  <a:pt x="4412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063657" y="4401223"/>
            <a:ext cx="492759" cy="786765"/>
          </a:xfrm>
          <a:custGeom>
            <a:avLst/>
            <a:gdLst/>
            <a:ahLst/>
            <a:cxnLst/>
            <a:rect l="l" t="t" r="r" b="b"/>
            <a:pathLst>
              <a:path w="492759" h="786764">
                <a:moveTo>
                  <a:pt x="0" y="51191"/>
                </a:moveTo>
                <a:lnTo>
                  <a:pt x="4023" y="31273"/>
                </a:lnTo>
                <a:lnTo>
                  <a:pt x="14994" y="15001"/>
                </a:lnTo>
                <a:lnTo>
                  <a:pt x="31266" y="4025"/>
                </a:lnTo>
                <a:lnTo>
                  <a:pt x="51192" y="0"/>
                </a:lnTo>
                <a:lnTo>
                  <a:pt x="441256" y="0"/>
                </a:lnTo>
                <a:lnTo>
                  <a:pt x="461171" y="4025"/>
                </a:lnTo>
                <a:lnTo>
                  <a:pt x="477441" y="15001"/>
                </a:lnTo>
                <a:lnTo>
                  <a:pt x="488414" y="31273"/>
                </a:lnTo>
                <a:lnTo>
                  <a:pt x="492439" y="51191"/>
                </a:lnTo>
                <a:lnTo>
                  <a:pt x="492439" y="735323"/>
                </a:lnTo>
                <a:lnTo>
                  <a:pt x="488414" y="755254"/>
                </a:lnTo>
                <a:lnTo>
                  <a:pt x="477441" y="771529"/>
                </a:lnTo>
                <a:lnTo>
                  <a:pt x="461171" y="782502"/>
                </a:lnTo>
                <a:lnTo>
                  <a:pt x="441256" y="786526"/>
                </a:lnTo>
                <a:lnTo>
                  <a:pt x="51192" y="786526"/>
                </a:lnTo>
                <a:lnTo>
                  <a:pt x="31266" y="782502"/>
                </a:lnTo>
                <a:lnTo>
                  <a:pt x="14994" y="771529"/>
                </a:lnTo>
                <a:lnTo>
                  <a:pt x="4023" y="755254"/>
                </a:lnTo>
                <a:lnTo>
                  <a:pt x="0" y="735323"/>
                </a:lnTo>
                <a:lnTo>
                  <a:pt x="0" y="51191"/>
                </a:lnTo>
                <a:close/>
              </a:path>
            </a:pathLst>
          </a:custGeom>
          <a:ln w="3175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95357" y="4474724"/>
            <a:ext cx="432434" cy="626110"/>
          </a:xfrm>
          <a:custGeom>
            <a:avLst/>
            <a:gdLst/>
            <a:ahLst/>
            <a:cxnLst/>
            <a:rect l="l" t="t" r="r" b="b"/>
            <a:pathLst>
              <a:path w="432434" h="626110">
                <a:moveTo>
                  <a:pt x="391123" y="0"/>
                </a:moveTo>
                <a:lnTo>
                  <a:pt x="41171" y="0"/>
                </a:lnTo>
                <a:lnTo>
                  <a:pt x="25145" y="3236"/>
                </a:lnTo>
                <a:lnTo>
                  <a:pt x="12058" y="12062"/>
                </a:lnTo>
                <a:lnTo>
                  <a:pt x="3235" y="25155"/>
                </a:lnTo>
                <a:lnTo>
                  <a:pt x="0" y="41193"/>
                </a:lnTo>
                <a:lnTo>
                  <a:pt x="0" y="584657"/>
                </a:lnTo>
                <a:lnTo>
                  <a:pt x="3235" y="600685"/>
                </a:lnTo>
                <a:lnTo>
                  <a:pt x="12058" y="613774"/>
                </a:lnTo>
                <a:lnTo>
                  <a:pt x="25145" y="622599"/>
                </a:lnTo>
                <a:lnTo>
                  <a:pt x="41171" y="625836"/>
                </a:lnTo>
                <a:lnTo>
                  <a:pt x="391123" y="625836"/>
                </a:lnTo>
                <a:lnTo>
                  <a:pt x="407141" y="622599"/>
                </a:lnTo>
                <a:lnTo>
                  <a:pt x="420224" y="613774"/>
                </a:lnTo>
                <a:lnTo>
                  <a:pt x="429045" y="600685"/>
                </a:lnTo>
                <a:lnTo>
                  <a:pt x="432280" y="584657"/>
                </a:lnTo>
                <a:lnTo>
                  <a:pt x="432280" y="41193"/>
                </a:lnTo>
                <a:lnTo>
                  <a:pt x="429045" y="25155"/>
                </a:lnTo>
                <a:lnTo>
                  <a:pt x="420224" y="12062"/>
                </a:lnTo>
                <a:lnTo>
                  <a:pt x="407141" y="3236"/>
                </a:lnTo>
                <a:lnTo>
                  <a:pt x="3911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095357" y="4474724"/>
            <a:ext cx="432434" cy="626110"/>
          </a:xfrm>
          <a:custGeom>
            <a:avLst/>
            <a:gdLst/>
            <a:ahLst/>
            <a:cxnLst/>
            <a:rect l="l" t="t" r="r" b="b"/>
            <a:pathLst>
              <a:path w="432434" h="626110">
                <a:moveTo>
                  <a:pt x="0" y="41193"/>
                </a:moveTo>
                <a:lnTo>
                  <a:pt x="3235" y="25155"/>
                </a:lnTo>
                <a:lnTo>
                  <a:pt x="12058" y="12062"/>
                </a:lnTo>
                <a:lnTo>
                  <a:pt x="25145" y="3236"/>
                </a:lnTo>
                <a:lnTo>
                  <a:pt x="41171" y="0"/>
                </a:lnTo>
                <a:lnTo>
                  <a:pt x="391123" y="0"/>
                </a:lnTo>
                <a:lnTo>
                  <a:pt x="407141" y="3236"/>
                </a:lnTo>
                <a:lnTo>
                  <a:pt x="420224" y="12062"/>
                </a:lnTo>
                <a:lnTo>
                  <a:pt x="429045" y="25155"/>
                </a:lnTo>
                <a:lnTo>
                  <a:pt x="432280" y="41193"/>
                </a:lnTo>
                <a:lnTo>
                  <a:pt x="432280" y="584657"/>
                </a:lnTo>
                <a:lnTo>
                  <a:pt x="429045" y="600685"/>
                </a:lnTo>
                <a:lnTo>
                  <a:pt x="420224" y="613774"/>
                </a:lnTo>
                <a:lnTo>
                  <a:pt x="407141" y="622599"/>
                </a:lnTo>
                <a:lnTo>
                  <a:pt x="391123" y="625836"/>
                </a:lnTo>
                <a:lnTo>
                  <a:pt x="41171" y="625836"/>
                </a:lnTo>
                <a:lnTo>
                  <a:pt x="25145" y="622599"/>
                </a:lnTo>
                <a:lnTo>
                  <a:pt x="12058" y="613774"/>
                </a:lnTo>
                <a:lnTo>
                  <a:pt x="3235" y="600685"/>
                </a:lnTo>
                <a:lnTo>
                  <a:pt x="0" y="584657"/>
                </a:lnTo>
                <a:lnTo>
                  <a:pt x="0" y="41193"/>
                </a:lnTo>
                <a:close/>
              </a:path>
            </a:pathLst>
          </a:custGeom>
          <a:ln w="3175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2679" y="5119656"/>
            <a:ext cx="54610" cy="49530"/>
          </a:xfrm>
          <a:custGeom>
            <a:avLst/>
            <a:gdLst/>
            <a:ahLst/>
            <a:cxnLst/>
            <a:rect l="l" t="t" r="r" b="b"/>
            <a:pathLst>
              <a:path w="54609" h="49529">
                <a:moveTo>
                  <a:pt x="27017" y="0"/>
                </a:moveTo>
                <a:lnTo>
                  <a:pt x="16500" y="1925"/>
                </a:lnTo>
                <a:lnTo>
                  <a:pt x="7912" y="7175"/>
                </a:lnTo>
                <a:lnTo>
                  <a:pt x="2122" y="14963"/>
                </a:lnTo>
                <a:lnTo>
                  <a:pt x="0" y="24500"/>
                </a:lnTo>
                <a:lnTo>
                  <a:pt x="2122" y="34035"/>
                </a:lnTo>
                <a:lnTo>
                  <a:pt x="7912" y="41822"/>
                </a:lnTo>
                <a:lnTo>
                  <a:pt x="16500" y="47073"/>
                </a:lnTo>
                <a:lnTo>
                  <a:pt x="27017" y="48998"/>
                </a:lnTo>
                <a:lnTo>
                  <a:pt x="37534" y="47073"/>
                </a:lnTo>
                <a:lnTo>
                  <a:pt x="46122" y="41822"/>
                </a:lnTo>
                <a:lnTo>
                  <a:pt x="51912" y="34035"/>
                </a:lnTo>
                <a:lnTo>
                  <a:pt x="54035" y="24500"/>
                </a:lnTo>
                <a:lnTo>
                  <a:pt x="51912" y="14963"/>
                </a:lnTo>
                <a:lnTo>
                  <a:pt x="46122" y="7175"/>
                </a:lnTo>
                <a:lnTo>
                  <a:pt x="37534" y="1925"/>
                </a:lnTo>
                <a:lnTo>
                  <a:pt x="270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282679" y="5119656"/>
            <a:ext cx="54610" cy="49530"/>
          </a:xfrm>
          <a:custGeom>
            <a:avLst/>
            <a:gdLst/>
            <a:ahLst/>
            <a:cxnLst/>
            <a:rect l="l" t="t" r="r" b="b"/>
            <a:pathLst>
              <a:path w="54609" h="49529">
                <a:moveTo>
                  <a:pt x="0" y="24500"/>
                </a:moveTo>
                <a:lnTo>
                  <a:pt x="2122" y="14963"/>
                </a:lnTo>
                <a:lnTo>
                  <a:pt x="7912" y="7175"/>
                </a:lnTo>
                <a:lnTo>
                  <a:pt x="16500" y="1925"/>
                </a:lnTo>
                <a:lnTo>
                  <a:pt x="27017" y="0"/>
                </a:lnTo>
                <a:lnTo>
                  <a:pt x="37534" y="1925"/>
                </a:lnTo>
                <a:lnTo>
                  <a:pt x="46122" y="7175"/>
                </a:lnTo>
                <a:lnTo>
                  <a:pt x="51912" y="14963"/>
                </a:lnTo>
                <a:lnTo>
                  <a:pt x="54035" y="24500"/>
                </a:lnTo>
                <a:lnTo>
                  <a:pt x="51912" y="34035"/>
                </a:lnTo>
                <a:lnTo>
                  <a:pt x="46122" y="41822"/>
                </a:lnTo>
                <a:lnTo>
                  <a:pt x="37534" y="47073"/>
                </a:lnTo>
                <a:lnTo>
                  <a:pt x="27017" y="48998"/>
                </a:lnTo>
                <a:lnTo>
                  <a:pt x="16500" y="47073"/>
                </a:lnTo>
                <a:lnTo>
                  <a:pt x="7912" y="41822"/>
                </a:lnTo>
                <a:lnTo>
                  <a:pt x="2122" y="34035"/>
                </a:lnTo>
                <a:lnTo>
                  <a:pt x="0" y="24500"/>
                </a:lnTo>
                <a:close/>
              </a:path>
            </a:pathLst>
          </a:custGeom>
          <a:ln w="3175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210632" y="4434731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128" y="0"/>
                </a:lnTo>
              </a:path>
            </a:pathLst>
          </a:custGeom>
          <a:ln w="108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10632" y="4429326"/>
            <a:ext cx="198120" cy="11430"/>
          </a:xfrm>
          <a:custGeom>
            <a:avLst/>
            <a:gdLst/>
            <a:ahLst/>
            <a:cxnLst/>
            <a:rect l="l" t="t" r="r" b="b"/>
            <a:pathLst>
              <a:path w="198120" h="11429">
                <a:moveTo>
                  <a:pt x="0" y="1801"/>
                </a:moveTo>
                <a:lnTo>
                  <a:pt x="0" y="810"/>
                </a:lnTo>
                <a:lnTo>
                  <a:pt x="807" y="0"/>
                </a:lnTo>
                <a:lnTo>
                  <a:pt x="1801" y="0"/>
                </a:lnTo>
                <a:lnTo>
                  <a:pt x="196327" y="0"/>
                </a:lnTo>
                <a:lnTo>
                  <a:pt x="197318" y="0"/>
                </a:lnTo>
                <a:lnTo>
                  <a:pt x="198128" y="810"/>
                </a:lnTo>
                <a:lnTo>
                  <a:pt x="198128" y="1801"/>
                </a:lnTo>
                <a:lnTo>
                  <a:pt x="198128" y="9007"/>
                </a:lnTo>
                <a:lnTo>
                  <a:pt x="198128" y="9998"/>
                </a:lnTo>
                <a:lnTo>
                  <a:pt x="197318" y="10808"/>
                </a:lnTo>
                <a:lnTo>
                  <a:pt x="196327" y="10808"/>
                </a:lnTo>
                <a:lnTo>
                  <a:pt x="1801" y="10808"/>
                </a:lnTo>
                <a:lnTo>
                  <a:pt x="807" y="10808"/>
                </a:lnTo>
                <a:lnTo>
                  <a:pt x="0" y="9998"/>
                </a:lnTo>
                <a:lnTo>
                  <a:pt x="0" y="9007"/>
                </a:lnTo>
                <a:lnTo>
                  <a:pt x="0" y="1801"/>
                </a:lnTo>
                <a:close/>
              </a:path>
            </a:pathLst>
          </a:custGeom>
          <a:ln w="3175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798820" y="6469379"/>
            <a:ext cx="2170430" cy="340360"/>
          </a:xfrm>
          <a:custGeom>
            <a:avLst/>
            <a:gdLst/>
            <a:ahLst/>
            <a:cxnLst/>
            <a:rect l="l" t="t" r="r" b="b"/>
            <a:pathLst>
              <a:path w="2170429" h="340359">
                <a:moveTo>
                  <a:pt x="2113533" y="0"/>
                </a:moveTo>
                <a:lnTo>
                  <a:pt x="56641" y="0"/>
                </a:lnTo>
                <a:lnTo>
                  <a:pt x="34611" y="4451"/>
                </a:lnTo>
                <a:lnTo>
                  <a:pt x="16605" y="16590"/>
                </a:lnTo>
                <a:lnTo>
                  <a:pt x="4456" y="34595"/>
                </a:lnTo>
                <a:lnTo>
                  <a:pt x="0" y="56642"/>
                </a:lnTo>
                <a:lnTo>
                  <a:pt x="0" y="283210"/>
                </a:lnTo>
                <a:lnTo>
                  <a:pt x="4456" y="305257"/>
                </a:lnTo>
                <a:lnTo>
                  <a:pt x="16605" y="323261"/>
                </a:lnTo>
                <a:lnTo>
                  <a:pt x="34611" y="335400"/>
                </a:lnTo>
                <a:lnTo>
                  <a:pt x="56641" y="339852"/>
                </a:lnTo>
                <a:lnTo>
                  <a:pt x="2113533" y="339852"/>
                </a:lnTo>
                <a:lnTo>
                  <a:pt x="2135564" y="335400"/>
                </a:lnTo>
                <a:lnTo>
                  <a:pt x="2153570" y="323261"/>
                </a:lnTo>
                <a:lnTo>
                  <a:pt x="2165719" y="305257"/>
                </a:lnTo>
                <a:lnTo>
                  <a:pt x="2170176" y="283210"/>
                </a:lnTo>
                <a:lnTo>
                  <a:pt x="2170176" y="56642"/>
                </a:lnTo>
                <a:lnTo>
                  <a:pt x="2165719" y="34595"/>
                </a:lnTo>
                <a:lnTo>
                  <a:pt x="2153570" y="16590"/>
                </a:lnTo>
                <a:lnTo>
                  <a:pt x="2135564" y="4451"/>
                </a:lnTo>
                <a:lnTo>
                  <a:pt x="2113533" y="0"/>
                </a:lnTo>
                <a:close/>
              </a:path>
            </a:pathLst>
          </a:custGeom>
          <a:solidFill>
            <a:srgbClr val="8FAA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798820" y="6469379"/>
            <a:ext cx="2170430" cy="340360"/>
          </a:xfrm>
          <a:custGeom>
            <a:avLst/>
            <a:gdLst/>
            <a:ahLst/>
            <a:cxnLst/>
            <a:rect l="l" t="t" r="r" b="b"/>
            <a:pathLst>
              <a:path w="2170429" h="340359">
                <a:moveTo>
                  <a:pt x="0" y="56642"/>
                </a:moveTo>
                <a:lnTo>
                  <a:pt x="4456" y="34595"/>
                </a:lnTo>
                <a:lnTo>
                  <a:pt x="16605" y="16590"/>
                </a:lnTo>
                <a:lnTo>
                  <a:pt x="34611" y="4451"/>
                </a:lnTo>
                <a:lnTo>
                  <a:pt x="56641" y="0"/>
                </a:lnTo>
                <a:lnTo>
                  <a:pt x="2113533" y="0"/>
                </a:lnTo>
                <a:lnTo>
                  <a:pt x="2135564" y="4451"/>
                </a:lnTo>
                <a:lnTo>
                  <a:pt x="2153570" y="16590"/>
                </a:lnTo>
                <a:lnTo>
                  <a:pt x="2165719" y="34595"/>
                </a:lnTo>
                <a:lnTo>
                  <a:pt x="2170176" y="56642"/>
                </a:lnTo>
                <a:lnTo>
                  <a:pt x="2170176" y="283210"/>
                </a:lnTo>
                <a:lnTo>
                  <a:pt x="2165719" y="305257"/>
                </a:lnTo>
                <a:lnTo>
                  <a:pt x="2153570" y="323261"/>
                </a:lnTo>
                <a:lnTo>
                  <a:pt x="2135564" y="335400"/>
                </a:lnTo>
                <a:lnTo>
                  <a:pt x="2113533" y="339852"/>
                </a:lnTo>
                <a:lnTo>
                  <a:pt x="56641" y="339852"/>
                </a:lnTo>
                <a:lnTo>
                  <a:pt x="34611" y="335400"/>
                </a:lnTo>
                <a:lnTo>
                  <a:pt x="16605" y="323261"/>
                </a:lnTo>
                <a:lnTo>
                  <a:pt x="4456" y="305257"/>
                </a:lnTo>
                <a:lnTo>
                  <a:pt x="0" y="283210"/>
                </a:lnTo>
                <a:lnTo>
                  <a:pt x="0" y="56642"/>
                </a:lnTo>
                <a:close/>
              </a:path>
            </a:pathLst>
          </a:custGeom>
          <a:ln w="9144">
            <a:solidFill>
              <a:srgbClr val="00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5982461" y="6521398"/>
            <a:ext cx="180721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 Light"/>
                <a:cs typeface="Calibri Light"/>
              </a:rPr>
              <a:t>« </a:t>
            </a:r>
            <a:r>
              <a:rPr sz="1400" b="1" spc="-10" dirty="0">
                <a:latin typeface="Calibri Light"/>
                <a:cs typeface="Calibri Light"/>
              </a:rPr>
              <a:t>Stationary </a:t>
            </a:r>
            <a:r>
              <a:rPr sz="1400" b="1" dirty="0">
                <a:latin typeface="Calibri Light"/>
                <a:cs typeface="Calibri Light"/>
              </a:rPr>
              <a:t>»</a:t>
            </a:r>
            <a:r>
              <a:rPr sz="1400" b="1" spc="-185" dirty="0">
                <a:latin typeface="Calibri Light"/>
                <a:cs typeface="Calibri Light"/>
              </a:rPr>
              <a:t> </a:t>
            </a:r>
            <a:r>
              <a:rPr lang="fr-CA" sz="1400" b="1" spc="-185" dirty="0" smtClean="0">
                <a:latin typeface="Calibri Light"/>
                <a:cs typeface="Calibri Light"/>
              </a:rPr>
              <a:t> </a:t>
            </a:r>
            <a:r>
              <a:rPr sz="1400" b="1" spc="-10" dirty="0" smtClean="0">
                <a:latin typeface="Calibri Light"/>
                <a:cs typeface="Calibri Light"/>
              </a:rPr>
              <a:t>application</a:t>
            </a:r>
            <a:endParaRPr sz="1400" b="1" dirty="0">
              <a:latin typeface="Calibri Light"/>
              <a:cs typeface="Calibri Light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146304" y="3482340"/>
            <a:ext cx="3195827" cy="16428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8333358" y="6439814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9" name="Flèche courbée vers la droite 58"/>
          <p:cNvSpPr/>
          <p:nvPr/>
        </p:nvSpPr>
        <p:spPr>
          <a:xfrm rot="19312544">
            <a:off x="986566" y="5229604"/>
            <a:ext cx="655782" cy="1447800"/>
          </a:xfrm>
          <a:prstGeom prst="curvedRightArrow">
            <a:avLst/>
          </a:prstGeom>
          <a:gradFill>
            <a:gsLst>
              <a:gs pos="43000">
                <a:srgbClr val="FF8000"/>
              </a:gs>
              <a:gs pos="0">
                <a:srgbClr val="FF0000"/>
              </a:gs>
              <a:gs pos="100000">
                <a:srgbClr val="FFFF00"/>
              </a:gs>
            </a:gsLst>
            <a:lin ang="16200000" scaled="0"/>
          </a:gradFill>
          <a:ln>
            <a:gradFill>
              <a:gsLst>
                <a:gs pos="25000">
                  <a:srgbClr val="FF8000"/>
                </a:gs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33" grpId="0" animBg="1"/>
      <p:bldP spid="34" grpId="0" animBg="1"/>
      <p:bldP spid="35" grpId="0"/>
      <p:bldP spid="36" grpId="0" animBg="1"/>
      <p:bldP spid="37" grpId="0" animBg="1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 animBg="1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9412" y="1711451"/>
            <a:ext cx="2029968" cy="1732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95700" y="1693164"/>
            <a:ext cx="2039112" cy="1767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36208" y="1711451"/>
            <a:ext cx="1435608" cy="1211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69707" y="2508504"/>
            <a:ext cx="1207007" cy="10134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74990" y="1945385"/>
            <a:ext cx="231775" cy="605155"/>
          </a:xfrm>
          <a:custGeom>
            <a:avLst/>
            <a:gdLst/>
            <a:ahLst/>
            <a:cxnLst/>
            <a:rect l="l" t="t" r="r" b="b"/>
            <a:pathLst>
              <a:path w="231775" h="605155">
                <a:moveTo>
                  <a:pt x="94233" y="464058"/>
                </a:moveTo>
                <a:lnTo>
                  <a:pt x="110616" y="605027"/>
                </a:lnTo>
                <a:lnTo>
                  <a:pt x="231775" y="589534"/>
                </a:lnTo>
                <a:lnTo>
                  <a:pt x="197357" y="558164"/>
                </a:lnTo>
                <a:lnTo>
                  <a:pt x="213123" y="518335"/>
                </a:lnTo>
                <a:lnTo>
                  <a:pt x="218984" y="495426"/>
                </a:lnTo>
                <a:lnTo>
                  <a:pt x="128650" y="495426"/>
                </a:lnTo>
                <a:lnTo>
                  <a:pt x="94233" y="464058"/>
                </a:lnTo>
                <a:close/>
              </a:path>
              <a:path w="231775" h="605155">
                <a:moveTo>
                  <a:pt x="0" y="0"/>
                </a:moveTo>
                <a:lnTo>
                  <a:pt x="35280" y="35376"/>
                </a:lnTo>
                <a:lnTo>
                  <a:pt x="66441" y="73166"/>
                </a:lnTo>
                <a:lnTo>
                  <a:pt x="93378" y="112968"/>
                </a:lnTo>
                <a:lnTo>
                  <a:pt x="115988" y="154380"/>
                </a:lnTo>
                <a:lnTo>
                  <a:pt x="134167" y="197000"/>
                </a:lnTo>
                <a:lnTo>
                  <a:pt x="147812" y="240426"/>
                </a:lnTo>
                <a:lnTo>
                  <a:pt x="156818" y="284258"/>
                </a:lnTo>
                <a:lnTo>
                  <a:pt x="161083" y="328092"/>
                </a:lnTo>
                <a:lnTo>
                  <a:pt x="160502" y="371528"/>
                </a:lnTo>
                <a:lnTo>
                  <a:pt x="154972" y="414164"/>
                </a:lnTo>
                <a:lnTo>
                  <a:pt x="144389" y="455597"/>
                </a:lnTo>
                <a:lnTo>
                  <a:pt x="128650" y="495426"/>
                </a:lnTo>
                <a:lnTo>
                  <a:pt x="218984" y="495426"/>
                </a:lnTo>
                <a:lnTo>
                  <a:pt x="223723" y="476902"/>
                </a:lnTo>
                <a:lnTo>
                  <a:pt x="229262" y="434266"/>
                </a:lnTo>
                <a:lnTo>
                  <a:pt x="229846" y="390830"/>
                </a:lnTo>
                <a:lnTo>
                  <a:pt x="225579" y="346996"/>
                </a:lnTo>
                <a:lnTo>
                  <a:pt x="216566" y="303164"/>
                </a:lnTo>
                <a:lnTo>
                  <a:pt x="202913" y="259738"/>
                </a:lnTo>
                <a:lnTo>
                  <a:pt x="184723" y="217118"/>
                </a:lnTo>
                <a:lnTo>
                  <a:pt x="162103" y="175706"/>
                </a:lnTo>
                <a:lnTo>
                  <a:pt x="135157" y="135904"/>
                </a:lnTo>
                <a:lnTo>
                  <a:pt x="103990" y="98114"/>
                </a:lnTo>
                <a:lnTo>
                  <a:pt x="68706" y="62737"/>
                </a:lnTo>
                <a:lnTo>
                  <a:pt x="0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596758" y="1814742"/>
            <a:ext cx="611505" cy="170180"/>
          </a:xfrm>
          <a:custGeom>
            <a:avLst/>
            <a:gdLst/>
            <a:ahLst/>
            <a:cxnLst/>
            <a:rect l="l" t="t" r="r" b="b"/>
            <a:pathLst>
              <a:path w="611504" h="170180">
                <a:moveTo>
                  <a:pt x="271489" y="0"/>
                </a:moveTo>
                <a:lnTo>
                  <a:pt x="226979" y="794"/>
                </a:lnTo>
                <a:lnTo>
                  <a:pt x="183470" y="6518"/>
                </a:lnTo>
                <a:lnTo>
                  <a:pt x="141400" y="17235"/>
                </a:lnTo>
                <a:lnTo>
                  <a:pt x="101206" y="33007"/>
                </a:lnTo>
                <a:lnTo>
                  <a:pt x="63324" y="53897"/>
                </a:lnTo>
                <a:lnTo>
                  <a:pt x="28194" y="79970"/>
                </a:lnTo>
                <a:lnTo>
                  <a:pt x="0" y="107148"/>
                </a:lnTo>
                <a:lnTo>
                  <a:pt x="68707" y="169886"/>
                </a:lnTo>
                <a:lnTo>
                  <a:pt x="100140" y="139862"/>
                </a:lnTo>
                <a:lnTo>
                  <a:pt x="134888" y="114740"/>
                </a:lnTo>
                <a:lnTo>
                  <a:pt x="172515" y="94527"/>
                </a:lnTo>
                <a:lnTo>
                  <a:pt x="212584" y="79226"/>
                </a:lnTo>
                <a:lnTo>
                  <a:pt x="254659" y="68844"/>
                </a:lnTo>
                <a:lnTo>
                  <a:pt x="298304" y="63387"/>
                </a:lnTo>
                <a:lnTo>
                  <a:pt x="343083" y="62860"/>
                </a:lnTo>
                <a:lnTo>
                  <a:pt x="484558" y="62860"/>
                </a:lnTo>
                <a:lnTo>
                  <a:pt x="450792" y="44854"/>
                </a:lnTo>
                <a:lnTo>
                  <a:pt x="406652" y="26561"/>
                </a:lnTo>
                <a:lnTo>
                  <a:pt x="361763" y="12946"/>
                </a:lnTo>
                <a:lnTo>
                  <a:pt x="316563" y="4071"/>
                </a:lnTo>
                <a:lnTo>
                  <a:pt x="271489" y="0"/>
                </a:lnTo>
                <a:close/>
              </a:path>
              <a:path w="611504" h="170180">
                <a:moveTo>
                  <a:pt x="484558" y="62860"/>
                </a:moveTo>
                <a:lnTo>
                  <a:pt x="343083" y="62860"/>
                </a:lnTo>
                <a:lnTo>
                  <a:pt x="388559" y="67268"/>
                </a:lnTo>
                <a:lnTo>
                  <a:pt x="434295" y="76617"/>
                </a:lnTo>
                <a:lnTo>
                  <a:pt x="479856" y="90913"/>
                </a:lnTo>
                <a:lnTo>
                  <a:pt x="524806" y="110161"/>
                </a:lnTo>
                <a:lnTo>
                  <a:pt x="568707" y="134367"/>
                </a:lnTo>
                <a:lnTo>
                  <a:pt x="611124" y="163536"/>
                </a:lnTo>
                <a:lnTo>
                  <a:pt x="574350" y="127164"/>
                </a:lnTo>
                <a:lnTo>
                  <a:pt x="535079" y="95218"/>
                </a:lnTo>
                <a:lnTo>
                  <a:pt x="493747" y="67761"/>
                </a:lnTo>
                <a:lnTo>
                  <a:pt x="484558" y="62860"/>
                </a:lnTo>
                <a:close/>
              </a:path>
            </a:pathLst>
          </a:custGeom>
          <a:solidFill>
            <a:srgbClr val="487C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96758" y="1814861"/>
            <a:ext cx="810260" cy="735965"/>
          </a:xfrm>
          <a:custGeom>
            <a:avLst/>
            <a:gdLst/>
            <a:ahLst/>
            <a:cxnLst/>
            <a:rect l="l" t="t" r="r" b="b"/>
            <a:pathLst>
              <a:path w="810259" h="735964">
                <a:moveTo>
                  <a:pt x="578231" y="130524"/>
                </a:moveTo>
                <a:lnTo>
                  <a:pt x="613511" y="165900"/>
                </a:lnTo>
                <a:lnTo>
                  <a:pt x="644672" y="203690"/>
                </a:lnTo>
                <a:lnTo>
                  <a:pt x="671609" y="243492"/>
                </a:lnTo>
                <a:lnTo>
                  <a:pt x="694219" y="284904"/>
                </a:lnTo>
                <a:lnTo>
                  <a:pt x="712398" y="327524"/>
                </a:lnTo>
                <a:lnTo>
                  <a:pt x="726043" y="370951"/>
                </a:lnTo>
                <a:lnTo>
                  <a:pt x="735049" y="414782"/>
                </a:lnTo>
                <a:lnTo>
                  <a:pt x="739314" y="458616"/>
                </a:lnTo>
                <a:lnTo>
                  <a:pt x="738733" y="502052"/>
                </a:lnTo>
                <a:lnTo>
                  <a:pt x="733203" y="544688"/>
                </a:lnTo>
                <a:lnTo>
                  <a:pt x="722620" y="586121"/>
                </a:lnTo>
                <a:lnTo>
                  <a:pt x="706882" y="625951"/>
                </a:lnTo>
                <a:lnTo>
                  <a:pt x="672465" y="594582"/>
                </a:lnTo>
                <a:lnTo>
                  <a:pt x="688848" y="735552"/>
                </a:lnTo>
                <a:lnTo>
                  <a:pt x="810006" y="720058"/>
                </a:lnTo>
                <a:lnTo>
                  <a:pt x="775589" y="688689"/>
                </a:lnTo>
                <a:lnTo>
                  <a:pt x="791354" y="648859"/>
                </a:lnTo>
                <a:lnTo>
                  <a:pt x="801954" y="607426"/>
                </a:lnTo>
                <a:lnTo>
                  <a:pt x="807493" y="564790"/>
                </a:lnTo>
                <a:lnTo>
                  <a:pt x="808077" y="521354"/>
                </a:lnTo>
                <a:lnTo>
                  <a:pt x="803810" y="477520"/>
                </a:lnTo>
                <a:lnTo>
                  <a:pt x="794797" y="433689"/>
                </a:lnTo>
                <a:lnTo>
                  <a:pt x="781144" y="390262"/>
                </a:lnTo>
                <a:lnTo>
                  <a:pt x="762954" y="347642"/>
                </a:lnTo>
                <a:lnTo>
                  <a:pt x="740334" y="306230"/>
                </a:lnTo>
                <a:lnTo>
                  <a:pt x="713388" y="266428"/>
                </a:lnTo>
                <a:lnTo>
                  <a:pt x="682221" y="228638"/>
                </a:lnTo>
                <a:lnTo>
                  <a:pt x="646938" y="193262"/>
                </a:lnTo>
                <a:lnTo>
                  <a:pt x="578231" y="130524"/>
                </a:lnTo>
                <a:lnTo>
                  <a:pt x="538380" y="97564"/>
                </a:lnTo>
                <a:lnTo>
                  <a:pt x="496568" y="69346"/>
                </a:lnTo>
                <a:lnTo>
                  <a:pt x="453230" y="45888"/>
                </a:lnTo>
                <a:lnTo>
                  <a:pt x="408801" y="27206"/>
                </a:lnTo>
                <a:lnTo>
                  <a:pt x="363713" y="13319"/>
                </a:lnTo>
                <a:lnTo>
                  <a:pt x="318403" y="4244"/>
                </a:lnTo>
                <a:lnTo>
                  <a:pt x="273303" y="0"/>
                </a:lnTo>
                <a:lnTo>
                  <a:pt x="228849" y="603"/>
                </a:lnTo>
                <a:lnTo>
                  <a:pt x="185475" y="6073"/>
                </a:lnTo>
                <a:lnTo>
                  <a:pt x="143615" y="16426"/>
                </a:lnTo>
                <a:lnTo>
                  <a:pt x="103703" y="31680"/>
                </a:lnTo>
                <a:lnTo>
                  <a:pt x="66173" y="51853"/>
                </a:lnTo>
                <a:lnTo>
                  <a:pt x="31461" y="76964"/>
                </a:lnTo>
                <a:lnTo>
                  <a:pt x="0" y="107029"/>
                </a:lnTo>
                <a:lnTo>
                  <a:pt x="68707" y="169767"/>
                </a:lnTo>
                <a:lnTo>
                  <a:pt x="100140" y="139743"/>
                </a:lnTo>
                <a:lnTo>
                  <a:pt x="134888" y="114622"/>
                </a:lnTo>
                <a:lnTo>
                  <a:pt x="172515" y="94408"/>
                </a:lnTo>
                <a:lnTo>
                  <a:pt x="212584" y="79107"/>
                </a:lnTo>
                <a:lnTo>
                  <a:pt x="254659" y="68726"/>
                </a:lnTo>
                <a:lnTo>
                  <a:pt x="298304" y="63268"/>
                </a:lnTo>
                <a:lnTo>
                  <a:pt x="343083" y="62741"/>
                </a:lnTo>
                <a:lnTo>
                  <a:pt x="388559" y="67149"/>
                </a:lnTo>
                <a:lnTo>
                  <a:pt x="434295" y="76499"/>
                </a:lnTo>
                <a:lnTo>
                  <a:pt x="479856" y="90794"/>
                </a:lnTo>
                <a:lnTo>
                  <a:pt x="524806" y="110042"/>
                </a:lnTo>
                <a:lnTo>
                  <a:pt x="568707" y="134248"/>
                </a:lnTo>
                <a:lnTo>
                  <a:pt x="611124" y="163417"/>
                </a:lnTo>
              </a:path>
            </a:pathLst>
          </a:custGeom>
          <a:ln w="12700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379968" y="1737359"/>
            <a:ext cx="320675" cy="443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Calibri"/>
                <a:cs typeface="Calibri"/>
              </a:rPr>
              <a:t>H</a:t>
            </a:r>
            <a:r>
              <a:rPr sz="2400" b="1" spc="-7" baseline="-20833" dirty="0">
                <a:latin typeface="Calibri"/>
                <a:cs typeface="Calibri"/>
              </a:rPr>
              <a:t>2</a:t>
            </a:r>
            <a:endParaRPr sz="2400" baseline="-20833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4943" y="3524884"/>
            <a:ext cx="1129665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spc="-10" dirty="0">
                <a:latin typeface="Calibri"/>
                <a:cs typeface="Calibri"/>
              </a:rPr>
              <a:t>Hydrogen</a:t>
            </a:r>
            <a:r>
              <a:rPr sz="1350" spc="-75" dirty="0">
                <a:latin typeface="Calibri"/>
                <a:cs typeface="Calibri"/>
              </a:rPr>
              <a:t> </a:t>
            </a:r>
            <a:r>
              <a:rPr sz="1350" dirty="0">
                <a:latin typeface="Calibri"/>
                <a:cs typeface="Calibri"/>
              </a:rPr>
              <a:t>liquid</a:t>
            </a:r>
            <a:endParaRPr sz="1350">
              <a:latin typeface="Calibri"/>
              <a:cs typeface="Calibri"/>
            </a:endParaRPr>
          </a:p>
          <a:p>
            <a:pPr marL="59690">
              <a:lnSpc>
                <a:spcPct val="100000"/>
              </a:lnSpc>
            </a:pPr>
            <a:r>
              <a:rPr sz="1350" spc="-5" dirty="0">
                <a:latin typeface="Calibri"/>
                <a:cs typeface="Calibri"/>
              </a:rPr>
              <a:t>-253°C </a:t>
            </a:r>
            <a:r>
              <a:rPr sz="1350" dirty="0">
                <a:latin typeface="Calibri"/>
                <a:cs typeface="Calibri"/>
              </a:rPr>
              <a:t>/ 1</a:t>
            </a:r>
            <a:r>
              <a:rPr sz="1350" spc="-7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atm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38396" y="3524884"/>
            <a:ext cx="1555115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32105">
              <a:lnSpc>
                <a:spcPct val="100000"/>
              </a:lnSpc>
            </a:pPr>
            <a:r>
              <a:rPr sz="1350" spc="-5" dirty="0">
                <a:latin typeface="Calibri"/>
                <a:cs typeface="Calibri"/>
              </a:rPr>
              <a:t>Compressed  25°C </a:t>
            </a:r>
            <a:r>
              <a:rPr sz="1350" dirty="0">
                <a:latin typeface="Calibri"/>
                <a:cs typeface="Calibri"/>
              </a:rPr>
              <a:t>/ </a:t>
            </a:r>
            <a:r>
              <a:rPr sz="1350" spc="-5" dirty="0">
                <a:latin typeface="Calibri"/>
                <a:cs typeface="Calibri"/>
              </a:rPr>
              <a:t>350 to 700</a:t>
            </a:r>
            <a:r>
              <a:rPr sz="1350" spc="-4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atm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97648" y="3524884"/>
            <a:ext cx="1000125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244" marR="5080" indent="-43180">
              <a:lnSpc>
                <a:spcPct val="100000"/>
              </a:lnSpc>
            </a:pPr>
            <a:r>
              <a:rPr sz="1350" spc="-5" dirty="0">
                <a:latin typeface="Calibri"/>
                <a:cs typeface="Calibri"/>
              </a:rPr>
              <a:t>Metal</a:t>
            </a:r>
            <a:r>
              <a:rPr sz="1350" spc="-75" dirty="0">
                <a:latin typeface="Calibri"/>
                <a:cs typeface="Calibri"/>
              </a:rPr>
              <a:t> </a:t>
            </a:r>
            <a:r>
              <a:rPr sz="1350" spc="-10" dirty="0">
                <a:latin typeface="Calibri"/>
                <a:cs typeface="Calibri"/>
              </a:rPr>
              <a:t>hydride  </a:t>
            </a:r>
            <a:r>
              <a:rPr sz="1350" spc="-5" dirty="0">
                <a:latin typeface="Calibri"/>
                <a:cs typeface="Calibri"/>
              </a:rPr>
              <a:t>25°C </a:t>
            </a:r>
            <a:r>
              <a:rPr sz="1350" dirty="0">
                <a:latin typeface="Calibri"/>
                <a:cs typeface="Calibri"/>
              </a:rPr>
              <a:t>– 1</a:t>
            </a:r>
            <a:r>
              <a:rPr sz="1350" spc="-70" dirty="0">
                <a:latin typeface="Calibri"/>
                <a:cs typeface="Calibri"/>
              </a:rPr>
              <a:t> </a:t>
            </a:r>
            <a:r>
              <a:rPr sz="1350" spc="-5" dirty="0">
                <a:latin typeface="Calibri"/>
                <a:cs typeface="Calibri"/>
              </a:rPr>
              <a:t>atm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73100" y="56260"/>
            <a:ext cx="7899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Outline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632204" y="4102608"/>
            <a:ext cx="5937504" cy="216865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87952" y="4989576"/>
            <a:ext cx="1187450" cy="1282065"/>
          </a:xfrm>
          <a:custGeom>
            <a:avLst/>
            <a:gdLst/>
            <a:ahLst/>
            <a:cxnLst/>
            <a:rect l="l" t="t" r="r" b="b"/>
            <a:pathLst>
              <a:path w="1187450" h="1282064">
                <a:moveTo>
                  <a:pt x="0" y="197866"/>
                </a:moveTo>
                <a:lnTo>
                  <a:pt x="5228" y="152515"/>
                </a:lnTo>
                <a:lnTo>
                  <a:pt x="20121" y="110875"/>
                </a:lnTo>
                <a:lnTo>
                  <a:pt x="43487" y="74135"/>
                </a:lnTo>
                <a:lnTo>
                  <a:pt x="74135" y="43487"/>
                </a:lnTo>
                <a:lnTo>
                  <a:pt x="110875" y="20121"/>
                </a:lnTo>
                <a:lnTo>
                  <a:pt x="152515" y="5228"/>
                </a:lnTo>
                <a:lnTo>
                  <a:pt x="197865" y="0"/>
                </a:lnTo>
                <a:lnTo>
                  <a:pt x="989330" y="0"/>
                </a:lnTo>
                <a:lnTo>
                  <a:pt x="1034680" y="5228"/>
                </a:lnTo>
                <a:lnTo>
                  <a:pt x="1076320" y="20121"/>
                </a:lnTo>
                <a:lnTo>
                  <a:pt x="1113060" y="43487"/>
                </a:lnTo>
                <a:lnTo>
                  <a:pt x="1143708" y="74135"/>
                </a:lnTo>
                <a:lnTo>
                  <a:pt x="1167074" y="110875"/>
                </a:lnTo>
                <a:lnTo>
                  <a:pt x="1181967" y="152515"/>
                </a:lnTo>
                <a:lnTo>
                  <a:pt x="1187196" y="197866"/>
                </a:lnTo>
                <a:lnTo>
                  <a:pt x="1187196" y="1083818"/>
                </a:lnTo>
                <a:lnTo>
                  <a:pt x="1181967" y="1129184"/>
                </a:lnTo>
                <a:lnTo>
                  <a:pt x="1167074" y="1170831"/>
                </a:lnTo>
                <a:lnTo>
                  <a:pt x="1143708" y="1207569"/>
                </a:lnTo>
                <a:lnTo>
                  <a:pt x="1113060" y="1238212"/>
                </a:lnTo>
                <a:lnTo>
                  <a:pt x="1076320" y="1261571"/>
                </a:lnTo>
                <a:lnTo>
                  <a:pt x="1034680" y="1276457"/>
                </a:lnTo>
                <a:lnTo>
                  <a:pt x="989330" y="1281684"/>
                </a:lnTo>
                <a:lnTo>
                  <a:pt x="197865" y="1281684"/>
                </a:lnTo>
                <a:lnTo>
                  <a:pt x="152515" y="1276457"/>
                </a:lnTo>
                <a:lnTo>
                  <a:pt x="110875" y="1261571"/>
                </a:lnTo>
                <a:lnTo>
                  <a:pt x="74135" y="1238212"/>
                </a:lnTo>
                <a:lnTo>
                  <a:pt x="43487" y="1207569"/>
                </a:lnTo>
                <a:lnTo>
                  <a:pt x="20121" y="1170831"/>
                </a:lnTo>
                <a:lnTo>
                  <a:pt x="5228" y="1129184"/>
                </a:lnTo>
                <a:lnTo>
                  <a:pt x="0" y="1083818"/>
                </a:lnTo>
                <a:lnTo>
                  <a:pt x="0" y="197866"/>
                </a:lnTo>
                <a:close/>
              </a:path>
            </a:pathLst>
          </a:custGeom>
          <a:ln w="57912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345179" y="6408418"/>
            <a:ext cx="2830195" cy="370840"/>
          </a:xfrm>
          <a:prstGeom prst="rect">
            <a:avLst/>
          </a:prstGeom>
          <a:ln w="9144">
            <a:solidFill>
              <a:srgbClr val="00AF50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122555">
              <a:lnSpc>
                <a:spcPct val="100000"/>
              </a:lnSpc>
              <a:spcBef>
                <a:spcPts val="220"/>
              </a:spcBef>
            </a:pPr>
            <a:r>
              <a:rPr sz="1800" b="1" spc="-5" dirty="0">
                <a:latin typeface="Calibri"/>
                <a:cs typeface="Calibri"/>
              </a:rPr>
              <a:t>Best </a:t>
            </a:r>
            <a:r>
              <a:rPr sz="1800" b="1" spc="-25" dirty="0">
                <a:latin typeface="Calibri"/>
                <a:cs typeface="Calibri"/>
              </a:rPr>
              <a:t>way </a:t>
            </a:r>
            <a:r>
              <a:rPr sz="1800" b="1" spc="-10" dirty="0">
                <a:latin typeface="Calibri"/>
                <a:cs typeface="Calibri"/>
              </a:rPr>
              <a:t>to </a:t>
            </a:r>
            <a:r>
              <a:rPr sz="1800" b="1" spc="-15" dirty="0">
                <a:latin typeface="Calibri"/>
                <a:cs typeface="Calibri"/>
              </a:rPr>
              <a:t>store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hydrogen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619244" y="6271259"/>
            <a:ext cx="340360" cy="137160"/>
          </a:xfrm>
          <a:custGeom>
            <a:avLst/>
            <a:gdLst/>
            <a:ahLst/>
            <a:cxnLst/>
            <a:rect l="l" t="t" r="r" b="b"/>
            <a:pathLst>
              <a:path w="340360" h="137160">
                <a:moveTo>
                  <a:pt x="339851" y="68579"/>
                </a:moveTo>
                <a:lnTo>
                  <a:pt x="0" y="68579"/>
                </a:lnTo>
                <a:lnTo>
                  <a:pt x="169925" y="137159"/>
                </a:lnTo>
                <a:lnTo>
                  <a:pt x="339851" y="68579"/>
                </a:lnTo>
                <a:close/>
              </a:path>
              <a:path w="340360" h="137160">
                <a:moveTo>
                  <a:pt x="254888" y="0"/>
                </a:moveTo>
                <a:lnTo>
                  <a:pt x="84962" y="0"/>
                </a:lnTo>
                <a:lnTo>
                  <a:pt x="84962" y="68579"/>
                </a:lnTo>
                <a:lnTo>
                  <a:pt x="254888" y="68579"/>
                </a:lnTo>
                <a:lnTo>
                  <a:pt x="254888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619244" y="6271259"/>
            <a:ext cx="340360" cy="137160"/>
          </a:xfrm>
          <a:custGeom>
            <a:avLst/>
            <a:gdLst/>
            <a:ahLst/>
            <a:cxnLst/>
            <a:rect l="l" t="t" r="r" b="b"/>
            <a:pathLst>
              <a:path w="340360" h="137160">
                <a:moveTo>
                  <a:pt x="0" y="68579"/>
                </a:moveTo>
                <a:lnTo>
                  <a:pt x="84962" y="68579"/>
                </a:lnTo>
                <a:lnTo>
                  <a:pt x="84962" y="0"/>
                </a:lnTo>
                <a:lnTo>
                  <a:pt x="254888" y="0"/>
                </a:lnTo>
                <a:lnTo>
                  <a:pt x="254888" y="68579"/>
                </a:lnTo>
                <a:lnTo>
                  <a:pt x="339851" y="68579"/>
                </a:lnTo>
                <a:lnTo>
                  <a:pt x="169925" y="137159"/>
                </a:lnTo>
                <a:lnTo>
                  <a:pt x="0" y="68579"/>
                </a:lnTo>
                <a:close/>
              </a:path>
            </a:pathLst>
          </a:custGeom>
          <a:ln w="12192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2270505" y="56260"/>
            <a:ext cx="4876800" cy="1278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90675" algn="l"/>
                <a:tab pos="3277870" algn="l"/>
              </a:tabLst>
            </a:pP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State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 art	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	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Times New Roman"/>
              <a:cs typeface="Times New Roman"/>
            </a:endParaRPr>
          </a:p>
          <a:p>
            <a:pPr marL="320040">
              <a:lnSpc>
                <a:spcPct val="100000"/>
              </a:lnSpc>
            </a:pPr>
            <a:r>
              <a:rPr sz="4400" b="0" spc="-25" dirty="0">
                <a:latin typeface="Calibri Light"/>
                <a:cs typeface="Calibri Light"/>
              </a:rPr>
              <a:t>Hydrogen</a:t>
            </a:r>
            <a:r>
              <a:rPr sz="4400" b="0" spc="-80" dirty="0">
                <a:latin typeface="Calibri Light"/>
                <a:cs typeface="Calibri Light"/>
              </a:rPr>
              <a:t> </a:t>
            </a:r>
            <a:r>
              <a:rPr sz="4400" b="0" spc="-30" dirty="0">
                <a:latin typeface="Calibri Light"/>
                <a:cs typeface="Calibri Light"/>
              </a:rPr>
              <a:t>storage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333358" y="6439814"/>
            <a:ext cx="10287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3100" y="56260"/>
            <a:ext cx="7899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Outline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0505" y="56260"/>
            <a:ext cx="117475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State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20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art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849115" y="56260"/>
            <a:ext cx="149923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</a:t>
            </a:r>
            <a:r>
              <a:rPr sz="2000" spc="-9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535929" y="56260"/>
            <a:ext cx="16116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48611" y="1403652"/>
            <a:ext cx="5686179" cy="221744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76051" y="1655120"/>
            <a:ext cx="1637030" cy="338455"/>
          </a:xfrm>
          <a:custGeom>
            <a:avLst/>
            <a:gdLst/>
            <a:ahLst/>
            <a:cxnLst/>
            <a:rect l="l" t="t" r="r" b="b"/>
            <a:pathLst>
              <a:path w="1637029" h="338455">
                <a:moveTo>
                  <a:pt x="0" y="338338"/>
                </a:moveTo>
                <a:lnTo>
                  <a:pt x="1636413" y="338338"/>
                </a:lnTo>
                <a:lnTo>
                  <a:pt x="1636413" y="0"/>
                </a:lnTo>
                <a:lnTo>
                  <a:pt x="0" y="0"/>
                </a:lnTo>
                <a:lnTo>
                  <a:pt x="0" y="3383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829430" y="1695768"/>
            <a:ext cx="133159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Metal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hydride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459122" y="1731323"/>
            <a:ext cx="1637030" cy="338455"/>
          </a:xfrm>
          <a:custGeom>
            <a:avLst/>
            <a:gdLst/>
            <a:ahLst/>
            <a:cxnLst/>
            <a:rect l="l" t="t" r="r" b="b"/>
            <a:pathLst>
              <a:path w="1637029" h="338455">
                <a:moveTo>
                  <a:pt x="0" y="338338"/>
                </a:moveTo>
                <a:lnTo>
                  <a:pt x="1636413" y="338338"/>
                </a:lnTo>
                <a:lnTo>
                  <a:pt x="1636413" y="0"/>
                </a:lnTo>
                <a:lnTo>
                  <a:pt x="0" y="0"/>
                </a:lnTo>
                <a:lnTo>
                  <a:pt x="0" y="3383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005352" y="1771970"/>
            <a:ext cx="54419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Metal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17" name="object 17"/>
          <p:cNvSpPr txBox="1"/>
          <p:nvPr/>
        </p:nvSpPr>
        <p:spPr>
          <a:xfrm>
            <a:off x="2964336" y="2092534"/>
            <a:ext cx="20574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5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82623" y="3167954"/>
            <a:ext cx="5829300" cy="3095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29895" algn="ctr">
              <a:lnSpc>
                <a:spcPct val="100000"/>
              </a:lnSpc>
            </a:pPr>
            <a:r>
              <a:rPr sz="2800" b="1" spc="-5" dirty="0">
                <a:solidFill>
                  <a:srgbClr val="00AFEF"/>
                </a:solidFill>
                <a:latin typeface="Calibri"/>
                <a:cs typeface="Calibri"/>
              </a:rPr>
              <a:t>2</a:t>
            </a: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150" dirty="0">
              <a:latin typeface="Times New Roman"/>
              <a:cs typeface="Times New Roman"/>
            </a:endParaRPr>
          </a:p>
          <a:p>
            <a:pPr marL="636905" indent="-303530">
              <a:lnSpc>
                <a:spcPct val="100000"/>
              </a:lnSpc>
              <a:buClr>
                <a:srgbClr val="FF0000"/>
              </a:buClr>
              <a:buFont typeface="Calibri"/>
              <a:buAutoNum type="arabicPeriod"/>
              <a:tabLst>
                <a:tab pos="637540" algn="l"/>
              </a:tabLst>
            </a:pPr>
            <a:r>
              <a:rPr sz="2400" spc="-5" dirty="0">
                <a:latin typeface="Calibri"/>
                <a:cs typeface="Calibri"/>
              </a:rPr>
              <a:t>Adsorption (and dissociation) of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hydrogen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AutoNum type="arabicPeriod"/>
            </a:pPr>
            <a:endParaRPr sz="2400" dirty="0">
              <a:latin typeface="Times New Roman"/>
              <a:cs typeface="Times New Roman"/>
            </a:endParaRPr>
          </a:p>
          <a:p>
            <a:pPr marL="981710" indent="-303530">
              <a:lnSpc>
                <a:spcPct val="100000"/>
              </a:lnSpc>
              <a:spcBef>
                <a:spcPts val="1485"/>
              </a:spcBef>
              <a:buClr>
                <a:srgbClr val="00AFEF"/>
              </a:buClr>
              <a:buFont typeface="Calibri"/>
              <a:buAutoNum type="arabicPeriod"/>
              <a:tabLst>
                <a:tab pos="982344" algn="l"/>
              </a:tabLst>
            </a:pPr>
            <a:r>
              <a:rPr sz="2400" spc="-10" dirty="0">
                <a:latin typeface="Calibri"/>
                <a:cs typeface="Calibri"/>
              </a:rPr>
              <a:t>Diffusion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20" dirty="0">
                <a:latin typeface="Calibri"/>
                <a:cs typeface="Calibri"/>
              </a:rPr>
              <a:t>hydrogen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(absorption)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AutoNum type="arabicPeriod"/>
            </a:pPr>
            <a:endParaRPr sz="2400" dirty="0">
              <a:latin typeface="Times New Roman"/>
              <a:cs typeface="Times New Roman"/>
            </a:endParaRPr>
          </a:p>
          <a:p>
            <a:pPr marL="316230" indent="-303530">
              <a:lnSpc>
                <a:spcPct val="100000"/>
              </a:lnSpc>
              <a:spcBef>
                <a:spcPts val="1485"/>
              </a:spcBef>
              <a:buClr>
                <a:srgbClr val="6F2F9F"/>
              </a:buClr>
              <a:buFont typeface="Calibri"/>
              <a:buAutoNum type="arabicPeriod"/>
              <a:tabLst>
                <a:tab pos="316230" algn="l"/>
              </a:tabLst>
            </a:pPr>
            <a:r>
              <a:rPr sz="2400" spc="-55" dirty="0">
                <a:latin typeface="Calibri"/>
                <a:cs typeface="Calibri"/>
              </a:rPr>
              <a:t>Total </a:t>
            </a:r>
            <a:r>
              <a:rPr sz="2400" spc="-10" dirty="0">
                <a:latin typeface="Calibri"/>
                <a:cs typeface="Calibri"/>
              </a:rPr>
              <a:t>absorption of </a:t>
            </a:r>
            <a:r>
              <a:rPr sz="2400" spc="-20" dirty="0">
                <a:latin typeface="Calibri"/>
                <a:cs typeface="Calibri"/>
              </a:rPr>
              <a:t>hydrogen </a:t>
            </a:r>
            <a:r>
              <a:rPr sz="2400" dirty="0">
                <a:latin typeface="Calibri"/>
                <a:cs typeface="Calibri"/>
              </a:rPr>
              <a:t>in the</a:t>
            </a:r>
            <a:r>
              <a:rPr sz="2400" spc="9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material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253232" y="2183977"/>
            <a:ext cx="20574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5" dirty="0">
                <a:solidFill>
                  <a:srgbClr val="6F2F9F"/>
                </a:solidFill>
                <a:latin typeface="Calibri"/>
                <a:cs typeface="Calibri"/>
              </a:rPr>
              <a:t>3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4471" y="623189"/>
            <a:ext cx="2116455" cy="711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0" spc="-15" dirty="0">
                <a:latin typeface="Calibri Light"/>
                <a:cs typeface="Calibri Light"/>
              </a:rPr>
              <a:t>FeTi</a:t>
            </a:r>
            <a:r>
              <a:rPr sz="4400" b="0" spc="-114" dirty="0">
                <a:latin typeface="Calibri Light"/>
                <a:cs typeface="Calibri Light"/>
              </a:rPr>
              <a:t> </a:t>
            </a:r>
            <a:r>
              <a:rPr sz="4400" b="0" spc="-5" dirty="0">
                <a:latin typeface="Calibri Light"/>
                <a:cs typeface="Calibri Light"/>
              </a:rPr>
              <a:t>alloy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Outline</a:t>
            </a:r>
          </a:p>
        </p:txBody>
      </p:sp>
      <p:sp>
        <p:nvSpPr>
          <p:cNvPr id="5" name="object 5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270505" y="56260"/>
            <a:ext cx="117475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spc="-7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art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849115" y="56260"/>
            <a:ext cx="149923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Metal</a:t>
            </a:r>
            <a:r>
              <a:rPr sz="20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Hydride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535929" y="56260"/>
            <a:ext cx="16116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834128" y="2196083"/>
            <a:ext cx="3942587" cy="36393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94204" y="5510784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0" y="609599"/>
                </a:lnTo>
                <a:lnTo>
                  <a:pt x="609600" y="609599"/>
                </a:lnTo>
                <a:lnTo>
                  <a:pt x="304800" y="0"/>
                </a:lnTo>
                <a:close/>
              </a:path>
            </a:pathLst>
          </a:custGeom>
          <a:solidFill>
            <a:srgbClr val="001F5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94204" y="5510784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0" y="609599"/>
                </a:moveTo>
                <a:lnTo>
                  <a:pt x="304800" y="0"/>
                </a:lnTo>
                <a:lnTo>
                  <a:pt x="609600" y="609599"/>
                </a:lnTo>
                <a:lnTo>
                  <a:pt x="0" y="609599"/>
                </a:lnTo>
                <a:close/>
              </a:path>
            </a:pathLst>
          </a:custGeom>
          <a:ln w="12192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65835" y="5121655"/>
            <a:ext cx="3667760" cy="510540"/>
          </a:xfrm>
          <a:custGeom>
            <a:avLst/>
            <a:gdLst/>
            <a:ahLst/>
            <a:cxnLst/>
            <a:rect l="l" t="t" r="r" b="b"/>
            <a:pathLst>
              <a:path w="3667760" h="510539">
                <a:moveTo>
                  <a:pt x="3649776" y="0"/>
                </a:moveTo>
                <a:lnTo>
                  <a:pt x="0" y="255270"/>
                </a:lnTo>
                <a:lnTo>
                  <a:pt x="17843" y="510476"/>
                </a:lnTo>
                <a:lnTo>
                  <a:pt x="3667683" y="255270"/>
                </a:lnTo>
                <a:lnTo>
                  <a:pt x="3649776" y="0"/>
                </a:lnTo>
                <a:close/>
              </a:path>
            </a:pathLst>
          </a:custGeom>
          <a:solidFill>
            <a:srgbClr val="001F5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5835" y="5121655"/>
            <a:ext cx="3667760" cy="510540"/>
          </a:xfrm>
          <a:custGeom>
            <a:avLst/>
            <a:gdLst/>
            <a:ahLst/>
            <a:cxnLst/>
            <a:rect l="l" t="t" r="r" b="b"/>
            <a:pathLst>
              <a:path w="3667760" h="510539">
                <a:moveTo>
                  <a:pt x="0" y="255270"/>
                </a:moveTo>
                <a:lnTo>
                  <a:pt x="3649776" y="0"/>
                </a:lnTo>
                <a:lnTo>
                  <a:pt x="3667683" y="255270"/>
                </a:lnTo>
                <a:lnTo>
                  <a:pt x="17843" y="510476"/>
                </a:lnTo>
                <a:lnTo>
                  <a:pt x="0" y="255270"/>
                </a:lnTo>
                <a:close/>
              </a:path>
            </a:pathLst>
          </a:custGeom>
          <a:ln w="12700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55268" y="4563998"/>
            <a:ext cx="1494231" cy="7707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02436" y="3832478"/>
            <a:ext cx="1494231" cy="7707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49604" y="3117214"/>
            <a:ext cx="1494231" cy="77076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48177" y="4417695"/>
            <a:ext cx="1494282" cy="7707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895345" y="3686175"/>
            <a:ext cx="1494282" cy="77076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1727" y="1680972"/>
            <a:ext cx="920496" cy="92049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6476" y="1680972"/>
            <a:ext cx="920496" cy="92049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41039" y="2081794"/>
            <a:ext cx="530225" cy="117475"/>
          </a:xfrm>
          <a:custGeom>
            <a:avLst/>
            <a:gdLst/>
            <a:ahLst/>
            <a:cxnLst/>
            <a:rect l="l" t="t" r="r" b="b"/>
            <a:pathLst>
              <a:path w="530225" h="117475">
                <a:moveTo>
                  <a:pt x="0" y="117210"/>
                </a:moveTo>
                <a:lnTo>
                  <a:pt x="529755" y="117210"/>
                </a:lnTo>
                <a:lnTo>
                  <a:pt x="529755" y="0"/>
                </a:lnTo>
                <a:lnTo>
                  <a:pt x="0" y="0"/>
                </a:lnTo>
                <a:lnTo>
                  <a:pt x="0" y="1172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241039" y="2081794"/>
            <a:ext cx="530225" cy="117475"/>
          </a:xfrm>
          <a:custGeom>
            <a:avLst/>
            <a:gdLst/>
            <a:ahLst/>
            <a:cxnLst/>
            <a:rect l="l" t="t" r="r" b="b"/>
            <a:pathLst>
              <a:path w="530225" h="117475">
                <a:moveTo>
                  <a:pt x="0" y="117210"/>
                </a:moveTo>
                <a:lnTo>
                  <a:pt x="529755" y="117210"/>
                </a:lnTo>
                <a:lnTo>
                  <a:pt x="529755" y="0"/>
                </a:lnTo>
                <a:lnTo>
                  <a:pt x="0" y="0"/>
                </a:lnTo>
                <a:lnTo>
                  <a:pt x="0" y="117210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267993" y="2204466"/>
            <a:ext cx="128270" cy="135890"/>
          </a:xfrm>
          <a:custGeom>
            <a:avLst/>
            <a:gdLst/>
            <a:ahLst/>
            <a:cxnLst/>
            <a:rect l="l" t="t" r="r" b="b"/>
            <a:pathLst>
              <a:path w="128269" h="135889">
                <a:moveTo>
                  <a:pt x="127990" y="0"/>
                </a:moveTo>
                <a:lnTo>
                  <a:pt x="0" y="0"/>
                </a:lnTo>
                <a:lnTo>
                  <a:pt x="0" y="135889"/>
                </a:lnTo>
                <a:lnTo>
                  <a:pt x="127990" y="135889"/>
                </a:lnTo>
                <a:lnTo>
                  <a:pt x="127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131493" y="2076450"/>
            <a:ext cx="401320" cy="128270"/>
          </a:xfrm>
          <a:custGeom>
            <a:avLst/>
            <a:gdLst/>
            <a:ahLst/>
            <a:cxnLst/>
            <a:rect l="l" t="t" r="r" b="b"/>
            <a:pathLst>
              <a:path w="401319" h="128269">
                <a:moveTo>
                  <a:pt x="401015" y="0"/>
                </a:moveTo>
                <a:lnTo>
                  <a:pt x="0" y="0"/>
                </a:lnTo>
                <a:lnTo>
                  <a:pt x="0" y="128015"/>
                </a:lnTo>
                <a:lnTo>
                  <a:pt x="401015" y="128015"/>
                </a:lnTo>
                <a:lnTo>
                  <a:pt x="4010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267993" y="1940560"/>
            <a:ext cx="128270" cy="135890"/>
          </a:xfrm>
          <a:custGeom>
            <a:avLst/>
            <a:gdLst/>
            <a:ahLst/>
            <a:cxnLst/>
            <a:rect l="l" t="t" r="r" b="b"/>
            <a:pathLst>
              <a:path w="128269" h="135889">
                <a:moveTo>
                  <a:pt x="127990" y="0"/>
                </a:moveTo>
                <a:lnTo>
                  <a:pt x="0" y="0"/>
                </a:lnTo>
                <a:lnTo>
                  <a:pt x="0" y="135889"/>
                </a:lnTo>
                <a:lnTo>
                  <a:pt x="127990" y="135889"/>
                </a:lnTo>
                <a:lnTo>
                  <a:pt x="127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31493" y="1940560"/>
            <a:ext cx="401320" cy="400050"/>
          </a:xfrm>
          <a:custGeom>
            <a:avLst/>
            <a:gdLst/>
            <a:ahLst/>
            <a:cxnLst/>
            <a:rect l="l" t="t" r="r" b="b"/>
            <a:pathLst>
              <a:path w="401319" h="400050">
                <a:moveTo>
                  <a:pt x="0" y="135889"/>
                </a:moveTo>
                <a:lnTo>
                  <a:pt x="136499" y="135889"/>
                </a:lnTo>
                <a:lnTo>
                  <a:pt x="136499" y="0"/>
                </a:lnTo>
                <a:lnTo>
                  <a:pt x="264490" y="0"/>
                </a:lnTo>
                <a:lnTo>
                  <a:pt x="264490" y="135889"/>
                </a:lnTo>
                <a:lnTo>
                  <a:pt x="401015" y="135889"/>
                </a:lnTo>
                <a:lnTo>
                  <a:pt x="401015" y="263905"/>
                </a:lnTo>
                <a:lnTo>
                  <a:pt x="264490" y="263905"/>
                </a:lnTo>
                <a:lnTo>
                  <a:pt x="264490" y="399795"/>
                </a:lnTo>
                <a:lnTo>
                  <a:pt x="136499" y="399795"/>
                </a:lnTo>
                <a:lnTo>
                  <a:pt x="136499" y="263905"/>
                </a:lnTo>
                <a:lnTo>
                  <a:pt x="0" y="263905"/>
                </a:lnTo>
                <a:lnTo>
                  <a:pt x="0" y="135889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500873" y="5220334"/>
            <a:ext cx="1170305" cy="572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115" marR="5080" indent="-27305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Space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group  </a:t>
            </a:r>
            <a:r>
              <a:rPr sz="1800" spc="-5" dirty="0">
                <a:latin typeface="Calibri"/>
                <a:cs typeface="Calibri"/>
              </a:rPr>
              <a:t>Pm3m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005578" y="2296921"/>
            <a:ext cx="769620" cy="775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3560">
              <a:lnSpc>
                <a:spcPct val="100000"/>
              </a:lnSpc>
            </a:pPr>
            <a:r>
              <a:rPr sz="1800" spc="-25" dirty="0">
                <a:latin typeface="Calibri"/>
                <a:cs typeface="Calibri"/>
              </a:rPr>
              <a:t>Fe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00"/>
              </a:spcBef>
            </a:pPr>
            <a:r>
              <a:rPr sz="1800" spc="-5" dirty="0">
                <a:latin typeface="Calibri"/>
                <a:cs typeface="Calibri"/>
              </a:rPr>
              <a:t>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851016" y="2507360"/>
            <a:ext cx="367665" cy="168275"/>
          </a:xfrm>
          <a:custGeom>
            <a:avLst/>
            <a:gdLst/>
            <a:ahLst/>
            <a:cxnLst/>
            <a:rect l="l" t="t" r="r" b="b"/>
            <a:pathLst>
              <a:path w="367664" h="168275">
                <a:moveTo>
                  <a:pt x="191778" y="112150"/>
                </a:moveTo>
                <a:lnTo>
                  <a:pt x="177292" y="168275"/>
                </a:lnTo>
                <a:lnTo>
                  <a:pt x="367284" y="127508"/>
                </a:lnTo>
                <a:lnTo>
                  <a:pt x="357941" y="119379"/>
                </a:lnTo>
                <a:lnTo>
                  <a:pt x="219837" y="119379"/>
                </a:lnTo>
                <a:lnTo>
                  <a:pt x="191778" y="112150"/>
                </a:lnTo>
                <a:close/>
              </a:path>
              <a:path w="367664" h="168275">
                <a:moveTo>
                  <a:pt x="206239" y="56123"/>
                </a:moveTo>
                <a:lnTo>
                  <a:pt x="191778" y="112150"/>
                </a:lnTo>
                <a:lnTo>
                  <a:pt x="219837" y="119379"/>
                </a:lnTo>
                <a:lnTo>
                  <a:pt x="234315" y="63373"/>
                </a:lnTo>
                <a:lnTo>
                  <a:pt x="206239" y="56123"/>
                </a:lnTo>
                <a:close/>
              </a:path>
              <a:path w="367664" h="168275">
                <a:moveTo>
                  <a:pt x="220725" y="0"/>
                </a:moveTo>
                <a:lnTo>
                  <a:pt x="206239" y="56123"/>
                </a:lnTo>
                <a:lnTo>
                  <a:pt x="234315" y="63373"/>
                </a:lnTo>
                <a:lnTo>
                  <a:pt x="219837" y="119379"/>
                </a:lnTo>
                <a:lnTo>
                  <a:pt x="357941" y="119379"/>
                </a:lnTo>
                <a:lnTo>
                  <a:pt x="220725" y="0"/>
                </a:lnTo>
                <a:close/>
              </a:path>
              <a:path w="367664" h="168275">
                <a:moveTo>
                  <a:pt x="14478" y="6603"/>
                </a:moveTo>
                <a:lnTo>
                  <a:pt x="0" y="62737"/>
                </a:lnTo>
                <a:lnTo>
                  <a:pt x="191778" y="112150"/>
                </a:lnTo>
                <a:lnTo>
                  <a:pt x="206239" y="56123"/>
                </a:lnTo>
                <a:lnTo>
                  <a:pt x="14478" y="6603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067934" y="3109341"/>
            <a:ext cx="173355" cy="363220"/>
          </a:xfrm>
          <a:custGeom>
            <a:avLst/>
            <a:gdLst/>
            <a:ahLst/>
            <a:cxnLst/>
            <a:rect l="l" t="t" r="r" b="b"/>
            <a:pathLst>
              <a:path w="173354" h="363220">
                <a:moveTo>
                  <a:pt x="57581" y="192242"/>
                </a:moveTo>
                <a:lnTo>
                  <a:pt x="0" y="197485"/>
                </a:lnTo>
                <a:lnTo>
                  <a:pt x="102235" y="362712"/>
                </a:lnTo>
                <a:lnTo>
                  <a:pt x="157585" y="221107"/>
                </a:lnTo>
                <a:lnTo>
                  <a:pt x="60198" y="221107"/>
                </a:lnTo>
                <a:lnTo>
                  <a:pt x="57581" y="192242"/>
                </a:lnTo>
                <a:close/>
              </a:path>
              <a:path w="173354" h="363220">
                <a:moveTo>
                  <a:pt x="115346" y="186983"/>
                </a:moveTo>
                <a:lnTo>
                  <a:pt x="57581" y="192242"/>
                </a:lnTo>
                <a:lnTo>
                  <a:pt x="60198" y="221107"/>
                </a:lnTo>
                <a:lnTo>
                  <a:pt x="117982" y="215900"/>
                </a:lnTo>
                <a:lnTo>
                  <a:pt x="115346" y="186983"/>
                </a:lnTo>
                <a:close/>
              </a:path>
              <a:path w="173354" h="363220">
                <a:moveTo>
                  <a:pt x="172974" y="181737"/>
                </a:moveTo>
                <a:lnTo>
                  <a:pt x="115346" y="186983"/>
                </a:lnTo>
                <a:lnTo>
                  <a:pt x="117982" y="215900"/>
                </a:lnTo>
                <a:lnTo>
                  <a:pt x="60198" y="221107"/>
                </a:lnTo>
                <a:lnTo>
                  <a:pt x="157585" y="221107"/>
                </a:lnTo>
                <a:lnTo>
                  <a:pt x="172974" y="181737"/>
                </a:lnTo>
                <a:close/>
              </a:path>
              <a:path w="173354" h="363220">
                <a:moveTo>
                  <a:pt x="98298" y="0"/>
                </a:moveTo>
                <a:lnTo>
                  <a:pt x="40639" y="5334"/>
                </a:lnTo>
                <a:lnTo>
                  <a:pt x="57581" y="192242"/>
                </a:lnTo>
                <a:lnTo>
                  <a:pt x="115346" y="186983"/>
                </a:lnTo>
                <a:lnTo>
                  <a:pt x="98298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077200" y="5532456"/>
            <a:ext cx="107950" cy="0"/>
          </a:xfrm>
          <a:custGeom>
            <a:avLst/>
            <a:gdLst/>
            <a:ahLst/>
            <a:cxnLst/>
            <a:rect l="l" t="t" r="r" b="b"/>
            <a:pathLst>
              <a:path w="107950">
                <a:moveTo>
                  <a:pt x="0" y="0"/>
                </a:moveTo>
                <a:lnTo>
                  <a:pt x="10795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37" name="Rectangle à coins arrondis 36"/>
          <p:cNvSpPr/>
          <p:nvPr/>
        </p:nvSpPr>
        <p:spPr>
          <a:xfrm rot="21308444">
            <a:off x="2949401" y="4466982"/>
            <a:ext cx="1494282" cy="653389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Outline</a:t>
            </a:r>
          </a:p>
        </p:txBody>
      </p:sp>
      <p:sp>
        <p:nvSpPr>
          <p:cNvPr id="4" name="object 4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70505" y="56260"/>
            <a:ext cx="4876800" cy="1278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90675" algn="l"/>
                <a:tab pos="3277870" algn="l"/>
              </a:tabLst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 art	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Metal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Hydride	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EEBF7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Times New Roman"/>
              <a:cs typeface="Times New Roman"/>
            </a:endParaRPr>
          </a:p>
          <a:p>
            <a:pPr marL="152400">
              <a:lnSpc>
                <a:spcPct val="100000"/>
              </a:lnSpc>
            </a:pPr>
            <a:r>
              <a:rPr sz="4400" b="0" spc="-15" dirty="0">
                <a:latin typeface="Calibri Light"/>
                <a:cs typeface="Calibri Light"/>
              </a:rPr>
              <a:t>Alternative</a:t>
            </a:r>
            <a:r>
              <a:rPr sz="4400" b="0" spc="-45" dirty="0">
                <a:latin typeface="Calibri Light"/>
                <a:cs typeface="Calibri Light"/>
              </a:rPr>
              <a:t> </a:t>
            </a:r>
            <a:r>
              <a:rPr sz="4400" b="0" spc="-15" dirty="0">
                <a:latin typeface="Calibri Light"/>
                <a:cs typeface="Calibri Light"/>
              </a:rPr>
              <a:t>process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2400" y="2133600"/>
            <a:ext cx="3894024" cy="8797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spc="-5" dirty="0">
                <a:cs typeface="Arial"/>
              </a:rPr>
              <a:t>Substitute </a:t>
            </a:r>
            <a:r>
              <a:rPr sz="2400" dirty="0">
                <a:cs typeface="Arial"/>
              </a:rPr>
              <a:t>Fe </a:t>
            </a:r>
            <a:r>
              <a:rPr sz="2400" spc="-5" dirty="0">
                <a:cs typeface="Arial"/>
              </a:rPr>
              <a:t>by</a:t>
            </a:r>
            <a:r>
              <a:rPr sz="2400" spc="-55" dirty="0">
                <a:cs typeface="Arial"/>
              </a:rPr>
              <a:t> </a:t>
            </a:r>
            <a:r>
              <a:rPr sz="2400" spc="-5" dirty="0">
                <a:cs typeface="Arial"/>
              </a:rPr>
              <a:t>Mn</a:t>
            </a:r>
            <a:endParaRPr sz="2400" dirty="0"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spc="-5" dirty="0">
                <a:cs typeface="Arial"/>
              </a:rPr>
              <a:t>Add some dopants such as</a:t>
            </a:r>
            <a:r>
              <a:rPr sz="2400" spc="-15" dirty="0">
                <a:cs typeface="Arial"/>
              </a:rPr>
              <a:t> </a:t>
            </a:r>
            <a:r>
              <a:rPr sz="2400" dirty="0">
                <a:cs typeface="Arial"/>
              </a:rPr>
              <a:t>: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62000" y="3124200"/>
            <a:ext cx="2370024" cy="1900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spc="-5" dirty="0">
                <a:cs typeface="Arial"/>
              </a:rPr>
              <a:t>Zirconium</a:t>
            </a:r>
            <a:r>
              <a:rPr sz="2400" spc="-65" dirty="0">
                <a:cs typeface="Arial"/>
              </a:rPr>
              <a:t> </a:t>
            </a:r>
            <a:r>
              <a:rPr sz="2400" dirty="0">
                <a:cs typeface="Arial"/>
              </a:rPr>
              <a:t>(Zr),</a:t>
            </a:r>
          </a:p>
          <a:p>
            <a:pPr marL="469265" indent="-456565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spc="-5" dirty="0">
                <a:cs typeface="Arial"/>
              </a:rPr>
              <a:t>Nickel</a:t>
            </a:r>
            <a:r>
              <a:rPr sz="2400" spc="-65" dirty="0">
                <a:cs typeface="Arial"/>
              </a:rPr>
              <a:t> </a:t>
            </a:r>
            <a:r>
              <a:rPr sz="2400" spc="-5" dirty="0">
                <a:cs typeface="Arial"/>
              </a:rPr>
              <a:t>(Ni),</a:t>
            </a:r>
            <a:endParaRPr sz="2400" dirty="0"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spc="-5" dirty="0">
                <a:cs typeface="Arial"/>
              </a:rPr>
              <a:t>Zr</a:t>
            </a:r>
            <a:r>
              <a:rPr sz="2400" spc="-7" baseline="-20833" dirty="0">
                <a:cs typeface="Arial"/>
              </a:rPr>
              <a:t>7</a:t>
            </a:r>
            <a:r>
              <a:rPr sz="2400" spc="-5" dirty="0">
                <a:cs typeface="Arial"/>
              </a:rPr>
              <a:t>Ni</a:t>
            </a:r>
            <a:r>
              <a:rPr sz="2400" spc="-7" baseline="-20833" dirty="0">
                <a:cs typeface="Arial"/>
              </a:rPr>
              <a:t>1O</a:t>
            </a:r>
            <a:r>
              <a:rPr sz="2400" spc="-5" dirty="0">
                <a:cs typeface="Arial"/>
              </a:rPr>
              <a:t>,</a:t>
            </a:r>
            <a:endParaRPr sz="2400" dirty="0"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1080"/>
              </a:spcBef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b="1" spc="-5" dirty="0">
                <a:solidFill>
                  <a:srgbClr val="006FC0"/>
                </a:solidFill>
                <a:cs typeface="Arial"/>
              </a:rPr>
              <a:t>Hafnium</a:t>
            </a:r>
            <a:r>
              <a:rPr sz="2400" b="1" spc="-80" dirty="0">
                <a:solidFill>
                  <a:srgbClr val="006FC0"/>
                </a:solidFill>
                <a:cs typeface="Arial"/>
              </a:rPr>
              <a:t> </a:t>
            </a:r>
            <a:r>
              <a:rPr sz="2400" b="1" dirty="0">
                <a:solidFill>
                  <a:srgbClr val="006FC0"/>
                </a:solidFill>
                <a:cs typeface="Arial"/>
              </a:rPr>
              <a:t>(Hf)</a:t>
            </a:r>
            <a:endParaRPr sz="2400" b="1" dirty="0"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00144" y="2055876"/>
            <a:ext cx="4726305" cy="3618229"/>
          </a:xfrm>
          <a:custGeom>
            <a:avLst/>
            <a:gdLst/>
            <a:ahLst/>
            <a:cxnLst/>
            <a:rect l="l" t="t" r="r" b="b"/>
            <a:pathLst>
              <a:path w="4726305" h="3618229">
                <a:moveTo>
                  <a:pt x="0" y="3617976"/>
                </a:moveTo>
                <a:lnTo>
                  <a:pt x="4725924" y="3617976"/>
                </a:lnTo>
                <a:lnTo>
                  <a:pt x="4725924" y="0"/>
                </a:lnTo>
                <a:lnTo>
                  <a:pt x="0" y="0"/>
                </a:lnTo>
                <a:lnTo>
                  <a:pt x="0" y="3617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219751" y="5135195"/>
            <a:ext cx="8255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0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49519" y="5135195"/>
            <a:ext cx="8255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79302" y="5135195"/>
            <a:ext cx="8255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68576" y="5135195"/>
            <a:ext cx="8255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5</a:t>
            </a:r>
            <a:endParaRPr sz="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98344" y="5135195"/>
            <a:ext cx="8255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28112" y="5135195"/>
            <a:ext cx="8255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Arial"/>
                <a:cs typeface="Arial"/>
              </a:rPr>
              <a:t>7</a:t>
            </a:r>
            <a:endParaRPr sz="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09172" y="4921042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0</a:t>
            </a:r>
            <a:r>
              <a:rPr sz="800" dirty="0">
                <a:latin typeface="Arial"/>
                <a:cs typeface="Arial"/>
              </a:rPr>
              <a:t>,0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809172" y="4605045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0</a:t>
            </a:r>
            <a:r>
              <a:rPr sz="800" dirty="0">
                <a:latin typeface="Arial"/>
                <a:cs typeface="Arial"/>
              </a:rPr>
              <a:t>,2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09172" y="4290479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0</a:t>
            </a:r>
            <a:r>
              <a:rPr sz="800" dirty="0">
                <a:latin typeface="Arial"/>
                <a:cs typeface="Arial"/>
              </a:rPr>
              <a:t>,4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09172" y="3975913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0</a:t>
            </a:r>
            <a:r>
              <a:rPr sz="800" dirty="0">
                <a:latin typeface="Arial"/>
                <a:cs typeface="Arial"/>
              </a:rPr>
              <a:t>,6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09172" y="3661378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0</a:t>
            </a:r>
            <a:r>
              <a:rPr sz="800" dirty="0">
                <a:latin typeface="Arial"/>
                <a:cs typeface="Arial"/>
              </a:rPr>
              <a:t>,8</a:t>
            </a:r>
            <a:endParaRPr sz="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09172" y="3346812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1</a:t>
            </a:r>
            <a:r>
              <a:rPr sz="800" dirty="0">
                <a:latin typeface="Arial"/>
                <a:cs typeface="Arial"/>
              </a:rPr>
              <a:t>,0</a:t>
            </a:r>
            <a:endParaRPr sz="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09172" y="3030770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1</a:t>
            </a:r>
            <a:r>
              <a:rPr sz="800" dirty="0">
                <a:latin typeface="Arial"/>
                <a:cs typeface="Arial"/>
              </a:rPr>
              <a:t>,2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09172" y="2716249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1</a:t>
            </a:r>
            <a:r>
              <a:rPr sz="800" dirty="0">
                <a:latin typeface="Arial"/>
                <a:cs typeface="Arial"/>
              </a:rPr>
              <a:t>,4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09172" y="2401683"/>
            <a:ext cx="16700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latin typeface="Arial"/>
                <a:cs typeface="Arial"/>
              </a:rPr>
              <a:t>1</a:t>
            </a:r>
            <a:r>
              <a:rPr sz="800" dirty="0">
                <a:latin typeface="Arial"/>
                <a:cs typeface="Arial"/>
              </a:rPr>
              <a:t>,6</a:t>
            </a:r>
            <a:endParaRPr sz="8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046365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260511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476133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690279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905901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120047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335669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549815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765437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79583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195175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409321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24943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839089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054711" y="507287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88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268857" y="507287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221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046365" y="5072878"/>
            <a:ext cx="3222625" cy="0"/>
          </a:xfrm>
          <a:custGeom>
            <a:avLst/>
            <a:gdLst/>
            <a:ahLst/>
            <a:cxnLst/>
            <a:rect l="l" t="t" r="r" b="b"/>
            <a:pathLst>
              <a:path w="3222625">
                <a:moveTo>
                  <a:pt x="0" y="0"/>
                </a:moveTo>
                <a:lnTo>
                  <a:pt x="3222491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046365" y="2475228"/>
            <a:ext cx="3222625" cy="0"/>
          </a:xfrm>
          <a:custGeom>
            <a:avLst/>
            <a:gdLst/>
            <a:ahLst/>
            <a:cxnLst/>
            <a:rect l="l" t="t" r="r" b="b"/>
            <a:pathLst>
              <a:path w="3222625">
                <a:moveTo>
                  <a:pt x="0" y="0"/>
                </a:moveTo>
                <a:lnTo>
                  <a:pt x="3222491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996165" y="499460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021258" y="483657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996165" y="46785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021258" y="452205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996165" y="43640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021258" y="420748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96165" y="40494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021258" y="389144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996165" y="373489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021258" y="3576909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996165" y="34203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021258" y="326234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996165" y="310433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021258" y="2947778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996165" y="278979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021258" y="263325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996165" y="247522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200" y="0"/>
                </a:lnTo>
              </a:path>
            </a:pathLst>
          </a:custGeom>
          <a:ln w="10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046365" y="2475228"/>
            <a:ext cx="0" cy="2597785"/>
          </a:xfrm>
          <a:custGeom>
            <a:avLst/>
            <a:gdLst/>
            <a:ahLst/>
            <a:cxnLst/>
            <a:rect l="l" t="t" r="r" b="b"/>
            <a:pathLst>
              <a:path h="2597785">
                <a:moveTo>
                  <a:pt x="0" y="2597649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268857" y="2475228"/>
            <a:ext cx="0" cy="2597785"/>
          </a:xfrm>
          <a:custGeom>
            <a:avLst/>
            <a:gdLst/>
            <a:ahLst/>
            <a:cxnLst/>
            <a:rect l="l" t="t" r="r" b="b"/>
            <a:pathLst>
              <a:path h="2597785">
                <a:moveTo>
                  <a:pt x="0" y="2597649"/>
                </a:moveTo>
                <a:lnTo>
                  <a:pt x="0" y="0"/>
                </a:lnTo>
              </a:path>
            </a:pathLst>
          </a:custGeom>
          <a:ln w="103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250915" y="2688611"/>
            <a:ext cx="3029027" cy="23259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6237732" y="5277611"/>
            <a:ext cx="1012190" cy="37084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35890">
              <a:lnSpc>
                <a:spcPct val="100000"/>
              </a:lnSpc>
              <a:spcBef>
                <a:spcPts val="275"/>
              </a:spcBef>
            </a:pPr>
            <a:r>
              <a:rPr sz="950" spc="15" dirty="0">
                <a:latin typeface="Arial"/>
                <a:cs typeface="Arial"/>
              </a:rPr>
              <a:t>Temps</a:t>
            </a:r>
            <a:r>
              <a:rPr sz="950" spc="-80" dirty="0">
                <a:latin typeface="Arial"/>
                <a:cs typeface="Arial"/>
              </a:rPr>
              <a:t> </a:t>
            </a:r>
            <a:r>
              <a:rPr sz="950" spc="10" dirty="0">
                <a:latin typeface="Arial"/>
                <a:cs typeface="Arial"/>
              </a:rPr>
              <a:t>(h)</a:t>
            </a:r>
            <a:endParaRPr sz="9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777664" y="4757305"/>
            <a:ext cx="274320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10" dirty="0">
                <a:latin typeface="Arial"/>
                <a:cs typeface="Arial"/>
              </a:rPr>
              <a:t>Fe</a:t>
            </a:r>
            <a:r>
              <a:rPr sz="950" spc="20" dirty="0">
                <a:latin typeface="Arial"/>
                <a:cs typeface="Arial"/>
              </a:rPr>
              <a:t>T</a:t>
            </a:r>
            <a:r>
              <a:rPr sz="950" spc="5" dirty="0">
                <a:latin typeface="Arial"/>
                <a:cs typeface="Arial"/>
              </a:rPr>
              <a:t>i</a:t>
            </a:r>
            <a:endParaRPr sz="9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364133" y="3271667"/>
            <a:ext cx="687705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10" dirty="0">
                <a:latin typeface="Arial"/>
                <a:cs typeface="Arial"/>
              </a:rPr>
              <a:t>FeTi+Nickel</a:t>
            </a:r>
            <a:endParaRPr sz="9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142607" y="2527365"/>
            <a:ext cx="893444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10" dirty="0">
                <a:latin typeface="Arial"/>
                <a:cs typeface="Arial"/>
              </a:rPr>
              <a:t>FeTi+Zirconium</a:t>
            </a:r>
            <a:endParaRPr sz="9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332732" y="2340864"/>
            <a:ext cx="368935" cy="2798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00">
              <a:latin typeface="Times New Roman"/>
              <a:cs typeface="Times New Roman"/>
            </a:endParaRPr>
          </a:p>
          <a:p>
            <a:pPr marL="168275">
              <a:lnSpc>
                <a:spcPts val="680"/>
              </a:lnSpc>
            </a:pPr>
            <a:r>
              <a:rPr sz="950" spc="5" dirty="0">
                <a:latin typeface="Arial"/>
                <a:cs typeface="Arial"/>
              </a:rPr>
              <a:t>)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385"/>
              </a:lnSpc>
            </a:pPr>
            <a:r>
              <a:rPr sz="950" spc="5" dirty="0">
                <a:latin typeface="Arial"/>
                <a:cs typeface="Arial"/>
              </a:rPr>
              <a:t>l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405"/>
              </a:lnSpc>
            </a:pPr>
            <a:r>
              <a:rPr sz="950" spc="10" dirty="0">
                <a:latin typeface="Arial"/>
                <a:cs typeface="Arial"/>
              </a:rPr>
              <a:t>a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405"/>
              </a:lnSpc>
            </a:pPr>
            <a:r>
              <a:rPr sz="950" spc="5" dirty="0"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">
              <a:latin typeface="Times New Roman"/>
              <a:cs typeface="Times New Roman"/>
            </a:endParaRPr>
          </a:p>
          <a:p>
            <a:pPr marL="168275" marR="67945">
              <a:lnSpc>
                <a:spcPct val="23500"/>
              </a:lnSpc>
              <a:spcBef>
                <a:spcPts val="114"/>
              </a:spcBef>
            </a:pPr>
            <a:r>
              <a:rPr sz="950" spc="10" dirty="0">
                <a:latin typeface="Arial"/>
                <a:cs typeface="Arial"/>
              </a:rPr>
              <a:t>o  </a:t>
            </a:r>
            <a:r>
              <a:rPr sz="950" spc="5" dirty="0">
                <a:latin typeface="Arial"/>
                <a:cs typeface="Arial"/>
              </a:rPr>
              <a:t>t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459"/>
              </a:lnSpc>
            </a:pPr>
            <a:r>
              <a:rPr sz="950" spc="10" dirty="0">
                <a:latin typeface="Arial"/>
                <a:cs typeface="Arial"/>
              </a:rPr>
              <a:t>s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385"/>
              </a:lnSpc>
            </a:pPr>
            <a:r>
              <a:rPr sz="950" spc="10" dirty="0">
                <a:latin typeface="Arial"/>
                <a:cs typeface="Arial"/>
              </a:rPr>
              <a:t>d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385"/>
              </a:lnSpc>
            </a:pPr>
            <a:r>
              <a:rPr sz="950" spc="5" dirty="0">
                <a:latin typeface="Arial"/>
                <a:cs typeface="Arial"/>
              </a:rPr>
              <a:t>i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">
              <a:latin typeface="Times New Roman"/>
              <a:cs typeface="Times New Roman"/>
            </a:endParaRPr>
          </a:p>
          <a:p>
            <a:pPr marL="168275" marR="67945">
              <a:lnSpc>
                <a:spcPct val="47900"/>
              </a:lnSpc>
              <a:spcBef>
                <a:spcPts val="5"/>
              </a:spcBef>
            </a:pPr>
            <a:r>
              <a:rPr sz="950" spc="10" dirty="0">
                <a:latin typeface="Arial"/>
                <a:cs typeface="Arial"/>
              </a:rPr>
              <a:t>o  p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975"/>
              </a:lnSpc>
              <a:spcBef>
                <a:spcPts val="55"/>
              </a:spcBef>
            </a:pPr>
            <a:r>
              <a:rPr sz="950" spc="15" dirty="0">
                <a:latin typeface="Arial"/>
                <a:cs typeface="Arial"/>
              </a:rPr>
              <a:t>(%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680"/>
              </a:lnSpc>
            </a:pPr>
            <a:r>
              <a:rPr sz="950" spc="10" dirty="0">
                <a:latin typeface="Arial"/>
                <a:cs typeface="Arial"/>
              </a:rPr>
              <a:t>e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545"/>
              </a:lnSpc>
            </a:pPr>
            <a:r>
              <a:rPr sz="950" spc="10" dirty="0">
                <a:latin typeface="Arial"/>
                <a:cs typeface="Arial"/>
              </a:rPr>
              <a:t>n</a:t>
            </a:r>
            <a:endParaRPr sz="950">
              <a:latin typeface="Arial"/>
              <a:cs typeface="Arial"/>
            </a:endParaRPr>
          </a:p>
          <a:p>
            <a:pPr marL="168275" marR="67945">
              <a:lnSpc>
                <a:spcPct val="47900"/>
              </a:lnSpc>
              <a:spcBef>
                <a:spcPts val="295"/>
              </a:spcBef>
            </a:pPr>
            <a:r>
              <a:rPr sz="950" spc="10" dirty="0">
                <a:latin typeface="Arial"/>
                <a:cs typeface="Arial"/>
              </a:rPr>
              <a:t>è  g</a:t>
            </a:r>
            <a:endParaRPr sz="950">
              <a:latin typeface="Arial"/>
              <a:cs typeface="Arial"/>
            </a:endParaRPr>
          </a:p>
          <a:p>
            <a:pPr marL="168275">
              <a:lnSpc>
                <a:spcPts val="819"/>
              </a:lnSpc>
            </a:pPr>
            <a:r>
              <a:rPr sz="950" spc="10" dirty="0">
                <a:latin typeface="Arial"/>
                <a:cs typeface="Arial"/>
              </a:rPr>
              <a:t>ro</a:t>
            </a:r>
            <a:endParaRPr sz="950">
              <a:latin typeface="Arial"/>
              <a:cs typeface="Arial"/>
            </a:endParaRPr>
          </a:p>
          <a:p>
            <a:pPr marL="168275" marR="67945">
              <a:lnSpc>
                <a:spcPct val="62100"/>
              </a:lnSpc>
              <a:spcBef>
                <a:spcPts val="380"/>
              </a:spcBef>
            </a:pPr>
            <a:r>
              <a:rPr sz="950" spc="10" dirty="0">
                <a:latin typeface="Arial"/>
                <a:cs typeface="Arial"/>
              </a:rPr>
              <a:t>yd H</a:t>
            </a:r>
            <a:endParaRPr sz="950">
              <a:latin typeface="Arial"/>
              <a:cs typeface="Arial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6237732" y="5277611"/>
            <a:ext cx="1012190" cy="370840"/>
          </a:xfrm>
          <a:custGeom>
            <a:avLst/>
            <a:gdLst/>
            <a:ahLst/>
            <a:cxnLst/>
            <a:rect l="l" t="t" r="r" b="b"/>
            <a:pathLst>
              <a:path w="1012190" h="370839">
                <a:moveTo>
                  <a:pt x="0" y="370331"/>
                </a:moveTo>
                <a:lnTo>
                  <a:pt x="1011936" y="370331"/>
                </a:lnTo>
                <a:lnTo>
                  <a:pt x="1011936" y="0"/>
                </a:lnTo>
                <a:lnTo>
                  <a:pt x="0" y="0"/>
                </a:lnTo>
                <a:lnTo>
                  <a:pt x="0" y="3703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6317360" y="5135195"/>
            <a:ext cx="796290" cy="473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060" algn="ctr">
              <a:lnSpc>
                <a:spcPct val="100000"/>
              </a:lnSpc>
              <a:tabLst>
                <a:tab pos="528955" algn="l"/>
              </a:tabLst>
            </a:pPr>
            <a:r>
              <a:rPr sz="800" dirty="0">
                <a:latin typeface="Arial"/>
                <a:cs typeface="Arial"/>
              </a:rPr>
              <a:t>3	4</a:t>
            </a:r>
            <a:endParaRPr sz="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09"/>
              </a:spcBef>
            </a:pPr>
            <a:r>
              <a:rPr sz="1800" spc="-5" dirty="0">
                <a:latin typeface="Calibri"/>
                <a:cs typeface="Calibri"/>
              </a:rPr>
              <a:t>Time</a:t>
            </a:r>
            <a:r>
              <a:rPr sz="1800" spc="-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(h)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4332732" y="2340864"/>
            <a:ext cx="368935" cy="2798445"/>
          </a:xfrm>
          <a:custGeom>
            <a:avLst/>
            <a:gdLst/>
            <a:ahLst/>
            <a:cxnLst/>
            <a:rect l="l" t="t" r="r" b="b"/>
            <a:pathLst>
              <a:path w="368935" h="2798445">
                <a:moveTo>
                  <a:pt x="0" y="2798064"/>
                </a:moveTo>
                <a:lnTo>
                  <a:pt x="368808" y="2798064"/>
                </a:lnTo>
                <a:lnTo>
                  <a:pt x="368808" y="0"/>
                </a:lnTo>
                <a:lnTo>
                  <a:pt x="0" y="0"/>
                </a:lnTo>
                <a:lnTo>
                  <a:pt x="0" y="27980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4408551" y="2557712"/>
            <a:ext cx="254000" cy="25031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10"/>
              </a:lnSpc>
            </a:pPr>
            <a:r>
              <a:rPr sz="1800" spc="-10" dirty="0">
                <a:latin typeface="Calibri"/>
                <a:cs typeface="Calibri"/>
              </a:rPr>
              <a:t>H</a:t>
            </a:r>
            <a:r>
              <a:rPr sz="1800" spc="-25" dirty="0">
                <a:latin typeface="Calibri"/>
                <a:cs typeface="Calibri"/>
              </a:rPr>
              <a:t>y</a:t>
            </a:r>
            <a:r>
              <a:rPr sz="1800" spc="-5" dirty="0">
                <a:latin typeface="Calibri"/>
                <a:cs typeface="Calibri"/>
              </a:rPr>
              <a:t>d</a:t>
            </a:r>
            <a:r>
              <a:rPr sz="1800" spc="-25" dirty="0">
                <a:latin typeface="Calibri"/>
                <a:cs typeface="Calibri"/>
              </a:rPr>
              <a:t>r</a:t>
            </a:r>
            <a:r>
              <a:rPr sz="1800" spc="-5" dirty="0">
                <a:latin typeface="Calibri"/>
                <a:cs typeface="Calibri"/>
              </a:rPr>
              <a:t>o</a:t>
            </a:r>
            <a:r>
              <a:rPr sz="1800" spc="-10" dirty="0">
                <a:latin typeface="Calibri"/>
                <a:cs typeface="Calibri"/>
              </a:rPr>
              <a:t>g</a:t>
            </a:r>
            <a:r>
              <a:rPr sz="1800" dirty="0">
                <a:latin typeface="Calibri"/>
                <a:cs typeface="Calibri"/>
              </a:rPr>
              <a:t>en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10" dirty="0">
                <a:latin typeface="Calibri"/>
                <a:cs typeface="Calibri"/>
              </a:rPr>
              <a:t>b</a:t>
            </a:r>
            <a:r>
              <a:rPr sz="1800" spc="-5" dirty="0">
                <a:latin typeface="Calibri"/>
                <a:cs typeface="Calibri"/>
              </a:rPr>
              <a:t>sorb</a:t>
            </a:r>
            <a:r>
              <a:rPr sz="1800" dirty="0">
                <a:latin typeface="Calibri"/>
                <a:cs typeface="Calibri"/>
              </a:rPr>
              <a:t>ed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5" dirty="0">
                <a:latin typeface="Calibri"/>
                <a:cs typeface="Calibri"/>
              </a:rPr>
              <a:t>wt.%)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6" name="object 7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75" name="object 75"/>
          <p:cNvSpPr txBox="1"/>
          <p:nvPr/>
        </p:nvSpPr>
        <p:spPr>
          <a:xfrm>
            <a:off x="4374641" y="5772099"/>
            <a:ext cx="437896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2775" marR="5080" indent="-600710">
              <a:lnSpc>
                <a:spcPct val="100000"/>
              </a:lnSpc>
            </a:pPr>
            <a:r>
              <a:rPr spc="-5" dirty="0">
                <a:cs typeface="Arial"/>
              </a:rPr>
              <a:t>Activation curves of </a:t>
            </a:r>
            <a:r>
              <a:rPr spc="-20" dirty="0">
                <a:cs typeface="Arial"/>
              </a:rPr>
              <a:t>FeTi </a:t>
            </a:r>
            <a:r>
              <a:rPr spc="-5" dirty="0">
                <a:cs typeface="Arial"/>
              </a:rPr>
              <a:t>and </a:t>
            </a:r>
            <a:r>
              <a:rPr spc="-20" dirty="0">
                <a:cs typeface="Arial"/>
              </a:rPr>
              <a:t>FeTi </a:t>
            </a:r>
            <a:r>
              <a:rPr spc="-5" dirty="0">
                <a:cs typeface="Arial"/>
              </a:rPr>
              <a:t>doped </a:t>
            </a:r>
            <a:r>
              <a:rPr spc="-10" dirty="0" smtClean="0">
                <a:cs typeface="Arial"/>
              </a:rPr>
              <a:t>with</a:t>
            </a:r>
            <a:endParaRPr lang="fr-CA" spc="-10" dirty="0" smtClean="0">
              <a:cs typeface="Arial"/>
            </a:endParaRPr>
          </a:p>
          <a:p>
            <a:pPr marL="612775" marR="5080" indent="-600710" algn="ctr">
              <a:lnSpc>
                <a:spcPct val="100000"/>
              </a:lnSpc>
            </a:pPr>
            <a:r>
              <a:rPr spc="-10" dirty="0" err="1" smtClean="0">
                <a:cs typeface="Arial"/>
              </a:rPr>
              <a:t>Zr</a:t>
            </a:r>
            <a:r>
              <a:rPr spc="-10" dirty="0" smtClean="0">
                <a:cs typeface="Arial"/>
              </a:rPr>
              <a:t>  </a:t>
            </a:r>
            <a:r>
              <a:rPr spc="-5" dirty="0">
                <a:cs typeface="Arial"/>
              </a:rPr>
              <a:t>and </a:t>
            </a:r>
            <a:r>
              <a:rPr dirty="0">
                <a:cs typeface="Arial"/>
              </a:rPr>
              <a:t>Ni, </a:t>
            </a:r>
            <a:r>
              <a:rPr spc="-5" dirty="0">
                <a:cs typeface="Arial"/>
              </a:rPr>
              <a:t>at 25°C under 45 bar of</a:t>
            </a:r>
            <a:r>
              <a:rPr spc="10" dirty="0">
                <a:cs typeface="Arial"/>
              </a:rPr>
              <a:t> </a:t>
            </a:r>
            <a:r>
              <a:rPr dirty="0">
                <a:cs typeface="Arial"/>
              </a:rPr>
              <a:t>H</a:t>
            </a:r>
            <a:r>
              <a:rPr baseline="-21164" dirty="0">
                <a:cs typeface="Arial"/>
              </a:rPr>
              <a:t>2</a:t>
            </a:r>
            <a:r>
              <a:rPr dirty="0">
                <a:cs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3100" y="56260"/>
            <a:ext cx="7899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Outline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70505" y="56260"/>
            <a:ext cx="487680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90675" algn="l"/>
                <a:tab pos="3277870" algn="l"/>
              </a:tabLst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 art	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	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9915" y="2151888"/>
            <a:ext cx="952500" cy="32400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85088" y="2151888"/>
            <a:ext cx="952500" cy="32400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78735" y="2151888"/>
            <a:ext cx="937260" cy="32400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90499" y="1717294"/>
            <a:ext cx="1908175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latin typeface="Calibri"/>
                <a:cs typeface="Calibri"/>
              </a:rPr>
              <a:t>FeTi </a:t>
            </a:r>
            <a:r>
              <a:rPr sz="2400" b="1" dirty="0">
                <a:latin typeface="Calibri"/>
                <a:cs typeface="Calibri"/>
              </a:rPr>
              <a:t>+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4wt.%Hf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91840" y="2151888"/>
            <a:ext cx="891539" cy="324002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27576" y="2151888"/>
            <a:ext cx="882396" cy="324002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54167" y="2151888"/>
            <a:ext cx="883919" cy="324002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358128" y="2151888"/>
            <a:ext cx="879348" cy="324002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81671" y="2151888"/>
            <a:ext cx="871727" cy="324002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193023" y="2151888"/>
            <a:ext cx="873251" cy="324002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798309" y="1717294"/>
            <a:ext cx="2063114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latin typeface="Calibri"/>
                <a:cs typeface="Calibri"/>
              </a:rPr>
              <a:t>FeTi </a:t>
            </a:r>
            <a:r>
              <a:rPr sz="2400" b="1" dirty="0">
                <a:latin typeface="Calibri"/>
                <a:cs typeface="Calibri"/>
              </a:rPr>
              <a:t>+</a:t>
            </a:r>
            <a:r>
              <a:rPr sz="2400" b="1" spc="-8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12wt.%Hf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0499" y="5668061"/>
            <a:ext cx="3349625" cy="572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Calibri"/>
                <a:cs typeface="Calibri"/>
              </a:rPr>
              <a:t>Matrix (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1800" spc="-5" dirty="0">
                <a:latin typeface="Calibri"/>
                <a:cs typeface="Calibri"/>
              </a:rPr>
              <a:t>) </a:t>
            </a:r>
            <a:r>
              <a:rPr sz="1800" dirty="0">
                <a:latin typeface="Calibri"/>
                <a:cs typeface="Calibri"/>
              </a:rPr>
              <a:t>+ </a:t>
            </a:r>
            <a:r>
              <a:rPr sz="1800" spc="-5" dirty="0">
                <a:latin typeface="Calibri"/>
                <a:cs typeface="Calibri"/>
              </a:rPr>
              <a:t>secondary phase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</a:t>
            </a:r>
            <a:r>
              <a:rPr sz="1800" b="1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r>
              <a:rPr sz="1800" dirty="0"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latin typeface="Calibri"/>
                <a:cs typeface="Calibri"/>
              </a:rPr>
              <a:t>Presence </a:t>
            </a:r>
            <a:r>
              <a:rPr sz="1800" spc="-5" dirty="0">
                <a:latin typeface="Calibri"/>
                <a:cs typeface="Calibri"/>
              </a:rPr>
              <a:t>of dendritic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phase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71078" y="2958719"/>
            <a:ext cx="210820" cy="394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495156" y="3799078"/>
            <a:ext cx="196850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92D050"/>
                </a:solidFill>
                <a:latin typeface="Calibri"/>
                <a:cs typeface="Calibri"/>
              </a:rPr>
              <a:t>B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27198" y="623189"/>
            <a:ext cx="3538220" cy="2018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830">
              <a:lnSpc>
                <a:spcPct val="100000"/>
              </a:lnSpc>
            </a:pPr>
            <a:r>
              <a:rPr sz="4400" b="0" spc="-15" dirty="0">
                <a:latin typeface="Calibri Light"/>
                <a:cs typeface="Calibri Light"/>
              </a:rPr>
              <a:t>Microstructure</a:t>
            </a:r>
            <a:endParaRPr sz="4400">
              <a:latin typeface="Calibri Light"/>
              <a:cs typeface="Calibri Light"/>
            </a:endParaRPr>
          </a:p>
          <a:p>
            <a:pPr marL="995044">
              <a:lnSpc>
                <a:spcPct val="100000"/>
              </a:lnSpc>
              <a:spcBef>
                <a:spcPts val="3334"/>
              </a:spcBef>
            </a:pPr>
            <a:r>
              <a:rPr sz="2400" b="1" spc="-15" dirty="0">
                <a:latin typeface="Calibri"/>
                <a:cs typeface="Calibri"/>
              </a:rPr>
              <a:t>FeTi </a:t>
            </a:r>
            <a:r>
              <a:rPr sz="2400" b="1" dirty="0">
                <a:latin typeface="Calibri"/>
                <a:cs typeface="Calibri"/>
              </a:rPr>
              <a:t>+</a:t>
            </a:r>
            <a:r>
              <a:rPr sz="2400" b="1" spc="-5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8wt.%Hf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04720" y="4448809"/>
            <a:ext cx="196850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92D050"/>
                </a:solidFill>
                <a:latin typeface="Calibri"/>
                <a:cs typeface="Calibri"/>
              </a:rPr>
              <a:t>B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90235" y="3102228"/>
            <a:ext cx="210185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60619" y="4151376"/>
            <a:ext cx="196850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92D050"/>
                </a:solidFill>
                <a:latin typeface="Calibri"/>
                <a:cs typeface="Calibri"/>
              </a:rPr>
              <a:t>B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668766" y="3772661"/>
            <a:ext cx="260350" cy="196215"/>
          </a:xfrm>
          <a:custGeom>
            <a:avLst/>
            <a:gdLst/>
            <a:ahLst/>
            <a:cxnLst/>
            <a:rect l="l" t="t" r="r" b="b"/>
            <a:pathLst>
              <a:path w="260350" h="196214">
                <a:moveTo>
                  <a:pt x="156442" y="51532"/>
                </a:moveTo>
                <a:lnTo>
                  <a:pt x="0" y="164845"/>
                </a:lnTo>
                <a:lnTo>
                  <a:pt x="22351" y="195706"/>
                </a:lnTo>
                <a:lnTo>
                  <a:pt x="178794" y="82393"/>
                </a:lnTo>
                <a:lnTo>
                  <a:pt x="156442" y="51532"/>
                </a:lnTo>
                <a:close/>
              </a:path>
              <a:path w="260350" h="196214">
                <a:moveTo>
                  <a:pt x="239169" y="40386"/>
                </a:moveTo>
                <a:lnTo>
                  <a:pt x="171830" y="40386"/>
                </a:lnTo>
                <a:lnTo>
                  <a:pt x="194182" y="71246"/>
                </a:lnTo>
                <a:lnTo>
                  <a:pt x="178794" y="82393"/>
                </a:lnTo>
                <a:lnTo>
                  <a:pt x="201167" y="113283"/>
                </a:lnTo>
                <a:lnTo>
                  <a:pt x="239169" y="40386"/>
                </a:lnTo>
                <a:close/>
              </a:path>
              <a:path w="260350" h="196214">
                <a:moveTo>
                  <a:pt x="171830" y="40386"/>
                </a:moveTo>
                <a:lnTo>
                  <a:pt x="156442" y="51532"/>
                </a:lnTo>
                <a:lnTo>
                  <a:pt x="178794" y="82393"/>
                </a:lnTo>
                <a:lnTo>
                  <a:pt x="194182" y="71246"/>
                </a:lnTo>
                <a:lnTo>
                  <a:pt x="171830" y="40386"/>
                </a:lnTo>
                <a:close/>
              </a:path>
              <a:path w="260350" h="196214">
                <a:moveTo>
                  <a:pt x="260223" y="0"/>
                </a:moveTo>
                <a:lnTo>
                  <a:pt x="134111" y="20700"/>
                </a:lnTo>
                <a:lnTo>
                  <a:pt x="156442" y="51532"/>
                </a:lnTo>
                <a:lnTo>
                  <a:pt x="171830" y="40386"/>
                </a:lnTo>
                <a:lnTo>
                  <a:pt x="239169" y="40386"/>
                </a:lnTo>
                <a:lnTo>
                  <a:pt x="260223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598414" y="4467986"/>
            <a:ext cx="253365" cy="259715"/>
          </a:xfrm>
          <a:custGeom>
            <a:avLst/>
            <a:gdLst/>
            <a:ahLst/>
            <a:cxnLst/>
            <a:rect l="l" t="t" r="r" b="b"/>
            <a:pathLst>
              <a:path w="253364" h="259714">
                <a:moveTo>
                  <a:pt x="159764" y="191009"/>
                </a:moveTo>
                <a:lnTo>
                  <a:pt x="132461" y="217550"/>
                </a:lnTo>
                <a:lnTo>
                  <a:pt x="253111" y="259714"/>
                </a:lnTo>
                <a:lnTo>
                  <a:pt x="235581" y="204596"/>
                </a:lnTo>
                <a:lnTo>
                  <a:pt x="172974" y="204596"/>
                </a:lnTo>
                <a:lnTo>
                  <a:pt x="159764" y="191009"/>
                </a:lnTo>
                <a:close/>
              </a:path>
              <a:path w="253364" h="259714">
                <a:moveTo>
                  <a:pt x="187139" y="164398"/>
                </a:moveTo>
                <a:lnTo>
                  <a:pt x="159764" y="191009"/>
                </a:lnTo>
                <a:lnTo>
                  <a:pt x="172974" y="204596"/>
                </a:lnTo>
                <a:lnTo>
                  <a:pt x="200406" y="178054"/>
                </a:lnTo>
                <a:lnTo>
                  <a:pt x="187139" y="164398"/>
                </a:lnTo>
                <a:close/>
              </a:path>
              <a:path w="253364" h="259714">
                <a:moveTo>
                  <a:pt x="214375" y="137921"/>
                </a:moveTo>
                <a:lnTo>
                  <a:pt x="187139" y="164398"/>
                </a:lnTo>
                <a:lnTo>
                  <a:pt x="200406" y="178054"/>
                </a:lnTo>
                <a:lnTo>
                  <a:pt x="172974" y="204596"/>
                </a:lnTo>
                <a:lnTo>
                  <a:pt x="235581" y="204596"/>
                </a:lnTo>
                <a:lnTo>
                  <a:pt x="214375" y="137921"/>
                </a:lnTo>
                <a:close/>
              </a:path>
              <a:path w="253364" h="259714">
                <a:moveTo>
                  <a:pt x="27432" y="0"/>
                </a:moveTo>
                <a:lnTo>
                  <a:pt x="0" y="26669"/>
                </a:lnTo>
                <a:lnTo>
                  <a:pt x="159764" y="191009"/>
                </a:lnTo>
                <a:lnTo>
                  <a:pt x="187139" y="164398"/>
                </a:lnTo>
                <a:lnTo>
                  <a:pt x="27432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373122" y="4331970"/>
            <a:ext cx="189230" cy="265430"/>
          </a:xfrm>
          <a:custGeom>
            <a:avLst/>
            <a:gdLst/>
            <a:ahLst/>
            <a:cxnLst/>
            <a:rect l="l" t="t" r="r" b="b"/>
            <a:pathLst>
              <a:path w="189230" h="265429">
                <a:moveTo>
                  <a:pt x="109010" y="83723"/>
                </a:moveTo>
                <a:lnTo>
                  <a:pt x="0" y="243712"/>
                </a:lnTo>
                <a:lnTo>
                  <a:pt x="31495" y="265175"/>
                </a:lnTo>
                <a:lnTo>
                  <a:pt x="140506" y="105186"/>
                </a:lnTo>
                <a:lnTo>
                  <a:pt x="109010" y="83723"/>
                </a:lnTo>
                <a:close/>
              </a:path>
              <a:path w="189230" h="265429">
                <a:moveTo>
                  <a:pt x="179902" y="67944"/>
                </a:moveTo>
                <a:lnTo>
                  <a:pt x="119760" y="67944"/>
                </a:lnTo>
                <a:lnTo>
                  <a:pt x="151256" y="89407"/>
                </a:lnTo>
                <a:lnTo>
                  <a:pt x="140506" y="105186"/>
                </a:lnTo>
                <a:lnTo>
                  <a:pt x="171957" y="126618"/>
                </a:lnTo>
                <a:lnTo>
                  <a:pt x="179902" y="67944"/>
                </a:lnTo>
                <a:close/>
              </a:path>
              <a:path w="189230" h="265429">
                <a:moveTo>
                  <a:pt x="119760" y="67944"/>
                </a:moveTo>
                <a:lnTo>
                  <a:pt x="109010" y="83723"/>
                </a:lnTo>
                <a:lnTo>
                  <a:pt x="140506" y="105186"/>
                </a:lnTo>
                <a:lnTo>
                  <a:pt x="151256" y="89407"/>
                </a:lnTo>
                <a:lnTo>
                  <a:pt x="119760" y="67944"/>
                </a:lnTo>
                <a:close/>
              </a:path>
              <a:path w="189230" h="265429">
                <a:moveTo>
                  <a:pt x="189102" y="0"/>
                </a:moveTo>
                <a:lnTo>
                  <a:pt x="77469" y="62229"/>
                </a:lnTo>
                <a:lnTo>
                  <a:pt x="109010" y="83723"/>
                </a:lnTo>
                <a:lnTo>
                  <a:pt x="119760" y="67944"/>
                </a:lnTo>
                <a:lnTo>
                  <a:pt x="179902" y="67944"/>
                </a:lnTo>
                <a:lnTo>
                  <a:pt x="189102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20384" y="2023872"/>
            <a:ext cx="2973323" cy="2602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19044" y="2017776"/>
            <a:ext cx="3081528" cy="26029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7" y="2017776"/>
            <a:ext cx="2991612" cy="26029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73652" y="3627120"/>
            <a:ext cx="978408" cy="8945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08447" y="3627120"/>
            <a:ext cx="976884" cy="8945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0379" y="3627120"/>
            <a:ext cx="976883" cy="8945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1267" y="3611879"/>
            <a:ext cx="978407" cy="8945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02535" y="3610355"/>
            <a:ext cx="978408" cy="8945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3610355"/>
            <a:ext cx="978408" cy="8961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127747" y="3627120"/>
            <a:ext cx="958596" cy="8763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130540" y="3627120"/>
            <a:ext cx="957072" cy="8763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14288" y="3627120"/>
            <a:ext cx="958595" cy="8763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19044" y="4491228"/>
            <a:ext cx="3081528" cy="1295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0"/>
            <a:ext cx="2189988" cy="49225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73100" y="56260"/>
            <a:ext cx="78994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Outline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729739" y="0"/>
            <a:ext cx="2202180" cy="49225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70147" y="0"/>
            <a:ext cx="2203704" cy="49225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212079" y="0"/>
            <a:ext cx="2202179" cy="49225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952488" y="0"/>
            <a:ext cx="2191511" cy="49225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504556" y="56260"/>
            <a:ext cx="115443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Conclusion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997851" y="4808092"/>
          <a:ext cx="7511147" cy="1746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7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7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7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67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Phase</a:t>
                      </a:r>
                      <a:r>
                        <a:rPr sz="1400" b="1" spc="-114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Composition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FeTi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+</a:t>
                      </a:r>
                      <a:r>
                        <a:rPr sz="14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4wt.%Hf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FeTi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+</a:t>
                      </a:r>
                      <a:r>
                        <a:rPr sz="14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8wt.%Hf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FeTi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+</a:t>
                      </a:r>
                      <a:r>
                        <a:rPr sz="1400" b="1" spc="-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12wt.%Hf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Matrix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48.9Fe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49.0Ti –</a:t>
                      </a:r>
                      <a:r>
                        <a:rPr sz="14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1,9Hf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49,7Fe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49,5Ti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0,7Hf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49.3Fe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49.7Ti –</a:t>
                      </a:r>
                      <a:r>
                        <a:rPr sz="14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1.0Hf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7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1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350" spc="15" baseline="24691" dirty="0">
                          <a:latin typeface="Calibri"/>
                          <a:cs typeface="Calibri"/>
                        </a:rPr>
                        <a:t>nd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phase</a:t>
                      </a:r>
                      <a:r>
                        <a:rPr sz="14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(1)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53,2Fe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40.3Ti –</a:t>
                      </a:r>
                      <a:r>
                        <a:rPr sz="1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6,4Hf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58,5Fe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39,9Ti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1,6Hf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56.7Fe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40.4Ti –</a:t>
                      </a:r>
                      <a:r>
                        <a:rPr sz="14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2.8Hf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7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1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350" spc="15" baseline="24691" dirty="0">
                          <a:latin typeface="Calibri"/>
                          <a:cs typeface="Calibri"/>
                        </a:rPr>
                        <a:t>nd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phase</a:t>
                      </a:r>
                      <a:r>
                        <a:rPr sz="14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(2)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34.5Fe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59.8Ti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4.7Hf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-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-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object 23"/>
          <p:cNvSpPr/>
          <p:nvPr/>
        </p:nvSpPr>
        <p:spPr>
          <a:xfrm>
            <a:off x="36576" y="3627120"/>
            <a:ext cx="360045" cy="307975"/>
          </a:xfrm>
          <a:custGeom>
            <a:avLst/>
            <a:gdLst/>
            <a:ahLst/>
            <a:cxnLst/>
            <a:rect l="l" t="t" r="r" b="b"/>
            <a:pathLst>
              <a:path w="360045" h="307975">
                <a:moveTo>
                  <a:pt x="0" y="307847"/>
                </a:moveTo>
                <a:lnTo>
                  <a:pt x="359664" y="307847"/>
                </a:lnTo>
                <a:lnTo>
                  <a:pt x="359664" y="0"/>
                </a:lnTo>
                <a:lnTo>
                  <a:pt x="0" y="0"/>
                </a:lnTo>
                <a:lnTo>
                  <a:pt x="0" y="3078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6576" y="3627120"/>
            <a:ext cx="360045" cy="307975"/>
          </a:xfrm>
          <a:prstGeom prst="rect">
            <a:avLst/>
          </a:prstGeom>
          <a:solidFill>
            <a:srgbClr val="FFFFFF"/>
          </a:solidFill>
          <a:ln w="9144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240"/>
              </a:spcBef>
            </a:pPr>
            <a:r>
              <a:rPr sz="1400" b="1" dirty="0">
                <a:latin typeface="Calibri"/>
                <a:cs typeface="Calibri"/>
              </a:rPr>
              <a:t>Ti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022603" y="3627120"/>
            <a:ext cx="361315" cy="307975"/>
          </a:xfrm>
          <a:custGeom>
            <a:avLst/>
            <a:gdLst/>
            <a:ahLst/>
            <a:cxnLst/>
            <a:rect l="l" t="t" r="r" b="b"/>
            <a:pathLst>
              <a:path w="361315" h="307975">
                <a:moveTo>
                  <a:pt x="0" y="307847"/>
                </a:moveTo>
                <a:lnTo>
                  <a:pt x="361188" y="307847"/>
                </a:lnTo>
                <a:lnTo>
                  <a:pt x="361188" y="0"/>
                </a:lnTo>
                <a:lnTo>
                  <a:pt x="0" y="0"/>
                </a:lnTo>
                <a:lnTo>
                  <a:pt x="0" y="3078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022603" y="3627120"/>
            <a:ext cx="361315" cy="307975"/>
          </a:xfrm>
          <a:prstGeom prst="rect">
            <a:avLst/>
          </a:prstGeom>
          <a:solidFill>
            <a:srgbClr val="FFFFFF"/>
          </a:solidFill>
          <a:ln w="9144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240"/>
              </a:spcBef>
            </a:pPr>
            <a:r>
              <a:rPr sz="1400" b="1" spc="-25" dirty="0">
                <a:latin typeface="Calibri"/>
                <a:cs typeface="Calibri"/>
              </a:rPr>
              <a:t>Fe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060448" y="3627120"/>
            <a:ext cx="360045" cy="307975"/>
          </a:xfrm>
          <a:custGeom>
            <a:avLst/>
            <a:gdLst/>
            <a:ahLst/>
            <a:cxnLst/>
            <a:rect l="l" t="t" r="r" b="b"/>
            <a:pathLst>
              <a:path w="360044" h="307975">
                <a:moveTo>
                  <a:pt x="0" y="307847"/>
                </a:moveTo>
                <a:lnTo>
                  <a:pt x="359663" y="307847"/>
                </a:lnTo>
                <a:lnTo>
                  <a:pt x="359663" y="0"/>
                </a:lnTo>
                <a:lnTo>
                  <a:pt x="0" y="0"/>
                </a:lnTo>
                <a:lnTo>
                  <a:pt x="0" y="3078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2060448" y="3627120"/>
            <a:ext cx="360045" cy="307975"/>
          </a:xfrm>
          <a:prstGeom prst="rect">
            <a:avLst/>
          </a:prstGeom>
          <a:solidFill>
            <a:srgbClr val="FFFFFF"/>
          </a:solidFill>
          <a:ln w="9144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240"/>
              </a:spcBef>
            </a:pPr>
            <a:r>
              <a:rPr sz="1400" b="1" dirty="0">
                <a:latin typeface="Calibri"/>
                <a:cs typeface="Calibri"/>
              </a:rPr>
              <a:t>Hf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762244" y="2206751"/>
            <a:ext cx="388620" cy="368935"/>
          </a:xfrm>
          <a:custGeom>
            <a:avLst/>
            <a:gdLst/>
            <a:ahLst/>
            <a:cxnLst/>
            <a:rect l="l" t="t" r="r" b="b"/>
            <a:pathLst>
              <a:path w="388620" h="368935">
                <a:moveTo>
                  <a:pt x="0" y="368808"/>
                </a:moveTo>
                <a:lnTo>
                  <a:pt x="388620" y="368808"/>
                </a:lnTo>
                <a:lnTo>
                  <a:pt x="388620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762244" y="2206751"/>
            <a:ext cx="388620" cy="368935"/>
          </a:xfrm>
          <a:prstGeom prst="rect">
            <a:avLst/>
          </a:prstGeom>
          <a:solidFill>
            <a:srgbClr val="FFFFFF"/>
          </a:solidFill>
          <a:ln w="9144">
            <a:solidFill>
              <a:srgbClr val="000000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204"/>
              </a:spcBef>
            </a:pPr>
            <a:r>
              <a:rPr sz="1800" spc="-5" dirty="0">
                <a:latin typeface="Calibri"/>
                <a:cs typeface="Calibri"/>
              </a:rPr>
              <a:t>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909565" y="2391791"/>
            <a:ext cx="745490" cy="262890"/>
          </a:xfrm>
          <a:custGeom>
            <a:avLst/>
            <a:gdLst/>
            <a:ahLst/>
            <a:cxnLst/>
            <a:rect l="l" t="t" r="r" b="b"/>
            <a:pathLst>
              <a:path w="745489" h="262889">
                <a:moveTo>
                  <a:pt x="69850" y="179578"/>
                </a:moveTo>
                <a:lnTo>
                  <a:pt x="0" y="247014"/>
                </a:lnTo>
                <a:lnTo>
                  <a:pt x="95885" y="262382"/>
                </a:lnTo>
                <a:lnTo>
                  <a:pt x="88577" y="239141"/>
                </a:lnTo>
                <a:lnTo>
                  <a:pt x="73406" y="239141"/>
                </a:lnTo>
                <a:lnTo>
                  <a:pt x="64770" y="211455"/>
                </a:lnTo>
                <a:lnTo>
                  <a:pt x="78513" y="207131"/>
                </a:lnTo>
                <a:lnTo>
                  <a:pt x="69850" y="179578"/>
                </a:lnTo>
                <a:close/>
              </a:path>
              <a:path w="745489" h="262889">
                <a:moveTo>
                  <a:pt x="78513" y="207131"/>
                </a:moveTo>
                <a:lnTo>
                  <a:pt x="64770" y="211455"/>
                </a:lnTo>
                <a:lnTo>
                  <a:pt x="73406" y="239141"/>
                </a:lnTo>
                <a:lnTo>
                  <a:pt x="87211" y="234797"/>
                </a:lnTo>
                <a:lnTo>
                  <a:pt x="78513" y="207131"/>
                </a:lnTo>
                <a:close/>
              </a:path>
              <a:path w="745489" h="262889">
                <a:moveTo>
                  <a:pt x="87211" y="234797"/>
                </a:moveTo>
                <a:lnTo>
                  <a:pt x="73406" y="239141"/>
                </a:lnTo>
                <a:lnTo>
                  <a:pt x="88577" y="239141"/>
                </a:lnTo>
                <a:lnTo>
                  <a:pt x="87211" y="234797"/>
                </a:lnTo>
                <a:close/>
              </a:path>
              <a:path w="745489" h="262889">
                <a:moveTo>
                  <a:pt x="736854" y="0"/>
                </a:moveTo>
                <a:lnTo>
                  <a:pt x="78513" y="207131"/>
                </a:lnTo>
                <a:lnTo>
                  <a:pt x="87211" y="234797"/>
                </a:lnTo>
                <a:lnTo>
                  <a:pt x="745489" y="27686"/>
                </a:lnTo>
                <a:lnTo>
                  <a:pt x="7368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952238" y="2508630"/>
            <a:ext cx="730250" cy="391160"/>
          </a:xfrm>
          <a:custGeom>
            <a:avLst/>
            <a:gdLst/>
            <a:ahLst/>
            <a:cxnLst/>
            <a:rect l="l" t="t" r="r" b="b"/>
            <a:pathLst>
              <a:path w="730250" h="391160">
                <a:moveTo>
                  <a:pt x="56896" y="312039"/>
                </a:moveTo>
                <a:lnTo>
                  <a:pt x="0" y="390652"/>
                </a:lnTo>
                <a:lnTo>
                  <a:pt x="97154" y="389001"/>
                </a:lnTo>
                <a:lnTo>
                  <a:pt x="87189" y="369951"/>
                </a:lnTo>
                <a:lnTo>
                  <a:pt x="70865" y="369951"/>
                </a:lnTo>
                <a:lnTo>
                  <a:pt x="57403" y="344297"/>
                </a:lnTo>
                <a:lnTo>
                  <a:pt x="70258" y="337583"/>
                </a:lnTo>
                <a:lnTo>
                  <a:pt x="56896" y="312039"/>
                </a:lnTo>
                <a:close/>
              </a:path>
              <a:path w="730250" h="391160">
                <a:moveTo>
                  <a:pt x="70258" y="337583"/>
                </a:moveTo>
                <a:lnTo>
                  <a:pt x="57403" y="344297"/>
                </a:lnTo>
                <a:lnTo>
                  <a:pt x="70865" y="369951"/>
                </a:lnTo>
                <a:lnTo>
                  <a:pt x="83687" y="363255"/>
                </a:lnTo>
                <a:lnTo>
                  <a:pt x="70258" y="337583"/>
                </a:lnTo>
                <a:close/>
              </a:path>
              <a:path w="730250" h="391160">
                <a:moveTo>
                  <a:pt x="83687" y="363255"/>
                </a:moveTo>
                <a:lnTo>
                  <a:pt x="70865" y="369951"/>
                </a:lnTo>
                <a:lnTo>
                  <a:pt x="87189" y="369951"/>
                </a:lnTo>
                <a:lnTo>
                  <a:pt x="83687" y="363255"/>
                </a:lnTo>
                <a:close/>
              </a:path>
              <a:path w="730250" h="391160">
                <a:moveTo>
                  <a:pt x="716661" y="0"/>
                </a:moveTo>
                <a:lnTo>
                  <a:pt x="70258" y="337583"/>
                </a:lnTo>
                <a:lnTo>
                  <a:pt x="83687" y="363255"/>
                </a:lnTo>
                <a:lnTo>
                  <a:pt x="730123" y="25654"/>
                </a:lnTo>
                <a:lnTo>
                  <a:pt x="7166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137783" y="2572130"/>
            <a:ext cx="111760" cy="275590"/>
          </a:xfrm>
          <a:custGeom>
            <a:avLst/>
            <a:gdLst/>
            <a:ahLst/>
            <a:cxnLst/>
            <a:rect l="l" t="t" r="r" b="b"/>
            <a:pathLst>
              <a:path w="111760" h="275589">
                <a:moveTo>
                  <a:pt x="55908" y="195965"/>
                </a:moveTo>
                <a:lnTo>
                  <a:pt x="28193" y="204216"/>
                </a:lnTo>
                <a:lnTo>
                  <a:pt x="94614" y="275082"/>
                </a:lnTo>
                <a:lnTo>
                  <a:pt x="106035" y="209931"/>
                </a:lnTo>
                <a:lnTo>
                  <a:pt x="60070" y="209931"/>
                </a:lnTo>
                <a:lnTo>
                  <a:pt x="55908" y="195965"/>
                </a:lnTo>
                <a:close/>
              </a:path>
              <a:path w="111760" h="275589">
                <a:moveTo>
                  <a:pt x="83741" y="187679"/>
                </a:moveTo>
                <a:lnTo>
                  <a:pt x="55908" y="195965"/>
                </a:lnTo>
                <a:lnTo>
                  <a:pt x="60070" y="209931"/>
                </a:lnTo>
                <a:lnTo>
                  <a:pt x="87883" y="201549"/>
                </a:lnTo>
                <a:lnTo>
                  <a:pt x="83741" y="187679"/>
                </a:lnTo>
                <a:close/>
              </a:path>
              <a:path w="111760" h="275589">
                <a:moveTo>
                  <a:pt x="111378" y="179451"/>
                </a:moveTo>
                <a:lnTo>
                  <a:pt x="83741" y="187679"/>
                </a:lnTo>
                <a:lnTo>
                  <a:pt x="87883" y="201549"/>
                </a:lnTo>
                <a:lnTo>
                  <a:pt x="60070" y="209931"/>
                </a:lnTo>
                <a:lnTo>
                  <a:pt x="106035" y="209931"/>
                </a:lnTo>
                <a:lnTo>
                  <a:pt x="111378" y="179451"/>
                </a:lnTo>
                <a:close/>
              </a:path>
              <a:path w="111760" h="275589">
                <a:moveTo>
                  <a:pt x="27686" y="0"/>
                </a:moveTo>
                <a:lnTo>
                  <a:pt x="0" y="8382"/>
                </a:lnTo>
                <a:lnTo>
                  <a:pt x="55908" y="195965"/>
                </a:lnTo>
                <a:lnTo>
                  <a:pt x="83741" y="187679"/>
                </a:lnTo>
                <a:lnTo>
                  <a:pt x="276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164579" y="2207514"/>
            <a:ext cx="270510" cy="196850"/>
          </a:xfrm>
          <a:custGeom>
            <a:avLst/>
            <a:gdLst/>
            <a:ahLst/>
            <a:cxnLst/>
            <a:rect l="l" t="t" r="r" b="b"/>
            <a:pathLst>
              <a:path w="270510" h="196850">
                <a:moveTo>
                  <a:pt x="190809" y="38228"/>
                </a:moveTo>
                <a:lnTo>
                  <a:pt x="0" y="172847"/>
                </a:lnTo>
                <a:lnTo>
                  <a:pt x="16764" y="196469"/>
                </a:lnTo>
                <a:lnTo>
                  <a:pt x="207541" y="61907"/>
                </a:lnTo>
                <a:lnTo>
                  <a:pt x="190809" y="38228"/>
                </a:lnTo>
                <a:close/>
              </a:path>
              <a:path w="270510" h="196850">
                <a:moveTo>
                  <a:pt x="254143" y="29845"/>
                </a:moveTo>
                <a:lnTo>
                  <a:pt x="202692" y="29845"/>
                </a:lnTo>
                <a:lnTo>
                  <a:pt x="219329" y="53594"/>
                </a:lnTo>
                <a:lnTo>
                  <a:pt x="207541" y="61907"/>
                </a:lnTo>
                <a:lnTo>
                  <a:pt x="224282" y="85598"/>
                </a:lnTo>
                <a:lnTo>
                  <a:pt x="254143" y="29845"/>
                </a:lnTo>
                <a:close/>
              </a:path>
              <a:path w="270510" h="196850">
                <a:moveTo>
                  <a:pt x="202692" y="29845"/>
                </a:moveTo>
                <a:lnTo>
                  <a:pt x="190809" y="38228"/>
                </a:lnTo>
                <a:lnTo>
                  <a:pt x="207541" y="61907"/>
                </a:lnTo>
                <a:lnTo>
                  <a:pt x="219329" y="53594"/>
                </a:lnTo>
                <a:lnTo>
                  <a:pt x="202692" y="29845"/>
                </a:lnTo>
                <a:close/>
              </a:path>
              <a:path w="270510" h="196850">
                <a:moveTo>
                  <a:pt x="270129" y="0"/>
                </a:moveTo>
                <a:lnTo>
                  <a:pt x="174117" y="14605"/>
                </a:lnTo>
                <a:lnTo>
                  <a:pt x="190809" y="38228"/>
                </a:lnTo>
                <a:lnTo>
                  <a:pt x="202692" y="29845"/>
                </a:lnTo>
                <a:lnTo>
                  <a:pt x="254143" y="29845"/>
                </a:lnTo>
                <a:lnTo>
                  <a:pt x="2701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727960" y="56260"/>
            <a:ext cx="6349239" cy="12670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4990">
              <a:lnSpc>
                <a:spcPct val="100000"/>
              </a:lnSpc>
              <a:tabLst>
                <a:tab pos="2133600" algn="l"/>
                <a:tab pos="3820160" algn="l"/>
              </a:tabLst>
            </a:pPr>
            <a:r>
              <a:rPr sz="2000" spc="-15" dirty="0">
                <a:solidFill>
                  <a:srgbClr val="DEEBF7"/>
                </a:solidFill>
                <a:latin typeface="Calibri"/>
                <a:cs typeface="Calibri"/>
              </a:rPr>
              <a:t>State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of</a:t>
            </a:r>
            <a:r>
              <a:rPr sz="2000" dirty="0">
                <a:solidFill>
                  <a:srgbClr val="DEEBF7"/>
                </a:solidFill>
                <a:latin typeface="Calibri"/>
                <a:cs typeface="Calibri"/>
              </a:rPr>
              <a:t> art	</a:t>
            </a:r>
            <a:r>
              <a:rPr sz="2000" spc="-10" dirty="0">
                <a:solidFill>
                  <a:srgbClr val="DEEBF7"/>
                </a:solidFill>
                <a:latin typeface="Calibri"/>
                <a:cs typeface="Calibri"/>
              </a:rPr>
              <a:t>Metal </a:t>
            </a:r>
            <a:r>
              <a:rPr sz="2000" spc="-5" dirty="0">
                <a:solidFill>
                  <a:srgbClr val="DEEBF7"/>
                </a:solidFill>
                <a:latin typeface="Calibri"/>
                <a:cs typeface="Calibri"/>
              </a:rPr>
              <a:t>Hydride	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Fe-Ti-Hf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r>
              <a:rPr lang="fr-CA" sz="4400" b="0" dirty="0" err="1" smtClean="0">
                <a:latin typeface="Calibri Light"/>
                <a:cs typeface="Calibri Light"/>
              </a:rPr>
              <a:t>Element</a:t>
            </a:r>
            <a:r>
              <a:rPr lang="fr-CA" sz="4400" b="0" dirty="0" smtClean="0">
                <a:latin typeface="Calibri Light"/>
                <a:cs typeface="Calibri Light"/>
              </a:rPr>
              <a:t> </a:t>
            </a:r>
            <a:r>
              <a:rPr lang="fr-CA" sz="4400" b="0" dirty="0" err="1" smtClean="0">
                <a:latin typeface="Calibri Light"/>
                <a:cs typeface="Calibri Light"/>
              </a:rPr>
              <a:t>mapping</a:t>
            </a:r>
            <a:r>
              <a:rPr lang="fr-CA" sz="4400" b="0" dirty="0" smtClean="0">
                <a:latin typeface="Calibri Light"/>
                <a:cs typeface="Calibri Light"/>
              </a:rPr>
              <a:t> by EPMA</a:t>
            </a:r>
            <a:endParaRPr sz="4400" dirty="0">
              <a:latin typeface="Calibri Light"/>
              <a:cs typeface="Calibri Light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36" name="object 36"/>
          <p:cNvSpPr txBox="1"/>
          <p:nvPr/>
        </p:nvSpPr>
        <p:spPr>
          <a:xfrm>
            <a:off x="475589" y="1581022"/>
            <a:ext cx="5027295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131820" algn="l"/>
              </a:tabLst>
            </a:pPr>
            <a:r>
              <a:rPr sz="2400" b="1" spc="-15" dirty="0">
                <a:latin typeface="Calibri"/>
                <a:cs typeface="Calibri"/>
              </a:rPr>
              <a:t>FeTi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+ </a:t>
            </a:r>
            <a:r>
              <a:rPr sz="2400" b="1" spc="-5" dirty="0">
                <a:latin typeface="Calibri"/>
                <a:cs typeface="Calibri"/>
              </a:rPr>
              <a:t>4wt.%Hf	</a:t>
            </a:r>
            <a:r>
              <a:rPr sz="2400" b="1" spc="-15" dirty="0">
                <a:latin typeface="Calibri"/>
                <a:cs typeface="Calibri"/>
              </a:rPr>
              <a:t>FeTi </a:t>
            </a:r>
            <a:r>
              <a:rPr sz="2400" b="1" dirty="0">
                <a:latin typeface="Calibri"/>
                <a:cs typeface="Calibri"/>
              </a:rPr>
              <a:t>+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8wt.%Hf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683756" y="1581022"/>
            <a:ext cx="2063114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latin typeface="Calibri"/>
                <a:cs typeface="Calibri"/>
              </a:rPr>
              <a:t>FeTi </a:t>
            </a:r>
            <a:r>
              <a:rPr sz="2400" b="1" dirty="0">
                <a:latin typeface="Calibri"/>
                <a:cs typeface="Calibri"/>
              </a:rPr>
              <a:t>+</a:t>
            </a:r>
            <a:r>
              <a:rPr sz="2400" b="1" spc="-9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12wt.%Hf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577</Words>
  <Application>Microsoft Office PowerPoint</Application>
  <PresentationFormat>Affichage à l'écran (4:3)</PresentationFormat>
  <Paragraphs>238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Lucida Calligraphy</vt:lpstr>
      <vt:lpstr>Times New Roman</vt:lpstr>
      <vt:lpstr>Wingdings</vt:lpstr>
      <vt:lpstr>Office Theme</vt:lpstr>
      <vt:lpstr>Microstructure and hydrogen storage properties of  FeTi + x wt.% Hf alloys  (x = 0, 4, 8 and 12)</vt:lpstr>
      <vt:lpstr>Outline</vt:lpstr>
      <vt:lpstr>Présentation PowerPoint</vt:lpstr>
      <vt:lpstr>Présentation PowerPoint</vt:lpstr>
      <vt:lpstr>Présentation PowerPoint</vt:lpstr>
      <vt:lpstr>Outline</vt:lpstr>
      <vt:lpstr>Outline</vt:lpstr>
      <vt:lpstr>Présentation PowerPoint</vt:lpstr>
      <vt:lpstr>Présentation PowerPoint</vt:lpstr>
      <vt:lpstr>Outline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UQTR</dc:creator>
  <cp:lastModifiedBy>UQTR</cp:lastModifiedBy>
  <cp:revision>7</cp:revision>
  <dcterms:created xsi:type="dcterms:W3CDTF">2016-06-14T01:23:00Z</dcterms:created>
  <dcterms:modified xsi:type="dcterms:W3CDTF">2016-06-14T02:15:19Z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2016-06-13T00:00:00Z</vt:filetime>
  </property>
  <property fmtid="{D5CDD505-2E9C-101B-9397-08002B2CF9AE}" pid="3" name="Creator">
    <vt:lpwstr>Microsoft® PowerPoint® 2013</vt:lpwstr>
  </property>
  <property fmtid="{D5CDD505-2E9C-101B-9397-08002B2CF9AE}" pid="4" name="LastSaved">
    <vt:filetime>2016-06-14T00:00:00Z</vt:filetime>
  </property>
</Properties>
</file>