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99" r:id="rId3"/>
    <p:sldId id="301" r:id="rId4"/>
    <p:sldId id="284" r:id="rId5"/>
    <p:sldId id="265" r:id="rId6"/>
    <p:sldId id="262" r:id="rId7"/>
    <p:sldId id="300" r:id="rId8"/>
    <p:sldId id="296" r:id="rId9"/>
    <p:sldId id="298" r:id="rId10"/>
    <p:sldId id="263" r:id="rId11"/>
    <p:sldId id="294" r:id="rId12"/>
    <p:sldId id="290" r:id="rId13"/>
    <p:sldId id="292" r:id="rId14"/>
    <p:sldId id="285" r:id="rId15"/>
  </p:sldIdLst>
  <p:sldSz cx="9144000" cy="6858000" type="screen4x3"/>
  <p:notesSz cx="7010400" cy="9296400"/>
  <p:defaultTextStyle>
    <a:defPPr>
      <a:defRPr lang="en-US"/>
    </a:defPPr>
    <a:lvl1pPr algn="l" rtl="0" fontAlgn="base">
      <a:spcBef>
        <a:spcPct val="0"/>
      </a:spcBef>
      <a:spcAft>
        <a:spcPct val="0"/>
      </a:spcAft>
      <a:defRPr kern="1200" baseline="30000">
        <a:solidFill>
          <a:schemeClr val="tx1"/>
        </a:solidFill>
        <a:latin typeface="Arial" charset="0"/>
        <a:ea typeface="+mn-ea"/>
        <a:cs typeface="Arial" charset="0"/>
      </a:defRPr>
    </a:lvl1pPr>
    <a:lvl2pPr marL="457200" algn="l" rtl="0" fontAlgn="base">
      <a:spcBef>
        <a:spcPct val="0"/>
      </a:spcBef>
      <a:spcAft>
        <a:spcPct val="0"/>
      </a:spcAft>
      <a:defRPr kern="1200" baseline="30000">
        <a:solidFill>
          <a:schemeClr val="tx1"/>
        </a:solidFill>
        <a:latin typeface="Arial" charset="0"/>
        <a:ea typeface="+mn-ea"/>
        <a:cs typeface="Arial" charset="0"/>
      </a:defRPr>
    </a:lvl2pPr>
    <a:lvl3pPr marL="914400" algn="l" rtl="0" fontAlgn="base">
      <a:spcBef>
        <a:spcPct val="0"/>
      </a:spcBef>
      <a:spcAft>
        <a:spcPct val="0"/>
      </a:spcAft>
      <a:defRPr kern="1200" baseline="30000">
        <a:solidFill>
          <a:schemeClr val="tx1"/>
        </a:solidFill>
        <a:latin typeface="Arial" charset="0"/>
        <a:ea typeface="+mn-ea"/>
        <a:cs typeface="Arial" charset="0"/>
      </a:defRPr>
    </a:lvl3pPr>
    <a:lvl4pPr marL="1371600" algn="l" rtl="0" fontAlgn="base">
      <a:spcBef>
        <a:spcPct val="0"/>
      </a:spcBef>
      <a:spcAft>
        <a:spcPct val="0"/>
      </a:spcAft>
      <a:defRPr kern="1200" baseline="30000">
        <a:solidFill>
          <a:schemeClr val="tx1"/>
        </a:solidFill>
        <a:latin typeface="Arial" charset="0"/>
        <a:ea typeface="+mn-ea"/>
        <a:cs typeface="Arial" charset="0"/>
      </a:defRPr>
    </a:lvl4pPr>
    <a:lvl5pPr marL="1828800" algn="l" rtl="0" fontAlgn="base">
      <a:spcBef>
        <a:spcPct val="0"/>
      </a:spcBef>
      <a:spcAft>
        <a:spcPct val="0"/>
      </a:spcAft>
      <a:defRPr kern="1200" baseline="30000">
        <a:solidFill>
          <a:schemeClr val="tx1"/>
        </a:solidFill>
        <a:latin typeface="Arial" charset="0"/>
        <a:ea typeface="+mn-ea"/>
        <a:cs typeface="Arial" charset="0"/>
      </a:defRPr>
    </a:lvl5pPr>
    <a:lvl6pPr marL="2286000" algn="l" defTabSz="914400" rtl="0" eaLnBrk="1" latinLnBrk="0" hangingPunct="1">
      <a:defRPr kern="1200" baseline="30000">
        <a:solidFill>
          <a:schemeClr val="tx1"/>
        </a:solidFill>
        <a:latin typeface="Arial" charset="0"/>
        <a:ea typeface="+mn-ea"/>
        <a:cs typeface="Arial" charset="0"/>
      </a:defRPr>
    </a:lvl6pPr>
    <a:lvl7pPr marL="2743200" algn="l" defTabSz="914400" rtl="0" eaLnBrk="1" latinLnBrk="0" hangingPunct="1">
      <a:defRPr kern="1200" baseline="30000">
        <a:solidFill>
          <a:schemeClr val="tx1"/>
        </a:solidFill>
        <a:latin typeface="Arial" charset="0"/>
        <a:ea typeface="+mn-ea"/>
        <a:cs typeface="Arial" charset="0"/>
      </a:defRPr>
    </a:lvl7pPr>
    <a:lvl8pPr marL="3200400" algn="l" defTabSz="914400" rtl="0" eaLnBrk="1" latinLnBrk="0" hangingPunct="1">
      <a:defRPr kern="1200" baseline="30000">
        <a:solidFill>
          <a:schemeClr val="tx1"/>
        </a:solidFill>
        <a:latin typeface="Arial" charset="0"/>
        <a:ea typeface="+mn-ea"/>
        <a:cs typeface="Arial" charset="0"/>
      </a:defRPr>
    </a:lvl8pPr>
    <a:lvl9pPr marL="3657600" algn="l" defTabSz="914400" rtl="0" eaLnBrk="1" latinLnBrk="0" hangingPunct="1">
      <a:defRPr kern="1200" baseline="300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FF"/>
    <a:srgbClr val="CCECFF"/>
    <a:srgbClr val="9BFFF3"/>
    <a:srgbClr val="DDFFFB"/>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1" autoAdjust="0"/>
    <p:restoredTop sz="94613" autoAdjust="0"/>
  </p:normalViewPr>
  <p:slideViewPr>
    <p:cSldViewPr>
      <p:cViewPr varScale="1">
        <p:scale>
          <a:sx n="70" d="100"/>
          <a:sy n="70" d="100"/>
        </p:scale>
        <p:origin x="-420" y="-90"/>
      </p:cViewPr>
      <p:guideLst>
        <p:guide orient="horz" pos="192"/>
        <p:guide pos="552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4.emf"/><Relationship Id="rId3" Type="http://schemas.openxmlformats.org/officeDocument/2006/relationships/image" Target="../media/image14.emf"/><Relationship Id="rId7" Type="http://schemas.openxmlformats.org/officeDocument/2006/relationships/image" Target="../media/image18.emf"/><Relationship Id="rId12" Type="http://schemas.openxmlformats.org/officeDocument/2006/relationships/image" Target="../media/image23.emf"/><Relationship Id="rId2" Type="http://schemas.openxmlformats.org/officeDocument/2006/relationships/image" Target="../media/image13.emf"/><Relationship Id="rId1" Type="http://schemas.openxmlformats.org/officeDocument/2006/relationships/image" Target="../media/image12.emf"/><Relationship Id="rId6" Type="http://schemas.openxmlformats.org/officeDocument/2006/relationships/image" Target="../media/image17.emf"/><Relationship Id="rId11" Type="http://schemas.openxmlformats.org/officeDocument/2006/relationships/image" Target="../media/image22.emf"/><Relationship Id="rId5" Type="http://schemas.openxmlformats.org/officeDocument/2006/relationships/image" Target="../media/image16.emf"/><Relationship Id="rId10" Type="http://schemas.openxmlformats.org/officeDocument/2006/relationships/image" Target="../media/image21.emf"/><Relationship Id="rId4" Type="http://schemas.openxmlformats.org/officeDocument/2006/relationships/image" Target="../media/image15.emf"/><Relationship Id="rId9"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image" Target="../media/image3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image" Target="../media/image3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baseline="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baseline="0">
                <a:latin typeface="+mn-lt"/>
                <a:cs typeface="+mn-cs"/>
              </a:defRPr>
            </a:lvl1pPr>
          </a:lstStyle>
          <a:p>
            <a:pPr>
              <a:defRPr/>
            </a:pPr>
            <a:fld id="{8ADE2C17-BF8D-43BD-B8FC-0AA300BB943A}" type="datetimeFigureOut">
              <a:rPr lang="en-US"/>
              <a:pPr>
                <a:defRPr/>
              </a:pPr>
              <a:t>6/12/2016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baseline="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baseline="0">
                <a:latin typeface="+mn-lt"/>
                <a:cs typeface="+mn-cs"/>
              </a:defRPr>
            </a:lvl1pPr>
          </a:lstStyle>
          <a:p>
            <a:pPr>
              <a:defRPr/>
            </a:pPr>
            <a:fld id="{377F3B6E-5D0D-41C8-89CE-F00DD4CBB06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2E8E8E0-195D-46CD-8CAE-2117B7BD5BC6}" type="slidenum">
              <a:rPr lang="en-US" smtClean="0">
                <a:cs typeface="Arial" charset="0"/>
              </a:rPr>
              <a:pPr fontAlgn="base">
                <a:spcBef>
                  <a:spcPct val="0"/>
                </a:spcBef>
                <a:spcAft>
                  <a:spcPct val="0"/>
                </a:spcAft>
              </a:pPr>
              <a:t>1</a:t>
            </a:fld>
            <a:endParaRPr lang="en-US" smtClean="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64B548B-7BBF-4FEC-A2F7-B0AE6A5511A4}" type="slidenum">
              <a:rPr lang="en-US" smtClean="0">
                <a:cs typeface="Arial" charset="0"/>
              </a:rPr>
              <a:pPr fontAlgn="base">
                <a:spcBef>
                  <a:spcPct val="0"/>
                </a:spcBef>
                <a:spcAft>
                  <a:spcPct val="0"/>
                </a:spcAft>
              </a:pPr>
              <a:t>4</a:t>
            </a:fld>
            <a:endParaRPr lang="en-US" smtClean="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9DA6D7D-53E4-4288-9E85-D1B8AC8CE0C1}" type="slidenum">
              <a:rPr lang="en-US" smtClean="0">
                <a:cs typeface="Arial" charset="0"/>
              </a:rPr>
              <a:pPr fontAlgn="base">
                <a:spcBef>
                  <a:spcPct val="0"/>
                </a:spcBef>
                <a:spcAft>
                  <a:spcPct val="0"/>
                </a:spcAft>
              </a:pPr>
              <a:t>5</a:t>
            </a:fld>
            <a:endParaRPr lang="en-US"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F6F21A-5451-4FDD-8C93-4086596F9B97}" type="slidenum">
              <a:rPr lang="en-US" smtClean="0">
                <a:cs typeface="Arial" charset="0"/>
              </a:rPr>
              <a:pPr fontAlgn="base">
                <a:spcBef>
                  <a:spcPct val="0"/>
                </a:spcBef>
                <a:spcAft>
                  <a:spcPct val="0"/>
                </a:spcAft>
              </a:pPr>
              <a:t>6</a:t>
            </a:fld>
            <a:endParaRPr lang="en-US" smtClean="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77F3B6E-5D0D-41C8-89CE-F00DD4CBB065}" type="slidenum">
              <a:rPr lang="en-US" smtClean="0"/>
              <a:pPr>
                <a:defRPr/>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654219-FF70-41A0-8EA1-0F965B98FA5D}" type="slidenum">
              <a:rPr lang="en-US" smtClean="0">
                <a:cs typeface="Arial" charset="0"/>
              </a:rPr>
              <a:pPr fontAlgn="base">
                <a:spcBef>
                  <a:spcPct val="0"/>
                </a:spcBef>
                <a:spcAft>
                  <a:spcPct val="0"/>
                </a:spcAft>
              </a:pPr>
              <a:t>10</a:t>
            </a:fld>
            <a:endParaRPr lang="en-US"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cover-bkgrnd2.png"/>
          <p:cNvPicPr>
            <a:picLocks noChangeAspect="1"/>
          </p:cNvPicPr>
          <p:nvPr/>
        </p:nvPicPr>
        <p:blipFill>
          <a:blip r:embed="rId2" cstate="print"/>
          <a:srcRect/>
          <a:stretch>
            <a:fillRect/>
          </a:stretch>
        </p:blipFill>
        <p:spPr bwMode="invGray">
          <a:xfrm>
            <a:off x="0" y="0"/>
            <a:ext cx="9144000" cy="6858000"/>
          </a:xfrm>
          <a:prstGeom prst="rect">
            <a:avLst/>
          </a:prstGeom>
          <a:noFill/>
          <a:ln w="9525">
            <a:noFill/>
            <a:miter lim="800000"/>
            <a:headEnd/>
            <a:tailEnd/>
          </a:ln>
        </p:spPr>
      </p:pic>
      <p:sp>
        <p:nvSpPr>
          <p:cNvPr id="5" name="Rectangle 7"/>
          <p:cNvSpPr/>
          <p:nvPr/>
        </p:nvSpPr>
        <p:spPr bwMode="gray">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aseline="0"/>
          </a:p>
        </p:txBody>
      </p:sp>
      <p:sp>
        <p:nvSpPr>
          <p:cNvPr id="6" name="Rectangle 8"/>
          <p:cNvSpPr/>
          <p:nvPr/>
        </p:nvSpPr>
        <p:spPr bwMode="invGray">
          <a:xfrm>
            <a:off x="0" y="0"/>
            <a:ext cx="9144000" cy="457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aseline="0"/>
          </a:p>
        </p:txBody>
      </p:sp>
      <p:cxnSp>
        <p:nvCxnSpPr>
          <p:cNvPr id="7" name="Straight Connector 10"/>
          <p:cNvCxnSpPr/>
          <p:nvPr/>
        </p:nvCxnSpPr>
        <p:spPr bwMode="gray">
          <a:xfrm>
            <a:off x="0" y="457200"/>
            <a:ext cx="9144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11" descr="nrc-logotype-e.png"/>
          <p:cNvPicPr>
            <a:picLocks noChangeAspect="1"/>
          </p:cNvPicPr>
          <p:nvPr/>
        </p:nvPicPr>
        <p:blipFill>
          <a:blip r:embed="rId3" cstate="print"/>
          <a:srcRect/>
          <a:stretch>
            <a:fillRect/>
          </a:stretch>
        </p:blipFill>
        <p:spPr bwMode="auto">
          <a:xfrm>
            <a:off x="7162800" y="107950"/>
            <a:ext cx="1549400" cy="244475"/>
          </a:xfrm>
          <a:prstGeom prst="rect">
            <a:avLst/>
          </a:prstGeom>
          <a:noFill/>
          <a:ln w="9525">
            <a:noFill/>
            <a:miter lim="800000"/>
            <a:headEnd/>
            <a:tailEnd/>
          </a:ln>
        </p:spPr>
      </p:pic>
      <p:pic>
        <p:nvPicPr>
          <p:cNvPr id="9" name="Picture 4"/>
          <p:cNvPicPr>
            <a:picLocks noChangeAspect="1"/>
          </p:cNvPicPr>
          <p:nvPr/>
        </p:nvPicPr>
        <p:blipFill>
          <a:blip r:embed="rId4" cstate="print"/>
          <a:srcRect/>
          <a:stretch>
            <a:fillRect/>
          </a:stretch>
        </p:blipFill>
        <p:spPr bwMode="auto">
          <a:xfrm>
            <a:off x="457200" y="6364288"/>
            <a:ext cx="8229600" cy="304800"/>
          </a:xfrm>
          <a:prstGeom prst="rect">
            <a:avLst/>
          </a:prstGeom>
          <a:noFill/>
          <a:ln w="9525">
            <a:noFill/>
            <a:miter lim="800000"/>
            <a:headEnd/>
            <a:tailEnd/>
          </a:ln>
        </p:spPr>
      </p:pic>
      <p:sp>
        <p:nvSpPr>
          <p:cNvPr id="2" name="Title 1"/>
          <p:cNvSpPr>
            <a:spLocks noGrp="1"/>
          </p:cNvSpPr>
          <p:nvPr>
            <p:ph type="ctrTitle"/>
          </p:nvPr>
        </p:nvSpPr>
        <p:spPr>
          <a:xfrm>
            <a:off x="457200" y="1676401"/>
            <a:ext cx="6096000" cy="2686050"/>
          </a:xfrm>
        </p:spPr>
        <p:txBody>
          <a:bodyPr>
            <a:normAutofit/>
          </a:bodyPr>
          <a:lstStyle>
            <a:lvl1pPr algn="l">
              <a:defRPr sz="3200" b="1">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648200"/>
            <a:ext cx="5410200" cy="1447800"/>
          </a:xfrm>
        </p:spPr>
        <p:txBody>
          <a:bodyPr>
            <a:normAutofit/>
          </a:bodyPr>
          <a:lstStyle>
            <a:lvl1pPr marL="0" indent="0" algn="l">
              <a:buNone/>
              <a:defRPr sz="1800" b="1">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4"/>
          <p:cNvSpPr>
            <a:spLocks noGrp="1"/>
          </p:cNvSpPr>
          <p:nvPr>
            <p:ph type="ftr" sz="quarter" idx="10"/>
          </p:nvPr>
        </p:nvSpPr>
        <p:spPr/>
        <p:txBody>
          <a:bodyPr/>
          <a:lstStyle>
            <a:lvl1pPr>
              <a:defRPr/>
            </a:lvl1pPr>
          </a:lstStyle>
          <a:p>
            <a:pPr>
              <a:defRPr/>
            </a:pPr>
            <a:endParaRPr lang="en-US"/>
          </a:p>
        </p:txBody>
      </p:sp>
      <p:sp>
        <p:nvSpPr>
          <p:cNvPr id="7" name="Slide Number Placeholder 5"/>
          <p:cNvSpPr>
            <a:spLocks noGrp="1"/>
          </p:cNvSpPr>
          <p:nvPr>
            <p:ph type="sldNum" sz="quarter" idx="11"/>
          </p:nvPr>
        </p:nvSpPr>
        <p:spPr/>
        <p:txBody>
          <a:bodyPr/>
          <a:lstStyle>
            <a:lvl1pPr>
              <a:defRPr/>
            </a:lvl1pPr>
          </a:lstStyle>
          <a:p>
            <a:pPr>
              <a:defRPr/>
            </a:pPr>
            <a:fld id="{26BF9D2E-2976-48E1-BB10-3D1190D2505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90550" y="404813"/>
            <a:ext cx="8229600" cy="808037"/>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90550" y="1600200"/>
            <a:ext cx="4038600" cy="2241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81550" y="1600200"/>
            <a:ext cx="4038600" cy="2241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90550" y="3994150"/>
            <a:ext cx="4038600" cy="22431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81550" y="3994150"/>
            <a:ext cx="4038600" cy="22431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4F7A8AB-E3E7-4941-876B-E837A2665B88}" type="datetimeFigureOut">
              <a:rPr lang="en-CA"/>
              <a:pPr>
                <a:defRPr/>
              </a:pPr>
              <a:t>12/06/2016</a:t>
            </a:fld>
            <a:endParaRPr lang="en-CA"/>
          </a:p>
        </p:txBody>
      </p:sp>
      <p:sp>
        <p:nvSpPr>
          <p:cNvPr id="8" name="Rectangle 5"/>
          <p:cNvSpPr>
            <a:spLocks noGrp="1" noChangeArrowheads="1"/>
          </p:cNvSpPr>
          <p:nvPr>
            <p:ph type="ftr" sz="quarter" idx="11"/>
          </p:nvPr>
        </p:nvSpPr>
        <p:spPr>
          <a:ln/>
        </p:spPr>
        <p:txBody>
          <a:bodyPr/>
          <a:lstStyle>
            <a:lvl1pPr>
              <a:defRPr/>
            </a:lvl1pPr>
          </a:lstStyle>
          <a:p>
            <a:pPr>
              <a:defRPr/>
            </a:pPr>
            <a:endParaRPr lang="en-CA"/>
          </a:p>
        </p:txBody>
      </p:sp>
      <p:sp>
        <p:nvSpPr>
          <p:cNvPr id="9" name="Rectangle 6"/>
          <p:cNvSpPr>
            <a:spLocks noGrp="1" noChangeArrowheads="1"/>
          </p:cNvSpPr>
          <p:nvPr>
            <p:ph type="sldNum" sz="quarter" idx="12"/>
          </p:nvPr>
        </p:nvSpPr>
        <p:spPr>
          <a:ln/>
        </p:spPr>
        <p:txBody>
          <a:bodyPr/>
          <a:lstStyle>
            <a:lvl1pPr>
              <a:defRPr/>
            </a:lvl1pPr>
          </a:lstStyle>
          <a:p>
            <a:pPr>
              <a:defRPr/>
            </a:pPr>
            <a:fld id="{1C59DB71-5258-47CA-AD61-E11F32B522C1}"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868362"/>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305800" cy="4525963"/>
          </a:xfrm>
        </p:spPr>
        <p:txBody>
          <a:bodyPr/>
          <a:lstStyle>
            <a:lvl1pPr>
              <a:spcBef>
                <a:spcPts val="600"/>
              </a:spcBef>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E38D0C32-886E-432E-A1F7-2A3615BDAD3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pPr>
              <a:defRPr/>
            </a:pPr>
            <a:fld id="{19801463-D93C-4D0E-BE0E-90A54AF888C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8" name="Slide Number Placeholder 5"/>
          <p:cNvSpPr>
            <a:spLocks noGrp="1"/>
          </p:cNvSpPr>
          <p:nvPr>
            <p:ph type="sldNum" sz="quarter" idx="11"/>
          </p:nvPr>
        </p:nvSpPr>
        <p:spPr/>
        <p:txBody>
          <a:bodyPr/>
          <a:lstStyle>
            <a:lvl1pPr>
              <a:defRPr/>
            </a:lvl1pPr>
          </a:lstStyle>
          <a:p>
            <a:pPr>
              <a:defRPr/>
            </a:pPr>
            <a:fld id="{85E23B62-6EAD-4FAA-8691-FDEFE5CAA11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dark bkgrnd">
    <p:spTree>
      <p:nvGrpSpPr>
        <p:cNvPr id="1" name=""/>
        <p:cNvGrpSpPr/>
        <p:nvPr/>
      </p:nvGrpSpPr>
      <p:grpSpPr>
        <a:xfrm>
          <a:off x="0" y="0"/>
          <a:ext cx="0" cy="0"/>
          <a:chOff x="0" y="0"/>
          <a:chExt cx="0" cy="0"/>
        </a:xfrm>
      </p:grpSpPr>
      <p:pic>
        <p:nvPicPr>
          <p:cNvPr id="3" name="Picture 5" descr="cover-bkgrnd2.png"/>
          <p:cNvPicPr>
            <a:picLocks noChangeAspect="1"/>
          </p:cNvPicPr>
          <p:nvPr/>
        </p:nvPicPr>
        <p:blipFill>
          <a:blip r:embed="rId2" cstate="print"/>
          <a:srcRect/>
          <a:stretch>
            <a:fillRect/>
          </a:stretch>
        </p:blipFill>
        <p:spPr bwMode="invGray">
          <a:xfrm>
            <a:off x="0" y="0"/>
            <a:ext cx="9144000" cy="6858000"/>
          </a:xfrm>
          <a:prstGeom prst="rect">
            <a:avLst/>
          </a:prstGeom>
          <a:noFill/>
          <a:ln w="9525">
            <a:noFill/>
            <a:miter lim="800000"/>
            <a:headEnd/>
            <a:tailEnd/>
          </a:ln>
        </p:spPr>
      </p:pic>
      <p:sp>
        <p:nvSpPr>
          <p:cNvPr id="4" name="Rectangle 7"/>
          <p:cNvSpPr/>
          <p:nvPr/>
        </p:nvSpPr>
        <p:spPr bwMode="invGray">
          <a:xfrm>
            <a:off x="0" y="6477000"/>
            <a:ext cx="9144000" cy="381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aseline="0" dirty="0"/>
          </a:p>
        </p:txBody>
      </p:sp>
      <p:pic>
        <p:nvPicPr>
          <p:cNvPr id="5" name="Picture 8" descr="nrc-logotype-e.png"/>
          <p:cNvPicPr>
            <a:picLocks noChangeAspect="1"/>
          </p:cNvPicPr>
          <p:nvPr/>
        </p:nvPicPr>
        <p:blipFill>
          <a:blip r:embed="rId3" cstate="print"/>
          <a:srcRect/>
          <a:stretch>
            <a:fillRect/>
          </a:stretch>
        </p:blipFill>
        <p:spPr bwMode="auto">
          <a:xfrm>
            <a:off x="7508875" y="6584950"/>
            <a:ext cx="1219200" cy="192088"/>
          </a:xfrm>
          <a:prstGeom prst="rect">
            <a:avLst/>
          </a:prstGeom>
          <a:noFill/>
          <a:ln w="9525">
            <a:noFill/>
            <a:miter lim="800000"/>
            <a:headEnd/>
            <a:tailEnd/>
          </a:ln>
        </p:spPr>
      </p:pic>
      <p:sp>
        <p:nvSpPr>
          <p:cNvPr id="6" name="Rectangle 9"/>
          <p:cNvSpPr/>
          <p:nvPr/>
        </p:nvSpPr>
        <p:spPr bwMode="gray">
          <a:xfrm>
            <a:off x="0" y="6477000"/>
            <a:ext cx="9144000" cy="2698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aseline="0"/>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Footer Placeholder 3"/>
          <p:cNvSpPr>
            <a:spLocks noGrp="1"/>
          </p:cNvSpPr>
          <p:nvPr>
            <p:ph type="ftr" sz="quarter" idx="10"/>
          </p:nvPr>
        </p:nvSpPr>
        <p:spPr/>
        <p:txBody>
          <a:bodyPr/>
          <a:lstStyle>
            <a:lvl1pPr>
              <a:defRPr/>
            </a:lvl1pPr>
          </a:lstStyle>
          <a:p>
            <a:pPr>
              <a:defRPr/>
            </a:pPr>
            <a:endParaRPr lang="en-US"/>
          </a:p>
        </p:txBody>
      </p:sp>
      <p:sp>
        <p:nvSpPr>
          <p:cNvPr id="8" name="Slide Number Placeholder 4"/>
          <p:cNvSpPr>
            <a:spLocks noGrp="1"/>
          </p:cNvSpPr>
          <p:nvPr>
            <p:ph type="sldNum" sz="quarter" idx="11"/>
          </p:nvPr>
        </p:nvSpPr>
        <p:spPr/>
        <p:txBody>
          <a:bodyPr/>
          <a:lstStyle>
            <a:lvl1pPr>
              <a:defRPr/>
            </a:lvl1pPr>
          </a:lstStyle>
          <a:p>
            <a:pPr>
              <a:defRPr/>
            </a:pPr>
            <a:fld id="{C4FCDF0D-06D1-45F8-B1EB-8D4BEA26BDB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htblue bakgrnd">
    <p:spTree>
      <p:nvGrpSpPr>
        <p:cNvPr id="1" name=""/>
        <p:cNvGrpSpPr/>
        <p:nvPr/>
      </p:nvGrpSpPr>
      <p:grpSpPr>
        <a:xfrm>
          <a:off x="0" y="0"/>
          <a:ext cx="0" cy="0"/>
          <a:chOff x="0" y="0"/>
          <a:chExt cx="0" cy="0"/>
        </a:xfrm>
      </p:grpSpPr>
      <p:sp>
        <p:nvSpPr>
          <p:cNvPr id="3" name="Rectangle 6"/>
          <p:cNvSpPr/>
          <p:nvPr/>
        </p:nvSpPr>
        <p:spPr>
          <a:xfrm>
            <a:off x="0" y="0"/>
            <a:ext cx="9144000" cy="6858000"/>
          </a:xfrm>
          <a:prstGeom prst="rect">
            <a:avLst/>
          </a:prstGeom>
          <a:gradFill>
            <a:gsLst>
              <a:gs pos="0">
                <a:srgbClr val="89DAFF"/>
              </a:gs>
              <a:gs pos="100000">
                <a:schemeClr val="bg1"/>
              </a:gs>
            </a:gsLst>
            <a:lin ang="5400000" scaled="0"/>
          </a:gra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aseline="0"/>
          </a:p>
        </p:txBody>
      </p:sp>
      <p:sp>
        <p:nvSpPr>
          <p:cNvPr id="4" name="Rectangle 7"/>
          <p:cNvSpPr/>
          <p:nvPr/>
        </p:nvSpPr>
        <p:spPr bwMode="invGray">
          <a:xfrm>
            <a:off x="0" y="6477000"/>
            <a:ext cx="9144000" cy="381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aseline="0" dirty="0"/>
          </a:p>
        </p:txBody>
      </p:sp>
      <p:pic>
        <p:nvPicPr>
          <p:cNvPr id="5" name="Picture 8" descr="nrc-logotype-e.png"/>
          <p:cNvPicPr>
            <a:picLocks noChangeAspect="1"/>
          </p:cNvPicPr>
          <p:nvPr/>
        </p:nvPicPr>
        <p:blipFill>
          <a:blip r:embed="rId2" cstate="print"/>
          <a:srcRect/>
          <a:stretch>
            <a:fillRect/>
          </a:stretch>
        </p:blipFill>
        <p:spPr bwMode="auto">
          <a:xfrm>
            <a:off x="7508875" y="6584950"/>
            <a:ext cx="1219200" cy="192088"/>
          </a:xfrm>
          <a:prstGeom prst="rect">
            <a:avLst/>
          </a:prstGeom>
          <a:noFill/>
          <a:ln w="9525">
            <a:noFill/>
            <a:miter lim="800000"/>
            <a:headEnd/>
            <a:tailEnd/>
          </a:ln>
        </p:spPr>
      </p:pic>
      <p:sp>
        <p:nvSpPr>
          <p:cNvPr id="6" name="Rectangle 9"/>
          <p:cNvSpPr/>
          <p:nvPr/>
        </p:nvSpPr>
        <p:spPr bwMode="gray">
          <a:xfrm>
            <a:off x="0" y="6477000"/>
            <a:ext cx="9144000" cy="2698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aseline="0"/>
          </a:p>
        </p:txBody>
      </p:sp>
      <p:sp>
        <p:nvSpPr>
          <p:cNvPr id="2" name="Title 1"/>
          <p:cNvSpPr>
            <a:spLocks noGrp="1"/>
          </p:cNvSpPr>
          <p:nvPr>
            <p:ph type="title"/>
          </p:nvPr>
        </p:nvSpPr>
        <p:spPr>
          <a:xfrm>
            <a:off x="457200" y="5334000"/>
            <a:ext cx="8305800" cy="868362"/>
          </a:xfrm>
        </p:spPr>
        <p:txBody>
          <a:bodyPr/>
          <a:lstStyle>
            <a:lvl1pPr>
              <a:defRPr>
                <a:solidFill>
                  <a:schemeClr val="tx2">
                    <a:lumMod val="75000"/>
                  </a:schemeClr>
                </a:solidFill>
              </a:defRPr>
            </a:lvl1pPr>
          </a:lstStyle>
          <a:p>
            <a:r>
              <a:rPr lang="en-US" dirty="0" smtClean="0"/>
              <a:t>Click to edit Master title style</a:t>
            </a:r>
            <a:endParaRPr lang="en-US" dirty="0"/>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8" name="Slide Number Placeholder 5"/>
          <p:cNvSpPr>
            <a:spLocks noGrp="1"/>
          </p:cNvSpPr>
          <p:nvPr>
            <p:ph type="sldNum" sz="quarter" idx="11"/>
          </p:nvPr>
        </p:nvSpPr>
        <p:spPr/>
        <p:txBody>
          <a:bodyPr/>
          <a:lstStyle>
            <a:lvl1pPr>
              <a:defRPr/>
            </a:lvl1pPr>
          </a:lstStyle>
          <a:p>
            <a:pPr>
              <a:defRPr/>
            </a:pPr>
            <a:fld id="{3464C1ED-5E29-4845-AF61-B5BF6497ACF2}"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header">
    <p:spTree>
      <p:nvGrpSpPr>
        <p:cNvPr id="1" name=""/>
        <p:cNvGrpSpPr/>
        <p:nvPr/>
      </p:nvGrpSpPr>
      <p:grpSpPr>
        <a:xfrm>
          <a:off x="0" y="0"/>
          <a:ext cx="0" cy="0"/>
          <a:chOff x="0" y="0"/>
          <a:chExt cx="0" cy="0"/>
        </a:xfrm>
      </p:grpSpPr>
      <p:sp>
        <p:nvSpPr>
          <p:cNvPr id="2" name="Rectangle 5"/>
          <p:cNvSpPr/>
          <p:nvPr/>
        </p:nvSpPr>
        <p:spPr bwMode="gray">
          <a:xfrm>
            <a:off x="0" y="0"/>
            <a:ext cx="9144000" cy="6477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aseline="0"/>
          </a:p>
        </p:txBody>
      </p:sp>
      <p:sp>
        <p:nvSpPr>
          <p:cNvPr id="3" name="Rectangle 6"/>
          <p:cNvSpPr/>
          <p:nvPr/>
        </p:nvSpPr>
        <p:spPr bwMode="gray">
          <a:xfrm>
            <a:off x="0" y="6477000"/>
            <a:ext cx="9144000" cy="2698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aseline="0"/>
          </a:p>
        </p:txBody>
      </p:sp>
      <p:sp>
        <p:nvSpPr>
          <p:cNvPr id="4" name="Footer Placeholder 3"/>
          <p:cNvSpPr>
            <a:spLocks noGrp="1"/>
          </p:cNvSpPr>
          <p:nvPr>
            <p:ph type="ftr" sz="quarter"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3336CA88-DA0E-4091-96E6-06F24E0CEBF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p>
        </p:txBody>
      </p:sp>
      <p:sp>
        <p:nvSpPr>
          <p:cNvPr id="3" name="Slide Number Placeholder 5"/>
          <p:cNvSpPr>
            <a:spLocks noGrp="1"/>
          </p:cNvSpPr>
          <p:nvPr>
            <p:ph type="sldNum" sz="quarter" idx="11"/>
          </p:nvPr>
        </p:nvSpPr>
        <p:spPr/>
        <p:txBody>
          <a:bodyPr/>
          <a:lstStyle>
            <a:lvl1pPr>
              <a:defRPr/>
            </a:lvl1pPr>
          </a:lstStyle>
          <a:p>
            <a:pPr>
              <a:defRPr/>
            </a:pPr>
            <a:fld id="{3BC76320-0636-438A-B398-C8D4BD202F70}"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A8F4505C-2D7B-43FD-A8A9-86BACF72C20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header2.png"/>
          <p:cNvPicPr>
            <a:picLocks noChangeAspect="1"/>
          </p:cNvPicPr>
          <p:nvPr/>
        </p:nvPicPr>
        <p:blipFill>
          <a:blip r:embed="rId13" cstate="print"/>
          <a:srcRect/>
          <a:stretch>
            <a:fillRect/>
          </a:stretch>
        </p:blipFill>
        <p:spPr bwMode="invGray">
          <a:xfrm>
            <a:off x="0" y="0"/>
            <a:ext cx="9144000" cy="1666875"/>
          </a:xfrm>
          <a:prstGeom prst="rect">
            <a:avLst/>
          </a:prstGeom>
          <a:noFill/>
          <a:ln w="9525">
            <a:noFill/>
            <a:miter lim="800000"/>
            <a:headEnd/>
            <a:tailEnd/>
          </a:ln>
        </p:spPr>
      </p:pic>
      <p:sp>
        <p:nvSpPr>
          <p:cNvPr id="7" name="Rectangle 6"/>
          <p:cNvSpPr/>
          <p:nvPr/>
        </p:nvSpPr>
        <p:spPr bwMode="invGray">
          <a:xfrm>
            <a:off x="0" y="6477000"/>
            <a:ext cx="9144000" cy="381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aseline="0" dirty="0"/>
          </a:p>
        </p:txBody>
      </p:sp>
      <p:pic>
        <p:nvPicPr>
          <p:cNvPr id="1028" name="Picture 7" descr="nrc-logotype-e.png"/>
          <p:cNvPicPr>
            <a:picLocks noChangeAspect="1"/>
          </p:cNvPicPr>
          <p:nvPr/>
        </p:nvPicPr>
        <p:blipFill>
          <a:blip r:embed="rId14" cstate="print"/>
          <a:srcRect/>
          <a:stretch>
            <a:fillRect/>
          </a:stretch>
        </p:blipFill>
        <p:spPr bwMode="auto">
          <a:xfrm>
            <a:off x="7508875" y="6584950"/>
            <a:ext cx="1219200" cy="192088"/>
          </a:xfrm>
          <a:prstGeom prst="rect">
            <a:avLst/>
          </a:prstGeom>
          <a:noFill/>
          <a:ln w="9525">
            <a:noFill/>
            <a:miter lim="800000"/>
            <a:headEnd/>
            <a:tailEnd/>
          </a:ln>
        </p:spPr>
      </p:pic>
      <p:sp>
        <p:nvSpPr>
          <p:cNvPr id="1029" name="Title Placeholder 1"/>
          <p:cNvSpPr>
            <a:spLocks noGrp="1"/>
          </p:cNvSpPr>
          <p:nvPr>
            <p:ph type="title"/>
          </p:nvPr>
        </p:nvSpPr>
        <p:spPr bwMode="auto">
          <a:xfrm>
            <a:off x="457200" y="274638"/>
            <a:ext cx="8229600" cy="86836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0"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1371600" y="6477000"/>
            <a:ext cx="2895600" cy="381000"/>
          </a:xfrm>
          <a:prstGeom prst="rect">
            <a:avLst/>
          </a:prstGeom>
        </p:spPr>
        <p:txBody>
          <a:bodyPr vert="horz" lIns="91440" tIns="45720" rIns="91440" bIns="45720" rtlCol="0" anchor="ctr"/>
          <a:lstStyle>
            <a:lvl1pPr algn="l" fontAlgn="auto">
              <a:spcBef>
                <a:spcPts val="0"/>
              </a:spcBef>
              <a:spcAft>
                <a:spcPts val="0"/>
              </a:spcAft>
              <a:defRPr sz="1000" b="1" baseline="0">
                <a:solidFill>
                  <a:schemeClr val="bg1"/>
                </a:solidFill>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457200" y="6477000"/>
            <a:ext cx="762000" cy="381000"/>
          </a:xfrm>
          <a:prstGeom prst="rect">
            <a:avLst/>
          </a:prstGeom>
        </p:spPr>
        <p:txBody>
          <a:bodyPr vert="horz" lIns="91440" tIns="45720" rIns="91440" bIns="45720" rtlCol="0" anchor="ctr"/>
          <a:lstStyle>
            <a:lvl1pPr algn="l" fontAlgn="auto">
              <a:spcBef>
                <a:spcPts val="0"/>
              </a:spcBef>
              <a:spcAft>
                <a:spcPts val="0"/>
              </a:spcAft>
              <a:defRPr sz="1000" b="1" baseline="0">
                <a:solidFill>
                  <a:schemeClr val="bg1"/>
                </a:solidFill>
                <a:latin typeface="Arial" pitchFamily="34" charset="0"/>
                <a:cs typeface="Arial" pitchFamily="34" charset="0"/>
              </a:defRPr>
            </a:lvl1pPr>
          </a:lstStyle>
          <a:p>
            <a:pPr>
              <a:defRPr/>
            </a:pPr>
            <a:fld id="{6FDB9600-0064-434D-8AE4-8C76B466BA53}" type="slidenum">
              <a:rPr lang="en-US"/>
              <a:pPr>
                <a:defRPr/>
              </a:pPr>
              <a:t>‹#›</a:t>
            </a:fld>
            <a:endParaRPr lang="en-US" dirty="0"/>
          </a:p>
        </p:txBody>
      </p:sp>
      <p:sp>
        <p:nvSpPr>
          <p:cNvPr id="11" name="Rectangle 10"/>
          <p:cNvSpPr/>
          <p:nvPr/>
        </p:nvSpPr>
        <p:spPr bwMode="gray">
          <a:xfrm>
            <a:off x="0" y="6477000"/>
            <a:ext cx="9144000" cy="2698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aseline="0"/>
          </a:p>
        </p:txBody>
      </p:sp>
    </p:spTree>
  </p:cSld>
  <p:clrMap bg1="lt1" tx1="dk1" bg2="lt2" tx2="dk2" accent1="accent1" accent2="accent2" accent3="accent3" accent4="accent4" accent5="accent5" accent6="accent6" hlink="hlink" folHlink="folHlink"/>
  <p:sldLayoutIdLst>
    <p:sldLayoutId id="2147483702" r:id="rId1"/>
    <p:sldLayoutId id="2147483701" r:id="rId2"/>
    <p:sldLayoutId id="2147483700" r:id="rId3"/>
    <p:sldLayoutId id="2147483699" r:id="rId4"/>
    <p:sldLayoutId id="2147483703" r:id="rId5"/>
    <p:sldLayoutId id="2147483704" r:id="rId6"/>
    <p:sldLayoutId id="2147483705" r:id="rId7"/>
    <p:sldLayoutId id="2147483698" r:id="rId8"/>
    <p:sldLayoutId id="2147483697" r:id="rId9"/>
    <p:sldLayoutId id="2147483696" r:id="rId10"/>
    <p:sldLayoutId id="2147483706"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2400" b="1" kern="1200">
          <a:solidFill>
            <a:schemeClr val="bg1"/>
          </a:solidFill>
          <a:latin typeface="Arial" pitchFamily="34" charset="0"/>
          <a:ea typeface="+mj-ea"/>
          <a:cs typeface="Arial" pitchFamily="34" charset="0"/>
        </a:defRPr>
      </a:lvl1pPr>
      <a:lvl2pPr algn="l" rtl="0" eaLnBrk="0" fontAlgn="base" hangingPunct="0">
        <a:spcBef>
          <a:spcPct val="0"/>
        </a:spcBef>
        <a:spcAft>
          <a:spcPct val="0"/>
        </a:spcAft>
        <a:defRPr sz="2400" b="1">
          <a:solidFill>
            <a:schemeClr val="bg1"/>
          </a:solidFill>
          <a:latin typeface="Arial" charset="0"/>
          <a:cs typeface="Arial" charset="0"/>
        </a:defRPr>
      </a:lvl2pPr>
      <a:lvl3pPr algn="l" rtl="0" eaLnBrk="0" fontAlgn="base" hangingPunct="0">
        <a:spcBef>
          <a:spcPct val="0"/>
        </a:spcBef>
        <a:spcAft>
          <a:spcPct val="0"/>
        </a:spcAft>
        <a:defRPr sz="2400" b="1">
          <a:solidFill>
            <a:schemeClr val="bg1"/>
          </a:solidFill>
          <a:latin typeface="Arial" charset="0"/>
          <a:cs typeface="Arial" charset="0"/>
        </a:defRPr>
      </a:lvl3pPr>
      <a:lvl4pPr algn="l" rtl="0" eaLnBrk="0" fontAlgn="base" hangingPunct="0">
        <a:spcBef>
          <a:spcPct val="0"/>
        </a:spcBef>
        <a:spcAft>
          <a:spcPct val="0"/>
        </a:spcAft>
        <a:defRPr sz="2400" b="1">
          <a:solidFill>
            <a:schemeClr val="bg1"/>
          </a:solidFill>
          <a:latin typeface="Arial" charset="0"/>
          <a:cs typeface="Arial" charset="0"/>
        </a:defRPr>
      </a:lvl4pPr>
      <a:lvl5pPr algn="l" rtl="0" eaLnBrk="0" fontAlgn="base" hangingPunct="0">
        <a:spcBef>
          <a:spcPct val="0"/>
        </a:spcBef>
        <a:spcAft>
          <a:spcPct val="0"/>
        </a:spcAft>
        <a:defRPr sz="2400" b="1">
          <a:solidFill>
            <a:schemeClr val="bg1"/>
          </a:solidFill>
          <a:latin typeface="Arial" charset="0"/>
          <a:cs typeface="Arial" charset="0"/>
        </a:defRPr>
      </a:lvl5pPr>
      <a:lvl6pPr marL="457200" algn="l" rtl="0" fontAlgn="base">
        <a:spcBef>
          <a:spcPct val="0"/>
        </a:spcBef>
        <a:spcAft>
          <a:spcPct val="0"/>
        </a:spcAft>
        <a:defRPr sz="2400" b="1">
          <a:solidFill>
            <a:schemeClr val="bg1"/>
          </a:solidFill>
          <a:latin typeface="Arial" charset="0"/>
          <a:cs typeface="Arial" charset="0"/>
        </a:defRPr>
      </a:lvl6pPr>
      <a:lvl7pPr marL="914400" algn="l" rtl="0" fontAlgn="base">
        <a:spcBef>
          <a:spcPct val="0"/>
        </a:spcBef>
        <a:spcAft>
          <a:spcPct val="0"/>
        </a:spcAft>
        <a:defRPr sz="2400" b="1">
          <a:solidFill>
            <a:schemeClr val="bg1"/>
          </a:solidFill>
          <a:latin typeface="Arial" charset="0"/>
          <a:cs typeface="Arial" charset="0"/>
        </a:defRPr>
      </a:lvl7pPr>
      <a:lvl8pPr marL="1371600" algn="l" rtl="0" fontAlgn="base">
        <a:spcBef>
          <a:spcPct val="0"/>
        </a:spcBef>
        <a:spcAft>
          <a:spcPct val="0"/>
        </a:spcAft>
        <a:defRPr sz="2400" b="1">
          <a:solidFill>
            <a:schemeClr val="bg1"/>
          </a:solidFill>
          <a:latin typeface="Arial" charset="0"/>
          <a:cs typeface="Arial" charset="0"/>
        </a:defRPr>
      </a:lvl8pPr>
      <a:lvl9pPr marL="1828800" algn="l" rtl="0" fontAlgn="base">
        <a:spcBef>
          <a:spcPct val="0"/>
        </a:spcBef>
        <a:spcAft>
          <a:spcPct val="0"/>
        </a:spcAft>
        <a:defRPr sz="2400" b="1">
          <a:solidFill>
            <a:schemeClr val="bg1"/>
          </a:solidFill>
          <a:latin typeface="Arial" charset="0"/>
          <a:cs typeface="Arial" charset="0"/>
        </a:defRPr>
      </a:lvl9pPr>
    </p:titleStyle>
    <p:bodyStyle>
      <a:lvl1pPr marL="227013" indent="-227013"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461963" indent="-2349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687388" indent="-225425"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3pPr>
      <a:lvl4pPr marL="914400" indent="-227013"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1141413" indent="-227013"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notesSlide" Target="../notesSlides/notesSlide6.xml"/><Relationship Id="rId7"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41.png"/><Relationship Id="rId5" Type="http://schemas.openxmlformats.org/officeDocument/2006/relationships/oleObject" Target="../embeddings/oleObject18.bin"/><Relationship Id="rId4" Type="http://schemas.openxmlformats.org/officeDocument/2006/relationships/oleObject" Target="../embeddings/oleObject17.bin"/><Relationship Id="rId9"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0.wmf"/><Relationship Id="rId2" Type="http://schemas.openxmlformats.org/officeDocument/2006/relationships/image" Target="../media/image45.wmf"/><Relationship Id="rId1" Type="http://schemas.openxmlformats.org/officeDocument/2006/relationships/slideLayout" Target="../slideLayouts/slideLayout11.xml"/><Relationship Id="rId6" Type="http://schemas.openxmlformats.org/officeDocument/2006/relationships/image" Target="../media/image49.wmf"/><Relationship Id="rId5" Type="http://schemas.openxmlformats.org/officeDocument/2006/relationships/image" Target="../media/image48.jpeg"/><Relationship Id="rId4" Type="http://schemas.openxmlformats.org/officeDocument/2006/relationships/image" Target="../media/image47.wmf"/></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oleObject" Target="../embeddings/oleObject8.bin"/><Relationship Id="rId18" Type="http://schemas.openxmlformats.org/officeDocument/2006/relationships/oleObject" Target="../embeddings/oleObject13.bin"/><Relationship Id="rId3" Type="http://schemas.openxmlformats.org/officeDocument/2006/relationships/notesSlide" Target="../notesSlides/notesSlide2.xml"/><Relationship Id="rId21" Type="http://schemas.openxmlformats.org/officeDocument/2006/relationships/image" Target="../media/image28.wmf"/><Relationship Id="rId7" Type="http://schemas.openxmlformats.org/officeDocument/2006/relationships/oleObject" Target="../embeddings/oleObject2.bin"/><Relationship Id="rId12" Type="http://schemas.openxmlformats.org/officeDocument/2006/relationships/oleObject" Target="../embeddings/oleObject7.bin"/><Relationship Id="rId17" Type="http://schemas.openxmlformats.org/officeDocument/2006/relationships/oleObject" Target="../embeddings/oleObject12.bin"/><Relationship Id="rId2" Type="http://schemas.openxmlformats.org/officeDocument/2006/relationships/slideLayout" Target="../slideLayouts/slideLayout2.xml"/><Relationship Id="rId16" Type="http://schemas.openxmlformats.org/officeDocument/2006/relationships/oleObject" Target="../embeddings/oleObject11.bin"/><Relationship Id="rId20" Type="http://schemas.openxmlformats.org/officeDocument/2006/relationships/image" Target="../media/image27.png"/><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oleObject" Target="../embeddings/oleObject6.bin"/><Relationship Id="rId5" Type="http://schemas.openxmlformats.org/officeDocument/2006/relationships/image" Target="../media/image26.wmf"/><Relationship Id="rId15" Type="http://schemas.openxmlformats.org/officeDocument/2006/relationships/oleObject" Target="../embeddings/oleObject10.bin"/><Relationship Id="rId10" Type="http://schemas.openxmlformats.org/officeDocument/2006/relationships/oleObject" Target="../embeddings/oleObject5.bin"/><Relationship Id="rId19" Type="http://schemas.openxmlformats.org/officeDocument/2006/relationships/oleObject" Target="../embeddings/oleObject14.bin"/><Relationship Id="rId4" Type="http://schemas.openxmlformats.org/officeDocument/2006/relationships/image" Target="../media/image25.png"/><Relationship Id="rId9" Type="http://schemas.openxmlformats.org/officeDocument/2006/relationships/oleObject" Target="../embeddings/oleObject4.bin"/><Relationship Id="rId1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31.jpeg"/><Relationship Id="rId4" Type="http://schemas.openxmlformats.org/officeDocument/2006/relationships/image" Target="../media/image30.jpe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ubtitle 2"/>
          <p:cNvSpPr>
            <a:spLocks noGrp="1"/>
          </p:cNvSpPr>
          <p:nvPr>
            <p:ph type="subTitle" idx="1"/>
          </p:nvPr>
        </p:nvSpPr>
        <p:spPr>
          <a:xfrm>
            <a:off x="381000" y="4953000"/>
            <a:ext cx="7086600" cy="1143000"/>
          </a:xfrm>
        </p:spPr>
        <p:txBody>
          <a:bodyPr/>
          <a:lstStyle/>
          <a:p>
            <a:pPr eaLnBrk="1" hangingPunct="1"/>
            <a:r>
              <a:rPr lang="en-US" sz="2400" dirty="0" smtClean="0">
                <a:latin typeface="Arial" charset="0"/>
                <a:cs typeface="Arial" charset="0"/>
              </a:rPr>
              <a:t>A.A. </a:t>
            </a:r>
            <a:r>
              <a:rPr lang="en-US" sz="2400" dirty="0" err="1" smtClean="0">
                <a:latin typeface="Arial" charset="0"/>
                <a:cs typeface="Arial" charset="0"/>
              </a:rPr>
              <a:t>Madej</a:t>
            </a:r>
            <a:r>
              <a:rPr lang="en-US" sz="2400" dirty="0" smtClean="0">
                <a:latin typeface="Arial" charset="0"/>
                <a:cs typeface="Arial" charset="0"/>
              </a:rPr>
              <a:t>, P. </a:t>
            </a:r>
            <a:r>
              <a:rPr lang="en-US" sz="2400" dirty="0" err="1" smtClean="0">
                <a:latin typeface="Arial" charset="0"/>
                <a:cs typeface="Arial" charset="0"/>
              </a:rPr>
              <a:t>Dubé</a:t>
            </a:r>
            <a:r>
              <a:rPr lang="en-US" sz="2400" dirty="0" smtClean="0">
                <a:latin typeface="Arial" charset="0"/>
                <a:cs typeface="Arial" charset="0"/>
              </a:rPr>
              <a:t>, B. </a:t>
            </a:r>
            <a:r>
              <a:rPr lang="en-US" sz="2400" dirty="0" err="1" smtClean="0">
                <a:latin typeface="Arial" charset="0"/>
                <a:cs typeface="Arial" charset="0"/>
              </a:rPr>
              <a:t>Jian</a:t>
            </a:r>
            <a:endParaRPr lang="en-US" sz="1600" dirty="0" smtClean="0">
              <a:latin typeface="Arial" charset="0"/>
              <a:cs typeface="Arial" charset="0"/>
            </a:endParaRPr>
          </a:p>
          <a:p>
            <a:pPr eaLnBrk="1" hangingPunct="1"/>
            <a:r>
              <a:rPr lang="en-US" sz="1600" dirty="0" smtClean="0">
                <a:latin typeface="Arial" charset="0"/>
                <a:cs typeface="Arial" charset="0"/>
              </a:rPr>
              <a:t>June 13 , 2016</a:t>
            </a:r>
          </a:p>
          <a:p>
            <a:pPr eaLnBrk="1" hangingPunct="1"/>
            <a:r>
              <a:rPr lang="en-US" sz="1600" dirty="0" smtClean="0">
                <a:latin typeface="Arial" charset="0"/>
                <a:cs typeface="Arial" charset="0"/>
              </a:rPr>
              <a:t>2016 CAP Congress, Ottawa, ON </a:t>
            </a:r>
          </a:p>
        </p:txBody>
      </p:sp>
      <p:pic>
        <p:nvPicPr>
          <p:cNvPr id="6147" name="Picture 7" descr="INMS Graphic Blue - INMS Separate"/>
          <p:cNvPicPr>
            <a:picLocks noChangeAspect="1" noChangeArrowheads="1"/>
          </p:cNvPicPr>
          <p:nvPr/>
        </p:nvPicPr>
        <p:blipFill>
          <a:blip r:embed="rId3" cstate="print"/>
          <a:srcRect b="4546"/>
          <a:stretch>
            <a:fillRect/>
          </a:stretch>
        </p:blipFill>
        <p:spPr bwMode="auto">
          <a:xfrm>
            <a:off x="0" y="0"/>
            <a:ext cx="9144000" cy="4800600"/>
          </a:xfrm>
          <a:prstGeom prst="rect">
            <a:avLst/>
          </a:prstGeom>
          <a:noFill/>
          <a:ln w="9525">
            <a:noFill/>
            <a:miter lim="800000"/>
            <a:headEnd/>
            <a:tailEnd/>
          </a:ln>
        </p:spPr>
      </p:pic>
      <p:sp>
        <p:nvSpPr>
          <p:cNvPr id="6148" name="Title 1"/>
          <p:cNvSpPr>
            <a:spLocks noGrp="1"/>
          </p:cNvSpPr>
          <p:nvPr>
            <p:ph type="ctrTitle"/>
          </p:nvPr>
        </p:nvSpPr>
        <p:spPr>
          <a:xfrm>
            <a:off x="0" y="3657600"/>
            <a:ext cx="9144000" cy="1085850"/>
          </a:xfrm>
        </p:spPr>
        <p:txBody>
          <a:bodyPr>
            <a:normAutofit/>
          </a:bodyPr>
          <a:lstStyle/>
          <a:p>
            <a:pPr algn="ctr" eaLnBrk="1" hangingPunct="1"/>
            <a:r>
              <a:rPr lang="en-CA" sz="2400" i="1" dirty="0" smtClean="0">
                <a:solidFill>
                  <a:srgbClr val="FF0000"/>
                </a:solidFill>
              </a:rPr>
              <a:t>Welcome to the New Age: Realization of an Ultra-Accurate, Single Ion Clock at the Quantum Mechanical Stability Limit</a:t>
            </a:r>
            <a:endParaRPr lang="en-US" sz="2400" dirty="0" smtClean="0">
              <a:latin typeface="Arial" charset="0"/>
              <a:cs typeface="Arial" charset="0"/>
            </a:endParaRPr>
          </a:p>
        </p:txBody>
      </p:sp>
      <p:sp>
        <p:nvSpPr>
          <p:cNvPr id="1034" name="Text Box 10"/>
          <p:cNvSpPr txBox="1">
            <a:spLocks noChangeArrowheads="1"/>
          </p:cNvSpPr>
          <p:nvPr/>
        </p:nvSpPr>
        <p:spPr bwMode="auto">
          <a:xfrm>
            <a:off x="4038600" y="76200"/>
            <a:ext cx="4953000" cy="825500"/>
          </a:xfrm>
          <a:prstGeom prst="rect">
            <a:avLst/>
          </a:prstGeom>
          <a:solidFill>
            <a:srgbClr val="CCEC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eaLnBrk="0" hangingPunct="0">
              <a:defRPr/>
            </a:pPr>
            <a:r>
              <a:rPr lang="en-CA" sz="1600" i="1" baseline="0" smtClean="0">
                <a:solidFill>
                  <a:srgbClr val="FF6600"/>
                </a:solidFill>
                <a:effectLst>
                  <a:outerShdw blurRad="38100" dist="38100" dir="2700000" algn="tl">
                    <a:srgbClr val="000000"/>
                  </a:outerShdw>
                </a:effectLst>
                <a:latin typeface="Verdana" pitchFamily="34" charset="0"/>
              </a:rPr>
              <a:t>Measurement Science         Science et étalons</a:t>
            </a:r>
          </a:p>
          <a:p>
            <a:pPr eaLnBrk="0" hangingPunct="0">
              <a:defRPr/>
            </a:pPr>
            <a:r>
              <a:rPr lang="en-CA" sz="1600" i="1" baseline="0" smtClean="0">
                <a:solidFill>
                  <a:srgbClr val="FF6600"/>
                </a:solidFill>
                <a:effectLst>
                  <a:outerShdw blurRad="38100" dist="38100" dir="2700000" algn="tl">
                    <a:srgbClr val="000000"/>
                  </a:outerShdw>
                </a:effectLst>
                <a:latin typeface="Verdana" pitchFamily="34" charset="0"/>
              </a:rPr>
              <a:t>and Standards Portfolio        des mesures</a:t>
            </a:r>
            <a:r>
              <a:rPr lang="en-CA" sz="1600" i="1" baseline="0" smtClean="0">
                <a:solidFill>
                  <a:srgbClr val="FF6600"/>
                </a:solidFill>
                <a:latin typeface="Verdana" pitchFamily="34" charset="0"/>
              </a:rPr>
              <a:t> </a:t>
            </a:r>
          </a:p>
          <a:p>
            <a:pPr eaLnBrk="0" hangingPunct="0">
              <a:defRPr/>
            </a:pPr>
            <a:endParaRPr lang="en-CA" sz="1600" i="1" baseline="0" smtClean="0">
              <a:solidFill>
                <a:srgbClr val="FF6600"/>
              </a:solidFill>
              <a:latin typeface="Verdana" pitchFamily="34" charset="0"/>
            </a:endParaRPr>
          </a:p>
        </p:txBody>
      </p:sp>
      <p:pic>
        <p:nvPicPr>
          <p:cNvPr id="6" name="Picture 10" descr="http://science.yorku.ca/files/2014/06/sci_yu_ver_rgb.jpg"/>
          <p:cNvPicPr>
            <a:picLocks noChangeAspect="1" noChangeArrowheads="1"/>
          </p:cNvPicPr>
          <p:nvPr/>
        </p:nvPicPr>
        <p:blipFill>
          <a:blip r:embed="rId4" cstate="print"/>
          <a:srcRect/>
          <a:stretch>
            <a:fillRect/>
          </a:stretch>
        </p:blipFill>
        <p:spPr bwMode="auto">
          <a:xfrm>
            <a:off x="0" y="1692462"/>
            <a:ext cx="2352675" cy="1868301"/>
          </a:xfrm>
          <a:prstGeom prst="rect">
            <a:avLst/>
          </a:prstGeom>
          <a:noFill/>
        </p:spPr>
      </p:pic>
      <p:pic>
        <p:nvPicPr>
          <p:cNvPr id="7" name="Picture 12" descr="http://104.236.16.159/wp-content/uploads/2009/10/Ottawa-logo.jpg"/>
          <p:cNvPicPr>
            <a:picLocks noChangeAspect="1" noChangeArrowheads="1"/>
          </p:cNvPicPr>
          <p:nvPr/>
        </p:nvPicPr>
        <p:blipFill>
          <a:blip r:embed="rId5" cstate="print"/>
          <a:srcRect/>
          <a:stretch>
            <a:fillRect/>
          </a:stretch>
        </p:blipFill>
        <p:spPr bwMode="auto">
          <a:xfrm>
            <a:off x="7162800" y="1676400"/>
            <a:ext cx="1675952" cy="1885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itle 2"/>
          <p:cNvSpPr>
            <a:spLocks noGrp="1"/>
          </p:cNvSpPr>
          <p:nvPr>
            <p:ph type="title"/>
          </p:nvPr>
        </p:nvSpPr>
        <p:spPr/>
        <p:txBody>
          <a:bodyPr/>
          <a:lstStyle/>
          <a:p>
            <a:pPr eaLnBrk="1" hangingPunct="1"/>
            <a:r>
              <a:rPr lang="en-US" dirty="0" smtClean="0">
                <a:latin typeface="Arial" charset="0"/>
                <a:cs typeface="Arial" charset="0"/>
              </a:rPr>
              <a:t>Demonstration Of Ground State Preparation</a:t>
            </a:r>
          </a:p>
        </p:txBody>
      </p:sp>
      <p:sp>
        <p:nvSpPr>
          <p:cNvPr id="19459" name="Slide Number Placeholder 7"/>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6413F45-7847-435F-8438-F111D9C7F60F}" type="slidenum">
              <a:rPr lang="en-US" smtClean="0">
                <a:latin typeface="Arial" charset="0"/>
                <a:cs typeface="Arial" charset="0"/>
              </a:rPr>
              <a:pPr fontAlgn="base">
                <a:spcBef>
                  <a:spcPct val="0"/>
                </a:spcBef>
                <a:spcAft>
                  <a:spcPct val="0"/>
                </a:spcAft>
              </a:pPr>
              <a:t>10</a:t>
            </a:fld>
            <a:endParaRPr lang="en-US" smtClean="0">
              <a:latin typeface="Arial" charset="0"/>
              <a:cs typeface="Arial" charset="0"/>
            </a:endParaRPr>
          </a:p>
        </p:txBody>
      </p:sp>
      <p:graphicFrame>
        <p:nvGraphicFramePr>
          <p:cNvPr id="19460" name="Object 10"/>
          <p:cNvGraphicFramePr>
            <a:graphicFrameLocks noChangeAspect="1"/>
          </p:cNvGraphicFramePr>
          <p:nvPr/>
        </p:nvGraphicFramePr>
        <p:xfrm>
          <a:off x="838200" y="2125663"/>
          <a:ext cx="4800600" cy="3925887"/>
        </p:xfrm>
        <a:graphic>
          <a:graphicData uri="http://schemas.openxmlformats.org/presentationml/2006/ole">
            <p:oleObj spid="_x0000_s19460" name="SPW 11.0 Graph" r:id="rId4" imgW="4697640" imgH="3839760" progId="SigmaPlotGraphicObject.10">
              <p:embed/>
            </p:oleObj>
          </a:graphicData>
        </a:graphic>
      </p:graphicFrame>
      <p:sp>
        <p:nvSpPr>
          <p:cNvPr id="19461" name="Text Box 11"/>
          <p:cNvSpPr txBox="1">
            <a:spLocks noChangeArrowheads="1"/>
          </p:cNvSpPr>
          <p:nvPr/>
        </p:nvSpPr>
        <p:spPr bwMode="auto">
          <a:xfrm>
            <a:off x="6629400" y="2286000"/>
            <a:ext cx="2514600" cy="3387725"/>
          </a:xfrm>
          <a:prstGeom prst="rect">
            <a:avLst/>
          </a:prstGeom>
          <a:noFill/>
          <a:ln w="9525">
            <a:noFill/>
            <a:miter lim="800000"/>
            <a:headEnd/>
            <a:tailEnd/>
          </a:ln>
          <a:effectLst/>
        </p:spPr>
        <p:txBody>
          <a:bodyPr>
            <a:spAutoFit/>
          </a:bodyPr>
          <a:lstStyle/>
          <a:p>
            <a:pPr>
              <a:spcBef>
                <a:spcPct val="50000"/>
              </a:spcBef>
            </a:pPr>
            <a:r>
              <a:rPr lang="en-CA" baseline="0" dirty="0"/>
              <a:t>By ending the 422 nm cooling phase using circularly polarized light propagating along the quantization axis, it was possible to obtain extremely efficient preparation of the desired Zeeman sub level for probing, thus doubling the transition rate.</a:t>
            </a:r>
          </a:p>
        </p:txBody>
      </p:sp>
      <p:graphicFrame>
        <p:nvGraphicFramePr>
          <p:cNvPr id="25608" name="Object 8"/>
          <p:cNvGraphicFramePr>
            <a:graphicFrameLocks noChangeAspect="1"/>
          </p:cNvGraphicFramePr>
          <p:nvPr/>
        </p:nvGraphicFramePr>
        <p:xfrm>
          <a:off x="381000" y="1752600"/>
          <a:ext cx="5562600" cy="4667250"/>
        </p:xfrm>
        <a:graphic>
          <a:graphicData uri="http://schemas.openxmlformats.org/presentationml/2006/ole">
            <p:oleObj spid="_x0000_s19462" name="SPW 11.0 Graph" r:id="rId5" imgW="5359320" imgH="4496760" progId="SigmaPlotGraphicObject.10">
              <p:embed/>
            </p:oleObj>
          </a:graphicData>
        </a:graphic>
      </p:graphicFrame>
      <p:cxnSp>
        <p:nvCxnSpPr>
          <p:cNvPr id="4" name="Straight Arrow Connector 3"/>
          <p:cNvCxnSpPr/>
          <p:nvPr/>
        </p:nvCxnSpPr>
        <p:spPr>
          <a:xfrm>
            <a:off x="4889500" y="2560638"/>
            <a:ext cx="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nvGrpSpPr>
          <p:cNvPr id="9" name="Group 8"/>
          <p:cNvGrpSpPr>
            <a:grpSpLocks/>
          </p:cNvGrpSpPr>
          <p:nvPr/>
        </p:nvGrpSpPr>
        <p:grpSpPr bwMode="auto">
          <a:xfrm>
            <a:off x="52388" y="2149475"/>
            <a:ext cx="6577012" cy="3954463"/>
            <a:chOff x="51678" y="2133600"/>
            <a:chExt cx="6577721" cy="3954463"/>
          </a:xfrm>
        </p:grpSpPr>
        <p:pic>
          <p:nvPicPr>
            <p:cNvPr id="19465" name="Picture 13" descr="Optical Pumping"/>
            <p:cNvPicPr>
              <a:picLocks noChangeAspect="1" noChangeArrowheads="1"/>
            </p:cNvPicPr>
            <p:nvPr/>
          </p:nvPicPr>
          <p:blipFill>
            <a:blip r:embed="rId6" cstate="print"/>
            <a:srcRect t="3809"/>
            <a:stretch>
              <a:fillRect/>
            </a:stretch>
          </p:blipFill>
          <p:spPr bwMode="auto">
            <a:xfrm>
              <a:off x="51678" y="2133600"/>
              <a:ext cx="6577721" cy="3954463"/>
            </a:xfrm>
            <a:prstGeom prst="rect">
              <a:avLst/>
            </a:prstGeom>
            <a:solidFill>
              <a:schemeClr val="bg1"/>
            </a:solidFill>
            <a:ln w="9525">
              <a:noFill/>
              <a:miter lim="800000"/>
              <a:headEnd/>
              <a:tailEnd/>
            </a:ln>
          </p:spPr>
        </p:pic>
        <p:sp>
          <p:nvSpPr>
            <p:cNvPr id="19466" name="Rectangle 14"/>
            <p:cNvSpPr>
              <a:spLocks noChangeArrowheads="1"/>
            </p:cNvSpPr>
            <p:nvPr/>
          </p:nvSpPr>
          <p:spPr bwMode="auto">
            <a:xfrm>
              <a:off x="5305471" y="4371975"/>
              <a:ext cx="1279879" cy="762000"/>
            </a:xfrm>
            <a:prstGeom prst="rect">
              <a:avLst/>
            </a:prstGeom>
            <a:solidFill>
              <a:schemeClr val="bg1"/>
            </a:solidFill>
            <a:ln w="9525">
              <a:noFill/>
              <a:miter lim="800000"/>
              <a:headEnd/>
              <a:tailEnd/>
            </a:ln>
            <a:effectLst/>
          </p:spPr>
          <p:txBody>
            <a:bodyPr wrap="none" anchor="ctr"/>
            <a:lstStyle/>
            <a:p>
              <a:endParaRPr lang="en-CA"/>
            </a:p>
          </p:txBody>
        </p:sp>
        <p:sp>
          <p:nvSpPr>
            <p:cNvPr id="2" name="Rectangle 1"/>
            <p:cNvSpPr/>
            <p:nvPr/>
          </p:nvSpPr>
          <p:spPr>
            <a:xfrm>
              <a:off x="4647985" y="2133600"/>
              <a:ext cx="381041" cy="274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pic>
          <p:nvPicPr>
            <p:cNvPr id="19468" name="Picture 14"/>
            <p:cNvPicPr>
              <a:picLocks noChangeAspect="1" noChangeArrowheads="1"/>
            </p:cNvPicPr>
            <p:nvPr/>
          </p:nvPicPr>
          <p:blipFill>
            <a:blip r:embed="rId7" cstate="print"/>
            <a:srcRect/>
            <a:stretch>
              <a:fillRect/>
            </a:stretch>
          </p:blipFill>
          <p:spPr bwMode="auto">
            <a:xfrm>
              <a:off x="4756150" y="2352644"/>
              <a:ext cx="165100" cy="420688"/>
            </a:xfrm>
            <a:prstGeom prst="rect">
              <a:avLst/>
            </a:prstGeom>
            <a:noFill/>
            <a:ln w="9525">
              <a:noFill/>
              <a:miter lim="800000"/>
              <a:headEnd/>
              <a:tailEnd/>
            </a:ln>
            <a:effectLst/>
          </p:spPr>
        </p:pic>
        <p:pic>
          <p:nvPicPr>
            <p:cNvPr id="19469" name="Picture 17"/>
            <p:cNvPicPr>
              <a:picLocks noChangeAspect="1" noChangeArrowheads="1"/>
            </p:cNvPicPr>
            <p:nvPr/>
          </p:nvPicPr>
          <p:blipFill>
            <a:blip r:embed="rId8" cstate="print"/>
            <a:srcRect/>
            <a:stretch>
              <a:fillRect/>
            </a:stretch>
          </p:blipFill>
          <p:spPr bwMode="auto">
            <a:xfrm>
              <a:off x="4751388" y="2819400"/>
              <a:ext cx="165100" cy="420688"/>
            </a:xfrm>
            <a:prstGeom prst="rect">
              <a:avLst/>
            </a:prstGeom>
            <a:noFill/>
            <a:ln w="9525">
              <a:noFill/>
              <a:miter lim="800000"/>
              <a:headEnd/>
              <a:tailEnd/>
            </a:ln>
            <a:effectLst/>
          </p:spPr>
        </p:pic>
      </p:grpSp>
      <p:pic>
        <p:nvPicPr>
          <p:cNvPr id="19463" name="Picture 7"/>
          <p:cNvPicPr>
            <a:picLocks noChangeAspect="1" noChangeArrowheads="1"/>
          </p:cNvPicPr>
          <p:nvPr/>
        </p:nvPicPr>
        <p:blipFill>
          <a:blip r:embed="rId9" cstate="print"/>
          <a:srcRect l="1100" r="4282"/>
          <a:stretch>
            <a:fillRect/>
          </a:stretch>
        </p:blipFill>
        <p:spPr bwMode="auto">
          <a:xfrm>
            <a:off x="-1" y="1828800"/>
            <a:ext cx="6665285" cy="453132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25608"/>
                                        </p:tgtEl>
                                        <p:attrNameLst>
                                          <p:attrName>style.visibility</p:attrName>
                                        </p:attrNameLst>
                                      </p:cBhvr>
                                      <p:to>
                                        <p:strVal val="visible"/>
                                      </p:to>
                                    </p:set>
                                    <p:animEffect transition="in" filter="fade">
                                      <p:cBhvr>
                                        <p:cTn id="11" dur="2000"/>
                                        <p:tgtEl>
                                          <p:spTgt spid="2560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9463"/>
                                        </p:tgtEl>
                                        <p:attrNameLst>
                                          <p:attrName>style.visibility</p:attrName>
                                        </p:attrNameLst>
                                      </p:cBhvr>
                                      <p:to>
                                        <p:strVal val="visible"/>
                                      </p:to>
                                    </p:set>
                                    <p:animEffect transition="in" filter="fade">
                                      <p:cBhvr>
                                        <p:cTn id="16" dur="2000"/>
                                        <p:tgtEl>
                                          <p:spTgt spid="19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sz="quarter"/>
          </p:nvPr>
        </p:nvSpPr>
        <p:spPr>
          <a:xfrm>
            <a:off x="0" y="188913"/>
            <a:ext cx="8229600" cy="808037"/>
          </a:xfrm>
        </p:spPr>
        <p:txBody>
          <a:bodyPr/>
          <a:lstStyle/>
          <a:p>
            <a:r>
              <a:rPr lang="en-US" sz="2800" i="1" smtClean="0"/>
              <a:t>Comparison of Reference Frequency With Different Generation NRC Trap Systems</a:t>
            </a:r>
            <a:endParaRPr lang="en-CA" sz="2800" i="1" smtClean="0"/>
          </a:p>
        </p:txBody>
      </p:sp>
      <p:pic>
        <p:nvPicPr>
          <p:cNvPr id="24579" name="Picture 3"/>
          <p:cNvPicPr>
            <a:picLocks noGrp="1" noChangeAspect="1" noChangeArrowheads="1"/>
          </p:cNvPicPr>
          <p:nvPr>
            <p:ph sz="quarter" idx="2"/>
          </p:nvPr>
        </p:nvPicPr>
        <p:blipFill>
          <a:blip r:embed="rId2" cstate="print"/>
          <a:srcRect/>
          <a:stretch>
            <a:fillRect/>
          </a:stretch>
        </p:blipFill>
        <p:spPr>
          <a:xfrm>
            <a:off x="0" y="1701800"/>
            <a:ext cx="2925763" cy="3473450"/>
          </a:xfrm>
        </p:spPr>
      </p:pic>
      <p:grpSp>
        <p:nvGrpSpPr>
          <p:cNvPr id="2" name="Group 4"/>
          <p:cNvGrpSpPr>
            <a:grpSpLocks/>
          </p:cNvGrpSpPr>
          <p:nvPr/>
        </p:nvGrpSpPr>
        <p:grpSpPr bwMode="auto">
          <a:xfrm>
            <a:off x="1357313" y="1354138"/>
            <a:ext cx="7405687" cy="4451350"/>
            <a:chOff x="855" y="853"/>
            <a:chExt cx="4665" cy="2804"/>
          </a:xfrm>
        </p:grpSpPr>
        <p:pic>
          <p:nvPicPr>
            <p:cNvPr id="24581" name="Picture 4" descr="trap2"/>
            <p:cNvPicPr>
              <a:picLocks noChangeAspect="1" noChangeArrowheads="1"/>
            </p:cNvPicPr>
            <p:nvPr/>
          </p:nvPicPr>
          <p:blipFill>
            <a:blip r:embed="rId3" cstate="print"/>
            <a:srcRect l="23189" r="11594" b="1450"/>
            <a:stretch>
              <a:fillRect/>
            </a:stretch>
          </p:blipFill>
          <p:spPr bwMode="auto">
            <a:xfrm>
              <a:off x="4032" y="2289"/>
              <a:ext cx="1163" cy="1049"/>
            </a:xfrm>
            <a:prstGeom prst="rect">
              <a:avLst/>
            </a:prstGeom>
            <a:noFill/>
            <a:ln w="9525">
              <a:noFill/>
              <a:miter lim="800000"/>
              <a:headEnd/>
              <a:tailEnd/>
            </a:ln>
          </p:spPr>
        </p:pic>
        <p:pic>
          <p:nvPicPr>
            <p:cNvPr id="24582" name="Picture 6"/>
            <p:cNvPicPr>
              <a:picLocks noChangeAspect="1" noChangeArrowheads="1"/>
            </p:cNvPicPr>
            <p:nvPr/>
          </p:nvPicPr>
          <p:blipFill>
            <a:blip r:embed="rId4" cstate="print"/>
            <a:srcRect/>
            <a:stretch>
              <a:fillRect/>
            </a:stretch>
          </p:blipFill>
          <p:spPr bwMode="auto">
            <a:xfrm>
              <a:off x="2253" y="2691"/>
              <a:ext cx="758" cy="595"/>
            </a:xfrm>
            <a:prstGeom prst="rect">
              <a:avLst/>
            </a:prstGeom>
            <a:noFill/>
            <a:ln w="9525">
              <a:noFill/>
              <a:miter lim="800000"/>
              <a:headEnd/>
              <a:tailEnd/>
            </a:ln>
          </p:spPr>
        </p:pic>
        <p:pic>
          <p:nvPicPr>
            <p:cNvPr id="24583" name="Picture 6" descr="dsc_9363_white"/>
            <p:cNvPicPr>
              <a:picLocks noChangeAspect="1" noChangeArrowheads="1"/>
            </p:cNvPicPr>
            <p:nvPr/>
          </p:nvPicPr>
          <p:blipFill>
            <a:blip r:embed="rId5" cstate="print"/>
            <a:srcRect l="23186" t="17334" r="20753" b="13420"/>
            <a:stretch>
              <a:fillRect/>
            </a:stretch>
          </p:blipFill>
          <p:spPr bwMode="auto">
            <a:xfrm>
              <a:off x="3901" y="853"/>
              <a:ext cx="1262" cy="1043"/>
            </a:xfrm>
            <a:prstGeom prst="rect">
              <a:avLst/>
            </a:prstGeom>
            <a:noFill/>
            <a:ln w="9525">
              <a:noFill/>
              <a:miter lim="800000"/>
              <a:headEnd/>
              <a:tailEnd/>
            </a:ln>
          </p:spPr>
        </p:pic>
        <p:pic>
          <p:nvPicPr>
            <p:cNvPr id="24584" name="Picture 8"/>
            <p:cNvPicPr>
              <a:picLocks noChangeAspect="1" noChangeArrowheads="1"/>
            </p:cNvPicPr>
            <p:nvPr/>
          </p:nvPicPr>
          <p:blipFill>
            <a:blip r:embed="rId4" cstate="print"/>
            <a:srcRect/>
            <a:stretch>
              <a:fillRect/>
            </a:stretch>
          </p:blipFill>
          <p:spPr bwMode="auto">
            <a:xfrm>
              <a:off x="2255" y="1162"/>
              <a:ext cx="769" cy="604"/>
            </a:xfrm>
            <a:prstGeom prst="rect">
              <a:avLst/>
            </a:prstGeom>
            <a:noFill/>
            <a:ln w="9525">
              <a:noFill/>
              <a:miter lim="800000"/>
              <a:headEnd/>
              <a:tailEnd/>
            </a:ln>
          </p:spPr>
        </p:pic>
        <p:pic>
          <p:nvPicPr>
            <p:cNvPr id="24585" name="Picture 9"/>
            <p:cNvPicPr>
              <a:picLocks noChangeAspect="1" noChangeArrowheads="1"/>
            </p:cNvPicPr>
            <p:nvPr/>
          </p:nvPicPr>
          <p:blipFill>
            <a:blip r:embed="rId6" cstate="print"/>
            <a:srcRect/>
            <a:stretch>
              <a:fillRect/>
            </a:stretch>
          </p:blipFill>
          <p:spPr bwMode="auto">
            <a:xfrm>
              <a:off x="3058" y="3262"/>
              <a:ext cx="687" cy="357"/>
            </a:xfrm>
            <a:prstGeom prst="rect">
              <a:avLst/>
            </a:prstGeom>
            <a:noFill/>
            <a:ln w="9525">
              <a:noFill/>
              <a:miter lim="800000"/>
              <a:headEnd/>
              <a:tailEnd/>
            </a:ln>
          </p:spPr>
        </p:pic>
        <p:pic>
          <p:nvPicPr>
            <p:cNvPr id="24586" name="Picture 10"/>
            <p:cNvPicPr>
              <a:picLocks noChangeAspect="1" noChangeArrowheads="1"/>
            </p:cNvPicPr>
            <p:nvPr/>
          </p:nvPicPr>
          <p:blipFill>
            <a:blip r:embed="rId6" cstate="print"/>
            <a:srcRect/>
            <a:stretch>
              <a:fillRect/>
            </a:stretch>
          </p:blipFill>
          <p:spPr bwMode="auto">
            <a:xfrm>
              <a:off x="2851" y="1837"/>
              <a:ext cx="738" cy="384"/>
            </a:xfrm>
            <a:prstGeom prst="rect">
              <a:avLst/>
            </a:prstGeom>
            <a:noFill/>
            <a:ln w="9525">
              <a:noFill/>
              <a:miter lim="800000"/>
              <a:headEnd/>
              <a:tailEnd/>
            </a:ln>
          </p:spPr>
        </p:pic>
        <p:pic>
          <p:nvPicPr>
            <p:cNvPr id="24587" name="Picture 11"/>
            <p:cNvPicPr>
              <a:picLocks noChangeAspect="1" noChangeArrowheads="1"/>
            </p:cNvPicPr>
            <p:nvPr/>
          </p:nvPicPr>
          <p:blipFill>
            <a:blip r:embed="rId7" cstate="print"/>
            <a:srcRect/>
            <a:stretch>
              <a:fillRect/>
            </a:stretch>
          </p:blipFill>
          <p:spPr bwMode="auto">
            <a:xfrm>
              <a:off x="1728" y="2613"/>
              <a:ext cx="552" cy="564"/>
            </a:xfrm>
            <a:prstGeom prst="rect">
              <a:avLst/>
            </a:prstGeom>
            <a:noFill/>
            <a:ln w="9525">
              <a:noFill/>
              <a:miter lim="800000"/>
              <a:headEnd/>
              <a:tailEnd/>
            </a:ln>
          </p:spPr>
        </p:pic>
        <p:sp>
          <p:nvSpPr>
            <p:cNvPr id="24588" name="Line 12"/>
            <p:cNvSpPr>
              <a:spLocks noChangeShapeType="1"/>
            </p:cNvSpPr>
            <p:nvPr/>
          </p:nvSpPr>
          <p:spPr bwMode="auto">
            <a:xfrm flipV="1">
              <a:off x="1872" y="1242"/>
              <a:ext cx="186" cy="192"/>
            </a:xfrm>
            <a:prstGeom prst="line">
              <a:avLst/>
            </a:prstGeom>
            <a:noFill/>
            <a:ln w="28575">
              <a:solidFill>
                <a:schemeClr val="tx1"/>
              </a:solidFill>
              <a:round/>
              <a:headEnd/>
              <a:tailEnd/>
            </a:ln>
          </p:spPr>
          <p:txBody>
            <a:bodyPr/>
            <a:lstStyle/>
            <a:p>
              <a:endParaRPr lang="en-US"/>
            </a:p>
          </p:txBody>
        </p:sp>
        <p:sp>
          <p:nvSpPr>
            <p:cNvPr id="24589" name="Line 13"/>
            <p:cNvSpPr>
              <a:spLocks noChangeShapeType="1"/>
            </p:cNvSpPr>
            <p:nvPr/>
          </p:nvSpPr>
          <p:spPr bwMode="auto">
            <a:xfrm flipV="1">
              <a:off x="1974" y="1332"/>
              <a:ext cx="0" cy="1500"/>
            </a:xfrm>
            <a:prstGeom prst="line">
              <a:avLst/>
            </a:prstGeom>
            <a:noFill/>
            <a:ln w="38100">
              <a:solidFill>
                <a:srgbClr val="CC0000"/>
              </a:solidFill>
              <a:round/>
              <a:headEnd/>
              <a:tailEnd/>
            </a:ln>
          </p:spPr>
          <p:txBody>
            <a:bodyPr/>
            <a:lstStyle/>
            <a:p>
              <a:endParaRPr lang="en-US"/>
            </a:p>
          </p:txBody>
        </p:sp>
        <p:sp>
          <p:nvSpPr>
            <p:cNvPr id="24590" name="Line 14"/>
            <p:cNvSpPr>
              <a:spLocks noChangeShapeType="1"/>
            </p:cNvSpPr>
            <p:nvPr/>
          </p:nvSpPr>
          <p:spPr bwMode="auto">
            <a:xfrm>
              <a:off x="1968" y="1332"/>
              <a:ext cx="390" cy="0"/>
            </a:xfrm>
            <a:prstGeom prst="line">
              <a:avLst/>
            </a:prstGeom>
            <a:noFill/>
            <a:ln w="38100">
              <a:solidFill>
                <a:srgbClr val="CC0000"/>
              </a:solidFill>
              <a:round/>
              <a:headEnd/>
              <a:tailEnd/>
            </a:ln>
          </p:spPr>
          <p:txBody>
            <a:bodyPr/>
            <a:lstStyle/>
            <a:p>
              <a:endParaRPr lang="en-US"/>
            </a:p>
          </p:txBody>
        </p:sp>
        <p:sp>
          <p:nvSpPr>
            <p:cNvPr id="24591" name="Line 15"/>
            <p:cNvSpPr>
              <a:spLocks noChangeShapeType="1"/>
            </p:cNvSpPr>
            <p:nvPr/>
          </p:nvSpPr>
          <p:spPr bwMode="auto">
            <a:xfrm>
              <a:off x="2910" y="2862"/>
              <a:ext cx="1116" cy="0"/>
            </a:xfrm>
            <a:prstGeom prst="line">
              <a:avLst/>
            </a:prstGeom>
            <a:noFill/>
            <a:ln w="38100">
              <a:solidFill>
                <a:srgbClr val="CC0000"/>
              </a:solidFill>
              <a:round/>
              <a:headEnd/>
              <a:tailEnd type="triangle" w="med" len="med"/>
            </a:ln>
          </p:spPr>
          <p:txBody>
            <a:bodyPr/>
            <a:lstStyle/>
            <a:p>
              <a:endParaRPr lang="en-US"/>
            </a:p>
          </p:txBody>
        </p:sp>
        <p:sp>
          <p:nvSpPr>
            <p:cNvPr id="24592" name="Line 16"/>
            <p:cNvSpPr>
              <a:spLocks noChangeShapeType="1"/>
            </p:cNvSpPr>
            <p:nvPr/>
          </p:nvSpPr>
          <p:spPr bwMode="auto">
            <a:xfrm>
              <a:off x="2916" y="1332"/>
              <a:ext cx="978" cy="0"/>
            </a:xfrm>
            <a:prstGeom prst="line">
              <a:avLst/>
            </a:prstGeom>
            <a:noFill/>
            <a:ln w="38100">
              <a:solidFill>
                <a:srgbClr val="CC0000"/>
              </a:solidFill>
              <a:round/>
              <a:headEnd/>
              <a:tailEnd type="triangle" w="med" len="med"/>
            </a:ln>
          </p:spPr>
          <p:txBody>
            <a:bodyPr/>
            <a:lstStyle/>
            <a:p>
              <a:endParaRPr lang="en-US"/>
            </a:p>
          </p:txBody>
        </p:sp>
        <p:sp>
          <p:nvSpPr>
            <p:cNvPr id="24593" name="Line 17"/>
            <p:cNvSpPr>
              <a:spLocks noChangeShapeType="1"/>
            </p:cNvSpPr>
            <p:nvPr/>
          </p:nvSpPr>
          <p:spPr bwMode="auto">
            <a:xfrm flipH="1">
              <a:off x="3582" y="1812"/>
              <a:ext cx="318" cy="198"/>
            </a:xfrm>
            <a:prstGeom prst="line">
              <a:avLst/>
            </a:prstGeom>
            <a:noFill/>
            <a:ln w="38100">
              <a:solidFill>
                <a:schemeClr val="tx1"/>
              </a:solidFill>
              <a:prstDash val="sysDot"/>
              <a:round/>
              <a:headEnd/>
              <a:tailEnd type="triangle" w="med" len="med"/>
            </a:ln>
          </p:spPr>
          <p:txBody>
            <a:bodyPr/>
            <a:lstStyle/>
            <a:p>
              <a:endParaRPr lang="en-US"/>
            </a:p>
          </p:txBody>
        </p:sp>
        <p:sp>
          <p:nvSpPr>
            <p:cNvPr id="24594" name="Line 18"/>
            <p:cNvSpPr>
              <a:spLocks noChangeShapeType="1"/>
            </p:cNvSpPr>
            <p:nvPr/>
          </p:nvSpPr>
          <p:spPr bwMode="auto">
            <a:xfrm flipH="1" flipV="1">
              <a:off x="2874" y="1476"/>
              <a:ext cx="258" cy="384"/>
            </a:xfrm>
            <a:prstGeom prst="line">
              <a:avLst/>
            </a:prstGeom>
            <a:noFill/>
            <a:ln w="38100">
              <a:solidFill>
                <a:schemeClr val="tx1"/>
              </a:solidFill>
              <a:prstDash val="sysDot"/>
              <a:round/>
              <a:headEnd/>
              <a:tailEnd type="triangle" w="med" len="med"/>
            </a:ln>
          </p:spPr>
          <p:txBody>
            <a:bodyPr/>
            <a:lstStyle/>
            <a:p>
              <a:endParaRPr lang="en-US"/>
            </a:p>
          </p:txBody>
        </p:sp>
        <p:sp>
          <p:nvSpPr>
            <p:cNvPr id="24595" name="Line 19"/>
            <p:cNvSpPr>
              <a:spLocks noChangeShapeType="1"/>
            </p:cNvSpPr>
            <p:nvPr/>
          </p:nvSpPr>
          <p:spPr bwMode="auto">
            <a:xfrm flipH="1">
              <a:off x="3738" y="3210"/>
              <a:ext cx="276" cy="228"/>
            </a:xfrm>
            <a:prstGeom prst="line">
              <a:avLst/>
            </a:prstGeom>
            <a:noFill/>
            <a:ln w="38100">
              <a:solidFill>
                <a:schemeClr val="tx1"/>
              </a:solidFill>
              <a:prstDash val="sysDot"/>
              <a:round/>
              <a:headEnd/>
              <a:tailEnd type="triangle" w="med" len="med"/>
            </a:ln>
          </p:spPr>
          <p:txBody>
            <a:bodyPr/>
            <a:lstStyle/>
            <a:p>
              <a:endParaRPr lang="en-US"/>
            </a:p>
          </p:txBody>
        </p:sp>
        <p:sp>
          <p:nvSpPr>
            <p:cNvPr id="24596" name="Line 20"/>
            <p:cNvSpPr>
              <a:spLocks noChangeShapeType="1"/>
            </p:cNvSpPr>
            <p:nvPr/>
          </p:nvSpPr>
          <p:spPr bwMode="auto">
            <a:xfrm flipH="1" flipV="1">
              <a:off x="2832" y="3012"/>
              <a:ext cx="246" cy="408"/>
            </a:xfrm>
            <a:prstGeom prst="line">
              <a:avLst/>
            </a:prstGeom>
            <a:noFill/>
            <a:ln w="38100">
              <a:solidFill>
                <a:schemeClr val="tx1"/>
              </a:solidFill>
              <a:prstDash val="sysDot"/>
              <a:round/>
              <a:headEnd/>
              <a:tailEnd type="triangle" w="med" len="med"/>
            </a:ln>
          </p:spPr>
          <p:txBody>
            <a:bodyPr/>
            <a:lstStyle/>
            <a:p>
              <a:endParaRPr lang="en-US"/>
            </a:p>
          </p:txBody>
        </p:sp>
        <p:sp>
          <p:nvSpPr>
            <p:cNvPr id="24597" name="Text Box 21"/>
            <p:cNvSpPr txBox="1">
              <a:spLocks noChangeArrowheads="1"/>
            </p:cNvSpPr>
            <p:nvPr/>
          </p:nvSpPr>
          <p:spPr bwMode="auto">
            <a:xfrm>
              <a:off x="3834" y="1895"/>
              <a:ext cx="1536" cy="250"/>
            </a:xfrm>
            <a:prstGeom prst="rect">
              <a:avLst/>
            </a:prstGeom>
            <a:noFill/>
            <a:ln w="9525">
              <a:noFill/>
              <a:miter lim="800000"/>
              <a:headEnd/>
              <a:tailEnd/>
            </a:ln>
          </p:spPr>
          <p:txBody>
            <a:bodyPr>
              <a:spAutoFit/>
            </a:bodyPr>
            <a:lstStyle/>
            <a:p>
              <a:pPr>
                <a:spcBef>
                  <a:spcPct val="50000"/>
                </a:spcBef>
              </a:pPr>
              <a:r>
                <a:rPr lang="en-US"/>
                <a:t>NRC Endcap Trap</a:t>
              </a:r>
              <a:endParaRPr lang="en-CA"/>
            </a:p>
          </p:txBody>
        </p:sp>
        <p:sp>
          <p:nvSpPr>
            <p:cNvPr id="24598" name="Text Box 22"/>
            <p:cNvSpPr txBox="1">
              <a:spLocks noChangeArrowheads="1"/>
            </p:cNvSpPr>
            <p:nvPr/>
          </p:nvSpPr>
          <p:spPr bwMode="auto">
            <a:xfrm>
              <a:off x="3984" y="3407"/>
              <a:ext cx="1536" cy="250"/>
            </a:xfrm>
            <a:prstGeom prst="rect">
              <a:avLst/>
            </a:prstGeom>
            <a:noFill/>
            <a:ln w="9525">
              <a:noFill/>
              <a:miter lim="800000"/>
              <a:headEnd/>
              <a:tailEnd/>
            </a:ln>
          </p:spPr>
          <p:txBody>
            <a:bodyPr>
              <a:spAutoFit/>
            </a:bodyPr>
            <a:lstStyle/>
            <a:p>
              <a:pPr>
                <a:spcBef>
                  <a:spcPct val="50000"/>
                </a:spcBef>
              </a:pPr>
              <a:r>
                <a:rPr lang="en-US"/>
                <a:t>NRC Paul Trap</a:t>
              </a:r>
              <a:endParaRPr lang="en-CA"/>
            </a:p>
          </p:txBody>
        </p:sp>
        <p:sp>
          <p:nvSpPr>
            <p:cNvPr id="24599" name="Line 23"/>
            <p:cNvSpPr>
              <a:spLocks noChangeShapeType="1"/>
            </p:cNvSpPr>
            <p:nvPr/>
          </p:nvSpPr>
          <p:spPr bwMode="auto">
            <a:xfrm flipH="1">
              <a:off x="2004" y="2865"/>
              <a:ext cx="345" cy="0"/>
            </a:xfrm>
            <a:prstGeom prst="line">
              <a:avLst/>
            </a:prstGeom>
            <a:noFill/>
            <a:ln w="38100">
              <a:solidFill>
                <a:srgbClr val="CC0000"/>
              </a:solidFill>
              <a:round/>
              <a:headEnd/>
              <a:tailEnd/>
            </a:ln>
          </p:spPr>
          <p:txBody>
            <a:bodyPr/>
            <a:lstStyle/>
            <a:p>
              <a:endParaRPr lang="en-US"/>
            </a:p>
          </p:txBody>
        </p:sp>
        <p:sp>
          <p:nvSpPr>
            <p:cNvPr id="24600" name="Line 24"/>
            <p:cNvSpPr>
              <a:spLocks noChangeShapeType="1"/>
            </p:cNvSpPr>
            <p:nvPr/>
          </p:nvSpPr>
          <p:spPr bwMode="auto">
            <a:xfrm flipV="1">
              <a:off x="1604" y="2866"/>
              <a:ext cx="345" cy="3"/>
            </a:xfrm>
            <a:prstGeom prst="line">
              <a:avLst/>
            </a:prstGeom>
            <a:noFill/>
            <a:ln w="38100">
              <a:solidFill>
                <a:srgbClr val="CC0000"/>
              </a:solidFill>
              <a:round/>
              <a:headEnd/>
              <a:tailEnd/>
            </a:ln>
          </p:spPr>
          <p:txBody>
            <a:bodyPr/>
            <a:lstStyle/>
            <a:p>
              <a:endParaRPr lang="en-US"/>
            </a:p>
          </p:txBody>
        </p:sp>
        <p:sp>
          <p:nvSpPr>
            <p:cNvPr id="24601" name="Line 25"/>
            <p:cNvSpPr>
              <a:spLocks noChangeShapeType="1"/>
            </p:cNvSpPr>
            <p:nvPr/>
          </p:nvSpPr>
          <p:spPr bwMode="auto">
            <a:xfrm>
              <a:off x="855" y="2870"/>
              <a:ext cx="708" cy="0"/>
            </a:xfrm>
            <a:prstGeom prst="line">
              <a:avLst/>
            </a:prstGeom>
            <a:noFill/>
            <a:ln w="38100">
              <a:solidFill>
                <a:srgbClr val="CC0000"/>
              </a:solidFill>
              <a:round/>
              <a:headEnd/>
              <a:tailEnd/>
            </a:ln>
          </p:spPr>
          <p:txBody>
            <a:bodyPr/>
            <a:lstStyle/>
            <a:p>
              <a:endParaRPr lang="en-US"/>
            </a:p>
          </p:txBody>
        </p:sp>
        <p:sp>
          <p:nvSpPr>
            <p:cNvPr id="24602" name="Line 26"/>
            <p:cNvSpPr>
              <a:spLocks noChangeShapeType="1"/>
            </p:cNvSpPr>
            <p:nvPr/>
          </p:nvSpPr>
          <p:spPr bwMode="auto">
            <a:xfrm>
              <a:off x="1584" y="1350"/>
              <a:ext cx="0" cy="1482"/>
            </a:xfrm>
            <a:prstGeom prst="line">
              <a:avLst/>
            </a:prstGeom>
            <a:noFill/>
            <a:ln w="38100">
              <a:solidFill>
                <a:srgbClr val="CC0000"/>
              </a:solidFill>
              <a:round/>
              <a:headEnd/>
              <a:tailEnd/>
            </a:ln>
          </p:spPr>
          <p:txBody>
            <a:bodyPr/>
            <a:lstStyle/>
            <a:p>
              <a:endParaRPr lang="en-US"/>
            </a:p>
          </p:txBody>
        </p:sp>
      </p:gr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p:cNvSpPr>
          <p:nvPr>
            <p:ph type="title"/>
          </p:nvPr>
        </p:nvSpPr>
        <p:spPr/>
        <p:txBody>
          <a:bodyPr/>
          <a:lstStyle/>
          <a:p>
            <a:pPr algn="ctr" eaLnBrk="1" hangingPunct="1"/>
            <a:r>
              <a:rPr lang="en-CA" smtClean="0">
                <a:latin typeface="Arial" charset="0"/>
                <a:cs typeface="Arial" charset="0"/>
              </a:rPr>
              <a:t>Ion Standard Approaching the Quantum Projection Noise Limit</a:t>
            </a:r>
          </a:p>
        </p:txBody>
      </p:sp>
      <p:pic>
        <p:nvPicPr>
          <p:cNvPr id="20483" name="Picture 4" descr="adev-ion-maser"/>
          <p:cNvPicPr>
            <a:picLocks noGrp="1" noChangeAspect="1" noChangeArrowheads="1"/>
          </p:cNvPicPr>
          <p:nvPr>
            <p:ph sz="half" idx="1"/>
          </p:nvPr>
        </p:nvPicPr>
        <p:blipFill>
          <a:blip r:embed="rId2" cstate="print"/>
          <a:srcRect/>
          <a:stretch>
            <a:fillRect/>
          </a:stretch>
        </p:blipFill>
        <p:spPr>
          <a:xfrm>
            <a:off x="381000" y="1778000"/>
            <a:ext cx="5943600" cy="4368800"/>
          </a:xfrm>
        </p:spPr>
      </p:pic>
      <p:pic>
        <p:nvPicPr>
          <p:cNvPr id="92169" name="Picture 9" descr="adev-ion-maser-qpn"/>
          <p:cNvPicPr>
            <a:picLocks noGrp="1" noChangeAspect="1" noChangeArrowheads="1"/>
          </p:cNvPicPr>
          <p:nvPr>
            <p:ph sz="quarter" idx="3"/>
          </p:nvPr>
        </p:nvPicPr>
        <p:blipFill>
          <a:blip r:embed="rId3" cstate="print"/>
          <a:srcRect/>
          <a:stretch>
            <a:fillRect/>
          </a:stretch>
        </p:blipFill>
        <p:spPr>
          <a:xfrm>
            <a:off x="381000" y="1752600"/>
            <a:ext cx="5943600" cy="4416425"/>
          </a:xfrm>
        </p:spPr>
      </p:pic>
      <p:sp>
        <p:nvSpPr>
          <p:cNvPr id="92172" name="Text Box 12"/>
          <p:cNvSpPr txBox="1">
            <a:spLocks noChangeArrowheads="1"/>
          </p:cNvSpPr>
          <p:nvPr/>
        </p:nvSpPr>
        <p:spPr bwMode="auto">
          <a:xfrm>
            <a:off x="6248400" y="1752600"/>
            <a:ext cx="2895600" cy="1846263"/>
          </a:xfrm>
          <a:prstGeom prst="rect">
            <a:avLst/>
          </a:prstGeom>
          <a:noFill/>
          <a:ln w="9525">
            <a:noFill/>
            <a:miter lim="800000"/>
            <a:headEnd/>
            <a:tailEnd/>
          </a:ln>
          <a:effectLst/>
        </p:spPr>
        <p:txBody>
          <a:bodyPr>
            <a:spAutoFit/>
          </a:bodyPr>
          <a:lstStyle/>
          <a:p>
            <a:pPr>
              <a:spcBef>
                <a:spcPct val="50000"/>
              </a:spcBef>
              <a:buFontTx/>
              <a:buChar char="•"/>
            </a:pPr>
            <a:r>
              <a:rPr lang="en-CA" baseline="0"/>
              <a:t> </a:t>
            </a:r>
            <a:r>
              <a:rPr lang="en-CA" sz="1600" baseline="0">
                <a:solidFill>
                  <a:schemeClr val="hlink"/>
                </a:solidFill>
              </a:rPr>
              <a:t>With excitation pulses of </a:t>
            </a:r>
            <a:r>
              <a:rPr lang="en-CA" sz="1600" baseline="0">
                <a:solidFill>
                  <a:schemeClr val="hlink"/>
                </a:solidFill>
                <a:latin typeface="Symbol" pitchFamily="18" charset="2"/>
              </a:rPr>
              <a:t>t</a:t>
            </a:r>
            <a:r>
              <a:rPr lang="en-CA" sz="1600" baseline="0">
                <a:solidFill>
                  <a:schemeClr val="hlink"/>
                </a:solidFill>
              </a:rPr>
              <a:t>=57ms duration, instabilities of (3.5×10</a:t>
            </a:r>
            <a:r>
              <a:rPr lang="en-CA" sz="1600">
                <a:solidFill>
                  <a:schemeClr val="hlink"/>
                </a:solidFill>
              </a:rPr>
              <a:t>-15</a:t>
            </a:r>
            <a:r>
              <a:rPr lang="en-CA" sz="1600" baseline="0">
                <a:solidFill>
                  <a:schemeClr val="hlink"/>
                </a:solidFill>
              </a:rPr>
              <a:t>)/sqrt(</a:t>
            </a:r>
            <a:r>
              <a:rPr lang="en-CA" sz="1600" baseline="0">
                <a:solidFill>
                  <a:schemeClr val="hlink"/>
                </a:solidFill>
                <a:latin typeface="Symbol" pitchFamily="18" charset="2"/>
              </a:rPr>
              <a:t>t</a:t>
            </a:r>
            <a:r>
              <a:rPr lang="en-CA" sz="1600" baseline="0">
                <a:solidFill>
                  <a:schemeClr val="hlink"/>
                </a:solidFill>
              </a:rPr>
              <a:t>) are obtained when state preparation and D state clearout are employed.</a:t>
            </a:r>
          </a:p>
          <a:p>
            <a:pPr>
              <a:spcBef>
                <a:spcPct val="50000"/>
              </a:spcBef>
            </a:pPr>
            <a:endParaRPr lang="en-CA" sz="1600">
              <a:solidFill>
                <a:schemeClr val="hlink"/>
              </a:solidFill>
            </a:endParaRPr>
          </a:p>
        </p:txBody>
      </p:sp>
      <p:sp>
        <p:nvSpPr>
          <p:cNvPr id="92173" name="Text Box 13"/>
          <p:cNvSpPr txBox="1">
            <a:spLocks noChangeArrowheads="1"/>
          </p:cNvSpPr>
          <p:nvPr/>
        </p:nvSpPr>
        <p:spPr bwMode="auto">
          <a:xfrm>
            <a:off x="6324600" y="3352800"/>
            <a:ext cx="2667000" cy="1955800"/>
          </a:xfrm>
          <a:prstGeom prst="rect">
            <a:avLst/>
          </a:prstGeom>
          <a:noFill/>
          <a:ln w="9525">
            <a:noFill/>
            <a:miter lim="800000"/>
            <a:headEnd/>
            <a:tailEnd/>
          </a:ln>
          <a:effectLst/>
        </p:spPr>
        <p:txBody>
          <a:bodyPr>
            <a:spAutoFit/>
          </a:bodyPr>
          <a:lstStyle/>
          <a:p>
            <a:pPr>
              <a:spcBef>
                <a:spcPct val="50000"/>
              </a:spcBef>
              <a:buFontTx/>
              <a:buChar char="•"/>
            </a:pPr>
            <a:r>
              <a:rPr lang="en-CA" baseline="0"/>
              <a:t> </a:t>
            </a:r>
            <a:r>
              <a:rPr lang="en-CA" sz="1600" baseline="0">
                <a:solidFill>
                  <a:srgbClr val="CC0000"/>
                </a:solidFill>
              </a:rPr>
              <a:t>This value is in agreement with the expected quantum projection noise limit for this pulse duration of (3.0×10</a:t>
            </a:r>
            <a:r>
              <a:rPr lang="en-CA" sz="1600">
                <a:solidFill>
                  <a:srgbClr val="CC0000"/>
                </a:solidFill>
              </a:rPr>
              <a:t>-15</a:t>
            </a:r>
            <a:r>
              <a:rPr lang="en-CA" sz="1600" baseline="0">
                <a:solidFill>
                  <a:srgbClr val="CC0000"/>
                </a:solidFill>
              </a:rPr>
              <a:t>)/sqrt(</a:t>
            </a:r>
            <a:r>
              <a:rPr lang="en-CA" sz="1600" baseline="0">
                <a:solidFill>
                  <a:srgbClr val="CC0000"/>
                </a:solidFill>
                <a:latin typeface="Symbol" pitchFamily="18" charset="2"/>
              </a:rPr>
              <a:t>t</a:t>
            </a:r>
            <a:r>
              <a:rPr lang="en-CA" sz="1600" baseline="0">
                <a:solidFill>
                  <a:srgbClr val="CC0000"/>
                </a:solidFill>
              </a:rPr>
              <a:t>).</a:t>
            </a:r>
          </a:p>
          <a:p>
            <a:pPr>
              <a:spcBef>
                <a:spcPct val="50000"/>
              </a:spcBef>
              <a:buFontTx/>
              <a:buChar char="•"/>
            </a:pPr>
            <a:endParaRPr lang="en-CA" sz="1600" baseline="0">
              <a:solidFill>
                <a:srgbClr val="CC0000"/>
              </a:solidFill>
            </a:endParaRPr>
          </a:p>
        </p:txBody>
      </p:sp>
      <p:sp>
        <p:nvSpPr>
          <p:cNvPr id="7" name="TextBox 6"/>
          <p:cNvSpPr txBox="1"/>
          <p:nvPr/>
        </p:nvSpPr>
        <p:spPr>
          <a:xfrm>
            <a:off x="838200" y="6172200"/>
            <a:ext cx="8001000" cy="369332"/>
          </a:xfrm>
          <a:prstGeom prst="rect">
            <a:avLst/>
          </a:prstGeom>
          <a:noFill/>
        </p:spPr>
        <p:txBody>
          <a:bodyPr wrap="square" rtlCol="0">
            <a:spAutoFit/>
          </a:bodyPr>
          <a:lstStyle/>
          <a:p>
            <a:r>
              <a:rPr lang="en-CA" baseline="0" dirty="0" smtClean="0"/>
              <a:t>P. </a:t>
            </a:r>
            <a:r>
              <a:rPr lang="en-CA" baseline="0" dirty="0" err="1" smtClean="0"/>
              <a:t>Dubé</a:t>
            </a:r>
            <a:r>
              <a:rPr lang="en-CA" baseline="0" dirty="0" smtClean="0"/>
              <a:t>, A.A. </a:t>
            </a:r>
            <a:r>
              <a:rPr lang="en-CA" baseline="0" dirty="0" err="1" smtClean="0"/>
              <a:t>Madej</a:t>
            </a:r>
            <a:r>
              <a:rPr lang="en-CA" baseline="0" dirty="0" smtClean="0"/>
              <a:t>, A. Shiner, and B. </a:t>
            </a:r>
            <a:r>
              <a:rPr lang="en-CA" baseline="0" dirty="0" err="1" smtClean="0"/>
              <a:t>Jian</a:t>
            </a:r>
            <a:r>
              <a:rPr lang="en-CA" baseline="0" dirty="0" smtClean="0"/>
              <a:t>, Phys. Rev. A </a:t>
            </a:r>
            <a:r>
              <a:rPr lang="en-CA" u="sng" baseline="0" dirty="0" smtClean="0"/>
              <a:t>92</a:t>
            </a:r>
            <a:r>
              <a:rPr lang="en-CA" baseline="0" dirty="0" smtClean="0"/>
              <a:t>, 042119 (2015).</a:t>
            </a:r>
            <a:endParaRPr lang="en-US" baseline="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2172"/>
                                        </p:tgtEl>
                                        <p:attrNameLst>
                                          <p:attrName>style.visibility</p:attrName>
                                        </p:attrNameLst>
                                      </p:cBhvr>
                                      <p:to>
                                        <p:strVal val="visible"/>
                                      </p:to>
                                    </p:set>
                                    <p:anim calcmode="lin" valueType="num">
                                      <p:cBhvr additive="base">
                                        <p:cTn id="7" dur="500" fill="hold"/>
                                        <p:tgtEl>
                                          <p:spTgt spid="92172"/>
                                        </p:tgtEl>
                                        <p:attrNameLst>
                                          <p:attrName>ppt_x</p:attrName>
                                        </p:attrNameLst>
                                      </p:cBhvr>
                                      <p:tavLst>
                                        <p:tav tm="0">
                                          <p:val>
                                            <p:strVal val="1+#ppt_w/2"/>
                                          </p:val>
                                        </p:tav>
                                        <p:tav tm="100000">
                                          <p:val>
                                            <p:strVal val="#ppt_x"/>
                                          </p:val>
                                        </p:tav>
                                      </p:tavLst>
                                    </p:anim>
                                    <p:anim calcmode="lin" valueType="num">
                                      <p:cBhvr additive="base">
                                        <p:cTn id="8" dur="500" fill="hold"/>
                                        <p:tgtEl>
                                          <p:spTgt spid="9217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nodeType="clickEffect">
                                  <p:stCondLst>
                                    <p:cond delay="0"/>
                                  </p:stCondLst>
                                  <p:childTnLst>
                                    <p:set>
                                      <p:cBhvr>
                                        <p:cTn id="12" dur="1" fill="hold">
                                          <p:stCondLst>
                                            <p:cond delay="0"/>
                                          </p:stCondLst>
                                        </p:cTn>
                                        <p:tgtEl>
                                          <p:spTgt spid="92169"/>
                                        </p:tgtEl>
                                        <p:attrNameLst>
                                          <p:attrName>style.visibility</p:attrName>
                                        </p:attrNameLst>
                                      </p:cBhvr>
                                      <p:to>
                                        <p:strVal val="visible"/>
                                      </p:to>
                                    </p:set>
                                    <p:animEffect transition="in" filter="fade">
                                      <p:cBhvr>
                                        <p:cTn id="13" dur="2000"/>
                                        <p:tgtEl>
                                          <p:spTgt spid="9216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nodeType="clickEffect">
                                  <p:stCondLst>
                                    <p:cond delay="0"/>
                                  </p:stCondLst>
                                  <p:childTnLst>
                                    <p:set>
                                      <p:cBhvr>
                                        <p:cTn id="17" dur="1" fill="hold">
                                          <p:stCondLst>
                                            <p:cond delay="0"/>
                                          </p:stCondLst>
                                        </p:cTn>
                                        <p:tgtEl>
                                          <p:spTgt spid="92173">
                                            <p:txEl>
                                              <p:pRg st="0" end="0"/>
                                            </p:txEl>
                                          </p:spTgt>
                                        </p:tgtEl>
                                        <p:attrNameLst>
                                          <p:attrName>style.visibility</p:attrName>
                                        </p:attrNameLst>
                                      </p:cBhvr>
                                      <p:to>
                                        <p:strVal val="visible"/>
                                      </p:to>
                                    </p:set>
                                    <p:anim calcmode="lin" valueType="num">
                                      <p:cBhvr additive="base">
                                        <p:cTn id="18" dur="500" fill="hold"/>
                                        <p:tgtEl>
                                          <p:spTgt spid="9217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9217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7"/>
          <p:cNvSpPr txBox="1">
            <a:spLocks noChangeArrowheads="1"/>
          </p:cNvSpPr>
          <p:nvPr/>
        </p:nvSpPr>
        <p:spPr bwMode="auto">
          <a:xfrm>
            <a:off x="533400" y="1524000"/>
            <a:ext cx="7696200" cy="4524315"/>
          </a:xfrm>
          <a:prstGeom prst="rect">
            <a:avLst/>
          </a:prstGeom>
          <a:noFill/>
          <a:ln w="9525">
            <a:noFill/>
            <a:miter lim="800000"/>
            <a:headEnd/>
            <a:tailEnd/>
          </a:ln>
          <a:effectLst/>
        </p:spPr>
        <p:txBody>
          <a:bodyPr>
            <a:spAutoFit/>
          </a:bodyPr>
          <a:lstStyle/>
          <a:p>
            <a:pPr>
              <a:spcBef>
                <a:spcPct val="50000"/>
              </a:spcBef>
              <a:buFontTx/>
              <a:buBlip>
                <a:blip r:embed="rId2"/>
              </a:buBlip>
            </a:pPr>
            <a:r>
              <a:rPr lang="en-CA" baseline="0" dirty="0">
                <a:latin typeface="Verdana" pitchFamily="34" charset="0"/>
              </a:rPr>
              <a:t> </a:t>
            </a:r>
            <a:r>
              <a:rPr lang="en-CA" baseline="0" dirty="0" smtClean="0">
                <a:latin typeface="Verdana" pitchFamily="34" charset="0"/>
              </a:rPr>
              <a:t>Redefinition of the SI second in the coming years (2026?) and improvement in world time keeping.</a:t>
            </a:r>
            <a:endParaRPr lang="en-CA" baseline="0" dirty="0">
              <a:latin typeface="Verdana" pitchFamily="34" charset="0"/>
            </a:endParaRPr>
          </a:p>
          <a:p>
            <a:pPr>
              <a:spcBef>
                <a:spcPct val="50000"/>
              </a:spcBef>
              <a:buFontTx/>
              <a:buBlip>
                <a:blip r:embed="rId2"/>
              </a:buBlip>
            </a:pPr>
            <a:r>
              <a:rPr lang="en-CA" baseline="0" dirty="0">
                <a:latin typeface="Verdana" pitchFamily="34" charset="0"/>
              </a:rPr>
              <a:t> </a:t>
            </a:r>
            <a:r>
              <a:rPr lang="en-CA" baseline="0" dirty="0" smtClean="0">
                <a:latin typeface="Verdana" pitchFamily="34" charset="0"/>
              </a:rPr>
              <a:t>Tests of Time Variation of Fundamental Constants (</a:t>
            </a:r>
            <a:r>
              <a:rPr lang="en-CA" baseline="0" dirty="0" smtClean="0">
                <a:latin typeface="Symbol" pitchFamily="18" charset="2"/>
              </a:rPr>
              <a:t>a(</a:t>
            </a:r>
            <a:r>
              <a:rPr lang="en-CA" baseline="0" dirty="0" smtClean="0">
                <a:latin typeface="+mn-lt"/>
              </a:rPr>
              <a:t>t), </a:t>
            </a:r>
            <a:r>
              <a:rPr lang="en-CA" baseline="0" dirty="0" smtClean="0">
                <a:latin typeface="Symbol" pitchFamily="18" charset="2"/>
              </a:rPr>
              <a:t>m</a:t>
            </a:r>
            <a:r>
              <a:rPr lang="en-CA" baseline="0" dirty="0" smtClean="0">
                <a:latin typeface="+mj-lt"/>
              </a:rPr>
              <a:t>(t) )</a:t>
            </a:r>
            <a:endParaRPr lang="en-CA" baseline="0" dirty="0">
              <a:latin typeface="Verdana" pitchFamily="34" charset="0"/>
            </a:endParaRPr>
          </a:p>
          <a:p>
            <a:pPr>
              <a:spcBef>
                <a:spcPct val="50000"/>
              </a:spcBef>
              <a:buFontTx/>
              <a:buBlip>
                <a:blip r:embed="rId2"/>
              </a:buBlip>
            </a:pPr>
            <a:r>
              <a:rPr lang="en-CA" baseline="0" dirty="0">
                <a:latin typeface="Verdana" pitchFamily="34" charset="0"/>
              </a:rPr>
              <a:t> </a:t>
            </a:r>
            <a:r>
              <a:rPr lang="en-CA" baseline="0" dirty="0" smtClean="0">
                <a:latin typeface="Verdana" pitchFamily="34" charset="0"/>
              </a:rPr>
              <a:t>Measurement of Gravitational Red shift at cm level and below. Improved Tests of Relativity.</a:t>
            </a:r>
            <a:endParaRPr lang="en-CA" baseline="0" dirty="0">
              <a:latin typeface="Verdana" pitchFamily="34" charset="0"/>
            </a:endParaRPr>
          </a:p>
          <a:p>
            <a:pPr>
              <a:spcBef>
                <a:spcPct val="50000"/>
              </a:spcBef>
              <a:buFontTx/>
              <a:buBlip>
                <a:blip r:embed="rId2"/>
              </a:buBlip>
            </a:pPr>
            <a:r>
              <a:rPr lang="en-CA" baseline="0" dirty="0">
                <a:latin typeface="Verdana" pitchFamily="34" charset="0"/>
              </a:rPr>
              <a:t> </a:t>
            </a:r>
            <a:r>
              <a:rPr lang="en-CA" baseline="0" dirty="0" smtClean="0">
                <a:latin typeface="Verdana" pitchFamily="34" charset="0"/>
              </a:rPr>
              <a:t>Mapping of absolute gravitational potential using clocks for the study of earth’s </a:t>
            </a:r>
            <a:r>
              <a:rPr lang="en-CA" baseline="0" dirty="0" err="1" smtClean="0">
                <a:latin typeface="Verdana" pitchFamily="34" charset="0"/>
              </a:rPr>
              <a:t>geoid</a:t>
            </a:r>
            <a:r>
              <a:rPr lang="en-CA" baseline="0" dirty="0" smtClean="0">
                <a:latin typeface="Verdana" pitchFamily="34" charset="0"/>
              </a:rPr>
              <a:t> and mass distributions on the planet “Relativistic Geodesy”.</a:t>
            </a:r>
            <a:endParaRPr lang="en-CA" baseline="0" dirty="0">
              <a:latin typeface="Verdana" pitchFamily="34" charset="0"/>
            </a:endParaRPr>
          </a:p>
          <a:p>
            <a:pPr>
              <a:spcBef>
                <a:spcPct val="50000"/>
              </a:spcBef>
              <a:buFontTx/>
              <a:buBlip>
                <a:blip r:embed="rId2"/>
              </a:buBlip>
            </a:pPr>
            <a:r>
              <a:rPr lang="en-CA" baseline="0" dirty="0">
                <a:latin typeface="Verdana" pitchFamily="34" charset="0"/>
              </a:rPr>
              <a:t> </a:t>
            </a:r>
            <a:r>
              <a:rPr lang="en-CA" baseline="0" dirty="0" smtClean="0">
                <a:latin typeface="Verdana" pitchFamily="34" charset="0"/>
              </a:rPr>
              <a:t>Application of new time standards to search for Relativity tests, low frequency gravitational waves, and dark mass via space probes.</a:t>
            </a:r>
          </a:p>
          <a:p>
            <a:pPr>
              <a:spcBef>
                <a:spcPct val="50000"/>
              </a:spcBef>
              <a:buFontTx/>
              <a:buBlip>
                <a:blip r:embed="rId2"/>
              </a:buBlip>
            </a:pPr>
            <a:r>
              <a:rPr lang="en-CA" baseline="0" dirty="0" smtClean="0">
                <a:latin typeface="Verdana" pitchFamily="34" charset="0"/>
              </a:rPr>
              <a:t> New Physics?</a:t>
            </a:r>
            <a:endParaRPr lang="en-CA" baseline="0" dirty="0">
              <a:latin typeface="Verdana" pitchFamily="34" charset="0"/>
            </a:endParaRPr>
          </a:p>
          <a:p>
            <a:pPr>
              <a:spcBef>
                <a:spcPct val="50000"/>
              </a:spcBef>
              <a:buFontTx/>
              <a:buBlip>
                <a:blip r:embed="rId2"/>
              </a:buBlip>
            </a:pPr>
            <a:endParaRPr lang="en-CA" baseline="0" dirty="0">
              <a:latin typeface="Verdana" pitchFamily="34" charset="0"/>
            </a:endParaRPr>
          </a:p>
        </p:txBody>
      </p:sp>
      <p:sp>
        <p:nvSpPr>
          <p:cNvPr id="22530" name="Rectangle 5"/>
          <p:cNvSpPr>
            <a:spLocks noGrp="1"/>
          </p:cNvSpPr>
          <p:nvPr>
            <p:ph type="title"/>
          </p:nvPr>
        </p:nvSpPr>
        <p:spPr>
          <a:xfrm>
            <a:off x="457200" y="274638"/>
            <a:ext cx="8229600" cy="868362"/>
          </a:xfrm>
        </p:spPr>
        <p:txBody>
          <a:bodyPr/>
          <a:lstStyle/>
          <a:p>
            <a:pPr eaLnBrk="1" hangingPunct="1"/>
            <a:r>
              <a:rPr lang="en-CA" dirty="0" smtClean="0">
                <a:latin typeface="Arial" charset="0"/>
                <a:cs typeface="Arial" charset="0"/>
              </a:rPr>
              <a:t>What Does the New Age promise?</a:t>
            </a:r>
          </a:p>
        </p:txBody>
      </p:sp>
      <p:pic>
        <p:nvPicPr>
          <p:cNvPr id="4" name="Picture 3" descr="TableCoordinateSystem.png"/>
          <p:cNvPicPr>
            <a:picLocks noChangeAspect="1"/>
          </p:cNvPicPr>
          <p:nvPr/>
        </p:nvPicPr>
        <p:blipFill>
          <a:blip r:embed="rId3" cstate="print">
            <a:extLst>
              <a:ext uri="{28A0092B-C50C-407E-A947-70E740481C1C}">
                <a14:useLocalDpi xmlns="" xmlns:a14="http://schemas.microsoft.com/office/drawing/2010/main"/>
              </a:ext>
            </a:extLst>
          </a:blip>
          <a:stretch>
            <a:fillRect/>
          </a:stretch>
        </p:blipFill>
        <p:spPr>
          <a:xfrm>
            <a:off x="4267200" y="990600"/>
            <a:ext cx="5829917" cy="5477001"/>
          </a:xfrm>
          <a:prstGeom prst="rect">
            <a:avLst/>
          </a:prstGeom>
        </p:spPr>
      </p:pic>
      <p:pic>
        <p:nvPicPr>
          <p:cNvPr id="5" name="Picture 4" descr="IMG_1566.JPG"/>
          <p:cNvPicPr>
            <a:picLocks noChangeAspect="1"/>
          </p:cNvPicPr>
          <p:nvPr/>
        </p:nvPicPr>
        <p:blipFill>
          <a:blip r:embed="rId4" cstate="print">
            <a:extLst>
              <a:ext uri="{28A0092B-C50C-407E-A947-70E740481C1C}">
                <a14:useLocalDpi xmlns="" xmlns:a14="http://schemas.microsoft.com/office/drawing/2010/main"/>
              </a:ext>
            </a:extLst>
          </a:blip>
          <a:stretch>
            <a:fillRect/>
          </a:stretch>
        </p:blipFill>
        <p:spPr>
          <a:xfrm>
            <a:off x="2133600" y="990600"/>
            <a:ext cx="4133400" cy="5511200"/>
          </a:xfrm>
          <a:prstGeom prst="rect">
            <a:avLst/>
          </a:prstGeom>
        </p:spPr>
      </p:pic>
      <p:pic>
        <p:nvPicPr>
          <p:cNvPr id="6" name="Picture 4"/>
          <p:cNvPicPr>
            <a:picLocks noChangeAspect="1" noChangeArrowheads="1"/>
          </p:cNvPicPr>
          <p:nvPr/>
        </p:nvPicPr>
        <p:blipFill>
          <a:blip r:embed="rId5" cstate="print"/>
          <a:srcRect/>
          <a:stretch>
            <a:fillRect/>
          </a:stretch>
        </p:blipFill>
        <p:spPr bwMode="auto">
          <a:xfrm>
            <a:off x="2971800" y="2819400"/>
            <a:ext cx="5391150" cy="3400425"/>
          </a:xfrm>
          <a:prstGeom prst="rect">
            <a:avLst/>
          </a:prstGeom>
          <a:noFill/>
          <a:ln w="9525">
            <a:noFill/>
            <a:miter lim="800000"/>
            <a:headEnd/>
            <a:tailEnd/>
          </a:ln>
        </p:spPr>
      </p:pic>
      <p:pic>
        <p:nvPicPr>
          <p:cNvPr id="7" name="Picture 4" descr="geoid_image"/>
          <p:cNvPicPr>
            <a:picLocks noChangeAspect="1" noChangeArrowheads="1"/>
          </p:cNvPicPr>
          <p:nvPr/>
        </p:nvPicPr>
        <p:blipFill>
          <a:blip r:embed="rId6" cstate="print"/>
          <a:srcRect/>
          <a:stretch>
            <a:fillRect/>
          </a:stretch>
        </p:blipFill>
        <p:spPr bwMode="auto">
          <a:xfrm>
            <a:off x="3048000" y="685800"/>
            <a:ext cx="5867400" cy="543907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2000"/>
                                        <p:tgtEl>
                                          <p:spTgt spid="22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2000"/>
                                        <p:tgtEl>
                                          <p:spTgt spid="225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fade">
                                      <p:cBhvr>
                                        <p:cTn id="17" dur="2000"/>
                                        <p:tgtEl>
                                          <p:spTgt spid="225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nodeType="clickEffect">
                                  <p:stCondLst>
                                    <p:cond delay="0"/>
                                  </p:stCondLst>
                                  <p:childTnLst>
                                    <p:anim calcmode="lin" valueType="num">
                                      <p:cBhvr additive="base">
                                        <p:cTn id="26" dur="500"/>
                                        <p:tgtEl>
                                          <p:spTgt spid="4"/>
                                        </p:tgtEl>
                                        <p:attrNameLst>
                                          <p:attrName>ppt_x</p:attrName>
                                        </p:attrNameLst>
                                      </p:cBhvr>
                                      <p:tavLst>
                                        <p:tav tm="0">
                                          <p:val>
                                            <p:strVal val="ppt_x"/>
                                          </p:val>
                                        </p:tav>
                                        <p:tav tm="100000">
                                          <p:val>
                                            <p:strVal val="ppt_x"/>
                                          </p:val>
                                        </p:tav>
                                      </p:tavLst>
                                    </p:anim>
                                    <p:anim calcmode="lin" valueType="num">
                                      <p:cBhvr additive="base">
                                        <p:cTn id="27" dur="500"/>
                                        <p:tgtEl>
                                          <p:spTgt spid="4"/>
                                        </p:tgtEl>
                                        <p:attrNameLst>
                                          <p:attrName>ppt_y</p:attrName>
                                        </p:attrNameLst>
                                      </p:cBhvr>
                                      <p:tavLst>
                                        <p:tav tm="0">
                                          <p:val>
                                            <p:strVal val="ppt_y"/>
                                          </p:val>
                                        </p:tav>
                                        <p:tav tm="100000">
                                          <p:val>
                                            <p:strVal val="1+ppt_h/2"/>
                                          </p:val>
                                        </p:tav>
                                      </p:tavLst>
                                    </p:anim>
                                    <p:set>
                                      <p:cBhvr>
                                        <p:cTn id="28" dur="1" fill="hold">
                                          <p:stCondLst>
                                            <p:cond delay="499"/>
                                          </p:stCondLst>
                                        </p:cTn>
                                        <p:tgtEl>
                                          <p:spTgt spid="4"/>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nodeType="clickEffect">
                                  <p:stCondLst>
                                    <p:cond delay="0"/>
                                  </p:stCondLst>
                                  <p:childTnLst>
                                    <p:animEffect transition="out" filter="fade">
                                      <p:cBhvr>
                                        <p:cTn id="36" dur="2000"/>
                                        <p:tgtEl>
                                          <p:spTgt spid="5"/>
                                        </p:tgtEl>
                                      </p:cBhvr>
                                    </p:animEffect>
                                    <p:set>
                                      <p:cBhvr>
                                        <p:cTn id="37" dur="1" fill="hold">
                                          <p:stCondLst>
                                            <p:cond delay="1999"/>
                                          </p:stCondLst>
                                        </p:cTn>
                                        <p:tgtEl>
                                          <p:spTgt spid="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531">
                                            <p:txEl>
                                              <p:pRg st="3" end="3"/>
                                            </p:txEl>
                                          </p:spTgt>
                                        </p:tgtEl>
                                        <p:attrNameLst>
                                          <p:attrName>style.visibility</p:attrName>
                                        </p:attrNameLst>
                                      </p:cBhvr>
                                      <p:to>
                                        <p:strVal val="visible"/>
                                      </p:to>
                                    </p:set>
                                    <p:animEffect transition="in" filter="fade">
                                      <p:cBhvr>
                                        <p:cTn id="42" dur="2000"/>
                                        <p:tgtEl>
                                          <p:spTgt spid="22531">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2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xit" presetSubtype="4" fill="hold" nodeType="clickEffect">
                                  <p:stCondLst>
                                    <p:cond delay="0"/>
                                  </p:stCondLst>
                                  <p:childTnLst>
                                    <p:anim calcmode="lin" valueType="num">
                                      <p:cBhvr additive="base">
                                        <p:cTn id="51" dur="500"/>
                                        <p:tgtEl>
                                          <p:spTgt spid="7"/>
                                        </p:tgtEl>
                                        <p:attrNameLst>
                                          <p:attrName>ppt_x</p:attrName>
                                        </p:attrNameLst>
                                      </p:cBhvr>
                                      <p:tavLst>
                                        <p:tav tm="0">
                                          <p:val>
                                            <p:strVal val="ppt_x"/>
                                          </p:val>
                                        </p:tav>
                                        <p:tav tm="100000">
                                          <p:val>
                                            <p:strVal val="ppt_x"/>
                                          </p:val>
                                        </p:tav>
                                      </p:tavLst>
                                    </p:anim>
                                    <p:anim calcmode="lin" valueType="num">
                                      <p:cBhvr additive="base">
                                        <p:cTn id="52" dur="500"/>
                                        <p:tgtEl>
                                          <p:spTgt spid="7"/>
                                        </p:tgtEl>
                                        <p:attrNameLst>
                                          <p:attrName>ppt_y</p:attrName>
                                        </p:attrNameLst>
                                      </p:cBhvr>
                                      <p:tavLst>
                                        <p:tav tm="0">
                                          <p:val>
                                            <p:strVal val="ppt_y"/>
                                          </p:val>
                                        </p:tav>
                                        <p:tav tm="100000">
                                          <p:val>
                                            <p:strVal val="1+ppt_h/2"/>
                                          </p:val>
                                        </p:tav>
                                      </p:tavLst>
                                    </p:anim>
                                    <p:set>
                                      <p:cBhvr>
                                        <p:cTn id="53" dur="1" fill="hold">
                                          <p:stCondLst>
                                            <p:cond delay="499"/>
                                          </p:stCondLst>
                                        </p:cTn>
                                        <p:tgtEl>
                                          <p:spTgt spid="7"/>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22531">
                                            <p:txEl>
                                              <p:pRg st="4" end="4"/>
                                            </p:txEl>
                                          </p:spTgt>
                                        </p:tgtEl>
                                        <p:attrNameLst>
                                          <p:attrName>style.visibility</p:attrName>
                                        </p:attrNameLst>
                                      </p:cBhvr>
                                      <p:to>
                                        <p:strVal val="visible"/>
                                      </p:to>
                                    </p:set>
                                    <p:animEffect transition="in" filter="fade">
                                      <p:cBhvr>
                                        <p:cTn id="58" dur="2000"/>
                                        <p:tgtEl>
                                          <p:spTgt spid="22531">
                                            <p:txEl>
                                              <p:pRg st="4" end="4"/>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2000"/>
                                        <p:tgtEl>
                                          <p:spTgt spid="6"/>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xit" presetSubtype="4" fill="hold" nodeType="clickEffect">
                                  <p:stCondLst>
                                    <p:cond delay="0"/>
                                  </p:stCondLst>
                                  <p:childTnLst>
                                    <p:anim calcmode="lin" valueType="num">
                                      <p:cBhvr additive="base">
                                        <p:cTn id="67" dur="500"/>
                                        <p:tgtEl>
                                          <p:spTgt spid="6"/>
                                        </p:tgtEl>
                                        <p:attrNameLst>
                                          <p:attrName>ppt_x</p:attrName>
                                        </p:attrNameLst>
                                      </p:cBhvr>
                                      <p:tavLst>
                                        <p:tav tm="0">
                                          <p:val>
                                            <p:strVal val="ppt_x"/>
                                          </p:val>
                                        </p:tav>
                                        <p:tav tm="100000">
                                          <p:val>
                                            <p:strVal val="ppt_x"/>
                                          </p:val>
                                        </p:tav>
                                      </p:tavLst>
                                    </p:anim>
                                    <p:anim calcmode="lin" valueType="num">
                                      <p:cBhvr additive="base">
                                        <p:cTn id="68" dur="500"/>
                                        <p:tgtEl>
                                          <p:spTgt spid="6"/>
                                        </p:tgtEl>
                                        <p:attrNameLst>
                                          <p:attrName>ppt_y</p:attrName>
                                        </p:attrNameLst>
                                      </p:cBhvr>
                                      <p:tavLst>
                                        <p:tav tm="0">
                                          <p:val>
                                            <p:strVal val="ppt_y"/>
                                          </p:val>
                                        </p:tav>
                                        <p:tav tm="100000">
                                          <p:val>
                                            <p:strVal val="1+ppt_h/2"/>
                                          </p:val>
                                        </p:tav>
                                      </p:tavLst>
                                    </p:anim>
                                    <p:set>
                                      <p:cBhvr>
                                        <p:cTn id="69" dur="1" fill="hold">
                                          <p:stCondLst>
                                            <p:cond delay="499"/>
                                          </p:stCondLst>
                                        </p:cTn>
                                        <p:tgtEl>
                                          <p:spTgt spid="6"/>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2531">
                                            <p:txEl>
                                              <p:pRg st="5" end="5"/>
                                            </p:txEl>
                                          </p:spTgt>
                                        </p:tgtEl>
                                        <p:attrNameLst>
                                          <p:attrName>style.visibility</p:attrName>
                                        </p:attrNameLst>
                                      </p:cBhvr>
                                      <p:to>
                                        <p:strVal val="visible"/>
                                      </p:to>
                                    </p:set>
                                    <p:animEffect transition="in" filter="fade">
                                      <p:cBhvr>
                                        <p:cTn id="74" dur="2000"/>
                                        <p:tgtEl>
                                          <p:spTgt spid="225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1"/>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B43CB9-CEB9-43CE-BE2A-5B91A9A5DD92}" type="slidenum">
              <a:rPr lang="en-US" smtClean="0">
                <a:latin typeface="Arial" charset="0"/>
                <a:cs typeface="Arial" charset="0"/>
              </a:rPr>
              <a:pPr fontAlgn="base">
                <a:spcBef>
                  <a:spcPct val="0"/>
                </a:spcBef>
                <a:spcAft>
                  <a:spcPct val="0"/>
                </a:spcAft>
              </a:pPr>
              <a:t>14</a:t>
            </a:fld>
            <a:endParaRPr lang="en-US" smtClean="0">
              <a:latin typeface="Arial" charset="0"/>
              <a:cs typeface="Arial" charset="0"/>
            </a:endParaRPr>
          </a:p>
        </p:txBody>
      </p:sp>
      <p:sp>
        <p:nvSpPr>
          <p:cNvPr id="23555" name="Footer Placeholder 2"/>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CA" smtClean="0">
              <a:latin typeface="Arial" charset="0"/>
              <a:cs typeface="Arial" charset="0"/>
            </a:endParaRPr>
          </a:p>
        </p:txBody>
      </p:sp>
      <p:sp>
        <p:nvSpPr>
          <p:cNvPr id="23556" name="Slide Number Placeholder 3"/>
          <p:cNvSpPr txBox="1">
            <a:spLocks/>
          </p:cNvSpPr>
          <p:nvPr/>
        </p:nvSpPr>
        <p:spPr bwMode="auto">
          <a:xfrm>
            <a:off x="457200" y="6477000"/>
            <a:ext cx="762000" cy="381000"/>
          </a:xfrm>
          <a:prstGeom prst="rect">
            <a:avLst/>
          </a:prstGeom>
          <a:noFill/>
          <a:ln w="9525">
            <a:noFill/>
            <a:miter lim="800000"/>
            <a:headEnd/>
            <a:tailEnd/>
          </a:ln>
        </p:spPr>
        <p:txBody>
          <a:bodyPr anchor="ctr"/>
          <a:lstStyle/>
          <a:p>
            <a:fld id="{7666D7F1-48E1-472F-BADF-7C5C00940337}" type="slidenum">
              <a:rPr lang="en-US" sz="1000" b="1" baseline="0">
                <a:solidFill>
                  <a:schemeClr val="bg1"/>
                </a:solidFill>
              </a:rPr>
              <a:pPr/>
              <a:t>14</a:t>
            </a:fld>
            <a:endParaRPr lang="en-US" sz="1000" b="1" baseline="0">
              <a:solidFill>
                <a:schemeClr val="bg1"/>
              </a:solidFill>
            </a:endParaRPr>
          </a:p>
        </p:txBody>
      </p:sp>
      <p:pic>
        <p:nvPicPr>
          <p:cNvPr id="23557" name="Picture 6" descr="cover-bkgrnd2.png"/>
          <p:cNvPicPr>
            <a:picLocks noChangeAspect="1"/>
          </p:cNvPicPr>
          <p:nvPr/>
        </p:nvPicPr>
        <p:blipFill>
          <a:blip r:embed="rId2" cstate="print"/>
          <a:srcRect/>
          <a:stretch>
            <a:fillRect/>
          </a:stretch>
        </p:blipFill>
        <p:spPr bwMode="invGray">
          <a:xfrm>
            <a:off x="0" y="0"/>
            <a:ext cx="9144000" cy="6858000"/>
          </a:xfrm>
          <a:prstGeom prst="rect">
            <a:avLst/>
          </a:prstGeom>
          <a:noFill/>
          <a:ln w="9525">
            <a:noFill/>
            <a:miter lim="800000"/>
            <a:headEnd/>
            <a:tailEnd/>
          </a:ln>
        </p:spPr>
      </p:pic>
      <p:sp>
        <p:nvSpPr>
          <p:cNvPr id="8" name="Rectangle 7"/>
          <p:cNvSpPr/>
          <p:nvPr/>
        </p:nvSpPr>
        <p:spPr bwMode="gray">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aseline="0"/>
          </a:p>
        </p:txBody>
      </p:sp>
      <p:sp>
        <p:nvSpPr>
          <p:cNvPr id="9" name="Rectangle 8"/>
          <p:cNvSpPr/>
          <p:nvPr/>
        </p:nvSpPr>
        <p:spPr bwMode="invGray">
          <a:xfrm>
            <a:off x="0" y="0"/>
            <a:ext cx="9144000" cy="457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aseline="0"/>
          </a:p>
        </p:txBody>
      </p:sp>
      <p:cxnSp>
        <p:nvCxnSpPr>
          <p:cNvPr id="10" name="Straight Connector 9"/>
          <p:cNvCxnSpPr/>
          <p:nvPr/>
        </p:nvCxnSpPr>
        <p:spPr bwMode="gray">
          <a:xfrm>
            <a:off x="0" y="457200"/>
            <a:ext cx="9144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3561" name="Picture 10" descr="nrc-logotype-e.png"/>
          <p:cNvPicPr>
            <a:picLocks noChangeAspect="1"/>
          </p:cNvPicPr>
          <p:nvPr/>
        </p:nvPicPr>
        <p:blipFill>
          <a:blip r:embed="rId3" cstate="print"/>
          <a:srcRect/>
          <a:stretch>
            <a:fillRect/>
          </a:stretch>
        </p:blipFill>
        <p:spPr bwMode="auto">
          <a:xfrm>
            <a:off x="7162800" y="107950"/>
            <a:ext cx="1549400" cy="244475"/>
          </a:xfrm>
          <a:prstGeom prst="rect">
            <a:avLst/>
          </a:prstGeom>
          <a:noFill/>
          <a:ln w="9525">
            <a:noFill/>
            <a:miter lim="800000"/>
            <a:headEnd/>
            <a:tailEnd/>
          </a:ln>
        </p:spPr>
      </p:pic>
      <p:sp>
        <p:nvSpPr>
          <p:cNvPr id="23562" name="Text Placeholder 4"/>
          <p:cNvSpPr txBox="1">
            <a:spLocks/>
          </p:cNvSpPr>
          <p:nvPr/>
        </p:nvSpPr>
        <p:spPr bwMode="auto">
          <a:xfrm>
            <a:off x="381000" y="3036888"/>
            <a:ext cx="6096000" cy="1382712"/>
          </a:xfrm>
          <a:prstGeom prst="rect">
            <a:avLst/>
          </a:prstGeom>
          <a:noFill/>
          <a:ln w="9525">
            <a:noFill/>
            <a:miter lim="800000"/>
            <a:headEnd/>
            <a:tailEnd/>
          </a:ln>
        </p:spPr>
        <p:txBody>
          <a:bodyPr anchor="b"/>
          <a:lstStyle/>
          <a:p>
            <a:pPr>
              <a:buFont typeface="Arial" charset="0"/>
              <a:buNone/>
            </a:pPr>
            <a:r>
              <a:rPr lang="en-US" sz="3200" b="1" baseline="0">
                <a:solidFill>
                  <a:schemeClr val="bg1"/>
                </a:solidFill>
              </a:rPr>
              <a:t>Thank you</a:t>
            </a:r>
          </a:p>
        </p:txBody>
      </p:sp>
      <p:sp>
        <p:nvSpPr>
          <p:cNvPr id="23563" name="Text Placeholder 13"/>
          <p:cNvSpPr txBox="1">
            <a:spLocks/>
          </p:cNvSpPr>
          <p:nvPr/>
        </p:nvSpPr>
        <p:spPr bwMode="auto">
          <a:xfrm>
            <a:off x="381000" y="4572000"/>
            <a:ext cx="6096000" cy="1676400"/>
          </a:xfrm>
          <a:prstGeom prst="rect">
            <a:avLst/>
          </a:prstGeom>
          <a:noFill/>
          <a:ln w="9525">
            <a:noFill/>
            <a:miter lim="800000"/>
            <a:headEnd/>
            <a:tailEnd/>
          </a:ln>
        </p:spPr>
        <p:txBody>
          <a:bodyPr/>
          <a:lstStyle/>
          <a:p>
            <a:pPr>
              <a:buFont typeface="Arial" charset="0"/>
              <a:buNone/>
            </a:pPr>
            <a:endParaRPr lang="en-US" sz="1600" baseline="0" dirty="0">
              <a:solidFill>
                <a:schemeClr val="bg1"/>
              </a:solidFill>
            </a:endParaRPr>
          </a:p>
        </p:txBody>
      </p:sp>
      <p:pic>
        <p:nvPicPr>
          <p:cNvPr id="23564" name="Picture 14"/>
          <p:cNvPicPr>
            <a:picLocks noChangeAspect="1"/>
          </p:cNvPicPr>
          <p:nvPr/>
        </p:nvPicPr>
        <p:blipFill>
          <a:blip r:embed="rId4" cstate="print"/>
          <a:srcRect/>
          <a:stretch>
            <a:fillRect/>
          </a:stretch>
        </p:blipFill>
        <p:spPr bwMode="auto">
          <a:xfrm>
            <a:off x="457200" y="6364288"/>
            <a:ext cx="8229600"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 Moving Beyond the current SI Second</a:t>
            </a:r>
            <a:endParaRPr lang="en-US" dirty="0"/>
          </a:p>
        </p:txBody>
      </p:sp>
      <p:sp>
        <p:nvSpPr>
          <p:cNvPr id="4" name="Slide Number Placeholder 3"/>
          <p:cNvSpPr>
            <a:spLocks noGrp="1"/>
          </p:cNvSpPr>
          <p:nvPr>
            <p:ph type="sldNum" sz="quarter" idx="11"/>
          </p:nvPr>
        </p:nvSpPr>
        <p:spPr/>
        <p:txBody>
          <a:bodyPr/>
          <a:lstStyle/>
          <a:p>
            <a:pPr>
              <a:defRPr/>
            </a:pPr>
            <a:fld id="{E38D0C32-886E-432E-A1F7-2A3615BDAD30}" type="slidenum">
              <a:rPr lang="en-US" smtClean="0"/>
              <a:pPr>
                <a:defRPr/>
              </a:pPr>
              <a:t>2</a:t>
            </a:fld>
            <a:endParaRPr lang="en-US" dirty="0"/>
          </a:p>
        </p:txBody>
      </p:sp>
      <p:pic>
        <p:nvPicPr>
          <p:cNvPr id="5" name="Picture 1027" descr="F:\tf1.gif"/>
          <p:cNvPicPr>
            <a:picLocks noGrp="1" noChangeAspect="1" noChangeArrowheads="1"/>
          </p:cNvPicPr>
          <p:nvPr>
            <p:ph idx="1"/>
          </p:nvPr>
        </p:nvPicPr>
        <p:blipFill>
          <a:blip r:embed="rId2" cstate="print"/>
          <a:srcRect/>
          <a:stretch>
            <a:fillRect/>
          </a:stretch>
        </p:blipFill>
        <p:spPr bwMode="auto">
          <a:xfrm>
            <a:off x="304800" y="1752600"/>
            <a:ext cx="2190750" cy="1533525"/>
          </a:xfrm>
          <a:prstGeom prst="rect">
            <a:avLst/>
          </a:prstGeom>
          <a:noFill/>
        </p:spPr>
      </p:pic>
      <p:sp>
        <p:nvSpPr>
          <p:cNvPr id="6" name="TextBox 5"/>
          <p:cNvSpPr txBox="1"/>
          <p:nvPr/>
        </p:nvSpPr>
        <p:spPr>
          <a:xfrm>
            <a:off x="2667000" y="1447800"/>
            <a:ext cx="6477000" cy="4401205"/>
          </a:xfrm>
          <a:prstGeom prst="rect">
            <a:avLst/>
          </a:prstGeom>
          <a:noFill/>
        </p:spPr>
        <p:txBody>
          <a:bodyPr wrap="square" rtlCol="0">
            <a:spAutoFit/>
          </a:bodyPr>
          <a:lstStyle/>
          <a:p>
            <a:pPr>
              <a:buFont typeface="Arial" pitchFamily="34" charset="0"/>
              <a:buChar char="•"/>
            </a:pPr>
            <a:r>
              <a:rPr lang="en-CA" sz="2000" i="1" baseline="0" dirty="0" smtClean="0"/>
              <a:t>Since 1967, the international definition of the second is based on the hyperfine Transition in </a:t>
            </a:r>
            <a:r>
              <a:rPr lang="en-CA" sz="2000" i="1" dirty="0" smtClean="0"/>
              <a:t>133</a:t>
            </a:r>
            <a:r>
              <a:rPr lang="en-CA" sz="2000" i="1" baseline="0" dirty="0" smtClean="0"/>
              <a:t>Cs at 9.1 GHz.</a:t>
            </a:r>
          </a:p>
          <a:p>
            <a:pPr>
              <a:buFont typeface="Arial" pitchFamily="34" charset="0"/>
              <a:buChar char="•"/>
            </a:pPr>
            <a:endParaRPr lang="en-CA" sz="2000" i="1" baseline="0" dirty="0" smtClean="0"/>
          </a:p>
          <a:p>
            <a:pPr>
              <a:buFont typeface="Arial" pitchFamily="34" charset="0"/>
              <a:buChar char="•"/>
            </a:pPr>
            <a:r>
              <a:rPr lang="en-CA" sz="2000" i="1" baseline="0" dirty="0" smtClean="0"/>
              <a:t>For almost 5 decades, the various realizations of  the current SI second have improved in evaluated uncertainty at a rate roughly of a factor of 10 every decade (now at the level of 1 x 10</a:t>
            </a:r>
            <a:r>
              <a:rPr lang="en-CA" sz="2000" i="1" dirty="0" smtClean="0"/>
              <a:t>-16</a:t>
            </a:r>
            <a:r>
              <a:rPr lang="en-CA" sz="2000" i="1" baseline="0" dirty="0" smtClean="0"/>
              <a:t>) .</a:t>
            </a:r>
          </a:p>
          <a:p>
            <a:endParaRPr lang="en-CA" sz="2000" i="1" baseline="0" dirty="0" smtClean="0"/>
          </a:p>
          <a:p>
            <a:pPr>
              <a:buFont typeface="Arial" pitchFamily="34" charset="0"/>
              <a:buChar char="•"/>
            </a:pPr>
            <a:r>
              <a:rPr lang="en-CA" sz="2000" i="1" baseline="0" dirty="0" smtClean="0"/>
              <a:t>Optical High Resolution Spectroscopy, Laser Cooling, and Trapping methods have made vast improvements in the evaluated uncertainty and stability of the probed optical transitions such that the performance of such transitions promises to outperform the current SI realizations.</a:t>
            </a:r>
            <a:endParaRPr lang="en-US" sz="2000" i="1" baseline="0" dirty="0"/>
          </a:p>
        </p:txBody>
      </p:sp>
      <p:sp>
        <p:nvSpPr>
          <p:cNvPr id="7" name="TextBox 6"/>
          <p:cNvSpPr txBox="1"/>
          <p:nvPr/>
        </p:nvSpPr>
        <p:spPr>
          <a:xfrm>
            <a:off x="1219200" y="5867400"/>
            <a:ext cx="6096000" cy="584775"/>
          </a:xfrm>
          <a:prstGeom prst="rect">
            <a:avLst/>
          </a:prstGeom>
          <a:noFill/>
        </p:spPr>
        <p:txBody>
          <a:bodyPr wrap="square" rtlCol="0">
            <a:spAutoFit/>
          </a:bodyPr>
          <a:lstStyle/>
          <a:p>
            <a:r>
              <a:rPr lang="en-CA" sz="3200" b="1" i="1" baseline="0" dirty="0" smtClean="0">
                <a:solidFill>
                  <a:srgbClr val="FF0000"/>
                </a:solidFill>
              </a:rPr>
              <a:t>That Promise is now a reality !</a:t>
            </a:r>
            <a:endParaRPr lang="en-US" sz="3200" b="1" i="1" baseline="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868362"/>
          </a:xfrm>
        </p:spPr>
        <p:txBody>
          <a:bodyPr/>
          <a:lstStyle/>
          <a:p>
            <a:r>
              <a:rPr lang="en-CA" dirty="0" smtClean="0"/>
              <a:t>The Rapid March of Optical Frequencies to Ultra-low Uncertainty</a:t>
            </a:r>
            <a:endParaRPr lang="en-US" dirty="0"/>
          </a:p>
        </p:txBody>
      </p:sp>
      <p:sp>
        <p:nvSpPr>
          <p:cNvPr id="4" name="Slide Number Placeholder 3"/>
          <p:cNvSpPr>
            <a:spLocks noGrp="1"/>
          </p:cNvSpPr>
          <p:nvPr>
            <p:ph type="sldNum" sz="quarter" idx="11"/>
          </p:nvPr>
        </p:nvSpPr>
        <p:spPr/>
        <p:txBody>
          <a:bodyPr/>
          <a:lstStyle/>
          <a:p>
            <a:pPr>
              <a:defRPr/>
            </a:pPr>
            <a:fld id="{E38D0C32-886E-432E-A1F7-2A3615BDAD30}" type="slidenum">
              <a:rPr lang="en-US" smtClean="0"/>
              <a:pPr>
                <a:defRPr/>
              </a:pPr>
              <a:t>3</a:t>
            </a:fld>
            <a:endParaRPr lang="en-US" dirty="0"/>
          </a:p>
        </p:txBody>
      </p:sp>
      <p:pic>
        <p:nvPicPr>
          <p:cNvPr id="5" name="Grafik 9"/>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457200" y="1447800"/>
            <a:ext cx="7848600" cy="4800600"/>
          </a:xfrm>
          <a:prstGeom prst="rect">
            <a:avLst/>
          </a:prstGeom>
          <a:noFill/>
          <a:ln>
            <a:noFill/>
          </a:ln>
        </p:spPr>
      </p:pic>
      <p:sp>
        <p:nvSpPr>
          <p:cNvPr id="7" name="Oval 6"/>
          <p:cNvSpPr>
            <a:spLocks noChangeArrowheads="1"/>
          </p:cNvSpPr>
          <p:nvPr/>
        </p:nvSpPr>
        <p:spPr bwMode="auto">
          <a:xfrm>
            <a:off x="7315200" y="4876800"/>
            <a:ext cx="238125" cy="239713"/>
          </a:xfrm>
          <a:prstGeom prst="ellipse">
            <a:avLst/>
          </a:prstGeom>
          <a:solidFill>
            <a:srgbClr val="FFC000"/>
          </a:solidFill>
          <a:ln w="15875" algn="ctr">
            <a:solidFill>
              <a:schemeClr val="tx1"/>
            </a:solidFill>
            <a:round/>
            <a:headEnd/>
            <a:tailEnd/>
          </a:ln>
        </p:spPr>
        <p:txBody>
          <a:bodyPr/>
          <a:lstStyle/>
          <a:p>
            <a:endParaRPr lang="en-CA"/>
          </a:p>
        </p:txBody>
      </p:sp>
      <p:sp>
        <p:nvSpPr>
          <p:cNvPr id="8" name="Oval 11"/>
          <p:cNvSpPr>
            <a:spLocks noChangeArrowheads="1"/>
          </p:cNvSpPr>
          <p:nvPr/>
        </p:nvSpPr>
        <p:spPr bwMode="auto">
          <a:xfrm>
            <a:off x="6238875" y="4686300"/>
            <a:ext cx="209550" cy="209550"/>
          </a:xfrm>
          <a:prstGeom prst="ellipse">
            <a:avLst/>
          </a:prstGeom>
          <a:noFill/>
          <a:ln w="19050">
            <a:solidFill>
              <a:schemeClr val="bg1"/>
            </a:solidFill>
            <a:prstDash val="sysDot"/>
            <a:round/>
            <a:headEnd/>
            <a:tailEnd/>
          </a:ln>
        </p:spPr>
        <p:txBody>
          <a:bodyPr wrap="none" anchor="ctr"/>
          <a:lstStyle/>
          <a:p>
            <a:endParaRPr lang="en-US"/>
          </a:p>
        </p:txBody>
      </p:sp>
      <p:sp>
        <p:nvSpPr>
          <p:cNvPr id="9" name="Oval 11"/>
          <p:cNvSpPr>
            <a:spLocks noChangeArrowheads="1"/>
          </p:cNvSpPr>
          <p:nvPr/>
        </p:nvSpPr>
        <p:spPr bwMode="auto">
          <a:xfrm>
            <a:off x="7696200" y="5181600"/>
            <a:ext cx="209550" cy="209550"/>
          </a:xfrm>
          <a:prstGeom prst="ellipse">
            <a:avLst/>
          </a:prstGeom>
          <a:solidFill>
            <a:srgbClr val="FFC000"/>
          </a:solidFill>
          <a:ln w="19050">
            <a:solidFill>
              <a:schemeClr val="tx1"/>
            </a:solidFill>
            <a:prstDash val="sysDot"/>
            <a:round/>
            <a:headEnd/>
            <a:tailEnd/>
          </a:ln>
        </p:spPr>
        <p:txBody>
          <a:bodyPr wrap="none" anchor="ctr"/>
          <a:lstStyle/>
          <a:p>
            <a:endParaRPr lang="en-US"/>
          </a:p>
        </p:txBody>
      </p:sp>
      <p:pic>
        <p:nvPicPr>
          <p:cNvPr id="10" name="Picture 6"/>
          <p:cNvPicPr>
            <a:picLocks noChangeAspect="1" noChangeArrowheads="1"/>
          </p:cNvPicPr>
          <p:nvPr/>
        </p:nvPicPr>
        <p:blipFill>
          <a:blip r:embed="rId3" cstate="print"/>
          <a:srcRect/>
          <a:stretch>
            <a:fillRect/>
          </a:stretch>
        </p:blipFill>
        <p:spPr bwMode="auto">
          <a:xfrm>
            <a:off x="7543800" y="4419600"/>
            <a:ext cx="1390650" cy="490538"/>
          </a:xfrm>
          <a:prstGeom prst="rect">
            <a:avLst/>
          </a:prstGeom>
          <a:solidFill>
            <a:schemeClr val="bg1"/>
          </a:solid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7" descr="srnrglvl-mF"/>
          <p:cNvPicPr>
            <a:picLocks noChangeAspect="1" noChangeArrowheads="1"/>
          </p:cNvPicPr>
          <p:nvPr/>
        </p:nvPicPr>
        <p:blipFill>
          <a:blip r:embed="rId4" cstate="print"/>
          <a:srcRect/>
          <a:stretch>
            <a:fillRect/>
          </a:stretch>
        </p:blipFill>
        <p:spPr bwMode="auto">
          <a:xfrm>
            <a:off x="457200" y="2667000"/>
            <a:ext cx="4940300" cy="3581400"/>
          </a:xfrm>
          <a:prstGeom prst="rect">
            <a:avLst/>
          </a:prstGeom>
          <a:noFill/>
          <a:ln w="9525">
            <a:noFill/>
            <a:miter lim="800000"/>
            <a:headEnd/>
            <a:tailEnd/>
          </a:ln>
        </p:spPr>
      </p:pic>
      <p:sp>
        <p:nvSpPr>
          <p:cNvPr id="8195" name="Title 1"/>
          <p:cNvSpPr>
            <a:spLocks noGrp="1"/>
          </p:cNvSpPr>
          <p:nvPr>
            <p:ph type="title"/>
          </p:nvPr>
        </p:nvSpPr>
        <p:spPr/>
        <p:txBody>
          <a:bodyPr/>
          <a:lstStyle/>
          <a:p>
            <a:pPr eaLnBrk="1" hangingPunct="1"/>
            <a:r>
              <a:rPr lang="en-US" baseline="30000" smtClean="0">
                <a:latin typeface="Arial" charset="0"/>
                <a:cs typeface="Arial" charset="0"/>
              </a:rPr>
              <a:t>88</a:t>
            </a:r>
            <a:r>
              <a:rPr lang="en-US" smtClean="0">
                <a:latin typeface="Arial" charset="0"/>
                <a:cs typeface="Arial" charset="0"/>
              </a:rPr>
              <a:t>Sr</a:t>
            </a:r>
            <a:r>
              <a:rPr lang="en-US" baseline="30000" smtClean="0">
                <a:latin typeface="Arial" charset="0"/>
                <a:cs typeface="Arial" charset="0"/>
              </a:rPr>
              <a:t>+</a:t>
            </a:r>
            <a:r>
              <a:rPr lang="en-US" smtClean="0">
                <a:latin typeface="Arial" charset="0"/>
                <a:cs typeface="Arial" charset="0"/>
              </a:rPr>
              <a:t> Single Ion System</a:t>
            </a:r>
            <a:endParaRPr lang="en-US" baseline="30000" smtClean="0">
              <a:latin typeface="Arial" charset="0"/>
              <a:cs typeface="Arial" charset="0"/>
            </a:endParaRPr>
          </a:p>
        </p:txBody>
      </p:sp>
      <p:sp>
        <p:nvSpPr>
          <p:cNvPr id="8196"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4E14797-1428-497F-AF3D-2E5F18FA5ADC}" type="slidenum">
              <a:rPr lang="en-US" smtClean="0">
                <a:latin typeface="Arial" charset="0"/>
                <a:cs typeface="Arial" charset="0"/>
              </a:rPr>
              <a:pPr fontAlgn="base">
                <a:spcBef>
                  <a:spcPct val="0"/>
                </a:spcBef>
                <a:spcAft>
                  <a:spcPct val="0"/>
                </a:spcAft>
              </a:pPr>
              <a:t>4</a:t>
            </a:fld>
            <a:endParaRPr lang="en-US" smtClean="0">
              <a:latin typeface="Arial" charset="0"/>
              <a:cs typeface="Arial" charset="0"/>
            </a:endParaRPr>
          </a:p>
        </p:txBody>
      </p:sp>
      <p:pic>
        <p:nvPicPr>
          <p:cNvPr id="2" name="Picture 6"/>
          <p:cNvPicPr>
            <a:picLocks noChangeAspect="1" noChangeArrowheads="1"/>
          </p:cNvPicPr>
          <p:nvPr/>
        </p:nvPicPr>
        <p:blipFill>
          <a:blip r:embed="rId5" cstate="print"/>
          <a:srcRect l="16667" r="8333"/>
          <a:stretch>
            <a:fillRect/>
          </a:stretch>
        </p:blipFill>
        <p:spPr bwMode="auto">
          <a:xfrm>
            <a:off x="304800" y="1447800"/>
            <a:ext cx="5486400" cy="5059363"/>
          </a:xfrm>
          <a:prstGeom prst="rect">
            <a:avLst/>
          </a:prstGeom>
          <a:noFill/>
          <a:ln w="9525">
            <a:noFill/>
            <a:miter lim="800000"/>
            <a:headEnd/>
            <a:tailEnd/>
          </a:ln>
          <a:effectLst/>
        </p:spPr>
      </p:pic>
      <p:sp>
        <p:nvSpPr>
          <p:cNvPr id="8198" name="Rectangle 7"/>
          <p:cNvSpPr>
            <a:spLocks noChangeArrowheads="1"/>
          </p:cNvSpPr>
          <p:nvPr/>
        </p:nvSpPr>
        <p:spPr bwMode="auto">
          <a:xfrm>
            <a:off x="4876800" y="2209800"/>
            <a:ext cx="914400" cy="457200"/>
          </a:xfrm>
          <a:prstGeom prst="rect">
            <a:avLst/>
          </a:prstGeom>
          <a:solidFill>
            <a:schemeClr val="bg1"/>
          </a:solidFill>
          <a:ln w="9525">
            <a:noFill/>
            <a:miter lim="800000"/>
            <a:headEnd/>
            <a:tailEnd/>
          </a:ln>
          <a:effectLst/>
        </p:spPr>
        <p:txBody>
          <a:bodyPr wrap="none" anchor="ctr"/>
          <a:lstStyle/>
          <a:p>
            <a:endParaRPr lang="en-CA"/>
          </a:p>
        </p:txBody>
      </p:sp>
      <p:sp>
        <p:nvSpPr>
          <p:cNvPr id="8199" name="Rectangle 8"/>
          <p:cNvSpPr>
            <a:spLocks noChangeArrowheads="1"/>
          </p:cNvSpPr>
          <p:nvPr/>
        </p:nvSpPr>
        <p:spPr bwMode="auto">
          <a:xfrm>
            <a:off x="5638800" y="2209800"/>
            <a:ext cx="990600" cy="533400"/>
          </a:xfrm>
          <a:prstGeom prst="rect">
            <a:avLst/>
          </a:prstGeom>
          <a:solidFill>
            <a:schemeClr val="bg1"/>
          </a:solidFill>
          <a:ln w="9525">
            <a:noFill/>
            <a:miter lim="800000"/>
            <a:headEnd/>
            <a:tailEnd/>
          </a:ln>
          <a:effectLst/>
        </p:spPr>
        <p:txBody>
          <a:bodyPr wrap="none" anchor="ctr"/>
          <a:lstStyle/>
          <a:p>
            <a:endParaRPr lang="en-CA"/>
          </a:p>
        </p:txBody>
      </p:sp>
      <p:sp>
        <p:nvSpPr>
          <p:cNvPr id="8200" name="Rectangle 2"/>
          <p:cNvSpPr>
            <a:spLocks noChangeArrowheads="1"/>
          </p:cNvSpPr>
          <p:nvPr/>
        </p:nvSpPr>
        <p:spPr bwMode="auto">
          <a:xfrm>
            <a:off x="5562600" y="1752600"/>
            <a:ext cx="3124200" cy="4495800"/>
          </a:xfrm>
          <a:prstGeom prst="rect">
            <a:avLst/>
          </a:prstGeom>
          <a:noFill/>
          <a:ln w="9525">
            <a:noFill/>
            <a:miter lim="800000"/>
            <a:headEnd/>
            <a:tailEnd/>
          </a:ln>
        </p:spPr>
        <p:txBody>
          <a:bodyPr/>
          <a:lstStyle/>
          <a:p>
            <a:pPr marL="230188" indent="-230188">
              <a:lnSpc>
                <a:spcPct val="90000"/>
              </a:lnSpc>
              <a:spcBef>
                <a:spcPct val="20000"/>
              </a:spcBef>
              <a:buFont typeface="Arial" charset="0"/>
              <a:buChar char="•"/>
            </a:pPr>
            <a:endParaRPr lang="en-CA" baseline="0"/>
          </a:p>
        </p:txBody>
      </p:sp>
      <p:sp>
        <p:nvSpPr>
          <p:cNvPr id="8201" name="Text Box 10"/>
          <p:cNvSpPr txBox="1">
            <a:spLocks noChangeArrowheads="1"/>
          </p:cNvSpPr>
          <p:nvPr/>
        </p:nvSpPr>
        <p:spPr bwMode="auto">
          <a:xfrm>
            <a:off x="5562600" y="1371600"/>
            <a:ext cx="3276600" cy="2032000"/>
          </a:xfrm>
          <a:prstGeom prst="rect">
            <a:avLst/>
          </a:prstGeom>
          <a:noFill/>
          <a:ln w="9525">
            <a:noFill/>
            <a:miter lim="800000"/>
            <a:headEnd/>
            <a:tailEnd/>
          </a:ln>
          <a:effectLst/>
        </p:spPr>
        <p:txBody>
          <a:bodyPr lIns="90000">
            <a:spAutoFit/>
          </a:bodyPr>
          <a:lstStyle/>
          <a:p>
            <a:pPr>
              <a:buFontTx/>
              <a:buChar char="•"/>
            </a:pPr>
            <a:r>
              <a:rPr lang="en-CA" baseline="0" dirty="0"/>
              <a:t>A </a:t>
            </a:r>
            <a:r>
              <a:rPr lang="en-US" baseline="0" dirty="0"/>
              <a:t>Single </a:t>
            </a:r>
            <a:r>
              <a:rPr lang="en-US" baseline="0" dirty="0" err="1"/>
              <a:t>Sr</a:t>
            </a:r>
            <a:r>
              <a:rPr lang="en-US" dirty="0"/>
              <a:t>+</a:t>
            </a:r>
            <a:r>
              <a:rPr lang="en-US" baseline="0" dirty="0"/>
              <a:t> Ion is held in an </a:t>
            </a:r>
            <a:r>
              <a:rPr lang="en-US" baseline="0" dirty="0" err="1"/>
              <a:t>Endcap</a:t>
            </a:r>
            <a:r>
              <a:rPr lang="en-US" baseline="0" dirty="0"/>
              <a:t> Trap of 0.52mm electrode spacing and cooled to 1.8  </a:t>
            </a:r>
            <a:r>
              <a:rPr lang="en-US" baseline="0" dirty="0" err="1"/>
              <a:t>mK.</a:t>
            </a:r>
            <a:endParaRPr lang="en-US" baseline="0" dirty="0"/>
          </a:p>
          <a:p>
            <a:pPr>
              <a:buFontTx/>
              <a:buChar char="•"/>
            </a:pPr>
            <a:r>
              <a:rPr lang="en-US" baseline="0" dirty="0"/>
              <a:t>Probing on S-D </a:t>
            </a:r>
            <a:r>
              <a:rPr lang="en-US" baseline="0" dirty="0" err="1"/>
              <a:t>quadrupole</a:t>
            </a:r>
            <a:r>
              <a:rPr lang="en-US" baseline="0" dirty="0"/>
              <a:t> transition (0.4Hz) using ULE cavity stabilized diode laser.</a:t>
            </a:r>
            <a:endParaRPr lang="en-CA" baseline="0" dirty="0"/>
          </a:p>
        </p:txBody>
      </p:sp>
      <p:sp>
        <p:nvSpPr>
          <p:cNvPr id="13323" name="Text Box 11"/>
          <p:cNvSpPr txBox="1">
            <a:spLocks noChangeArrowheads="1"/>
          </p:cNvSpPr>
          <p:nvPr/>
        </p:nvSpPr>
        <p:spPr bwMode="auto">
          <a:xfrm>
            <a:off x="5638800" y="3505200"/>
            <a:ext cx="3124200" cy="3139321"/>
          </a:xfrm>
          <a:prstGeom prst="rect">
            <a:avLst/>
          </a:prstGeom>
          <a:noFill/>
          <a:ln w="9525">
            <a:noFill/>
            <a:miter lim="800000"/>
            <a:headEnd/>
            <a:tailEnd/>
          </a:ln>
          <a:effectLst/>
        </p:spPr>
        <p:txBody>
          <a:bodyPr>
            <a:spAutoFit/>
          </a:bodyPr>
          <a:lstStyle/>
          <a:p>
            <a:pPr>
              <a:buFontTx/>
              <a:buChar char="•"/>
            </a:pPr>
            <a:r>
              <a:rPr lang="en-CA" baseline="0" dirty="0"/>
              <a:t>When the ion is excited in the upper D state it can be cleared following detection using 1033nm.</a:t>
            </a:r>
          </a:p>
          <a:p>
            <a:pPr>
              <a:buFontTx/>
              <a:buChar char="•"/>
            </a:pPr>
            <a:endParaRPr lang="en-CA" baseline="0" dirty="0" smtClean="0">
              <a:solidFill>
                <a:srgbClr val="FF0000"/>
              </a:solidFill>
            </a:endParaRPr>
          </a:p>
          <a:p>
            <a:pPr>
              <a:buFontTx/>
              <a:buChar char="•"/>
            </a:pPr>
            <a:r>
              <a:rPr lang="en-CA" baseline="0" dirty="0" smtClean="0"/>
              <a:t>Recent </a:t>
            </a:r>
            <a:r>
              <a:rPr lang="en-CA" baseline="0" dirty="0"/>
              <a:t>work using circularly polarized 422 nm has achieved state preparation of the ground state before probing.</a:t>
            </a:r>
          </a:p>
          <a:p>
            <a:pPr>
              <a:buFontTx/>
              <a:buChar char="•"/>
            </a:pPr>
            <a:endParaRPr lang="en-CA" baseline="0" dirty="0"/>
          </a:p>
        </p:txBody>
      </p:sp>
      <p:grpSp>
        <p:nvGrpSpPr>
          <p:cNvPr id="13312" name="Group 13311"/>
          <p:cNvGrpSpPr>
            <a:grpSpLocks/>
          </p:cNvGrpSpPr>
          <p:nvPr/>
        </p:nvGrpSpPr>
        <p:grpSpPr bwMode="auto">
          <a:xfrm>
            <a:off x="0" y="1447800"/>
            <a:ext cx="5381625" cy="4324350"/>
            <a:chOff x="180976" y="1090613"/>
            <a:chExt cx="5815014" cy="4681538"/>
          </a:xfrm>
        </p:grpSpPr>
        <p:graphicFrame>
          <p:nvGraphicFramePr>
            <p:cNvPr id="8205" name="Object 17"/>
            <p:cNvGraphicFramePr>
              <a:graphicFrameLocks noChangeAspect="1"/>
            </p:cNvGraphicFramePr>
            <p:nvPr/>
          </p:nvGraphicFramePr>
          <p:xfrm>
            <a:off x="180976" y="1090613"/>
            <a:ext cx="5786438" cy="4652962"/>
          </p:xfrm>
          <a:graphic>
            <a:graphicData uri="http://schemas.openxmlformats.org/presentationml/2006/ole">
              <p:oleObj spid="_x0000_s8205" name="SPW 11.0 Graph" r:id="rId6" imgW="5787000" imgH="4653360" progId="SigmaPlotGraphicObject.10">
                <p:embed/>
              </p:oleObj>
            </a:graphicData>
          </a:graphic>
        </p:graphicFrame>
        <p:graphicFrame>
          <p:nvGraphicFramePr>
            <p:cNvPr id="8206" name="Object 18"/>
            <p:cNvGraphicFramePr>
              <a:graphicFrameLocks noChangeAspect="1"/>
            </p:cNvGraphicFramePr>
            <p:nvPr/>
          </p:nvGraphicFramePr>
          <p:xfrm>
            <a:off x="209551" y="1119188"/>
            <a:ext cx="5786439" cy="4652963"/>
          </p:xfrm>
          <a:graphic>
            <a:graphicData uri="http://schemas.openxmlformats.org/presentationml/2006/ole">
              <p:oleObj spid="_x0000_s8206" name="SPW 11.0 Graph" r:id="rId7" imgW="5787000" imgH="4653360" progId="SigmaPlotGraphicObject.10">
                <p:embed/>
              </p:oleObj>
            </a:graphicData>
          </a:graphic>
        </p:graphicFrame>
        <p:graphicFrame>
          <p:nvGraphicFramePr>
            <p:cNvPr id="8207" name="Object 19"/>
            <p:cNvGraphicFramePr>
              <a:graphicFrameLocks noChangeAspect="1"/>
            </p:cNvGraphicFramePr>
            <p:nvPr/>
          </p:nvGraphicFramePr>
          <p:xfrm>
            <a:off x="1039813" y="2870200"/>
            <a:ext cx="639762" cy="217488"/>
          </p:xfrm>
          <a:graphic>
            <a:graphicData uri="http://schemas.openxmlformats.org/presentationml/2006/ole">
              <p:oleObj spid="_x0000_s8207" name="SPW 11.0 Graph" r:id="rId8" imgW="640440" imgH="217440" progId="SigmaPlotGraphicObject.10">
                <p:embed/>
              </p:oleObj>
            </a:graphicData>
          </a:graphic>
        </p:graphicFrame>
        <p:graphicFrame>
          <p:nvGraphicFramePr>
            <p:cNvPr id="8208" name="Object 20"/>
            <p:cNvGraphicFramePr>
              <a:graphicFrameLocks noChangeAspect="1"/>
            </p:cNvGraphicFramePr>
            <p:nvPr/>
          </p:nvGraphicFramePr>
          <p:xfrm>
            <a:off x="1223963" y="2471738"/>
            <a:ext cx="708025" cy="212725"/>
          </p:xfrm>
          <a:graphic>
            <a:graphicData uri="http://schemas.openxmlformats.org/presentationml/2006/ole">
              <p:oleObj spid="_x0000_s8208" name="SPW 11.0 Graph" r:id="rId9" imgW="707760" imgH="213120" progId="SigmaPlotGraphicObject.10">
                <p:embed/>
              </p:oleObj>
            </a:graphicData>
          </a:graphic>
        </p:graphicFrame>
        <p:graphicFrame>
          <p:nvGraphicFramePr>
            <p:cNvPr id="8209" name="Object 21"/>
            <p:cNvGraphicFramePr>
              <a:graphicFrameLocks noChangeAspect="1"/>
            </p:cNvGraphicFramePr>
            <p:nvPr/>
          </p:nvGraphicFramePr>
          <p:xfrm>
            <a:off x="1916113" y="2347913"/>
            <a:ext cx="657225" cy="212725"/>
          </p:xfrm>
          <a:graphic>
            <a:graphicData uri="http://schemas.openxmlformats.org/presentationml/2006/ole">
              <p:oleObj spid="_x0000_s8209" name="SPW 11.0 Graph" r:id="rId10" imgW="657360" imgH="213120" progId="SigmaPlotGraphicObject.10">
                <p:embed/>
              </p:oleObj>
            </a:graphicData>
          </a:graphic>
        </p:graphicFrame>
        <p:graphicFrame>
          <p:nvGraphicFramePr>
            <p:cNvPr id="8210" name="Object 22"/>
            <p:cNvGraphicFramePr>
              <a:graphicFrameLocks noChangeAspect="1"/>
            </p:cNvGraphicFramePr>
            <p:nvPr/>
          </p:nvGraphicFramePr>
          <p:xfrm>
            <a:off x="2395538" y="2052638"/>
            <a:ext cx="708025" cy="212725"/>
          </p:xfrm>
          <a:graphic>
            <a:graphicData uri="http://schemas.openxmlformats.org/presentationml/2006/ole">
              <p:oleObj spid="_x0000_s8210" name="SPW 11.0 Graph" r:id="rId11" imgW="707760" imgH="213120" progId="SigmaPlotGraphicObject.10">
                <p:embed/>
              </p:oleObj>
            </a:graphicData>
          </a:graphic>
        </p:graphicFrame>
        <p:graphicFrame>
          <p:nvGraphicFramePr>
            <p:cNvPr id="8211" name="Object 23"/>
            <p:cNvGraphicFramePr>
              <a:graphicFrameLocks noChangeAspect="1"/>
            </p:cNvGraphicFramePr>
            <p:nvPr/>
          </p:nvGraphicFramePr>
          <p:xfrm>
            <a:off x="2817813" y="2586038"/>
            <a:ext cx="606425" cy="212725"/>
          </p:xfrm>
          <a:graphic>
            <a:graphicData uri="http://schemas.openxmlformats.org/presentationml/2006/ole">
              <p:oleObj spid="_x0000_s8211" name="SPW 11.0 Graph" r:id="rId12" imgW="606960" imgH="213120" progId="SigmaPlotGraphicObject.10">
                <p:embed/>
              </p:oleObj>
            </a:graphicData>
          </a:graphic>
        </p:graphicFrame>
        <p:graphicFrame>
          <p:nvGraphicFramePr>
            <p:cNvPr id="8212" name="Object 24"/>
            <p:cNvGraphicFramePr>
              <a:graphicFrameLocks noChangeAspect="1"/>
            </p:cNvGraphicFramePr>
            <p:nvPr/>
          </p:nvGraphicFramePr>
          <p:xfrm>
            <a:off x="3062288" y="3938588"/>
            <a:ext cx="708025" cy="212725"/>
          </p:xfrm>
          <a:graphic>
            <a:graphicData uri="http://schemas.openxmlformats.org/presentationml/2006/ole">
              <p:oleObj spid="_x0000_s8212" name="SPW 11.0 Graph" r:id="rId13" imgW="707760" imgH="213120" progId="SigmaPlotGraphicObject.10">
                <p:embed/>
              </p:oleObj>
            </a:graphicData>
          </a:graphic>
        </p:graphicFrame>
        <p:graphicFrame>
          <p:nvGraphicFramePr>
            <p:cNvPr id="8213" name="Object 25"/>
            <p:cNvGraphicFramePr>
              <a:graphicFrameLocks noChangeAspect="1"/>
            </p:cNvGraphicFramePr>
            <p:nvPr/>
          </p:nvGraphicFramePr>
          <p:xfrm>
            <a:off x="3570288" y="2528888"/>
            <a:ext cx="606425" cy="212725"/>
          </p:xfrm>
          <a:graphic>
            <a:graphicData uri="http://schemas.openxmlformats.org/presentationml/2006/ole">
              <p:oleObj spid="_x0000_s8213" name="SPW 11.0 Graph" r:id="rId14" imgW="606960" imgH="213120" progId="SigmaPlotGraphicObject.10">
                <p:embed/>
              </p:oleObj>
            </a:graphicData>
          </a:graphic>
        </p:graphicFrame>
        <p:graphicFrame>
          <p:nvGraphicFramePr>
            <p:cNvPr id="8214" name="Object 26"/>
            <p:cNvGraphicFramePr>
              <a:graphicFrameLocks noChangeAspect="1"/>
            </p:cNvGraphicFramePr>
            <p:nvPr/>
          </p:nvGraphicFramePr>
          <p:xfrm>
            <a:off x="3983038" y="2862263"/>
            <a:ext cx="657225" cy="212725"/>
          </p:xfrm>
          <a:graphic>
            <a:graphicData uri="http://schemas.openxmlformats.org/presentationml/2006/ole">
              <p:oleObj spid="_x0000_s8214" name="SPW 11.0 Graph" r:id="rId15" imgW="657360" imgH="213120" progId="SigmaPlotGraphicObject.10">
                <p:embed/>
              </p:oleObj>
            </a:graphicData>
          </a:graphic>
        </p:graphicFrame>
        <p:graphicFrame>
          <p:nvGraphicFramePr>
            <p:cNvPr id="8215" name="Object 27"/>
            <p:cNvGraphicFramePr>
              <a:graphicFrameLocks noChangeAspect="1"/>
            </p:cNvGraphicFramePr>
            <p:nvPr/>
          </p:nvGraphicFramePr>
          <p:xfrm>
            <a:off x="4418013" y="2557463"/>
            <a:ext cx="606425" cy="212725"/>
          </p:xfrm>
          <a:graphic>
            <a:graphicData uri="http://schemas.openxmlformats.org/presentationml/2006/ole">
              <p:oleObj spid="_x0000_s8215" name="SPW 11.0 Graph" r:id="rId16" imgW="606960" imgH="213120" progId="SigmaPlotGraphicObject.10">
                <p:embed/>
              </p:oleObj>
            </a:graphicData>
          </a:graphic>
        </p:graphicFrame>
        <p:graphicFrame>
          <p:nvGraphicFramePr>
            <p:cNvPr id="8216" name="Object 28"/>
            <p:cNvGraphicFramePr>
              <a:graphicFrameLocks noChangeAspect="1"/>
            </p:cNvGraphicFramePr>
            <p:nvPr/>
          </p:nvGraphicFramePr>
          <p:xfrm>
            <a:off x="4802188" y="3224213"/>
            <a:ext cx="657225" cy="212725"/>
          </p:xfrm>
          <a:graphic>
            <a:graphicData uri="http://schemas.openxmlformats.org/presentationml/2006/ole">
              <p:oleObj spid="_x0000_s8216" name="SPW 11.0 Graph" r:id="rId17" imgW="657360" imgH="213120" progId="SigmaPlotGraphicObject.10">
                <p:embed/>
              </p:oleObj>
            </a:graphicData>
          </a:graphic>
        </p:graphicFrame>
        <p:graphicFrame>
          <p:nvGraphicFramePr>
            <p:cNvPr id="8217" name="Object 29"/>
            <p:cNvGraphicFramePr>
              <a:graphicFrameLocks noChangeAspect="1"/>
            </p:cNvGraphicFramePr>
            <p:nvPr/>
          </p:nvGraphicFramePr>
          <p:xfrm>
            <a:off x="4675188" y="1893888"/>
            <a:ext cx="739775" cy="263525"/>
          </p:xfrm>
          <a:graphic>
            <a:graphicData uri="http://schemas.openxmlformats.org/presentationml/2006/ole">
              <p:oleObj spid="_x0000_s8217" name="SPW 11.0 Graph" r:id="rId18" imgW="739800" imgH="263520" progId="SigmaPlotGraphicObject.10">
                <p:embed/>
              </p:oleObj>
            </a:graphicData>
          </a:graphic>
        </p:graphicFrame>
        <p:graphicFrame>
          <p:nvGraphicFramePr>
            <p:cNvPr id="8218" name="Object 30"/>
            <p:cNvGraphicFramePr>
              <a:graphicFrameLocks noChangeAspect="1"/>
            </p:cNvGraphicFramePr>
            <p:nvPr/>
          </p:nvGraphicFramePr>
          <p:xfrm>
            <a:off x="2249488" y="1466850"/>
            <a:ext cx="2066925" cy="280988"/>
          </p:xfrm>
          <a:graphic>
            <a:graphicData uri="http://schemas.openxmlformats.org/presentationml/2006/ole">
              <p:oleObj spid="_x0000_s8218" name="SPW 11.0 Graph" r:id="rId19" imgW="2066760" imgH="281520" progId="SigmaPlotGraphicObject.10">
                <p:embed/>
              </p:oleObj>
            </a:graphicData>
          </a:graphic>
        </p:graphicFrame>
      </p:grpSp>
      <p:pic>
        <p:nvPicPr>
          <p:cNvPr id="26" name="Picture 7"/>
          <p:cNvPicPr>
            <a:picLocks noChangeAspect="1" noChangeArrowheads="1"/>
          </p:cNvPicPr>
          <p:nvPr/>
        </p:nvPicPr>
        <p:blipFill>
          <a:blip r:embed="rId20" cstate="print"/>
          <a:srcRect/>
          <a:stretch>
            <a:fillRect/>
          </a:stretch>
        </p:blipFill>
        <p:spPr bwMode="auto">
          <a:xfrm>
            <a:off x="0" y="2057400"/>
            <a:ext cx="5251875" cy="3092450"/>
          </a:xfrm>
          <a:prstGeom prst="rect">
            <a:avLst/>
          </a:prstGeom>
          <a:noFill/>
          <a:ln w="9525">
            <a:noFill/>
            <a:miter lim="800000"/>
            <a:headEnd/>
            <a:tailEnd/>
          </a:ln>
        </p:spPr>
      </p:pic>
      <p:pic>
        <p:nvPicPr>
          <p:cNvPr id="27" name="Picture 5"/>
          <p:cNvPicPr>
            <a:picLocks noChangeAspect="1" noChangeArrowheads="1"/>
          </p:cNvPicPr>
          <p:nvPr/>
        </p:nvPicPr>
        <p:blipFill>
          <a:blip r:embed="rId21" cstate="print"/>
          <a:srcRect/>
          <a:stretch>
            <a:fillRect/>
          </a:stretch>
        </p:blipFill>
        <p:spPr bwMode="auto">
          <a:xfrm>
            <a:off x="152401" y="2713578"/>
            <a:ext cx="5791200" cy="332686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2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26"/>
                                        </p:tgtEl>
                                      </p:cBhvr>
                                    </p:animEffect>
                                    <p:set>
                                      <p:cBhvr>
                                        <p:cTn id="12" dur="1" fill="hold">
                                          <p:stCondLst>
                                            <p:cond delay="1999"/>
                                          </p:stCondLst>
                                        </p:cTn>
                                        <p:tgtEl>
                                          <p:spTgt spid="2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312"/>
                                        </p:tgtEl>
                                        <p:attrNameLst>
                                          <p:attrName>style.visibility</p:attrName>
                                        </p:attrNameLst>
                                      </p:cBhvr>
                                      <p:to>
                                        <p:strVal val="visible"/>
                                      </p:to>
                                    </p:set>
                                    <p:animEffect transition="in" filter="fade">
                                      <p:cBhvr>
                                        <p:cTn id="17" dur="500"/>
                                        <p:tgtEl>
                                          <p:spTgt spid="133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13312"/>
                                        </p:tgtEl>
                                      </p:cBhvr>
                                    </p:animEffect>
                                    <p:set>
                                      <p:cBhvr>
                                        <p:cTn id="22" dur="1" fill="hold">
                                          <p:stCondLst>
                                            <p:cond delay="499"/>
                                          </p:stCondLst>
                                        </p:cTn>
                                        <p:tgtEl>
                                          <p:spTgt spid="133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nodeType="clickEffect">
                                  <p:stCondLst>
                                    <p:cond delay="0"/>
                                  </p:stCondLst>
                                  <p:childTnLst>
                                    <p:anim calcmode="lin" valueType="num">
                                      <p:cBhvr additive="base">
                                        <p:cTn id="32" dur="500"/>
                                        <p:tgtEl>
                                          <p:spTgt spid="27"/>
                                        </p:tgtEl>
                                        <p:attrNameLst>
                                          <p:attrName>ppt_x</p:attrName>
                                        </p:attrNameLst>
                                      </p:cBhvr>
                                      <p:tavLst>
                                        <p:tav tm="0">
                                          <p:val>
                                            <p:strVal val="ppt_x"/>
                                          </p:val>
                                        </p:tav>
                                        <p:tav tm="100000">
                                          <p:val>
                                            <p:strVal val="ppt_x"/>
                                          </p:val>
                                        </p:tav>
                                      </p:tavLst>
                                    </p:anim>
                                    <p:anim calcmode="lin" valueType="num">
                                      <p:cBhvr additive="base">
                                        <p:cTn id="33" dur="500"/>
                                        <p:tgtEl>
                                          <p:spTgt spid="27"/>
                                        </p:tgtEl>
                                        <p:attrNameLst>
                                          <p:attrName>ppt_y</p:attrName>
                                        </p:attrNameLst>
                                      </p:cBhvr>
                                      <p:tavLst>
                                        <p:tav tm="0">
                                          <p:val>
                                            <p:strVal val="ppt_y"/>
                                          </p:val>
                                        </p:tav>
                                        <p:tav tm="100000">
                                          <p:val>
                                            <p:strVal val="1+ppt_h/2"/>
                                          </p:val>
                                        </p:tav>
                                      </p:tavLst>
                                    </p:anim>
                                    <p:set>
                                      <p:cBhvr>
                                        <p:cTn id="34" dur="1" fill="hold">
                                          <p:stCondLst>
                                            <p:cond delay="499"/>
                                          </p:stCondLst>
                                        </p:cTn>
                                        <p:tgtEl>
                                          <p:spTgt spid="2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500"/>
                                        <p:tgtEl>
                                          <p:spTgt spid="2"/>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3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8"/>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E342EF-C823-46CF-8AD1-B41F206B4566}" type="slidenum">
              <a:rPr lang="en-US" smtClean="0">
                <a:latin typeface="Arial" charset="0"/>
                <a:cs typeface="Arial" charset="0"/>
              </a:rPr>
              <a:pPr fontAlgn="base">
                <a:spcBef>
                  <a:spcPct val="0"/>
                </a:spcBef>
                <a:spcAft>
                  <a:spcPct val="0"/>
                </a:spcAft>
              </a:pPr>
              <a:t>5</a:t>
            </a:fld>
            <a:endParaRPr lang="en-US" smtClean="0">
              <a:latin typeface="Arial" charset="0"/>
              <a:cs typeface="Arial" charset="0"/>
            </a:endParaRPr>
          </a:p>
        </p:txBody>
      </p:sp>
      <p:pic>
        <p:nvPicPr>
          <p:cNvPr id="7171" name="Picture 4"/>
          <p:cNvPicPr>
            <a:picLocks noChangeAspect="1" noChangeArrowheads="1"/>
          </p:cNvPicPr>
          <p:nvPr/>
        </p:nvPicPr>
        <p:blipFill>
          <a:blip r:embed="rId3" cstate="print"/>
          <a:srcRect/>
          <a:stretch>
            <a:fillRect/>
          </a:stretch>
        </p:blipFill>
        <p:spPr bwMode="auto">
          <a:xfrm>
            <a:off x="304800" y="0"/>
            <a:ext cx="8458200" cy="6405563"/>
          </a:xfrm>
          <a:prstGeom prst="rect">
            <a:avLst/>
          </a:prstGeom>
          <a:noFill/>
          <a:ln w="9525">
            <a:noFill/>
            <a:miter lim="800000"/>
            <a:headEnd/>
            <a:tailEnd/>
          </a:ln>
          <a:effectLst/>
        </p:spPr>
      </p:pic>
      <p:pic>
        <p:nvPicPr>
          <p:cNvPr id="72710" name="Picture 6" descr="dsc_9363_white"/>
          <p:cNvPicPr>
            <a:picLocks noChangeAspect="1" noChangeArrowheads="1"/>
          </p:cNvPicPr>
          <p:nvPr/>
        </p:nvPicPr>
        <p:blipFill>
          <a:blip r:embed="rId4" cstate="print"/>
          <a:srcRect/>
          <a:stretch>
            <a:fillRect/>
          </a:stretch>
        </p:blipFill>
        <p:spPr bwMode="auto">
          <a:xfrm>
            <a:off x="914400" y="609600"/>
            <a:ext cx="7010400" cy="4689475"/>
          </a:xfrm>
          <a:prstGeom prst="rect">
            <a:avLst/>
          </a:prstGeom>
          <a:noFill/>
          <a:ln w="9525">
            <a:noFill/>
            <a:miter lim="800000"/>
            <a:headEnd/>
            <a:tailEnd/>
          </a:ln>
        </p:spPr>
      </p:pic>
      <p:pic>
        <p:nvPicPr>
          <p:cNvPr id="22537" name="Picture 9" descr="single-ion+electrodes"/>
          <p:cNvPicPr>
            <a:picLocks noChangeAspect="1" noChangeArrowheads="1"/>
          </p:cNvPicPr>
          <p:nvPr/>
        </p:nvPicPr>
        <p:blipFill>
          <a:blip r:embed="rId5" cstate="print"/>
          <a:srcRect/>
          <a:stretch>
            <a:fillRect/>
          </a:stretch>
        </p:blipFill>
        <p:spPr bwMode="auto">
          <a:xfrm>
            <a:off x="1219200" y="0"/>
            <a:ext cx="6375400" cy="63754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72710"/>
                                        </p:tgtEl>
                                        <p:attrNameLst>
                                          <p:attrName>style.visibility</p:attrName>
                                        </p:attrNameLst>
                                      </p:cBhvr>
                                      <p:to>
                                        <p:strVal val="visible"/>
                                      </p:to>
                                    </p:set>
                                    <p:anim calcmode="lin" valueType="num">
                                      <p:cBhvr>
                                        <p:cTn id="7" dur="500" fill="hold"/>
                                        <p:tgtEl>
                                          <p:spTgt spid="72710"/>
                                        </p:tgtEl>
                                        <p:attrNameLst>
                                          <p:attrName>ppt_w</p:attrName>
                                        </p:attrNameLst>
                                      </p:cBhvr>
                                      <p:tavLst>
                                        <p:tav tm="0">
                                          <p:val>
                                            <p:fltVal val="0"/>
                                          </p:val>
                                        </p:tav>
                                        <p:tav tm="100000">
                                          <p:val>
                                            <p:strVal val="#ppt_w"/>
                                          </p:val>
                                        </p:tav>
                                      </p:tavLst>
                                    </p:anim>
                                    <p:anim calcmode="lin" valueType="num">
                                      <p:cBhvr>
                                        <p:cTn id="8" dur="500" fill="hold"/>
                                        <p:tgtEl>
                                          <p:spTgt spid="72710"/>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2537"/>
                                        </p:tgtEl>
                                        <p:attrNameLst>
                                          <p:attrName>style.visibility</p:attrName>
                                        </p:attrNameLst>
                                      </p:cBhvr>
                                      <p:to>
                                        <p:strVal val="visible"/>
                                      </p:to>
                                    </p:set>
                                    <p:anim calcmode="lin" valueType="num">
                                      <p:cBhvr>
                                        <p:cTn id="13" dur="500" fill="hold"/>
                                        <p:tgtEl>
                                          <p:spTgt spid="22537"/>
                                        </p:tgtEl>
                                        <p:attrNameLst>
                                          <p:attrName>ppt_w</p:attrName>
                                        </p:attrNameLst>
                                      </p:cBhvr>
                                      <p:tavLst>
                                        <p:tav tm="0">
                                          <p:val>
                                            <p:fltVal val="0"/>
                                          </p:val>
                                        </p:tav>
                                        <p:tav tm="100000">
                                          <p:val>
                                            <p:strVal val="#ppt_w"/>
                                          </p:val>
                                        </p:tav>
                                      </p:tavLst>
                                    </p:anim>
                                    <p:anim calcmode="lin" valueType="num">
                                      <p:cBhvr>
                                        <p:cTn id="14" dur="500" fill="hold"/>
                                        <p:tgtEl>
                                          <p:spTgt spid="2253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p:txBody>
          <a:bodyPr/>
          <a:lstStyle/>
          <a:p>
            <a:pPr eaLnBrk="1" hangingPunct="1"/>
            <a:r>
              <a:rPr lang="en-US" smtClean="0">
                <a:latin typeface="Arial" charset="0"/>
                <a:cs typeface="Arial" charset="0"/>
              </a:rPr>
              <a:t>Revised Uncertainty Budget for NRC </a:t>
            </a:r>
            <a:r>
              <a:rPr lang="en-US" baseline="30000" smtClean="0">
                <a:latin typeface="Arial" charset="0"/>
                <a:cs typeface="Arial" charset="0"/>
              </a:rPr>
              <a:t>88</a:t>
            </a:r>
            <a:r>
              <a:rPr lang="en-US" smtClean="0">
                <a:latin typeface="Arial" charset="0"/>
                <a:cs typeface="Arial" charset="0"/>
              </a:rPr>
              <a:t>Sr</a:t>
            </a:r>
            <a:r>
              <a:rPr lang="en-US" baseline="30000" smtClean="0">
                <a:latin typeface="Arial" charset="0"/>
                <a:cs typeface="Arial" charset="0"/>
              </a:rPr>
              <a:t>+</a:t>
            </a:r>
            <a:r>
              <a:rPr lang="en-US" smtClean="0">
                <a:latin typeface="Arial" charset="0"/>
                <a:cs typeface="Arial" charset="0"/>
              </a:rPr>
              <a:t> System</a:t>
            </a:r>
          </a:p>
        </p:txBody>
      </p:sp>
      <p:sp>
        <p:nvSpPr>
          <p:cNvPr id="18435" name="Slide Number Placeholder 8"/>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949861-AAA9-40D4-9B92-CD78532C6F35}" type="slidenum">
              <a:rPr lang="en-US" smtClean="0">
                <a:latin typeface="Arial" charset="0"/>
                <a:cs typeface="Arial" charset="0"/>
              </a:rPr>
              <a:pPr fontAlgn="base">
                <a:spcBef>
                  <a:spcPct val="0"/>
                </a:spcBef>
                <a:spcAft>
                  <a:spcPct val="0"/>
                </a:spcAft>
              </a:pPr>
              <a:t>6</a:t>
            </a:fld>
            <a:endParaRPr lang="en-US" smtClean="0">
              <a:latin typeface="Arial" charset="0"/>
              <a:cs typeface="Arial" charset="0"/>
            </a:endParaRPr>
          </a:p>
        </p:txBody>
      </p:sp>
      <p:sp>
        <p:nvSpPr>
          <p:cNvPr id="18438" name="Text Box 14"/>
          <p:cNvSpPr txBox="1">
            <a:spLocks noChangeArrowheads="1"/>
          </p:cNvSpPr>
          <p:nvPr/>
        </p:nvSpPr>
        <p:spPr bwMode="auto">
          <a:xfrm>
            <a:off x="533400" y="5562600"/>
            <a:ext cx="7467600" cy="915988"/>
          </a:xfrm>
          <a:prstGeom prst="rect">
            <a:avLst/>
          </a:prstGeom>
          <a:noFill/>
          <a:ln w="9525">
            <a:noFill/>
            <a:miter lim="800000"/>
            <a:headEnd/>
            <a:tailEnd/>
          </a:ln>
          <a:effectLst/>
        </p:spPr>
        <p:txBody>
          <a:bodyPr>
            <a:spAutoFit/>
          </a:bodyPr>
          <a:lstStyle/>
          <a:p>
            <a:pPr>
              <a:spcBef>
                <a:spcPct val="50000"/>
              </a:spcBef>
            </a:pPr>
            <a:r>
              <a:rPr lang="en-CA" baseline="0" dirty="0">
                <a:solidFill>
                  <a:schemeClr val="accent2"/>
                </a:solidFill>
              </a:rPr>
              <a:t>Using our developed techniques of </a:t>
            </a:r>
            <a:r>
              <a:rPr lang="en-CA" baseline="0" dirty="0" err="1">
                <a:solidFill>
                  <a:schemeClr val="accent2"/>
                </a:solidFill>
              </a:rPr>
              <a:t>quadrupole</a:t>
            </a:r>
            <a:r>
              <a:rPr lang="en-CA" baseline="0" dirty="0">
                <a:solidFill>
                  <a:schemeClr val="accent2"/>
                </a:solidFill>
              </a:rPr>
              <a:t> shift cancellation and now</a:t>
            </a:r>
            <a:r>
              <a:rPr lang="en-CA" baseline="0" dirty="0" smtClean="0">
                <a:solidFill>
                  <a:schemeClr val="accent2"/>
                </a:solidFill>
              </a:rPr>
              <a:t>, the </a:t>
            </a:r>
            <a:r>
              <a:rPr lang="en-CA" baseline="0" dirty="0">
                <a:solidFill>
                  <a:schemeClr val="accent2"/>
                </a:solidFill>
              </a:rPr>
              <a:t>suppression of </a:t>
            </a:r>
            <a:r>
              <a:rPr lang="en-CA" baseline="0" dirty="0" err="1">
                <a:solidFill>
                  <a:schemeClr val="accent2"/>
                </a:solidFill>
              </a:rPr>
              <a:t>micromotion</a:t>
            </a:r>
            <a:r>
              <a:rPr lang="en-CA" baseline="0" dirty="0">
                <a:solidFill>
                  <a:schemeClr val="accent2"/>
                </a:solidFill>
              </a:rPr>
              <a:t> shifts, a significant low level of uncertainty is achieved</a:t>
            </a:r>
            <a:r>
              <a:rPr lang="en-CA" baseline="0" dirty="0" smtClean="0">
                <a:solidFill>
                  <a:schemeClr val="accent2"/>
                </a:solidFill>
              </a:rPr>
              <a:t>. After current evaluation, </a:t>
            </a:r>
            <a:r>
              <a:rPr lang="en-CA" b="1" baseline="0" dirty="0" smtClean="0">
                <a:solidFill>
                  <a:schemeClr val="accent2"/>
                </a:solidFill>
              </a:rPr>
              <a:t>3 X 10</a:t>
            </a:r>
            <a:r>
              <a:rPr lang="en-CA" b="1" dirty="0" smtClean="0">
                <a:solidFill>
                  <a:schemeClr val="accent2"/>
                </a:solidFill>
              </a:rPr>
              <a:t>-18</a:t>
            </a:r>
            <a:r>
              <a:rPr lang="en-CA" b="1" baseline="0" dirty="0" smtClean="0">
                <a:solidFill>
                  <a:schemeClr val="accent2"/>
                </a:solidFill>
              </a:rPr>
              <a:t> </a:t>
            </a:r>
            <a:r>
              <a:rPr lang="en-CA" baseline="0" dirty="0" smtClean="0">
                <a:solidFill>
                  <a:schemeClr val="accent2"/>
                </a:solidFill>
              </a:rPr>
              <a:t>in reach.</a:t>
            </a:r>
            <a:endParaRPr lang="en-CA" baseline="0" dirty="0">
              <a:solidFill>
                <a:schemeClr val="accent2"/>
              </a:solidFill>
            </a:endParaRPr>
          </a:p>
        </p:txBody>
      </p:sp>
      <p:sp>
        <p:nvSpPr>
          <p:cNvPr id="11" name="TextBox 10"/>
          <p:cNvSpPr txBox="1"/>
          <p:nvPr/>
        </p:nvSpPr>
        <p:spPr>
          <a:xfrm>
            <a:off x="609600" y="5181600"/>
            <a:ext cx="8001000" cy="338554"/>
          </a:xfrm>
          <a:prstGeom prst="rect">
            <a:avLst/>
          </a:prstGeom>
          <a:noFill/>
        </p:spPr>
        <p:txBody>
          <a:bodyPr wrap="square" rtlCol="0">
            <a:spAutoFit/>
          </a:bodyPr>
          <a:lstStyle/>
          <a:p>
            <a:r>
              <a:rPr lang="en-CA" sz="1600" baseline="0" dirty="0" smtClean="0"/>
              <a:t>P. </a:t>
            </a:r>
            <a:r>
              <a:rPr lang="en-CA" sz="1600" baseline="0" dirty="0" err="1" smtClean="0"/>
              <a:t>Dubé</a:t>
            </a:r>
            <a:r>
              <a:rPr lang="en-CA" sz="1600" baseline="0" dirty="0" smtClean="0"/>
              <a:t>, A.A. </a:t>
            </a:r>
            <a:r>
              <a:rPr lang="en-CA" sz="1600" baseline="0" dirty="0" err="1" smtClean="0"/>
              <a:t>Madej</a:t>
            </a:r>
            <a:r>
              <a:rPr lang="en-CA" sz="1600" baseline="0" dirty="0" smtClean="0"/>
              <a:t>, M. </a:t>
            </a:r>
            <a:r>
              <a:rPr lang="en-CA" sz="1600" baseline="0" dirty="0" err="1" smtClean="0"/>
              <a:t>Tibbo</a:t>
            </a:r>
            <a:r>
              <a:rPr lang="en-CA" sz="1600" baseline="0" dirty="0" smtClean="0"/>
              <a:t>, and J.E. Bernard, Phys. Rev. </a:t>
            </a:r>
            <a:r>
              <a:rPr lang="en-CA" sz="1600" baseline="0" dirty="0" err="1" smtClean="0"/>
              <a:t>Lett</a:t>
            </a:r>
            <a:r>
              <a:rPr lang="en-CA" sz="1600" baseline="0" dirty="0" smtClean="0"/>
              <a:t>.  </a:t>
            </a:r>
            <a:r>
              <a:rPr lang="en-CA" sz="1600" u="sng" baseline="0" dirty="0" smtClean="0"/>
              <a:t>112</a:t>
            </a:r>
            <a:r>
              <a:rPr lang="en-CA" sz="1600" baseline="0" dirty="0" smtClean="0"/>
              <a:t>, 173002 (2014).</a:t>
            </a:r>
            <a:endParaRPr lang="en-US" sz="1600" baseline="0" dirty="0"/>
          </a:p>
        </p:txBody>
      </p:sp>
      <p:pic>
        <p:nvPicPr>
          <p:cNvPr id="59393" name="Picture 1"/>
          <p:cNvPicPr>
            <a:picLocks noChangeAspect="1" noChangeArrowheads="1"/>
          </p:cNvPicPr>
          <p:nvPr/>
        </p:nvPicPr>
        <p:blipFill>
          <a:blip r:embed="rId3" cstate="print"/>
          <a:srcRect/>
          <a:stretch>
            <a:fillRect/>
          </a:stretch>
        </p:blipFill>
        <p:spPr bwMode="auto">
          <a:xfrm>
            <a:off x="1066800" y="1371600"/>
            <a:ext cx="6967537" cy="387573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High Accuracy and Precision  in Frequency References</a:t>
            </a:r>
            <a:endParaRPr lang="en-US" dirty="0"/>
          </a:p>
        </p:txBody>
      </p:sp>
      <p:sp>
        <p:nvSpPr>
          <p:cNvPr id="4" name="Slide Number Placeholder 3"/>
          <p:cNvSpPr>
            <a:spLocks noGrp="1"/>
          </p:cNvSpPr>
          <p:nvPr>
            <p:ph type="sldNum" sz="quarter" idx="11"/>
          </p:nvPr>
        </p:nvSpPr>
        <p:spPr/>
        <p:txBody>
          <a:bodyPr/>
          <a:lstStyle/>
          <a:p>
            <a:pPr>
              <a:defRPr/>
            </a:pPr>
            <a:fld id="{E38D0C32-886E-432E-A1F7-2A3615BDAD30}" type="slidenum">
              <a:rPr lang="en-US" smtClean="0"/>
              <a:pPr>
                <a:defRPr/>
              </a:pPr>
              <a:t>7</a:t>
            </a:fld>
            <a:endParaRPr lang="en-US" dirty="0"/>
          </a:p>
        </p:txBody>
      </p:sp>
      <p:pic>
        <p:nvPicPr>
          <p:cNvPr id="71682" name="Picture 2" descr="http://www.oscilent.com/esupport/TechSupport/ReviewPapers/IntroQuartz/vigfig15.gif"/>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457200" y="1219200"/>
            <a:ext cx="7620000" cy="498405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a:xfrm>
            <a:off x="4267200" y="5029200"/>
            <a:ext cx="4038600" cy="106680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CA" dirty="0" smtClean="0"/>
              <a:t>The Quantum Limit of Stability for Probed Transitions</a:t>
            </a:r>
            <a:endParaRPr lang="en-US" dirty="0"/>
          </a:p>
        </p:txBody>
      </p:sp>
      <p:sp>
        <p:nvSpPr>
          <p:cNvPr id="3" name="Content Placeholder 2"/>
          <p:cNvSpPr>
            <a:spLocks noGrp="1"/>
          </p:cNvSpPr>
          <p:nvPr>
            <p:ph idx="1"/>
          </p:nvPr>
        </p:nvSpPr>
        <p:spPr>
          <a:xfrm>
            <a:off x="304800" y="1676400"/>
            <a:ext cx="4953000" cy="4525963"/>
          </a:xfrm>
        </p:spPr>
        <p:txBody>
          <a:bodyPr/>
          <a:lstStyle/>
          <a:p>
            <a:r>
              <a:rPr lang="en-CA" sz="1800" dirty="0" smtClean="0"/>
              <a:t>Consider excitation between two states |A</a:t>
            </a:r>
            <a:r>
              <a:rPr lang="en-CA" sz="1800" dirty="0" smtClean="0">
                <a:sym typeface="Symbol"/>
              </a:rPr>
              <a:t> </a:t>
            </a:r>
            <a:r>
              <a:rPr lang="en-CA" sz="1800" dirty="0" smtClean="0"/>
              <a:t>and |B</a:t>
            </a:r>
            <a:r>
              <a:rPr lang="en-CA" sz="1800" dirty="0" smtClean="0">
                <a:sym typeface="Symbol"/>
              </a:rPr>
              <a:t></a:t>
            </a:r>
            <a:r>
              <a:rPr lang="en-CA" sz="1800" dirty="0" smtClean="0"/>
              <a:t> . In general, the state will be represented by a generalized state vector |</a:t>
            </a:r>
            <a:r>
              <a:rPr lang="en-CA" sz="1800" dirty="0" smtClean="0">
                <a:sym typeface="Symbol"/>
              </a:rPr>
              <a:t></a:t>
            </a:r>
            <a:r>
              <a:rPr lang="en-CA" sz="1800" dirty="0" smtClean="0"/>
              <a:t> = </a:t>
            </a:r>
            <a:r>
              <a:rPr lang="en-CA" sz="1800" dirty="0" smtClean="0">
                <a:latin typeface="Symbol" pitchFamily="18" charset="2"/>
              </a:rPr>
              <a:t>a</a:t>
            </a:r>
            <a:r>
              <a:rPr lang="en-CA" sz="1800" dirty="0" smtClean="0"/>
              <a:t> |A</a:t>
            </a:r>
            <a:r>
              <a:rPr lang="en-CA" sz="1800" dirty="0" smtClean="0">
                <a:sym typeface="Symbol"/>
              </a:rPr>
              <a:t></a:t>
            </a:r>
            <a:r>
              <a:rPr lang="en-CA" sz="1800" dirty="0" smtClean="0"/>
              <a:t> + </a:t>
            </a:r>
            <a:r>
              <a:rPr lang="en-CA" sz="1800" dirty="0" smtClean="0">
                <a:latin typeface="Symbol" pitchFamily="18" charset="2"/>
              </a:rPr>
              <a:t>b </a:t>
            </a:r>
            <a:r>
              <a:rPr lang="en-CA" sz="1800" dirty="0" smtClean="0"/>
              <a:t>|B</a:t>
            </a:r>
            <a:r>
              <a:rPr lang="en-CA" sz="1800" dirty="0" smtClean="0">
                <a:sym typeface="Symbol"/>
              </a:rPr>
              <a:t></a:t>
            </a:r>
            <a:r>
              <a:rPr lang="en-CA" sz="1800" dirty="0" smtClean="0"/>
              <a:t>.  The probability of being in the upper state is </a:t>
            </a:r>
            <a:r>
              <a:rPr lang="en-CA" sz="1800" i="1" dirty="0" err="1" smtClean="0"/>
              <a:t>p</a:t>
            </a:r>
            <a:r>
              <a:rPr lang="en-CA" sz="1800" baseline="-25000" dirty="0" err="1" smtClean="0"/>
              <a:t>B</a:t>
            </a:r>
            <a:r>
              <a:rPr lang="en-CA" sz="1800" i="1" dirty="0" smtClean="0"/>
              <a:t> </a:t>
            </a:r>
            <a:r>
              <a:rPr lang="en-CA" sz="1800" dirty="0" smtClean="0"/>
              <a:t>= </a:t>
            </a:r>
            <a:r>
              <a:rPr lang="en-CA" sz="1800" dirty="0" smtClean="0">
                <a:latin typeface="Symbol" pitchFamily="18" charset="2"/>
              </a:rPr>
              <a:t>b</a:t>
            </a:r>
            <a:r>
              <a:rPr lang="en-CA" sz="1800" baseline="30000" dirty="0" smtClean="0"/>
              <a:t>2</a:t>
            </a:r>
            <a:r>
              <a:rPr lang="en-CA" sz="1800" dirty="0" smtClean="0"/>
              <a:t>. The quantum projection measurement has a variance:</a:t>
            </a:r>
            <a:endParaRPr lang="en-US" sz="1800" dirty="0" smtClean="0"/>
          </a:p>
          <a:p>
            <a:pPr>
              <a:buNone/>
            </a:pPr>
            <a:r>
              <a:rPr lang="en-CA" sz="1800" dirty="0" smtClean="0"/>
              <a:t>    (</a:t>
            </a:r>
            <a:r>
              <a:rPr lang="en-CA" sz="1800" dirty="0" smtClean="0">
                <a:latin typeface="Symbol" pitchFamily="18" charset="2"/>
              </a:rPr>
              <a:t>D</a:t>
            </a:r>
            <a:r>
              <a:rPr lang="en-CA" sz="1800" dirty="0" smtClean="0"/>
              <a:t>P</a:t>
            </a:r>
            <a:r>
              <a:rPr lang="en-CA" sz="1800" baseline="-25000" dirty="0" smtClean="0"/>
              <a:t>B</a:t>
            </a:r>
            <a:r>
              <a:rPr lang="en-CA" sz="1800" dirty="0" smtClean="0"/>
              <a:t>)</a:t>
            </a:r>
            <a:r>
              <a:rPr lang="en-CA" sz="1800" baseline="30000" dirty="0" smtClean="0"/>
              <a:t>2</a:t>
            </a:r>
            <a:r>
              <a:rPr lang="en-CA" sz="1800" dirty="0" smtClean="0"/>
              <a:t>  = </a:t>
            </a:r>
            <a:r>
              <a:rPr lang="en-CA" sz="1800" dirty="0" smtClean="0">
                <a:sym typeface="Symbol"/>
              </a:rPr>
              <a:t></a:t>
            </a:r>
            <a:r>
              <a:rPr lang="en-CA" sz="1800" dirty="0" smtClean="0"/>
              <a:t>(P</a:t>
            </a:r>
            <a:r>
              <a:rPr lang="en-CA" sz="1800" baseline="-25000" dirty="0" smtClean="0"/>
              <a:t>B</a:t>
            </a:r>
            <a:r>
              <a:rPr lang="en-CA" sz="1800" dirty="0" smtClean="0"/>
              <a:t> -  </a:t>
            </a:r>
            <a:r>
              <a:rPr lang="en-CA" sz="1800" dirty="0" smtClean="0">
                <a:sym typeface="Symbol"/>
              </a:rPr>
              <a:t></a:t>
            </a:r>
            <a:r>
              <a:rPr lang="en-CA" sz="1800" dirty="0" smtClean="0"/>
              <a:t>P</a:t>
            </a:r>
            <a:r>
              <a:rPr lang="en-CA" sz="1800" baseline="-25000" dirty="0" smtClean="0"/>
              <a:t>B</a:t>
            </a:r>
            <a:r>
              <a:rPr lang="en-CA" sz="1800" dirty="0" smtClean="0">
                <a:sym typeface="Symbol"/>
              </a:rPr>
              <a:t></a:t>
            </a:r>
            <a:r>
              <a:rPr lang="en-CA" sz="1800" dirty="0" smtClean="0"/>
              <a:t>)</a:t>
            </a:r>
            <a:r>
              <a:rPr lang="en-CA" sz="1800" baseline="30000" dirty="0" smtClean="0"/>
              <a:t>2</a:t>
            </a:r>
            <a:r>
              <a:rPr lang="en-CA" sz="1800" dirty="0" smtClean="0">
                <a:sym typeface="Symbol"/>
              </a:rPr>
              <a:t></a:t>
            </a:r>
            <a:r>
              <a:rPr lang="en-CA" sz="1800" dirty="0" smtClean="0"/>
              <a:t>   = </a:t>
            </a:r>
            <a:r>
              <a:rPr lang="en-CA" sz="1800" i="1" dirty="0" err="1" smtClean="0"/>
              <a:t>p</a:t>
            </a:r>
            <a:r>
              <a:rPr lang="en-CA" sz="1800" baseline="-25000" dirty="0" err="1" smtClean="0"/>
              <a:t>B</a:t>
            </a:r>
            <a:r>
              <a:rPr lang="en-CA" sz="1800" dirty="0" smtClean="0"/>
              <a:t> (1 – </a:t>
            </a:r>
            <a:r>
              <a:rPr lang="en-CA" sz="1800" i="1" dirty="0" err="1" smtClean="0"/>
              <a:t>p</a:t>
            </a:r>
            <a:r>
              <a:rPr lang="en-CA" sz="1800" baseline="-25000" dirty="0" err="1" smtClean="0"/>
              <a:t>B</a:t>
            </a:r>
            <a:r>
              <a:rPr lang="en-CA" sz="1800" dirty="0" smtClean="0"/>
              <a:t>)</a:t>
            </a:r>
          </a:p>
          <a:p>
            <a:pPr>
              <a:buNone/>
            </a:pPr>
            <a:endParaRPr lang="en-US" sz="1800" dirty="0" smtClean="0"/>
          </a:p>
          <a:p>
            <a:r>
              <a:rPr lang="en-CA" sz="1800" dirty="0" smtClean="0"/>
              <a:t>This variance leads to a noise in the read out of the state depending on the relative population probability of :</a:t>
            </a:r>
            <a:endParaRPr lang="en-US" sz="1800" dirty="0" smtClean="0"/>
          </a:p>
          <a:p>
            <a:pPr>
              <a:buNone/>
            </a:pPr>
            <a:r>
              <a:rPr lang="en-US" sz="1800" dirty="0" smtClean="0"/>
              <a:t>       </a:t>
            </a:r>
            <a:r>
              <a:rPr lang="en-CA" sz="1800" dirty="0" smtClean="0"/>
              <a:t>Noise =</a:t>
            </a:r>
            <a:r>
              <a:rPr lang="en-CA" sz="1800" dirty="0" smtClean="0">
                <a:solidFill>
                  <a:srgbClr val="FF0000"/>
                </a:solidFill>
              </a:rPr>
              <a:t>  </a:t>
            </a:r>
            <a:endParaRPr lang="en-US" sz="1800" dirty="0" smtClean="0">
              <a:solidFill>
                <a:srgbClr val="FF0000"/>
              </a:solidFill>
            </a:endParaRPr>
          </a:p>
          <a:p>
            <a:endParaRPr lang="en-US" sz="1800" dirty="0"/>
          </a:p>
        </p:txBody>
      </p:sp>
      <p:sp>
        <p:nvSpPr>
          <p:cNvPr id="4" name="Slide Number Placeholder 3"/>
          <p:cNvSpPr>
            <a:spLocks noGrp="1"/>
          </p:cNvSpPr>
          <p:nvPr>
            <p:ph type="sldNum" sz="quarter" idx="11"/>
          </p:nvPr>
        </p:nvSpPr>
        <p:spPr/>
        <p:txBody>
          <a:bodyPr/>
          <a:lstStyle/>
          <a:p>
            <a:pPr>
              <a:defRPr/>
            </a:pPr>
            <a:fld id="{E38D0C32-886E-432E-A1F7-2A3615BDAD30}" type="slidenum">
              <a:rPr lang="en-US" smtClean="0"/>
              <a:pPr>
                <a:defRPr/>
              </a:pPr>
              <a:t>8</a:t>
            </a:fld>
            <a:endParaRPr lang="en-US" dirty="0"/>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0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76400" y="4953000"/>
            <a:ext cx="1447800" cy="371231"/>
          </a:xfrm>
          <a:prstGeom prst="rect">
            <a:avLst/>
          </a:prstGeom>
          <a:noFill/>
        </p:spPr>
      </p:pic>
      <p:sp>
        <p:nvSpPr>
          <p:cNvPr id="512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0" name="Group 19"/>
          <p:cNvGrpSpPr/>
          <p:nvPr/>
        </p:nvGrpSpPr>
        <p:grpSpPr>
          <a:xfrm>
            <a:off x="6248400" y="3048000"/>
            <a:ext cx="2286000" cy="2020828"/>
            <a:chOff x="5943600" y="3124200"/>
            <a:chExt cx="2286000" cy="2020828"/>
          </a:xfrm>
        </p:grpSpPr>
        <p:cxnSp>
          <p:nvCxnSpPr>
            <p:cNvPr id="8" name="Straight Connector 7"/>
            <p:cNvCxnSpPr/>
            <p:nvPr/>
          </p:nvCxnSpPr>
          <p:spPr>
            <a:xfrm>
              <a:off x="5943600" y="4876800"/>
              <a:ext cx="1371600" cy="0"/>
            </a:xfrm>
            <a:prstGeom prst="line">
              <a:avLst/>
            </a:prstGeom>
            <a:ln w="28575">
              <a:solidFill>
                <a:srgbClr val="6600F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943600" y="3276600"/>
              <a:ext cx="1371600" cy="0"/>
            </a:xfrm>
            <a:prstGeom prst="line">
              <a:avLst/>
            </a:prstGeom>
            <a:ln w="28575">
              <a:solidFill>
                <a:srgbClr val="6600FF"/>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6629400" y="3276600"/>
              <a:ext cx="0" cy="1600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315200" y="4724400"/>
              <a:ext cx="914400" cy="420628"/>
            </a:xfrm>
            <a:prstGeom prst="rect">
              <a:avLst/>
            </a:prstGeom>
          </p:spPr>
          <p:txBody>
            <a:bodyPr wrap="square">
              <a:spAutoFit/>
            </a:bodyPr>
            <a:lstStyle/>
            <a:p>
              <a:r>
                <a:rPr lang="en-CA" sz="3200" dirty="0" smtClean="0"/>
                <a:t>|A</a:t>
              </a:r>
              <a:r>
                <a:rPr lang="en-CA" sz="3200" dirty="0" smtClean="0">
                  <a:sym typeface="Symbol"/>
                </a:rPr>
                <a:t> </a:t>
              </a:r>
              <a:endParaRPr lang="en-US" sz="3200" dirty="0"/>
            </a:p>
          </p:txBody>
        </p:sp>
        <p:sp>
          <p:nvSpPr>
            <p:cNvPr id="19" name="Rectangle 18"/>
            <p:cNvSpPr/>
            <p:nvPr/>
          </p:nvSpPr>
          <p:spPr>
            <a:xfrm>
              <a:off x="7315200" y="3124200"/>
              <a:ext cx="685800" cy="420628"/>
            </a:xfrm>
            <a:prstGeom prst="rect">
              <a:avLst/>
            </a:prstGeom>
          </p:spPr>
          <p:txBody>
            <a:bodyPr wrap="square">
              <a:spAutoFit/>
            </a:bodyPr>
            <a:lstStyle/>
            <a:p>
              <a:r>
                <a:rPr lang="en-CA" sz="3200" dirty="0" smtClean="0"/>
                <a:t>|B</a:t>
              </a:r>
              <a:r>
                <a:rPr lang="en-CA" sz="3200" dirty="0" smtClean="0">
                  <a:sym typeface="Symbol"/>
                </a:rPr>
                <a:t></a:t>
              </a:r>
              <a:r>
                <a:rPr lang="en-CA" sz="3200" dirty="0" smtClean="0"/>
                <a:t> </a:t>
              </a:r>
              <a:endParaRPr lang="en-US" sz="3200" dirty="0"/>
            </a:p>
          </p:txBody>
        </p:sp>
      </p:grpSp>
      <p:sp>
        <p:nvSpPr>
          <p:cNvPr id="21" name="Rectangle 20"/>
          <p:cNvSpPr/>
          <p:nvPr/>
        </p:nvSpPr>
        <p:spPr>
          <a:xfrm>
            <a:off x="5867400" y="2133600"/>
            <a:ext cx="2438400" cy="420628"/>
          </a:xfrm>
          <a:prstGeom prst="rect">
            <a:avLst/>
          </a:prstGeom>
        </p:spPr>
        <p:txBody>
          <a:bodyPr wrap="square">
            <a:spAutoFit/>
          </a:bodyPr>
          <a:lstStyle/>
          <a:p>
            <a:r>
              <a:rPr lang="en-CA" sz="3200" dirty="0" smtClean="0"/>
              <a:t>|</a:t>
            </a:r>
            <a:r>
              <a:rPr lang="en-CA" sz="3200" dirty="0" smtClean="0">
                <a:sym typeface="Symbol"/>
              </a:rPr>
              <a:t></a:t>
            </a:r>
            <a:r>
              <a:rPr lang="en-CA" sz="3200" dirty="0" smtClean="0"/>
              <a:t> = </a:t>
            </a:r>
            <a:r>
              <a:rPr lang="en-CA" sz="3200" dirty="0" smtClean="0">
                <a:latin typeface="Symbol" pitchFamily="18" charset="2"/>
              </a:rPr>
              <a:t>a</a:t>
            </a:r>
            <a:r>
              <a:rPr lang="en-CA" sz="3200" dirty="0" smtClean="0"/>
              <a:t> |A</a:t>
            </a:r>
            <a:r>
              <a:rPr lang="en-CA" sz="3200" dirty="0" smtClean="0">
                <a:sym typeface="Symbol"/>
              </a:rPr>
              <a:t></a:t>
            </a:r>
            <a:r>
              <a:rPr lang="en-CA" sz="3200" dirty="0" smtClean="0"/>
              <a:t> + </a:t>
            </a:r>
            <a:r>
              <a:rPr lang="en-CA" sz="3200" dirty="0" smtClean="0">
                <a:latin typeface="Symbol" pitchFamily="18" charset="2"/>
              </a:rPr>
              <a:t>b </a:t>
            </a:r>
            <a:r>
              <a:rPr lang="en-CA" sz="3200" dirty="0" smtClean="0"/>
              <a:t>|B</a:t>
            </a:r>
            <a:r>
              <a:rPr lang="en-CA" sz="3200" dirty="0" smtClean="0">
                <a:sym typeface="Symbol"/>
              </a:rPr>
              <a:t></a:t>
            </a:r>
            <a:endParaRPr lang="en-US" sz="3200" dirty="0"/>
          </a:p>
        </p:txBody>
      </p:sp>
      <p:sp>
        <p:nvSpPr>
          <p:cNvPr id="512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30" name="Group 29"/>
          <p:cNvGrpSpPr/>
          <p:nvPr/>
        </p:nvGrpSpPr>
        <p:grpSpPr>
          <a:xfrm>
            <a:off x="4419600" y="5257800"/>
            <a:ext cx="3686175" cy="731302"/>
            <a:chOff x="4419600" y="5257800"/>
            <a:chExt cx="3686175" cy="731302"/>
          </a:xfrm>
        </p:grpSpPr>
        <p:sp>
          <p:nvSpPr>
            <p:cNvPr id="25" name="Rectangle 24"/>
            <p:cNvSpPr/>
            <p:nvPr/>
          </p:nvSpPr>
          <p:spPr>
            <a:xfrm>
              <a:off x="4419600" y="5486400"/>
              <a:ext cx="1587294" cy="502702"/>
            </a:xfrm>
            <a:prstGeom prst="rect">
              <a:avLst/>
            </a:prstGeom>
          </p:spPr>
          <p:txBody>
            <a:bodyPr wrap="none">
              <a:spAutoFit/>
            </a:bodyPr>
            <a:lstStyle/>
            <a:p>
              <a:r>
                <a:rPr lang="en-US" dirty="0" smtClean="0"/>
                <a:t> </a:t>
              </a:r>
              <a:r>
                <a:rPr lang="en-CA" sz="4000" dirty="0" smtClean="0"/>
                <a:t>Noise =</a:t>
              </a:r>
              <a:r>
                <a:rPr lang="en-CA" sz="4000" dirty="0" smtClean="0">
                  <a:solidFill>
                    <a:srgbClr val="FF0000"/>
                  </a:solidFill>
                </a:rPr>
                <a:t>  </a:t>
              </a:r>
              <a:endParaRPr lang="en-US" sz="4000" dirty="0"/>
            </a:p>
          </p:txBody>
        </p:sp>
        <p:pic>
          <p:nvPicPr>
            <p:cNvPr id="51205"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867400" y="5257800"/>
              <a:ext cx="2238375" cy="581025"/>
            </a:xfrm>
            <a:prstGeom prst="rect">
              <a:avLst/>
            </a:prstGeom>
            <a:noFill/>
          </p:spPr>
        </p:pic>
      </p:grpSp>
      <p:sp>
        <p:nvSpPr>
          <p:cNvPr id="51207" name="Rectangle 7"/>
          <p:cNvSpPr>
            <a:spLocks noChangeArrowheads="1"/>
          </p:cNvSpPr>
          <p:nvPr/>
        </p:nvSpPr>
        <p:spPr bwMode="auto">
          <a:xfrm>
            <a:off x="0" y="1038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3" name="TextBox 22"/>
          <p:cNvSpPr txBox="1"/>
          <p:nvPr/>
        </p:nvSpPr>
        <p:spPr>
          <a:xfrm>
            <a:off x="533400" y="6172200"/>
            <a:ext cx="8153400" cy="400110"/>
          </a:xfrm>
          <a:prstGeom prst="rect">
            <a:avLst/>
          </a:prstGeom>
          <a:noFill/>
        </p:spPr>
        <p:txBody>
          <a:bodyPr wrap="square" rtlCol="0">
            <a:spAutoFit/>
          </a:bodyPr>
          <a:lstStyle/>
          <a:p>
            <a:r>
              <a:rPr lang="en-CA" sz="2000" baseline="0" dirty="0" smtClean="0"/>
              <a:t>W.M. </a:t>
            </a:r>
            <a:r>
              <a:rPr lang="en-CA" sz="2000" baseline="0" dirty="0" err="1" smtClean="0"/>
              <a:t>Itano</a:t>
            </a:r>
            <a:r>
              <a:rPr lang="en-CA" sz="2000" baseline="0" dirty="0" smtClean="0"/>
              <a:t> et al., Phys. Rev. A </a:t>
            </a:r>
            <a:r>
              <a:rPr lang="en-CA" sz="2000" u="sng" baseline="0" dirty="0" smtClean="0"/>
              <a:t>47</a:t>
            </a:r>
            <a:r>
              <a:rPr lang="en-CA" sz="2000" baseline="0" dirty="0" smtClean="0"/>
              <a:t>, p. 3554-3570 (1993).</a:t>
            </a:r>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228600" y="4953000"/>
            <a:ext cx="8305800" cy="13716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4648200" y="2590800"/>
            <a:ext cx="3686175" cy="731302"/>
            <a:chOff x="4419600" y="5257800"/>
            <a:chExt cx="3686175" cy="731302"/>
          </a:xfrm>
        </p:grpSpPr>
        <p:sp>
          <p:nvSpPr>
            <p:cNvPr id="41" name="Rectangle 40"/>
            <p:cNvSpPr/>
            <p:nvPr/>
          </p:nvSpPr>
          <p:spPr>
            <a:xfrm>
              <a:off x="4419600" y="5486400"/>
              <a:ext cx="1587294" cy="502702"/>
            </a:xfrm>
            <a:prstGeom prst="rect">
              <a:avLst/>
            </a:prstGeom>
          </p:spPr>
          <p:txBody>
            <a:bodyPr wrap="none">
              <a:spAutoFit/>
            </a:bodyPr>
            <a:lstStyle/>
            <a:p>
              <a:r>
                <a:rPr lang="en-US" dirty="0" smtClean="0"/>
                <a:t> </a:t>
              </a:r>
              <a:r>
                <a:rPr lang="en-CA" sz="4000" dirty="0" smtClean="0"/>
                <a:t>Noise =</a:t>
              </a:r>
              <a:r>
                <a:rPr lang="en-CA" sz="4000" dirty="0" smtClean="0">
                  <a:solidFill>
                    <a:srgbClr val="FF0000"/>
                  </a:solidFill>
                </a:rPr>
                <a:t>  </a:t>
              </a:r>
              <a:endParaRPr lang="en-US" sz="4000" dirty="0"/>
            </a:p>
          </p:txBody>
        </p:sp>
        <p:pic>
          <p:nvPicPr>
            <p:cNvPr id="42"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67400" y="5257800"/>
              <a:ext cx="2238375" cy="581025"/>
            </a:xfrm>
            <a:prstGeom prst="rect">
              <a:avLst/>
            </a:prstGeom>
            <a:noFill/>
          </p:spPr>
        </p:pic>
      </p:grpSp>
      <p:graphicFrame>
        <p:nvGraphicFramePr>
          <p:cNvPr id="55300" name="Object 4"/>
          <p:cNvGraphicFramePr>
            <a:graphicFrameLocks noChangeAspect="1"/>
          </p:cNvGraphicFramePr>
          <p:nvPr/>
        </p:nvGraphicFramePr>
        <p:xfrm>
          <a:off x="4572000" y="1295400"/>
          <a:ext cx="4073901" cy="3473450"/>
        </p:xfrm>
        <a:graphic>
          <a:graphicData uri="http://schemas.openxmlformats.org/presentationml/2006/ole">
            <p:oleObj spid="_x0000_s55300" name="SPW 11.0 Graph" r:id="rId5" imgW="5504400" imgH="4692960" progId="SigmaPlotGraphicObject.10">
              <p:embed/>
            </p:oleObj>
          </a:graphicData>
        </a:graphic>
      </p:graphicFrame>
      <p:sp>
        <p:nvSpPr>
          <p:cNvPr id="2" name="Title 1"/>
          <p:cNvSpPr>
            <a:spLocks noGrp="1"/>
          </p:cNvSpPr>
          <p:nvPr>
            <p:ph type="title"/>
          </p:nvPr>
        </p:nvSpPr>
        <p:spPr/>
        <p:txBody>
          <a:bodyPr/>
          <a:lstStyle/>
          <a:p>
            <a:r>
              <a:rPr lang="en-CA" dirty="0" smtClean="0"/>
              <a:t>Stability in Frequency Limited by Quantum Uncertainty</a:t>
            </a:r>
            <a:endParaRPr lang="en-US" dirty="0"/>
          </a:p>
        </p:txBody>
      </p:sp>
      <p:sp>
        <p:nvSpPr>
          <p:cNvPr id="4" name="Slide Number Placeholder 3"/>
          <p:cNvSpPr>
            <a:spLocks noGrp="1"/>
          </p:cNvSpPr>
          <p:nvPr>
            <p:ph type="sldNum" sz="quarter" idx="11"/>
          </p:nvPr>
        </p:nvSpPr>
        <p:spPr/>
        <p:txBody>
          <a:bodyPr/>
          <a:lstStyle/>
          <a:p>
            <a:pPr>
              <a:defRPr/>
            </a:pPr>
            <a:fld id="{E38D0C32-886E-432E-A1F7-2A3615BDAD30}" type="slidenum">
              <a:rPr lang="en-US" smtClean="0"/>
              <a:pPr>
                <a:defRPr/>
              </a:pPr>
              <a:t>9</a:t>
            </a:fld>
            <a:endParaRPr lang="en-US" dirty="0"/>
          </a:p>
        </p:txBody>
      </p:sp>
      <p:graphicFrame>
        <p:nvGraphicFramePr>
          <p:cNvPr id="55298" name="Object 2"/>
          <p:cNvGraphicFramePr>
            <a:graphicFrameLocks noChangeAspect="1"/>
          </p:cNvGraphicFramePr>
          <p:nvPr/>
        </p:nvGraphicFramePr>
        <p:xfrm>
          <a:off x="152400" y="1447800"/>
          <a:ext cx="4114800" cy="3280467"/>
        </p:xfrm>
        <a:graphic>
          <a:graphicData uri="http://schemas.openxmlformats.org/presentationml/2006/ole">
            <p:oleObj spid="_x0000_s55298" name="SPW 11.0 Graph" r:id="rId6" imgW="5629320" imgH="4488480" progId="SigmaPlotGraphicObject.10">
              <p:embed/>
            </p:oleObj>
          </a:graphicData>
        </a:graphic>
      </p:graphicFrame>
      <p:sp>
        <p:nvSpPr>
          <p:cNvPr id="5530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3" name="Rectangle 7"/>
          <p:cNvSpPr>
            <a:spLocks noChangeArrowheads="1"/>
          </p:cNvSpPr>
          <p:nvPr/>
        </p:nvSpPr>
        <p:spPr bwMode="auto">
          <a:xfrm>
            <a:off x="0" y="2066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55305"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6" name="Rectangle 10"/>
          <p:cNvSpPr>
            <a:spLocks noChangeArrowheads="1"/>
          </p:cNvSpPr>
          <p:nvPr/>
        </p:nvSpPr>
        <p:spPr bwMode="auto">
          <a:xfrm>
            <a:off x="0" y="2066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55308"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309" name="Rectangle 13"/>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pSp>
        <p:nvGrpSpPr>
          <p:cNvPr id="53" name="Group 52"/>
          <p:cNvGrpSpPr/>
          <p:nvPr/>
        </p:nvGrpSpPr>
        <p:grpSpPr>
          <a:xfrm>
            <a:off x="533400" y="5029200"/>
            <a:ext cx="7861197" cy="1376065"/>
            <a:chOff x="533400" y="5029200"/>
            <a:chExt cx="7861197" cy="1376065"/>
          </a:xfrm>
        </p:grpSpPr>
        <p:sp>
          <p:nvSpPr>
            <p:cNvPr id="39" name="TextBox 38"/>
            <p:cNvSpPr txBox="1"/>
            <p:nvPr/>
          </p:nvSpPr>
          <p:spPr>
            <a:xfrm>
              <a:off x="533400" y="5301940"/>
              <a:ext cx="1840230" cy="502702"/>
            </a:xfrm>
            <a:prstGeom prst="rect">
              <a:avLst/>
            </a:prstGeom>
            <a:noFill/>
          </p:spPr>
          <p:txBody>
            <a:bodyPr wrap="square" rtlCol="0">
              <a:spAutoFit/>
            </a:bodyPr>
            <a:lstStyle/>
            <a:p>
              <a:r>
                <a:rPr lang="en-CA" sz="4000" dirty="0" smtClean="0"/>
                <a:t>Stability ≈ </a:t>
              </a:r>
              <a:endParaRPr lang="en-US" sz="4000" dirty="0"/>
            </a:p>
          </p:txBody>
        </p:sp>
        <p:pic>
          <p:nvPicPr>
            <p:cNvPr id="55307"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590800" y="5029200"/>
              <a:ext cx="5534025" cy="752475"/>
            </a:xfrm>
            <a:prstGeom prst="rect">
              <a:avLst/>
            </a:prstGeom>
            <a:noFill/>
          </p:spPr>
        </p:pic>
        <p:sp>
          <p:nvSpPr>
            <p:cNvPr id="52" name="TextBox 51"/>
            <p:cNvSpPr txBox="1"/>
            <p:nvPr/>
          </p:nvSpPr>
          <p:spPr>
            <a:xfrm>
              <a:off x="1905000" y="5943600"/>
              <a:ext cx="6489597" cy="461665"/>
            </a:xfrm>
            <a:prstGeom prst="rect">
              <a:avLst/>
            </a:prstGeom>
            <a:noFill/>
          </p:spPr>
          <p:txBody>
            <a:bodyPr wrap="none" rtlCol="0">
              <a:spAutoFit/>
            </a:bodyPr>
            <a:lstStyle/>
            <a:p>
              <a:r>
                <a:rPr lang="en-CA" dirty="0" smtClean="0"/>
                <a:t>Where </a:t>
              </a:r>
              <a:r>
                <a:rPr lang="en-CA" i="1" dirty="0" err="1" smtClean="0"/>
                <a:t>T</a:t>
              </a:r>
              <a:r>
                <a:rPr lang="en-CA" i="1" baseline="-25000" dirty="0" err="1" smtClean="0"/>
                <a:t>c</a:t>
              </a:r>
              <a:r>
                <a:rPr lang="en-CA" dirty="0" smtClean="0"/>
                <a:t> is the cycle time of the probe and</a:t>
              </a:r>
              <a:r>
                <a:rPr lang="en-CA" b="1" dirty="0" smtClean="0">
                  <a:latin typeface="Symbol" pitchFamily="18" charset="2"/>
                </a:rPr>
                <a:t> t </a:t>
              </a:r>
              <a:r>
                <a:rPr lang="en-CA" dirty="0" smtClean="0"/>
                <a:t>is the averaging time at transition frequency </a:t>
              </a:r>
              <a:r>
                <a:rPr lang="en-CA" dirty="0" smtClean="0">
                  <a:latin typeface="Symbol" pitchFamily="18" charset="2"/>
                </a:rPr>
                <a:t>n</a:t>
              </a:r>
              <a:r>
                <a:rPr lang="en-CA" baseline="-25000" dirty="0" smtClean="0">
                  <a:latin typeface="Symbol" pitchFamily="18" charset="2"/>
                </a:rPr>
                <a:t>o</a:t>
              </a:r>
              <a:r>
                <a:rPr lang="en-CA" dirty="0" smtClean="0"/>
                <a:t>.</a:t>
              </a:r>
              <a:endParaRPr lang="en-US" dirty="0" smtClean="0"/>
            </a:p>
            <a:p>
              <a:endParaRPr lang="en-US" dirty="0"/>
            </a:p>
          </p:txBody>
        </p:sp>
      </p:grpSp>
      <p:sp>
        <p:nvSpPr>
          <p:cNvPr id="60" name="TextBox 59"/>
          <p:cNvSpPr txBox="1"/>
          <p:nvPr/>
        </p:nvSpPr>
        <p:spPr>
          <a:xfrm>
            <a:off x="3429000" y="1905000"/>
            <a:ext cx="914400" cy="769441"/>
          </a:xfrm>
          <a:prstGeom prst="rect">
            <a:avLst/>
          </a:prstGeom>
          <a:noFill/>
        </p:spPr>
        <p:txBody>
          <a:bodyPr wrap="square" rtlCol="0">
            <a:spAutoFit/>
          </a:bodyPr>
          <a:lstStyle/>
          <a:p>
            <a:r>
              <a:rPr lang="en-CA" sz="6600" dirty="0" smtClean="0">
                <a:solidFill>
                  <a:srgbClr val="FF0000"/>
                </a:solidFill>
              </a:rPr>
              <a:t>X</a:t>
            </a:r>
            <a:endParaRPr lang="en-US" sz="6600" dirty="0">
              <a:solidFill>
                <a:srgbClr val="FF0000"/>
              </a:solidFill>
            </a:endParaRPr>
          </a:p>
        </p:txBody>
      </p:sp>
      <p:cxnSp>
        <p:nvCxnSpPr>
          <p:cNvPr id="57" name="Straight Connector 56"/>
          <p:cNvCxnSpPr/>
          <p:nvPr/>
        </p:nvCxnSpPr>
        <p:spPr>
          <a:xfrm>
            <a:off x="2438400" y="2057400"/>
            <a:ext cx="266700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2590800" y="3124200"/>
            <a:ext cx="556260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300"/>
                                        </p:tgtEl>
                                        <p:attrNameLst>
                                          <p:attrName>style.visibility</p:attrName>
                                        </p:attrNameLst>
                                      </p:cBhvr>
                                      <p:to>
                                        <p:strVal val="visible"/>
                                      </p:to>
                                    </p:set>
                                    <p:animEffect transition="in" filter="fade">
                                      <p:cBhvr>
                                        <p:cTn id="7" dur="2000"/>
                                        <p:tgtEl>
                                          <p:spTgt spid="5530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fade">
                                      <p:cBhvr>
                                        <p:cTn id="16" dur="2000"/>
                                        <p:tgtEl>
                                          <p:spTgt spid="60"/>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2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5960</TotalTime>
  <Words>798</Words>
  <Application>Microsoft Office PowerPoint</Application>
  <PresentationFormat>On-screen Show (4:3)</PresentationFormat>
  <Paragraphs>74</Paragraphs>
  <Slides>14</Slides>
  <Notes>6</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Office Theme</vt:lpstr>
      <vt:lpstr>SPW 11.0 Graph</vt:lpstr>
      <vt:lpstr>Welcome to the New Age: Realization of an Ultra-Accurate, Single Ion Clock at the Quantum Mechanical Stability Limit</vt:lpstr>
      <vt:lpstr>Introduction: Moving Beyond the current SI Second</vt:lpstr>
      <vt:lpstr>The Rapid March of Optical Frequencies to Ultra-low Uncertainty</vt:lpstr>
      <vt:lpstr>88Sr+ Single Ion System</vt:lpstr>
      <vt:lpstr>Slide 5</vt:lpstr>
      <vt:lpstr>Revised Uncertainty Budget for NRC 88Sr+ System</vt:lpstr>
      <vt:lpstr>High Accuracy and Precision  in Frequency References</vt:lpstr>
      <vt:lpstr>The Quantum Limit of Stability for Probed Transitions</vt:lpstr>
      <vt:lpstr>Stability in Frequency Limited by Quantum Uncertainty</vt:lpstr>
      <vt:lpstr>Demonstration Of Ground State Preparation</vt:lpstr>
      <vt:lpstr>Comparison of Reference Frequency With Different Generation NRC Trap Systems</vt:lpstr>
      <vt:lpstr>Ion Standard Approaching the Quantum Projection Noise Limit</vt:lpstr>
      <vt:lpstr>What Does the New Age promise?</vt:lpstr>
      <vt:lpstr>Slide 14</vt:lpstr>
    </vt:vector>
  </TitlesOfParts>
  <Company>NRC - CNRC- CBS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Dana Cranstone</dc:creator>
  <cp:lastModifiedBy>Alan Madej</cp:lastModifiedBy>
  <cp:revision>230</cp:revision>
  <dcterms:created xsi:type="dcterms:W3CDTF">2013-06-12T14:07:13Z</dcterms:created>
  <dcterms:modified xsi:type="dcterms:W3CDTF">2016-06-12T23:52:19Z</dcterms:modified>
</cp:coreProperties>
</file>