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59" r:id="rId4"/>
    <p:sldId id="257" r:id="rId5"/>
    <p:sldId id="258" r:id="rId6"/>
    <p:sldId id="261" r:id="rId7"/>
    <p:sldId id="263" r:id="rId8"/>
    <p:sldId id="269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2" r:id="rId19"/>
    <p:sldId id="277" r:id="rId20"/>
    <p:sldId id="284" r:id="rId21"/>
    <p:sldId id="285" r:id="rId22"/>
    <p:sldId id="264" r:id="rId23"/>
    <p:sldId id="266" r:id="rId24"/>
    <p:sldId id="260" r:id="rId25"/>
    <p:sldId id="279" r:id="rId26"/>
    <p:sldId id="278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2B46"/>
    <a:srgbClr val="666B66"/>
    <a:srgbClr val="BF5C28"/>
    <a:srgbClr val="5C0426"/>
    <a:srgbClr val="4B5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21"/>
    <p:restoredTop sz="94678"/>
  </p:normalViewPr>
  <p:slideViewPr>
    <p:cSldViewPr snapToObjects="1">
      <p:cViewPr varScale="1">
        <p:scale>
          <a:sx n="134" d="100"/>
          <a:sy n="134" d="100"/>
        </p:scale>
        <p:origin x="152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7109A-DD25-2647-878B-F35F350EE7D0}" type="datetime1">
              <a:rPr lang="en-US" altLang="en-US"/>
              <a:pPr/>
              <a:t>6/15/16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86DB3B-F849-9649-97A2-5154D7556A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29206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16BC65-E9A2-EB4A-8CE5-31F5A988718B}" type="datetime1">
              <a:rPr lang="en-US" altLang="en-US"/>
              <a:pPr/>
              <a:t>6/15/16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0D8B93-E5B3-3A4F-A909-E38788A32D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9922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D8B93-E5B3-3A4F-A909-E38788A32D64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101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D8B93-E5B3-3A4F-A909-E38788A32D6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4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107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tle header_gray_4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title footer_gray_417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75450"/>
            <a:ext cx="91440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doe_black.jpg"/>
          <p:cNvPicPr>
            <a:picLocks noChangeAspect="1"/>
          </p:cNvPicPr>
          <p:nvPr userDrawn="1"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495800"/>
            <a:ext cx="6400800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696200" cy="1752600"/>
          </a:xfr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351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D52D3-C9C3-1340-8427-CC6EDFE446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882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06A4B-52CE-A84E-8671-46EBE4C950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70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lide header_gray_4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lide footer_gray_417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59452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480628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0A276-351C-444C-A1DB-0A27896C7B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8362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078CE-F243-B14B-B607-3C8A028393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38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45B18-0006-C946-B6B8-D0E8F70AE4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459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1549B-65B3-9E49-8D73-4AA0A807E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813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13850-703C-3B40-8A7F-5C1906754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38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B3DCC-C22A-474B-ABC6-24314382D7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814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28D56-3114-5B4F-9DE5-8025EF61B6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19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</a:defRPr>
            </a:lvl1pPr>
          </a:lstStyle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B0B17-3C63-DC44-851B-DD034B3DC1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23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BFBFBF"/>
                </a:solidFill>
                <a:latin typeface="Calibri" charset="0"/>
              </a:defRPr>
            </a:lvl1pPr>
          </a:lstStyle>
          <a:p>
            <a:fld id="{DAE36C80-3320-4A46-AC85-0375C18294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666B66"/>
          </a:solidFill>
          <a:latin typeface="Trebuchet MS"/>
          <a:ea typeface="ＭＳ Ｐゴシック" pitchFamily="-112" charset="-128"/>
          <a:cs typeface="Trebuchet M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•"/>
        <a:defRPr kern="1200">
          <a:solidFill>
            <a:srgbClr val="7F7F7F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–"/>
        <a:defRPr sz="16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•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–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»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gif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10.1088/1748-0221/11/05/P05008" TargetMode="External"/><Relationship Id="rId3" Type="http://schemas.openxmlformats.org/officeDocument/2006/relationships/hyperlink" Target="http://arxiv.org/abs/1603.01652)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jpeg"/><Relationship Id="rId5" Type="http://schemas.microsoft.com/office/2007/relationships/hdphoto" Target="../media/hdphoto1.wdp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0.png"/><Relationship Id="rId3" Type="http://schemas.openxmlformats.org/officeDocument/2006/relationships/image" Target="../media/image47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Relationship Id="rId3" Type="http://schemas.openxmlformats.org/officeDocument/2006/relationships/image" Target="../media/image19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tiff"/><Relationship Id="rId3" Type="http://schemas.openxmlformats.org/officeDocument/2006/relationships/image" Target="../media/image18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4005064"/>
            <a:ext cx="6400800" cy="2459360"/>
          </a:xfrm>
        </p:spPr>
        <p:txBody>
          <a:bodyPr/>
          <a:lstStyle/>
          <a:p>
            <a:endParaRPr lang="en-US" dirty="0"/>
          </a:p>
          <a:p>
            <a:pPr algn="ctr"/>
            <a:r>
              <a:rPr lang="en-US" dirty="0"/>
              <a:t> </a:t>
            </a:r>
            <a:r>
              <a:rPr lang="en-US" b="1" u="sng" dirty="0">
                <a:solidFill>
                  <a:srgbClr val="0070C0"/>
                </a:solidFill>
              </a:rPr>
              <a:t>Benjamin </a:t>
            </a:r>
            <a:r>
              <a:rPr lang="en-US" b="1" u="sng" dirty="0" smtClean="0">
                <a:solidFill>
                  <a:srgbClr val="0070C0"/>
                </a:solidFill>
              </a:rPr>
              <a:t>Freund</a:t>
            </a:r>
            <a:r>
              <a:rPr lang="en-US" b="1" baseline="30000" dirty="0" smtClean="0">
                <a:solidFill>
                  <a:srgbClr val="0070C0"/>
                </a:solidFill>
              </a:rPr>
              <a:t>12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>
                <a:solidFill>
                  <a:srgbClr val="0070C0"/>
                </a:solidFill>
              </a:rPr>
              <a:t>Coralie </a:t>
            </a:r>
            <a:r>
              <a:rPr lang="en-US" b="1" dirty="0" err="1" smtClean="0">
                <a:solidFill>
                  <a:srgbClr val="0070C0"/>
                </a:solidFill>
              </a:rPr>
              <a:t>Neub</a:t>
            </a:r>
            <a:r>
              <a:rPr lang="tr-TR" b="1" dirty="0" smtClean="0">
                <a:solidFill>
                  <a:srgbClr val="0070C0"/>
                </a:solidFill>
              </a:rPr>
              <a:t>ü</a:t>
            </a:r>
            <a:r>
              <a:rPr lang="en-US" b="1" dirty="0" smtClean="0">
                <a:solidFill>
                  <a:srgbClr val="0070C0"/>
                </a:solidFill>
              </a:rPr>
              <a:t>ser</a:t>
            </a:r>
            <a:r>
              <a:rPr lang="en-US" b="1" baseline="30000" dirty="0" smtClean="0">
                <a:solidFill>
                  <a:srgbClr val="0070C0"/>
                </a:solidFill>
              </a:rPr>
              <a:t>13</a:t>
            </a:r>
            <a:r>
              <a:rPr lang="en-US" b="1" dirty="0" smtClean="0">
                <a:solidFill>
                  <a:srgbClr val="0070C0"/>
                </a:solidFill>
              </a:rPr>
              <a:t>, José </a:t>
            </a:r>
            <a:r>
              <a:rPr lang="en-US" b="1" dirty="0" smtClean="0">
                <a:solidFill>
                  <a:srgbClr val="0070C0"/>
                </a:solidFill>
              </a:rPr>
              <a:t>Repond</a:t>
            </a:r>
            <a:r>
              <a:rPr lang="en-US" b="1" baseline="30000" dirty="0" smtClean="0">
                <a:solidFill>
                  <a:srgbClr val="0070C0"/>
                </a:solidFill>
              </a:rPr>
              <a:t>1,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Francois Corriveau</a:t>
            </a:r>
            <a:r>
              <a:rPr lang="en-US" b="1" baseline="30000" dirty="0">
                <a:solidFill>
                  <a:srgbClr val="0070C0"/>
                </a:solidFill>
              </a:rPr>
              <a:t>2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altLang="de-DE" b="1" dirty="0">
                <a:solidFill>
                  <a:srgbClr val="999999"/>
                </a:solidFill>
                <a:latin typeface="Calibri" panose="020F0502020204030204" pitchFamily="34" charset="0"/>
              </a:rPr>
              <a:t>	</a:t>
            </a:r>
            <a:r>
              <a:rPr lang="en-US" altLang="de-DE" b="1" dirty="0" smtClean="0">
                <a:solidFill>
                  <a:srgbClr val="999999"/>
                </a:solidFill>
                <a:latin typeface="Calibri" panose="020F0502020204030204" pitchFamily="34" charset="0"/>
              </a:rPr>
              <a:t>			</a:t>
            </a:r>
          </a:p>
          <a:p>
            <a:pPr algn="ctr"/>
            <a:r>
              <a:rPr lang="en-CA" altLang="de-DE" baseline="30000" dirty="0" smtClean="0">
                <a:solidFill>
                  <a:srgbClr val="999999"/>
                </a:solidFill>
                <a:latin typeface="Calibri" panose="020F0502020204030204" pitchFamily="34" charset="0"/>
              </a:rPr>
              <a:t>1 </a:t>
            </a:r>
            <a:r>
              <a:rPr lang="en-CA" altLang="de-DE" dirty="0" smtClean="0">
                <a:solidFill>
                  <a:srgbClr val="999999"/>
                </a:solidFill>
                <a:latin typeface="Calibri" panose="020F0502020204030204" pitchFamily="34" charset="0"/>
              </a:rPr>
              <a:t>Argonne </a:t>
            </a:r>
            <a:r>
              <a:rPr lang="en-CA" altLang="de-DE" dirty="0">
                <a:solidFill>
                  <a:srgbClr val="999999"/>
                </a:solidFill>
                <a:latin typeface="Calibri" panose="020F0502020204030204" pitchFamily="34" charset="0"/>
              </a:rPr>
              <a:t>National </a:t>
            </a:r>
            <a:r>
              <a:rPr lang="en-CA" altLang="de-DE" dirty="0" smtClean="0">
                <a:solidFill>
                  <a:srgbClr val="999999"/>
                </a:solidFill>
                <a:latin typeface="Calibri" panose="020F0502020204030204" pitchFamily="34" charset="0"/>
              </a:rPr>
              <a:t>Laboratory</a:t>
            </a:r>
          </a:p>
          <a:p>
            <a:pPr algn="ctr"/>
            <a:r>
              <a:rPr lang="en-CA" altLang="de-DE" baseline="30000" dirty="0" smtClean="0">
                <a:solidFill>
                  <a:srgbClr val="999999"/>
                </a:solidFill>
                <a:latin typeface="Calibri" panose="020F0502020204030204" pitchFamily="34" charset="0"/>
              </a:rPr>
              <a:t>2</a:t>
            </a:r>
            <a:r>
              <a:rPr lang="en-CA" altLang="de-DE" dirty="0" smtClean="0">
                <a:solidFill>
                  <a:srgbClr val="999999"/>
                </a:solidFill>
                <a:latin typeface="Calibri" panose="020F0502020204030204" pitchFamily="34" charset="0"/>
              </a:rPr>
              <a:t> McGill University</a:t>
            </a:r>
          </a:p>
          <a:p>
            <a:pPr algn="ctr"/>
            <a:r>
              <a:rPr lang="en-CA" altLang="de-DE" baseline="30000" dirty="0" smtClean="0">
                <a:solidFill>
                  <a:srgbClr val="999999"/>
                </a:solidFill>
                <a:latin typeface="Calibri" panose="020F0502020204030204" pitchFamily="34" charset="0"/>
              </a:rPr>
              <a:t>3 </a:t>
            </a:r>
            <a:r>
              <a:rPr lang="en-CA" altLang="de-DE" dirty="0" smtClean="0">
                <a:solidFill>
                  <a:srgbClr val="999999"/>
                </a:solidFill>
                <a:latin typeface="Calibri" panose="020F0502020204030204" pitchFamily="34" charset="0"/>
              </a:rPr>
              <a:t>DESY</a:t>
            </a:r>
            <a:endParaRPr lang="en-CA" altLang="de-DE" baseline="30000" dirty="0">
              <a:solidFill>
                <a:srgbClr val="999999"/>
              </a:solidFill>
              <a:latin typeface="Calibri" panose="020F0502020204030204" pitchFamily="34" charset="0"/>
            </a:endParaRPr>
          </a:p>
          <a:p>
            <a:pPr algn="ctr">
              <a:spcBef>
                <a:spcPts val="450"/>
              </a:spcBef>
              <a:buClrTx/>
            </a:pPr>
            <a:endParaRPr lang="en-CA" altLang="de-DE" dirty="0" smtClean="0">
              <a:solidFill>
                <a:srgbClr val="999999"/>
              </a:solidFill>
              <a:latin typeface="Calibri" panose="020F0502020204030204" pitchFamily="34" charset="0"/>
            </a:endParaRPr>
          </a:p>
          <a:p>
            <a:pPr algn="ctr">
              <a:spcBef>
                <a:spcPts val="450"/>
              </a:spcBef>
              <a:buClrTx/>
            </a:pPr>
            <a:r>
              <a:rPr lang="en-CA" altLang="de-DE" dirty="0" smtClean="0">
                <a:latin typeface="Calibri" panose="020F0502020204030204" pitchFamily="34" charset="0"/>
              </a:rPr>
              <a:t>CAP 2016</a:t>
            </a:r>
            <a:endParaRPr lang="en-CA" altLang="de-DE" dirty="0">
              <a:latin typeface="Calibri" panose="020F0502020204030204" pitchFamily="34" charset="0"/>
            </a:endParaRPr>
          </a:p>
          <a:p>
            <a:pPr algn="ctr">
              <a:spcBef>
                <a:spcPts val="450"/>
              </a:spcBef>
              <a:buClrTx/>
            </a:pPr>
            <a:r>
              <a:rPr lang="en-CA" altLang="de-DE" dirty="0" smtClean="0">
                <a:latin typeface="Calibri" panose="020F0502020204030204" pitchFamily="34" charset="0"/>
              </a:rPr>
              <a:t>12.06.16</a:t>
            </a:r>
            <a:endParaRPr lang="en-CA" altLang="de-DE" dirty="0">
              <a:latin typeface="Calibri" panose="020F0502020204030204" pitchFamily="34" charset="0"/>
            </a:endParaRPr>
          </a:p>
          <a:p>
            <a:pPr eaLnBrk="1" hangingPunct="1"/>
            <a:endParaRPr lang="en-US" altLang="en-US" dirty="0">
              <a:solidFill>
                <a:srgbClr val="ABABAB"/>
              </a:solidFill>
              <a:ea typeface="ＭＳ Ｐゴシック" charset="-128"/>
            </a:endParaRPr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DHCAL with Minimal Absorber: Measurements with Positrons</a:t>
            </a:r>
            <a:endParaRPr lang="en-US" altLang="en-US" dirty="0">
              <a:latin typeface="Trebuchet MS" charset="0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328" y="2773599"/>
            <a:ext cx="2147640" cy="9334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98" y="4149080"/>
            <a:ext cx="2603302" cy="59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0" name="Picture 2" descr="ttps://pr.desy.de/sites2009/site_pr/content/e223/e228/infoboxContent284/DESY-Logo-cyan-RGB_g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406" y="5163770"/>
            <a:ext cx="1003485" cy="100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4447223"/>
            <a:ext cx="1052736" cy="105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262388"/>
            <a:ext cx="6404990" cy="44596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positrons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7638"/>
                <a:ext cx="2170584" cy="4525963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sz="1400" dirty="0" smtClean="0"/>
              </a:p>
              <a:p>
                <a:pPr marL="0" indent="0">
                  <a:buNone/>
                </a:pPr>
                <a:r>
                  <a:rPr lang="en-US" sz="1400" dirty="0" smtClean="0"/>
                  <a:t>Good agreement achieved for both FTFP_BERT_EMY and FTFP_BERT </a:t>
                </a: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r>
                  <a:rPr lang="en-US" sz="1400" dirty="0" smtClean="0"/>
                  <a:t>Fitted with power law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charset="0"/>
                        </a:rPr>
                        <m:t>𝑁</m:t>
                      </m:r>
                      <m:r>
                        <a:rPr lang="en-US" sz="1400" b="0" i="1" smtClean="0">
                          <a:latin typeface="Cambria Math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charset="0"/>
                        </a:rPr>
                        <m:t>𝑎</m:t>
                      </m:r>
                      <m:r>
                        <a:rPr lang="en-US" sz="1400" b="0" i="1" smtClean="0">
                          <a:latin typeface="Cambria Math" charset="0"/>
                        </a:rPr>
                        <m:t>∗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charset="0"/>
                            </a:rPr>
                            <m:t>𝐸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charset="0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>
                  <a:buNone/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Data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𝑚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=0.76±0.02</m:t>
                      </m:r>
                    </m:oMath>
                  </m:oMathPara>
                </a14:m>
                <a:endParaRPr lang="en-US" sz="1400" b="0" dirty="0" smtClean="0">
                  <a:solidFill>
                    <a:srgbClr val="FF0000"/>
                  </a:solidFill>
                  <a:ea typeface="Cambria Math" charset="0"/>
                  <a:cs typeface="Cambria Math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𝑎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=131.8±2.8</m:t>
                      </m:r>
                    </m:oMath>
                  </m:oMathPara>
                </a14:m>
                <a:endParaRPr lang="en-US" sz="14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US" sz="14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sz="1400" dirty="0" smtClean="0">
                    <a:solidFill>
                      <a:srgbClr val="0070C0"/>
                    </a:solidFill>
                  </a:rPr>
                  <a:t>FTFP_BERT_EMY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charset="0"/>
                        </a:rPr>
                        <m:t>𝑚</m:t>
                      </m:r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charset="0"/>
                        </a:rPr>
                        <m:t>=0.836±0.001</m:t>
                      </m:r>
                    </m:oMath>
                  </m:oMathPara>
                </a14:m>
                <a:endParaRPr lang="en-US" sz="1400" b="0" i="1" dirty="0" smtClean="0">
                  <a:solidFill>
                    <a:srgbClr val="0070C0"/>
                  </a:solidFill>
                  <a:latin typeface="Cambria Math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charset="0"/>
                        </a:rPr>
                        <m:t>𝑎</m:t>
                      </m:r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charset="0"/>
                        </a:rPr>
                        <m:t>=115.8±0.1</m:t>
                      </m:r>
                    </m:oMath>
                  </m:oMathPara>
                </a14:m>
                <a:endParaRPr lang="en-US" sz="1400" b="0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sz="14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US" sz="1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7638"/>
                <a:ext cx="2170584" cy="4525963"/>
              </a:xfr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81447" y="5518646"/>
            <a:ext cx="66191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Saturation </a:t>
            </a:r>
            <a:r>
              <a:rPr lang="en-US" sz="1400" dirty="0">
                <a:solidFill>
                  <a:srgbClr val="FF0000"/>
                </a:solidFill>
              </a:rPr>
              <a:t>d</a:t>
            </a:r>
            <a:r>
              <a:rPr lang="en-US" sz="1400" dirty="0" smtClean="0">
                <a:solidFill>
                  <a:srgbClr val="FF0000"/>
                </a:solidFill>
              </a:rPr>
              <a:t>ue to large pad size compared to the dense electromagnetic </a:t>
            </a:r>
            <a:r>
              <a:rPr lang="en-US" sz="1400" dirty="0" smtClean="0">
                <a:solidFill>
                  <a:srgbClr val="FF0000"/>
                </a:solidFill>
              </a:rPr>
              <a:t>showers</a:t>
            </a:r>
          </a:p>
          <a:p>
            <a:pPr algn="ctr"/>
            <a:endParaRPr lang="en-US" sz="1400" dirty="0" smtClean="0">
              <a:solidFill>
                <a:srgbClr val="FF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Inverse fit function used to reconstruct energy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46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Reconstructed energy of positrons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232" y="3110537"/>
            <a:ext cx="3340385" cy="29949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22225" y="27893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Data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2789346"/>
            <a:ext cx="342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Simulation (FTFP_BERT_EMY)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7"/>
              <p:cNvSpPr txBox="1">
                <a:spLocks/>
              </p:cNvSpPr>
              <p:nvPr/>
            </p:nvSpPr>
            <p:spPr bwMode="auto">
              <a:xfrm>
                <a:off x="1946415" y="1273324"/>
                <a:ext cx="5122912" cy="2188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val="1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666B66"/>
                  </a:buClr>
                  <a:buFont typeface="Arial" charset="0"/>
                  <a:buChar char="•"/>
                  <a:defRPr kern="1200">
                    <a:solidFill>
                      <a:srgbClr val="7F7F7F"/>
                    </a:solidFill>
                    <a:latin typeface="+mn-lt"/>
                    <a:ea typeface="ＭＳ Ｐゴシック" pitchFamily="-112" charset="-128"/>
                    <a:cs typeface="ＭＳ Ｐゴシック" pitchFamily="-112" charset="-128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666B66"/>
                  </a:buClr>
                  <a:buFont typeface="Arial" charset="0"/>
                  <a:buChar char="–"/>
                  <a:defRPr sz="1600" kern="1200">
                    <a:solidFill>
                      <a:srgbClr val="7F7F7F"/>
                    </a:solidFill>
                    <a:latin typeface="+mn-lt"/>
                    <a:ea typeface="ＭＳ Ｐゴシック" pitchFamily="-112" charset="-128"/>
                    <a:cs typeface="+mn-cs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666B66"/>
                  </a:buClr>
                  <a:buFont typeface="Arial" charset="0"/>
                  <a:buChar char="•"/>
                  <a:defRPr sz="1400" kern="1200">
                    <a:solidFill>
                      <a:srgbClr val="7F7F7F"/>
                    </a:solidFill>
                    <a:latin typeface="+mn-lt"/>
                    <a:ea typeface="ＭＳ Ｐゴシック" pitchFamily="-112" charset="-128"/>
                    <a:cs typeface="+mn-cs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666B66"/>
                  </a:buClr>
                  <a:buFont typeface="Arial" charset="0"/>
                  <a:buChar char="–"/>
                  <a:defRPr sz="1400" kern="1200">
                    <a:solidFill>
                      <a:srgbClr val="7F7F7F"/>
                    </a:solidFill>
                    <a:latin typeface="+mn-lt"/>
                    <a:ea typeface="ＭＳ Ｐゴシック" pitchFamily="-112" charset="-128"/>
                    <a:cs typeface="+mn-cs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666B66"/>
                  </a:buClr>
                  <a:buFont typeface="Arial" charset="0"/>
                  <a:buChar char="»"/>
                  <a:defRPr sz="1400" kern="1200">
                    <a:solidFill>
                      <a:srgbClr val="7F7F7F"/>
                    </a:solidFill>
                    <a:latin typeface="+mn-lt"/>
                    <a:ea typeface="ＭＳ Ｐゴシック" pitchFamily="-112" charset="-128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 smtClean="0"/>
              </a:p>
              <a:p>
                <a:endParaRPr lang="en-US" dirty="0"/>
              </a:p>
              <a:p>
                <a:pPr marL="0" indent="0">
                  <a:buFont typeface="Arial" charset="0"/>
                  <a:buNone/>
                </a:pPr>
                <a:r>
                  <a:rPr lang="en-US" dirty="0" smtClean="0">
                    <a:solidFill>
                      <a:srgbClr val="FF0000"/>
                    </a:solidFill>
                  </a:rPr>
                  <a:t>Gaussian fit in a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±2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range to estimate the resolution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Content Placeholder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46415" y="1273324"/>
                <a:ext cx="5122912" cy="2188840"/>
              </a:xfrm>
              <a:prstGeom prst="rect">
                <a:avLst/>
              </a:prstGeom>
              <a:blipFill rotWithShape="0">
                <a:blip r:embed="rId4"/>
                <a:stretch>
                  <a:fillRect l="-9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33" y="3090543"/>
            <a:ext cx="3079585" cy="303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759126"/>
            <a:ext cx="6500251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57200" y="1772816"/>
                <a:ext cx="2386608" cy="2898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Good agreement only for EMY physics list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Fit with standard parametrization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bg-BG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bg-BG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</a:rPr>
                        <m:t>𝑐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⨁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bg-BG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𝐸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𝐺𝑒𝑉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772816"/>
                <a:ext cx="2386608" cy="2898935"/>
              </a:xfrm>
              <a:prstGeom prst="rect">
                <a:avLst/>
              </a:prstGeom>
              <a:blipFill rotWithShape="0">
                <a:blip r:embed="rId3"/>
                <a:stretch>
                  <a:fillRect l="-2041" t="-1263" r="-4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0329657"/>
                  </p:ext>
                </p:extLst>
              </p:nvPr>
            </p:nvGraphicFramePr>
            <p:xfrm>
              <a:off x="499605" y="5026929"/>
              <a:ext cx="4608510" cy="1097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12155"/>
                    <a:gridCol w="1160185"/>
                    <a:gridCol w="1536170"/>
                  </a:tblGrid>
                  <a:tr h="288032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c[%]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α</a:t>
                          </a:r>
                          <a:r>
                            <a:rPr lang="en-US" dirty="0" smtClean="0"/>
                            <a:t>[%]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3829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Data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6.3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 smtClean="0"/>
                            <a:t>0.2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14.3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 smtClean="0"/>
                            <a:t>0.4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28451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FTFP_BERT_EMY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6.2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 smtClean="0"/>
                            <a:t>0.1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13.4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US" dirty="0" smtClean="0"/>
                            <a:t>0.2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0329657"/>
                  </p:ext>
                </p:extLst>
              </p:nvPr>
            </p:nvGraphicFramePr>
            <p:xfrm>
              <a:off x="499605" y="5026929"/>
              <a:ext cx="4608510" cy="1097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12155"/>
                    <a:gridCol w="1160185"/>
                    <a:gridCol w="153617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c[%]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α</a:t>
                          </a:r>
                          <a:r>
                            <a:rPr lang="en-US" dirty="0" smtClean="0"/>
                            <a:t>[%]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Data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64921" t="-106557" r="-13455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00794" t="-106557" r="-1984" b="-12459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FTFP_BERT_EMY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64921" t="-210000" r="-134555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00794" t="-210000" r="-1984" b="-2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224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843485"/>
            <a:ext cx="4723546" cy="4581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shower shape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2818656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Good agreement for simulation and data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Fit with gamma distribution to estimate average leakage and shower maximum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bg-BG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𝑑𝑁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𝑑𝑧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𝑧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l-GR" b="0" i="1" smtClean="0">
                                  <a:latin typeface="Cambria Math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l-GR" b="0" i="1" smtClean="0">
                                  <a:latin typeface="Cambria Math" charset="0"/>
                                </a:rPr>
                                <m:t>𝛽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b="0" i="1" smtClean="0">
                                  <a:latin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bg-BG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𝑧</m:t>
                                  </m:r>
                                  <m:r>
                                    <a:rPr lang="el-GR" b="0" i="1" smtClean="0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l-GR" b="0" i="1" smtClean="0">
                                      <a:latin typeface="Cambria Math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l-GR" b="0" i="1" smtClean="0">
                                      <a:latin typeface="Cambria Math" charset="0"/>
                                    </a:rPr>
                                    <m:t>𝛽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l-GR" b="0" i="1" smtClean="0">
                              <a:latin typeface="Cambria Math" charset="0"/>
                            </a:rPr>
                            <m:t>𝛽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charset="0"/>
                            </a:rPr>
                            <m:t>Γ</m:t>
                          </m:r>
                          <m:r>
                            <a:rPr lang="el-GR" b="0" i="0" smtClean="0">
                              <a:latin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charset="0"/>
                            </a:rPr>
                            <m:t>γ</m:t>
                          </m:r>
                          <m:r>
                            <a:rPr lang="el-GR" b="0" i="0" smtClean="0"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l-GR" dirty="0" smtClean="0"/>
                  <a:t>γ</a:t>
                </a:r>
                <a:r>
                  <a:rPr lang="en-US" dirty="0" smtClean="0"/>
                  <a:t> shape parameter</a:t>
                </a:r>
              </a:p>
              <a:p>
                <a:pPr marL="0" indent="0">
                  <a:buNone/>
                </a:pPr>
                <a:r>
                  <a:rPr lang="el-GR" dirty="0" smtClean="0"/>
                  <a:t>β</a:t>
                </a:r>
                <a:r>
                  <a:rPr lang="en-US" dirty="0" smtClean="0"/>
                  <a:t> scale parameter</a:t>
                </a:r>
              </a:p>
              <a:p>
                <a:pPr marL="0" indent="0">
                  <a:buNone/>
                </a:pPr>
                <a:r>
                  <a:rPr lang="el-GR" dirty="0" smtClean="0"/>
                  <a:t>μ</a:t>
                </a:r>
                <a:r>
                  <a:rPr lang="en-US" dirty="0" smtClean="0"/>
                  <a:t> location </a:t>
                </a:r>
                <a:r>
                  <a:rPr lang="en-US" dirty="0" smtClean="0"/>
                  <a:t>parameter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2818656" cy="4525963"/>
              </a:xfrm>
              <a:blipFill rotWithShape="0">
                <a:blip r:embed="rId3"/>
                <a:stretch>
                  <a:fillRect l="-1732" t="-809" r="-2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97618" y="1615309"/>
                <a:ext cx="11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dirty="0">
                    <a:solidFill>
                      <a:srgbClr val="00B0F0"/>
                    </a:solidFill>
                  </a:rPr>
                  <a:t>6</a:t>
                </a:r>
                <a:r>
                  <a:rPr lang="sk-SK" dirty="0" smtClean="0">
                    <a:solidFill>
                      <a:srgbClr val="00B0F0"/>
                    </a:solidFill>
                  </a:rPr>
                  <a:t> </a:t>
                </a:r>
                <a:r>
                  <a:rPr lang="sk-SK" dirty="0" err="1">
                    <a:solidFill>
                      <a:srgbClr val="00B0F0"/>
                    </a:solidFill>
                  </a:rPr>
                  <a:t>GeV</a:t>
                </a:r>
                <a:r>
                  <a:rPr lang="sk-SK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618" y="1615309"/>
                <a:ext cx="1160382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737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3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57560"/>
            <a:ext cx="5587642" cy="3769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shower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Excellent agreement for shower maximum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104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832" y="4383669"/>
            <a:ext cx="3096344" cy="208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424" y="1363073"/>
            <a:ext cx="3168352" cy="3104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shower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9427" y="1624012"/>
            <a:ext cx="2890664" cy="4525963"/>
          </a:xfrm>
        </p:spPr>
        <p:txBody>
          <a:bodyPr/>
          <a:lstStyle/>
          <a:p>
            <a:r>
              <a:rPr lang="en-US" dirty="0" smtClean="0"/>
              <a:t>Hits in first 5 layer are fit to a straight line to determine shower axis</a:t>
            </a:r>
          </a:p>
          <a:p>
            <a:r>
              <a:rPr lang="en-US" dirty="0" smtClean="0"/>
              <a:t>Distance R is calculated with respect to shower axis</a:t>
            </a:r>
          </a:p>
          <a:p>
            <a:r>
              <a:rPr lang="en-US" dirty="0" smtClean="0"/>
              <a:t>Good agreement observed for data and simulation </a:t>
            </a:r>
          </a:p>
          <a:p>
            <a:endParaRPr lang="en-US" dirty="0"/>
          </a:p>
          <a:p>
            <a:r>
              <a:rPr lang="en-US" dirty="0" smtClean="0"/>
              <a:t>Good agreement also observed for mean distance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15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90409" y="999576"/>
                <a:ext cx="11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dirty="0">
                    <a:solidFill>
                      <a:srgbClr val="00B0F0"/>
                    </a:solidFill>
                  </a:rPr>
                  <a:t>6</a:t>
                </a:r>
                <a:r>
                  <a:rPr lang="sk-SK" dirty="0" smtClean="0">
                    <a:solidFill>
                      <a:srgbClr val="00B0F0"/>
                    </a:solidFill>
                  </a:rPr>
                  <a:t> </a:t>
                </a:r>
                <a:r>
                  <a:rPr lang="sk-SK" dirty="0" err="1">
                    <a:solidFill>
                      <a:srgbClr val="00B0F0"/>
                    </a:solidFill>
                  </a:rPr>
                  <a:t>GeV</a:t>
                </a:r>
                <a:r>
                  <a:rPr lang="sk-SK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409" y="999576"/>
                <a:ext cx="1160382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418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17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25277"/>
            <a:ext cx="3106688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Density is defined as number of neighbors in 3x3x3 cube around the hit (0 to 26)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Density information can be used to linearize the response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98464"/>
            <a:ext cx="4522076" cy="443133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4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Data taken with the DHCAL with minimal absorber at 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 are compared to simulations</a:t>
            </a:r>
          </a:p>
          <a:p>
            <a:r>
              <a:rPr lang="en-US" sz="2400" dirty="0" smtClean="0"/>
              <a:t>Fine segmentation allows detailed study of electromagnetic showers</a:t>
            </a:r>
          </a:p>
          <a:p>
            <a:r>
              <a:rPr lang="en-US" sz="2400" dirty="0" smtClean="0"/>
              <a:t>Standard FTFP_BERT fails to reproduce data well</a:t>
            </a:r>
          </a:p>
          <a:p>
            <a:r>
              <a:rPr lang="en-US" sz="2400" dirty="0" smtClean="0"/>
              <a:t>EMY option allows big improvement in the agreement</a:t>
            </a:r>
          </a:p>
          <a:p>
            <a:r>
              <a:rPr lang="en-US" sz="2400" dirty="0" smtClean="0"/>
              <a:t>Results are published (</a:t>
            </a:r>
            <a:r>
              <a:rPr lang="de-DE" sz="2400" dirty="0"/>
              <a:t>B. Freund </a:t>
            </a:r>
            <a:r>
              <a:rPr lang="de-DE" sz="2400" i="1" dirty="0"/>
              <a:t>et al</a:t>
            </a:r>
            <a:r>
              <a:rPr lang="de-DE" sz="2400" dirty="0"/>
              <a:t> 2016 </a:t>
            </a:r>
            <a:r>
              <a:rPr lang="de-DE" sz="2400" i="1" dirty="0"/>
              <a:t>JINST</a:t>
            </a:r>
            <a:r>
              <a:rPr lang="de-DE" sz="2400" dirty="0"/>
              <a:t> </a:t>
            </a:r>
            <a:r>
              <a:rPr lang="de-DE" sz="2400" b="1" dirty="0"/>
              <a:t>11</a:t>
            </a:r>
            <a:r>
              <a:rPr lang="de-DE" sz="2400" dirty="0"/>
              <a:t> </a:t>
            </a:r>
            <a:r>
              <a:rPr lang="de-DE" sz="2400" dirty="0" smtClean="0"/>
              <a:t>P05008 </a:t>
            </a:r>
            <a:r>
              <a:rPr lang="de-DE" sz="2400" dirty="0" smtClean="0">
                <a:hlinkClick r:id="rId2"/>
              </a:rPr>
              <a:t>http</a:t>
            </a:r>
            <a:r>
              <a:rPr lang="de-DE" sz="2400" dirty="0">
                <a:hlinkClick r:id="rId2"/>
              </a:rPr>
              <a:t>://</a:t>
            </a:r>
            <a:r>
              <a:rPr lang="de-DE" sz="2400" dirty="0" smtClean="0">
                <a:hlinkClick r:id="rId2"/>
              </a:rPr>
              <a:t>dx.doi.org/10.1088/1748-0221/11/05/P05008</a:t>
            </a:r>
            <a:r>
              <a:rPr lang="en-US" sz="2400" dirty="0" smtClean="0">
                <a:hlinkClick r:id="rId3"/>
              </a:rPr>
              <a:t>)</a:t>
            </a:r>
            <a:endParaRPr lang="en-US" sz="2400" dirty="0" smtClean="0"/>
          </a:p>
          <a:p>
            <a:r>
              <a:rPr lang="en-US" sz="2400" dirty="0" smtClean="0"/>
              <a:t>Analysis of pion data is underway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7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3000" dirty="0" smtClean="0"/>
              <a:t>Thank you for your attention!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29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47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>
                <a:solidFill>
                  <a:srgbClr val="616161"/>
                </a:solidFill>
              </a:rPr>
              <a:pPr/>
              <a:t>2</a:t>
            </a:fld>
            <a:endParaRPr lang="en-US">
              <a:solidFill>
                <a:srgbClr val="61616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6906" y="476672"/>
            <a:ext cx="3873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Calibri"/>
              </a:rPr>
              <a:t> Trend </a:t>
            </a:r>
            <a:r>
              <a:rPr lang="en-US" sz="3200" b="1" dirty="0">
                <a:solidFill>
                  <a:schemeClr val="bg1"/>
                </a:solidFill>
                <a:latin typeface="Calibri"/>
              </a:rPr>
              <a:t>in Calorimetry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28600" y="1255304"/>
            <a:ext cx="2743200" cy="484069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buClrTx/>
              <a:buSzTx/>
              <a:buFontTx/>
              <a:buNone/>
            </a:pPr>
            <a:endParaRPr lang="en-US" sz="1800">
              <a:solidFill>
                <a:srgbClr val="61616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995" y="1371600"/>
            <a:ext cx="223801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616161"/>
                </a:solidFill>
                <a:latin typeface="Calibri"/>
              </a:rPr>
              <a:t>Tower </a:t>
            </a:r>
            <a:r>
              <a:rPr lang="en-US" sz="1800" b="1" dirty="0" smtClean="0">
                <a:solidFill>
                  <a:srgbClr val="616161"/>
                </a:solidFill>
                <a:latin typeface="Calibri"/>
              </a:rPr>
              <a:t>geometry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900" dirty="0" smtClean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srgbClr val="616161"/>
                </a:solidFill>
                <a:latin typeface="Calibri"/>
              </a:rPr>
              <a:t> </a:t>
            </a:r>
            <a:r>
              <a:rPr lang="en-US" sz="1400" dirty="0">
                <a:solidFill>
                  <a:srgbClr val="616161"/>
                </a:solidFill>
                <a:latin typeface="Calibri"/>
              </a:rPr>
              <a:t>Energy is integrated over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/>
                </a:solidFill>
                <a:latin typeface="Calibri"/>
              </a:rPr>
              <a:t>  large volumes into single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/>
                </a:solidFill>
                <a:latin typeface="Calibri"/>
              </a:rPr>
              <a:t>  channels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400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/>
                </a:solidFill>
                <a:latin typeface="Calibri"/>
              </a:rPr>
              <a:t> Readout typically with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/>
                </a:solidFill>
                <a:latin typeface="Calibri"/>
              </a:rPr>
              <a:t>  high </a:t>
            </a:r>
            <a:r>
              <a:rPr lang="en-US" sz="1400" dirty="0" smtClean="0">
                <a:solidFill>
                  <a:srgbClr val="616161"/>
                </a:solidFill>
                <a:latin typeface="Calibri"/>
              </a:rPr>
              <a:t>resolution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400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srgbClr val="616161"/>
                </a:solidFill>
                <a:latin typeface="Calibri"/>
              </a:rPr>
              <a:t>Individual </a:t>
            </a:r>
            <a:r>
              <a:rPr lang="en-US" sz="1400" dirty="0">
                <a:solidFill>
                  <a:srgbClr val="616161"/>
                </a:solidFill>
                <a:latin typeface="Calibri"/>
              </a:rPr>
              <a:t>particles in a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/>
                </a:solidFill>
                <a:latin typeface="Calibri"/>
              </a:rPr>
              <a:t>  hadronic jet not </a:t>
            </a:r>
            <a:r>
              <a:rPr lang="en-US" sz="1400" dirty="0" smtClean="0">
                <a:solidFill>
                  <a:srgbClr val="616161"/>
                </a:solidFill>
                <a:latin typeface="Calibri"/>
              </a:rPr>
              <a:t>resolved </a:t>
            </a:r>
            <a:endParaRPr lang="en-US" sz="1400" dirty="0">
              <a:solidFill>
                <a:srgbClr val="616161"/>
              </a:solidFill>
              <a:latin typeface="Calibri"/>
            </a:endParaRPr>
          </a:p>
        </p:txBody>
      </p:sp>
      <p:grpSp>
        <p:nvGrpSpPr>
          <p:cNvPr id="12" name="Group 92"/>
          <p:cNvGrpSpPr>
            <a:grpSpLocks/>
          </p:cNvGrpSpPr>
          <p:nvPr/>
        </p:nvGrpSpPr>
        <p:grpSpPr bwMode="auto">
          <a:xfrm>
            <a:off x="439408" y="4114800"/>
            <a:ext cx="2379992" cy="1755766"/>
            <a:chOff x="3264" y="144"/>
            <a:chExt cx="2400" cy="1728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3264" y="144"/>
              <a:ext cx="2400" cy="172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altLang="en-US">
                <a:solidFill>
                  <a:srgbClr val="616161"/>
                </a:solidFill>
              </a:endParaRPr>
            </a:p>
          </p:txBody>
        </p:sp>
        <p:pic>
          <p:nvPicPr>
            <p:cNvPr id="14" name="Picture 3" descr="t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6" y="192"/>
              <a:ext cx="2064" cy="1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85"/>
            <p:cNvSpPr txBox="1">
              <a:spLocks noChangeArrowheads="1"/>
            </p:cNvSpPr>
            <p:nvPr/>
          </p:nvSpPr>
          <p:spPr bwMode="auto">
            <a:xfrm>
              <a:off x="3264" y="192"/>
              <a:ext cx="255" cy="2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FFCC00"/>
                  </a:solidFill>
                </a:rPr>
                <a:t>E</a:t>
              </a:r>
              <a:r>
                <a:rPr lang="en-US" altLang="en-US" baseline="-25000">
                  <a:solidFill>
                    <a:srgbClr val="FFCC00"/>
                  </a:solidFill>
                </a:rPr>
                <a:t>T</a:t>
              </a:r>
              <a:endParaRPr lang="en-US" altLang="en-US">
                <a:solidFill>
                  <a:srgbClr val="FFCC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324600" y="1214615"/>
            <a:ext cx="2667000" cy="4881383"/>
            <a:chOff x="5791200" y="1214615"/>
            <a:chExt cx="2667000" cy="4881383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5791200" y="1214615"/>
              <a:ext cx="2590800" cy="4881383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bg2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>
                <a:buClrTx/>
                <a:buSzTx/>
                <a:buFontTx/>
                <a:buNone/>
              </a:pPr>
              <a:endParaRPr lang="en-US" sz="1800">
                <a:solidFill>
                  <a:srgbClr val="616161"/>
                </a:solidFill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47777" y="1255304"/>
              <a:ext cx="2610423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b="1" dirty="0">
                  <a:solidFill>
                    <a:srgbClr val="616161"/>
                  </a:solidFill>
                  <a:latin typeface="Calibri"/>
                </a:rPr>
                <a:t>  Imaging calorimetry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sz="1400" dirty="0">
                <a:solidFill>
                  <a:srgbClr val="616161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 Large number of  calorimeter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  readout channels (~10</a:t>
              </a:r>
              <a:r>
                <a:rPr lang="en-US" sz="1400" baseline="30000" dirty="0">
                  <a:solidFill>
                    <a:srgbClr val="616161"/>
                  </a:solidFill>
                  <a:latin typeface="Calibri"/>
                </a:rPr>
                <a:t>7</a:t>
              </a: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)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sz="1400" dirty="0" smtClean="0">
                <a:solidFill>
                  <a:srgbClr val="616161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Option to minimize 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  resolution on individual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  </a:t>
              </a:r>
              <a:r>
                <a:rPr lang="en-US" sz="1400" dirty="0" smtClean="0">
                  <a:solidFill>
                    <a:srgbClr val="616161"/>
                  </a:solidFill>
                  <a:latin typeface="Calibri"/>
                </a:rPr>
                <a:t>channels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sz="1400" dirty="0">
                <a:solidFill>
                  <a:srgbClr val="616161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>
                  <a:solidFill>
                    <a:srgbClr val="616161"/>
                  </a:solidFill>
                  <a:latin typeface="Calibri"/>
                </a:rPr>
                <a:t>Particles </a:t>
              </a: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in a jet are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  measured individually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sz="1400" dirty="0">
                <a:solidFill>
                  <a:srgbClr val="616161"/>
                </a:solidFill>
                <a:latin typeface="Calibri"/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>
                  <a:solidFill>
                    <a:srgbClr val="616161"/>
                  </a:solidFill>
                  <a:latin typeface="Calibri"/>
                </a:rPr>
                <a:t> </a:t>
              </a:r>
            </a:p>
          </p:txBody>
        </p:sp>
      </p:grpSp>
      <p:sp>
        <p:nvSpPr>
          <p:cNvPr id="17" name="Striped Right Arrow 16"/>
          <p:cNvSpPr/>
          <p:nvPr/>
        </p:nvSpPr>
        <p:spPr bwMode="auto">
          <a:xfrm>
            <a:off x="3397182" y="1802636"/>
            <a:ext cx="2546418" cy="1429104"/>
          </a:xfrm>
          <a:prstGeom prst="stripedRightArrow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2">
                  <a:lumMod val="50000"/>
                </a:schemeClr>
              </a:gs>
              <a:gs pos="100000">
                <a:schemeClr val="bg2">
                  <a:lumMod val="1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>
              <a:buClrTx/>
              <a:buSzTx/>
              <a:buFontTx/>
              <a:buNone/>
            </a:pPr>
            <a:endParaRPr lang="en-US" sz="1800">
              <a:solidFill>
                <a:srgbClr val="616161"/>
              </a:solidFill>
              <a:latin typeface="Calibr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74" y="3733800"/>
            <a:ext cx="2989900" cy="1979464"/>
          </a:xfrm>
          <a:prstGeom prst="rect">
            <a:avLst/>
          </a:prstGeom>
        </p:spPr>
      </p:pic>
      <p:pic>
        <p:nvPicPr>
          <p:cNvPr id="20" name="Picture 36" descr="ichep_f1"/>
          <p:cNvPicPr>
            <a:picLocks noChangeAspect="1" noChangeArrowheads="1"/>
          </p:cNvPicPr>
          <p:nvPr/>
        </p:nvPicPr>
        <p:blipFill>
          <a:blip r:embed="rId4" cstate="print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09" y="3810000"/>
            <a:ext cx="2140591" cy="203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4806280" cy="365125"/>
          </a:xfrm>
        </p:spPr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594520" cy="365125"/>
          </a:xfrm>
        </p:spPr>
        <p:txBody>
          <a:bodyPr/>
          <a:lstStyle/>
          <a:p>
            <a:r>
              <a:rPr lang="en-CA" altLang="en-US" smtClean="0"/>
              <a:t>2016-06-16</a:t>
            </a:r>
            <a:endParaRPr lang="en-US" alt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2957"/>
            <a:ext cx="1372009" cy="59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57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244"/>
    </mc:Choice>
    <mc:Fallback xmlns="">
      <p:transition spd="slow" advTm="8224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>
                <a:solidFill>
                  <a:srgbClr val="616161"/>
                </a:solidFill>
              </a:rPr>
              <a:pPr/>
              <a:t>20</a:t>
            </a:fld>
            <a:endParaRPr lang="en-US" dirty="0">
              <a:solidFill>
                <a:srgbClr val="61616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238780"/>
            <a:ext cx="6152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200" b="1" dirty="0">
                <a:solidFill>
                  <a:srgbClr val="FFFFFF"/>
                </a:solidFill>
                <a:latin typeface="Calibri"/>
              </a:rPr>
              <a:t>Advantages of Imaging Calorimetry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159" y="976729"/>
            <a:ext cx="7756098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libri"/>
              </a:rPr>
              <a:t>Particle ID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900" dirty="0">
              <a:solidFill>
                <a:srgbClr val="FFFFFF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/>
              </a:rPr>
              <a:t>  Electrons, muons, hadrons </a:t>
            </a:r>
            <a:r>
              <a:rPr lang="en-US" sz="1600" dirty="0">
                <a:solidFill>
                  <a:srgbClr val="FFFFFF"/>
                </a:solidFill>
                <a:latin typeface="Times New Roman"/>
                <a:cs typeface="Times New Roman"/>
              </a:rPr>
              <a:t>→ </a:t>
            </a:r>
            <a:r>
              <a:rPr lang="en-US" sz="1600" dirty="0">
                <a:solidFill>
                  <a:srgbClr val="FFFFFF"/>
                </a:solidFill>
                <a:latin typeface="Calibri"/>
                <a:cs typeface="Times New Roman"/>
              </a:rPr>
              <a:t>(almost) </a:t>
            </a:r>
            <a:r>
              <a:rPr lang="en-US" sz="1600" dirty="0">
                <a:solidFill>
                  <a:srgbClr val="FFFFFF"/>
                </a:solidFill>
                <a:latin typeface="Calibri"/>
              </a:rPr>
              <a:t>trivial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5400" dirty="0">
              <a:solidFill>
                <a:srgbClr val="FFFFFF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libri"/>
              </a:rPr>
              <a:t>				Software compensation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>
                <a:solidFill>
                  <a:srgbClr val="FFFFFF"/>
                </a:solidFill>
                <a:latin typeface="Calibri"/>
              </a:rPr>
              <a:t>	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/>
              </a:rPr>
              <a:t>				  Typical calorimeters have e/h </a:t>
            </a:r>
            <a:r>
              <a:rPr lang="en-US" sz="1600" dirty="0">
                <a:solidFill>
                  <a:srgbClr val="FFFFFF"/>
                </a:solidFill>
                <a:latin typeface="Times New Roman"/>
                <a:cs typeface="Times New Roman"/>
              </a:rPr>
              <a:t>≠</a:t>
            </a:r>
            <a:r>
              <a:rPr lang="en-US" sz="1600" dirty="0">
                <a:solidFill>
                  <a:srgbClr val="FFFFFF"/>
                </a:solidFill>
                <a:latin typeface="Calibri"/>
              </a:rPr>
              <a:t> 1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/>
              </a:rPr>
              <a:t>				  Weighting of individual sub-showers possible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Times New Roman"/>
                <a:cs typeface="Times New Roman"/>
              </a:rPr>
              <a:t>				     →</a:t>
            </a:r>
            <a:r>
              <a:rPr lang="en-US" sz="1600" dirty="0">
                <a:solidFill>
                  <a:srgbClr val="FFFFFF"/>
                </a:solidFill>
                <a:latin typeface="Calibri"/>
              </a:rPr>
              <a:t> significant improvement in </a:t>
            </a:r>
            <a:r>
              <a:rPr lang="el-GR" sz="1600" dirty="0">
                <a:solidFill>
                  <a:srgbClr val="FFFFFF"/>
                </a:solidFill>
                <a:latin typeface="Times New Roman"/>
                <a:cs typeface="Times New Roman"/>
              </a:rPr>
              <a:t>σ</a:t>
            </a:r>
            <a:r>
              <a:rPr lang="en-US" sz="1600" baseline="-25000" dirty="0" err="1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lang="en-US" sz="1600" baseline="30000" dirty="0" err="1">
                <a:solidFill>
                  <a:srgbClr val="FFFFFF"/>
                </a:solidFill>
                <a:latin typeface="Times New Roman"/>
                <a:cs typeface="Times New Roman"/>
              </a:rPr>
              <a:t>had</a:t>
            </a:r>
            <a:endParaRPr lang="en-US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2000" dirty="0">
              <a:solidFill>
                <a:srgbClr val="FFFFFF"/>
              </a:solidFill>
              <a:latin typeface="Calibri"/>
              <a:cs typeface="Times New Roman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libri"/>
                <a:cs typeface="Times New Roman"/>
              </a:rPr>
              <a:t>Leakage corrections</a:t>
            </a:r>
            <a:endParaRPr lang="en-US" sz="1800" b="1" dirty="0">
              <a:solidFill>
                <a:srgbClr val="FFFFFF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900" dirty="0">
              <a:solidFill>
                <a:srgbClr val="FFFFFF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/>
              </a:rPr>
              <a:t>  Use longitudinal shower information to compensate for leakage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Times New Roman"/>
                <a:cs typeface="Times New Roman"/>
              </a:rPr>
              <a:t>       →</a:t>
            </a:r>
            <a:r>
              <a:rPr lang="en-US" sz="1600" dirty="0">
                <a:solidFill>
                  <a:srgbClr val="FFFFFF"/>
                </a:solidFill>
                <a:latin typeface="Calibri"/>
              </a:rPr>
              <a:t> significant improvement in </a:t>
            </a:r>
            <a:r>
              <a:rPr lang="el-GR" sz="1600" dirty="0">
                <a:solidFill>
                  <a:srgbClr val="FFFFFF"/>
                </a:solidFill>
                <a:latin typeface="Times New Roman"/>
                <a:cs typeface="Times New Roman"/>
              </a:rPr>
              <a:t>σ</a:t>
            </a:r>
            <a:r>
              <a:rPr lang="en-US" sz="1600" baseline="-25000" dirty="0" err="1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lang="en-US" sz="1600" baseline="30000" dirty="0" err="1">
                <a:solidFill>
                  <a:srgbClr val="FFFFFF"/>
                </a:solidFill>
                <a:latin typeface="Times New Roman"/>
                <a:cs typeface="Times New Roman"/>
              </a:rPr>
              <a:t>had</a:t>
            </a:r>
            <a:endParaRPr lang="en-US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/>
              </a:rPr>
              <a:t>  Measure momentum of charged particles exiting calorimeter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2000" dirty="0">
              <a:solidFill>
                <a:srgbClr val="FFFFFF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libri"/>
              </a:rPr>
              <a:t>Application of Particle Flow Algorithms (PFAs)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900" dirty="0">
              <a:solidFill>
                <a:srgbClr val="FFFFFF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/>
              </a:rPr>
              <a:t>  Use PFAs to reconstruct the energy of hadronic jets</a:t>
            </a:r>
          </a:p>
        </p:txBody>
      </p:sp>
      <p:pic>
        <p:nvPicPr>
          <p:cNvPr id="6" name="Picture 2" descr="C:\Documents and Settings\repond\My Documents\RPC\Events\Run_650265_Event_19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257800" y="990600"/>
            <a:ext cx="1443209" cy="1325556"/>
          </a:xfrm>
          <a:prstGeom prst="rect">
            <a:avLst/>
          </a:prstGeom>
          <a:noFill/>
        </p:spPr>
      </p:pic>
      <p:pic>
        <p:nvPicPr>
          <p:cNvPr id="7" name="Picture 5" descr="C:\Documents and Settings\repond\My Documents\RPC\Events\Run_650340_Event_3813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1977" y="990600"/>
            <a:ext cx="1461764" cy="132555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96" y="1828800"/>
            <a:ext cx="2286314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732" y="4038600"/>
            <a:ext cx="3405068" cy="1491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idx="10"/>
          </p:nvPr>
        </p:nvSpPr>
        <p:spPr>
          <a:xfrm>
            <a:off x="656779" y="6312693"/>
            <a:ext cx="5554960" cy="360363"/>
          </a:xfrm>
        </p:spPr>
        <p:txBody>
          <a:bodyPr/>
          <a:lstStyle/>
          <a:p>
            <a:r>
              <a:rPr lang="de-DE" altLang="de-DE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4/28/2015 </a:t>
            </a:r>
            <a:r>
              <a:rPr lang="de-DE" altLang="de-DE" sz="1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Argonne</a:t>
            </a:r>
            <a:r>
              <a:rPr lang="de-DE" altLang="de-DE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Lunch Seminar | Benjamin Freund</a:t>
            </a:r>
            <a:endParaRPr lang="en-US" altLang="de-DE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4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272"/>
    </mc:Choice>
    <mc:Fallback xmlns="">
      <p:transition spd="slow" advTm="9127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07479"/>
            <a:ext cx="5181600" cy="274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BF54-DCD6-4F6F-8CE4-F44F6E0314E7}" type="slidenum">
              <a:rPr lang="en-US">
                <a:solidFill>
                  <a:srgbClr val="616161"/>
                </a:solidFill>
              </a:rPr>
              <a:pPr/>
              <a:t>21</a:t>
            </a:fld>
            <a:endParaRPr lang="en-US">
              <a:solidFill>
                <a:srgbClr val="616161"/>
              </a:solidFill>
            </a:endParaRPr>
          </a:p>
        </p:txBody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601088" y="394841"/>
            <a:ext cx="4799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3200" b="1" dirty="0">
                <a:solidFill>
                  <a:srgbClr val="666B66"/>
                </a:solidFill>
                <a:latin typeface="Calibri"/>
              </a:rPr>
              <a:t>		     </a:t>
            </a:r>
            <a:r>
              <a:rPr lang="en-US" sz="3200" b="1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Collaboration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675883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Goal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000" b="1" dirty="0">
              <a:solidFill>
                <a:srgbClr val="616161">
                  <a:lumMod val="75000"/>
                </a:srgbClr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  </a:t>
            </a:r>
            <a:r>
              <a:rPr lang="en-US" sz="16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Development and study of finely segmented/imaging calorimeters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  Initially focused on the ILC/CLIC needs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  Now widening to include the developments of all imaging calorimeter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000" dirty="0">
              <a:solidFill>
                <a:srgbClr val="616161">
                  <a:lumMod val="75000"/>
                </a:srgbClr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1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Large prototypes built and tested to date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000" b="1" dirty="0">
              <a:solidFill>
                <a:srgbClr val="616161">
                  <a:lumMod val="75000"/>
                </a:srgbClr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b="1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  </a:t>
            </a:r>
            <a:r>
              <a:rPr lang="en-US" sz="16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Silicon-W ECAL, Scintillator-W ECAL, Scintillator-Fe/W HCAL, RPC-Fe/W HCAL,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6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  RPC-Fe HCAL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600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1" dirty="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7127501" y="3352800"/>
            <a:ext cx="1619995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4 continents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3200" dirty="0">
              <a:solidFill>
                <a:srgbClr val="616161">
                  <a:lumMod val="75000"/>
                </a:srgbClr>
              </a:solidFill>
              <a:latin typeface="Calibri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616161">
                    <a:lumMod val="75000"/>
                  </a:srgbClr>
                </a:solidFill>
                <a:latin typeface="Calibri"/>
              </a:rPr>
              <a:t>20 </a:t>
            </a:r>
            <a:r>
              <a:rPr lang="en-US" sz="18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countries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3200" dirty="0">
              <a:solidFill>
                <a:srgbClr val="616161">
                  <a:lumMod val="75000"/>
                </a:srgbClr>
              </a:solidFill>
              <a:latin typeface="Calibri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616161">
                    <a:lumMod val="75000"/>
                  </a:srgbClr>
                </a:solidFill>
                <a:latin typeface="Calibri"/>
              </a:rPr>
              <a:t>60 </a:t>
            </a:r>
            <a:r>
              <a:rPr lang="en-US" sz="18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institutes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3200" dirty="0">
              <a:solidFill>
                <a:srgbClr val="616161">
                  <a:lumMod val="75000"/>
                </a:srgbClr>
              </a:solidFill>
              <a:latin typeface="Calibri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616161">
                    <a:lumMod val="75000"/>
                  </a:srgbClr>
                </a:solidFill>
                <a:latin typeface="Calibri"/>
              </a:rPr>
              <a:t>364 </a:t>
            </a:r>
            <a:r>
              <a:rPr lang="en-US" sz="18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physicists/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engineers</a:t>
            </a: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 rot="5400000">
            <a:off x="7747615" y="2966423"/>
            <a:ext cx="316269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 rot="5400000">
            <a:off x="7795021" y="3730229"/>
            <a:ext cx="221458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 rot="5400000">
            <a:off x="7795021" y="4492229"/>
            <a:ext cx="221458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>
              <a:solidFill>
                <a:srgbClr val="616161"/>
              </a:solidFill>
              <a:latin typeface="Calibri"/>
            </a:endParaRPr>
          </a:p>
        </p:txBody>
      </p:sp>
      <p:sp>
        <p:nvSpPr>
          <p:cNvPr id="53256" name="AutoShape 8"/>
          <p:cNvSpPr>
            <a:spLocks noChangeArrowheads="1"/>
          </p:cNvSpPr>
          <p:nvPr/>
        </p:nvSpPr>
        <p:spPr bwMode="auto">
          <a:xfrm rot="5400000">
            <a:off x="7795021" y="5330429"/>
            <a:ext cx="221458" cy="228601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>
              <a:solidFill>
                <a:srgbClr val="616161"/>
              </a:solidFill>
              <a:latin typeface="Calibri"/>
            </a:endParaRPr>
          </a:p>
        </p:txBody>
      </p:sp>
      <p:pic>
        <p:nvPicPr>
          <p:cNvPr id="7170" name="Picture 2" descr="http://www2.astro.psu.edu/users/niel/astro1/slideshows/class38/011-earth-from-space-afric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975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170" y="1143000"/>
            <a:ext cx="1623630" cy="162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45514" y="377035"/>
            <a:ext cx="1720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2</a:t>
            </a:r>
            <a:r>
              <a:rPr lang="en-US" sz="1400" baseline="300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nd</a:t>
            </a:r>
            <a:r>
              <a:rPr lang="en-US" sz="14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largest R&amp;D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rgbClr val="616161">
                    <a:lumMod val="75000"/>
                  </a:srgbClr>
                </a:solidFill>
                <a:latin typeface="Calibri"/>
              </a:rPr>
              <a:t> collaboration in HEP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2799"/>
            <a:ext cx="1831944" cy="78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ate Placeholder 1"/>
          <p:cNvSpPr>
            <a:spLocks noGrp="1"/>
          </p:cNvSpPr>
          <p:nvPr>
            <p:ph type="dt" idx="10"/>
          </p:nvPr>
        </p:nvSpPr>
        <p:spPr>
          <a:xfrm>
            <a:off x="656779" y="6312693"/>
            <a:ext cx="5554960" cy="360363"/>
          </a:xfrm>
        </p:spPr>
        <p:txBody>
          <a:bodyPr/>
          <a:lstStyle/>
          <a:p>
            <a:r>
              <a:rPr lang="de-DE" altLang="de-DE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4/28/2015 </a:t>
            </a:r>
            <a:r>
              <a:rPr lang="de-DE" altLang="de-DE" sz="1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Argonne</a:t>
            </a:r>
            <a:r>
              <a:rPr lang="de-DE" altLang="de-DE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Lunch Seminar | Benjamin Freund</a:t>
            </a:r>
            <a:endParaRPr lang="en-US" altLang="de-DE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8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93"/>
    </mc:Choice>
    <mc:Fallback xmlns="">
      <p:transition spd="slow" advTm="5629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Sources of error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>
                <a:solidFill>
                  <a:srgbClr val="7B2B46"/>
                </a:solidFill>
              </a:rPr>
              <a:t>Equalization uncertainties (1-4 %)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>
                <a:solidFill>
                  <a:srgbClr val="7B2B46"/>
                </a:solidFill>
              </a:rPr>
              <a:t>Limited rate capability of RPC (only the first half second of each spill are taken for longitudinal shower profiles)</a:t>
            </a:r>
            <a:endParaRPr lang="en-US" dirty="0">
              <a:solidFill>
                <a:srgbClr val="7B2B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72200" y="1681030"/>
                <a:ext cx="12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dirty="0" smtClean="0">
                    <a:solidFill>
                      <a:srgbClr val="00B0F0"/>
                    </a:solidFill>
                  </a:rPr>
                  <a:t>10 </a:t>
                </a:r>
                <a:r>
                  <a:rPr lang="sk-SK" dirty="0" err="1" smtClean="0">
                    <a:solidFill>
                      <a:srgbClr val="00B0F0"/>
                    </a:solidFill>
                  </a:rPr>
                  <a:t>GeV</a:t>
                </a:r>
                <a:r>
                  <a:rPr lang="sk-SK" dirty="0" smtClean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681030"/>
                <a:ext cx="128862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377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187505"/>
            <a:ext cx="3244407" cy="321297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3707904" y="3573016"/>
            <a:ext cx="1872208" cy="720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21236" y="3933056"/>
            <a:ext cx="2242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RPC lose efficiency exponentially during spill (1-2 % effect)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Sources of error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/>
              <a:t>Calibration uncertainties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>
                <a:solidFill>
                  <a:srgbClr val="666B66"/>
                </a:solidFill>
              </a:rPr>
              <a:t>Limited rate capability of RPC (only the first half second of each spill are taken for longitudinal shower profiles)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>
                <a:solidFill>
                  <a:srgbClr val="7B2B46"/>
                </a:solidFill>
              </a:rPr>
              <a:t>Contamination from muons and </a:t>
            </a:r>
            <a:r>
              <a:rPr lang="en-US" dirty="0" err="1" smtClean="0">
                <a:solidFill>
                  <a:srgbClr val="7B2B46"/>
                </a:solidFill>
              </a:rPr>
              <a:t>pions</a:t>
            </a:r>
            <a:r>
              <a:rPr lang="en-US" dirty="0" smtClean="0">
                <a:solidFill>
                  <a:srgbClr val="7B2B46"/>
                </a:solidFill>
              </a:rPr>
              <a:t> estimated to be less than 1%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>
                <a:solidFill>
                  <a:srgbClr val="7B2B46"/>
                </a:solidFill>
              </a:rPr>
              <a:t>Contamination from accidental noise hit was estimated to 0.2 hits per event in the entire stack</a:t>
            </a:r>
          </a:p>
          <a:p>
            <a:pPr lvl="1" defTabSz="914400" fontAlgn="auto">
              <a:spcBef>
                <a:spcPts val="0"/>
              </a:spcBef>
              <a:spcAft>
                <a:spcPts val="0"/>
              </a:spcAft>
              <a:buClrTx/>
              <a:buFont typeface="Wingdings" charset="2"/>
              <a:buChar char="Ø"/>
            </a:pPr>
            <a:r>
              <a:rPr lang="en-US" dirty="0" smtClean="0">
                <a:solidFill>
                  <a:srgbClr val="7B2B46"/>
                </a:solidFill>
              </a:rPr>
              <a:t>Negligible, nevertheless noise events from accidental noise runs are added to simulation</a:t>
            </a:r>
            <a:endParaRPr lang="en-US" dirty="0">
              <a:solidFill>
                <a:srgbClr val="7B2B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71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and 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Pads close to ground lead fire at a relatively high rate</a:t>
            </a:r>
          </a:p>
          <a:p>
            <a:pPr marL="0" indent="0">
              <a:buNone/>
            </a:pPr>
            <a:r>
              <a:rPr lang="en-US" sz="1600" dirty="0" smtClean="0"/>
              <a:t>      </a:t>
            </a:r>
            <a:r>
              <a:rPr lang="en-US" sz="1600" dirty="0" smtClean="0">
                <a:solidFill>
                  <a:srgbClr val="7B2B46"/>
                </a:solidFill>
              </a:rPr>
              <a:t>Area of 2 x 5 cm^2 around these leads are ignored for both data and simulation (loss for simulation is negligible)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7B2B46"/>
                </a:solidFill>
              </a:rPr>
              <a:t>	</a:t>
            </a:r>
            <a:r>
              <a:rPr lang="en-US" sz="1600" dirty="0" smtClean="0">
                <a:solidFill>
                  <a:srgbClr val="7B2B46"/>
                </a:solidFill>
              </a:rPr>
              <a:t>	</a:t>
            </a:r>
            <a:r>
              <a:rPr lang="en-US" sz="1600" dirty="0" smtClean="0">
                <a:solidFill>
                  <a:srgbClr val="002060"/>
                </a:solidFill>
              </a:rPr>
              <a:t>Time</a:t>
            </a:r>
            <a:r>
              <a:rPr lang="en-US" sz="1600" dirty="0" smtClean="0">
                <a:solidFill>
                  <a:srgbClr val="7B2B46"/>
                </a:solidFill>
              </a:rPr>
              <a:t>			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7B2B46"/>
                </a:solidFill>
              </a:rPr>
              <a:t>	</a:t>
            </a:r>
            <a:r>
              <a:rPr lang="en-US" sz="1600" dirty="0" smtClean="0">
                <a:solidFill>
                  <a:srgbClr val="7B2B46"/>
                </a:solidFill>
              </a:rPr>
              <a:t>				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Data recorded in seven time bins (100 ns)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					Most hits occur in time bin 19 and 20 (bin difference to 							trigger)</a:t>
            </a:r>
            <a:r>
              <a:rPr lang="en-US" sz="1600" dirty="0" smtClean="0">
                <a:solidFill>
                  <a:srgbClr val="7B2B46"/>
                </a:solidFill>
              </a:rPr>
              <a:t>	</a:t>
            </a:r>
            <a:endParaRPr lang="en-US" sz="1600" dirty="0">
              <a:solidFill>
                <a:srgbClr val="7B2B46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7B2B46"/>
                </a:solidFill>
              </a:rPr>
              <a:t>					Remove events if most hits occur outside these two time bins 						to reduce noise contamination &amp; multiple particles (&lt;1%)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7B2B46"/>
                </a:solidFill>
              </a:rPr>
              <a:t>	</a:t>
            </a:r>
            <a:r>
              <a:rPr lang="en-US" sz="1600" dirty="0" smtClean="0">
                <a:solidFill>
                  <a:srgbClr val="7B2B46"/>
                </a:solidFill>
              </a:rPr>
              <a:t>			</a:t>
            </a:r>
            <a:endParaRPr lang="en-US" sz="1600" dirty="0">
              <a:solidFill>
                <a:srgbClr val="7B2B46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Sometimes the same pad fires several times in the same event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en-US" sz="1600" dirty="0" smtClean="0">
                <a:solidFill>
                  <a:srgbClr val="7B2B46"/>
                </a:solidFill>
              </a:rPr>
              <a:t>Duplicates are assumed to be fake hits and are removed (~0.1%)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Small fraction of dead DHCAL chips (&lt;1%)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en-US" sz="1600" dirty="0" smtClean="0">
                <a:solidFill>
                  <a:srgbClr val="7B2B46"/>
                </a:solidFill>
              </a:rPr>
              <a:t>Corresponding areas are removed in simulation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To reduce number of events with multiple particle and upstream interactions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en-US" sz="1600" dirty="0" smtClean="0">
                <a:solidFill>
                  <a:srgbClr val="7B2B46"/>
                </a:solidFill>
              </a:rPr>
              <a:t>Exactly one cluster with at most four hits is required in the first layer (10-20%)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71" y="2589555"/>
            <a:ext cx="1764196" cy="17110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39552" y="1916832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00389" y="2589555"/>
            <a:ext cx="144016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9783" y="4725144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9552" y="5301208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39552" y="5877272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276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153221"/>
            <a:ext cx="2922951" cy="28348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Sources of error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/>
              <a:t>Calibration uncertainties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>
                <a:solidFill>
                  <a:srgbClr val="7B2B46"/>
                </a:solidFill>
              </a:rPr>
              <a:t>Limited rate capability of RPC (only the first half second of each spill are taken for longitudinal shower profiles)</a:t>
            </a:r>
          </a:p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dirty="0">
                <a:solidFill>
                  <a:srgbClr val="7B2B46"/>
                </a:solidFill>
              </a:rPr>
              <a:t> </a:t>
            </a:r>
            <a:r>
              <a:rPr lang="en-US" dirty="0" smtClean="0">
                <a:solidFill>
                  <a:srgbClr val="7B2B46"/>
                </a:solidFill>
              </a:rPr>
              <a:t>    </a:t>
            </a:r>
            <a:endParaRPr lang="en-US" dirty="0">
              <a:solidFill>
                <a:srgbClr val="7B2B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25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72200" y="1681030"/>
                <a:ext cx="12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dirty="0" smtClean="0">
                    <a:solidFill>
                      <a:srgbClr val="00B0F0"/>
                    </a:solidFill>
                  </a:rPr>
                  <a:t>10 </a:t>
                </a:r>
                <a:r>
                  <a:rPr lang="sk-SK" dirty="0" err="1">
                    <a:solidFill>
                      <a:srgbClr val="00B0F0"/>
                    </a:solidFill>
                  </a:rPr>
                  <a:t>GeV</a:t>
                </a:r>
                <a:r>
                  <a:rPr lang="sk-SK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681030"/>
                <a:ext cx="1288623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3774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V="1">
            <a:off x="3779912" y="3415196"/>
            <a:ext cx="2232248" cy="138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87624" y="3244334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Longitudinal shower profiles sensitive to this effect, applied only as positive  systematic error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0111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Sources of error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en-US" dirty="0" smtClean="0"/>
              <a:t>Calibration uncertainties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428028"/>
            <a:ext cx="3672408" cy="3561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2924944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Assign half the average difference between calibrated and uncalibrated data as systematic uncertainty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Error applied symmetrically in general but only downwards for resolution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47664" y="2245466"/>
                <a:ext cx="116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dirty="0" smtClean="0">
                    <a:solidFill>
                      <a:srgbClr val="00B0F0"/>
                    </a:solidFill>
                  </a:rPr>
                  <a:t>8 </a:t>
                </a:r>
                <a:r>
                  <a:rPr lang="sk-SK" dirty="0" err="1">
                    <a:solidFill>
                      <a:srgbClr val="00B0F0"/>
                    </a:solidFill>
                  </a:rPr>
                  <a:t>GeV</a:t>
                </a:r>
                <a:r>
                  <a:rPr lang="sk-SK" dirty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245466"/>
                <a:ext cx="116038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473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8"/>
          <p:cNvSpPr/>
          <p:nvPr/>
        </p:nvSpPr>
        <p:spPr>
          <a:xfrm>
            <a:off x="3434724" y="419463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36918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4861"/>
            <a:ext cx="8280920" cy="59511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43361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09739"/>
            <a:ext cx="8164016" cy="604661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730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DHCAL prototype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228" y="1385697"/>
            <a:ext cx="1372009" cy="59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ocuments and Settings\repond\My Documents\RPC\Events\Run_650340_Event_38136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35461"/>
            <a:ext cx="3349907" cy="3076817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44586" y="1433649"/>
            <a:ext cx="507613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n-lt"/>
              </a:rPr>
              <a:t>Description</a:t>
            </a:r>
            <a:endParaRPr lang="en-US" sz="1800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 Hadronic sampling calorimeter </a:t>
            </a:r>
          </a:p>
          <a:p>
            <a:r>
              <a:rPr lang="en-US" dirty="0" smtClean="0">
                <a:latin typeface="+mn-lt"/>
              </a:rPr>
              <a:t> Designed for future electron-positron collider (ILC)</a:t>
            </a:r>
            <a:endParaRPr lang="en-US" dirty="0">
              <a:latin typeface="+mn-lt"/>
            </a:endParaRPr>
          </a:p>
          <a:p>
            <a:r>
              <a:rPr lang="en-US" b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54 active layers  (</a:t>
            </a:r>
            <a:r>
              <a:rPr lang="en-US" dirty="0" smtClean="0">
                <a:cs typeface="Arial" charset="0"/>
              </a:rPr>
              <a:t>~1m</a:t>
            </a:r>
            <a:r>
              <a:rPr lang="en-US" baseline="30000" dirty="0">
                <a:cs typeface="Arial" charset="0"/>
              </a:rPr>
              <a:t>2</a:t>
            </a:r>
            <a:r>
              <a:rPr lang="en-US" dirty="0" smtClean="0">
                <a:latin typeface="+mn-lt"/>
              </a:rPr>
              <a:t>)</a:t>
            </a:r>
          </a:p>
          <a:p>
            <a:r>
              <a:rPr lang="en-US" dirty="0" smtClean="0">
                <a:latin typeface="+mn-lt"/>
              </a:rPr>
              <a:t> Resistive Plate Chambers with</a:t>
            </a:r>
            <a:r>
              <a:rPr lang="en-US" dirty="0" smtClean="0">
                <a:latin typeface="+mn-lt"/>
                <a:cs typeface="Arial" charset="0"/>
              </a:rPr>
              <a:t> 1 x 1 cm</a:t>
            </a:r>
            <a:r>
              <a:rPr lang="en-US" baseline="30000" dirty="0" smtClean="0">
                <a:latin typeface="+mn-lt"/>
                <a:cs typeface="Arial" charset="0"/>
              </a:rPr>
              <a:t>2</a:t>
            </a:r>
            <a:r>
              <a:rPr lang="en-US" dirty="0" smtClean="0">
                <a:latin typeface="+mn-lt"/>
                <a:cs typeface="Arial" charset="0"/>
              </a:rPr>
              <a:t> pads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      </a:t>
            </a:r>
            <a:r>
              <a:rPr lang="en-US" dirty="0">
                <a:latin typeface="+mn-lt"/>
                <a:cs typeface="Arial" pitchFamily="34" charset="0"/>
              </a:rPr>
              <a:t>→</a:t>
            </a:r>
            <a:r>
              <a:rPr lang="en-US" dirty="0">
                <a:latin typeface="+mn-lt"/>
                <a:cs typeface="Arial" charset="0"/>
              </a:rPr>
              <a:t> </a:t>
            </a:r>
            <a:r>
              <a:rPr lang="en-US" dirty="0" smtClean="0">
                <a:latin typeface="+mn-lt"/>
                <a:cs typeface="Arial" charset="0"/>
              </a:rPr>
              <a:t>~500,000 </a:t>
            </a:r>
            <a:r>
              <a:rPr lang="en-US" dirty="0">
                <a:latin typeface="+mn-lt"/>
                <a:cs typeface="Arial" charset="0"/>
              </a:rPr>
              <a:t>readout </a:t>
            </a:r>
            <a:r>
              <a:rPr lang="en-US" dirty="0" smtClean="0">
                <a:latin typeface="+mn-lt"/>
                <a:cs typeface="Arial" charset="0"/>
              </a:rPr>
              <a:t>channels</a:t>
            </a:r>
            <a:endParaRPr lang="en-US" dirty="0">
              <a:latin typeface="+mn-lt"/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585866" y="3586611"/>
            <a:ext cx="3794821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latin typeface="+mn-lt"/>
              </a:rPr>
              <a:t>Electronic readout</a:t>
            </a:r>
          </a:p>
          <a:p>
            <a:endParaRPr lang="en-US" sz="1400" b="1" dirty="0">
              <a:latin typeface="+mn-lt"/>
            </a:endParaRPr>
          </a:p>
          <a:p>
            <a:r>
              <a:rPr lang="en-US" dirty="0">
                <a:latin typeface="+mn-lt"/>
              </a:rPr>
              <a:t>  </a:t>
            </a:r>
            <a:r>
              <a:rPr lang="en-US" dirty="0" smtClean="0">
                <a:latin typeface="+mn-lt"/>
              </a:rPr>
              <a:t>1 – bit (digital)</a:t>
            </a:r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  </a:t>
            </a:r>
          </a:p>
          <a:p>
            <a:r>
              <a:rPr lang="en-US" sz="1800" b="1" dirty="0" smtClean="0">
                <a:latin typeface="+mn-lt"/>
              </a:rPr>
              <a:t>Tests at FNAL </a:t>
            </a:r>
          </a:p>
          <a:p>
            <a:r>
              <a:rPr lang="en-US" dirty="0" smtClean="0">
                <a:latin typeface="+mn-lt"/>
              </a:rPr>
              <a:t>         </a:t>
            </a:r>
            <a:r>
              <a:rPr lang="en-US" sz="1800" dirty="0" smtClean="0">
                <a:latin typeface="+mn-lt"/>
              </a:rPr>
              <a:t>with Iron absorber in 2010 - 2011</a:t>
            </a:r>
          </a:p>
          <a:p>
            <a:endParaRPr lang="en-US" dirty="0" smtClean="0">
              <a:latin typeface="+mn-lt"/>
            </a:endParaRPr>
          </a:p>
          <a:p>
            <a:r>
              <a:rPr lang="en-US" b="1" dirty="0" smtClean="0">
                <a:latin typeface="+mn-lt"/>
              </a:rPr>
              <a:t>Tests at CERN </a:t>
            </a:r>
          </a:p>
          <a:p>
            <a:r>
              <a:rPr lang="en-US" dirty="0" smtClean="0">
                <a:latin typeface="+mn-lt"/>
              </a:rPr>
              <a:t>         with Tungsten absorber 2012</a:t>
            </a:r>
            <a:endParaRPr lang="en-US" dirty="0">
              <a:latin typeface="+mn-lt"/>
            </a:endParaRPr>
          </a:p>
        </p:txBody>
      </p:sp>
      <p:pic>
        <p:nvPicPr>
          <p:cNvPr id="12" name="Picture 11" descr="rpcSimp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154960"/>
            <a:ext cx="4199033" cy="1281191"/>
          </a:xfrm>
          <a:prstGeom prst="rect">
            <a:avLst/>
          </a:prstGeom>
        </p:spPr>
      </p:pic>
      <p:pic>
        <p:nvPicPr>
          <p:cNvPr id="13" name="Picture 2" descr="P101000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80093"/>
            <a:ext cx="2473128" cy="186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dirty="0" smtClean="0"/>
              <a:t>2016-06-16</a:t>
            </a:r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18237" y="7870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 GeV e+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/>
            </a:r>
            <a:br>
              <a:rPr lang="en-US" b="0" dirty="0"/>
            </a:br>
            <a:r>
              <a:rPr lang="en-US" b="0" dirty="0"/>
              <a:t>DHCAL with Minimal Absorber</a:t>
            </a:r>
            <a:endParaRPr lang="en-US" altLang="en-US" dirty="0">
              <a:latin typeface="Trebuchet MS" charset="0"/>
              <a:ea typeface="ＭＳ Ｐゴシック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38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4474840" cy="4525963"/>
              </a:xfrm>
            </p:spPr>
            <p:txBody>
              <a:bodyPr/>
              <a:lstStyle/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1600" dirty="0" smtClean="0">
                    <a:ea typeface="ＭＳ Ｐゴシック" charset="-128"/>
                  </a:rPr>
                  <a:t>Special </a:t>
                </a:r>
                <a:r>
                  <a:rPr lang="en-US" altLang="en-US" sz="1600" dirty="0" err="1" smtClean="0">
                    <a:ea typeface="ＭＳ Ｐゴシック" charset="-128"/>
                  </a:rPr>
                  <a:t>testbeam</a:t>
                </a:r>
                <a:r>
                  <a:rPr lang="en-US" altLang="en-US" sz="1600" dirty="0" smtClean="0">
                    <a:ea typeface="ＭＳ Ｐゴシック" charset="-128"/>
                  </a:rPr>
                  <a:t> taken at </a:t>
                </a:r>
                <a:r>
                  <a:rPr lang="en-US" altLang="en-US" sz="1600" dirty="0" err="1" smtClean="0">
                    <a:ea typeface="ＭＳ Ｐゴシック" charset="-128"/>
                  </a:rPr>
                  <a:t>Fermilab</a:t>
                </a:r>
                <a:r>
                  <a:rPr lang="en-US" altLang="en-US" sz="1600" dirty="0" smtClean="0">
                    <a:ea typeface="ＭＳ Ｐゴシック" charset="-128"/>
                  </a:rPr>
                  <a:t> in November 2011 in minimal absorber configuration without absorber plates</a:t>
                </a:r>
              </a:p>
              <a:p>
                <a:pPr eaLnBrk="1" hangingPunct="1">
                  <a:buFont typeface="Wingdings" charset="2"/>
                  <a:buChar char="Ø"/>
                </a:pPr>
                <a:endParaRPr lang="en-US" altLang="en-US" sz="1600" dirty="0">
                  <a:ea typeface="ＭＳ Ｐゴシック" charset="-128"/>
                </a:endParaRP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altLang="en-US" sz="1600" dirty="0" smtClean="0">
                    <a:ea typeface="ＭＳ Ｐゴシック" charset="-128"/>
                  </a:rPr>
                  <a:t>Cassettes feature a front-plate (2 mm copper) and rear plate (2 mm steel)</a:t>
                </a:r>
              </a:p>
              <a:p>
                <a:pPr eaLnBrk="1" hangingPunct="1">
                  <a:buFont typeface="Wingdings" charset="2"/>
                  <a:buChar char="Ø"/>
                </a:pPr>
                <a:endParaRPr lang="en-US" altLang="en-US" sz="1600" dirty="0" smtClean="0">
                  <a:ea typeface="ＭＳ Ｐゴシック" charset="-128"/>
                </a:endParaRPr>
              </a:p>
              <a:p>
                <a:pPr eaLnBrk="1" hangingPunct="1">
                  <a:buFont typeface="Wingdings" charset="2"/>
                  <a:buChar char="Ø"/>
                </a:pPr>
                <a:r>
                  <a:rPr lang="en-US" sz="1600" dirty="0" smtClean="0"/>
                  <a:t>Each </a:t>
                </a:r>
                <a:r>
                  <a:rPr lang="en-US" sz="1600" dirty="0"/>
                  <a:t>cassette </a:t>
                </a:r>
                <a:r>
                  <a:rPr lang="en-US" sz="1600" dirty="0" smtClean="0"/>
                  <a:t>corresponds </a:t>
                </a:r>
                <a:r>
                  <a:rPr lang="en-US" sz="1600" dirty="0" smtClean="0"/>
                  <a:t>to</a:t>
                </a:r>
              </a:p>
              <a:p>
                <a:pPr lvl="1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0.29</m:t>
                    </m:r>
                  </m:oMath>
                </a14:m>
                <a:r>
                  <a:rPr lang="en-US" dirty="0" smtClean="0"/>
                  <a:t> radiation lengths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pPr lvl="1">
                  <a:buFont typeface="Arial" charset="0"/>
                  <a:buChar char="•"/>
                </a:pPr>
                <a:r>
                  <a:rPr lang="en-US" b="0" dirty="0" smtClean="0"/>
                  <a:t>0.034 Interaction lengths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𝐼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>
                    <a:solidFill>
                      <a:schemeClr val="accent4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accent4">
                        <a:lumMod val="75000"/>
                        <a:lumOff val="25000"/>
                      </a:schemeClr>
                    </a:solidFill>
                  </a:rPr>
                  <a:t>    </a:t>
                </a:r>
                <a:r>
                  <a:rPr lang="en-US" dirty="0" smtClean="0">
                    <a:solidFill>
                      <a:srgbClr val="7B2B46"/>
                    </a:solidFill>
                  </a:rPr>
                  <a:t>Total thickness: 15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7B2B46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B2B46"/>
                            </a:solidFill>
                            <a:latin typeface="Cambria Math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B2B46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 smtClean="0">
                  <a:solidFill>
                    <a:srgbClr val="7B2B46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 smtClean="0">
                    <a:solidFill>
                      <a:srgbClr val="7B2B46"/>
                    </a:solidFill>
                  </a:rPr>
                  <a:t>     Or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7B2B46"/>
                        </a:solidFill>
                        <a:latin typeface="Cambria Math" charset="0"/>
                      </a:rPr>
                      <m:t>1.7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7B2B46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B2B4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B2B4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𝐼</m:t>
                        </m:r>
                      </m:sub>
                    </m:sSub>
                  </m:oMath>
                </a14:m>
                <a:endParaRPr lang="en-US" dirty="0" smtClean="0">
                  <a:solidFill>
                    <a:srgbClr val="7B2B46"/>
                  </a:solidFill>
                </a:endParaRPr>
              </a:p>
              <a:p>
                <a:pPr marL="457200" lvl="1" indent="0">
                  <a:buNone/>
                </a:pPr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638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4474840" cy="4525963"/>
              </a:xfrm>
              <a:blipFill rotWithShape="0">
                <a:blip r:embed="rId3"/>
                <a:stretch>
                  <a:fillRect l="-545" t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C3A1ADB9-964A-6142-8E6D-923555A46811}" type="slidenum">
              <a:rPr lang="en-US" altLang="en-US" sz="1000">
                <a:solidFill>
                  <a:srgbClr val="BFBFBF"/>
                </a:solidFill>
                <a:latin typeface="Calibri" charset="0"/>
              </a:rPr>
              <a:pPr eaLnBrk="1" hangingPunct="1"/>
              <a:t>4</a:t>
            </a:fld>
            <a:endParaRPr lang="en-US" altLang="en-US" sz="1000">
              <a:solidFill>
                <a:srgbClr val="BFBFBF"/>
              </a:solidFill>
              <a:latin typeface="Calibri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1988840"/>
            <a:ext cx="3692447" cy="2765081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457200" y="4537897"/>
            <a:ext cx="648072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34666" y="5408951"/>
            <a:ext cx="732283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smtClean="0">
                <a:solidFill>
                  <a:srgbClr val="FF0000"/>
                </a:solidFill>
              </a:rPr>
              <a:t>Unprecedented details of low energy electromagnetic showers!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sample collected at </a:t>
            </a:r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/>
          <a:lstStyle/>
          <a:p>
            <a:r>
              <a:rPr lang="en-US" sz="2500" dirty="0" smtClean="0"/>
              <a:t>Data collected at </a:t>
            </a:r>
            <a:r>
              <a:rPr lang="en-US" sz="2500" dirty="0" err="1" smtClean="0"/>
              <a:t>Fermilab</a:t>
            </a:r>
            <a:r>
              <a:rPr lang="en-US" sz="2500" dirty="0" smtClean="0"/>
              <a:t> Test Beam Facility</a:t>
            </a:r>
          </a:p>
          <a:p>
            <a:r>
              <a:rPr lang="en-US" sz="2500" dirty="0" smtClean="0"/>
              <a:t>Secondary </a:t>
            </a:r>
            <a:r>
              <a:rPr lang="en-US" sz="2500" dirty="0" smtClean="0"/>
              <a:t>beam mixture </a:t>
            </a:r>
            <a:r>
              <a:rPr lang="en-US" sz="2500" dirty="0" smtClean="0"/>
              <a:t>of electrons, muons and </a:t>
            </a:r>
            <a:r>
              <a:rPr lang="en-US" sz="2500" dirty="0" err="1" smtClean="0"/>
              <a:t>pions</a:t>
            </a:r>
            <a:endParaRPr lang="en-US" sz="2500" dirty="0" smtClean="0"/>
          </a:p>
          <a:p>
            <a:r>
              <a:rPr lang="en-US" sz="2500" dirty="0" smtClean="0"/>
              <a:t>Spill duration 4.0 seconds</a:t>
            </a:r>
          </a:p>
          <a:p>
            <a:r>
              <a:rPr lang="en-US" sz="2500" dirty="0" smtClean="0"/>
              <a:t>Cerenkov counters for PID</a:t>
            </a:r>
          </a:p>
          <a:p>
            <a:r>
              <a:rPr lang="en-US" sz="2500" dirty="0" smtClean="0"/>
              <a:t>Data collected in November 2011 has a momentum range of 1 - 10 GeV/c</a:t>
            </a: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5282"/>
              </p:ext>
            </p:extLst>
          </p:nvPr>
        </p:nvGraphicFramePr>
        <p:xfrm>
          <a:off x="5292080" y="1525562"/>
          <a:ext cx="3600400" cy="366595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00200"/>
                <a:gridCol w="1800200"/>
              </a:tblGrid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</a:t>
                      </a:r>
                    </a:p>
                    <a:p>
                      <a:r>
                        <a:rPr lang="en-US" dirty="0" smtClean="0"/>
                        <a:t>[GeV/c]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</a:t>
                      </a:r>
                      <a:r>
                        <a:rPr lang="en-US" baseline="0" dirty="0" smtClean="0"/>
                        <a:t> events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67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107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 k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 k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 k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109 k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88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109 k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6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226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6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2B4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814 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2B46"/>
                    </a:solidFill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27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50" y="1600200"/>
            <a:ext cx="6982300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6</a:t>
            </a:fld>
            <a:endParaRPr lang="en-US" alt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78631" y="3933056"/>
            <a:ext cx="87308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495" y="3794556"/>
            <a:ext cx="11431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PID provided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b</a:t>
            </a:r>
            <a:r>
              <a:rPr lang="en-US" sz="1200" dirty="0" smtClean="0">
                <a:solidFill>
                  <a:srgbClr val="FF0000"/>
                </a:solidFill>
              </a:rPr>
              <a:t>y Cerenkov</a:t>
            </a:r>
          </a:p>
          <a:p>
            <a:r>
              <a:rPr lang="en-US" sz="1200" dirty="0">
                <a:solidFill>
                  <a:srgbClr val="FF0000"/>
                </a:solidFill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ignal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(not simulated)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51720" y="5517232"/>
            <a:ext cx="6011430" cy="6089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178631" y="5733256"/>
            <a:ext cx="87308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39168" y="5475888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Nearly all hits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urvive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election cuts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57264" y="6103015"/>
            <a:ext cx="5073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Percentage of events surviving the various event selection criteria </a:t>
            </a:r>
            <a:endParaRPr lang="en-US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66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Equalization of </a:t>
            </a:r>
            <a:r>
              <a:rPr lang="en-US" dirty="0" smtClean="0"/>
              <a:t>the RPC response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Through-going muons are used to equalize the response of the RPCs</a:t>
                </a:r>
              </a:p>
              <a:p>
                <a:r>
                  <a:rPr lang="en-US" dirty="0" smtClean="0"/>
                  <a:t>Efficiency</a:t>
                </a:r>
                <a:r>
                  <a:rPr lang="el-GR" dirty="0" smtClean="0"/>
                  <a:t> ε </a:t>
                </a:r>
                <a:r>
                  <a:rPr lang="en-US" dirty="0" smtClean="0"/>
                  <a:t>and multiplicity </a:t>
                </a:r>
                <a:r>
                  <a:rPr lang="el-GR" dirty="0" smtClean="0"/>
                  <a:t>μ </a:t>
                </a:r>
                <a:r>
                  <a:rPr lang="en-US" dirty="0" smtClean="0"/>
                  <a:t>are calculated for every RPC</a:t>
                </a:r>
              </a:p>
              <a:p>
                <a:r>
                  <a:rPr lang="en-US" dirty="0" smtClean="0"/>
                  <a:t>Calibration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for </a:t>
                </a:r>
                <a:r>
                  <a:rPr lang="en-US" dirty="0"/>
                  <a:t>RPC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𝑖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dirty="0" smtClean="0"/>
                  <a:t>are </a:t>
                </a:r>
                <a:r>
                  <a:rPr lang="en-US" dirty="0"/>
                  <a:t>the product </a:t>
                </a:r>
                <a:r>
                  <a:rPr lang="en-US" dirty="0" smtClean="0"/>
                  <a:t>of </a:t>
                </a:r>
                <a:r>
                  <a:rPr lang="en-US" dirty="0"/>
                  <a:t>the average multiplicity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/>
                  <a:t>and efficiency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/>
                          <m:t>ε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divided by the multiplicity and efficiency of </a:t>
                </a:r>
                <a:r>
                  <a:rPr lang="en-US" dirty="0" smtClean="0"/>
                  <a:t>RPC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𝑖</m:t>
                    </m:r>
                  </m:oMath>
                </a14:m>
                <a:endParaRPr lang="en-US" b="0" dirty="0" smtClean="0"/>
              </a:p>
              <a:p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ε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dirty="0" smtClean="0"/>
                                <m:t>ε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Then </a:t>
                </a:r>
                <a:r>
                  <a:rPr lang="en-US" dirty="0"/>
                  <a:t>the corrected number of hits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′</m:t>
                    </m:r>
                  </m:oMath>
                </a14:m>
                <a:r>
                  <a:rPr lang="en-US" dirty="0" smtClean="0"/>
                  <a:t> is calculated as:</a:t>
                </a:r>
                <a:endParaRPr lang="en-US" dirty="0"/>
              </a:p>
              <a:p>
                <a:endParaRPr lang="en-US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′</m:t>
                    </m:r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pPr marL="0" indent="0" algn="ctr">
                  <a:buNone/>
                </a:pPr>
                <a:r>
                  <a:rPr lang="en-US" dirty="0" smtClean="0"/>
                  <a:t>Average </a:t>
                </a:r>
                <a:r>
                  <a:rPr lang="en-US" dirty="0"/>
                  <a:t>values for November data</a:t>
                </a:r>
                <a:r>
                  <a:rPr lang="en-US" dirty="0" smtClean="0"/>
                  <a:t>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 smtClean="0"/>
                          <m:t>ε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=0.917,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=1.573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44" t="-809" b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3563888" y="5661248"/>
            <a:ext cx="1944216" cy="4649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3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11" descr="ChargeDistruibution_FTFP_BER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064194"/>
            <a:ext cx="3651628" cy="1899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40060" y="1417638"/>
                <a:ext cx="6153874" cy="4619625"/>
              </a:xfrm>
            </p:spPr>
            <p:txBody>
              <a:bodyPr/>
              <a:lstStyle/>
              <a:p>
                <a:r>
                  <a:rPr lang="en-US" sz="1400" dirty="0" smtClean="0"/>
                  <a:t>GEANT4 based simulation gives raw points of </a:t>
                </a:r>
                <a:r>
                  <a:rPr lang="en-US" sz="1400" dirty="0" err="1" smtClean="0"/>
                  <a:t>ionisation</a:t>
                </a:r>
                <a:endParaRPr lang="en-US" sz="1400" dirty="0" smtClean="0"/>
              </a:p>
              <a:p>
                <a:r>
                  <a:rPr lang="en-US" sz="1400" dirty="0" smtClean="0"/>
                  <a:t>Simulation of RPC charge avalanche &amp; read-out by standalone program (</a:t>
                </a:r>
                <a:r>
                  <a:rPr lang="en-US" sz="1400" dirty="0" err="1" smtClean="0"/>
                  <a:t>RPC_sim</a:t>
                </a:r>
                <a:r>
                  <a:rPr lang="pt-BR" sz="1400" dirty="0" smtClean="0"/>
                  <a:t>)</a:t>
                </a:r>
              </a:p>
              <a:p>
                <a:pPr lvl="1"/>
                <a:r>
                  <a:rPr lang="en-US" sz="1300" dirty="0"/>
                  <a:t>P</a:t>
                </a:r>
                <a:r>
                  <a:rPr lang="en-US" sz="1300" dirty="0" smtClean="0"/>
                  <a:t>arametrization taken from analog RPC tests</a:t>
                </a:r>
              </a:p>
              <a:p>
                <a:pPr lvl="1"/>
                <a:r>
                  <a:rPr lang="en-US" sz="1300" dirty="0" smtClean="0"/>
                  <a:t>Radial charge distribution modeled by double-Gaussian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charset="0"/>
                        </a:rPr>
                        <m:t>𝑓</m:t>
                      </m:r>
                      <m:d>
                        <m:dPr>
                          <m:ctrlPr>
                            <a:rPr lang="en-US" sz="13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 charset="0"/>
                            </a:rPr>
                            <m:t>𝑟</m:t>
                          </m:r>
                        </m:e>
                      </m:d>
                      <m:r>
                        <a:rPr lang="en-US" sz="1300" b="0" i="1" smtClean="0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en-US" sz="13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300" b="0" i="1" smtClean="0">
                              <a:latin typeface="Cambria Math" charset="0"/>
                            </a:rPr>
                            <m:t>1−</m:t>
                          </m:r>
                          <m:r>
                            <a:rPr lang="en-US" sz="1300" b="0" i="1" smtClean="0">
                              <a:latin typeface="Cambria Math" charset="0"/>
                            </a:rPr>
                            <m:t>𝑅</m:t>
                          </m:r>
                        </m:e>
                      </m:d>
                      <m:r>
                        <a:rPr lang="en-US" sz="1300" b="0" i="1" smtClean="0">
                          <a:latin typeface="Cambria Math" charset="0"/>
                        </a:rPr>
                        <m:t>∗</m:t>
                      </m:r>
                      <m:sSup>
                        <m:sSupPr>
                          <m:ctrlPr>
                            <a:rPr lang="en-US" sz="13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300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1300" b="0" i="1" smtClean="0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bg-BG" sz="13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bg-BG" sz="13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b="0" i="1" smtClean="0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3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bg-BG" sz="13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300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00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300" b="0" i="1" smtClean="0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3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300" b="0" i="1" smtClean="0">
                                              <a:latin typeface="Cambria Math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3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  <m:r>
                        <a:rPr lang="en-US" sz="1300" b="0" i="1" smtClean="0">
                          <a:latin typeface="Cambria Math" charset="0"/>
                        </a:rPr>
                        <m:t>+</m:t>
                      </m:r>
                      <m:r>
                        <a:rPr lang="en-US" sz="1300" b="0" i="1" smtClean="0">
                          <a:latin typeface="Cambria Math" charset="0"/>
                        </a:rPr>
                        <m:t>𝑅</m:t>
                      </m:r>
                      <m:r>
                        <a:rPr lang="en-US" sz="1300" i="1">
                          <a:latin typeface="Cambria Math" charset="0"/>
                        </a:rPr>
                        <m:t>∗</m:t>
                      </m:r>
                      <m:sSup>
                        <m:sSupPr>
                          <m:ctrlPr>
                            <a:rPr lang="en-US" sz="13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300" i="1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1300" i="1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bg-BG" sz="13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bg-BG" sz="13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i="1">
                                      <a:latin typeface="Cambria Math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3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bg-BG" sz="13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300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00" i="1">
                                          <a:latin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300" i="1">
                                              <a:latin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30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3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3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sz="1300" dirty="0" smtClean="0"/>
              </a:p>
              <a:p>
                <a:pPr lvl="1"/>
                <a:r>
                  <a:rPr lang="en-US" sz="1300" dirty="0" smtClean="0"/>
                  <a:t>Close-by avalanches suppression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300" b="1" i="1" smtClean="0">
                            <a:latin typeface="Cambria Math" charset="0"/>
                          </a:rPr>
                          <m:t>𝒅</m:t>
                        </m:r>
                      </m:e>
                      <m:sub>
                        <m:r>
                          <a:rPr lang="en-US" sz="1300" b="1" i="1" smtClean="0">
                            <a:latin typeface="Cambria Math" charset="0"/>
                          </a:rPr>
                          <m:t>𝒄𝒖𝒕</m:t>
                        </m:r>
                      </m:sub>
                    </m:sSub>
                  </m:oMath>
                </a14:m>
                <a:r>
                  <a:rPr lang="en-US" sz="1300" dirty="0" smtClean="0"/>
                  <a:t>)</a:t>
                </a:r>
              </a:p>
              <a:p>
                <a:pPr lvl="1"/>
                <a:r>
                  <a:rPr lang="en-US" sz="1300" dirty="0" smtClean="0"/>
                  <a:t>Threshold to convert charge to hits (</a:t>
                </a:r>
                <a:r>
                  <a:rPr lang="en-US" sz="1300" b="1" dirty="0" smtClean="0"/>
                  <a:t>TT</a:t>
                </a:r>
                <a:r>
                  <a:rPr lang="en-US" sz="1300" dirty="0" smtClean="0"/>
                  <a:t>)</a:t>
                </a:r>
              </a:p>
              <a:p>
                <a:r>
                  <a:rPr lang="en-US" sz="1400" dirty="0" smtClean="0"/>
                  <a:t>Tuning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  <m:r>
                      <a:rPr lang="en-US" sz="1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sz="1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𝑅</m:t>
                    </m:r>
                    <m:r>
                      <a:rPr lang="en-US" sz="1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400" dirty="0" smtClean="0"/>
                  <a:t>and TT tuned using muons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400" b="1" i="1">
                            <a:latin typeface="Cambria Math" charset="0"/>
                          </a:rPr>
                          <m:t>𝒅</m:t>
                        </m:r>
                      </m:e>
                      <m:sub>
                        <m:r>
                          <a:rPr lang="en-US" sz="1400" b="1" i="1">
                            <a:latin typeface="Cambria Math" charset="0"/>
                          </a:rPr>
                          <m:t>𝒄𝒖𝒕</m:t>
                        </m:r>
                      </m:sub>
                    </m:sSub>
                  </m:oMath>
                </a14:m>
                <a:r>
                  <a:rPr lang="en-US" sz="1400" dirty="0" smtClean="0"/>
                  <a:t> tuned using positrons (3 &amp; 10 GeV)</a:t>
                </a:r>
              </a:p>
              <a:p>
                <a:r>
                  <a:rPr lang="en-US" sz="1400" dirty="0" smtClean="0"/>
                  <a:t>Initially FTFP_BERT physics list was used</a:t>
                </a:r>
              </a:p>
              <a:p>
                <a:pPr lvl="1">
                  <a:buFont typeface="Wingdings" charset="2"/>
                  <a:buChar char="Ø"/>
                </a:pPr>
                <a:r>
                  <a:rPr lang="en-US" sz="1400" dirty="0" smtClean="0"/>
                  <a:t>Led to unsatisfactory agreement (see later)</a:t>
                </a:r>
              </a:p>
              <a:p>
                <a:r>
                  <a:rPr lang="en-US" sz="1400" dirty="0" smtClean="0"/>
                  <a:t>Now using ‘Option 3’ or ‘_EMY’</a:t>
                </a:r>
              </a:p>
              <a:p>
                <a:pPr lvl="1"/>
                <a:r>
                  <a:rPr lang="en-US" sz="1400" dirty="0" smtClean="0"/>
                  <a:t>Main differences:</a:t>
                </a:r>
              </a:p>
              <a:p>
                <a:pPr lvl="2"/>
                <a:r>
                  <a:rPr lang="en-US" dirty="0" smtClean="0"/>
                  <a:t>Reduced </a:t>
                </a:r>
                <a:r>
                  <a:rPr lang="en-US" dirty="0" smtClean="0"/>
                  <a:t>step size in calculations of </a:t>
                </a:r>
                <a:r>
                  <a:rPr lang="en-US" dirty="0" smtClean="0"/>
                  <a:t>ionization process and improved treatment of multiple scattering  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0060" y="1417638"/>
                <a:ext cx="6153874" cy="4619625"/>
              </a:xfrm>
              <a:blipFill rotWithShape="0">
                <a:blip r:embed="rId3"/>
                <a:stretch>
                  <a:fillRect l="-198" t="-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  <p:sp>
        <p:nvSpPr>
          <p:cNvPr id="8" name="Textfeld 3"/>
          <p:cNvSpPr txBox="1"/>
          <p:nvPr/>
        </p:nvSpPr>
        <p:spPr>
          <a:xfrm>
            <a:off x="6300192" y="2745107"/>
            <a:ext cx="1880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Charge distribution in x-y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800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positrons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Benjamin Freund - CAP 2016 - DHCAL with Minimal Absorber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A276-351C-444C-A1DB-0A27896C7B3D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4" y="3212977"/>
            <a:ext cx="4110988" cy="30188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2588071" y="1220888"/>
                <a:ext cx="5122912" cy="2188840"/>
              </a:xfrm>
            </p:spPr>
            <p:txBody>
              <a:bodyPr/>
              <a:lstStyle/>
              <a:p>
                <a:endParaRPr lang="en-US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FF0000"/>
                    </a:solidFill>
                  </a:rPr>
                  <a:t>Gaussian fit in a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range to estimate the mean response as a function of the energy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8071" y="1220888"/>
                <a:ext cx="5122912" cy="2188840"/>
              </a:xfrm>
              <a:blipFill rotWithShape="0">
                <a:blip r:embed="rId3"/>
                <a:stretch>
                  <a:fillRect l="-1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398" y="3212977"/>
            <a:ext cx="4084470" cy="29993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3728" y="278138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Data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5511" y="2781382"/>
            <a:ext cx="342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Simulation (FTFP_BERT_EMY)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altLang="en-US" smtClean="0"/>
              <a:t>2016-06-16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69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9_visual identity">
  <a:themeElements>
    <a:clrScheme name="ANL_2009">
      <a:dk1>
        <a:srgbClr val="7F7F7F"/>
      </a:dk1>
      <a:lt1>
        <a:sysClr val="window" lastClr="FFFFFF"/>
      </a:lt1>
      <a:dk2>
        <a:srgbClr val="1F497D"/>
      </a:dk2>
      <a:lt2>
        <a:srgbClr val="EEECE1"/>
      </a:lt2>
      <a:accent1>
        <a:srgbClr val="5C0426"/>
      </a:accent1>
      <a:accent2>
        <a:srgbClr val="9D7D9E"/>
      </a:accent2>
      <a:accent3>
        <a:srgbClr val="BF5C28"/>
      </a:accent3>
      <a:accent4>
        <a:srgbClr val="3D203B"/>
      </a:accent4>
      <a:accent5>
        <a:srgbClr val="666B66"/>
      </a:accent5>
      <a:accent6>
        <a:srgbClr val="D6AC29"/>
      </a:accent6>
      <a:hlink>
        <a:srgbClr val="253D51"/>
      </a:hlink>
      <a:folHlink>
        <a:srgbClr val="1B1545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ANL_Template_gray</Template>
  <TotalTime>1534</TotalTime>
  <Words>1273</Words>
  <Application>Microsoft Macintosh PowerPoint</Application>
  <PresentationFormat>On-screen Show (4:3)</PresentationFormat>
  <Paragraphs>379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Calibri</vt:lpstr>
      <vt:lpstr>Cambria Math</vt:lpstr>
      <vt:lpstr>MS PGothic</vt:lpstr>
      <vt:lpstr>ＭＳ Ｐゴシック</vt:lpstr>
      <vt:lpstr>Times New Roman</vt:lpstr>
      <vt:lpstr>Trebuchet MS</vt:lpstr>
      <vt:lpstr>Wingdings</vt:lpstr>
      <vt:lpstr>Arial</vt:lpstr>
      <vt:lpstr>2009_visual identity</vt:lpstr>
      <vt:lpstr>DHCAL with Minimal Absorber: Measurements with Positrons</vt:lpstr>
      <vt:lpstr>PowerPoint Presentation</vt:lpstr>
      <vt:lpstr>The DHCAL prototype</vt:lpstr>
      <vt:lpstr> DHCAL with Minimal Absorber</vt:lpstr>
      <vt:lpstr>Data sample collected at Fermilab</vt:lpstr>
      <vt:lpstr>Event selection</vt:lpstr>
      <vt:lpstr>Equalization of the RPC response</vt:lpstr>
      <vt:lpstr>Simulation</vt:lpstr>
      <vt:lpstr>Response to positrons</vt:lpstr>
      <vt:lpstr>Response to positrons</vt:lpstr>
      <vt:lpstr>Reconstructed energy of positrons</vt:lpstr>
      <vt:lpstr>Resolution</vt:lpstr>
      <vt:lpstr>Longitudinal shower shape</vt:lpstr>
      <vt:lpstr>Longitudinal shower shape</vt:lpstr>
      <vt:lpstr>Transverse shower shape</vt:lpstr>
      <vt:lpstr>Hit density</vt:lpstr>
      <vt:lpstr>Conclusion</vt:lpstr>
      <vt:lpstr>PowerPoint Presentation</vt:lpstr>
      <vt:lpstr>Backup</vt:lpstr>
      <vt:lpstr>PowerPoint Presentation</vt:lpstr>
      <vt:lpstr>PowerPoint Presentation</vt:lpstr>
      <vt:lpstr>Systematic uncertainties</vt:lpstr>
      <vt:lpstr>Systematic uncertainties</vt:lpstr>
      <vt:lpstr>Hit and event selection</vt:lpstr>
      <vt:lpstr>Systematic uncertainties</vt:lpstr>
      <vt:lpstr>Systematic uncertainties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DHCAL with Minimal Absorber: Measurements with Positrons</dc:title>
  <dc:creator>Benjamin Freund, Mr</dc:creator>
  <cp:lastModifiedBy>Benjamin Freund, Mr</cp:lastModifiedBy>
  <cp:revision>51</cp:revision>
  <cp:lastPrinted>2016-05-04T15:03:07Z</cp:lastPrinted>
  <dcterms:created xsi:type="dcterms:W3CDTF">2016-05-03T14:27:36Z</dcterms:created>
  <dcterms:modified xsi:type="dcterms:W3CDTF">2016-06-16T01:57:43Z</dcterms:modified>
</cp:coreProperties>
</file>