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4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5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6.xml" ContentType="application/vnd.openxmlformats-officedocument.theme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7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2"/>
    <p:sldMasterId id="2147483684" r:id="rId3"/>
    <p:sldMasterId id="2147483704" r:id="rId4"/>
    <p:sldMasterId id="2147483724" r:id="rId5"/>
    <p:sldMasterId id="2147483744" r:id="rId6"/>
    <p:sldMasterId id="2147483789" r:id="rId7"/>
    <p:sldMasterId id="2147483808" r:id="rId8"/>
  </p:sldMasterIdLst>
  <p:notesMasterIdLst>
    <p:notesMasterId r:id="rId31"/>
  </p:notesMasterIdLst>
  <p:handoutMasterIdLst>
    <p:handoutMasterId r:id="rId32"/>
  </p:handoutMasterIdLst>
  <p:sldIdLst>
    <p:sldId id="509" r:id="rId9"/>
    <p:sldId id="790" r:id="rId10"/>
    <p:sldId id="780" r:id="rId11"/>
    <p:sldId id="799" r:id="rId12"/>
    <p:sldId id="777" r:id="rId13"/>
    <p:sldId id="643" r:id="rId14"/>
    <p:sldId id="624" r:id="rId15"/>
    <p:sldId id="773" r:id="rId16"/>
    <p:sldId id="774" r:id="rId17"/>
    <p:sldId id="763" r:id="rId18"/>
    <p:sldId id="805" r:id="rId19"/>
    <p:sldId id="806" r:id="rId20"/>
    <p:sldId id="798" r:id="rId21"/>
    <p:sldId id="717" r:id="rId22"/>
    <p:sldId id="796" r:id="rId23"/>
    <p:sldId id="788" r:id="rId24"/>
    <p:sldId id="797" r:id="rId25"/>
    <p:sldId id="794" r:id="rId26"/>
    <p:sldId id="694" r:id="rId27"/>
    <p:sldId id="747" r:id="rId28"/>
    <p:sldId id="778" r:id="rId29"/>
    <p:sldId id="779" r:id="rId30"/>
  </p:sldIdLst>
  <p:sldSz cx="9144000" cy="6858000" type="screen4x3"/>
  <p:notesSz cx="7010400" cy="9296400"/>
  <p:embeddedFontLst>
    <p:embeddedFont>
      <p:font typeface="Edwardian Script ITC" panose="020B0604020202020204" charset="0"/>
      <p:regular r:id="rId33"/>
    </p:embeddedFont>
    <p:embeddedFont>
      <p:font typeface="ＭＳ Ｐゴシック" panose="020B0600070205080204" pitchFamily="34" charset="-128"/>
      <p:regular r:id="rId34"/>
    </p:embeddedFont>
    <p:embeddedFont>
      <p:font typeface="Arial Rounded MT Bold" panose="020B0604020202020204" charset="0"/>
      <p:regular r:id="rId35"/>
    </p:embeddedFont>
    <p:embeddedFont>
      <p:font typeface="Cambria Math" panose="02040503050406030204" pitchFamily="18" charset="0"/>
      <p:regular r:id="rId36"/>
    </p:embeddedFont>
    <p:embeddedFont>
      <p:font typeface="Arial Unicode MS" panose="020B0604020202020204" pitchFamily="34" charset="-128"/>
      <p:regular r:id="rId37"/>
    </p:embeddedFont>
    <p:embeddedFont>
      <p:font typeface="Arial Black" panose="020B0A04020102020204" pitchFamily="34" charset="0"/>
      <p:bold r:id="rId38"/>
    </p:embeddedFont>
    <p:embeddedFont>
      <p:font typeface="Garamond" panose="02020404030301010803" pitchFamily="18" charset="0"/>
      <p:regular r:id="rId39"/>
      <p:bold r:id="rId40"/>
      <p:italic r:id="rId41"/>
    </p:embeddedFont>
    <p:embeddedFont>
      <p:font typeface="Calibri" panose="020F0502020204030204" pitchFamily="34" charset="0"/>
      <p:regular r:id="rId42"/>
      <p:bold r:id="rId43"/>
      <p:italic r:id="rId44"/>
      <p:boldItalic r:id="rId45"/>
    </p:embeddedFont>
    <p:embeddedFont>
      <p:font typeface="ＭＳ 明朝" panose="02020609040205080304" pitchFamily="49" charset="-128"/>
      <p:regular r:id="rId4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00"/>
    <a:srgbClr val="FFFFCC"/>
    <a:srgbClr val="00FF00"/>
    <a:srgbClr val="FFFF99"/>
    <a:srgbClr val="00CC00"/>
    <a:srgbClr val="009900"/>
    <a:srgbClr val="FF6600"/>
    <a:srgbClr val="8A0000"/>
    <a:srgbClr val="9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0160" autoAdjust="0"/>
    <p:restoredTop sz="98129" autoAdjust="0"/>
  </p:normalViewPr>
  <p:slideViewPr>
    <p:cSldViewPr snapToGrid="0">
      <p:cViewPr>
        <p:scale>
          <a:sx n="90" d="100"/>
          <a:sy n="90" d="100"/>
        </p:scale>
        <p:origin x="-128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font" Target="fonts/font7.fntdata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font" Target="fonts/font2.fntdata"/><Relationship Id="rId42" Type="http://schemas.openxmlformats.org/officeDocument/2006/relationships/font" Target="fonts/font10.fntdata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46" Type="http://schemas.openxmlformats.org/officeDocument/2006/relationships/font" Target="fonts/font14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handoutMaster" Target="handoutMasters/handoutMaster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45" Type="http://schemas.openxmlformats.org/officeDocument/2006/relationships/font" Target="fonts/font13.fntdata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font" Target="fonts/font4.fntdata"/><Relationship Id="rId49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notesMaster" Target="notesMasters/notesMaster1.xml"/><Relationship Id="rId44" Type="http://schemas.openxmlformats.org/officeDocument/2006/relationships/font" Target="fonts/font12.fnt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font" Target="fonts/font3.fntdata"/><Relationship Id="rId43" Type="http://schemas.openxmlformats.org/officeDocument/2006/relationships/font" Target="fonts/font11.fntdata"/><Relationship Id="rId48" Type="http://schemas.openxmlformats.org/officeDocument/2006/relationships/viewProps" Target="viewProps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37628" cy="464740"/>
          </a:xfrm>
          <a:prstGeom prst="rect">
            <a:avLst/>
          </a:prstGeom>
        </p:spPr>
        <p:txBody>
          <a:bodyPr vert="horz" lIns="91640" tIns="45821" rIns="91640" bIns="45821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1184" y="1"/>
            <a:ext cx="3037628" cy="464740"/>
          </a:xfrm>
          <a:prstGeom prst="rect">
            <a:avLst/>
          </a:prstGeom>
        </p:spPr>
        <p:txBody>
          <a:bodyPr vert="horz" lIns="91640" tIns="45821" rIns="91640" bIns="45821" rtlCol="0"/>
          <a:lstStyle>
            <a:lvl1pPr algn="r">
              <a:defRPr sz="1200"/>
            </a:lvl1pPr>
          </a:lstStyle>
          <a:p>
            <a:fld id="{360E2050-1FF1-4E20-9CBF-BA03A8F5E2F1}" type="datetimeFigureOut">
              <a:rPr lang="en-CA" smtClean="0"/>
              <a:t>14/06/2016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8830071"/>
            <a:ext cx="3037628" cy="464740"/>
          </a:xfrm>
          <a:prstGeom prst="rect">
            <a:avLst/>
          </a:prstGeom>
        </p:spPr>
        <p:txBody>
          <a:bodyPr vert="horz" lIns="91640" tIns="45821" rIns="91640" bIns="45821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1184" y="8830071"/>
            <a:ext cx="3037628" cy="464740"/>
          </a:xfrm>
          <a:prstGeom prst="rect">
            <a:avLst/>
          </a:prstGeom>
        </p:spPr>
        <p:txBody>
          <a:bodyPr vert="horz" lIns="91640" tIns="45821" rIns="91640" bIns="45821" rtlCol="0" anchor="b"/>
          <a:lstStyle>
            <a:lvl1pPr algn="r">
              <a:defRPr sz="1200"/>
            </a:lvl1pPr>
          </a:lstStyle>
          <a:p>
            <a:fld id="{022FFAAA-601D-4D9A-93F5-7E385A73531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249543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3"/>
            <a:ext cx="3037841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3"/>
            <a:ext cx="3037841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r">
              <a:defRPr sz="1200"/>
            </a:lvl1pPr>
          </a:lstStyle>
          <a:p>
            <a:fld id="{16447750-B720-41F7-B003-90D13CA4DD5D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2688" y="698500"/>
            <a:ext cx="4645025" cy="3482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2" tIns="46586" rIns="93172" bIns="4658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3"/>
            <a:ext cx="5608320" cy="4183380"/>
          </a:xfrm>
          <a:prstGeom prst="rect">
            <a:avLst/>
          </a:prstGeom>
        </p:spPr>
        <p:txBody>
          <a:bodyPr vert="horz" lIns="93172" tIns="46586" rIns="93172" bIns="46586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8829968"/>
            <a:ext cx="3037841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8"/>
            <a:ext cx="3037841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r">
              <a:defRPr sz="1200"/>
            </a:lvl1pPr>
          </a:lstStyle>
          <a:p>
            <a:fld id="{CE3AC1BD-FF88-4374-B74E-91C35CF59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487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jpeg"/><Relationship Id="rId2" Type="http://schemas.openxmlformats.org/officeDocument/2006/relationships/image" Target="../media/image1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10" Type="http://schemas.openxmlformats.org/officeDocument/2006/relationships/image" Target="../media/image10.png"/><Relationship Id="rId19" Type="http://schemas.openxmlformats.org/officeDocument/2006/relationships/image" Target="../media/image19.jpe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/Relationships>
</file>

<file path=ppt/slideLayouts/_rels/slideLayout10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jpeg"/><Relationship Id="rId2" Type="http://schemas.openxmlformats.org/officeDocument/2006/relationships/image" Target="../media/image1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10" Type="http://schemas.openxmlformats.org/officeDocument/2006/relationships/image" Target="../media/image10.png"/><Relationship Id="rId19" Type="http://schemas.openxmlformats.org/officeDocument/2006/relationships/image" Target="../media/image19.jpe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.pdf"/><Relationship Id="rId1" Type="http://schemas.openxmlformats.org/officeDocument/2006/relationships/slideMaster" Target="../slideMasters/slideMaster8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jpeg"/><Relationship Id="rId2" Type="http://schemas.openxmlformats.org/officeDocument/2006/relationships/image" Target="../media/image1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Master" Target="../slideMasters/slideMaster8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10" Type="http://schemas.openxmlformats.org/officeDocument/2006/relationships/image" Target="../media/image10.png"/><Relationship Id="rId19" Type="http://schemas.openxmlformats.org/officeDocument/2006/relationships/image" Target="../media/image19.jpe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/Relationships>
</file>

<file path=ppt/slideLayouts/_rels/slideLayout1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jpeg"/><Relationship Id="rId2" Type="http://schemas.openxmlformats.org/officeDocument/2006/relationships/image" Target="../media/image1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Master" Target="../slideMasters/slideMaster8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10" Type="http://schemas.openxmlformats.org/officeDocument/2006/relationships/image" Target="../media/image10.png"/><Relationship Id="rId19" Type="http://schemas.openxmlformats.org/officeDocument/2006/relationships/image" Target="../media/image19.jpe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.pdf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jpeg"/><Relationship Id="rId2" Type="http://schemas.openxmlformats.org/officeDocument/2006/relationships/image" Target="../media/image1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10" Type="http://schemas.openxmlformats.org/officeDocument/2006/relationships/image" Target="../media/image10.png"/><Relationship Id="rId19" Type="http://schemas.openxmlformats.org/officeDocument/2006/relationships/image" Target="../media/image19.jpe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/Relationships>
</file>

<file path=ppt/slideLayouts/_rels/slideLayout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jpeg"/><Relationship Id="rId2" Type="http://schemas.openxmlformats.org/officeDocument/2006/relationships/image" Target="../media/image1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10" Type="http://schemas.openxmlformats.org/officeDocument/2006/relationships/image" Target="../media/image10.png"/><Relationship Id="rId19" Type="http://schemas.openxmlformats.org/officeDocument/2006/relationships/image" Target="../media/image19.jpe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.pdf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jpeg"/><Relationship Id="rId2" Type="http://schemas.openxmlformats.org/officeDocument/2006/relationships/image" Target="../media/image1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10" Type="http://schemas.openxmlformats.org/officeDocument/2006/relationships/image" Target="../media/image10.png"/><Relationship Id="rId19" Type="http://schemas.openxmlformats.org/officeDocument/2006/relationships/image" Target="../media/image19.jpe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/Relationships>
</file>

<file path=ppt/slideLayouts/_rels/slideLayout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jpeg"/><Relationship Id="rId2" Type="http://schemas.openxmlformats.org/officeDocument/2006/relationships/image" Target="../media/image1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10" Type="http://schemas.openxmlformats.org/officeDocument/2006/relationships/image" Target="../media/image10.png"/><Relationship Id="rId19" Type="http://schemas.openxmlformats.org/officeDocument/2006/relationships/image" Target="../media/image19.jpe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.pdf"/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jpeg"/><Relationship Id="rId2" Type="http://schemas.openxmlformats.org/officeDocument/2006/relationships/image" Target="../media/image1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10" Type="http://schemas.openxmlformats.org/officeDocument/2006/relationships/image" Target="../media/image10.png"/><Relationship Id="rId19" Type="http://schemas.openxmlformats.org/officeDocument/2006/relationships/image" Target="../media/image19.jpe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/Relationships>
</file>

<file path=ppt/slideLayouts/_rels/slideLayout7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jpeg"/><Relationship Id="rId2" Type="http://schemas.openxmlformats.org/officeDocument/2006/relationships/image" Target="../media/image1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10" Type="http://schemas.openxmlformats.org/officeDocument/2006/relationships/image" Target="../media/image10.png"/><Relationship Id="rId19" Type="http://schemas.openxmlformats.org/officeDocument/2006/relationships/image" Target="../media/image19.jpe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.pdf"/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jpeg"/><Relationship Id="rId2" Type="http://schemas.openxmlformats.org/officeDocument/2006/relationships/image" Target="../media/image1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10" Type="http://schemas.openxmlformats.org/officeDocument/2006/relationships/image" Target="../media/image10.png"/><Relationship Id="rId19" Type="http://schemas.openxmlformats.org/officeDocument/2006/relationships/image" Target="../media/image19.jpe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/Relationships>
</file>

<file path=ppt/slideLayouts/_rels/slideLayout8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jpeg"/><Relationship Id="rId2" Type="http://schemas.openxmlformats.org/officeDocument/2006/relationships/image" Target="../media/image1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10" Type="http://schemas.openxmlformats.org/officeDocument/2006/relationships/image" Target="../media/image10.png"/><Relationship Id="rId19" Type="http://schemas.openxmlformats.org/officeDocument/2006/relationships/image" Target="../media/image19.jpe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.pdf"/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9EFC8-FE34-41FF-8A7C-C58D9861B9B8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55767-50D9-4295-8A01-2D6D9A7D3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5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9EFC8-FE34-41FF-8A7C-C58D9861B9B8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55767-50D9-4295-8A01-2D6D9A7D3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645470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5221111" y="1411111"/>
            <a:ext cx="3654602" cy="464255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Table Placeholder 13"/>
          <p:cNvSpPr>
            <a:spLocks noGrp="1"/>
          </p:cNvSpPr>
          <p:nvPr>
            <p:ph type="tbl" sz="quarter" idx="15"/>
          </p:nvPr>
        </p:nvSpPr>
        <p:spPr>
          <a:xfrm>
            <a:off x="381000" y="1411111"/>
            <a:ext cx="4629150" cy="4642556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13D42-6647-444F-853D-E8D29F7907FD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9A9CC-D407-2C40-A733-1A362103CE35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852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Table Placeholder 9"/>
          <p:cNvSpPr>
            <a:spLocks noGrp="1"/>
          </p:cNvSpPr>
          <p:nvPr>
            <p:ph type="tbl" sz="quarter" idx="13"/>
          </p:nvPr>
        </p:nvSpPr>
        <p:spPr>
          <a:xfrm>
            <a:off x="457200" y="1495425"/>
            <a:ext cx="8077200" cy="4586288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3AEC3-634A-4456-8A06-20C04A130E70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CB916-5AC1-644C-AE40-D75B460B96B0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036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381000" y="1439863"/>
            <a:ext cx="4797425" cy="4725987"/>
          </a:xfrm>
        </p:spPr>
        <p:txBody>
          <a:bodyPr/>
          <a:lstStyle/>
          <a:p>
            <a:pPr lvl="0"/>
            <a:r>
              <a:rPr lang="en-US" noProof="0" smtClean="0"/>
              <a:t>Click icon to add media</a:t>
            </a:r>
            <a:endParaRPr lang="en-US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5362575" y="1439863"/>
            <a:ext cx="3443288" cy="472598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39F29-3CCD-4327-84B3-12464E96A23A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7CCD4-CC97-4D48-A617-7F176D989D76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584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ank You Slide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7"/>
          <p:cNvSpPr txBox="1">
            <a:spLocks noChangeArrowheads="1"/>
          </p:cNvSpPr>
          <p:nvPr userDrawn="1"/>
        </p:nvSpPr>
        <p:spPr bwMode="auto">
          <a:xfrm>
            <a:off x="6818313" y="990600"/>
            <a:ext cx="2325687" cy="58674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1096963"/>
          </a:xfrm>
          <a:prstGeom prst="rect">
            <a:avLst/>
          </a:prstGeom>
          <a:solidFill>
            <a:srgbClr val="74241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 userDrawn="1"/>
        </p:nvSpPr>
        <p:spPr bwMode="auto">
          <a:xfrm>
            <a:off x="533400" y="6392863"/>
            <a:ext cx="5791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Owned and operated as a joint venture by a consortium of Canadian universities via a contribution through the National Research Council Canada </a:t>
            </a:r>
          </a:p>
          <a:p>
            <a:pPr defTabSz="4572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Propriété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d’un consortium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d’universités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canadiennes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géré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en co-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entreprise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à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partir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contribution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administrée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par le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Conseil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national de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recherches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Canada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0" y="2239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 userDrawn="1"/>
        </p:nvSpPr>
        <p:spPr bwMode="auto">
          <a:xfrm>
            <a:off x="6019800" y="411163"/>
            <a:ext cx="2971800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Canada’s national laboratory for particle and nuclear physics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Laboratoire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national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canadien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pour la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recherche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en physique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nucléaire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et en physique des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particules</a:t>
            </a:r>
            <a:endParaRPr lang="en-US" sz="7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7" name="Picture 19" descr="TRIUMF_logo_whit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90500" y="203200"/>
            <a:ext cx="2424113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 userDrawn="1"/>
        </p:nvSpPr>
        <p:spPr>
          <a:xfrm>
            <a:off x="-571" y="1985126"/>
            <a:ext cx="6818884" cy="3349657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7000" dirty="0">
                <a:solidFill>
                  <a:srgbClr val="113F7C"/>
                </a:solidFill>
                <a:latin typeface="Myriad Pro"/>
                <a:ea typeface="ヒラギノ角ゴ Pro W3" charset="-128"/>
                <a:cs typeface="Myriad Pro"/>
              </a:rPr>
              <a:t>Thank you!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7000" dirty="0" smtClean="0">
                <a:solidFill>
                  <a:srgbClr val="113F7C"/>
                </a:solidFill>
                <a:latin typeface="Myriad Pro"/>
                <a:ea typeface="ヒラギノ角ゴ Pro W3" charset="-128"/>
                <a:cs typeface="Myriad Pro"/>
              </a:rPr>
              <a:t>Merci</a:t>
            </a:r>
          </a:p>
        </p:txBody>
      </p:sp>
      <p:sp>
        <p:nvSpPr>
          <p:cNvPr id="35" name="Rectangle 34"/>
          <p:cNvSpPr/>
          <p:nvPr userDrawn="1"/>
        </p:nvSpPr>
        <p:spPr>
          <a:xfrm>
            <a:off x="6976324" y="2997200"/>
            <a:ext cx="2010775" cy="21364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white"/>
              </a:solidFill>
            </a:endParaRPr>
          </a:p>
        </p:txBody>
      </p:sp>
      <p:pic>
        <p:nvPicPr>
          <p:cNvPr id="36" name="Picture 49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6911" y="3414268"/>
            <a:ext cx="80018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2"/>
          <p:cNvPicPr>
            <a:picLocks noChangeAspect="1" noChangeArrowheads="1"/>
          </p:cNvPicPr>
          <p:nvPr userDrawn="1"/>
        </p:nvPicPr>
        <p:blipFill>
          <a:blip r:embed="rId4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3060404"/>
            <a:ext cx="1179248" cy="30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48"/>
          <p:cNvPicPr>
            <a:picLocks noChangeAspect="1" noChangeArrowheads="1"/>
          </p:cNvPicPr>
          <p:nvPr userDrawn="1"/>
        </p:nvPicPr>
        <p:blipFill>
          <a:blip r:embed="rId5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61001" y="4025521"/>
            <a:ext cx="112609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3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4025521"/>
            <a:ext cx="81583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4"/>
          <p:cNvPicPr>
            <a:picLocks noChangeAspect="1" noChangeArrowheads="1"/>
          </p:cNvPicPr>
          <p:nvPr userDrawn="1"/>
        </p:nvPicPr>
        <p:blipFill>
          <a:blip r:embed="rId7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13591" y="3106107"/>
            <a:ext cx="724535" cy="257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40" descr="NRCan-Canada_E.jpg"/>
          <p:cNvPicPr>
            <a:picLocks noChangeAspect="1"/>
          </p:cNvPicPr>
          <p:nvPr userDrawn="1"/>
        </p:nvPicPr>
        <p:blipFill>
          <a:blip r:embed="rId8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 b="59999"/>
          <a:stretch>
            <a:fillRect/>
          </a:stretch>
        </p:blipFill>
        <p:spPr>
          <a:xfrm>
            <a:off x="6991995" y="4880210"/>
            <a:ext cx="1997786" cy="234405"/>
          </a:xfrm>
          <a:prstGeom prst="rect">
            <a:avLst/>
          </a:prstGeom>
        </p:spPr>
      </p:pic>
      <p:pic>
        <p:nvPicPr>
          <p:cNvPr id="42" name="Picture 6"/>
          <p:cNvPicPr>
            <a:picLocks noChangeAspect="1" noChangeArrowheads="1"/>
          </p:cNvPicPr>
          <p:nvPr userDrawn="1"/>
        </p:nvPicPr>
        <p:blipFill>
          <a:blip r:embed="rId9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4615946"/>
            <a:ext cx="1997786" cy="207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7"/>
          <p:cNvPicPr>
            <a:picLocks noChangeAspect="1" noChangeArrowheads="1"/>
          </p:cNvPicPr>
          <p:nvPr userDrawn="1"/>
        </p:nvPicPr>
        <p:blipFill>
          <a:blip r:embed="rId10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3414268"/>
            <a:ext cx="106403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7" name="Group 66"/>
          <p:cNvGrpSpPr/>
          <p:nvPr userDrawn="1"/>
        </p:nvGrpSpPr>
        <p:grpSpPr>
          <a:xfrm>
            <a:off x="6976324" y="5283983"/>
            <a:ext cx="2010775" cy="1243817"/>
            <a:chOff x="6976324" y="5353833"/>
            <a:chExt cx="2010775" cy="1243817"/>
          </a:xfrm>
        </p:grpSpPr>
        <p:sp>
          <p:nvSpPr>
            <p:cNvPr id="68" name="Rectangle 67"/>
            <p:cNvSpPr/>
            <p:nvPr userDrawn="1"/>
          </p:nvSpPr>
          <p:spPr>
            <a:xfrm>
              <a:off x="6976324" y="5353833"/>
              <a:ext cx="2010775" cy="12438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prstClr val="white"/>
                </a:solidFill>
              </a:endParaRPr>
            </a:p>
          </p:txBody>
        </p:sp>
        <p:grpSp>
          <p:nvGrpSpPr>
            <p:cNvPr id="69" name="Group 34"/>
            <p:cNvGrpSpPr/>
            <p:nvPr userDrawn="1"/>
          </p:nvGrpSpPr>
          <p:grpSpPr>
            <a:xfrm>
              <a:off x="6976324" y="5404633"/>
              <a:ext cx="2005502" cy="1134579"/>
              <a:chOff x="6976324" y="5449083"/>
              <a:chExt cx="2005502" cy="1134579"/>
            </a:xfrm>
          </p:grpSpPr>
          <p:pic>
            <p:nvPicPr>
              <p:cNvPr id="70" name="Picture 69"/>
              <p:cNvPicPr>
                <a:picLocks noChangeAspect="1" noChangeArrowheads="1"/>
              </p:cNvPicPr>
              <p:nvPr/>
            </p:nvPicPr>
            <p:blipFill>
              <a:blip r:embed="rId11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b="23074"/>
              <a:stretch>
                <a:fillRect/>
              </a:stretch>
            </p:blipFill>
            <p:spPr bwMode="auto">
              <a:xfrm>
                <a:off x="8510703" y="6040902"/>
                <a:ext cx="471122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1" name="Picture 11"/>
              <p:cNvPicPr>
                <a:picLocks noChangeAspect="1" noChangeArrowheads="1"/>
              </p:cNvPicPr>
              <p:nvPr/>
            </p:nvPicPr>
            <p:blipFill>
              <a:blip r:embed="rId12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976324" y="5449083"/>
                <a:ext cx="647359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2" name="Picture 19"/>
              <p:cNvPicPr>
                <a:picLocks noChangeAspect="1" noChangeArrowheads="1"/>
              </p:cNvPicPr>
              <p:nvPr/>
            </p:nvPicPr>
            <p:blipFill>
              <a:blip r:embed="rId13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18657" r="20706"/>
              <a:stretch>
                <a:fillRect/>
              </a:stretch>
            </p:blipFill>
            <p:spPr bwMode="auto">
              <a:xfrm>
                <a:off x="6976324" y="5749671"/>
                <a:ext cx="338855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3" name="Picture 2"/>
              <p:cNvPicPr>
                <a:picLocks noChangeAspect="1" noChangeArrowheads="1"/>
              </p:cNvPicPr>
              <p:nvPr/>
            </p:nvPicPr>
            <p:blipFill>
              <a:blip r:embed="rId14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173383" y="6040902"/>
                <a:ext cx="329937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4" name="Picture 5"/>
              <p:cNvPicPr>
                <a:picLocks noChangeAspect="1" noChangeArrowheads="1"/>
              </p:cNvPicPr>
              <p:nvPr/>
            </p:nvPicPr>
            <p:blipFill>
              <a:blip r:embed="rId15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421335" y="6333710"/>
                <a:ext cx="560490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5" name="Picture 2"/>
              <p:cNvPicPr>
                <a:picLocks noChangeAspect="1" noChangeArrowheads="1"/>
              </p:cNvPicPr>
              <p:nvPr/>
            </p:nvPicPr>
            <p:blipFill>
              <a:blip r:embed="rId16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642080" y="5449083"/>
                <a:ext cx="512253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6" name="Picture 75" descr="Nordion_tag_colour.jpg"/>
              <p:cNvPicPr>
                <a:picLocks noChangeAspect="1"/>
              </p:cNvPicPr>
              <p:nvPr/>
            </p:nvPicPr>
            <p:blipFill>
              <a:blip r:embed="rId17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8287754" y="5749671"/>
                <a:ext cx="485573" cy="249952"/>
              </a:xfrm>
              <a:prstGeom prst="rect">
                <a:avLst/>
              </a:prstGeom>
            </p:spPr>
          </p:pic>
          <p:pic>
            <p:nvPicPr>
              <p:cNvPr id="77" name="Picture 2"/>
              <p:cNvPicPr>
                <a:picLocks noChangeAspect="1" noChangeArrowheads="1"/>
              </p:cNvPicPr>
              <p:nvPr/>
            </p:nvPicPr>
            <p:blipFill>
              <a:blip r:embed="rId18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2269" r="6447"/>
              <a:stretch>
                <a:fillRect/>
              </a:stretch>
            </p:blipFill>
            <p:spPr bwMode="auto">
              <a:xfrm>
                <a:off x="6976324" y="6333710"/>
                <a:ext cx="1420611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8" name="Picture 2"/>
              <p:cNvPicPr>
                <a:picLocks noChangeAspect="1" noChangeArrowheads="1"/>
              </p:cNvPicPr>
              <p:nvPr/>
            </p:nvPicPr>
            <p:blipFill>
              <a:blip r:embed="rId19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976324" y="6040902"/>
                <a:ext cx="1175926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9" name="Picture 3"/>
              <p:cNvPicPr>
                <a:picLocks noChangeAspect="1" noChangeArrowheads="1"/>
              </p:cNvPicPr>
              <p:nvPr/>
            </p:nvPicPr>
            <p:blipFill>
              <a:blip r:embed="rId20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369118" y="5749671"/>
                <a:ext cx="869871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0" name="Picture 4"/>
              <p:cNvPicPr>
                <a:picLocks noChangeAspect="1" noChangeArrowheads="1"/>
              </p:cNvPicPr>
              <p:nvPr/>
            </p:nvPicPr>
            <p:blipFill>
              <a:blip r:embed="rId21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805077" y="5749671"/>
                <a:ext cx="176749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1" name="Picture 5"/>
              <p:cNvPicPr>
                <a:picLocks noChangeAspect="1" noChangeArrowheads="1"/>
              </p:cNvPicPr>
              <p:nvPr/>
            </p:nvPicPr>
            <p:blipFill>
              <a:blip r:embed="rId22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193375" y="5449083"/>
                <a:ext cx="247418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2" name="Picture 6"/>
              <p:cNvPicPr>
                <a:picLocks noChangeAspect="1" noChangeArrowheads="1"/>
              </p:cNvPicPr>
              <p:nvPr/>
            </p:nvPicPr>
            <p:blipFill>
              <a:blip r:embed="rId23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3258" t="17670" r="90616" b="75131"/>
              <a:stretch>
                <a:fillRect/>
              </a:stretch>
            </p:blipFill>
            <p:spPr bwMode="auto">
              <a:xfrm>
                <a:off x="8473059" y="5449083"/>
                <a:ext cx="502416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83" name="TextBox 82"/>
          <p:cNvSpPr txBox="1"/>
          <p:nvPr userDrawn="1"/>
        </p:nvSpPr>
        <p:spPr>
          <a:xfrm>
            <a:off x="6948166" y="1798767"/>
            <a:ext cx="2113284" cy="935726"/>
          </a:xfrm>
          <a:prstGeom prst="rect">
            <a:avLst/>
          </a:prstGeom>
          <a:noFill/>
        </p:spPr>
        <p:txBody>
          <a:bodyPr wrap="square" lIns="72000" rtlCol="0">
            <a:spAutoFit/>
          </a:bodyPr>
          <a:lstStyle/>
          <a:p>
            <a:pPr defTabSz="457200" fontAlgn="base">
              <a:lnSpc>
                <a:spcPts val="113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800" dirty="0" smtClean="0">
                <a:solidFill>
                  <a:prstClr val="white"/>
                </a:solidFill>
                <a:latin typeface="Arial" pitchFamily="-111" charset="0"/>
                <a:ea typeface="ヒラギノ角ゴ Pro W3" pitchFamily="-111" charset="-128"/>
              </a:rPr>
              <a:t>TRIUMF: Alberta | British Columbia | Calgary  Carleton | Guelph | Manitoba | McMaster  Montréal | Northern British Columbia | Queen’s Regina | Saint Mary’s | Simon Fraser | Toronto Victoria | Winnipeg | York</a:t>
            </a:r>
            <a:endParaRPr lang="en-US" sz="800" dirty="0">
              <a:solidFill>
                <a:prstClr val="white"/>
              </a:solidFill>
              <a:latin typeface="Arial" pitchFamily="-111" charset="0"/>
              <a:ea typeface="ヒラギノ角ゴ Pro W3" pitchFamily="-11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79923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hank You Slide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7"/>
          <p:cNvSpPr txBox="1">
            <a:spLocks noChangeArrowheads="1"/>
          </p:cNvSpPr>
          <p:nvPr userDrawn="1"/>
        </p:nvSpPr>
        <p:spPr bwMode="auto">
          <a:xfrm>
            <a:off x="6818313" y="990600"/>
            <a:ext cx="2325687" cy="58674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1096963"/>
          </a:xfrm>
          <a:prstGeom prst="rect">
            <a:avLst/>
          </a:prstGeom>
          <a:solidFill>
            <a:srgbClr val="74241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 userDrawn="1"/>
        </p:nvSpPr>
        <p:spPr bwMode="auto">
          <a:xfrm>
            <a:off x="533400" y="6392863"/>
            <a:ext cx="5791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Owned and operated as a joint venture by a consortium of Canadian universities via a contribution through the National Research Council Canada </a:t>
            </a:r>
          </a:p>
          <a:p>
            <a:pPr defTabSz="4572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Propriété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d’un consortium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d’universités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canadiennes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géré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en co-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entreprise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à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partir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contribution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administrée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par le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Conseil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national de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recherches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Canada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0" y="2239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 userDrawn="1"/>
        </p:nvSpPr>
        <p:spPr bwMode="auto">
          <a:xfrm>
            <a:off x="6019800" y="411163"/>
            <a:ext cx="2971800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Canada’s national laboratory for particle and nuclear physics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Laboratoire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national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canadien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pour la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recherche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en physique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nucléaire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et en physique des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particules</a:t>
            </a:r>
            <a:endParaRPr lang="en-US" sz="7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7" name="Picture 19" descr="TRIUMF_logo_whit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90500" y="203200"/>
            <a:ext cx="2424113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 userDrawn="1"/>
        </p:nvSpPr>
        <p:spPr>
          <a:xfrm>
            <a:off x="-571" y="2235078"/>
            <a:ext cx="6818884" cy="2349500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200" dirty="0">
                <a:solidFill>
                  <a:srgbClr val="113F7C"/>
                </a:solidFill>
                <a:latin typeface="Myriad Pro"/>
                <a:ea typeface="ヒラギノ角ゴ Pro W3" charset="-128"/>
                <a:cs typeface="Myriad Pro"/>
              </a:rPr>
              <a:t>Thank you!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200" dirty="0">
                <a:solidFill>
                  <a:srgbClr val="113F7C"/>
                </a:solidFill>
                <a:latin typeface="Myriad Pro"/>
                <a:ea typeface="ヒラギノ角ゴ Pro W3" charset="-128"/>
                <a:cs typeface="Myriad Pro"/>
              </a:rPr>
              <a:t>Merci!</a:t>
            </a:r>
          </a:p>
        </p:txBody>
      </p:sp>
      <p:sp>
        <p:nvSpPr>
          <p:cNvPr id="33" name="Rectangle 32"/>
          <p:cNvSpPr/>
          <p:nvPr userDrawn="1"/>
        </p:nvSpPr>
        <p:spPr>
          <a:xfrm>
            <a:off x="6976324" y="2997200"/>
            <a:ext cx="2010775" cy="21364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white"/>
              </a:solidFill>
            </a:endParaRPr>
          </a:p>
        </p:txBody>
      </p:sp>
      <p:pic>
        <p:nvPicPr>
          <p:cNvPr id="45" name="Picture 4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6911" y="3414268"/>
            <a:ext cx="80018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3060404"/>
            <a:ext cx="1179248" cy="30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4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61001" y="4025521"/>
            <a:ext cx="112609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Picture 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4025521"/>
            <a:ext cx="81583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Picture 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13591" y="3106107"/>
            <a:ext cx="724535" cy="257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49" descr="NRCan-Canada_E.jpg"/>
          <p:cNvPicPr>
            <a:picLocks noChangeAspect="1"/>
          </p:cNvPicPr>
          <p:nvPr/>
        </p:nvPicPr>
        <p:blipFill>
          <a:blip r:embed="rId8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 b="59999"/>
          <a:stretch>
            <a:fillRect/>
          </a:stretch>
        </p:blipFill>
        <p:spPr>
          <a:xfrm>
            <a:off x="6991995" y="4880210"/>
            <a:ext cx="1997786" cy="234405"/>
          </a:xfrm>
          <a:prstGeom prst="rect">
            <a:avLst/>
          </a:prstGeom>
        </p:spPr>
      </p:pic>
      <p:pic>
        <p:nvPicPr>
          <p:cNvPr id="51" name="Picture 6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4615946"/>
            <a:ext cx="1997786" cy="207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Picture 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3414268"/>
            <a:ext cx="106403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6" name="Group 35"/>
          <p:cNvGrpSpPr/>
          <p:nvPr userDrawn="1"/>
        </p:nvGrpSpPr>
        <p:grpSpPr>
          <a:xfrm>
            <a:off x="6976324" y="5283983"/>
            <a:ext cx="2010775" cy="1243817"/>
            <a:chOff x="6976324" y="5353833"/>
            <a:chExt cx="2010775" cy="1243817"/>
          </a:xfrm>
        </p:grpSpPr>
        <p:sp>
          <p:nvSpPr>
            <p:cNvPr id="34" name="Rectangle 33"/>
            <p:cNvSpPr/>
            <p:nvPr userDrawn="1"/>
          </p:nvSpPr>
          <p:spPr>
            <a:xfrm>
              <a:off x="6976324" y="5353833"/>
              <a:ext cx="2010775" cy="12438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prstClr val="white"/>
                </a:solidFill>
              </a:endParaRPr>
            </a:p>
          </p:txBody>
        </p:sp>
        <p:grpSp>
          <p:nvGrpSpPr>
            <p:cNvPr id="35" name="Group 34"/>
            <p:cNvGrpSpPr/>
            <p:nvPr userDrawn="1"/>
          </p:nvGrpSpPr>
          <p:grpSpPr>
            <a:xfrm>
              <a:off x="6976324" y="5404633"/>
              <a:ext cx="2005502" cy="1134579"/>
              <a:chOff x="6976324" y="5449083"/>
              <a:chExt cx="2005502" cy="1134579"/>
            </a:xfrm>
          </p:grpSpPr>
          <p:pic>
            <p:nvPicPr>
              <p:cNvPr id="53" name="Picture 52"/>
              <p:cNvPicPr>
                <a:picLocks noChangeAspect="1" noChangeArrowheads="1"/>
              </p:cNvPicPr>
              <p:nvPr/>
            </p:nvPicPr>
            <p:blipFill>
              <a:blip r:embed="rId11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b="23074"/>
              <a:stretch>
                <a:fillRect/>
              </a:stretch>
            </p:blipFill>
            <p:spPr bwMode="auto">
              <a:xfrm>
                <a:off x="8510703" y="6040902"/>
                <a:ext cx="471122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4" name="Picture 11"/>
              <p:cNvPicPr>
                <a:picLocks noChangeAspect="1" noChangeArrowheads="1"/>
              </p:cNvPicPr>
              <p:nvPr/>
            </p:nvPicPr>
            <p:blipFill>
              <a:blip r:embed="rId12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976324" y="5449083"/>
                <a:ext cx="647359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5" name="Picture 19"/>
              <p:cNvPicPr>
                <a:picLocks noChangeAspect="1" noChangeArrowheads="1"/>
              </p:cNvPicPr>
              <p:nvPr/>
            </p:nvPicPr>
            <p:blipFill>
              <a:blip r:embed="rId13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18657" r="20706"/>
              <a:stretch>
                <a:fillRect/>
              </a:stretch>
            </p:blipFill>
            <p:spPr bwMode="auto">
              <a:xfrm>
                <a:off x="6976324" y="5749671"/>
                <a:ext cx="338855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6" name="Picture 2"/>
              <p:cNvPicPr>
                <a:picLocks noChangeAspect="1" noChangeArrowheads="1"/>
              </p:cNvPicPr>
              <p:nvPr/>
            </p:nvPicPr>
            <p:blipFill>
              <a:blip r:embed="rId14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173383" y="6040902"/>
                <a:ext cx="329937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7" name="Picture 5"/>
              <p:cNvPicPr>
                <a:picLocks noChangeAspect="1" noChangeArrowheads="1"/>
              </p:cNvPicPr>
              <p:nvPr/>
            </p:nvPicPr>
            <p:blipFill>
              <a:blip r:embed="rId15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421335" y="6333710"/>
                <a:ext cx="560490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8" name="Picture 2"/>
              <p:cNvPicPr>
                <a:picLocks noChangeAspect="1" noChangeArrowheads="1"/>
              </p:cNvPicPr>
              <p:nvPr/>
            </p:nvPicPr>
            <p:blipFill>
              <a:blip r:embed="rId16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642080" y="5449083"/>
                <a:ext cx="512253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9" name="Picture 58" descr="Nordion_tag_colour.jpg"/>
              <p:cNvPicPr>
                <a:picLocks noChangeAspect="1"/>
              </p:cNvPicPr>
              <p:nvPr/>
            </p:nvPicPr>
            <p:blipFill>
              <a:blip r:embed="rId17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8287754" y="5749671"/>
                <a:ext cx="485573" cy="249952"/>
              </a:xfrm>
              <a:prstGeom prst="rect">
                <a:avLst/>
              </a:prstGeom>
            </p:spPr>
          </p:pic>
          <p:pic>
            <p:nvPicPr>
              <p:cNvPr id="60" name="Picture 2"/>
              <p:cNvPicPr>
                <a:picLocks noChangeAspect="1" noChangeArrowheads="1"/>
              </p:cNvPicPr>
              <p:nvPr/>
            </p:nvPicPr>
            <p:blipFill>
              <a:blip r:embed="rId18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2269" r="6447"/>
              <a:stretch>
                <a:fillRect/>
              </a:stretch>
            </p:blipFill>
            <p:spPr bwMode="auto">
              <a:xfrm>
                <a:off x="6976324" y="6333710"/>
                <a:ext cx="1420611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1" name="Picture 2"/>
              <p:cNvPicPr>
                <a:picLocks noChangeAspect="1" noChangeArrowheads="1"/>
              </p:cNvPicPr>
              <p:nvPr/>
            </p:nvPicPr>
            <p:blipFill>
              <a:blip r:embed="rId19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976324" y="6040902"/>
                <a:ext cx="1175926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2" name="Picture 3"/>
              <p:cNvPicPr>
                <a:picLocks noChangeAspect="1" noChangeArrowheads="1"/>
              </p:cNvPicPr>
              <p:nvPr/>
            </p:nvPicPr>
            <p:blipFill>
              <a:blip r:embed="rId20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369118" y="5749671"/>
                <a:ext cx="869871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3" name="Picture 4"/>
              <p:cNvPicPr>
                <a:picLocks noChangeAspect="1" noChangeArrowheads="1"/>
              </p:cNvPicPr>
              <p:nvPr/>
            </p:nvPicPr>
            <p:blipFill>
              <a:blip r:embed="rId21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805077" y="5749671"/>
                <a:ext cx="176749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4" name="Picture 5"/>
              <p:cNvPicPr>
                <a:picLocks noChangeAspect="1" noChangeArrowheads="1"/>
              </p:cNvPicPr>
              <p:nvPr/>
            </p:nvPicPr>
            <p:blipFill>
              <a:blip r:embed="rId22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193375" y="5449083"/>
                <a:ext cx="247418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5" name="Picture 6"/>
              <p:cNvPicPr>
                <a:picLocks noChangeAspect="1" noChangeArrowheads="1"/>
              </p:cNvPicPr>
              <p:nvPr/>
            </p:nvPicPr>
            <p:blipFill>
              <a:blip r:embed="rId23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3258" t="17670" r="90616" b="75131"/>
              <a:stretch>
                <a:fillRect/>
              </a:stretch>
            </p:blipFill>
            <p:spPr bwMode="auto">
              <a:xfrm>
                <a:off x="8473059" y="5449083"/>
                <a:ext cx="502416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66" name="TextBox 65"/>
          <p:cNvSpPr txBox="1"/>
          <p:nvPr/>
        </p:nvSpPr>
        <p:spPr>
          <a:xfrm>
            <a:off x="6948166" y="1798767"/>
            <a:ext cx="2113284" cy="935726"/>
          </a:xfrm>
          <a:prstGeom prst="rect">
            <a:avLst/>
          </a:prstGeom>
          <a:noFill/>
        </p:spPr>
        <p:txBody>
          <a:bodyPr wrap="square" lIns="72000" rtlCol="0">
            <a:spAutoFit/>
          </a:bodyPr>
          <a:lstStyle/>
          <a:p>
            <a:pPr defTabSz="457200" fontAlgn="base">
              <a:lnSpc>
                <a:spcPts val="113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800" dirty="0" smtClean="0">
                <a:solidFill>
                  <a:prstClr val="white"/>
                </a:solidFill>
                <a:latin typeface="Arial" pitchFamily="-111" charset="0"/>
                <a:ea typeface="ヒラギノ角ゴ Pro W3" pitchFamily="-111" charset="-128"/>
              </a:rPr>
              <a:t>TRIUMF: Alberta | British Columbia | Calgary  Carleton | Guelph | Manitoba | McMaster  Montréal | Northern British Columbia | Queen’s Regina | Saint Mary’s | Simon Fraser | Toronto Victoria | Winnipeg | York</a:t>
            </a:r>
            <a:endParaRPr lang="en-US" sz="800" dirty="0">
              <a:solidFill>
                <a:prstClr val="white"/>
              </a:solidFill>
              <a:latin typeface="Arial" pitchFamily="-111" charset="0"/>
              <a:ea typeface="ヒラギノ角ゴ Pro W3" pitchFamily="-111" charset="-128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" y="4810499"/>
            <a:ext cx="68183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3600" dirty="0" smtClean="0">
                <a:solidFill>
                  <a:srgbClr val="113F7C"/>
                </a:solidFill>
                <a:latin typeface="Myriad Pro"/>
                <a:ea typeface="ヒラギノ角ゴ Pro W3" pitchFamily="-111" charset="-128"/>
                <a:cs typeface="Myriad Pro"/>
              </a:rPr>
              <a:t>Questions?</a:t>
            </a:r>
            <a:endParaRPr lang="en-US" sz="3600" dirty="0">
              <a:solidFill>
                <a:srgbClr val="113F7C"/>
              </a:solidFill>
              <a:latin typeface="Myriad Pro"/>
              <a:ea typeface="ヒラギノ角ゴ Pro W3" pitchFamily="-111" charset="-128"/>
              <a:cs typeface="Myriad Pro"/>
            </a:endParaRPr>
          </a:p>
        </p:txBody>
      </p:sp>
    </p:spTree>
    <p:extLst>
      <p:ext uri="{BB962C8B-B14F-4D97-AF65-F5344CB8AC3E}">
        <p14:creationId xmlns:p14="http://schemas.microsoft.com/office/powerpoint/2010/main" val="3882275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04800" y="6240379"/>
            <a:ext cx="288758" cy="5454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CA" sz="24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8526379" y="6286751"/>
            <a:ext cx="288758" cy="5454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CA" sz="24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マスタ タイトルの書式設定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spcBef>
                <a:spcPts val="22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75388"/>
            <a:ext cx="1600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4C3CBC9-A00C-4DA7-926E-4054A0856986}" type="datetime4">
              <a:rPr lang="en-US" altLang="ja-JP" smtClean="0"/>
              <a:pPr/>
              <a:t>June 14, 2016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 altLang="ja-JP" smtClean="0"/>
              <a:t>Presentation Title</a:t>
            </a: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BE0A9A-BE02-49C7-8472-E75946BEACEB}" type="slidenum">
              <a:rPr lang="en-US" altLang="ja-JP">
                <a:solidFill>
                  <a:prstClr val="white"/>
                </a:solidFill>
              </a:rPr>
              <a:pPr/>
              <a:t>‹#›</a:t>
            </a:fld>
            <a:endParaRPr lang="en-US" altLang="ja-JP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482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04800" y="6240379"/>
            <a:ext cx="288758" cy="5454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CA" sz="24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8526379" y="6286751"/>
            <a:ext cx="288758" cy="5454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CA" sz="2400">
              <a:solidFill>
                <a:prstClr val="white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>
                <a:latin typeface="Calibri" pitchFamily="34" charset="0"/>
              </a:defRPr>
            </a:lvl1pPr>
            <a:lvl2pPr>
              <a:defRPr sz="2400" b="0">
                <a:latin typeface="Calibri" pitchFamily="34" charset="0"/>
              </a:defRPr>
            </a:lvl2pPr>
            <a:lvl3pPr>
              <a:defRPr sz="2000" b="0">
                <a:latin typeface="Calibri" pitchFamily="34" charset="0"/>
              </a:defRPr>
            </a:lvl3pPr>
            <a:lvl4pPr>
              <a:defRPr sz="2000" b="0">
                <a:latin typeface="Calibri" pitchFamily="34" charset="0"/>
              </a:defRPr>
            </a:lvl4pPr>
            <a:lvl5pPr>
              <a:defRPr sz="2000" b="0">
                <a:latin typeface="Calibri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eaLnBrk="0" hangingPunct="0">
              <a:spcBef>
                <a:spcPct val="50000"/>
              </a:spcBef>
              <a:defRPr/>
            </a:pPr>
            <a:fld id="{B366EB59-53C8-4B7B-84AC-C8926B763D98}" type="datetime4">
              <a:rPr lang="en-US" sz="1600" smtClean="0">
                <a:solidFill>
                  <a:srgbClr val="000066"/>
                </a:solidFill>
                <a:latin typeface="Arial Rounded MT Bold" pitchFamily="34" charset="0"/>
                <a:cs typeface="+mn-cs"/>
              </a:rPr>
              <a:pPr eaLnBrk="0" hangingPunct="0">
                <a:spcBef>
                  <a:spcPct val="50000"/>
                </a:spcBef>
                <a:defRPr/>
              </a:pPr>
              <a:t>June 14, 2016</a:t>
            </a:fld>
            <a:endParaRPr lang="en-US" sz="1600">
              <a:solidFill>
                <a:srgbClr val="000066"/>
              </a:solidFill>
              <a:latin typeface="Arial Rounded MT Bold" pitchFamily="34" charset="0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eaLnBrk="0" hangingPunct="0">
              <a:spcBef>
                <a:spcPct val="50000"/>
              </a:spcBef>
              <a:defRPr/>
            </a:pPr>
            <a:fld id="{34CE75E4-8495-494C-B440-1365AF556E34}" type="slidenum">
              <a:rPr lang="en-US" sz="1200">
                <a:solidFill>
                  <a:srgbClr val="000000"/>
                </a:solidFill>
                <a:latin typeface="Times New Roman" pitchFamily="18" charset="0"/>
                <a:cs typeface="+mn-cs"/>
              </a:rPr>
              <a:pPr eaLnBrk="0" hangingPunct="0">
                <a:spcBef>
                  <a:spcPct val="50000"/>
                </a:spcBef>
                <a:defRPr/>
              </a:pPr>
              <a:t>‹#›</a:t>
            </a:fld>
            <a:endParaRPr lang="en-US" sz="1200">
              <a:solidFill>
                <a:srgbClr val="000000"/>
              </a:solidFill>
              <a:latin typeface="Times New Roman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424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46790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7"/>
          <p:cNvSpPr txBox="1">
            <a:spLocks noChangeArrowheads="1"/>
          </p:cNvSpPr>
          <p:nvPr userDrawn="1"/>
        </p:nvSpPr>
        <p:spPr bwMode="auto">
          <a:xfrm>
            <a:off x="6818313" y="990600"/>
            <a:ext cx="2325687" cy="5867400"/>
          </a:xfrm>
          <a:prstGeom prst="rect">
            <a:avLst/>
          </a:prstGeom>
          <a:solidFill>
            <a:srgbClr val="4F4946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1096963"/>
          </a:xfrm>
          <a:prstGeom prst="rect">
            <a:avLst/>
          </a:prstGeom>
          <a:solidFill>
            <a:srgbClr val="74241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 userDrawn="1"/>
        </p:nvSpPr>
        <p:spPr bwMode="auto">
          <a:xfrm>
            <a:off x="533400" y="6443665"/>
            <a:ext cx="5791200" cy="271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lnSpc>
                <a:spcPts val="5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Owned and operated as a joint venture by a consortium of Canadian universities via a contribution through the National Research Council Canada </a:t>
            </a:r>
          </a:p>
          <a:p>
            <a:pPr defTabSz="457200" fontAlgn="base">
              <a:lnSpc>
                <a:spcPts val="5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Propriété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d’un consortium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d’universités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canadiennes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géré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en co-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entreprise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à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partir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contribution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administrée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par le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Conseil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national de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recherches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Canada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0" y="2239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 userDrawn="1"/>
        </p:nvSpPr>
        <p:spPr bwMode="auto">
          <a:xfrm>
            <a:off x="6019800" y="411163"/>
            <a:ext cx="2971800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Canada’s national laboratory for particle and nuclear physics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Laboratoire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national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canadien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pour la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recherche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en physique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nucléaire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et en physique des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particules</a:t>
            </a:r>
            <a:endParaRPr lang="en-US" sz="7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7" name="Picture 19" descr="TRIUMF_logo_whit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90500" y="203200"/>
            <a:ext cx="2424113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 Placeholder 19"/>
          <p:cNvSpPr>
            <a:spLocks noGrp="1"/>
          </p:cNvSpPr>
          <p:nvPr>
            <p:ph type="body" sz="quarter" idx="10" hasCustomPrompt="1"/>
          </p:nvPr>
        </p:nvSpPr>
        <p:spPr>
          <a:xfrm>
            <a:off x="247650" y="2239963"/>
            <a:ext cx="6076950" cy="655638"/>
          </a:xfrm>
        </p:spPr>
        <p:txBody>
          <a:bodyPr/>
          <a:lstStyle>
            <a:lvl1pPr algn="r">
              <a:buNone/>
              <a:defRPr b="1">
                <a:solidFill>
                  <a:srgbClr val="113F7C"/>
                </a:solidFill>
              </a:defRPr>
            </a:lvl1pPr>
            <a:lvl2pPr algn="r">
              <a:buNone/>
              <a:defRPr sz="2000" b="1">
                <a:solidFill>
                  <a:srgbClr val="6E615D"/>
                </a:solidFill>
              </a:defRPr>
            </a:lvl2pPr>
            <a:lvl3pPr algn="r">
              <a:buNone/>
              <a:defRPr sz="1400" b="1">
                <a:solidFill>
                  <a:srgbClr val="6E615D"/>
                </a:solidFill>
              </a:defRPr>
            </a:lvl3pPr>
            <a:lvl4pPr algn="r">
              <a:buNone/>
              <a:defRPr sz="1100" b="1">
                <a:solidFill>
                  <a:schemeClr val="accent1"/>
                </a:solidFill>
                <a:latin typeface="+mj-lt"/>
              </a:defRPr>
            </a:lvl4pPr>
            <a:lvl5pPr algn="r">
              <a:buNone/>
              <a:defRPr sz="1100">
                <a:solidFill>
                  <a:srgbClr val="6E615D"/>
                </a:solidFill>
                <a:latin typeface="+mj-lt"/>
              </a:defRPr>
            </a:lvl5pPr>
          </a:lstStyle>
          <a:p>
            <a:pPr lvl="0"/>
            <a:r>
              <a:rPr lang="en-CA" dirty="0" smtClean="0"/>
              <a:t>Presentation 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247650" y="2895600"/>
            <a:ext cx="6076950" cy="457200"/>
          </a:xfrm>
        </p:spPr>
        <p:txBody>
          <a:bodyPr/>
          <a:lstStyle>
            <a:lvl1pPr algn="r">
              <a:buNone/>
              <a:defRPr sz="2000" b="1" baseline="0">
                <a:solidFill>
                  <a:srgbClr val="4F4946"/>
                </a:solidFill>
              </a:defRPr>
            </a:lvl1pPr>
          </a:lstStyle>
          <a:p>
            <a:pPr lvl="0"/>
            <a:r>
              <a:rPr lang="en-CA"/>
              <a:t>Subtitle, if any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247650" y="3581400"/>
            <a:ext cx="6076950" cy="457200"/>
          </a:xfrm>
        </p:spPr>
        <p:txBody>
          <a:bodyPr/>
          <a:lstStyle>
            <a:lvl1pPr algn="r">
              <a:buNone/>
              <a:defRPr sz="1400" b="1" baseline="0">
                <a:solidFill>
                  <a:srgbClr val="95938E"/>
                </a:solidFill>
              </a:defRPr>
            </a:lvl1pPr>
          </a:lstStyle>
          <a:p>
            <a:pPr lvl="0"/>
            <a:r>
              <a:rPr lang="en-CA"/>
              <a:t>Tagline, if any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247650" y="4343400"/>
            <a:ext cx="6076950" cy="533400"/>
          </a:xfrm>
        </p:spPr>
        <p:txBody>
          <a:bodyPr/>
          <a:lstStyle>
            <a:lvl1pPr algn="r">
              <a:buNone/>
              <a:defRPr sz="1100" b="1" baseline="0">
                <a:solidFill>
                  <a:srgbClr val="113F7C"/>
                </a:solidFill>
              </a:defRPr>
            </a:lvl1pPr>
          </a:lstStyle>
          <a:p>
            <a:pPr lvl="0"/>
            <a:r>
              <a:rPr lang="en-CA"/>
              <a:t>Name | Position | TRIUMF</a:t>
            </a:r>
          </a:p>
        </p:txBody>
      </p:sp>
      <p:sp>
        <p:nvSpPr>
          <p:cNvPr id="19" name="Picture Placeholder 16"/>
          <p:cNvSpPr>
            <a:spLocks noGrp="1"/>
          </p:cNvSpPr>
          <p:nvPr>
            <p:ph type="pic" sz="quarter" idx="16"/>
          </p:nvPr>
        </p:nvSpPr>
        <p:spPr>
          <a:xfrm>
            <a:off x="7028656" y="4953000"/>
            <a:ext cx="1905000" cy="167640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1" name="Picture Placeholder 16"/>
          <p:cNvSpPr>
            <a:spLocks noGrp="1"/>
          </p:cNvSpPr>
          <p:nvPr>
            <p:ph type="pic" sz="quarter" idx="17"/>
          </p:nvPr>
        </p:nvSpPr>
        <p:spPr>
          <a:xfrm>
            <a:off x="7028656" y="1295400"/>
            <a:ext cx="1905000" cy="167640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2" name="Picture Placeholder 16"/>
          <p:cNvSpPr>
            <a:spLocks noGrp="1"/>
          </p:cNvSpPr>
          <p:nvPr>
            <p:ph type="pic" sz="quarter" idx="18"/>
          </p:nvPr>
        </p:nvSpPr>
        <p:spPr>
          <a:xfrm>
            <a:off x="7028656" y="3124200"/>
            <a:ext cx="1905000" cy="167640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8" name="TextBox 17"/>
          <p:cNvSpPr txBox="1"/>
          <p:nvPr userDrawn="1"/>
        </p:nvSpPr>
        <p:spPr>
          <a:xfrm>
            <a:off x="457200" y="6087521"/>
            <a:ext cx="39688" cy="317500"/>
          </a:xfrm>
          <a:prstGeom prst="rect">
            <a:avLst/>
          </a:prstGeom>
          <a:solidFill>
            <a:srgbClr val="95938E"/>
          </a:solidFill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23" name="Text Box 6"/>
          <p:cNvSpPr txBox="1">
            <a:spLocks noChangeArrowheads="1"/>
          </p:cNvSpPr>
          <p:nvPr userDrawn="1"/>
        </p:nvSpPr>
        <p:spPr bwMode="auto">
          <a:xfrm>
            <a:off x="533400" y="6102881"/>
            <a:ext cx="5791200" cy="271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lnSpc>
                <a:spcPts val="5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Accelerating Science for Canada</a:t>
            </a:r>
          </a:p>
          <a:p>
            <a:pPr defTabSz="457200" fontAlgn="base">
              <a:lnSpc>
                <a:spcPts val="5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Un </a:t>
            </a:r>
            <a:r>
              <a:rPr lang="en-US" sz="600" dirty="0" err="1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accélérateur</a:t>
            </a:r>
            <a:r>
              <a:rPr lang="en-US" sz="600" dirty="0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 de la </a:t>
            </a:r>
            <a:r>
              <a:rPr lang="en-US" sz="600" dirty="0" err="1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démarche</a:t>
            </a:r>
            <a:r>
              <a:rPr lang="en-US" sz="600" dirty="0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 </a:t>
            </a:r>
            <a:r>
              <a:rPr lang="en-US" sz="600" dirty="0" err="1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scientifique</a:t>
            </a:r>
            <a:r>
              <a:rPr lang="en-US" sz="600" dirty="0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 </a:t>
            </a:r>
            <a:r>
              <a:rPr lang="en-US" sz="600" dirty="0" err="1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canadienne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61043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0011A-14A0-4371-BCD3-1EB3B1D2655A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-136776" y="464413"/>
            <a:ext cx="449597" cy="23120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6A7D6E3-EA9D-E741-9881-B35FD4502932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15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9EFC8-FE34-41FF-8A7C-C58D9861B9B8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55767-50D9-4295-8A01-2D6D9A7D3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827673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115247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white"/>
              </a:solidFill>
            </a:endParaRPr>
          </a:p>
        </p:txBody>
      </p:sp>
      <p:pic>
        <p:nvPicPr>
          <p:cNvPr id="11" name="Picture 10" descr="TRIUMF_logo_grey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91099" y="67606"/>
            <a:ext cx="1102360" cy="30226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6209244"/>
            <a:ext cx="9144000" cy="64875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654051" y="603778"/>
            <a:ext cx="7835899" cy="56504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16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6209244"/>
            <a:ext cx="9144000" cy="64875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070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844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347D3-69D3-40B2-960C-C7722C10F0D9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2C25A-5506-FD4F-B37D-9145376A3A20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507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7F68F-6D61-408A-A882-FC461AB36889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44D01-0053-A943-B22B-53B005C72D92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434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8A1D9-19E3-4A4C-932E-4B1284C95383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12733-F38B-6A49-BC10-73E8D4B90B73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856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86354"/>
            <a:ext cx="5111750" cy="4939809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348404"/>
            <a:ext cx="3008313" cy="377775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F1DE6-50C6-4349-986E-BBB92BC0B349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71CA4-6432-C847-B056-BB428797EB35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267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689413"/>
            <a:ext cx="5486400" cy="30381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C0ACB-F8B2-4BDE-B8A0-AE5B28D68685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20DE00-3A65-8A49-9448-F7694395675A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515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5221111" y="1411111"/>
            <a:ext cx="3654602" cy="464255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Table Placeholder 13"/>
          <p:cNvSpPr>
            <a:spLocks noGrp="1"/>
          </p:cNvSpPr>
          <p:nvPr>
            <p:ph type="tbl" sz="quarter" idx="15"/>
          </p:nvPr>
        </p:nvSpPr>
        <p:spPr>
          <a:xfrm>
            <a:off x="381000" y="1411111"/>
            <a:ext cx="4629150" cy="4642556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13D42-6647-444F-853D-E8D29F7907FD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9A9CC-D407-2C40-A733-1A362103CE35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660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Table Placeholder 9"/>
          <p:cNvSpPr>
            <a:spLocks noGrp="1"/>
          </p:cNvSpPr>
          <p:nvPr>
            <p:ph type="tbl" sz="quarter" idx="13"/>
          </p:nvPr>
        </p:nvSpPr>
        <p:spPr>
          <a:xfrm>
            <a:off x="457200" y="1495425"/>
            <a:ext cx="8077200" cy="4586288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3AEC3-634A-4456-8A06-20C04A130E70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CB916-5AC1-644C-AE40-D75B460B96B0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445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381000" y="1439863"/>
            <a:ext cx="4797425" cy="4725987"/>
          </a:xfrm>
        </p:spPr>
        <p:txBody>
          <a:bodyPr/>
          <a:lstStyle/>
          <a:p>
            <a:pPr lvl="0"/>
            <a:r>
              <a:rPr lang="en-US" noProof="0" smtClean="0"/>
              <a:t>Click icon to add media</a:t>
            </a:r>
            <a:endParaRPr lang="en-US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5362575" y="1439863"/>
            <a:ext cx="3443288" cy="472598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39F29-3CCD-4327-84B3-12464E96A23A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7CCD4-CC97-4D48-A617-7F176D989D76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062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22AFF-9281-43B7-BCFB-B041EFC4DC5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167933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ank You Slide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7"/>
          <p:cNvSpPr txBox="1">
            <a:spLocks noChangeArrowheads="1"/>
          </p:cNvSpPr>
          <p:nvPr userDrawn="1"/>
        </p:nvSpPr>
        <p:spPr bwMode="auto">
          <a:xfrm>
            <a:off x="6818313" y="990600"/>
            <a:ext cx="2325687" cy="58674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1096963"/>
          </a:xfrm>
          <a:prstGeom prst="rect">
            <a:avLst/>
          </a:prstGeom>
          <a:solidFill>
            <a:srgbClr val="74241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 userDrawn="1"/>
        </p:nvSpPr>
        <p:spPr bwMode="auto">
          <a:xfrm>
            <a:off x="533400" y="6392863"/>
            <a:ext cx="5791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Owned and operated as a joint venture by a consortium of Canadian universities via a contribution through the National Research Council Canada </a:t>
            </a:r>
          </a:p>
          <a:p>
            <a:pPr defTabSz="4572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Propriété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d’un consortium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d’universités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canadiennes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géré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en co-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entreprise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à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partir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contribution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administrée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par le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Conseil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national de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recherches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Canada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0" y="2239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 userDrawn="1"/>
        </p:nvSpPr>
        <p:spPr bwMode="auto">
          <a:xfrm>
            <a:off x="6019800" y="411163"/>
            <a:ext cx="2971800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Canada’s national laboratory for particle and nuclear physics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Laboratoire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national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canadien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pour la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recherche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en physique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nucléaire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et en physique des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particules</a:t>
            </a:r>
            <a:endParaRPr lang="en-US" sz="7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7" name="Picture 19" descr="TRIUMF_logo_whit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90500" y="203200"/>
            <a:ext cx="2424113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 userDrawn="1"/>
        </p:nvSpPr>
        <p:spPr>
          <a:xfrm>
            <a:off x="-571" y="1985126"/>
            <a:ext cx="6818884" cy="3349657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7000" dirty="0">
                <a:solidFill>
                  <a:srgbClr val="113F7C"/>
                </a:solidFill>
                <a:latin typeface="Myriad Pro"/>
                <a:ea typeface="ヒラギノ角ゴ Pro W3" charset="-128"/>
                <a:cs typeface="Myriad Pro"/>
              </a:rPr>
              <a:t>Thank you!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7000" dirty="0" smtClean="0">
                <a:solidFill>
                  <a:srgbClr val="113F7C"/>
                </a:solidFill>
                <a:latin typeface="Myriad Pro"/>
                <a:ea typeface="ヒラギノ角ゴ Pro W3" charset="-128"/>
                <a:cs typeface="Myriad Pro"/>
              </a:rPr>
              <a:t>Merci</a:t>
            </a:r>
          </a:p>
        </p:txBody>
      </p:sp>
      <p:sp>
        <p:nvSpPr>
          <p:cNvPr id="35" name="Rectangle 34"/>
          <p:cNvSpPr/>
          <p:nvPr userDrawn="1"/>
        </p:nvSpPr>
        <p:spPr>
          <a:xfrm>
            <a:off x="6976324" y="2997200"/>
            <a:ext cx="2010775" cy="21364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white"/>
              </a:solidFill>
            </a:endParaRPr>
          </a:p>
        </p:txBody>
      </p:sp>
      <p:pic>
        <p:nvPicPr>
          <p:cNvPr id="36" name="Picture 49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6911" y="3414268"/>
            <a:ext cx="80018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2"/>
          <p:cNvPicPr>
            <a:picLocks noChangeAspect="1" noChangeArrowheads="1"/>
          </p:cNvPicPr>
          <p:nvPr userDrawn="1"/>
        </p:nvPicPr>
        <p:blipFill>
          <a:blip r:embed="rId4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3060404"/>
            <a:ext cx="1179248" cy="30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48"/>
          <p:cNvPicPr>
            <a:picLocks noChangeAspect="1" noChangeArrowheads="1"/>
          </p:cNvPicPr>
          <p:nvPr userDrawn="1"/>
        </p:nvPicPr>
        <p:blipFill>
          <a:blip r:embed="rId5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61001" y="4025521"/>
            <a:ext cx="112609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3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4025521"/>
            <a:ext cx="81583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4"/>
          <p:cNvPicPr>
            <a:picLocks noChangeAspect="1" noChangeArrowheads="1"/>
          </p:cNvPicPr>
          <p:nvPr userDrawn="1"/>
        </p:nvPicPr>
        <p:blipFill>
          <a:blip r:embed="rId7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13591" y="3106107"/>
            <a:ext cx="724535" cy="257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40" descr="NRCan-Canada_E.jpg"/>
          <p:cNvPicPr>
            <a:picLocks noChangeAspect="1"/>
          </p:cNvPicPr>
          <p:nvPr userDrawn="1"/>
        </p:nvPicPr>
        <p:blipFill>
          <a:blip r:embed="rId8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 b="59999"/>
          <a:stretch>
            <a:fillRect/>
          </a:stretch>
        </p:blipFill>
        <p:spPr>
          <a:xfrm>
            <a:off x="6991995" y="4880210"/>
            <a:ext cx="1997786" cy="234405"/>
          </a:xfrm>
          <a:prstGeom prst="rect">
            <a:avLst/>
          </a:prstGeom>
        </p:spPr>
      </p:pic>
      <p:pic>
        <p:nvPicPr>
          <p:cNvPr id="42" name="Picture 6"/>
          <p:cNvPicPr>
            <a:picLocks noChangeAspect="1" noChangeArrowheads="1"/>
          </p:cNvPicPr>
          <p:nvPr userDrawn="1"/>
        </p:nvPicPr>
        <p:blipFill>
          <a:blip r:embed="rId9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4615946"/>
            <a:ext cx="1997786" cy="207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7"/>
          <p:cNvPicPr>
            <a:picLocks noChangeAspect="1" noChangeArrowheads="1"/>
          </p:cNvPicPr>
          <p:nvPr userDrawn="1"/>
        </p:nvPicPr>
        <p:blipFill>
          <a:blip r:embed="rId10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3414268"/>
            <a:ext cx="106403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7" name="Group 66"/>
          <p:cNvGrpSpPr/>
          <p:nvPr userDrawn="1"/>
        </p:nvGrpSpPr>
        <p:grpSpPr>
          <a:xfrm>
            <a:off x="6976324" y="5283983"/>
            <a:ext cx="2010775" cy="1243817"/>
            <a:chOff x="6976324" y="5353833"/>
            <a:chExt cx="2010775" cy="1243817"/>
          </a:xfrm>
        </p:grpSpPr>
        <p:sp>
          <p:nvSpPr>
            <p:cNvPr id="68" name="Rectangle 67"/>
            <p:cNvSpPr/>
            <p:nvPr userDrawn="1"/>
          </p:nvSpPr>
          <p:spPr>
            <a:xfrm>
              <a:off x="6976324" y="5353833"/>
              <a:ext cx="2010775" cy="12438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prstClr val="white"/>
                </a:solidFill>
              </a:endParaRPr>
            </a:p>
          </p:txBody>
        </p:sp>
        <p:grpSp>
          <p:nvGrpSpPr>
            <p:cNvPr id="69" name="Group 34"/>
            <p:cNvGrpSpPr/>
            <p:nvPr userDrawn="1"/>
          </p:nvGrpSpPr>
          <p:grpSpPr>
            <a:xfrm>
              <a:off x="6976324" y="5404633"/>
              <a:ext cx="2005502" cy="1134579"/>
              <a:chOff x="6976324" y="5449083"/>
              <a:chExt cx="2005502" cy="1134579"/>
            </a:xfrm>
          </p:grpSpPr>
          <p:pic>
            <p:nvPicPr>
              <p:cNvPr id="70" name="Picture 69"/>
              <p:cNvPicPr>
                <a:picLocks noChangeAspect="1" noChangeArrowheads="1"/>
              </p:cNvPicPr>
              <p:nvPr/>
            </p:nvPicPr>
            <p:blipFill>
              <a:blip r:embed="rId11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b="23074"/>
              <a:stretch>
                <a:fillRect/>
              </a:stretch>
            </p:blipFill>
            <p:spPr bwMode="auto">
              <a:xfrm>
                <a:off x="8510703" y="6040902"/>
                <a:ext cx="471122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1" name="Picture 11"/>
              <p:cNvPicPr>
                <a:picLocks noChangeAspect="1" noChangeArrowheads="1"/>
              </p:cNvPicPr>
              <p:nvPr/>
            </p:nvPicPr>
            <p:blipFill>
              <a:blip r:embed="rId12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976324" y="5449083"/>
                <a:ext cx="647359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2" name="Picture 19"/>
              <p:cNvPicPr>
                <a:picLocks noChangeAspect="1" noChangeArrowheads="1"/>
              </p:cNvPicPr>
              <p:nvPr/>
            </p:nvPicPr>
            <p:blipFill>
              <a:blip r:embed="rId13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18657" r="20706"/>
              <a:stretch>
                <a:fillRect/>
              </a:stretch>
            </p:blipFill>
            <p:spPr bwMode="auto">
              <a:xfrm>
                <a:off x="6976324" y="5749671"/>
                <a:ext cx="338855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3" name="Picture 2"/>
              <p:cNvPicPr>
                <a:picLocks noChangeAspect="1" noChangeArrowheads="1"/>
              </p:cNvPicPr>
              <p:nvPr/>
            </p:nvPicPr>
            <p:blipFill>
              <a:blip r:embed="rId14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173383" y="6040902"/>
                <a:ext cx="329937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4" name="Picture 5"/>
              <p:cNvPicPr>
                <a:picLocks noChangeAspect="1" noChangeArrowheads="1"/>
              </p:cNvPicPr>
              <p:nvPr/>
            </p:nvPicPr>
            <p:blipFill>
              <a:blip r:embed="rId15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421335" y="6333710"/>
                <a:ext cx="560490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5" name="Picture 2"/>
              <p:cNvPicPr>
                <a:picLocks noChangeAspect="1" noChangeArrowheads="1"/>
              </p:cNvPicPr>
              <p:nvPr/>
            </p:nvPicPr>
            <p:blipFill>
              <a:blip r:embed="rId16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642080" y="5449083"/>
                <a:ext cx="512253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6" name="Picture 75" descr="Nordion_tag_colour.jpg"/>
              <p:cNvPicPr>
                <a:picLocks noChangeAspect="1"/>
              </p:cNvPicPr>
              <p:nvPr/>
            </p:nvPicPr>
            <p:blipFill>
              <a:blip r:embed="rId17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8287754" y="5749671"/>
                <a:ext cx="485573" cy="249952"/>
              </a:xfrm>
              <a:prstGeom prst="rect">
                <a:avLst/>
              </a:prstGeom>
            </p:spPr>
          </p:pic>
          <p:pic>
            <p:nvPicPr>
              <p:cNvPr id="77" name="Picture 2"/>
              <p:cNvPicPr>
                <a:picLocks noChangeAspect="1" noChangeArrowheads="1"/>
              </p:cNvPicPr>
              <p:nvPr/>
            </p:nvPicPr>
            <p:blipFill>
              <a:blip r:embed="rId18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2269" r="6447"/>
              <a:stretch>
                <a:fillRect/>
              </a:stretch>
            </p:blipFill>
            <p:spPr bwMode="auto">
              <a:xfrm>
                <a:off x="6976324" y="6333710"/>
                <a:ext cx="1420611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8" name="Picture 2"/>
              <p:cNvPicPr>
                <a:picLocks noChangeAspect="1" noChangeArrowheads="1"/>
              </p:cNvPicPr>
              <p:nvPr/>
            </p:nvPicPr>
            <p:blipFill>
              <a:blip r:embed="rId19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976324" y="6040902"/>
                <a:ext cx="1175926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9" name="Picture 3"/>
              <p:cNvPicPr>
                <a:picLocks noChangeAspect="1" noChangeArrowheads="1"/>
              </p:cNvPicPr>
              <p:nvPr/>
            </p:nvPicPr>
            <p:blipFill>
              <a:blip r:embed="rId20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369118" y="5749671"/>
                <a:ext cx="869871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0" name="Picture 4"/>
              <p:cNvPicPr>
                <a:picLocks noChangeAspect="1" noChangeArrowheads="1"/>
              </p:cNvPicPr>
              <p:nvPr/>
            </p:nvPicPr>
            <p:blipFill>
              <a:blip r:embed="rId21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805077" y="5749671"/>
                <a:ext cx="176749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1" name="Picture 5"/>
              <p:cNvPicPr>
                <a:picLocks noChangeAspect="1" noChangeArrowheads="1"/>
              </p:cNvPicPr>
              <p:nvPr/>
            </p:nvPicPr>
            <p:blipFill>
              <a:blip r:embed="rId22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193375" y="5449083"/>
                <a:ext cx="247418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2" name="Picture 6"/>
              <p:cNvPicPr>
                <a:picLocks noChangeAspect="1" noChangeArrowheads="1"/>
              </p:cNvPicPr>
              <p:nvPr/>
            </p:nvPicPr>
            <p:blipFill>
              <a:blip r:embed="rId23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3258" t="17670" r="90616" b="75131"/>
              <a:stretch>
                <a:fillRect/>
              </a:stretch>
            </p:blipFill>
            <p:spPr bwMode="auto">
              <a:xfrm>
                <a:off x="8473059" y="5449083"/>
                <a:ext cx="502416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83" name="TextBox 82"/>
          <p:cNvSpPr txBox="1"/>
          <p:nvPr userDrawn="1"/>
        </p:nvSpPr>
        <p:spPr>
          <a:xfrm>
            <a:off x="6948166" y="1798767"/>
            <a:ext cx="2113284" cy="935726"/>
          </a:xfrm>
          <a:prstGeom prst="rect">
            <a:avLst/>
          </a:prstGeom>
          <a:noFill/>
        </p:spPr>
        <p:txBody>
          <a:bodyPr wrap="square" lIns="72000" rtlCol="0">
            <a:spAutoFit/>
          </a:bodyPr>
          <a:lstStyle/>
          <a:p>
            <a:pPr defTabSz="457200" fontAlgn="base">
              <a:lnSpc>
                <a:spcPts val="113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800" dirty="0" smtClean="0">
                <a:solidFill>
                  <a:prstClr val="white"/>
                </a:solidFill>
                <a:latin typeface="Arial" pitchFamily="-111" charset="0"/>
                <a:ea typeface="ヒラギノ角ゴ Pro W3" pitchFamily="-111" charset="-128"/>
              </a:rPr>
              <a:t>TRIUMF: Alberta | British Columbia | Calgary  Carleton | Guelph | Manitoba | McMaster  Montréal | Northern British Columbia | Queen’s Regina | Saint Mary’s | Simon Fraser | Toronto Victoria | Winnipeg | York</a:t>
            </a:r>
            <a:endParaRPr lang="en-US" sz="800" dirty="0">
              <a:solidFill>
                <a:prstClr val="white"/>
              </a:solidFill>
              <a:latin typeface="Arial" pitchFamily="-111" charset="0"/>
              <a:ea typeface="ヒラギノ角ゴ Pro W3" pitchFamily="-11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92304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hank You Slide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7"/>
          <p:cNvSpPr txBox="1">
            <a:spLocks noChangeArrowheads="1"/>
          </p:cNvSpPr>
          <p:nvPr userDrawn="1"/>
        </p:nvSpPr>
        <p:spPr bwMode="auto">
          <a:xfrm>
            <a:off x="6818313" y="990600"/>
            <a:ext cx="2325687" cy="58674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1096963"/>
          </a:xfrm>
          <a:prstGeom prst="rect">
            <a:avLst/>
          </a:prstGeom>
          <a:solidFill>
            <a:srgbClr val="74241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 userDrawn="1"/>
        </p:nvSpPr>
        <p:spPr bwMode="auto">
          <a:xfrm>
            <a:off x="533400" y="6392863"/>
            <a:ext cx="5791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Owned and operated as a joint venture by a consortium of Canadian universities via a contribution through the National Research Council Canada </a:t>
            </a:r>
          </a:p>
          <a:p>
            <a:pPr defTabSz="4572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Propriété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d’un consortium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d’universités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canadiennes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géré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en co-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entreprise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à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partir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contribution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administrée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par le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Conseil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national de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recherches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Canada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0" y="2239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 userDrawn="1"/>
        </p:nvSpPr>
        <p:spPr bwMode="auto">
          <a:xfrm>
            <a:off x="6019800" y="411163"/>
            <a:ext cx="2971800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Canada’s national laboratory for particle and nuclear physics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Laboratoire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national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canadien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pour la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recherche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en physique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nucléaire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et en physique des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particules</a:t>
            </a:r>
            <a:endParaRPr lang="en-US" sz="7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7" name="Picture 19" descr="TRIUMF_logo_whit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90500" y="203200"/>
            <a:ext cx="2424113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 userDrawn="1"/>
        </p:nvSpPr>
        <p:spPr>
          <a:xfrm>
            <a:off x="-571" y="2235078"/>
            <a:ext cx="6818884" cy="2349500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200" dirty="0">
                <a:solidFill>
                  <a:srgbClr val="113F7C"/>
                </a:solidFill>
                <a:latin typeface="Myriad Pro"/>
                <a:ea typeface="ヒラギノ角ゴ Pro W3" charset="-128"/>
                <a:cs typeface="Myriad Pro"/>
              </a:rPr>
              <a:t>Thank you!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200" dirty="0">
                <a:solidFill>
                  <a:srgbClr val="113F7C"/>
                </a:solidFill>
                <a:latin typeface="Myriad Pro"/>
                <a:ea typeface="ヒラギノ角ゴ Pro W3" charset="-128"/>
                <a:cs typeface="Myriad Pro"/>
              </a:rPr>
              <a:t>Merci!</a:t>
            </a:r>
          </a:p>
        </p:txBody>
      </p:sp>
      <p:sp>
        <p:nvSpPr>
          <p:cNvPr id="33" name="Rectangle 32"/>
          <p:cNvSpPr/>
          <p:nvPr userDrawn="1"/>
        </p:nvSpPr>
        <p:spPr>
          <a:xfrm>
            <a:off x="6976324" y="2997200"/>
            <a:ext cx="2010775" cy="21364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white"/>
              </a:solidFill>
            </a:endParaRPr>
          </a:p>
        </p:txBody>
      </p:sp>
      <p:pic>
        <p:nvPicPr>
          <p:cNvPr id="45" name="Picture 4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6911" y="3414268"/>
            <a:ext cx="80018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3060404"/>
            <a:ext cx="1179248" cy="30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4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61001" y="4025521"/>
            <a:ext cx="112609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Picture 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4025521"/>
            <a:ext cx="81583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Picture 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13591" y="3106107"/>
            <a:ext cx="724535" cy="257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49" descr="NRCan-Canada_E.jpg"/>
          <p:cNvPicPr>
            <a:picLocks noChangeAspect="1"/>
          </p:cNvPicPr>
          <p:nvPr/>
        </p:nvPicPr>
        <p:blipFill>
          <a:blip r:embed="rId8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 b="59999"/>
          <a:stretch>
            <a:fillRect/>
          </a:stretch>
        </p:blipFill>
        <p:spPr>
          <a:xfrm>
            <a:off x="6991995" y="4880210"/>
            <a:ext cx="1997786" cy="234405"/>
          </a:xfrm>
          <a:prstGeom prst="rect">
            <a:avLst/>
          </a:prstGeom>
        </p:spPr>
      </p:pic>
      <p:pic>
        <p:nvPicPr>
          <p:cNvPr id="51" name="Picture 6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4615946"/>
            <a:ext cx="1997786" cy="207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Picture 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3414268"/>
            <a:ext cx="106403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6" name="Group 35"/>
          <p:cNvGrpSpPr/>
          <p:nvPr userDrawn="1"/>
        </p:nvGrpSpPr>
        <p:grpSpPr>
          <a:xfrm>
            <a:off x="6976324" y="5283983"/>
            <a:ext cx="2010775" cy="1243817"/>
            <a:chOff x="6976324" y="5353833"/>
            <a:chExt cx="2010775" cy="1243817"/>
          </a:xfrm>
        </p:grpSpPr>
        <p:sp>
          <p:nvSpPr>
            <p:cNvPr id="34" name="Rectangle 33"/>
            <p:cNvSpPr/>
            <p:nvPr userDrawn="1"/>
          </p:nvSpPr>
          <p:spPr>
            <a:xfrm>
              <a:off x="6976324" y="5353833"/>
              <a:ext cx="2010775" cy="12438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prstClr val="white"/>
                </a:solidFill>
              </a:endParaRPr>
            </a:p>
          </p:txBody>
        </p:sp>
        <p:grpSp>
          <p:nvGrpSpPr>
            <p:cNvPr id="35" name="Group 34"/>
            <p:cNvGrpSpPr/>
            <p:nvPr userDrawn="1"/>
          </p:nvGrpSpPr>
          <p:grpSpPr>
            <a:xfrm>
              <a:off x="6976324" y="5404633"/>
              <a:ext cx="2005502" cy="1134579"/>
              <a:chOff x="6976324" y="5449083"/>
              <a:chExt cx="2005502" cy="1134579"/>
            </a:xfrm>
          </p:grpSpPr>
          <p:pic>
            <p:nvPicPr>
              <p:cNvPr id="53" name="Picture 52"/>
              <p:cNvPicPr>
                <a:picLocks noChangeAspect="1" noChangeArrowheads="1"/>
              </p:cNvPicPr>
              <p:nvPr/>
            </p:nvPicPr>
            <p:blipFill>
              <a:blip r:embed="rId11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b="23074"/>
              <a:stretch>
                <a:fillRect/>
              </a:stretch>
            </p:blipFill>
            <p:spPr bwMode="auto">
              <a:xfrm>
                <a:off x="8510703" y="6040902"/>
                <a:ext cx="471122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4" name="Picture 11"/>
              <p:cNvPicPr>
                <a:picLocks noChangeAspect="1" noChangeArrowheads="1"/>
              </p:cNvPicPr>
              <p:nvPr/>
            </p:nvPicPr>
            <p:blipFill>
              <a:blip r:embed="rId12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976324" y="5449083"/>
                <a:ext cx="647359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5" name="Picture 19"/>
              <p:cNvPicPr>
                <a:picLocks noChangeAspect="1" noChangeArrowheads="1"/>
              </p:cNvPicPr>
              <p:nvPr/>
            </p:nvPicPr>
            <p:blipFill>
              <a:blip r:embed="rId13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18657" r="20706"/>
              <a:stretch>
                <a:fillRect/>
              </a:stretch>
            </p:blipFill>
            <p:spPr bwMode="auto">
              <a:xfrm>
                <a:off x="6976324" y="5749671"/>
                <a:ext cx="338855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6" name="Picture 2"/>
              <p:cNvPicPr>
                <a:picLocks noChangeAspect="1" noChangeArrowheads="1"/>
              </p:cNvPicPr>
              <p:nvPr/>
            </p:nvPicPr>
            <p:blipFill>
              <a:blip r:embed="rId14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173383" y="6040902"/>
                <a:ext cx="329937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7" name="Picture 5"/>
              <p:cNvPicPr>
                <a:picLocks noChangeAspect="1" noChangeArrowheads="1"/>
              </p:cNvPicPr>
              <p:nvPr/>
            </p:nvPicPr>
            <p:blipFill>
              <a:blip r:embed="rId15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421335" y="6333710"/>
                <a:ext cx="560490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8" name="Picture 2"/>
              <p:cNvPicPr>
                <a:picLocks noChangeAspect="1" noChangeArrowheads="1"/>
              </p:cNvPicPr>
              <p:nvPr/>
            </p:nvPicPr>
            <p:blipFill>
              <a:blip r:embed="rId16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642080" y="5449083"/>
                <a:ext cx="512253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9" name="Picture 58" descr="Nordion_tag_colour.jpg"/>
              <p:cNvPicPr>
                <a:picLocks noChangeAspect="1"/>
              </p:cNvPicPr>
              <p:nvPr/>
            </p:nvPicPr>
            <p:blipFill>
              <a:blip r:embed="rId17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8287754" y="5749671"/>
                <a:ext cx="485573" cy="249952"/>
              </a:xfrm>
              <a:prstGeom prst="rect">
                <a:avLst/>
              </a:prstGeom>
            </p:spPr>
          </p:pic>
          <p:pic>
            <p:nvPicPr>
              <p:cNvPr id="60" name="Picture 2"/>
              <p:cNvPicPr>
                <a:picLocks noChangeAspect="1" noChangeArrowheads="1"/>
              </p:cNvPicPr>
              <p:nvPr/>
            </p:nvPicPr>
            <p:blipFill>
              <a:blip r:embed="rId18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2269" r="6447"/>
              <a:stretch>
                <a:fillRect/>
              </a:stretch>
            </p:blipFill>
            <p:spPr bwMode="auto">
              <a:xfrm>
                <a:off x="6976324" y="6333710"/>
                <a:ext cx="1420611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1" name="Picture 2"/>
              <p:cNvPicPr>
                <a:picLocks noChangeAspect="1" noChangeArrowheads="1"/>
              </p:cNvPicPr>
              <p:nvPr/>
            </p:nvPicPr>
            <p:blipFill>
              <a:blip r:embed="rId19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976324" y="6040902"/>
                <a:ext cx="1175926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2" name="Picture 3"/>
              <p:cNvPicPr>
                <a:picLocks noChangeAspect="1" noChangeArrowheads="1"/>
              </p:cNvPicPr>
              <p:nvPr/>
            </p:nvPicPr>
            <p:blipFill>
              <a:blip r:embed="rId20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369118" y="5749671"/>
                <a:ext cx="869871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3" name="Picture 4"/>
              <p:cNvPicPr>
                <a:picLocks noChangeAspect="1" noChangeArrowheads="1"/>
              </p:cNvPicPr>
              <p:nvPr/>
            </p:nvPicPr>
            <p:blipFill>
              <a:blip r:embed="rId21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805077" y="5749671"/>
                <a:ext cx="176749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4" name="Picture 5"/>
              <p:cNvPicPr>
                <a:picLocks noChangeAspect="1" noChangeArrowheads="1"/>
              </p:cNvPicPr>
              <p:nvPr/>
            </p:nvPicPr>
            <p:blipFill>
              <a:blip r:embed="rId22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193375" y="5449083"/>
                <a:ext cx="247418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5" name="Picture 6"/>
              <p:cNvPicPr>
                <a:picLocks noChangeAspect="1" noChangeArrowheads="1"/>
              </p:cNvPicPr>
              <p:nvPr/>
            </p:nvPicPr>
            <p:blipFill>
              <a:blip r:embed="rId23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3258" t="17670" r="90616" b="75131"/>
              <a:stretch>
                <a:fillRect/>
              </a:stretch>
            </p:blipFill>
            <p:spPr bwMode="auto">
              <a:xfrm>
                <a:off x="8473059" y="5449083"/>
                <a:ext cx="502416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66" name="TextBox 65"/>
          <p:cNvSpPr txBox="1"/>
          <p:nvPr/>
        </p:nvSpPr>
        <p:spPr>
          <a:xfrm>
            <a:off x="6948166" y="1798767"/>
            <a:ext cx="2113284" cy="935726"/>
          </a:xfrm>
          <a:prstGeom prst="rect">
            <a:avLst/>
          </a:prstGeom>
          <a:noFill/>
        </p:spPr>
        <p:txBody>
          <a:bodyPr wrap="square" lIns="72000" rtlCol="0">
            <a:spAutoFit/>
          </a:bodyPr>
          <a:lstStyle/>
          <a:p>
            <a:pPr defTabSz="457200" fontAlgn="base">
              <a:lnSpc>
                <a:spcPts val="113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800" dirty="0" smtClean="0">
                <a:solidFill>
                  <a:prstClr val="white"/>
                </a:solidFill>
                <a:latin typeface="Arial" pitchFamily="-111" charset="0"/>
                <a:ea typeface="ヒラギノ角ゴ Pro W3" pitchFamily="-111" charset="-128"/>
              </a:rPr>
              <a:t>TRIUMF: Alberta | British Columbia | Calgary  Carleton | Guelph | Manitoba | McMaster  Montréal | Northern British Columbia | Queen’s Regina | Saint Mary’s | Simon Fraser | Toronto Victoria | Winnipeg | York</a:t>
            </a:r>
            <a:endParaRPr lang="en-US" sz="800" dirty="0">
              <a:solidFill>
                <a:prstClr val="white"/>
              </a:solidFill>
              <a:latin typeface="Arial" pitchFamily="-111" charset="0"/>
              <a:ea typeface="ヒラギノ角ゴ Pro W3" pitchFamily="-111" charset="-128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" y="4810499"/>
            <a:ext cx="68183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3600" dirty="0" smtClean="0">
                <a:solidFill>
                  <a:srgbClr val="113F7C"/>
                </a:solidFill>
                <a:latin typeface="Myriad Pro"/>
                <a:ea typeface="ヒラギノ角ゴ Pro W3" pitchFamily="-111" charset="-128"/>
                <a:cs typeface="Myriad Pro"/>
              </a:rPr>
              <a:t>Questions?</a:t>
            </a:r>
            <a:endParaRPr lang="en-US" sz="3600" dirty="0">
              <a:solidFill>
                <a:srgbClr val="113F7C"/>
              </a:solidFill>
              <a:latin typeface="Myriad Pro"/>
              <a:ea typeface="ヒラギノ角ゴ Pro W3" pitchFamily="-111" charset="-128"/>
              <a:cs typeface="Myriad Pro"/>
            </a:endParaRPr>
          </a:p>
        </p:txBody>
      </p:sp>
    </p:spTree>
    <p:extLst>
      <p:ext uri="{BB962C8B-B14F-4D97-AF65-F5344CB8AC3E}">
        <p14:creationId xmlns:p14="http://schemas.microsoft.com/office/powerpoint/2010/main" val="833092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04800" y="6240379"/>
            <a:ext cx="288758" cy="5454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CA" sz="24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8526379" y="6286751"/>
            <a:ext cx="288758" cy="5454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CA" sz="24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マスタ タイトルの書式設定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spcBef>
                <a:spcPts val="22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75388"/>
            <a:ext cx="1600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4C3CBC9-A00C-4DA7-926E-4054A0856986}" type="datetime4">
              <a:rPr lang="en-US" altLang="ja-JP" smtClean="0"/>
              <a:pPr/>
              <a:t>June 14, 2016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 altLang="ja-JP" smtClean="0"/>
              <a:t>Presentation Title</a:t>
            </a: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BE0A9A-BE02-49C7-8472-E75946BEACEB}" type="slidenum">
              <a:rPr lang="en-US" altLang="ja-JP">
                <a:solidFill>
                  <a:prstClr val="white"/>
                </a:solidFill>
              </a:rPr>
              <a:pPr/>
              <a:t>‹#›</a:t>
            </a:fld>
            <a:endParaRPr lang="en-US" altLang="ja-JP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876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7522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277E6A-0996-4608-AF5B-2A1D7F2D4EA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0813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4B9E9-0811-4888-9B67-763F66D1AD5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3538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1C8E2B-F49E-4F86-A0FD-DC9C5239AC2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2484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7D848A-8E57-4E31-BCD8-E987020A4D8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4297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780B76-3ED8-4FEB-97B1-74645A7EEC8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2326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209550"/>
            <a:ext cx="1905000" cy="4572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2EEE500-DC19-463F-845B-A99F5F1FE7CA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0718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1E274-62C4-4123-A545-62451FC049D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392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9EFC8-FE34-41FF-8A7C-C58D9861B9B8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55767-50D9-4295-8A01-2D6D9A7D3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9598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3098BB-99B3-4BC1-B04A-F0D60E14A1A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1543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C5566E-E281-4143-80A7-44C6B8DE93C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8348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1E169E-D330-4D1C-8D8A-C1F96AAE7C4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2878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7"/>
          <p:cNvSpPr txBox="1">
            <a:spLocks noChangeArrowheads="1"/>
          </p:cNvSpPr>
          <p:nvPr userDrawn="1"/>
        </p:nvSpPr>
        <p:spPr bwMode="auto">
          <a:xfrm>
            <a:off x="6818313" y="990600"/>
            <a:ext cx="2325687" cy="5867400"/>
          </a:xfrm>
          <a:prstGeom prst="rect">
            <a:avLst/>
          </a:prstGeom>
          <a:solidFill>
            <a:srgbClr val="4F4946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1096963"/>
          </a:xfrm>
          <a:prstGeom prst="rect">
            <a:avLst/>
          </a:prstGeom>
          <a:solidFill>
            <a:srgbClr val="74241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 userDrawn="1"/>
        </p:nvSpPr>
        <p:spPr bwMode="auto">
          <a:xfrm>
            <a:off x="533400" y="6443665"/>
            <a:ext cx="5791200" cy="271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lnSpc>
                <a:spcPts val="5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Owned and operated as a joint venture by a consortium of Canadian universities via a contribution through the National Research Council Canada </a:t>
            </a:r>
          </a:p>
          <a:p>
            <a:pPr defTabSz="457200" fontAlgn="base">
              <a:lnSpc>
                <a:spcPts val="5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Propriété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d’un consortium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d’universités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canadiennes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géré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en co-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entreprise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à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partir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contribution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administrée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par le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Conseil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national de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recherches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Canada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0" y="2239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 userDrawn="1"/>
        </p:nvSpPr>
        <p:spPr bwMode="auto">
          <a:xfrm>
            <a:off x="6019800" y="411163"/>
            <a:ext cx="2971800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Canada’s national laboratory for particle and nuclear physics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Laboratoire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national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canadien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pour la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recherche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en physique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nucléaire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et en physique des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particules</a:t>
            </a:r>
            <a:endParaRPr lang="en-US" sz="7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7" name="Picture 19" descr="TRIUMF_logo_whit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90500" y="203200"/>
            <a:ext cx="2424113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 Placeholder 19"/>
          <p:cNvSpPr>
            <a:spLocks noGrp="1"/>
          </p:cNvSpPr>
          <p:nvPr>
            <p:ph type="body" sz="quarter" idx="10" hasCustomPrompt="1"/>
          </p:nvPr>
        </p:nvSpPr>
        <p:spPr>
          <a:xfrm>
            <a:off x="247650" y="2239963"/>
            <a:ext cx="6076950" cy="655638"/>
          </a:xfrm>
        </p:spPr>
        <p:txBody>
          <a:bodyPr/>
          <a:lstStyle>
            <a:lvl1pPr algn="r">
              <a:buNone/>
              <a:defRPr b="1">
                <a:solidFill>
                  <a:srgbClr val="113F7C"/>
                </a:solidFill>
              </a:defRPr>
            </a:lvl1pPr>
            <a:lvl2pPr algn="r">
              <a:buNone/>
              <a:defRPr sz="2000" b="1">
                <a:solidFill>
                  <a:srgbClr val="6E615D"/>
                </a:solidFill>
              </a:defRPr>
            </a:lvl2pPr>
            <a:lvl3pPr algn="r">
              <a:buNone/>
              <a:defRPr sz="1400" b="1">
                <a:solidFill>
                  <a:srgbClr val="6E615D"/>
                </a:solidFill>
              </a:defRPr>
            </a:lvl3pPr>
            <a:lvl4pPr algn="r">
              <a:buNone/>
              <a:defRPr sz="1100" b="1">
                <a:solidFill>
                  <a:schemeClr val="accent1"/>
                </a:solidFill>
                <a:latin typeface="+mj-lt"/>
              </a:defRPr>
            </a:lvl4pPr>
            <a:lvl5pPr algn="r">
              <a:buNone/>
              <a:defRPr sz="1100">
                <a:solidFill>
                  <a:srgbClr val="6E615D"/>
                </a:solidFill>
                <a:latin typeface="+mj-lt"/>
              </a:defRPr>
            </a:lvl5pPr>
          </a:lstStyle>
          <a:p>
            <a:pPr lvl="0"/>
            <a:r>
              <a:rPr lang="en-CA" dirty="0" smtClean="0"/>
              <a:t>Presentation 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247650" y="2895600"/>
            <a:ext cx="6076950" cy="457200"/>
          </a:xfrm>
        </p:spPr>
        <p:txBody>
          <a:bodyPr/>
          <a:lstStyle>
            <a:lvl1pPr algn="r">
              <a:buNone/>
              <a:defRPr sz="2000" b="1" baseline="0">
                <a:solidFill>
                  <a:srgbClr val="4F4946"/>
                </a:solidFill>
              </a:defRPr>
            </a:lvl1pPr>
          </a:lstStyle>
          <a:p>
            <a:pPr lvl="0"/>
            <a:r>
              <a:rPr lang="en-CA"/>
              <a:t>Subtitle, if any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247650" y="3581400"/>
            <a:ext cx="6076950" cy="457200"/>
          </a:xfrm>
        </p:spPr>
        <p:txBody>
          <a:bodyPr/>
          <a:lstStyle>
            <a:lvl1pPr algn="r">
              <a:buNone/>
              <a:defRPr sz="1400" b="1" baseline="0">
                <a:solidFill>
                  <a:srgbClr val="95938E"/>
                </a:solidFill>
              </a:defRPr>
            </a:lvl1pPr>
          </a:lstStyle>
          <a:p>
            <a:pPr lvl="0"/>
            <a:r>
              <a:rPr lang="en-CA"/>
              <a:t>Tagline, if any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247650" y="4343400"/>
            <a:ext cx="6076950" cy="533400"/>
          </a:xfrm>
        </p:spPr>
        <p:txBody>
          <a:bodyPr/>
          <a:lstStyle>
            <a:lvl1pPr algn="r">
              <a:buNone/>
              <a:defRPr sz="1100" b="1" baseline="0">
                <a:solidFill>
                  <a:srgbClr val="113F7C"/>
                </a:solidFill>
              </a:defRPr>
            </a:lvl1pPr>
          </a:lstStyle>
          <a:p>
            <a:pPr lvl="0"/>
            <a:r>
              <a:rPr lang="en-CA"/>
              <a:t>Name | Position | TRIUMF</a:t>
            </a:r>
          </a:p>
        </p:txBody>
      </p:sp>
      <p:sp>
        <p:nvSpPr>
          <p:cNvPr id="19" name="Picture Placeholder 16"/>
          <p:cNvSpPr>
            <a:spLocks noGrp="1"/>
          </p:cNvSpPr>
          <p:nvPr>
            <p:ph type="pic" sz="quarter" idx="16"/>
          </p:nvPr>
        </p:nvSpPr>
        <p:spPr>
          <a:xfrm>
            <a:off x="7028656" y="4953000"/>
            <a:ext cx="1905000" cy="167640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1" name="Picture Placeholder 16"/>
          <p:cNvSpPr>
            <a:spLocks noGrp="1"/>
          </p:cNvSpPr>
          <p:nvPr>
            <p:ph type="pic" sz="quarter" idx="17"/>
          </p:nvPr>
        </p:nvSpPr>
        <p:spPr>
          <a:xfrm>
            <a:off x="7028656" y="1295400"/>
            <a:ext cx="1905000" cy="167640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2" name="Picture Placeholder 16"/>
          <p:cNvSpPr>
            <a:spLocks noGrp="1"/>
          </p:cNvSpPr>
          <p:nvPr>
            <p:ph type="pic" sz="quarter" idx="18"/>
          </p:nvPr>
        </p:nvSpPr>
        <p:spPr>
          <a:xfrm>
            <a:off x="7028656" y="3124200"/>
            <a:ext cx="1905000" cy="167640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8" name="TextBox 17"/>
          <p:cNvSpPr txBox="1"/>
          <p:nvPr userDrawn="1"/>
        </p:nvSpPr>
        <p:spPr>
          <a:xfrm>
            <a:off x="457200" y="6087521"/>
            <a:ext cx="39688" cy="317500"/>
          </a:xfrm>
          <a:prstGeom prst="rect">
            <a:avLst/>
          </a:prstGeom>
          <a:solidFill>
            <a:srgbClr val="95938E"/>
          </a:solidFill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23" name="Text Box 6"/>
          <p:cNvSpPr txBox="1">
            <a:spLocks noChangeArrowheads="1"/>
          </p:cNvSpPr>
          <p:nvPr userDrawn="1"/>
        </p:nvSpPr>
        <p:spPr bwMode="auto">
          <a:xfrm>
            <a:off x="533400" y="6102881"/>
            <a:ext cx="5791200" cy="271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lnSpc>
                <a:spcPts val="5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Accelerating Science for Canada</a:t>
            </a:r>
          </a:p>
          <a:p>
            <a:pPr defTabSz="457200" fontAlgn="base">
              <a:lnSpc>
                <a:spcPts val="5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Un </a:t>
            </a:r>
            <a:r>
              <a:rPr lang="en-US" sz="600" dirty="0" err="1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accélérateur</a:t>
            </a:r>
            <a:r>
              <a:rPr lang="en-US" sz="600" dirty="0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 de la </a:t>
            </a:r>
            <a:r>
              <a:rPr lang="en-US" sz="600" dirty="0" err="1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démarche</a:t>
            </a:r>
            <a:r>
              <a:rPr lang="en-US" sz="600" dirty="0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 </a:t>
            </a:r>
            <a:r>
              <a:rPr lang="en-US" sz="600" dirty="0" err="1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scientifique</a:t>
            </a:r>
            <a:r>
              <a:rPr lang="en-US" sz="600" dirty="0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 </a:t>
            </a:r>
            <a:r>
              <a:rPr lang="en-US" sz="600" dirty="0" err="1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canadienne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28814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0011A-14A0-4371-BCD3-1EB3B1D2655A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-136776" y="464413"/>
            <a:ext cx="449597" cy="23120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6A7D6E3-EA9D-E741-9881-B35FD4502932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711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115247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white"/>
              </a:solidFill>
            </a:endParaRPr>
          </a:p>
        </p:txBody>
      </p:sp>
      <p:pic>
        <p:nvPicPr>
          <p:cNvPr id="11" name="Picture 10" descr="TRIUMF_logo_grey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91099" y="67606"/>
            <a:ext cx="1102360" cy="30226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6209244"/>
            <a:ext cx="9144000" cy="64875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654051" y="603778"/>
            <a:ext cx="7835899" cy="56504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016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6209244"/>
            <a:ext cx="9144000" cy="64875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070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4581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347D3-69D3-40B2-960C-C7722C10F0D9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2C25A-5506-FD4F-B37D-9145376A3A20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293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7F68F-6D61-408A-A882-FC461AB36889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44D01-0053-A943-B22B-53B005C72D92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650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8A1D9-19E3-4A4C-932E-4B1284C95383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12733-F38B-6A49-BC10-73E8D4B90B73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07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9EFC8-FE34-41FF-8A7C-C58D9861B9B8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55767-50D9-4295-8A01-2D6D9A7D3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96775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86354"/>
            <a:ext cx="5111750" cy="4939809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348404"/>
            <a:ext cx="3008313" cy="377775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F1DE6-50C6-4349-986E-BBB92BC0B349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71CA4-6432-C847-B056-BB428797EB35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0170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689413"/>
            <a:ext cx="5486400" cy="30381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C0ACB-F8B2-4BDE-B8A0-AE5B28D68685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20DE00-3A65-8A49-9448-F7694395675A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095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5221111" y="1411111"/>
            <a:ext cx="3654602" cy="464255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Table Placeholder 13"/>
          <p:cNvSpPr>
            <a:spLocks noGrp="1"/>
          </p:cNvSpPr>
          <p:nvPr>
            <p:ph type="tbl" sz="quarter" idx="15"/>
          </p:nvPr>
        </p:nvSpPr>
        <p:spPr>
          <a:xfrm>
            <a:off x="381000" y="1411111"/>
            <a:ext cx="4629150" cy="4642556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13D42-6647-444F-853D-E8D29F7907FD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9A9CC-D407-2C40-A733-1A362103CE35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464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Table Placeholder 9"/>
          <p:cNvSpPr>
            <a:spLocks noGrp="1"/>
          </p:cNvSpPr>
          <p:nvPr>
            <p:ph type="tbl" sz="quarter" idx="13"/>
          </p:nvPr>
        </p:nvSpPr>
        <p:spPr>
          <a:xfrm>
            <a:off x="457200" y="1495425"/>
            <a:ext cx="8077200" cy="4586288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3AEC3-634A-4456-8A06-20C04A130E70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CB916-5AC1-644C-AE40-D75B460B96B0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731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381000" y="1439863"/>
            <a:ext cx="4797425" cy="4725987"/>
          </a:xfrm>
        </p:spPr>
        <p:txBody>
          <a:bodyPr/>
          <a:lstStyle/>
          <a:p>
            <a:pPr lvl="0"/>
            <a:r>
              <a:rPr lang="en-US" noProof="0" smtClean="0"/>
              <a:t>Click icon to add media</a:t>
            </a:r>
            <a:endParaRPr lang="en-US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5362575" y="1439863"/>
            <a:ext cx="3443288" cy="472598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39F29-3CCD-4327-84B3-12464E96A23A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7CCD4-CC97-4D48-A617-7F176D989D76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174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ank You Slide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7"/>
          <p:cNvSpPr txBox="1">
            <a:spLocks noChangeArrowheads="1"/>
          </p:cNvSpPr>
          <p:nvPr userDrawn="1"/>
        </p:nvSpPr>
        <p:spPr bwMode="auto">
          <a:xfrm>
            <a:off x="6818313" y="990600"/>
            <a:ext cx="2325687" cy="58674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1096963"/>
          </a:xfrm>
          <a:prstGeom prst="rect">
            <a:avLst/>
          </a:prstGeom>
          <a:solidFill>
            <a:srgbClr val="74241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 userDrawn="1"/>
        </p:nvSpPr>
        <p:spPr bwMode="auto">
          <a:xfrm>
            <a:off x="533400" y="6392863"/>
            <a:ext cx="5791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Owned and operated as a joint venture by a consortium of Canadian universities via a contribution through the National Research Council Canada </a:t>
            </a:r>
          </a:p>
          <a:p>
            <a:pPr defTabSz="4572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Propriété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d’un consortium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d’universités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canadiennes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géré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en co-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entreprise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à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partir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contribution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administrée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par le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Conseil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national de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recherches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Canada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0" y="2239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 userDrawn="1"/>
        </p:nvSpPr>
        <p:spPr bwMode="auto">
          <a:xfrm>
            <a:off x="6019800" y="411163"/>
            <a:ext cx="2971800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Canada’s national laboratory for particle and nuclear physics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Laboratoire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national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canadien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pour la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recherche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en physique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nucléaire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et en physique des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particules</a:t>
            </a:r>
            <a:endParaRPr lang="en-US" sz="7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7" name="Picture 19" descr="TRIUMF_logo_whit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90500" y="203200"/>
            <a:ext cx="2424113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 userDrawn="1"/>
        </p:nvSpPr>
        <p:spPr>
          <a:xfrm>
            <a:off x="-571" y="1985126"/>
            <a:ext cx="6818884" cy="3349657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7000" dirty="0">
                <a:solidFill>
                  <a:srgbClr val="113F7C"/>
                </a:solidFill>
                <a:latin typeface="Myriad Pro"/>
                <a:ea typeface="ヒラギノ角ゴ Pro W3" charset="-128"/>
                <a:cs typeface="Myriad Pro"/>
              </a:rPr>
              <a:t>Thank you!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7000" dirty="0" smtClean="0">
                <a:solidFill>
                  <a:srgbClr val="113F7C"/>
                </a:solidFill>
                <a:latin typeface="Myriad Pro"/>
                <a:ea typeface="ヒラギノ角ゴ Pro W3" charset="-128"/>
                <a:cs typeface="Myriad Pro"/>
              </a:rPr>
              <a:t>Merci</a:t>
            </a:r>
          </a:p>
        </p:txBody>
      </p:sp>
      <p:sp>
        <p:nvSpPr>
          <p:cNvPr id="35" name="Rectangle 34"/>
          <p:cNvSpPr/>
          <p:nvPr userDrawn="1"/>
        </p:nvSpPr>
        <p:spPr>
          <a:xfrm>
            <a:off x="6976324" y="2997200"/>
            <a:ext cx="2010775" cy="21364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white"/>
              </a:solidFill>
            </a:endParaRPr>
          </a:p>
        </p:txBody>
      </p:sp>
      <p:pic>
        <p:nvPicPr>
          <p:cNvPr id="36" name="Picture 49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6911" y="3414268"/>
            <a:ext cx="80018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2"/>
          <p:cNvPicPr>
            <a:picLocks noChangeAspect="1" noChangeArrowheads="1"/>
          </p:cNvPicPr>
          <p:nvPr userDrawn="1"/>
        </p:nvPicPr>
        <p:blipFill>
          <a:blip r:embed="rId4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3060404"/>
            <a:ext cx="1179248" cy="30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48"/>
          <p:cNvPicPr>
            <a:picLocks noChangeAspect="1" noChangeArrowheads="1"/>
          </p:cNvPicPr>
          <p:nvPr userDrawn="1"/>
        </p:nvPicPr>
        <p:blipFill>
          <a:blip r:embed="rId5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61001" y="4025521"/>
            <a:ext cx="112609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3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4025521"/>
            <a:ext cx="81583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4"/>
          <p:cNvPicPr>
            <a:picLocks noChangeAspect="1" noChangeArrowheads="1"/>
          </p:cNvPicPr>
          <p:nvPr userDrawn="1"/>
        </p:nvPicPr>
        <p:blipFill>
          <a:blip r:embed="rId7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13591" y="3106107"/>
            <a:ext cx="724535" cy="257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40" descr="NRCan-Canada_E.jpg"/>
          <p:cNvPicPr>
            <a:picLocks noChangeAspect="1"/>
          </p:cNvPicPr>
          <p:nvPr userDrawn="1"/>
        </p:nvPicPr>
        <p:blipFill>
          <a:blip r:embed="rId8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 b="59999"/>
          <a:stretch>
            <a:fillRect/>
          </a:stretch>
        </p:blipFill>
        <p:spPr>
          <a:xfrm>
            <a:off x="6991995" y="4880210"/>
            <a:ext cx="1997786" cy="234405"/>
          </a:xfrm>
          <a:prstGeom prst="rect">
            <a:avLst/>
          </a:prstGeom>
        </p:spPr>
      </p:pic>
      <p:pic>
        <p:nvPicPr>
          <p:cNvPr id="42" name="Picture 6"/>
          <p:cNvPicPr>
            <a:picLocks noChangeAspect="1" noChangeArrowheads="1"/>
          </p:cNvPicPr>
          <p:nvPr userDrawn="1"/>
        </p:nvPicPr>
        <p:blipFill>
          <a:blip r:embed="rId9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4615946"/>
            <a:ext cx="1997786" cy="207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7"/>
          <p:cNvPicPr>
            <a:picLocks noChangeAspect="1" noChangeArrowheads="1"/>
          </p:cNvPicPr>
          <p:nvPr userDrawn="1"/>
        </p:nvPicPr>
        <p:blipFill>
          <a:blip r:embed="rId10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3414268"/>
            <a:ext cx="106403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7" name="Group 66"/>
          <p:cNvGrpSpPr/>
          <p:nvPr userDrawn="1"/>
        </p:nvGrpSpPr>
        <p:grpSpPr>
          <a:xfrm>
            <a:off x="6976324" y="5283983"/>
            <a:ext cx="2010775" cy="1243817"/>
            <a:chOff x="6976324" y="5353833"/>
            <a:chExt cx="2010775" cy="1243817"/>
          </a:xfrm>
        </p:grpSpPr>
        <p:sp>
          <p:nvSpPr>
            <p:cNvPr id="68" name="Rectangle 67"/>
            <p:cNvSpPr/>
            <p:nvPr userDrawn="1"/>
          </p:nvSpPr>
          <p:spPr>
            <a:xfrm>
              <a:off x="6976324" y="5353833"/>
              <a:ext cx="2010775" cy="12438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prstClr val="white"/>
                </a:solidFill>
              </a:endParaRPr>
            </a:p>
          </p:txBody>
        </p:sp>
        <p:grpSp>
          <p:nvGrpSpPr>
            <p:cNvPr id="69" name="Group 34"/>
            <p:cNvGrpSpPr/>
            <p:nvPr userDrawn="1"/>
          </p:nvGrpSpPr>
          <p:grpSpPr>
            <a:xfrm>
              <a:off x="6976324" y="5404633"/>
              <a:ext cx="2005502" cy="1134579"/>
              <a:chOff x="6976324" y="5449083"/>
              <a:chExt cx="2005502" cy="1134579"/>
            </a:xfrm>
          </p:grpSpPr>
          <p:pic>
            <p:nvPicPr>
              <p:cNvPr id="70" name="Picture 69"/>
              <p:cNvPicPr>
                <a:picLocks noChangeAspect="1" noChangeArrowheads="1"/>
              </p:cNvPicPr>
              <p:nvPr/>
            </p:nvPicPr>
            <p:blipFill>
              <a:blip r:embed="rId11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b="23074"/>
              <a:stretch>
                <a:fillRect/>
              </a:stretch>
            </p:blipFill>
            <p:spPr bwMode="auto">
              <a:xfrm>
                <a:off x="8510703" y="6040902"/>
                <a:ext cx="471122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1" name="Picture 11"/>
              <p:cNvPicPr>
                <a:picLocks noChangeAspect="1" noChangeArrowheads="1"/>
              </p:cNvPicPr>
              <p:nvPr/>
            </p:nvPicPr>
            <p:blipFill>
              <a:blip r:embed="rId12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976324" y="5449083"/>
                <a:ext cx="647359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2" name="Picture 19"/>
              <p:cNvPicPr>
                <a:picLocks noChangeAspect="1" noChangeArrowheads="1"/>
              </p:cNvPicPr>
              <p:nvPr/>
            </p:nvPicPr>
            <p:blipFill>
              <a:blip r:embed="rId13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18657" r="20706"/>
              <a:stretch>
                <a:fillRect/>
              </a:stretch>
            </p:blipFill>
            <p:spPr bwMode="auto">
              <a:xfrm>
                <a:off x="6976324" y="5749671"/>
                <a:ext cx="338855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3" name="Picture 2"/>
              <p:cNvPicPr>
                <a:picLocks noChangeAspect="1" noChangeArrowheads="1"/>
              </p:cNvPicPr>
              <p:nvPr/>
            </p:nvPicPr>
            <p:blipFill>
              <a:blip r:embed="rId14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173383" y="6040902"/>
                <a:ext cx="329937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4" name="Picture 5"/>
              <p:cNvPicPr>
                <a:picLocks noChangeAspect="1" noChangeArrowheads="1"/>
              </p:cNvPicPr>
              <p:nvPr/>
            </p:nvPicPr>
            <p:blipFill>
              <a:blip r:embed="rId15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421335" y="6333710"/>
                <a:ext cx="560490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5" name="Picture 2"/>
              <p:cNvPicPr>
                <a:picLocks noChangeAspect="1" noChangeArrowheads="1"/>
              </p:cNvPicPr>
              <p:nvPr/>
            </p:nvPicPr>
            <p:blipFill>
              <a:blip r:embed="rId16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642080" y="5449083"/>
                <a:ext cx="512253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6" name="Picture 75" descr="Nordion_tag_colour.jpg"/>
              <p:cNvPicPr>
                <a:picLocks noChangeAspect="1"/>
              </p:cNvPicPr>
              <p:nvPr/>
            </p:nvPicPr>
            <p:blipFill>
              <a:blip r:embed="rId17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8287754" y="5749671"/>
                <a:ext cx="485573" cy="249952"/>
              </a:xfrm>
              <a:prstGeom prst="rect">
                <a:avLst/>
              </a:prstGeom>
            </p:spPr>
          </p:pic>
          <p:pic>
            <p:nvPicPr>
              <p:cNvPr id="77" name="Picture 2"/>
              <p:cNvPicPr>
                <a:picLocks noChangeAspect="1" noChangeArrowheads="1"/>
              </p:cNvPicPr>
              <p:nvPr/>
            </p:nvPicPr>
            <p:blipFill>
              <a:blip r:embed="rId18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2269" r="6447"/>
              <a:stretch>
                <a:fillRect/>
              </a:stretch>
            </p:blipFill>
            <p:spPr bwMode="auto">
              <a:xfrm>
                <a:off x="6976324" y="6333710"/>
                <a:ext cx="1420611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8" name="Picture 2"/>
              <p:cNvPicPr>
                <a:picLocks noChangeAspect="1" noChangeArrowheads="1"/>
              </p:cNvPicPr>
              <p:nvPr/>
            </p:nvPicPr>
            <p:blipFill>
              <a:blip r:embed="rId19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976324" y="6040902"/>
                <a:ext cx="1175926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9" name="Picture 3"/>
              <p:cNvPicPr>
                <a:picLocks noChangeAspect="1" noChangeArrowheads="1"/>
              </p:cNvPicPr>
              <p:nvPr/>
            </p:nvPicPr>
            <p:blipFill>
              <a:blip r:embed="rId20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369118" y="5749671"/>
                <a:ext cx="869871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0" name="Picture 4"/>
              <p:cNvPicPr>
                <a:picLocks noChangeAspect="1" noChangeArrowheads="1"/>
              </p:cNvPicPr>
              <p:nvPr/>
            </p:nvPicPr>
            <p:blipFill>
              <a:blip r:embed="rId21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805077" y="5749671"/>
                <a:ext cx="176749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1" name="Picture 5"/>
              <p:cNvPicPr>
                <a:picLocks noChangeAspect="1" noChangeArrowheads="1"/>
              </p:cNvPicPr>
              <p:nvPr/>
            </p:nvPicPr>
            <p:blipFill>
              <a:blip r:embed="rId22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193375" y="5449083"/>
                <a:ext cx="247418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2" name="Picture 6"/>
              <p:cNvPicPr>
                <a:picLocks noChangeAspect="1" noChangeArrowheads="1"/>
              </p:cNvPicPr>
              <p:nvPr/>
            </p:nvPicPr>
            <p:blipFill>
              <a:blip r:embed="rId23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3258" t="17670" r="90616" b="75131"/>
              <a:stretch>
                <a:fillRect/>
              </a:stretch>
            </p:blipFill>
            <p:spPr bwMode="auto">
              <a:xfrm>
                <a:off x="8473059" y="5449083"/>
                <a:ext cx="502416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83" name="TextBox 82"/>
          <p:cNvSpPr txBox="1"/>
          <p:nvPr userDrawn="1"/>
        </p:nvSpPr>
        <p:spPr>
          <a:xfrm>
            <a:off x="6948166" y="1798767"/>
            <a:ext cx="2113284" cy="935726"/>
          </a:xfrm>
          <a:prstGeom prst="rect">
            <a:avLst/>
          </a:prstGeom>
          <a:noFill/>
        </p:spPr>
        <p:txBody>
          <a:bodyPr wrap="square" lIns="72000" rtlCol="0">
            <a:spAutoFit/>
          </a:bodyPr>
          <a:lstStyle/>
          <a:p>
            <a:pPr defTabSz="457200" fontAlgn="base">
              <a:lnSpc>
                <a:spcPts val="113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800" dirty="0" smtClean="0">
                <a:solidFill>
                  <a:prstClr val="white"/>
                </a:solidFill>
                <a:latin typeface="Arial" pitchFamily="-111" charset="0"/>
                <a:ea typeface="ヒラギノ角ゴ Pro W3" pitchFamily="-111" charset="-128"/>
              </a:rPr>
              <a:t>TRIUMF: Alberta | British Columbia | Calgary  Carleton | Guelph | Manitoba | McMaster  Montréal | Northern British Columbia | Queen’s Regina | Saint Mary’s | Simon Fraser | Toronto Victoria | Winnipeg | York</a:t>
            </a:r>
            <a:endParaRPr lang="en-US" sz="800" dirty="0">
              <a:solidFill>
                <a:prstClr val="white"/>
              </a:solidFill>
              <a:latin typeface="Arial" pitchFamily="-111" charset="0"/>
              <a:ea typeface="ヒラギノ角ゴ Pro W3" pitchFamily="-11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316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hank You Slide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7"/>
          <p:cNvSpPr txBox="1">
            <a:spLocks noChangeArrowheads="1"/>
          </p:cNvSpPr>
          <p:nvPr userDrawn="1"/>
        </p:nvSpPr>
        <p:spPr bwMode="auto">
          <a:xfrm>
            <a:off x="6818313" y="990600"/>
            <a:ext cx="2325687" cy="58674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1096963"/>
          </a:xfrm>
          <a:prstGeom prst="rect">
            <a:avLst/>
          </a:prstGeom>
          <a:solidFill>
            <a:srgbClr val="74241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 userDrawn="1"/>
        </p:nvSpPr>
        <p:spPr bwMode="auto">
          <a:xfrm>
            <a:off x="533400" y="6392863"/>
            <a:ext cx="5791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Owned and operated as a joint venture by a consortium of Canadian universities via a contribution through the National Research Council Canada </a:t>
            </a:r>
          </a:p>
          <a:p>
            <a:pPr defTabSz="4572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Propriété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d’un consortium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d’universités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canadiennes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géré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en co-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entreprise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à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partir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contribution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administrée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par le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Conseil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national de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recherches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Canada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0" y="2239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 userDrawn="1"/>
        </p:nvSpPr>
        <p:spPr bwMode="auto">
          <a:xfrm>
            <a:off x="6019800" y="411163"/>
            <a:ext cx="2971800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Canada’s national laboratory for particle and nuclear physics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Laboratoire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national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canadien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pour la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recherche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en physique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nucléaire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et en physique des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particules</a:t>
            </a:r>
            <a:endParaRPr lang="en-US" sz="7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7" name="Picture 19" descr="TRIUMF_logo_whit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90500" y="203200"/>
            <a:ext cx="2424113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 userDrawn="1"/>
        </p:nvSpPr>
        <p:spPr>
          <a:xfrm>
            <a:off x="-571" y="2235078"/>
            <a:ext cx="6818884" cy="2349500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200" dirty="0">
                <a:solidFill>
                  <a:srgbClr val="113F7C"/>
                </a:solidFill>
                <a:latin typeface="Myriad Pro"/>
                <a:ea typeface="ヒラギノ角ゴ Pro W3" charset="-128"/>
                <a:cs typeface="Myriad Pro"/>
              </a:rPr>
              <a:t>Thank you!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200" dirty="0">
                <a:solidFill>
                  <a:srgbClr val="113F7C"/>
                </a:solidFill>
                <a:latin typeface="Myriad Pro"/>
                <a:ea typeface="ヒラギノ角ゴ Pro W3" charset="-128"/>
                <a:cs typeface="Myriad Pro"/>
              </a:rPr>
              <a:t>Merci!</a:t>
            </a:r>
          </a:p>
        </p:txBody>
      </p:sp>
      <p:sp>
        <p:nvSpPr>
          <p:cNvPr id="33" name="Rectangle 32"/>
          <p:cNvSpPr/>
          <p:nvPr userDrawn="1"/>
        </p:nvSpPr>
        <p:spPr>
          <a:xfrm>
            <a:off x="6976324" y="2997200"/>
            <a:ext cx="2010775" cy="21364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white"/>
              </a:solidFill>
            </a:endParaRPr>
          </a:p>
        </p:txBody>
      </p:sp>
      <p:pic>
        <p:nvPicPr>
          <p:cNvPr id="45" name="Picture 4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6911" y="3414268"/>
            <a:ext cx="80018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3060404"/>
            <a:ext cx="1179248" cy="30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4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61001" y="4025521"/>
            <a:ext cx="112609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Picture 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4025521"/>
            <a:ext cx="81583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Picture 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13591" y="3106107"/>
            <a:ext cx="724535" cy="257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49" descr="NRCan-Canada_E.jpg"/>
          <p:cNvPicPr>
            <a:picLocks noChangeAspect="1"/>
          </p:cNvPicPr>
          <p:nvPr/>
        </p:nvPicPr>
        <p:blipFill>
          <a:blip r:embed="rId8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 b="59999"/>
          <a:stretch>
            <a:fillRect/>
          </a:stretch>
        </p:blipFill>
        <p:spPr>
          <a:xfrm>
            <a:off x="6991995" y="4880210"/>
            <a:ext cx="1997786" cy="234405"/>
          </a:xfrm>
          <a:prstGeom prst="rect">
            <a:avLst/>
          </a:prstGeom>
        </p:spPr>
      </p:pic>
      <p:pic>
        <p:nvPicPr>
          <p:cNvPr id="51" name="Picture 6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4615946"/>
            <a:ext cx="1997786" cy="207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Picture 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3414268"/>
            <a:ext cx="106403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6" name="Group 35"/>
          <p:cNvGrpSpPr/>
          <p:nvPr userDrawn="1"/>
        </p:nvGrpSpPr>
        <p:grpSpPr>
          <a:xfrm>
            <a:off x="6976324" y="5283983"/>
            <a:ext cx="2010775" cy="1243817"/>
            <a:chOff x="6976324" y="5353833"/>
            <a:chExt cx="2010775" cy="1243817"/>
          </a:xfrm>
        </p:grpSpPr>
        <p:sp>
          <p:nvSpPr>
            <p:cNvPr id="34" name="Rectangle 33"/>
            <p:cNvSpPr/>
            <p:nvPr userDrawn="1"/>
          </p:nvSpPr>
          <p:spPr>
            <a:xfrm>
              <a:off x="6976324" y="5353833"/>
              <a:ext cx="2010775" cy="12438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prstClr val="white"/>
                </a:solidFill>
              </a:endParaRPr>
            </a:p>
          </p:txBody>
        </p:sp>
        <p:grpSp>
          <p:nvGrpSpPr>
            <p:cNvPr id="35" name="Group 34"/>
            <p:cNvGrpSpPr/>
            <p:nvPr userDrawn="1"/>
          </p:nvGrpSpPr>
          <p:grpSpPr>
            <a:xfrm>
              <a:off x="6976324" y="5404633"/>
              <a:ext cx="2005502" cy="1134579"/>
              <a:chOff x="6976324" y="5449083"/>
              <a:chExt cx="2005502" cy="1134579"/>
            </a:xfrm>
          </p:grpSpPr>
          <p:pic>
            <p:nvPicPr>
              <p:cNvPr id="53" name="Picture 52"/>
              <p:cNvPicPr>
                <a:picLocks noChangeAspect="1" noChangeArrowheads="1"/>
              </p:cNvPicPr>
              <p:nvPr/>
            </p:nvPicPr>
            <p:blipFill>
              <a:blip r:embed="rId11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b="23074"/>
              <a:stretch>
                <a:fillRect/>
              </a:stretch>
            </p:blipFill>
            <p:spPr bwMode="auto">
              <a:xfrm>
                <a:off x="8510703" y="6040902"/>
                <a:ext cx="471122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4" name="Picture 11"/>
              <p:cNvPicPr>
                <a:picLocks noChangeAspect="1" noChangeArrowheads="1"/>
              </p:cNvPicPr>
              <p:nvPr/>
            </p:nvPicPr>
            <p:blipFill>
              <a:blip r:embed="rId12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976324" y="5449083"/>
                <a:ext cx="647359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5" name="Picture 19"/>
              <p:cNvPicPr>
                <a:picLocks noChangeAspect="1" noChangeArrowheads="1"/>
              </p:cNvPicPr>
              <p:nvPr/>
            </p:nvPicPr>
            <p:blipFill>
              <a:blip r:embed="rId13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18657" r="20706"/>
              <a:stretch>
                <a:fillRect/>
              </a:stretch>
            </p:blipFill>
            <p:spPr bwMode="auto">
              <a:xfrm>
                <a:off x="6976324" y="5749671"/>
                <a:ext cx="338855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6" name="Picture 2"/>
              <p:cNvPicPr>
                <a:picLocks noChangeAspect="1" noChangeArrowheads="1"/>
              </p:cNvPicPr>
              <p:nvPr/>
            </p:nvPicPr>
            <p:blipFill>
              <a:blip r:embed="rId14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173383" y="6040902"/>
                <a:ext cx="329937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7" name="Picture 5"/>
              <p:cNvPicPr>
                <a:picLocks noChangeAspect="1" noChangeArrowheads="1"/>
              </p:cNvPicPr>
              <p:nvPr/>
            </p:nvPicPr>
            <p:blipFill>
              <a:blip r:embed="rId15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421335" y="6333710"/>
                <a:ext cx="560490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8" name="Picture 2"/>
              <p:cNvPicPr>
                <a:picLocks noChangeAspect="1" noChangeArrowheads="1"/>
              </p:cNvPicPr>
              <p:nvPr/>
            </p:nvPicPr>
            <p:blipFill>
              <a:blip r:embed="rId16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642080" y="5449083"/>
                <a:ext cx="512253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9" name="Picture 58" descr="Nordion_tag_colour.jpg"/>
              <p:cNvPicPr>
                <a:picLocks noChangeAspect="1"/>
              </p:cNvPicPr>
              <p:nvPr/>
            </p:nvPicPr>
            <p:blipFill>
              <a:blip r:embed="rId17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8287754" y="5749671"/>
                <a:ext cx="485573" cy="249952"/>
              </a:xfrm>
              <a:prstGeom prst="rect">
                <a:avLst/>
              </a:prstGeom>
            </p:spPr>
          </p:pic>
          <p:pic>
            <p:nvPicPr>
              <p:cNvPr id="60" name="Picture 2"/>
              <p:cNvPicPr>
                <a:picLocks noChangeAspect="1" noChangeArrowheads="1"/>
              </p:cNvPicPr>
              <p:nvPr/>
            </p:nvPicPr>
            <p:blipFill>
              <a:blip r:embed="rId18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2269" r="6447"/>
              <a:stretch>
                <a:fillRect/>
              </a:stretch>
            </p:blipFill>
            <p:spPr bwMode="auto">
              <a:xfrm>
                <a:off x="6976324" y="6333710"/>
                <a:ext cx="1420611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1" name="Picture 2"/>
              <p:cNvPicPr>
                <a:picLocks noChangeAspect="1" noChangeArrowheads="1"/>
              </p:cNvPicPr>
              <p:nvPr/>
            </p:nvPicPr>
            <p:blipFill>
              <a:blip r:embed="rId19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976324" y="6040902"/>
                <a:ext cx="1175926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2" name="Picture 3"/>
              <p:cNvPicPr>
                <a:picLocks noChangeAspect="1" noChangeArrowheads="1"/>
              </p:cNvPicPr>
              <p:nvPr/>
            </p:nvPicPr>
            <p:blipFill>
              <a:blip r:embed="rId20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369118" y="5749671"/>
                <a:ext cx="869871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3" name="Picture 4"/>
              <p:cNvPicPr>
                <a:picLocks noChangeAspect="1" noChangeArrowheads="1"/>
              </p:cNvPicPr>
              <p:nvPr/>
            </p:nvPicPr>
            <p:blipFill>
              <a:blip r:embed="rId21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805077" y="5749671"/>
                <a:ext cx="176749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4" name="Picture 5"/>
              <p:cNvPicPr>
                <a:picLocks noChangeAspect="1" noChangeArrowheads="1"/>
              </p:cNvPicPr>
              <p:nvPr/>
            </p:nvPicPr>
            <p:blipFill>
              <a:blip r:embed="rId22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193375" y="5449083"/>
                <a:ext cx="247418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5" name="Picture 6"/>
              <p:cNvPicPr>
                <a:picLocks noChangeAspect="1" noChangeArrowheads="1"/>
              </p:cNvPicPr>
              <p:nvPr/>
            </p:nvPicPr>
            <p:blipFill>
              <a:blip r:embed="rId23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3258" t="17670" r="90616" b="75131"/>
              <a:stretch>
                <a:fillRect/>
              </a:stretch>
            </p:blipFill>
            <p:spPr bwMode="auto">
              <a:xfrm>
                <a:off x="8473059" y="5449083"/>
                <a:ext cx="502416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66" name="TextBox 65"/>
          <p:cNvSpPr txBox="1"/>
          <p:nvPr/>
        </p:nvSpPr>
        <p:spPr>
          <a:xfrm>
            <a:off x="6948166" y="1798767"/>
            <a:ext cx="2113284" cy="935726"/>
          </a:xfrm>
          <a:prstGeom prst="rect">
            <a:avLst/>
          </a:prstGeom>
          <a:noFill/>
        </p:spPr>
        <p:txBody>
          <a:bodyPr wrap="square" lIns="72000" rtlCol="0">
            <a:spAutoFit/>
          </a:bodyPr>
          <a:lstStyle/>
          <a:p>
            <a:pPr defTabSz="457200" fontAlgn="base">
              <a:lnSpc>
                <a:spcPts val="113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800" dirty="0" smtClean="0">
                <a:solidFill>
                  <a:prstClr val="white"/>
                </a:solidFill>
                <a:latin typeface="Arial" pitchFamily="-111" charset="0"/>
                <a:ea typeface="ヒラギノ角ゴ Pro W3" pitchFamily="-111" charset="-128"/>
              </a:rPr>
              <a:t>TRIUMF: Alberta | British Columbia | Calgary  Carleton | Guelph | Manitoba | McMaster  Montréal | Northern British Columbia | Queen’s Regina | Saint Mary’s | Simon Fraser | Toronto Victoria | Winnipeg | York</a:t>
            </a:r>
            <a:endParaRPr lang="en-US" sz="800" dirty="0">
              <a:solidFill>
                <a:prstClr val="white"/>
              </a:solidFill>
              <a:latin typeface="Arial" pitchFamily="-111" charset="0"/>
              <a:ea typeface="ヒラギノ角ゴ Pro W3" pitchFamily="-111" charset="-128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" y="4810499"/>
            <a:ext cx="68183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3600" dirty="0" smtClean="0">
                <a:solidFill>
                  <a:srgbClr val="113F7C"/>
                </a:solidFill>
                <a:latin typeface="Myriad Pro"/>
                <a:ea typeface="ヒラギノ角ゴ Pro W3" pitchFamily="-111" charset="-128"/>
                <a:cs typeface="Myriad Pro"/>
              </a:rPr>
              <a:t>Questions?</a:t>
            </a:r>
            <a:endParaRPr lang="en-US" sz="3600" dirty="0">
              <a:solidFill>
                <a:srgbClr val="113F7C"/>
              </a:solidFill>
              <a:latin typeface="Myriad Pro"/>
              <a:ea typeface="ヒラギノ角ゴ Pro W3" pitchFamily="-111" charset="-128"/>
              <a:cs typeface="Myriad Pro"/>
            </a:endParaRPr>
          </a:p>
        </p:txBody>
      </p:sp>
    </p:spTree>
    <p:extLst>
      <p:ext uri="{BB962C8B-B14F-4D97-AF65-F5344CB8AC3E}">
        <p14:creationId xmlns:p14="http://schemas.microsoft.com/office/powerpoint/2010/main" val="173959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04800" y="6240379"/>
            <a:ext cx="288758" cy="5454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CA" sz="24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8526379" y="6286751"/>
            <a:ext cx="288758" cy="5454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CA" sz="24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マスタ タイトルの書式設定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spcBef>
                <a:spcPts val="22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75388"/>
            <a:ext cx="1600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4C3CBC9-A00C-4DA7-926E-4054A0856986}" type="datetime4">
              <a:rPr lang="en-US" altLang="ja-JP" smtClean="0"/>
              <a:pPr/>
              <a:t>June 14, 2016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 altLang="ja-JP" smtClean="0"/>
              <a:t>Presentation Title</a:t>
            </a: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BE0A9A-BE02-49C7-8472-E75946BEACEB}" type="slidenum">
              <a:rPr lang="en-US" altLang="ja-JP">
                <a:solidFill>
                  <a:prstClr val="white"/>
                </a:solidFill>
              </a:rPr>
              <a:pPr/>
              <a:t>‹#›</a:t>
            </a:fld>
            <a:endParaRPr lang="en-US" altLang="ja-JP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929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04800" y="6240379"/>
            <a:ext cx="288758" cy="5454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CA" sz="240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8526379" y="6286751"/>
            <a:ext cx="288758" cy="5454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CA" sz="2400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31950" y="0"/>
            <a:ext cx="6469063" cy="581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1828800" y="2133600"/>
            <a:ext cx="3505200" cy="40386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486400" y="2133600"/>
            <a:ext cx="3505200" cy="40386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4940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04800" y="6240379"/>
            <a:ext cx="288758" cy="5454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CA" sz="24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8526379" y="6286751"/>
            <a:ext cx="288758" cy="5454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CA" sz="2400">
              <a:solidFill>
                <a:prstClr val="white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>
                <a:latin typeface="Calibri" pitchFamily="34" charset="0"/>
              </a:defRPr>
            </a:lvl1pPr>
            <a:lvl2pPr>
              <a:defRPr sz="2400" b="0">
                <a:latin typeface="Calibri" pitchFamily="34" charset="0"/>
              </a:defRPr>
            </a:lvl2pPr>
            <a:lvl3pPr>
              <a:defRPr sz="2000" b="0">
                <a:latin typeface="Calibri" pitchFamily="34" charset="0"/>
              </a:defRPr>
            </a:lvl3pPr>
            <a:lvl4pPr>
              <a:defRPr sz="2000" b="0">
                <a:latin typeface="Calibri" pitchFamily="34" charset="0"/>
              </a:defRPr>
            </a:lvl4pPr>
            <a:lvl5pPr>
              <a:defRPr sz="2000" b="0">
                <a:latin typeface="Calibri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eaLnBrk="0" hangingPunct="0">
              <a:spcBef>
                <a:spcPct val="50000"/>
              </a:spcBef>
              <a:defRPr/>
            </a:pPr>
            <a:fld id="{B366EB59-53C8-4B7B-84AC-C8926B763D98}" type="datetime4">
              <a:rPr lang="en-US" sz="1600" smtClean="0">
                <a:solidFill>
                  <a:srgbClr val="000066"/>
                </a:solidFill>
                <a:latin typeface="Arial Rounded MT Bold" pitchFamily="34" charset="0"/>
                <a:cs typeface="+mn-cs"/>
              </a:rPr>
              <a:pPr eaLnBrk="0" hangingPunct="0">
                <a:spcBef>
                  <a:spcPct val="50000"/>
                </a:spcBef>
                <a:defRPr/>
              </a:pPr>
              <a:t>June 14, 2016</a:t>
            </a:fld>
            <a:endParaRPr lang="en-US" sz="1600">
              <a:solidFill>
                <a:srgbClr val="000066"/>
              </a:solidFill>
              <a:latin typeface="Arial Rounded MT Bold" pitchFamily="34" charset="0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eaLnBrk="0" hangingPunct="0">
              <a:spcBef>
                <a:spcPct val="50000"/>
              </a:spcBef>
              <a:defRPr/>
            </a:pPr>
            <a:fld id="{34CE75E4-8495-494C-B440-1365AF556E34}" type="slidenum">
              <a:rPr lang="en-US" sz="1200">
                <a:solidFill>
                  <a:srgbClr val="000000"/>
                </a:solidFill>
                <a:latin typeface="Times New Roman" pitchFamily="18" charset="0"/>
                <a:cs typeface="+mn-cs"/>
              </a:rPr>
              <a:pPr eaLnBrk="0" hangingPunct="0">
                <a:spcBef>
                  <a:spcPct val="50000"/>
                </a:spcBef>
                <a:defRPr/>
              </a:pPr>
              <a:t>‹#›</a:t>
            </a:fld>
            <a:endParaRPr lang="en-US" sz="1200">
              <a:solidFill>
                <a:srgbClr val="000000"/>
              </a:solidFill>
              <a:latin typeface="Times New Roman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78983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9EFC8-FE34-41FF-8A7C-C58D9861B9B8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55767-50D9-4295-8A01-2D6D9A7D3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97226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 &amp; 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b="0"/>
            </a:pPr>
            <a:r>
              <a:rPr sz="3400" b="1"/>
              <a:t>タイトルテキスト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2pPr marL="937584" indent="-401822">
              <a:spcBef>
                <a:spcPts val="281"/>
              </a:spcBef>
              <a:defRPr sz="1700" i="1"/>
            </a:lvl2pPr>
            <a:lvl3pPr marL="1250112" indent="-401822">
              <a:spcBef>
                <a:spcPts val="0"/>
              </a:spcBef>
              <a:defRPr sz="1300"/>
            </a:lvl3pPr>
            <a:lvl4pPr marL="1562640" indent="-401822">
              <a:spcBef>
                <a:spcPts val="0"/>
              </a:spcBef>
              <a:defRPr sz="1300" b="0"/>
            </a:lvl4pPr>
            <a:lvl5pPr marL="1875168" indent="-401822">
              <a:spcBef>
                <a:spcPts val="0"/>
              </a:spcBef>
              <a:defRPr sz="800" b="0"/>
            </a:lvl5pPr>
          </a:lstStyle>
          <a:p>
            <a:pPr lvl="0">
              <a:defRPr sz="1800" b="0"/>
            </a:pPr>
            <a:r>
              <a:rPr sz="2500" b="1"/>
              <a:t>本文レベル1</a:t>
            </a:r>
          </a:p>
          <a:p>
            <a:pPr lvl="1">
              <a:defRPr sz="1800" b="0" i="0"/>
            </a:pPr>
            <a:r>
              <a:rPr sz="1700" b="1" i="1"/>
              <a:t>本文レベル2</a:t>
            </a:r>
          </a:p>
          <a:p>
            <a:pPr lvl="2">
              <a:defRPr b="0"/>
            </a:pPr>
            <a:r>
              <a:rPr b="1"/>
              <a:t>本文レベル3</a:t>
            </a:r>
          </a:p>
          <a:p>
            <a:pPr lvl="3"/>
            <a:r>
              <a:t>本文レベル4</a:t>
            </a:r>
          </a:p>
          <a:p>
            <a:pPr lvl="4">
              <a:defRPr sz="1800"/>
            </a:pPr>
            <a:r>
              <a:rPr sz="800"/>
              <a:t>本文レベル 5</a:t>
            </a:r>
          </a:p>
        </p:txBody>
      </p:sp>
    </p:spTree>
    <p:extLst>
      <p:ext uri="{BB962C8B-B14F-4D97-AF65-F5344CB8AC3E}">
        <p14:creationId xmlns:p14="http://schemas.microsoft.com/office/powerpoint/2010/main" val="4186718666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7"/>
          <p:cNvSpPr txBox="1">
            <a:spLocks noChangeArrowheads="1"/>
          </p:cNvSpPr>
          <p:nvPr userDrawn="1"/>
        </p:nvSpPr>
        <p:spPr bwMode="auto">
          <a:xfrm>
            <a:off x="6818313" y="990600"/>
            <a:ext cx="2325687" cy="5867400"/>
          </a:xfrm>
          <a:prstGeom prst="rect">
            <a:avLst/>
          </a:prstGeom>
          <a:solidFill>
            <a:srgbClr val="4F4946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1096963"/>
          </a:xfrm>
          <a:prstGeom prst="rect">
            <a:avLst/>
          </a:prstGeom>
          <a:solidFill>
            <a:srgbClr val="74241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 userDrawn="1"/>
        </p:nvSpPr>
        <p:spPr bwMode="auto">
          <a:xfrm>
            <a:off x="533400" y="6443665"/>
            <a:ext cx="5791200" cy="271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lnSpc>
                <a:spcPts val="5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Owned and operated as a joint venture by a consortium of Canadian universities via a contribution through the National Research Council Canada </a:t>
            </a:r>
          </a:p>
          <a:p>
            <a:pPr defTabSz="457200" fontAlgn="base">
              <a:lnSpc>
                <a:spcPts val="5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Propriété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d’un consortium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d’universités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canadiennes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géré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en co-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entreprise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à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partir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contribution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administrée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par le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Conseil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national de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recherches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Canada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0" y="2239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 userDrawn="1"/>
        </p:nvSpPr>
        <p:spPr bwMode="auto">
          <a:xfrm>
            <a:off x="6019800" y="411163"/>
            <a:ext cx="2971800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Canada’s national laboratory for particle and nuclear physics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Laboratoire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national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canadien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pour la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recherche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en physique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nucléaire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et en physique des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particules</a:t>
            </a:r>
            <a:endParaRPr lang="en-US" sz="7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7" name="Picture 19" descr="TRIUMF_logo_whit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90500" y="203200"/>
            <a:ext cx="2424113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 Placeholder 19"/>
          <p:cNvSpPr>
            <a:spLocks noGrp="1"/>
          </p:cNvSpPr>
          <p:nvPr>
            <p:ph type="body" sz="quarter" idx="10" hasCustomPrompt="1"/>
          </p:nvPr>
        </p:nvSpPr>
        <p:spPr>
          <a:xfrm>
            <a:off x="247650" y="2239963"/>
            <a:ext cx="6076950" cy="655638"/>
          </a:xfrm>
        </p:spPr>
        <p:txBody>
          <a:bodyPr/>
          <a:lstStyle>
            <a:lvl1pPr algn="r">
              <a:buNone/>
              <a:defRPr b="1">
                <a:solidFill>
                  <a:srgbClr val="113F7C"/>
                </a:solidFill>
              </a:defRPr>
            </a:lvl1pPr>
            <a:lvl2pPr algn="r">
              <a:buNone/>
              <a:defRPr sz="2000" b="1">
                <a:solidFill>
                  <a:srgbClr val="6E615D"/>
                </a:solidFill>
              </a:defRPr>
            </a:lvl2pPr>
            <a:lvl3pPr algn="r">
              <a:buNone/>
              <a:defRPr sz="1400" b="1">
                <a:solidFill>
                  <a:srgbClr val="6E615D"/>
                </a:solidFill>
              </a:defRPr>
            </a:lvl3pPr>
            <a:lvl4pPr algn="r">
              <a:buNone/>
              <a:defRPr sz="1100" b="1">
                <a:solidFill>
                  <a:schemeClr val="accent1"/>
                </a:solidFill>
                <a:latin typeface="+mj-lt"/>
              </a:defRPr>
            </a:lvl4pPr>
            <a:lvl5pPr algn="r">
              <a:buNone/>
              <a:defRPr sz="1100">
                <a:solidFill>
                  <a:srgbClr val="6E615D"/>
                </a:solidFill>
                <a:latin typeface="+mj-lt"/>
              </a:defRPr>
            </a:lvl5pPr>
          </a:lstStyle>
          <a:p>
            <a:pPr lvl="0"/>
            <a:r>
              <a:rPr lang="en-CA" dirty="0" smtClean="0"/>
              <a:t>Presentation 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247650" y="2895600"/>
            <a:ext cx="6076950" cy="457200"/>
          </a:xfrm>
        </p:spPr>
        <p:txBody>
          <a:bodyPr/>
          <a:lstStyle>
            <a:lvl1pPr algn="r">
              <a:buNone/>
              <a:defRPr sz="2000" b="1" baseline="0">
                <a:solidFill>
                  <a:srgbClr val="4F4946"/>
                </a:solidFill>
              </a:defRPr>
            </a:lvl1pPr>
          </a:lstStyle>
          <a:p>
            <a:pPr lvl="0"/>
            <a:r>
              <a:rPr lang="en-CA"/>
              <a:t>Subtitle, if any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247650" y="3581400"/>
            <a:ext cx="6076950" cy="457200"/>
          </a:xfrm>
        </p:spPr>
        <p:txBody>
          <a:bodyPr/>
          <a:lstStyle>
            <a:lvl1pPr algn="r">
              <a:buNone/>
              <a:defRPr sz="1400" b="1" baseline="0">
                <a:solidFill>
                  <a:srgbClr val="95938E"/>
                </a:solidFill>
              </a:defRPr>
            </a:lvl1pPr>
          </a:lstStyle>
          <a:p>
            <a:pPr lvl="0"/>
            <a:r>
              <a:rPr lang="en-CA"/>
              <a:t>Tagline, if any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247650" y="4343400"/>
            <a:ext cx="6076950" cy="533400"/>
          </a:xfrm>
        </p:spPr>
        <p:txBody>
          <a:bodyPr/>
          <a:lstStyle>
            <a:lvl1pPr algn="r">
              <a:buNone/>
              <a:defRPr sz="1100" b="1" baseline="0">
                <a:solidFill>
                  <a:srgbClr val="113F7C"/>
                </a:solidFill>
              </a:defRPr>
            </a:lvl1pPr>
          </a:lstStyle>
          <a:p>
            <a:pPr lvl="0"/>
            <a:r>
              <a:rPr lang="en-CA"/>
              <a:t>Name | Position | TRIUMF</a:t>
            </a:r>
          </a:p>
        </p:txBody>
      </p:sp>
      <p:sp>
        <p:nvSpPr>
          <p:cNvPr id="19" name="Picture Placeholder 16"/>
          <p:cNvSpPr>
            <a:spLocks noGrp="1"/>
          </p:cNvSpPr>
          <p:nvPr>
            <p:ph type="pic" sz="quarter" idx="16"/>
          </p:nvPr>
        </p:nvSpPr>
        <p:spPr>
          <a:xfrm>
            <a:off x="7028656" y="4953000"/>
            <a:ext cx="1905000" cy="167640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1" name="Picture Placeholder 16"/>
          <p:cNvSpPr>
            <a:spLocks noGrp="1"/>
          </p:cNvSpPr>
          <p:nvPr>
            <p:ph type="pic" sz="quarter" idx="17"/>
          </p:nvPr>
        </p:nvSpPr>
        <p:spPr>
          <a:xfrm>
            <a:off x="7028656" y="1295400"/>
            <a:ext cx="1905000" cy="167640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2" name="Picture Placeholder 16"/>
          <p:cNvSpPr>
            <a:spLocks noGrp="1"/>
          </p:cNvSpPr>
          <p:nvPr>
            <p:ph type="pic" sz="quarter" idx="18"/>
          </p:nvPr>
        </p:nvSpPr>
        <p:spPr>
          <a:xfrm>
            <a:off x="7028656" y="3124200"/>
            <a:ext cx="1905000" cy="167640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8" name="TextBox 17"/>
          <p:cNvSpPr txBox="1"/>
          <p:nvPr userDrawn="1"/>
        </p:nvSpPr>
        <p:spPr>
          <a:xfrm>
            <a:off x="457200" y="6087521"/>
            <a:ext cx="39688" cy="317500"/>
          </a:xfrm>
          <a:prstGeom prst="rect">
            <a:avLst/>
          </a:prstGeom>
          <a:solidFill>
            <a:srgbClr val="95938E"/>
          </a:solidFill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23" name="Text Box 6"/>
          <p:cNvSpPr txBox="1">
            <a:spLocks noChangeArrowheads="1"/>
          </p:cNvSpPr>
          <p:nvPr userDrawn="1"/>
        </p:nvSpPr>
        <p:spPr bwMode="auto">
          <a:xfrm>
            <a:off x="533400" y="6102881"/>
            <a:ext cx="5791200" cy="271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lnSpc>
                <a:spcPts val="5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Accelerating Science for Canada</a:t>
            </a:r>
          </a:p>
          <a:p>
            <a:pPr defTabSz="457200" fontAlgn="base">
              <a:lnSpc>
                <a:spcPts val="5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Un </a:t>
            </a:r>
            <a:r>
              <a:rPr lang="en-US" sz="600" dirty="0" err="1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accélérateur</a:t>
            </a:r>
            <a:r>
              <a:rPr lang="en-US" sz="600" dirty="0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 de la </a:t>
            </a:r>
            <a:r>
              <a:rPr lang="en-US" sz="600" dirty="0" err="1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démarche</a:t>
            </a:r>
            <a:r>
              <a:rPr lang="en-US" sz="600" dirty="0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 </a:t>
            </a:r>
            <a:r>
              <a:rPr lang="en-US" sz="600" dirty="0" err="1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scientifique</a:t>
            </a:r>
            <a:r>
              <a:rPr lang="en-US" sz="600" dirty="0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 </a:t>
            </a:r>
            <a:r>
              <a:rPr lang="en-US" sz="600" dirty="0" err="1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canadienne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50711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0011A-14A0-4371-BCD3-1EB3B1D2655A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-136776" y="464413"/>
            <a:ext cx="449597" cy="23120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6A7D6E3-EA9D-E741-9881-B35FD4502932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87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115247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white"/>
              </a:solidFill>
            </a:endParaRPr>
          </a:p>
        </p:txBody>
      </p:sp>
      <p:pic>
        <p:nvPicPr>
          <p:cNvPr id="11" name="Picture 10" descr="TRIUMF_logo_grey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91099" y="67606"/>
            <a:ext cx="1102360" cy="30226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6209244"/>
            <a:ext cx="9144000" cy="64875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654051" y="603778"/>
            <a:ext cx="7835899" cy="56504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56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6209244"/>
            <a:ext cx="9144000" cy="64875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070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483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347D3-69D3-40B2-960C-C7722C10F0D9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2C25A-5506-FD4F-B37D-9145376A3A20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641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7F68F-6D61-408A-A882-FC461AB36889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44D01-0053-A943-B22B-53B005C72D92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250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8A1D9-19E3-4A4C-932E-4B1284C95383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12733-F38B-6A49-BC10-73E8D4B90B73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225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86354"/>
            <a:ext cx="5111750" cy="4939809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348404"/>
            <a:ext cx="3008313" cy="377775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F1DE6-50C6-4349-986E-BBB92BC0B349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71CA4-6432-C847-B056-BB428797EB35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736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689413"/>
            <a:ext cx="5486400" cy="30381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C0ACB-F8B2-4BDE-B8A0-AE5B28D68685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20DE00-3A65-8A49-9448-F7694395675A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683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9EFC8-FE34-41FF-8A7C-C58D9861B9B8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55767-50D9-4295-8A01-2D6D9A7D3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14052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5221111" y="1411111"/>
            <a:ext cx="3654602" cy="464255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Table Placeholder 13"/>
          <p:cNvSpPr>
            <a:spLocks noGrp="1"/>
          </p:cNvSpPr>
          <p:nvPr>
            <p:ph type="tbl" sz="quarter" idx="15"/>
          </p:nvPr>
        </p:nvSpPr>
        <p:spPr>
          <a:xfrm>
            <a:off x="381000" y="1411111"/>
            <a:ext cx="4629150" cy="4642556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13D42-6647-444F-853D-E8D29F7907FD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9A9CC-D407-2C40-A733-1A362103CE35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970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Table Placeholder 9"/>
          <p:cNvSpPr>
            <a:spLocks noGrp="1"/>
          </p:cNvSpPr>
          <p:nvPr>
            <p:ph type="tbl" sz="quarter" idx="13"/>
          </p:nvPr>
        </p:nvSpPr>
        <p:spPr>
          <a:xfrm>
            <a:off x="457200" y="1495425"/>
            <a:ext cx="8077200" cy="4586288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3AEC3-634A-4456-8A06-20C04A130E70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CB916-5AC1-644C-AE40-D75B460B96B0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388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381000" y="1439863"/>
            <a:ext cx="4797425" cy="4725987"/>
          </a:xfrm>
        </p:spPr>
        <p:txBody>
          <a:bodyPr/>
          <a:lstStyle/>
          <a:p>
            <a:pPr lvl="0"/>
            <a:r>
              <a:rPr lang="en-US" noProof="0" smtClean="0"/>
              <a:t>Click icon to add media</a:t>
            </a:r>
            <a:endParaRPr lang="en-US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5362575" y="1439863"/>
            <a:ext cx="3443288" cy="472598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39F29-3CCD-4327-84B3-12464E96A23A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7CCD4-CC97-4D48-A617-7F176D989D76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270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ank You Slide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7"/>
          <p:cNvSpPr txBox="1">
            <a:spLocks noChangeArrowheads="1"/>
          </p:cNvSpPr>
          <p:nvPr userDrawn="1"/>
        </p:nvSpPr>
        <p:spPr bwMode="auto">
          <a:xfrm>
            <a:off x="6818313" y="990600"/>
            <a:ext cx="2325687" cy="58674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1096963"/>
          </a:xfrm>
          <a:prstGeom prst="rect">
            <a:avLst/>
          </a:prstGeom>
          <a:solidFill>
            <a:srgbClr val="74241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 userDrawn="1"/>
        </p:nvSpPr>
        <p:spPr bwMode="auto">
          <a:xfrm>
            <a:off x="533400" y="6392863"/>
            <a:ext cx="5791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Owned and operated as a joint venture by a consortium of Canadian universities via a contribution through the National Research Council Canada </a:t>
            </a:r>
          </a:p>
          <a:p>
            <a:pPr defTabSz="4572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Propriété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d’un consortium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d’universités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canadiennes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géré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en co-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entreprise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à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partir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contribution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administrée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par le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Conseil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national de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recherches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Canada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0" y="2239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 userDrawn="1"/>
        </p:nvSpPr>
        <p:spPr bwMode="auto">
          <a:xfrm>
            <a:off x="6019800" y="411163"/>
            <a:ext cx="2971800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Canada’s national laboratory for particle and nuclear physics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Laboratoire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national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canadien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pour la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recherche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en physique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nucléaire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et en physique des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particules</a:t>
            </a:r>
            <a:endParaRPr lang="en-US" sz="7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7" name="Picture 19" descr="TRIUMF_logo_whit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90500" y="203200"/>
            <a:ext cx="2424113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 userDrawn="1"/>
        </p:nvSpPr>
        <p:spPr>
          <a:xfrm>
            <a:off x="-571" y="1985126"/>
            <a:ext cx="6818884" cy="3349657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7000" dirty="0">
                <a:solidFill>
                  <a:srgbClr val="113F7C"/>
                </a:solidFill>
                <a:latin typeface="Myriad Pro"/>
                <a:ea typeface="ヒラギノ角ゴ Pro W3" charset="-128"/>
                <a:cs typeface="Myriad Pro"/>
              </a:rPr>
              <a:t>Thank you!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7000" dirty="0" smtClean="0">
                <a:solidFill>
                  <a:srgbClr val="113F7C"/>
                </a:solidFill>
                <a:latin typeface="Myriad Pro"/>
                <a:ea typeface="ヒラギノ角ゴ Pro W3" charset="-128"/>
                <a:cs typeface="Myriad Pro"/>
              </a:rPr>
              <a:t>Merci</a:t>
            </a:r>
          </a:p>
        </p:txBody>
      </p:sp>
      <p:sp>
        <p:nvSpPr>
          <p:cNvPr id="35" name="Rectangle 34"/>
          <p:cNvSpPr/>
          <p:nvPr userDrawn="1"/>
        </p:nvSpPr>
        <p:spPr>
          <a:xfrm>
            <a:off x="6976324" y="2997200"/>
            <a:ext cx="2010775" cy="21364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white"/>
              </a:solidFill>
            </a:endParaRPr>
          </a:p>
        </p:txBody>
      </p:sp>
      <p:pic>
        <p:nvPicPr>
          <p:cNvPr id="36" name="Picture 49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6911" y="3414268"/>
            <a:ext cx="80018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2"/>
          <p:cNvPicPr>
            <a:picLocks noChangeAspect="1" noChangeArrowheads="1"/>
          </p:cNvPicPr>
          <p:nvPr userDrawn="1"/>
        </p:nvPicPr>
        <p:blipFill>
          <a:blip r:embed="rId4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3060404"/>
            <a:ext cx="1179248" cy="30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48"/>
          <p:cNvPicPr>
            <a:picLocks noChangeAspect="1" noChangeArrowheads="1"/>
          </p:cNvPicPr>
          <p:nvPr userDrawn="1"/>
        </p:nvPicPr>
        <p:blipFill>
          <a:blip r:embed="rId5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61001" y="4025521"/>
            <a:ext cx="112609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3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4025521"/>
            <a:ext cx="81583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4"/>
          <p:cNvPicPr>
            <a:picLocks noChangeAspect="1" noChangeArrowheads="1"/>
          </p:cNvPicPr>
          <p:nvPr userDrawn="1"/>
        </p:nvPicPr>
        <p:blipFill>
          <a:blip r:embed="rId7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13591" y="3106107"/>
            <a:ext cx="724535" cy="257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40" descr="NRCan-Canada_E.jpg"/>
          <p:cNvPicPr>
            <a:picLocks noChangeAspect="1"/>
          </p:cNvPicPr>
          <p:nvPr userDrawn="1"/>
        </p:nvPicPr>
        <p:blipFill>
          <a:blip r:embed="rId8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 b="59999"/>
          <a:stretch>
            <a:fillRect/>
          </a:stretch>
        </p:blipFill>
        <p:spPr>
          <a:xfrm>
            <a:off x="6991995" y="4880210"/>
            <a:ext cx="1997786" cy="234405"/>
          </a:xfrm>
          <a:prstGeom prst="rect">
            <a:avLst/>
          </a:prstGeom>
        </p:spPr>
      </p:pic>
      <p:pic>
        <p:nvPicPr>
          <p:cNvPr id="42" name="Picture 6"/>
          <p:cNvPicPr>
            <a:picLocks noChangeAspect="1" noChangeArrowheads="1"/>
          </p:cNvPicPr>
          <p:nvPr userDrawn="1"/>
        </p:nvPicPr>
        <p:blipFill>
          <a:blip r:embed="rId9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4615946"/>
            <a:ext cx="1997786" cy="207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7"/>
          <p:cNvPicPr>
            <a:picLocks noChangeAspect="1" noChangeArrowheads="1"/>
          </p:cNvPicPr>
          <p:nvPr userDrawn="1"/>
        </p:nvPicPr>
        <p:blipFill>
          <a:blip r:embed="rId10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3414268"/>
            <a:ext cx="106403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7" name="Group 66"/>
          <p:cNvGrpSpPr/>
          <p:nvPr userDrawn="1"/>
        </p:nvGrpSpPr>
        <p:grpSpPr>
          <a:xfrm>
            <a:off x="6976324" y="5283983"/>
            <a:ext cx="2010775" cy="1243817"/>
            <a:chOff x="6976324" y="5353833"/>
            <a:chExt cx="2010775" cy="1243817"/>
          </a:xfrm>
        </p:grpSpPr>
        <p:sp>
          <p:nvSpPr>
            <p:cNvPr id="68" name="Rectangle 67"/>
            <p:cNvSpPr/>
            <p:nvPr userDrawn="1"/>
          </p:nvSpPr>
          <p:spPr>
            <a:xfrm>
              <a:off x="6976324" y="5353833"/>
              <a:ext cx="2010775" cy="12438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prstClr val="white"/>
                </a:solidFill>
              </a:endParaRPr>
            </a:p>
          </p:txBody>
        </p:sp>
        <p:grpSp>
          <p:nvGrpSpPr>
            <p:cNvPr id="69" name="Group 34"/>
            <p:cNvGrpSpPr/>
            <p:nvPr userDrawn="1"/>
          </p:nvGrpSpPr>
          <p:grpSpPr>
            <a:xfrm>
              <a:off x="6976324" y="5404633"/>
              <a:ext cx="2005502" cy="1134579"/>
              <a:chOff x="6976324" y="5449083"/>
              <a:chExt cx="2005502" cy="1134579"/>
            </a:xfrm>
          </p:grpSpPr>
          <p:pic>
            <p:nvPicPr>
              <p:cNvPr id="70" name="Picture 69"/>
              <p:cNvPicPr>
                <a:picLocks noChangeAspect="1" noChangeArrowheads="1"/>
              </p:cNvPicPr>
              <p:nvPr/>
            </p:nvPicPr>
            <p:blipFill>
              <a:blip r:embed="rId11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b="23074"/>
              <a:stretch>
                <a:fillRect/>
              </a:stretch>
            </p:blipFill>
            <p:spPr bwMode="auto">
              <a:xfrm>
                <a:off x="8510703" y="6040902"/>
                <a:ext cx="471122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1" name="Picture 11"/>
              <p:cNvPicPr>
                <a:picLocks noChangeAspect="1" noChangeArrowheads="1"/>
              </p:cNvPicPr>
              <p:nvPr/>
            </p:nvPicPr>
            <p:blipFill>
              <a:blip r:embed="rId12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976324" y="5449083"/>
                <a:ext cx="647359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2" name="Picture 19"/>
              <p:cNvPicPr>
                <a:picLocks noChangeAspect="1" noChangeArrowheads="1"/>
              </p:cNvPicPr>
              <p:nvPr/>
            </p:nvPicPr>
            <p:blipFill>
              <a:blip r:embed="rId13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18657" r="20706"/>
              <a:stretch>
                <a:fillRect/>
              </a:stretch>
            </p:blipFill>
            <p:spPr bwMode="auto">
              <a:xfrm>
                <a:off x="6976324" y="5749671"/>
                <a:ext cx="338855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3" name="Picture 2"/>
              <p:cNvPicPr>
                <a:picLocks noChangeAspect="1" noChangeArrowheads="1"/>
              </p:cNvPicPr>
              <p:nvPr/>
            </p:nvPicPr>
            <p:blipFill>
              <a:blip r:embed="rId14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173383" y="6040902"/>
                <a:ext cx="329937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4" name="Picture 5"/>
              <p:cNvPicPr>
                <a:picLocks noChangeAspect="1" noChangeArrowheads="1"/>
              </p:cNvPicPr>
              <p:nvPr/>
            </p:nvPicPr>
            <p:blipFill>
              <a:blip r:embed="rId15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421335" y="6333710"/>
                <a:ext cx="560490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5" name="Picture 2"/>
              <p:cNvPicPr>
                <a:picLocks noChangeAspect="1" noChangeArrowheads="1"/>
              </p:cNvPicPr>
              <p:nvPr/>
            </p:nvPicPr>
            <p:blipFill>
              <a:blip r:embed="rId16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642080" y="5449083"/>
                <a:ext cx="512253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6" name="Picture 75" descr="Nordion_tag_colour.jpg"/>
              <p:cNvPicPr>
                <a:picLocks noChangeAspect="1"/>
              </p:cNvPicPr>
              <p:nvPr/>
            </p:nvPicPr>
            <p:blipFill>
              <a:blip r:embed="rId17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8287754" y="5749671"/>
                <a:ext cx="485573" cy="249952"/>
              </a:xfrm>
              <a:prstGeom prst="rect">
                <a:avLst/>
              </a:prstGeom>
            </p:spPr>
          </p:pic>
          <p:pic>
            <p:nvPicPr>
              <p:cNvPr id="77" name="Picture 2"/>
              <p:cNvPicPr>
                <a:picLocks noChangeAspect="1" noChangeArrowheads="1"/>
              </p:cNvPicPr>
              <p:nvPr/>
            </p:nvPicPr>
            <p:blipFill>
              <a:blip r:embed="rId18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2269" r="6447"/>
              <a:stretch>
                <a:fillRect/>
              </a:stretch>
            </p:blipFill>
            <p:spPr bwMode="auto">
              <a:xfrm>
                <a:off x="6976324" y="6333710"/>
                <a:ext cx="1420611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8" name="Picture 2"/>
              <p:cNvPicPr>
                <a:picLocks noChangeAspect="1" noChangeArrowheads="1"/>
              </p:cNvPicPr>
              <p:nvPr/>
            </p:nvPicPr>
            <p:blipFill>
              <a:blip r:embed="rId19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976324" y="6040902"/>
                <a:ext cx="1175926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9" name="Picture 3"/>
              <p:cNvPicPr>
                <a:picLocks noChangeAspect="1" noChangeArrowheads="1"/>
              </p:cNvPicPr>
              <p:nvPr/>
            </p:nvPicPr>
            <p:blipFill>
              <a:blip r:embed="rId20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369118" y="5749671"/>
                <a:ext cx="869871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0" name="Picture 4"/>
              <p:cNvPicPr>
                <a:picLocks noChangeAspect="1" noChangeArrowheads="1"/>
              </p:cNvPicPr>
              <p:nvPr/>
            </p:nvPicPr>
            <p:blipFill>
              <a:blip r:embed="rId21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805077" y="5749671"/>
                <a:ext cx="176749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1" name="Picture 5"/>
              <p:cNvPicPr>
                <a:picLocks noChangeAspect="1" noChangeArrowheads="1"/>
              </p:cNvPicPr>
              <p:nvPr/>
            </p:nvPicPr>
            <p:blipFill>
              <a:blip r:embed="rId22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193375" y="5449083"/>
                <a:ext cx="247418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2" name="Picture 6"/>
              <p:cNvPicPr>
                <a:picLocks noChangeAspect="1" noChangeArrowheads="1"/>
              </p:cNvPicPr>
              <p:nvPr/>
            </p:nvPicPr>
            <p:blipFill>
              <a:blip r:embed="rId23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3258" t="17670" r="90616" b="75131"/>
              <a:stretch>
                <a:fillRect/>
              </a:stretch>
            </p:blipFill>
            <p:spPr bwMode="auto">
              <a:xfrm>
                <a:off x="8473059" y="5449083"/>
                <a:ext cx="502416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83" name="TextBox 82"/>
          <p:cNvSpPr txBox="1"/>
          <p:nvPr userDrawn="1"/>
        </p:nvSpPr>
        <p:spPr>
          <a:xfrm>
            <a:off x="6948166" y="1798767"/>
            <a:ext cx="2113284" cy="935726"/>
          </a:xfrm>
          <a:prstGeom prst="rect">
            <a:avLst/>
          </a:prstGeom>
          <a:noFill/>
        </p:spPr>
        <p:txBody>
          <a:bodyPr wrap="square" lIns="72000" rtlCol="0">
            <a:spAutoFit/>
          </a:bodyPr>
          <a:lstStyle/>
          <a:p>
            <a:pPr defTabSz="457200" fontAlgn="base">
              <a:lnSpc>
                <a:spcPts val="113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800" dirty="0" smtClean="0">
                <a:solidFill>
                  <a:prstClr val="white"/>
                </a:solidFill>
                <a:latin typeface="Arial" pitchFamily="-111" charset="0"/>
                <a:ea typeface="ヒラギノ角ゴ Pro W3" pitchFamily="-111" charset="-128"/>
              </a:rPr>
              <a:t>TRIUMF: Alberta | British Columbia | Calgary  Carleton | Guelph | Manitoba | McMaster  Montréal | Northern British Columbia | Queen’s Regina | Saint Mary’s | Simon Fraser | Toronto Victoria | Winnipeg | York</a:t>
            </a:r>
            <a:endParaRPr lang="en-US" sz="800" dirty="0">
              <a:solidFill>
                <a:prstClr val="white"/>
              </a:solidFill>
              <a:latin typeface="Arial" pitchFamily="-111" charset="0"/>
              <a:ea typeface="ヒラギノ角ゴ Pro W3" pitchFamily="-11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80383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hank You Slide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7"/>
          <p:cNvSpPr txBox="1">
            <a:spLocks noChangeArrowheads="1"/>
          </p:cNvSpPr>
          <p:nvPr userDrawn="1"/>
        </p:nvSpPr>
        <p:spPr bwMode="auto">
          <a:xfrm>
            <a:off x="6818313" y="990600"/>
            <a:ext cx="2325687" cy="58674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1096963"/>
          </a:xfrm>
          <a:prstGeom prst="rect">
            <a:avLst/>
          </a:prstGeom>
          <a:solidFill>
            <a:srgbClr val="74241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 userDrawn="1"/>
        </p:nvSpPr>
        <p:spPr bwMode="auto">
          <a:xfrm>
            <a:off x="533400" y="6392863"/>
            <a:ext cx="5791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Owned and operated as a joint venture by a consortium of Canadian universities via a contribution through the National Research Council Canada </a:t>
            </a:r>
          </a:p>
          <a:p>
            <a:pPr defTabSz="4572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Propriété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d’un consortium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d’universités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canadiennes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géré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en co-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entreprise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à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partir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contribution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administrée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par le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Conseil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national de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recherches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Canada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0" y="2239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 userDrawn="1"/>
        </p:nvSpPr>
        <p:spPr bwMode="auto">
          <a:xfrm>
            <a:off x="6019800" y="411163"/>
            <a:ext cx="2971800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Canada’s national laboratory for particle and nuclear physics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Laboratoire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national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canadien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pour la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recherche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en physique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nucléaire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et en physique des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particules</a:t>
            </a:r>
            <a:endParaRPr lang="en-US" sz="7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7" name="Picture 19" descr="TRIUMF_logo_whit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90500" y="203200"/>
            <a:ext cx="2424113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 userDrawn="1"/>
        </p:nvSpPr>
        <p:spPr>
          <a:xfrm>
            <a:off x="-571" y="2235078"/>
            <a:ext cx="6818884" cy="2349500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200" dirty="0">
                <a:solidFill>
                  <a:srgbClr val="113F7C"/>
                </a:solidFill>
                <a:latin typeface="Myriad Pro"/>
                <a:ea typeface="ヒラギノ角ゴ Pro W3" charset="-128"/>
                <a:cs typeface="Myriad Pro"/>
              </a:rPr>
              <a:t>Thank you!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200" dirty="0">
                <a:solidFill>
                  <a:srgbClr val="113F7C"/>
                </a:solidFill>
                <a:latin typeface="Myriad Pro"/>
                <a:ea typeface="ヒラギノ角ゴ Pro W3" charset="-128"/>
                <a:cs typeface="Myriad Pro"/>
              </a:rPr>
              <a:t>Merci!</a:t>
            </a:r>
          </a:p>
        </p:txBody>
      </p:sp>
      <p:sp>
        <p:nvSpPr>
          <p:cNvPr id="33" name="Rectangle 32"/>
          <p:cNvSpPr/>
          <p:nvPr userDrawn="1"/>
        </p:nvSpPr>
        <p:spPr>
          <a:xfrm>
            <a:off x="6976324" y="2997200"/>
            <a:ext cx="2010775" cy="21364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white"/>
              </a:solidFill>
            </a:endParaRPr>
          </a:p>
        </p:txBody>
      </p:sp>
      <p:pic>
        <p:nvPicPr>
          <p:cNvPr id="45" name="Picture 4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6911" y="3414268"/>
            <a:ext cx="80018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3060404"/>
            <a:ext cx="1179248" cy="30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4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61001" y="4025521"/>
            <a:ext cx="112609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Picture 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4025521"/>
            <a:ext cx="81583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Picture 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13591" y="3106107"/>
            <a:ext cx="724535" cy="257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49" descr="NRCan-Canada_E.jpg"/>
          <p:cNvPicPr>
            <a:picLocks noChangeAspect="1"/>
          </p:cNvPicPr>
          <p:nvPr/>
        </p:nvPicPr>
        <p:blipFill>
          <a:blip r:embed="rId8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 b="59999"/>
          <a:stretch>
            <a:fillRect/>
          </a:stretch>
        </p:blipFill>
        <p:spPr>
          <a:xfrm>
            <a:off x="6991995" y="4880210"/>
            <a:ext cx="1997786" cy="234405"/>
          </a:xfrm>
          <a:prstGeom prst="rect">
            <a:avLst/>
          </a:prstGeom>
        </p:spPr>
      </p:pic>
      <p:pic>
        <p:nvPicPr>
          <p:cNvPr id="51" name="Picture 6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4615946"/>
            <a:ext cx="1997786" cy="207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Picture 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3414268"/>
            <a:ext cx="106403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6" name="Group 35"/>
          <p:cNvGrpSpPr/>
          <p:nvPr userDrawn="1"/>
        </p:nvGrpSpPr>
        <p:grpSpPr>
          <a:xfrm>
            <a:off x="6976324" y="5283983"/>
            <a:ext cx="2010775" cy="1243817"/>
            <a:chOff x="6976324" y="5353833"/>
            <a:chExt cx="2010775" cy="1243817"/>
          </a:xfrm>
        </p:grpSpPr>
        <p:sp>
          <p:nvSpPr>
            <p:cNvPr id="34" name="Rectangle 33"/>
            <p:cNvSpPr/>
            <p:nvPr userDrawn="1"/>
          </p:nvSpPr>
          <p:spPr>
            <a:xfrm>
              <a:off x="6976324" y="5353833"/>
              <a:ext cx="2010775" cy="12438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prstClr val="white"/>
                </a:solidFill>
              </a:endParaRPr>
            </a:p>
          </p:txBody>
        </p:sp>
        <p:grpSp>
          <p:nvGrpSpPr>
            <p:cNvPr id="35" name="Group 34"/>
            <p:cNvGrpSpPr/>
            <p:nvPr userDrawn="1"/>
          </p:nvGrpSpPr>
          <p:grpSpPr>
            <a:xfrm>
              <a:off x="6976324" y="5404633"/>
              <a:ext cx="2005502" cy="1134579"/>
              <a:chOff x="6976324" y="5449083"/>
              <a:chExt cx="2005502" cy="1134579"/>
            </a:xfrm>
          </p:grpSpPr>
          <p:pic>
            <p:nvPicPr>
              <p:cNvPr id="53" name="Picture 52"/>
              <p:cNvPicPr>
                <a:picLocks noChangeAspect="1" noChangeArrowheads="1"/>
              </p:cNvPicPr>
              <p:nvPr/>
            </p:nvPicPr>
            <p:blipFill>
              <a:blip r:embed="rId11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b="23074"/>
              <a:stretch>
                <a:fillRect/>
              </a:stretch>
            </p:blipFill>
            <p:spPr bwMode="auto">
              <a:xfrm>
                <a:off x="8510703" y="6040902"/>
                <a:ext cx="471122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4" name="Picture 11"/>
              <p:cNvPicPr>
                <a:picLocks noChangeAspect="1" noChangeArrowheads="1"/>
              </p:cNvPicPr>
              <p:nvPr/>
            </p:nvPicPr>
            <p:blipFill>
              <a:blip r:embed="rId12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976324" y="5449083"/>
                <a:ext cx="647359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5" name="Picture 19"/>
              <p:cNvPicPr>
                <a:picLocks noChangeAspect="1" noChangeArrowheads="1"/>
              </p:cNvPicPr>
              <p:nvPr/>
            </p:nvPicPr>
            <p:blipFill>
              <a:blip r:embed="rId13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18657" r="20706"/>
              <a:stretch>
                <a:fillRect/>
              </a:stretch>
            </p:blipFill>
            <p:spPr bwMode="auto">
              <a:xfrm>
                <a:off x="6976324" y="5749671"/>
                <a:ext cx="338855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6" name="Picture 2"/>
              <p:cNvPicPr>
                <a:picLocks noChangeAspect="1" noChangeArrowheads="1"/>
              </p:cNvPicPr>
              <p:nvPr/>
            </p:nvPicPr>
            <p:blipFill>
              <a:blip r:embed="rId14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173383" y="6040902"/>
                <a:ext cx="329937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7" name="Picture 5"/>
              <p:cNvPicPr>
                <a:picLocks noChangeAspect="1" noChangeArrowheads="1"/>
              </p:cNvPicPr>
              <p:nvPr/>
            </p:nvPicPr>
            <p:blipFill>
              <a:blip r:embed="rId15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421335" y="6333710"/>
                <a:ext cx="560490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8" name="Picture 2"/>
              <p:cNvPicPr>
                <a:picLocks noChangeAspect="1" noChangeArrowheads="1"/>
              </p:cNvPicPr>
              <p:nvPr/>
            </p:nvPicPr>
            <p:blipFill>
              <a:blip r:embed="rId16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642080" y="5449083"/>
                <a:ext cx="512253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9" name="Picture 58" descr="Nordion_tag_colour.jpg"/>
              <p:cNvPicPr>
                <a:picLocks noChangeAspect="1"/>
              </p:cNvPicPr>
              <p:nvPr/>
            </p:nvPicPr>
            <p:blipFill>
              <a:blip r:embed="rId17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8287754" y="5749671"/>
                <a:ext cx="485573" cy="249952"/>
              </a:xfrm>
              <a:prstGeom prst="rect">
                <a:avLst/>
              </a:prstGeom>
            </p:spPr>
          </p:pic>
          <p:pic>
            <p:nvPicPr>
              <p:cNvPr id="60" name="Picture 2"/>
              <p:cNvPicPr>
                <a:picLocks noChangeAspect="1" noChangeArrowheads="1"/>
              </p:cNvPicPr>
              <p:nvPr/>
            </p:nvPicPr>
            <p:blipFill>
              <a:blip r:embed="rId18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2269" r="6447"/>
              <a:stretch>
                <a:fillRect/>
              </a:stretch>
            </p:blipFill>
            <p:spPr bwMode="auto">
              <a:xfrm>
                <a:off x="6976324" y="6333710"/>
                <a:ext cx="1420611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1" name="Picture 2"/>
              <p:cNvPicPr>
                <a:picLocks noChangeAspect="1" noChangeArrowheads="1"/>
              </p:cNvPicPr>
              <p:nvPr/>
            </p:nvPicPr>
            <p:blipFill>
              <a:blip r:embed="rId19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976324" y="6040902"/>
                <a:ext cx="1175926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2" name="Picture 3"/>
              <p:cNvPicPr>
                <a:picLocks noChangeAspect="1" noChangeArrowheads="1"/>
              </p:cNvPicPr>
              <p:nvPr/>
            </p:nvPicPr>
            <p:blipFill>
              <a:blip r:embed="rId20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369118" y="5749671"/>
                <a:ext cx="869871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3" name="Picture 4"/>
              <p:cNvPicPr>
                <a:picLocks noChangeAspect="1" noChangeArrowheads="1"/>
              </p:cNvPicPr>
              <p:nvPr/>
            </p:nvPicPr>
            <p:blipFill>
              <a:blip r:embed="rId21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805077" y="5749671"/>
                <a:ext cx="176749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4" name="Picture 5"/>
              <p:cNvPicPr>
                <a:picLocks noChangeAspect="1" noChangeArrowheads="1"/>
              </p:cNvPicPr>
              <p:nvPr/>
            </p:nvPicPr>
            <p:blipFill>
              <a:blip r:embed="rId22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193375" y="5449083"/>
                <a:ext cx="247418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5" name="Picture 6"/>
              <p:cNvPicPr>
                <a:picLocks noChangeAspect="1" noChangeArrowheads="1"/>
              </p:cNvPicPr>
              <p:nvPr/>
            </p:nvPicPr>
            <p:blipFill>
              <a:blip r:embed="rId23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3258" t="17670" r="90616" b="75131"/>
              <a:stretch>
                <a:fillRect/>
              </a:stretch>
            </p:blipFill>
            <p:spPr bwMode="auto">
              <a:xfrm>
                <a:off x="8473059" y="5449083"/>
                <a:ext cx="502416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66" name="TextBox 65"/>
          <p:cNvSpPr txBox="1"/>
          <p:nvPr/>
        </p:nvSpPr>
        <p:spPr>
          <a:xfrm>
            <a:off x="6948166" y="1798767"/>
            <a:ext cx="2113284" cy="935726"/>
          </a:xfrm>
          <a:prstGeom prst="rect">
            <a:avLst/>
          </a:prstGeom>
          <a:noFill/>
        </p:spPr>
        <p:txBody>
          <a:bodyPr wrap="square" lIns="72000" rtlCol="0">
            <a:spAutoFit/>
          </a:bodyPr>
          <a:lstStyle/>
          <a:p>
            <a:pPr defTabSz="457200" fontAlgn="base">
              <a:lnSpc>
                <a:spcPts val="113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800" dirty="0" smtClean="0">
                <a:solidFill>
                  <a:prstClr val="white"/>
                </a:solidFill>
                <a:latin typeface="Arial" pitchFamily="-111" charset="0"/>
                <a:ea typeface="ヒラギノ角ゴ Pro W3" pitchFamily="-111" charset="-128"/>
              </a:rPr>
              <a:t>TRIUMF: Alberta | British Columbia | Calgary  Carleton | Guelph | Manitoba | McMaster  Montréal | Northern British Columbia | Queen’s Regina | Saint Mary’s | Simon Fraser | Toronto Victoria | Winnipeg | York</a:t>
            </a:r>
            <a:endParaRPr lang="en-US" sz="800" dirty="0">
              <a:solidFill>
                <a:prstClr val="white"/>
              </a:solidFill>
              <a:latin typeface="Arial" pitchFamily="-111" charset="0"/>
              <a:ea typeface="ヒラギノ角ゴ Pro W3" pitchFamily="-111" charset="-128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" y="4810499"/>
            <a:ext cx="68183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3600" dirty="0" smtClean="0">
                <a:solidFill>
                  <a:srgbClr val="113F7C"/>
                </a:solidFill>
                <a:latin typeface="Myriad Pro"/>
                <a:ea typeface="ヒラギノ角ゴ Pro W3" pitchFamily="-111" charset="-128"/>
                <a:cs typeface="Myriad Pro"/>
              </a:rPr>
              <a:t>Questions?</a:t>
            </a:r>
            <a:endParaRPr lang="en-US" sz="3600" dirty="0">
              <a:solidFill>
                <a:srgbClr val="113F7C"/>
              </a:solidFill>
              <a:latin typeface="Myriad Pro"/>
              <a:ea typeface="ヒラギノ角ゴ Pro W3" pitchFamily="-111" charset="-128"/>
              <a:cs typeface="Myriad Pro"/>
            </a:endParaRPr>
          </a:p>
        </p:txBody>
      </p:sp>
    </p:spTree>
    <p:extLst>
      <p:ext uri="{BB962C8B-B14F-4D97-AF65-F5344CB8AC3E}">
        <p14:creationId xmlns:p14="http://schemas.microsoft.com/office/powerpoint/2010/main" val="122737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04800" y="6240379"/>
            <a:ext cx="288758" cy="5454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CA" sz="24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8526379" y="6286751"/>
            <a:ext cx="288758" cy="5454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CA" sz="24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マスタ タイトルの書式設定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spcBef>
                <a:spcPts val="22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75388"/>
            <a:ext cx="1600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4C3CBC9-A00C-4DA7-926E-4054A0856986}" type="datetime4">
              <a:rPr lang="en-US" altLang="ja-JP" smtClean="0"/>
              <a:pPr/>
              <a:t>June 14, 2016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 altLang="ja-JP" smtClean="0"/>
              <a:t>Presentation Title</a:t>
            </a: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BE0A9A-BE02-49C7-8472-E75946BEACEB}" type="slidenum">
              <a:rPr lang="en-US" altLang="ja-JP">
                <a:solidFill>
                  <a:prstClr val="white"/>
                </a:solidFill>
              </a:rPr>
              <a:pPr/>
              <a:t>‹#›</a:t>
            </a:fld>
            <a:endParaRPr lang="en-US" altLang="ja-JP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177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04800" y="6240379"/>
            <a:ext cx="288758" cy="5454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CA" sz="240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8526379" y="6286751"/>
            <a:ext cx="288758" cy="5454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CA" sz="2400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31950" y="0"/>
            <a:ext cx="6469063" cy="581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1828800" y="2133600"/>
            <a:ext cx="3505200" cy="40386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486400" y="2133600"/>
            <a:ext cx="3505200" cy="40386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0028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04800" y="6240379"/>
            <a:ext cx="288758" cy="5454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CA" sz="24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8526379" y="6286751"/>
            <a:ext cx="288758" cy="5454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CA" sz="2400">
              <a:solidFill>
                <a:prstClr val="white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>
                <a:latin typeface="Calibri" pitchFamily="34" charset="0"/>
              </a:defRPr>
            </a:lvl1pPr>
            <a:lvl2pPr>
              <a:defRPr sz="2400" b="0">
                <a:latin typeface="Calibri" pitchFamily="34" charset="0"/>
              </a:defRPr>
            </a:lvl2pPr>
            <a:lvl3pPr>
              <a:defRPr sz="2000" b="0">
                <a:latin typeface="Calibri" pitchFamily="34" charset="0"/>
              </a:defRPr>
            </a:lvl3pPr>
            <a:lvl4pPr>
              <a:defRPr sz="2000" b="0">
                <a:latin typeface="Calibri" pitchFamily="34" charset="0"/>
              </a:defRPr>
            </a:lvl4pPr>
            <a:lvl5pPr>
              <a:defRPr sz="2000" b="0">
                <a:latin typeface="Calibri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eaLnBrk="0" hangingPunct="0">
              <a:spcBef>
                <a:spcPct val="50000"/>
              </a:spcBef>
              <a:defRPr/>
            </a:pPr>
            <a:fld id="{B366EB59-53C8-4B7B-84AC-C8926B763D98}" type="datetime4">
              <a:rPr lang="en-US" sz="1600" smtClean="0">
                <a:solidFill>
                  <a:srgbClr val="000066"/>
                </a:solidFill>
                <a:latin typeface="Arial Rounded MT Bold" pitchFamily="34" charset="0"/>
                <a:cs typeface="+mn-cs"/>
              </a:rPr>
              <a:pPr eaLnBrk="0" hangingPunct="0">
                <a:spcBef>
                  <a:spcPct val="50000"/>
                </a:spcBef>
                <a:defRPr/>
              </a:pPr>
              <a:t>June 14, 2016</a:t>
            </a:fld>
            <a:endParaRPr lang="en-US" sz="1600">
              <a:solidFill>
                <a:srgbClr val="000066"/>
              </a:solidFill>
              <a:latin typeface="Arial Rounded MT Bold" pitchFamily="34" charset="0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eaLnBrk="0" hangingPunct="0">
              <a:spcBef>
                <a:spcPct val="50000"/>
              </a:spcBef>
              <a:defRPr/>
            </a:pPr>
            <a:fld id="{34CE75E4-8495-494C-B440-1365AF556E34}" type="slidenum">
              <a:rPr lang="en-US" sz="1200">
                <a:solidFill>
                  <a:srgbClr val="000000"/>
                </a:solidFill>
                <a:latin typeface="Times New Roman" pitchFamily="18" charset="0"/>
                <a:cs typeface="+mn-cs"/>
              </a:rPr>
              <a:pPr eaLnBrk="0" hangingPunct="0">
                <a:spcBef>
                  <a:spcPct val="50000"/>
                </a:spcBef>
                <a:defRPr/>
              </a:pPr>
              <a:t>‹#›</a:t>
            </a:fld>
            <a:endParaRPr lang="en-US" sz="1200">
              <a:solidFill>
                <a:srgbClr val="000000"/>
              </a:solidFill>
              <a:latin typeface="Times New Roman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23108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 &amp; 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b="0"/>
            </a:pPr>
            <a:r>
              <a:rPr sz="3400" b="1"/>
              <a:t>タイトルテキスト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2pPr marL="937584" indent="-401822">
              <a:spcBef>
                <a:spcPts val="281"/>
              </a:spcBef>
              <a:defRPr sz="1700" i="1"/>
            </a:lvl2pPr>
            <a:lvl3pPr marL="1250112" indent="-401822">
              <a:spcBef>
                <a:spcPts val="0"/>
              </a:spcBef>
              <a:defRPr sz="1300"/>
            </a:lvl3pPr>
            <a:lvl4pPr marL="1562640" indent="-401822">
              <a:spcBef>
                <a:spcPts val="0"/>
              </a:spcBef>
              <a:defRPr sz="1300" b="0"/>
            </a:lvl4pPr>
            <a:lvl5pPr marL="1875168" indent="-401822">
              <a:spcBef>
                <a:spcPts val="0"/>
              </a:spcBef>
              <a:defRPr sz="800" b="0"/>
            </a:lvl5pPr>
          </a:lstStyle>
          <a:p>
            <a:pPr lvl="0">
              <a:defRPr sz="1800" b="0"/>
            </a:pPr>
            <a:r>
              <a:rPr sz="2500" b="1"/>
              <a:t>本文レベル1</a:t>
            </a:r>
          </a:p>
          <a:p>
            <a:pPr lvl="1">
              <a:defRPr sz="1800" b="0" i="0"/>
            </a:pPr>
            <a:r>
              <a:rPr sz="1700" b="1" i="1"/>
              <a:t>本文レベル2</a:t>
            </a:r>
          </a:p>
          <a:p>
            <a:pPr lvl="2">
              <a:defRPr b="0"/>
            </a:pPr>
            <a:r>
              <a:rPr b="1"/>
              <a:t>本文レベル3</a:t>
            </a:r>
          </a:p>
          <a:p>
            <a:pPr lvl="3"/>
            <a:r>
              <a:t>本文レベル4</a:t>
            </a:r>
          </a:p>
          <a:p>
            <a:pPr lvl="4">
              <a:defRPr sz="1800"/>
            </a:pPr>
            <a:r>
              <a:rPr sz="800"/>
              <a:t>本文レベル 5</a:t>
            </a:r>
          </a:p>
        </p:txBody>
      </p:sp>
    </p:spTree>
    <p:extLst>
      <p:ext uri="{BB962C8B-B14F-4D97-AF65-F5344CB8AC3E}">
        <p14:creationId xmlns:p14="http://schemas.microsoft.com/office/powerpoint/2010/main" val="1966708958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7"/>
          <p:cNvSpPr txBox="1">
            <a:spLocks noChangeArrowheads="1"/>
          </p:cNvSpPr>
          <p:nvPr userDrawn="1"/>
        </p:nvSpPr>
        <p:spPr bwMode="auto">
          <a:xfrm>
            <a:off x="6818313" y="990600"/>
            <a:ext cx="2325687" cy="5867400"/>
          </a:xfrm>
          <a:prstGeom prst="rect">
            <a:avLst/>
          </a:prstGeom>
          <a:solidFill>
            <a:srgbClr val="4F4946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1096963"/>
          </a:xfrm>
          <a:prstGeom prst="rect">
            <a:avLst/>
          </a:prstGeom>
          <a:solidFill>
            <a:srgbClr val="74241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 userDrawn="1"/>
        </p:nvSpPr>
        <p:spPr bwMode="auto">
          <a:xfrm>
            <a:off x="533400" y="6443665"/>
            <a:ext cx="5791200" cy="271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lnSpc>
                <a:spcPts val="5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Owned and operated as a joint venture by a consortium of Canadian universities via a contribution through the National Research Council Canada </a:t>
            </a:r>
          </a:p>
          <a:p>
            <a:pPr defTabSz="457200" fontAlgn="base">
              <a:lnSpc>
                <a:spcPts val="5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Propriété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d’un consortium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d’universités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canadiennes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géré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en co-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entreprise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à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partir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contribution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administrée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par le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Conseil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national de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recherches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Canada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0" y="2239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 userDrawn="1"/>
        </p:nvSpPr>
        <p:spPr bwMode="auto">
          <a:xfrm>
            <a:off x="6019800" y="411163"/>
            <a:ext cx="2971800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Canada’s national laboratory for particle and nuclear physics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Laboratoire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national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canadien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pour la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recherche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en physique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nucléaire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et en physique des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particules</a:t>
            </a:r>
            <a:endParaRPr lang="en-US" sz="7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7" name="Picture 19" descr="TRIUMF_logo_whit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90500" y="203200"/>
            <a:ext cx="2424113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 Placeholder 19"/>
          <p:cNvSpPr>
            <a:spLocks noGrp="1"/>
          </p:cNvSpPr>
          <p:nvPr>
            <p:ph type="body" sz="quarter" idx="10" hasCustomPrompt="1"/>
          </p:nvPr>
        </p:nvSpPr>
        <p:spPr>
          <a:xfrm>
            <a:off x="247650" y="2239963"/>
            <a:ext cx="6076950" cy="655638"/>
          </a:xfrm>
        </p:spPr>
        <p:txBody>
          <a:bodyPr/>
          <a:lstStyle>
            <a:lvl1pPr algn="r">
              <a:buNone/>
              <a:defRPr b="1">
                <a:solidFill>
                  <a:srgbClr val="113F7C"/>
                </a:solidFill>
              </a:defRPr>
            </a:lvl1pPr>
            <a:lvl2pPr algn="r">
              <a:buNone/>
              <a:defRPr sz="2000" b="1">
                <a:solidFill>
                  <a:srgbClr val="6E615D"/>
                </a:solidFill>
              </a:defRPr>
            </a:lvl2pPr>
            <a:lvl3pPr algn="r">
              <a:buNone/>
              <a:defRPr sz="1400" b="1">
                <a:solidFill>
                  <a:srgbClr val="6E615D"/>
                </a:solidFill>
              </a:defRPr>
            </a:lvl3pPr>
            <a:lvl4pPr algn="r">
              <a:buNone/>
              <a:defRPr sz="1100" b="1">
                <a:solidFill>
                  <a:schemeClr val="accent1"/>
                </a:solidFill>
                <a:latin typeface="+mj-lt"/>
              </a:defRPr>
            </a:lvl4pPr>
            <a:lvl5pPr algn="r">
              <a:buNone/>
              <a:defRPr sz="1100">
                <a:solidFill>
                  <a:srgbClr val="6E615D"/>
                </a:solidFill>
                <a:latin typeface="+mj-lt"/>
              </a:defRPr>
            </a:lvl5pPr>
          </a:lstStyle>
          <a:p>
            <a:pPr lvl="0"/>
            <a:r>
              <a:rPr lang="en-CA" dirty="0" smtClean="0"/>
              <a:t>Presentation 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247650" y="2895600"/>
            <a:ext cx="6076950" cy="457200"/>
          </a:xfrm>
        </p:spPr>
        <p:txBody>
          <a:bodyPr/>
          <a:lstStyle>
            <a:lvl1pPr algn="r">
              <a:buNone/>
              <a:defRPr sz="2000" b="1" baseline="0">
                <a:solidFill>
                  <a:srgbClr val="4F4946"/>
                </a:solidFill>
              </a:defRPr>
            </a:lvl1pPr>
          </a:lstStyle>
          <a:p>
            <a:pPr lvl="0"/>
            <a:r>
              <a:rPr lang="en-CA"/>
              <a:t>Subtitle, if any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247650" y="3581400"/>
            <a:ext cx="6076950" cy="457200"/>
          </a:xfrm>
        </p:spPr>
        <p:txBody>
          <a:bodyPr/>
          <a:lstStyle>
            <a:lvl1pPr algn="r">
              <a:buNone/>
              <a:defRPr sz="1400" b="1" baseline="0">
                <a:solidFill>
                  <a:srgbClr val="95938E"/>
                </a:solidFill>
              </a:defRPr>
            </a:lvl1pPr>
          </a:lstStyle>
          <a:p>
            <a:pPr lvl="0"/>
            <a:r>
              <a:rPr lang="en-CA"/>
              <a:t>Tagline, if any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247650" y="4343400"/>
            <a:ext cx="6076950" cy="533400"/>
          </a:xfrm>
        </p:spPr>
        <p:txBody>
          <a:bodyPr/>
          <a:lstStyle>
            <a:lvl1pPr algn="r">
              <a:buNone/>
              <a:defRPr sz="1100" b="1" baseline="0">
                <a:solidFill>
                  <a:srgbClr val="113F7C"/>
                </a:solidFill>
              </a:defRPr>
            </a:lvl1pPr>
          </a:lstStyle>
          <a:p>
            <a:pPr lvl="0"/>
            <a:r>
              <a:rPr lang="en-CA"/>
              <a:t>Name | Position | TRIUMF</a:t>
            </a:r>
          </a:p>
        </p:txBody>
      </p:sp>
      <p:sp>
        <p:nvSpPr>
          <p:cNvPr id="19" name="Picture Placeholder 16"/>
          <p:cNvSpPr>
            <a:spLocks noGrp="1"/>
          </p:cNvSpPr>
          <p:nvPr>
            <p:ph type="pic" sz="quarter" idx="16"/>
          </p:nvPr>
        </p:nvSpPr>
        <p:spPr>
          <a:xfrm>
            <a:off x="7028656" y="4953000"/>
            <a:ext cx="1905000" cy="167640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1" name="Picture Placeholder 16"/>
          <p:cNvSpPr>
            <a:spLocks noGrp="1"/>
          </p:cNvSpPr>
          <p:nvPr>
            <p:ph type="pic" sz="quarter" idx="17"/>
          </p:nvPr>
        </p:nvSpPr>
        <p:spPr>
          <a:xfrm>
            <a:off x="7028656" y="1295400"/>
            <a:ext cx="1905000" cy="167640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2" name="Picture Placeholder 16"/>
          <p:cNvSpPr>
            <a:spLocks noGrp="1"/>
          </p:cNvSpPr>
          <p:nvPr>
            <p:ph type="pic" sz="quarter" idx="18"/>
          </p:nvPr>
        </p:nvSpPr>
        <p:spPr>
          <a:xfrm>
            <a:off x="7028656" y="3124200"/>
            <a:ext cx="1905000" cy="167640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8" name="TextBox 17"/>
          <p:cNvSpPr txBox="1"/>
          <p:nvPr userDrawn="1"/>
        </p:nvSpPr>
        <p:spPr>
          <a:xfrm>
            <a:off x="457200" y="6087521"/>
            <a:ext cx="39688" cy="317500"/>
          </a:xfrm>
          <a:prstGeom prst="rect">
            <a:avLst/>
          </a:prstGeom>
          <a:solidFill>
            <a:srgbClr val="95938E"/>
          </a:solidFill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23" name="Text Box 6"/>
          <p:cNvSpPr txBox="1">
            <a:spLocks noChangeArrowheads="1"/>
          </p:cNvSpPr>
          <p:nvPr userDrawn="1"/>
        </p:nvSpPr>
        <p:spPr bwMode="auto">
          <a:xfrm>
            <a:off x="533400" y="6102881"/>
            <a:ext cx="5791200" cy="271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lnSpc>
                <a:spcPts val="5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Accelerating Science for Canada</a:t>
            </a:r>
          </a:p>
          <a:p>
            <a:pPr defTabSz="457200" fontAlgn="base">
              <a:lnSpc>
                <a:spcPts val="5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Un </a:t>
            </a:r>
            <a:r>
              <a:rPr lang="en-US" sz="600" dirty="0" err="1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accélérateur</a:t>
            </a:r>
            <a:r>
              <a:rPr lang="en-US" sz="600" dirty="0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 de la </a:t>
            </a:r>
            <a:r>
              <a:rPr lang="en-US" sz="600" dirty="0" err="1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démarche</a:t>
            </a:r>
            <a:r>
              <a:rPr lang="en-US" sz="600" dirty="0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 </a:t>
            </a:r>
            <a:r>
              <a:rPr lang="en-US" sz="600" dirty="0" err="1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scientifique</a:t>
            </a:r>
            <a:r>
              <a:rPr lang="en-US" sz="600" dirty="0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 </a:t>
            </a:r>
            <a:r>
              <a:rPr lang="en-US" sz="600" dirty="0" err="1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canadienne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42442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9EFC8-FE34-41FF-8A7C-C58D9861B9B8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55767-50D9-4295-8A01-2D6D9A7D3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04812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0011A-14A0-4371-BCD3-1EB3B1D2655A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-136776" y="464413"/>
            <a:ext cx="449597" cy="23120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6A7D6E3-EA9D-E741-9881-B35FD4502932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185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115247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white"/>
              </a:solidFill>
            </a:endParaRPr>
          </a:p>
        </p:txBody>
      </p:sp>
      <p:pic>
        <p:nvPicPr>
          <p:cNvPr id="11" name="Picture 10" descr="TRIUMF_logo_grey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91099" y="67606"/>
            <a:ext cx="1102360" cy="30226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6209244"/>
            <a:ext cx="9144000" cy="64875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654051" y="603778"/>
            <a:ext cx="7835899" cy="56504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93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6209244"/>
            <a:ext cx="9144000" cy="64875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070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34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347D3-69D3-40B2-960C-C7722C10F0D9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2C25A-5506-FD4F-B37D-9145376A3A20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302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7F68F-6D61-408A-A882-FC461AB36889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44D01-0053-A943-B22B-53B005C72D92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022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8A1D9-19E3-4A4C-932E-4B1284C95383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12733-F38B-6A49-BC10-73E8D4B90B73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376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86354"/>
            <a:ext cx="5111750" cy="4939809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348404"/>
            <a:ext cx="3008313" cy="377775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F1DE6-50C6-4349-986E-BBB92BC0B349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71CA4-6432-C847-B056-BB428797EB35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490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689413"/>
            <a:ext cx="5486400" cy="30381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C0ACB-F8B2-4BDE-B8A0-AE5B28D68685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20DE00-3A65-8A49-9448-F7694395675A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014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5221111" y="1411111"/>
            <a:ext cx="3654602" cy="464255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Table Placeholder 13"/>
          <p:cNvSpPr>
            <a:spLocks noGrp="1"/>
          </p:cNvSpPr>
          <p:nvPr>
            <p:ph type="tbl" sz="quarter" idx="15"/>
          </p:nvPr>
        </p:nvSpPr>
        <p:spPr>
          <a:xfrm>
            <a:off x="381000" y="1411111"/>
            <a:ext cx="4629150" cy="4642556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13D42-6647-444F-853D-E8D29F7907FD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9A9CC-D407-2C40-A733-1A362103CE35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188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Table Placeholder 9"/>
          <p:cNvSpPr>
            <a:spLocks noGrp="1"/>
          </p:cNvSpPr>
          <p:nvPr>
            <p:ph type="tbl" sz="quarter" idx="13"/>
          </p:nvPr>
        </p:nvSpPr>
        <p:spPr>
          <a:xfrm>
            <a:off x="457200" y="1495425"/>
            <a:ext cx="8077200" cy="4586288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3AEC3-634A-4456-8A06-20C04A130E70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CB916-5AC1-644C-AE40-D75B460B96B0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417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9EFC8-FE34-41FF-8A7C-C58D9861B9B8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55767-50D9-4295-8A01-2D6D9A7D3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14947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381000" y="1439863"/>
            <a:ext cx="4797425" cy="4725987"/>
          </a:xfrm>
        </p:spPr>
        <p:txBody>
          <a:bodyPr/>
          <a:lstStyle/>
          <a:p>
            <a:pPr lvl="0"/>
            <a:r>
              <a:rPr lang="en-US" noProof="0" smtClean="0"/>
              <a:t>Click icon to add media</a:t>
            </a:r>
            <a:endParaRPr lang="en-US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5362575" y="1439863"/>
            <a:ext cx="3443288" cy="472598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39F29-3CCD-4327-84B3-12464E96A23A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7CCD4-CC97-4D48-A617-7F176D989D76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0270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ank You Slide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7"/>
          <p:cNvSpPr txBox="1">
            <a:spLocks noChangeArrowheads="1"/>
          </p:cNvSpPr>
          <p:nvPr userDrawn="1"/>
        </p:nvSpPr>
        <p:spPr bwMode="auto">
          <a:xfrm>
            <a:off x="6818313" y="990600"/>
            <a:ext cx="2325687" cy="58674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1096963"/>
          </a:xfrm>
          <a:prstGeom prst="rect">
            <a:avLst/>
          </a:prstGeom>
          <a:solidFill>
            <a:srgbClr val="74241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 userDrawn="1"/>
        </p:nvSpPr>
        <p:spPr bwMode="auto">
          <a:xfrm>
            <a:off x="533400" y="6392863"/>
            <a:ext cx="5791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Owned and operated as a joint venture by a consortium of Canadian universities via a contribution through the National Research Council Canada </a:t>
            </a:r>
          </a:p>
          <a:p>
            <a:pPr defTabSz="4572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Propriété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d’un consortium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d’universités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canadiennes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géré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en co-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entreprise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à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partir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contribution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administrée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par le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Conseil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national de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recherches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Canada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0" y="2239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 userDrawn="1"/>
        </p:nvSpPr>
        <p:spPr bwMode="auto">
          <a:xfrm>
            <a:off x="6019800" y="411163"/>
            <a:ext cx="2971800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Canada’s national laboratory for particle and nuclear physics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Laboratoire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national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canadien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pour la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recherche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en physique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nucléaire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et en physique des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particules</a:t>
            </a:r>
            <a:endParaRPr lang="en-US" sz="7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7" name="Picture 19" descr="TRIUMF_logo_whit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90500" y="203200"/>
            <a:ext cx="2424113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 userDrawn="1"/>
        </p:nvSpPr>
        <p:spPr>
          <a:xfrm>
            <a:off x="-571" y="1985126"/>
            <a:ext cx="6818884" cy="3349657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7000" dirty="0">
                <a:solidFill>
                  <a:srgbClr val="113F7C"/>
                </a:solidFill>
                <a:latin typeface="Myriad Pro"/>
                <a:ea typeface="ヒラギノ角ゴ Pro W3" charset="-128"/>
                <a:cs typeface="Myriad Pro"/>
              </a:rPr>
              <a:t>Thank you!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7000" dirty="0" smtClean="0">
                <a:solidFill>
                  <a:srgbClr val="113F7C"/>
                </a:solidFill>
                <a:latin typeface="Myriad Pro"/>
                <a:ea typeface="ヒラギノ角ゴ Pro W3" charset="-128"/>
                <a:cs typeface="Myriad Pro"/>
              </a:rPr>
              <a:t>Merci</a:t>
            </a:r>
          </a:p>
        </p:txBody>
      </p:sp>
      <p:sp>
        <p:nvSpPr>
          <p:cNvPr id="35" name="Rectangle 34"/>
          <p:cNvSpPr/>
          <p:nvPr userDrawn="1"/>
        </p:nvSpPr>
        <p:spPr>
          <a:xfrm>
            <a:off x="6976324" y="2997200"/>
            <a:ext cx="2010775" cy="21364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white"/>
              </a:solidFill>
            </a:endParaRPr>
          </a:p>
        </p:txBody>
      </p:sp>
      <p:pic>
        <p:nvPicPr>
          <p:cNvPr id="36" name="Picture 49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6911" y="3414268"/>
            <a:ext cx="80018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2"/>
          <p:cNvPicPr>
            <a:picLocks noChangeAspect="1" noChangeArrowheads="1"/>
          </p:cNvPicPr>
          <p:nvPr userDrawn="1"/>
        </p:nvPicPr>
        <p:blipFill>
          <a:blip r:embed="rId4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3060404"/>
            <a:ext cx="1179248" cy="30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48"/>
          <p:cNvPicPr>
            <a:picLocks noChangeAspect="1" noChangeArrowheads="1"/>
          </p:cNvPicPr>
          <p:nvPr userDrawn="1"/>
        </p:nvPicPr>
        <p:blipFill>
          <a:blip r:embed="rId5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61001" y="4025521"/>
            <a:ext cx="112609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3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4025521"/>
            <a:ext cx="81583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4"/>
          <p:cNvPicPr>
            <a:picLocks noChangeAspect="1" noChangeArrowheads="1"/>
          </p:cNvPicPr>
          <p:nvPr userDrawn="1"/>
        </p:nvPicPr>
        <p:blipFill>
          <a:blip r:embed="rId7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13591" y="3106107"/>
            <a:ext cx="724535" cy="257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40" descr="NRCan-Canada_E.jpg"/>
          <p:cNvPicPr>
            <a:picLocks noChangeAspect="1"/>
          </p:cNvPicPr>
          <p:nvPr userDrawn="1"/>
        </p:nvPicPr>
        <p:blipFill>
          <a:blip r:embed="rId8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 b="59999"/>
          <a:stretch>
            <a:fillRect/>
          </a:stretch>
        </p:blipFill>
        <p:spPr>
          <a:xfrm>
            <a:off x="6991995" y="4880210"/>
            <a:ext cx="1997786" cy="234405"/>
          </a:xfrm>
          <a:prstGeom prst="rect">
            <a:avLst/>
          </a:prstGeom>
        </p:spPr>
      </p:pic>
      <p:pic>
        <p:nvPicPr>
          <p:cNvPr id="42" name="Picture 6"/>
          <p:cNvPicPr>
            <a:picLocks noChangeAspect="1" noChangeArrowheads="1"/>
          </p:cNvPicPr>
          <p:nvPr userDrawn="1"/>
        </p:nvPicPr>
        <p:blipFill>
          <a:blip r:embed="rId9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4615946"/>
            <a:ext cx="1997786" cy="207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7"/>
          <p:cNvPicPr>
            <a:picLocks noChangeAspect="1" noChangeArrowheads="1"/>
          </p:cNvPicPr>
          <p:nvPr userDrawn="1"/>
        </p:nvPicPr>
        <p:blipFill>
          <a:blip r:embed="rId10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3414268"/>
            <a:ext cx="106403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7" name="Group 66"/>
          <p:cNvGrpSpPr/>
          <p:nvPr userDrawn="1"/>
        </p:nvGrpSpPr>
        <p:grpSpPr>
          <a:xfrm>
            <a:off x="6976324" y="5283983"/>
            <a:ext cx="2010775" cy="1243817"/>
            <a:chOff x="6976324" y="5353833"/>
            <a:chExt cx="2010775" cy="1243817"/>
          </a:xfrm>
        </p:grpSpPr>
        <p:sp>
          <p:nvSpPr>
            <p:cNvPr id="68" name="Rectangle 67"/>
            <p:cNvSpPr/>
            <p:nvPr userDrawn="1"/>
          </p:nvSpPr>
          <p:spPr>
            <a:xfrm>
              <a:off x="6976324" y="5353833"/>
              <a:ext cx="2010775" cy="12438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prstClr val="white"/>
                </a:solidFill>
              </a:endParaRPr>
            </a:p>
          </p:txBody>
        </p:sp>
        <p:grpSp>
          <p:nvGrpSpPr>
            <p:cNvPr id="69" name="Group 34"/>
            <p:cNvGrpSpPr/>
            <p:nvPr userDrawn="1"/>
          </p:nvGrpSpPr>
          <p:grpSpPr>
            <a:xfrm>
              <a:off x="6976324" y="5404633"/>
              <a:ext cx="2005502" cy="1134579"/>
              <a:chOff x="6976324" y="5449083"/>
              <a:chExt cx="2005502" cy="1134579"/>
            </a:xfrm>
          </p:grpSpPr>
          <p:pic>
            <p:nvPicPr>
              <p:cNvPr id="70" name="Picture 69"/>
              <p:cNvPicPr>
                <a:picLocks noChangeAspect="1" noChangeArrowheads="1"/>
              </p:cNvPicPr>
              <p:nvPr/>
            </p:nvPicPr>
            <p:blipFill>
              <a:blip r:embed="rId11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b="23074"/>
              <a:stretch>
                <a:fillRect/>
              </a:stretch>
            </p:blipFill>
            <p:spPr bwMode="auto">
              <a:xfrm>
                <a:off x="8510703" y="6040902"/>
                <a:ext cx="471122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1" name="Picture 11"/>
              <p:cNvPicPr>
                <a:picLocks noChangeAspect="1" noChangeArrowheads="1"/>
              </p:cNvPicPr>
              <p:nvPr/>
            </p:nvPicPr>
            <p:blipFill>
              <a:blip r:embed="rId12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976324" y="5449083"/>
                <a:ext cx="647359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2" name="Picture 19"/>
              <p:cNvPicPr>
                <a:picLocks noChangeAspect="1" noChangeArrowheads="1"/>
              </p:cNvPicPr>
              <p:nvPr/>
            </p:nvPicPr>
            <p:blipFill>
              <a:blip r:embed="rId13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18657" r="20706"/>
              <a:stretch>
                <a:fillRect/>
              </a:stretch>
            </p:blipFill>
            <p:spPr bwMode="auto">
              <a:xfrm>
                <a:off x="6976324" y="5749671"/>
                <a:ext cx="338855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3" name="Picture 2"/>
              <p:cNvPicPr>
                <a:picLocks noChangeAspect="1" noChangeArrowheads="1"/>
              </p:cNvPicPr>
              <p:nvPr/>
            </p:nvPicPr>
            <p:blipFill>
              <a:blip r:embed="rId14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173383" y="6040902"/>
                <a:ext cx="329937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4" name="Picture 5"/>
              <p:cNvPicPr>
                <a:picLocks noChangeAspect="1" noChangeArrowheads="1"/>
              </p:cNvPicPr>
              <p:nvPr/>
            </p:nvPicPr>
            <p:blipFill>
              <a:blip r:embed="rId15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421335" y="6333710"/>
                <a:ext cx="560490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5" name="Picture 2"/>
              <p:cNvPicPr>
                <a:picLocks noChangeAspect="1" noChangeArrowheads="1"/>
              </p:cNvPicPr>
              <p:nvPr/>
            </p:nvPicPr>
            <p:blipFill>
              <a:blip r:embed="rId16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642080" y="5449083"/>
                <a:ext cx="512253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6" name="Picture 75" descr="Nordion_tag_colour.jpg"/>
              <p:cNvPicPr>
                <a:picLocks noChangeAspect="1"/>
              </p:cNvPicPr>
              <p:nvPr/>
            </p:nvPicPr>
            <p:blipFill>
              <a:blip r:embed="rId17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8287754" y="5749671"/>
                <a:ext cx="485573" cy="249952"/>
              </a:xfrm>
              <a:prstGeom prst="rect">
                <a:avLst/>
              </a:prstGeom>
            </p:spPr>
          </p:pic>
          <p:pic>
            <p:nvPicPr>
              <p:cNvPr id="77" name="Picture 2"/>
              <p:cNvPicPr>
                <a:picLocks noChangeAspect="1" noChangeArrowheads="1"/>
              </p:cNvPicPr>
              <p:nvPr/>
            </p:nvPicPr>
            <p:blipFill>
              <a:blip r:embed="rId18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2269" r="6447"/>
              <a:stretch>
                <a:fillRect/>
              </a:stretch>
            </p:blipFill>
            <p:spPr bwMode="auto">
              <a:xfrm>
                <a:off x="6976324" y="6333710"/>
                <a:ext cx="1420611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8" name="Picture 2"/>
              <p:cNvPicPr>
                <a:picLocks noChangeAspect="1" noChangeArrowheads="1"/>
              </p:cNvPicPr>
              <p:nvPr/>
            </p:nvPicPr>
            <p:blipFill>
              <a:blip r:embed="rId19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976324" y="6040902"/>
                <a:ext cx="1175926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9" name="Picture 3"/>
              <p:cNvPicPr>
                <a:picLocks noChangeAspect="1" noChangeArrowheads="1"/>
              </p:cNvPicPr>
              <p:nvPr/>
            </p:nvPicPr>
            <p:blipFill>
              <a:blip r:embed="rId20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369118" y="5749671"/>
                <a:ext cx="869871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0" name="Picture 4"/>
              <p:cNvPicPr>
                <a:picLocks noChangeAspect="1" noChangeArrowheads="1"/>
              </p:cNvPicPr>
              <p:nvPr/>
            </p:nvPicPr>
            <p:blipFill>
              <a:blip r:embed="rId21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805077" y="5749671"/>
                <a:ext cx="176749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1" name="Picture 5"/>
              <p:cNvPicPr>
                <a:picLocks noChangeAspect="1" noChangeArrowheads="1"/>
              </p:cNvPicPr>
              <p:nvPr/>
            </p:nvPicPr>
            <p:blipFill>
              <a:blip r:embed="rId22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193375" y="5449083"/>
                <a:ext cx="247418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2" name="Picture 6"/>
              <p:cNvPicPr>
                <a:picLocks noChangeAspect="1" noChangeArrowheads="1"/>
              </p:cNvPicPr>
              <p:nvPr/>
            </p:nvPicPr>
            <p:blipFill>
              <a:blip r:embed="rId23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3258" t="17670" r="90616" b="75131"/>
              <a:stretch>
                <a:fillRect/>
              </a:stretch>
            </p:blipFill>
            <p:spPr bwMode="auto">
              <a:xfrm>
                <a:off x="8473059" y="5449083"/>
                <a:ext cx="502416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83" name="TextBox 82"/>
          <p:cNvSpPr txBox="1"/>
          <p:nvPr userDrawn="1"/>
        </p:nvSpPr>
        <p:spPr>
          <a:xfrm>
            <a:off x="6948166" y="1798767"/>
            <a:ext cx="2113284" cy="935726"/>
          </a:xfrm>
          <a:prstGeom prst="rect">
            <a:avLst/>
          </a:prstGeom>
          <a:noFill/>
        </p:spPr>
        <p:txBody>
          <a:bodyPr wrap="square" lIns="72000" rtlCol="0">
            <a:spAutoFit/>
          </a:bodyPr>
          <a:lstStyle/>
          <a:p>
            <a:pPr defTabSz="457200" fontAlgn="base">
              <a:lnSpc>
                <a:spcPts val="113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800" dirty="0" smtClean="0">
                <a:solidFill>
                  <a:prstClr val="white"/>
                </a:solidFill>
                <a:latin typeface="Arial" pitchFamily="-111" charset="0"/>
                <a:ea typeface="ヒラギノ角ゴ Pro W3" pitchFamily="-111" charset="-128"/>
              </a:rPr>
              <a:t>TRIUMF: Alberta | British Columbia | Calgary  Carleton | Guelph | Manitoba | McMaster  Montréal | Northern British Columbia | Queen’s Regina | Saint Mary’s | Simon Fraser | Toronto Victoria | Winnipeg | York</a:t>
            </a:r>
            <a:endParaRPr lang="en-US" sz="800" dirty="0">
              <a:solidFill>
                <a:prstClr val="white"/>
              </a:solidFill>
              <a:latin typeface="Arial" pitchFamily="-111" charset="0"/>
              <a:ea typeface="ヒラギノ角ゴ Pro W3" pitchFamily="-11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5564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hank You Slide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7"/>
          <p:cNvSpPr txBox="1">
            <a:spLocks noChangeArrowheads="1"/>
          </p:cNvSpPr>
          <p:nvPr userDrawn="1"/>
        </p:nvSpPr>
        <p:spPr bwMode="auto">
          <a:xfrm>
            <a:off x="6818313" y="990600"/>
            <a:ext cx="2325687" cy="58674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1096963"/>
          </a:xfrm>
          <a:prstGeom prst="rect">
            <a:avLst/>
          </a:prstGeom>
          <a:solidFill>
            <a:srgbClr val="74241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 userDrawn="1"/>
        </p:nvSpPr>
        <p:spPr bwMode="auto">
          <a:xfrm>
            <a:off x="533400" y="6392863"/>
            <a:ext cx="5791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Owned and operated as a joint venture by a consortium of Canadian universities via a contribution through the National Research Council Canada </a:t>
            </a:r>
          </a:p>
          <a:p>
            <a:pPr defTabSz="4572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Propriété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d’un consortium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d’universités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canadiennes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géré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en co-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entreprise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à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partir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contribution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administrée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par le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Conseil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national de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recherches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Canada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0" y="2239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 userDrawn="1"/>
        </p:nvSpPr>
        <p:spPr bwMode="auto">
          <a:xfrm>
            <a:off x="6019800" y="411163"/>
            <a:ext cx="2971800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Canada’s national laboratory for particle and nuclear physics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Laboratoire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national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canadien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pour la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recherche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en physique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nucléaire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et en physique des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particules</a:t>
            </a:r>
            <a:endParaRPr lang="en-US" sz="7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7" name="Picture 19" descr="TRIUMF_logo_whit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90500" y="203200"/>
            <a:ext cx="2424113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 userDrawn="1"/>
        </p:nvSpPr>
        <p:spPr>
          <a:xfrm>
            <a:off x="-571" y="2235078"/>
            <a:ext cx="6818884" cy="2349500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200" dirty="0">
                <a:solidFill>
                  <a:srgbClr val="113F7C"/>
                </a:solidFill>
                <a:latin typeface="Myriad Pro"/>
                <a:ea typeface="ヒラギノ角ゴ Pro W3" charset="-128"/>
                <a:cs typeface="Myriad Pro"/>
              </a:rPr>
              <a:t>Thank you!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200" dirty="0">
                <a:solidFill>
                  <a:srgbClr val="113F7C"/>
                </a:solidFill>
                <a:latin typeface="Myriad Pro"/>
                <a:ea typeface="ヒラギノ角ゴ Pro W3" charset="-128"/>
                <a:cs typeface="Myriad Pro"/>
              </a:rPr>
              <a:t>Merci!</a:t>
            </a:r>
          </a:p>
        </p:txBody>
      </p:sp>
      <p:sp>
        <p:nvSpPr>
          <p:cNvPr id="33" name="Rectangle 32"/>
          <p:cNvSpPr/>
          <p:nvPr userDrawn="1"/>
        </p:nvSpPr>
        <p:spPr>
          <a:xfrm>
            <a:off x="6976324" y="2997200"/>
            <a:ext cx="2010775" cy="21364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white"/>
              </a:solidFill>
            </a:endParaRPr>
          </a:p>
        </p:txBody>
      </p:sp>
      <p:pic>
        <p:nvPicPr>
          <p:cNvPr id="45" name="Picture 4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6911" y="3414268"/>
            <a:ext cx="80018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3060404"/>
            <a:ext cx="1179248" cy="30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4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61001" y="4025521"/>
            <a:ext cx="112609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Picture 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4025521"/>
            <a:ext cx="81583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Picture 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13591" y="3106107"/>
            <a:ext cx="724535" cy="257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49" descr="NRCan-Canada_E.jpg"/>
          <p:cNvPicPr>
            <a:picLocks noChangeAspect="1"/>
          </p:cNvPicPr>
          <p:nvPr/>
        </p:nvPicPr>
        <p:blipFill>
          <a:blip r:embed="rId8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 b="59999"/>
          <a:stretch>
            <a:fillRect/>
          </a:stretch>
        </p:blipFill>
        <p:spPr>
          <a:xfrm>
            <a:off x="6991995" y="4880210"/>
            <a:ext cx="1997786" cy="234405"/>
          </a:xfrm>
          <a:prstGeom prst="rect">
            <a:avLst/>
          </a:prstGeom>
        </p:spPr>
      </p:pic>
      <p:pic>
        <p:nvPicPr>
          <p:cNvPr id="51" name="Picture 6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4615946"/>
            <a:ext cx="1997786" cy="207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Picture 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3414268"/>
            <a:ext cx="106403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6" name="Group 35"/>
          <p:cNvGrpSpPr/>
          <p:nvPr userDrawn="1"/>
        </p:nvGrpSpPr>
        <p:grpSpPr>
          <a:xfrm>
            <a:off x="6976324" y="5283983"/>
            <a:ext cx="2010775" cy="1243817"/>
            <a:chOff x="6976324" y="5353833"/>
            <a:chExt cx="2010775" cy="1243817"/>
          </a:xfrm>
        </p:grpSpPr>
        <p:sp>
          <p:nvSpPr>
            <p:cNvPr id="34" name="Rectangle 33"/>
            <p:cNvSpPr/>
            <p:nvPr userDrawn="1"/>
          </p:nvSpPr>
          <p:spPr>
            <a:xfrm>
              <a:off x="6976324" y="5353833"/>
              <a:ext cx="2010775" cy="12438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prstClr val="white"/>
                </a:solidFill>
              </a:endParaRPr>
            </a:p>
          </p:txBody>
        </p:sp>
        <p:grpSp>
          <p:nvGrpSpPr>
            <p:cNvPr id="35" name="Group 34"/>
            <p:cNvGrpSpPr/>
            <p:nvPr userDrawn="1"/>
          </p:nvGrpSpPr>
          <p:grpSpPr>
            <a:xfrm>
              <a:off x="6976324" y="5404633"/>
              <a:ext cx="2005502" cy="1134579"/>
              <a:chOff x="6976324" y="5449083"/>
              <a:chExt cx="2005502" cy="1134579"/>
            </a:xfrm>
          </p:grpSpPr>
          <p:pic>
            <p:nvPicPr>
              <p:cNvPr id="53" name="Picture 52"/>
              <p:cNvPicPr>
                <a:picLocks noChangeAspect="1" noChangeArrowheads="1"/>
              </p:cNvPicPr>
              <p:nvPr/>
            </p:nvPicPr>
            <p:blipFill>
              <a:blip r:embed="rId11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b="23074"/>
              <a:stretch>
                <a:fillRect/>
              </a:stretch>
            </p:blipFill>
            <p:spPr bwMode="auto">
              <a:xfrm>
                <a:off x="8510703" y="6040902"/>
                <a:ext cx="471122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4" name="Picture 11"/>
              <p:cNvPicPr>
                <a:picLocks noChangeAspect="1" noChangeArrowheads="1"/>
              </p:cNvPicPr>
              <p:nvPr/>
            </p:nvPicPr>
            <p:blipFill>
              <a:blip r:embed="rId12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976324" y="5449083"/>
                <a:ext cx="647359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5" name="Picture 19"/>
              <p:cNvPicPr>
                <a:picLocks noChangeAspect="1" noChangeArrowheads="1"/>
              </p:cNvPicPr>
              <p:nvPr/>
            </p:nvPicPr>
            <p:blipFill>
              <a:blip r:embed="rId13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18657" r="20706"/>
              <a:stretch>
                <a:fillRect/>
              </a:stretch>
            </p:blipFill>
            <p:spPr bwMode="auto">
              <a:xfrm>
                <a:off x="6976324" y="5749671"/>
                <a:ext cx="338855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6" name="Picture 2"/>
              <p:cNvPicPr>
                <a:picLocks noChangeAspect="1" noChangeArrowheads="1"/>
              </p:cNvPicPr>
              <p:nvPr/>
            </p:nvPicPr>
            <p:blipFill>
              <a:blip r:embed="rId14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173383" y="6040902"/>
                <a:ext cx="329937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7" name="Picture 5"/>
              <p:cNvPicPr>
                <a:picLocks noChangeAspect="1" noChangeArrowheads="1"/>
              </p:cNvPicPr>
              <p:nvPr/>
            </p:nvPicPr>
            <p:blipFill>
              <a:blip r:embed="rId15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421335" y="6333710"/>
                <a:ext cx="560490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8" name="Picture 2"/>
              <p:cNvPicPr>
                <a:picLocks noChangeAspect="1" noChangeArrowheads="1"/>
              </p:cNvPicPr>
              <p:nvPr/>
            </p:nvPicPr>
            <p:blipFill>
              <a:blip r:embed="rId16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642080" y="5449083"/>
                <a:ext cx="512253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9" name="Picture 58" descr="Nordion_tag_colour.jpg"/>
              <p:cNvPicPr>
                <a:picLocks noChangeAspect="1"/>
              </p:cNvPicPr>
              <p:nvPr/>
            </p:nvPicPr>
            <p:blipFill>
              <a:blip r:embed="rId17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8287754" y="5749671"/>
                <a:ext cx="485573" cy="249952"/>
              </a:xfrm>
              <a:prstGeom prst="rect">
                <a:avLst/>
              </a:prstGeom>
            </p:spPr>
          </p:pic>
          <p:pic>
            <p:nvPicPr>
              <p:cNvPr id="60" name="Picture 2"/>
              <p:cNvPicPr>
                <a:picLocks noChangeAspect="1" noChangeArrowheads="1"/>
              </p:cNvPicPr>
              <p:nvPr/>
            </p:nvPicPr>
            <p:blipFill>
              <a:blip r:embed="rId18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2269" r="6447"/>
              <a:stretch>
                <a:fillRect/>
              </a:stretch>
            </p:blipFill>
            <p:spPr bwMode="auto">
              <a:xfrm>
                <a:off x="6976324" y="6333710"/>
                <a:ext cx="1420611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1" name="Picture 2"/>
              <p:cNvPicPr>
                <a:picLocks noChangeAspect="1" noChangeArrowheads="1"/>
              </p:cNvPicPr>
              <p:nvPr/>
            </p:nvPicPr>
            <p:blipFill>
              <a:blip r:embed="rId19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976324" y="6040902"/>
                <a:ext cx="1175926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2" name="Picture 3"/>
              <p:cNvPicPr>
                <a:picLocks noChangeAspect="1" noChangeArrowheads="1"/>
              </p:cNvPicPr>
              <p:nvPr/>
            </p:nvPicPr>
            <p:blipFill>
              <a:blip r:embed="rId20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369118" y="5749671"/>
                <a:ext cx="869871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3" name="Picture 4"/>
              <p:cNvPicPr>
                <a:picLocks noChangeAspect="1" noChangeArrowheads="1"/>
              </p:cNvPicPr>
              <p:nvPr/>
            </p:nvPicPr>
            <p:blipFill>
              <a:blip r:embed="rId21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805077" y="5749671"/>
                <a:ext cx="176749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4" name="Picture 5"/>
              <p:cNvPicPr>
                <a:picLocks noChangeAspect="1" noChangeArrowheads="1"/>
              </p:cNvPicPr>
              <p:nvPr/>
            </p:nvPicPr>
            <p:blipFill>
              <a:blip r:embed="rId22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193375" y="5449083"/>
                <a:ext cx="247418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5" name="Picture 6"/>
              <p:cNvPicPr>
                <a:picLocks noChangeAspect="1" noChangeArrowheads="1"/>
              </p:cNvPicPr>
              <p:nvPr/>
            </p:nvPicPr>
            <p:blipFill>
              <a:blip r:embed="rId23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3258" t="17670" r="90616" b="75131"/>
              <a:stretch>
                <a:fillRect/>
              </a:stretch>
            </p:blipFill>
            <p:spPr bwMode="auto">
              <a:xfrm>
                <a:off x="8473059" y="5449083"/>
                <a:ext cx="502416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66" name="TextBox 65"/>
          <p:cNvSpPr txBox="1"/>
          <p:nvPr/>
        </p:nvSpPr>
        <p:spPr>
          <a:xfrm>
            <a:off x="6948166" y="1798767"/>
            <a:ext cx="2113284" cy="935726"/>
          </a:xfrm>
          <a:prstGeom prst="rect">
            <a:avLst/>
          </a:prstGeom>
          <a:noFill/>
        </p:spPr>
        <p:txBody>
          <a:bodyPr wrap="square" lIns="72000" rtlCol="0">
            <a:spAutoFit/>
          </a:bodyPr>
          <a:lstStyle/>
          <a:p>
            <a:pPr defTabSz="457200" fontAlgn="base">
              <a:lnSpc>
                <a:spcPts val="113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800" dirty="0" smtClean="0">
                <a:solidFill>
                  <a:prstClr val="white"/>
                </a:solidFill>
                <a:latin typeface="Arial" pitchFamily="-111" charset="0"/>
                <a:ea typeface="ヒラギノ角ゴ Pro W3" pitchFamily="-111" charset="-128"/>
              </a:rPr>
              <a:t>TRIUMF: Alberta | British Columbia | Calgary  Carleton | Guelph | Manitoba | McMaster  Montréal | Northern British Columbia | Queen’s Regina | Saint Mary’s | Simon Fraser | Toronto Victoria | Winnipeg | York</a:t>
            </a:r>
            <a:endParaRPr lang="en-US" sz="800" dirty="0">
              <a:solidFill>
                <a:prstClr val="white"/>
              </a:solidFill>
              <a:latin typeface="Arial" pitchFamily="-111" charset="0"/>
              <a:ea typeface="ヒラギノ角ゴ Pro W3" pitchFamily="-111" charset="-128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" y="4810499"/>
            <a:ext cx="68183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3600" dirty="0" smtClean="0">
                <a:solidFill>
                  <a:srgbClr val="113F7C"/>
                </a:solidFill>
                <a:latin typeface="Myriad Pro"/>
                <a:ea typeface="ヒラギノ角ゴ Pro W3" pitchFamily="-111" charset="-128"/>
                <a:cs typeface="Myriad Pro"/>
              </a:rPr>
              <a:t>Questions?</a:t>
            </a:r>
            <a:endParaRPr lang="en-US" sz="3600" dirty="0">
              <a:solidFill>
                <a:srgbClr val="113F7C"/>
              </a:solidFill>
              <a:latin typeface="Myriad Pro"/>
              <a:ea typeface="ヒラギノ角ゴ Pro W3" pitchFamily="-111" charset="-128"/>
              <a:cs typeface="Myriad Pro"/>
            </a:endParaRPr>
          </a:p>
        </p:txBody>
      </p:sp>
    </p:spTree>
    <p:extLst>
      <p:ext uri="{BB962C8B-B14F-4D97-AF65-F5344CB8AC3E}">
        <p14:creationId xmlns:p14="http://schemas.microsoft.com/office/powerpoint/2010/main" val="4243936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04800" y="6240379"/>
            <a:ext cx="288758" cy="5454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CA" sz="240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8526379" y="6286751"/>
            <a:ext cx="288758" cy="5454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CA" sz="2400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31950" y="0"/>
            <a:ext cx="6469063" cy="581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1828800" y="2133600"/>
            <a:ext cx="3505200" cy="40386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486400" y="2133600"/>
            <a:ext cx="3505200" cy="40386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3453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7"/>
          <p:cNvSpPr txBox="1">
            <a:spLocks noChangeArrowheads="1"/>
          </p:cNvSpPr>
          <p:nvPr userDrawn="1"/>
        </p:nvSpPr>
        <p:spPr bwMode="auto">
          <a:xfrm>
            <a:off x="6818313" y="990600"/>
            <a:ext cx="2325687" cy="5867400"/>
          </a:xfrm>
          <a:prstGeom prst="rect">
            <a:avLst/>
          </a:prstGeom>
          <a:solidFill>
            <a:srgbClr val="4F4946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1096963"/>
          </a:xfrm>
          <a:prstGeom prst="rect">
            <a:avLst/>
          </a:prstGeom>
          <a:solidFill>
            <a:srgbClr val="74241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 userDrawn="1"/>
        </p:nvSpPr>
        <p:spPr bwMode="auto">
          <a:xfrm>
            <a:off x="533400" y="6443665"/>
            <a:ext cx="5791200" cy="271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lnSpc>
                <a:spcPts val="5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Owned and operated as a joint venture by a consortium of Canadian universities via a contribution through the National Research Council Canada </a:t>
            </a:r>
          </a:p>
          <a:p>
            <a:pPr defTabSz="457200" fontAlgn="base">
              <a:lnSpc>
                <a:spcPts val="5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Propriété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d’un consortium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d’universités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canadiennes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géré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en co-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entreprise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à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partir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contribution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administrée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par le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Conseil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national de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recherches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Canada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0" y="2239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 userDrawn="1"/>
        </p:nvSpPr>
        <p:spPr bwMode="auto">
          <a:xfrm>
            <a:off x="6019800" y="411163"/>
            <a:ext cx="2971800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Canada’s national laboratory for particle and nuclear physics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Laboratoire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national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canadien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pour la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recherche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en physique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nucléaire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et en physique des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particules</a:t>
            </a:r>
            <a:endParaRPr lang="en-US" sz="7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7" name="Picture 19" descr="TRIUMF_logo_whit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90500" y="203200"/>
            <a:ext cx="2424113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 Placeholder 19"/>
          <p:cNvSpPr>
            <a:spLocks noGrp="1"/>
          </p:cNvSpPr>
          <p:nvPr>
            <p:ph type="body" sz="quarter" idx="10" hasCustomPrompt="1"/>
          </p:nvPr>
        </p:nvSpPr>
        <p:spPr>
          <a:xfrm>
            <a:off x="247650" y="2239963"/>
            <a:ext cx="6076950" cy="655638"/>
          </a:xfrm>
        </p:spPr>
        <p:txBody>
          <a:bodyPr/>
          <a:lstStyle>
            <a:lvl1pPr algn="r">
              <a:buNone/>
              <a:defRPr b="1">
                <a:solidFill>
                  <a:srgbClr val="113F7C"/>
                </a:solidFill>
              </a:defRPr>
            </a:lvl1pPr>
            <a:lvl2pPr algn="r">
              <a:buNone/>
              <a:defRPr sz="2000" b="1">
                <a:solidFill>
                  <a:srgbClr val="6E615D"/>
                </a:solidFill>
              </a:defRPr>
            </a:lvl2pPr>
            <a:lvl3pPr algn="r">
              <a:buNone/>
              <a:defRPr sz="1400" b="1">
                <a:solidFill>
                  <a:srgbClr val="6E615D"/>
                </a:solidFill>
              </a:defRPr>
            </a:lvl3pPr>
            <a:lvl4pPr algn="r">
              <a:buNone/>
              <a:defRPr sz="1100" b="1">
                <a:solidFill>
                  <a:schemeClr val="accent1"/>
                </a:solidFill>
                <a:latin typeface="+mj-lt"/>
              </a:defRPr>
            </a:lvl4pPr>
            <a:lvl5pPr algn="r">
              <a:buNone/>
              <a:defRPr sz="1100">
                <a:solidFill>
                  <a:srgbClr val="6E615D"/>
                </a:solidFill>
                <a:latin typeface="+mj-lt"/>
              </a:defRPr>
            </a:lvl5pPr>
          </a:lstStyle>
          <a:p>
            <a:pPr lvl="0"/>
            <a:r>
              <a:rPr lang="en-CA" dirty="0" smtClean="0"/>
              <a:t>Presentation 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247650" y="2895600"/>
            <a:ext cx="6076950" cy="457200"/>
          </a:xfrm>
        </p:spPr>
        <p:txBody>
          <a:bodyPr/>
          <a:lstStyle>
            <a:lvl1pPr algn="r">
              <a:buNone/>
              <a:defRPr sz="2000" b="1" baseline="0">
                <a:solidFill>
                  <a:srgbClr val="4F4946"/>
                </a:solidFill>
              </a:defRPr>
            </a:lvl1pPr>
          </a:lstStyle>
          <a:p>
            <a:pPr lvl="0"/>
            <a:r>
              <a:rPr lang="en-CA"/>
              <a:t>Subtitle, if any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247650" y="3581400"/>
            <a:ext cx="6076950" cy="457200"/>
          </a:xfrm>
        </p:spPr>
        <p:txBody>
          <a:bodyPr/>
          <a:lstStyle>
            <a:lvl1pPr algn="r">
              <a:buNone/>
              <a:defRPr sz="1400" b="1" baseline="0">
                <a:solidFill>
                  <a:srgbClr val="95938E"/>
                </a:solidFill>
              </a:defRPr>
            </a:lvl1pPr>
          </a:lstStyle>
          <a:p>
            <a:pPr lvl="0"/>
            <a:r>
              <a:rPr lang="en-CA"/>
              <a:t>Tagline, if any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247650" y="4343400"/>
            <a:ext cx="6076950" cy="533400"/>
          </a:xfrm>
        </p:spPr>
        <p:txBody>
          <a:bodyPr/>
          <a:lstStyle>
            <a:lvl1pPr algn="r">
              <a:buNone/>
              <a:defRPr sz="1100" b="1" baseline="0">
                <a:solidFill>
                  <a:srgbClr val="113F7C"/>
                </a:solidFill>
              </a:defRPr>
            </a:lvl1pPr>
          </a:lstStyle>
          <a:p>
            <a:pPr lvl="0"/>
            <a:r>
              <a:rPr lang="en-CA"/>
              <a:t>Name | Position | TRIUMF</a:t>
            </a:r>
          </a:p>
        </p:txBody>
      </p:sp>
      <p:sp>
        <p:nvSpPr>
          <p:cNvPr id="19" name="Picture Placeholder 16"/>
          <p:cNvSpPr>
            <a:spLocks noGrp="1"/>
          </p:cNvSpPr>
          <p:nvPr>
            <p:ph type="pic" sz="quarter" idx="16"/>
          </p:nvPr>
        </p:nvSpPr>
        <p:spPr>
          <a:xfrm>
            <a:off x="7028656" y="4953000"/>
            <a:ext cx="1905000" cy="167640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1" name="Picture Placeholder 16"/>
          <p:cNvSpPr>
            <a:spLocks noGrp="1"/>
          </p:cNvSpPr>
          <p:nvPr>
            <p:ph type="pic" sz="quarter" idx="17"/>
          </p:nvPr>
        </p:nvSpPr>
        <p:spPr>
          <a:xfrm>
            <a:off x="7028656" y="1295400"/>
            <a:ext cx="1905000" cy="167640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2" name="Picture Placeholder 16"/>
          <p:cNvSpPr>
            <a:spLocks noGrp="1"/>
          </p:cNvSpPr>
          <p:nvPr>
            <p:ph type="pic" sz="quarter" idx="18"/>
          </p:nvPr>
        </p:nvSpPr>
        <p:spPr>
          <a:xfrm>
            <a:off x="7028656" y="3124200"/>
            <a:ext cx="1905000" cy="167640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8" name="TextBox 17"/>
          <p:cNvSpPr txBox="1"/>
          <p:nvPr userDrawn="1"/>
        </p:nvSpPr>
        <p:spPr>
          <a:xfrm>
            <a:off x="457200" y="6087521"/>
            <a:ext cx="39688" cy="317500"/>
          </a:xfrm>
          <a:prstGeom prst="rect">
            <a:avLst/>
          </a:prstGeom>
          <a:solidFill>
            <a:srgbClr val="95938E"/>
          </a:solidFill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23" name="Text Box 6"/>
          <p:cNvSpPr txBox="1">
            <a:spLocks noChangeArrowheads="1"/>
          </p:cNvSpPr>
          <p:nvPr userDrawn="1"/>
        </p:nvSpPr>
        <p:spPr bwMode="auto">
          <a:xfrm>
            <a:off x="533400" y="6102881"/>
            <a:ext cx="5791200" cy="271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lnSpc>
                <a:spcPts val="5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Accelerating Science for Canada</a:t>
            </a:r>
          </a:p>
          <a:p>
            <a:pPr defTabSz="457200" fontAlgn="base">
              <a:lnSpc>
                <a:spcPts val="5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Un </a:t>
            </a:r>
            <a:r>
              <a:rPr lang="en-US" sz="600" dirty="0" err="1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accélérateur</a:t>
            </a:r>
            <a:r>
              <a:rPr lang="en-US" sz="600" dirty="0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 de la </a:t>
            </a:r>
            <a:r>
              <a:rPr lang="en-US" sz="600" dirty="0" err="1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démarche</a:t>
            </a:r>
            <a:r>
              <a:rPr lang="en-US" sz="600" dirty="0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 </a:t>
            </a:r>
            <a:r>
              <a:rPr lang="en-US" sz="600" dirty="0" err="1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scientifique</a:t>
            </a:r>
            <a:r>
              <a:rPr lang="en-US" sz="600" dirty="0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 </a:t>
            </a:r>
            <a:r>
              <a:rPr lang="en-US" sz="600" dirty="0" err="1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canadienne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39206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0011A-14A0-4371-BCD3-1EB3B1D2655A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-136776" y="464413"/>
            <a:ext cx="449597" cy="23120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6A7D6E3-EA9D-E741-9881-B35FD4502932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570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115247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white"/>
              </a:solidFill>
            </a:endParaRPr>
          </a:p>
        </p:txBody>
      </p:sp>
      <p:pic>
        <p:nvPicPr>
          <p:cNvPr id="11" name="Picture 10" descr="TRIUMF_logo_grey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91099" y="67606"/>
            <a:ext cx="1102360" cy="30226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6209244"/>
            <a:ext cx="9144000" cy="64875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654051" y="603778"/>
            <a:ext cx="7835899" cy="56504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767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6209244"/>
            <a:ext cx="9144000" cy="64875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070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134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347D3-69D3-40B2-960C-C7722C10F0D9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2C25A-5506-FD4F-B37D-9145376A3A20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757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7F68F-6D61-408A-A882-FC461AB36889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44D01-0053-A943-B22B-53B005C72D92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897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9EFC8-FE34-41FF-8A7C-C58D9861B9B8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55767-50D9-4295-8A01-2D6D9A7D3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66933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8A1D9-19E3-4A4C-932E-4B1284C95383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12733-F38B-6A49-BC10-73E8D4B90B73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798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86354"/>
            <a:ext cx="5111750" cy="4939809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348404"/>
            <a:ext cx="3008313" cy="377775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F1DE6-50C6-4349-986E-BBB92BC0B349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71CA4-6432-C847-B056-BB428797EB35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976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689413"/>
            <a:ext cx="5486400" cy="30381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C0ACB-F8B2-4BDE-B8A0-AE5B28D68685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20DE00-3A65-8A49-9448-F7694395675A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201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5221111" y="1411111"/>
            <a:ext cx="3654602" cy="464255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Table Placeholder 13"/>
          <p:cNvSpPr>
            <a:spLocks noGrp="1"/>
          </p:cNvSpPr>
          <p:nvPr>
            <p:ph type="tbl" sz="quarter" idx="15"/>
          </p:nvPr>
        </p:nvSpPr>
        <p:spPr>
          <a:xfrm>
            <a:off x="381000" y="1411111"/>
            <a:ext cx="4629150" cy="4642556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13D42-6647-444F-853D-E8D29F7907FD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9A9CC-D407-2C40-A733-1A362103CE35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96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Table Placeholder 9"/>
          <p:cNvSpPr>
            <a:spLocks noGrp="1"/>
          </p:cNvSpPr>
          <p:nvPr>
            <p:ph type="tbl" sz="quarter" idx="13"/>
          </p:nvPr>
        </p:nvSpPr>
        <p:spPr>
          <a:xfrm>
            <a:off x="457200" y="1495425"/>
            <a:ext cx="8077200" cy="4586288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3AEC3-634A-4456-8A06-20C04A130E70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CB916-5AC1-644C-AE40-D75B460B96B0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497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381000" y="1439863"/>
            <a:ext cx="4797425" cy="4725987"/>
          </a:xfrm>
        </p:spPr>
        <p:txBody>
          <a:bodyPr/>
          <a:lstStyle/>
          <a:p>
            <a:pPr lvl="0"/>
            <a:r>
              <a:rPr lang="en-US" noProof="0" smtClean="0"/>
              <a:t>Click icon to add media</a:t>
            </a:r>
            <a:endParaRPr lang="en-US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5362575" y="1439863"/>
            <a:ext cx="3443288" cy="472598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39F29-3CCD-4327-84B3-12464E96A23A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7CCD4-CC97-4D48-A617-7F176D989D76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158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ank You Slide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7"/>
          <p:cNvSpPr txBox="1">
            <a:spLocks noChangeArrowheads="1"/>
          </p:cNvSpPr>
          <p:nvPr userDrawn="1"/>
        </p:nvSpPr>
        <p:spPr bwMode="auto">
          <a:xfrm>
            <a:off x="6818313" y="990600"/>
            <a:ext cx="2325687" cy="58674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1096963"/>
          </a:xfrm>
          <a:prstGeom prst="rect">
            <a:avLst/>
          </a:prstGeom>
          <a:solidFill>
            <a:srgbClr val="74241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 userDrawn="1"/>
        </p:nvSpPr>
        <p:spPr bwMode="auto">
          <a:xfrm>
            <a:off x="533400" y="6392863"/>
            <a:ext cx="5791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Owned and operated as a joint venture by a consortium of Canadian universities via a contribution through the National Research Council Canada </a:t>
            </a:r>
          </a:p>
          <a:p>
            <a:pPr defTabSz="4572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Propriété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d’un consortium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d’universités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canadiennes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géré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en co-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entreprise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à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partir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contribution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administrée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par le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Conseil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national de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recherches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Canada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0" y="2239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 userDrawn="1"/>
        </p:nvSpPr>
        <p:spPr bwMode="auto">
          <a:xfrm>
            <a:off x="6019800" y="411163"/>
            <a:ext cx="2971800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Canada’s national laboratory for particle and nuclear physics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Laboratoire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national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canadien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pour la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recherche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en physique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nucléaire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et en physique des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particules</a:t>
            </a:r>
            <a:endParaRPr lang="en-US" sz="7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7" name="Picture 19" descr="TRIUMF_logo_whit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90500" y="203200"/>
            <a:ext cx="2424113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 userDrawn="1"/>
        </p:nvSpPr>
        <p:spPr>
          <a:xfrm>
            <a:off x="-571" y="1985126"/>
            <a:ext cx="6818884" cy="3349657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7000" dirty="0">
                <a:solidFill>
                  <a:srgbClr val="113F7C"/>
                </a:solidFill>
                <a:latin typeface="Myriad Pro"/>
                <a:ea typeface="ヒラギノ角ゴ Pro W3" charset="-128"/>
                <a:cs typeface="Myriad Pro"/>
              </a:rPr>
              <a:t>Thank you!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7000" dirty="0" smtClean="0">
                <a:solidFill>
                  <a:srgbClr val="113F7C"/>
                </a:solidFill>
                <a:latin typeface="Myriad Pro"/>
                <a:ea typeface="ヒラギノ角ゴ Pro W3" charset="-128"/>
                <a:cs typeface="Myriad Pro"/>
              </a:rPr>
              <a:t>Merci</a:t>
            </a:r>
          </a:p>
        </p:txBody>
      </p:sp>
      <p:sp>
        <p:nvSpPr>
          <p:cNvPr id="35" name="Rectangle 34"/>
          <p:cNvSpPr/>
          <p:nvPr userDrawn="1"/>
        </p:nvSpPr>
        <p:spPr>
          <a:xfrm>
            <a:off x="6976324" y="2997200"/>
            <a:ext cx="2010775" cy="21364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white"/>
              </a:solidFill>
            </a:endParaRPr>
          </a:p>
        </p:txBody>
      </p:sp>
      <p:pic>
        <p:nvPicPr>
          <p:cNvPr id="36" name="Picture 49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6911" y="3414268"/>
            <a:ext cx="80018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2"/>
          <p:cNvPicPr>
            <a:picLocks noChangeAspect="1" noChangeArrowheads="1"/>
          </p:cNvPicPr>
          <p:nvPr userDrawn="1"/>
        </p:nvPicPr>
        <p:blipFill>
          <a:blip r:embed="rId4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3060404"/>
            <a:ext cx="1179248" cy="30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48"/>
          <p:cNvPicPr>
            <a:picLocks noChangeAspect="1" noChangeArrowheads="1"/>
          </p:cNvPicPr>
          <p:nvPr userDrawn="1"/>
        </p:nvPicPr>
        <p:blipFill>
          <a:blip r:embed="rId5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61001" y="4025521"/>
            <a:ext cx="112609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3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4025521"/>
            <a:ext cx="81583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4"/>
          <p:cNvPicPr>
            <a:picLocks noChangeAspect="1" noChangeArrowheads="1"/>
          </p:cNvPicPr>
          <p:nvPr userDrawn="1"/>
        </p:nvPicPr>
        <p:blipFill>
          <a:blip r:embed="rId7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13591" y="3106107"/>
            <a:ext cx="724535" cy="257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40" descr="NRCan-Canada_E.jpg"/>
          <p:cNvPicPr>
            <a:picLocks noChangeAspect="1"/>
          </p:cNvPicPr>
          <p:nvPr userDrawn="1"/>
        </p:nvPicPr>
        <p:blipFill>
          <a:blip r:embed="rId8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 b="59999"/>
          <a:stretch>
            <a:fillRect/>
          </a:stretch>
        </p:blipFill>
        <p:spPr>
          <a:xfrm>
            <a:off x="6991995" y="4880210"/>
            <a:ext cx="1997786" cy="234405"/>
          </a:xfrm>
          <a:prstGeom prst="rect">
            <a:avLst/>
          </a:prstGeom>
        </p:spPr>
      </p:pic>
      <p:pic>
        <p:nvPicPr>
          <p:cNvPr id="42" name="Picture 6"/>
          <p:cNvPicPr>
            <a:picLocks noChangeAspect="1" noChangeArrowheads="1"/>
          </p:cNvPicPr>
          <p:nvPr userDrawn="1"/>
        </p:nvPicPr>
        <p:blipFill>
          <a:blip r:embed="rId9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4615946"/>
            <a:ext cx="1997786" cy="207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7"/>
          <p:cNvPicPr>
            <a:picLocks noChangeAspect="1" noChangeArrowheads="1"/>
          </p:cNvPicPr>
          <p:nvPr userDrawn="1"/>
        </p:nvPicPr>
        <p:blipFill>
          <a:blip r:embed="rId10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3414268"/>
            <a:ext cx="106403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7" name="Group 66"/>
          <p:cNvGrpSpPr/>
          <p:nvPr userDrawn="1"/>
        </p:nvGrpSpPr>
        <p:grpSpPr>
          <a:xfrm>
            <a:off x="6976324" y="5283983"/>
            <a:ext cx="2010775" cy="1243817"/>
            <a:chOff x="6976324" y="5353833"/>
            <a:chExt cx="2010775" cy="1243817"/>
          </a:xfrm>
        </p:grpSpPr>
        <p:sp>
          <p:nvSpPr>
            <p:cNvPr id="68" name="Rectangle 67"/>
            <p:cNvSpPr/>
            <p:nvPr userDrawn="1"/>
          </p:nvSpPr>
          <p:spPr>
            <a:xfrm>
              <a:off x="6976324" y="5353833"/>
              <a:ext cx="2010775" cy="12438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prstClr val="white"/>
                </a:solidFill>
              </a:endParaRPr>
            </a:p>
          </p:txBody>
        </p:sp>
        <p:grpSp>
          <p:nvGrpSpPr>
            <p:cNvPr id="69" name="Group 34"/>
            <p:cNvGrpSpPr/>
            <p:nvPr userDrawn="1"/>
          </p:nvGrpSpPr>
          <p:grpSpPr>
            <a:xfrm>
              <a:off x="6976324" y="5404633"/>
              <a:ext cx="2005502" cy="1134579"/>
              <a:chOff x="6976324" y="5449083"/>
              <a:chExt cx="2005502" cy="1134579"/>
            </a:xfrm>
          </p:grpSpPr>
          <p:pic>
            <p:nvPicPr>
              <p:cNvPr id="70" name="Picture 69"/>
              <p:cNvPicPr>
                <a:picLocks noChangeAspect="1" noChangeArrowheads="1"/>
              </p:cNvPicPr>
              <p:nvPr/>
            </p:nvPicPr>
            <p:blipFill>
              <a:blip r:embed="rId11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b="23074"/>
              <a:stretch>
                <a:fillRect/>
              </a:stretch>
            </p:blipFill>
            <p:spPr bwMode="auto">
              <a:xfrm>
                <a:off x="8510703" y="6040902"/>
                <a:ext cx="471122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1" name="Picture 11"/>
              <p:cNvPicPr>
                <a:picLocks noChangeAspect="1" noChangeArrowheads="1"/>
              </p:cNvPicPr>
              <p:nvPr/>
            </p:nvPicPr>
            <p:blipFill>
              <a:blip r:embed="rId12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976324" y="5449083"/>
                <a:ext cx="647359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2" name="Picture 19"/>
              <p:cNvPicPr>
                <a:picLocks noChangeAspect="1" noChangeArrowheads="1"/>
              </p:cNvPicPr>
              <p:nvPr/>
            </p:nvPicPr>
            <p:blipFill>
              <a:blip r:embed="rId13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18657" r="20706"/>
              <a:stretch>
                <a:fillRect/>
              </a:stretch>
            </p:blipFill>
            <p:spPr bwMode="auto">
              <a:xfrm>
                <a:off x="6976324" y="5749671"/>
                <a:ext cx="338855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3" name="Picture 2"/>
              <p:cNvPicPr>
                <a:picLocks noChangeAspect="1" noChangeArrowheads="1"/>
              </p:cNvPicPr>
              <p:nvPr/>
            </p:nvPicPr>
            <p:blipFill>
              <a:blip r:embed="rId14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173383" y="6040902"/>
                <a:ext cx="329937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4" name="Picture 5"/>
              <p:cNvPicPr>
                <a:picLocks noChangeAspect="1" noChangeArrowheads="1"/>
              </p:cNvPicPr>
              <p:nvPr/>
            </p:nvPicPr>
            <p:blipFill>
              <a:blip r:embed="rId15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421335" y="6333710"/>
                <a:ext cx="560490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5" name="Picture 2"/>
              <p:cNvPicPr>
                <a:picLocks noChangeAspect="1" noChangeArrowheads="1"/>
              </p:cNvPicPr>
              <p:nvPr/>
            </p:nvPicPr>
            <p:blipFill>
              <a:blip r:embed="rId16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642080" y="5449083"/>
                <a:ext cx="512253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6" name="Picture 75" descr="Nordion_tag_colour.jpg"/>
              <p:cNvPicPr>
                <a:picLocks noChangeAspect="1"/>
              </p:cNvPicPr>
              <p:nvPr/>
            </p:nvPicPr>
            <p:blipFill>
              <a:blip r:embed="rId17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8287754" y="5749671"/>
                <a:ext cx="485573" cy="249952"/>
              </a:xfrm>
              <a:prstGeom prst="rect">
                <a:avLst/>
              </a:prstGeom>
            </p:spPr>
          </p:pic>
          <p:pic>
            <p:nvPicPr>
              <p:cNvPr id="77" name="Picture 2"/>
              <p:cNvPicPr>
                <a:picLocks noChangeAspect="1" noChangeArrowheads="1"/>
              </p:cNvPicPr>
              <p:nvPr/>
            </p:nvPicPr>
            <p:blipFill>
              <a:blip r:embed="rId18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2269" r="6447"/>
              <a:stretch>
                <a:fillRect/>
              </a:stretch>
            </p:blipFill>
            <p:spPr bwMode="auto">
              <a:xfrm>
                <a:off x="6976324" y="6333710"/>
                <a:ext cx="1420611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8" name="Picture 2"/>
              <p:cNvPicPr>
                <a:picLocks noChangeAspect="1" noChangeArrowheads="1"/>
              </p:cNvPicPr>
              <p:nvPr/>
            </p:nvPicPr>
            <p:blipFill>
              <a:blip r:embed="rId19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976324" y="6040902"/>
                <a:ext cx="1175926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9" name="Picture 3"/>
              <p:cNvPicPr>
                <a:picLocks noChangeAspect="1" noChangeArrowheads="1"/>
              </p:cNvPicPr>
              <p:nvPr/>
            </p:nvPicPr>
            <p:blipFill>
              <a:blip r:embed="rId20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369118" y="5749671"/>
                <a:ext cx="869871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0" name="Picture 4"/>
              <p:cNvPicPr>
                <a:picLocks noChangeAspect="1" noChangeArrowheads="1"/>
              </p:cNvPicPr>
              <p:nvPr/>
            </p:nvPicPr>
            <p:blipFill>
              <a:blip r:embed="rId21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805077" y="5749671"/>
                <a:ext cx="176749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1" name="Picture 5"/>
              <p:cNvPicPr>
                <a:picLocks noChangeAspect="1" noChangeArrowheads="1"/>
              </p:cNvPicPr>
              <p:nvPr/>
            </p:nvPicPr>
            <p:blipFill>
              <a:blip r:embed="rId22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193375" y="5449083"/>
                <a:ext cx="247418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2" name="Picture 6"/>
              <p:cNvPicPr>
                <a:picLocks noChangeAspect="1" noChangeArrowheads="1"/>
              </p:cNvPicPr>
              <p:nvPr/>
            </p:nvPicPr>
            <p:blipFill>
              <a:blip r:embed="rId23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3258" t="17670" r="90616" b="75131"/>
              <a:stretch>
                <a:fillRect/>
              </a:stretch>
            </p:blipFill>
            <p:spPr bwMode="auto">
              <a:xfrm>
                <a:off x="8473059" y="5449083"/>
                <a:ext cx="502416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83" name="TextBox 82"/>
          <p:cNvSpPr txBox="1"/>
          <p:nvPr userDrawn="1"/>
        </p:nvSpPr>
        <p:spPr>
          <a:xfrm>
            <a:off x="6948166" y="1798767"/>
            <a:ext cx="2113284" cy="935726"/>
          </a:xfrm>
          <a:prstGeom prst="rect">
            <a:avLst/>
          </a:prstGeom>
          <a:noFill/>
        </p:spPr>
        <p:txBody>
          <a:bodyPr wrap="square" lIns="72000" rtlCol="0">
            <a:spAutoFit/>
          </a:bodyPr>
          <a:lstStyle/>
          <a:p>
            <a:pPr defTabSz="457200" fontAlgn="base">
              <a:lnSpc>
                <a:spcPts val="113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800" dirty="0" smtClean="0">
                <a:solidFill>
                  <a:prstClr val="white"/>
                </a:solidFill>
                <a:latin typeface="Arial" pitchFamily="-111" charset="0"/>
                <a:ea typeface="ヒラギノ角ゴ Pro W3" pitchFamily="-111" charset="-128"/>
              </a:rPr>
              <a:t>TRIUMF: Alberta | British Columbia | Calgary  Carleton | Guelph | Manitoba | McMaster  Montréal | Northern British Columbia | Queen’s Regina | Saint Mary’s | Simon Fraser | Toronto Victoria | Winnipeg | York</a:t>
            </a:r>
            <a:endParaRPr lang="en-US" sz="800" dirty="0">
              <a:solidFill>
                <a:prstClr val="white"/>
              </a:solidFill>
              <a:latin typeface="Arial" pitchFamily="-111" charset="0"/>
              <a:ea typeface="ヒラギノ角ゴ Pro W3" pitchFamily="-11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28728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hank You Slide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7"/>
          <p:cNvSpPr txBox="1">
            <a:spLocks noChangeArrowheads="1"/>
          </p:cNvSpPr>
          <p:nvPr userDrawn="1"/>
        </p:nvSpPr>
        <p:spPr bwMode="auto">
          <a:xfrm>
            <a:off x="6818313" y="990600"/>
            <a:ext cx="2325687" cy="58674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1096963"/>
          </a:xfrm>
          <a:prstGeom prst="rect">
            <a:avLst/>
          </a:prstGeom>
          <a:solidFill>
            <a:srgbClr val="74241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 userDrawn="1"/>
        </p:nvSpPr>
        <p:spPr bwMode="auto">
          <a:xfrm>
            <a:off x="533400" y="6392863"/>
            <a:ext cx="5791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Owned and operated as a joint venture by a consortium of Canadian universities via a contribution through the National Research Council Canada </a:t>
            </a:r>
          </a:p>
          <a:p>
            <a:pPr defTabSz="4572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Propriété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d’un consortium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d’universités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canadiennes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géré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en co-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entreprise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à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partir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contribution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administrée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par le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Conseil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national de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recherches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Canada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0" y="2239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 userDrawn="1"/>
        </p:nvSpPr>
        <p:spPr bwMode="auto">
          <a:xfrm>
            <a:off x="6019800" y="411163"/>
            <a:ext cx="2971800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Canada’s national laboratory for particle and nuclear physics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Laboratoire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national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canadien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pour la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recherche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en physique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nucléaire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et en physique des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particules</a:t>
            </a:r>
            <a:endParaRPr lang="en-US" sz="7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7" name="Picture 19" descr="TRIUMF_logo_whit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90500" y="203200"/>
            <a:ext cx="2424113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 userDrawn="1"/>
        </p:nvSpPr>
        <p:spPr>
          <a:xfrm>
            <a:off x="-571" y="2235078"/>
            <a:ext cx="6818884" cy="2349500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200" dirty="0">
                <a:solidFill>
                  <a:srgbClr val="113F7C"/>
                </a:solidFill>
                <a:latin typeface="Myriad Pro"/>
                <a:ea typeface="ヒラギノ角ゴ Pro W3" charset="-128"/>
                <a:cs typeface="Myriad Pro"/>
              </a:rPr>
              <a:t>Thank you!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200" dirty="0">
                <a:solidFill>
                  <a:srgbClr val="113F7C"/>
                </a:solidFill>
                <a:latin typeface="Myriad Pro"/>
                <a:ea typeface="ヒラギノ角ゴ Pro W3" charset="-128"/>
                <a:cs typeface="Myriad Pro"/>
              </a:rPr>
              <a:t>Merci!</a:t>
            </a:r>
          </a:p>
        </p:txBody>
      </p:sp>
      <p:sp>
        <p:nvSpPr>
          <p:cNvPr id="33" name="Rectangle 32"/>
          <p:cNvSpPr/>
          <p:nvPr userDrawn="1"/>
        </p:nvSpPr>
        <p:spPr>
          <a:xfrm>
            <a:off x="6976324" y="2997200"/>
            <a:ext cx="2010775" cy="21364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white"/>
              </a:solidFill>
            </a:endParaRPr>
          </a:p>
        </p:txBody>
      </p:sp>
      <p:pic>
        <p:nvPicPr>
          <p:cNvPr id="45" name="Picture 4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6911" y="3414268"/>
            <a:ext cx="80018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3060404"/>
            <a:ext cx="1179248" cy="30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4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61001" y="4025521"/>
            <a:ext cx="112609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Picture 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4025521"/>
            <a:ext cx="81583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Picture 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13591" y="3106107"/>
            <a:ext cx="724535" cy="257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49" descr="NRCan-Canada_E.jpg"/>
          <p:cNvPicPr>
            <a:picLocks noChangeAspect="1"/>
          </p:cNvPicPr>
          <p:nvPr/>
        </p:nvPicPr>
        <p:blipFill>
          <a:blip r:embed="rId8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 b="59999"/>
          <a:stretch>
            <a:fillRect/>
          </a:stretch>
        </p:blipFill>
        <p:spPr>
          <a:xfrm>
            <a:off x="6991995" y="4880210"/>
            <a:ext cx="1997786" cy="234405"/>
          </a:xfrm>
          <a:prstGeom prst="rect">
            <a:avLst/>
          </a:prstGeom>
        </p:spPr>
      </p:pic>
      <p:pic>
        <p:nvPicPr>
          <p:cNvPr id="51" name="Picture 6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4615946"/>
            <a:ext cx="1997786" cy="207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Picture 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3414268"/>
            <a:ext cx="106403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6" name="Group 35"/>
          <p:cNvGrpSpPr/>
          <p:nvPr userDrawn="1"/>
        </p:nvGrpSpPr>
        <p:grpSpPr>
          <a:xfrm>
            <a:off x="6976324" y="5283983"/>
            <a:ext cx="2010775" cy="1243817"/>
            <a:chOff x="6976324" y="5353833"/>
            <a:chExt cx="2010775" cy="1243817"/>
          </a:xfrm>
        </p:grpSpPr>
        <p:sp>
          <p:nvSpPr>
            <p:cNvPr id="34" name="Rectangle 33"/>
            <p:cNvSpPr/>
            <p:nvPr userDrawn="1"/>
          </p:nvSpPr>
          <p:spPr>
            <a:xfrm>
              <a:off x="6976324" y="5353833"/>
              <a:ext cx="2010775" cy="12438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prstClr val="white"/>
                </a:solidFill>
              </a:endParaRPr>
            </a:p>
          </p:txBody>
        </p:sp>
        <p:grpSp>
          <p:nvGrpSpPr>
            <p:cNvPr id="35" name="Group 34"/>
            <p:cNvGrpSpPr/>
            <p:nvPr userDrawn="1"/>
          </p:nvGrpSpPr>
          <p:grpSpPr>
            <a:xfrm>
              <a:off x="6976324" y="5404633"/>
              <a:ext cx="2005502" cy="1134579"/>
              <a:chOff x="6976324" y="5449083"/>
              <a:chExt cx="2005502" cy="1134579"/>
            </a:xfrm>
          </p:grpSpPr>
          <p:pic>
            <p:nvPicPr>
              <p:cNvPr id="53" name="Picture 52"/>
              <p:cNvPicPr>
                <a:picLocks noChangeAspect="1" noChangeArrowheads="1"/>
              </p:cNvPicPr>
              <p:nvPr/>
            </p:nvPicPr>
            <p:blipFill>
              <a:blip r:embed="rId11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b="23074"/>
              <a:stretch>
                <a:fillRect/>
              </a:stretch>
            </p:blipFill>
            <p:spPr bwMode="auto">
              <a:xfrm>
                <a:off x="8510703" y="6040902"/>
                <a:ext cx="471122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4" name="Picture 11"/>
              <p:cNvPicPr>
                <a:picLocks noChangeAspect="1" noChangeArrowheads="1"/>
              </p:cNvPicPr>
              <p:nvPr/>
            </p:nvPicPr>
            <p:blipFill>
              <a:blip r:embed="rId12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976324" y="5449083"/>
                <a:ext cx="647359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5" name="Picture 19"/>
              <p:cNvPicPr>
                <a:picLocks noChangeAspect="1" noChangeArrowheads="1"/>
              </p:cNvPicPr>
              <p:nvPr/>
            </p:nvPicPr>
            <p:blipFill>
              <a:blip r:embed="rId13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18657" r="20706"/>
              <a:stretch>
                <a:fillRect/>
              </a:stretch>
            </p:blipFill>
            <p:spPr bwMode="auto">
              <a:xfrm>
                <a:off x="6976324" y="5749671"/>
                <a:ext cx="338855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6" name="Picture 2"/>
              <p:cNvPicPr>
                <a:picLocks noChangeAspect="1" noChangeArrowheads="1"/>
              </p:cNvPicPr>
              <p:nvPr/>
            </p:nvPicPr>
            <p:blipFill>
              <a:blip r:embed="rId14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173383" y="6040902"/>
                <a:ext cx="329937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7" name="Picture 5"/>
              <p:cNvPicPr>
                <a:picLocks noChangeAspect="1" noChangeArrowheads="1"/>
              </p:cNvPicPr>
              <p:nvPr/>
            </p:nvPicPr>
            <p:blipFill>
              <a:blip r:embed="rId15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421335" y="6333710"/>
                <a:ext cx="560490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8" name="Picture 2"/>
              <p:cNvPicPr>
                <a:picLocks noChangeAspect="1" noChangeArrowheads="1"/>
              </p:cNvPicPr>
              <p:nvPr/>
            </p:nvPicPr>
            <p:blipFill>
              <a:blip r:embed="rId16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642080" y="5449083"/>
                <a:ext cx="512253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9" name="Picture 58" descr="Nordion_tag_colour.jpg"/>
              <p:cNvPicPr>
                <a:picLocks noChangeAspect="1"/>
              </p:cNvPicPr>
              <p:nvPr/>
            </p:nvPicPr>
            <p:blipFill>
              <a:blip r:embed="rId17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8287754" y="5749671"/>
                <a:ext cx="485573" cy="249952"/>
              </a:xfrm>
              <a:prstGeom prst="rect">
                <a:avLst/>
              </a:prstGeom>
            </p:spPr>
          </p:pic>
          <p:pic>
            <p:nvPicPr>
              <p:cNvPr id="60" name="Picture 2"/>
              <p:cNvPicPr>
                <a:picLocks noChangeAspect="1" noChangeArrowheads="1"/>
              </p:cNvPicPr>
              <p:nvPr/>
            </p:nvPicPr>
            <p:blipFill>
              <a:blip r:embed="rId18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2269" r="6447"/>
              <a:stretch>
                <a:fillRect/>
              </a:stretch>
            </p:blipFill>
            <p:spPr bwMode="auto">
              <a:xfrm>
                <a:off x="6976324" y="6333710"/>
                <a:ext cx="1420611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1" name="Picture 2"/>
              <p:cNvPicPr>
                <a:picLocks noChangeAspect="1" noChangeArrowheads="1"/>
              </p:cNvPicPr>
              <p:nvPr/>
            </p:nvPicPr>
            <p:blipFill>
              <a:blip r:embed="rId19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976324" y="6040902"/>
                <a:ext cx="1175926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2" name="Picture 3"/>
              <p:cNvPicPr>
                <a:picLocks noChangeAspect="1" noChangeArrowheads="1"/>
              </p:cNvPicPr>
              <p:nvPr/>
            </p:nvPicPr>
            <p:blipFill>
              <a:blip r:embed="rId20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369118" y="5749671"/>
                <a:ext cx="869871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3" name="Picture 4"/>
              <p:cNvPicPr>
                <a:picLocks noChangeAspect="1" noChangeArrowheads="1"/>
              </p:cNvPicPr>
              <p:nvPr/>
            </p:nvPicPr>
            <p:blipFill>
              <a:blip r:embed="rId21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805077" y="5749671"/>
                <a:ext cx="176749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4" name="Picture 5"/>
              <p:cNvPicPr>
                <a:picLocks noChangeAspect="1" noChangeArrowheads="1"/>
              </p:cNvPicPr>
              <p:nvPr/>
            </p:nvPicPr>
            <p:blipFill>
              <a:blip r:embed="rId22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193375" y="5449083"/>
                <a:ext cx="247418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5" name="Picture 6"/>
              <p:cNvPicPr>
                <a:picLocks noChangeAspect="1" noChangeArrowheads="1"/>
              </p:cNvPicPr>
              <p:nvPr/>
            </p:nvPicPr>
            <p:blipFill>
              <a:blip r:embed="rId23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3258" t="17670" r="90616" b="75131"/>
              <a:stretch>
                <a:fillRect/>
              </a:stretch>
            </p:blipFill>
            <p:spPr bwMode="auto">
              <a:xfrm>
                <a:off x="8473059" y="5449083"/>
                <a:ext cx="502416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66" name="TextBox 65"/>
          <p:cNvSpPr txBox="1"/>
          <p:nvPr/>
        </p:nvSpPr>
        <p:spPr>
          <a:xfrm>
            <a:off x="6948166" y="1798767"/>
            <a:ext cx="2113284" cy="935726"/>
          </a:xfrm>
          <a:prstGeom prst="rect">
            <a:avLst/>
          </a:prstGeom>
          <a:noFill/>
        </p:spPr>
        <p:txBody>
          <a:bodyPr wrap="square" lIns="72000" rtlCol="0">
            <a:spAutoFit/>
          </a:bodyPr>
          <a:lstStyle/>
          <a:p>
            <a:pPr defTabSz="457200" fontAlgn="base">
              <a:lnSpc>
                <a:spcPts val="113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800" dirty="0" smtClean="0">
                <a:solidFill>
                  <a:prstClr val="white"/>
                </a:solidFill>
                <a:latin typeface="Arial" pitchFamily="-111" charset="0"/>
                <a:ea typeface="ヒラギノ角ゴ Pro W3" pitchFamily="-111" charset="-128"/>
              </a:rPr>
              <a:t>TRIUMF: Alberta | British Columbia | Calgary  Carleton | Guelph | Manitoba | McMaster  Montréal | Northern British Columbia | Queen’s Regina | Saint Mary’s | Simon Fraser | Toronto Victoria | Winnipeg | York</a:t>
            </a:r>
            <a:endParaRPr lang="en-US" sz="800" dirty="0">
              <a:solidFill>
                <a:prstClr val="white"/>
              </a:solidFill>
              <a:latin typeface="Arial" pitchFamily="-111" charset="0"/>
              <a:ea typeface="ヒラギノ角ゴ Pro W3" pitchFamily="-111" charset="-128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" y="4810499"/>
            <a:ext cx="68183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3600" dirty="0" smtClean="0">
                <a:solidFill>
                  <a:srgbClr val="113F7C"/>
                </a:solidFill>
                <a:latin typeface="Myriad Pro"/>
                <a:ea typeface="ヒラギノ角ゴ Pro W3" pitchFamily="-111" charset="-128"/>
                <a:cs typeface="Myriad Pro"/>
              </a:rPr>
              <a:t>Questions?</a:t>
            </a:r>
            <a:endParaRPr lang="en-US" sz="3600" dirty="0">
              <a:solidFill>
                <a:srgbClr val="113F7C"/>
              </a:solidFill>
              <a:latin typeface="Myriad Pro"/>
              <a:ea typeface="ヒラギノ角ゴ Pro W3" pitchFamily="-111" charset="-128"/>
              <a:cs typeface="Myriad Pro"/>
            </a:endParaRPr>
          </a:p>
        </p:txBody>
      </p:sp>
    </p:spTree>
    <p:extLst>
      <p:ext uri="{BB962C8B-B14F-4D97-AF65-F5344CB8AC3E}">
        <p14:creationId xmlns:p14="http://schemas.microsoft.com/office/powerpoint/2010/main" val="428500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04800" y="6240379"/>
            <a:ext cx="288758" cy="5454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CA" sz="24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8526379" y="6286751"/>
            <a:ext cx="288758" cy="5454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CA" sz="24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マスタ タイトルの書式設定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spcBef>
                <a:spcPts val="22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75388"/>
            <a:ext cx="1600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4C3CBC9-A00C-4DA7-926E-4054A0856986}" type="datetime4">
              <a:rPr lang="en-US" altLang="ja-JP" smtClean="0"/>
              <a:pPr/>
              <a:t>June 14, 2016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 altLang="ja-JP" smtClean="0"/>
              <a:t>Presentation Title</a:t>
            </a: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BE0A9A-BE02-49C7-8472-E75946BEACEB}" type="slidenum">
              <a:rPr lang="en-US" altLang="ja-JP">
                <a:solidFill>
                  <a:prstClr val="white"/>
                </a:solidFill>
              </a:rPr>
              <a:pPr/>
              <a:t>‹#›</a:t>
            </a:fld>
            <a:endParaRPr lang="en-US" altLang="ja-JP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8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04800" y="6240379"/>
            <a:ext cx="288758" cy="5454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CA" sz="240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8526379" y="6286751"/>
            <a:ext cx="288758" cy="5454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CA" sz="2400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31950" y="0"/>
            <a:ext cx="6469063" cy="581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1828800" y="2133600"/>
            <a:ext cx="3505200" cy="40386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486400" y="2133600"/>
            <a:ext cx="3505200" cy="40386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5438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9EFC8-FE34-41FF-8A7C-C58D9861B9B8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55767-50D9-4295-8A01-2D6D9A7D3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70813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04800" y="6240379"/>
            <a:ext cx="288758" cy="5454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CA" sz="24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8526379" y="6286751"/>
            <a:ext cx="288758" cy="5454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CA" sz="2400">
              <a:solidFill>
                <a:prstClr val="white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>
                <a:latin typeface="Calibri" pitchFamily="34" charset="0"/>
              </a:defRPr>
            </a:lvl1pPr>
            <a:lvl2pPr>
              <a:defRPr sz="2400" b="0">
                <a:latin typeface="Calibri" pitchFamily="34" charset="0"/>
              </a:defRPr>
            </a:lvl2pPr>
            <a:lvl3pPr>
              <a:defRPr sz="2000" b="0">
                <a:latin typeface="Calibri" pitchFamily="34" charset="0"/>
              </a:defRPr>
            </a:lvl3pPr>
            <a:lvl4pPr>
              <a:defRPr sz="2000" b="0">
                <a:latin typeface="Calibri" pitchFamily="34" charset="0"/>
              </a:defRPr>
            </a:lvl4pPr>
            <a:lvl5pPr>
              <a:defRPr sz="2000" b="0">
                <a:latin typeface="Calibri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eaLnBrk="0" hangingPunct="0">
              <a:spcBef>
                <a:spcPct val="50000"/>
              </a:spcBef>
              <a:defRPr/>
            </a:pPr>
            <a:fld id="{B366EB59-53C8-4B7B-84AC-C8926B763D98}" type="datetime4">
              <a:rPr lang="en-US" sz="1600" smtClean="0">
                <a:solidFill>
                  <a:srgbClr val="000066"/>
                </a:solidFill>
                <a:latin typeface="Arial Rounded MT Bold" pitchFamily="34" charset="0"/>
                <a:cs typeface="+mn-cs"/>
              </a:rPr>
              <a:pPr eaLnBrk="0" hangingPunct="0">
                <a:spcBef>
                  <a:spcPct val="50000"/>
                </a:spcBef>
                <a:defRPr/>
              </a:pPr>
              <a:t>June 14, 2016</a:t>
            </a:fld>
            <a:endParaRPr lang="en-US" sz="1600">
              <a:solidFill>
                <a:srgbClr val="000066"/>
              </a:solidFill>
              <a:latin typeface="Arial Rounded MT Bold" pitchFamily="34" charset="0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eaLnBrk="0" hangingPunct="0">
              <a:spcBef>
                <a:spcPct val="50000"/>
              </a:spcBef>
              <a:defRPr/>
            </a:pPr>
            <a:fld id="{34CE75E4-8495-494C-B440-1365AF556E34}" type="slidenum">
              <a:rPr lang="en-US" sz="1200">
                <a:solidFill>
                  <a:srgbClr val="000000"/>
                </a:solidFill>
                <a:latin typeface="Times New Roman" pitchFamily="18" charset="0"/>
                <a:cs typeface="+mn-cs"/>
              </a:rPr>
              <a:pPr eaLnBrk="0" hangingPunct="0">
                <a:spcBef>
                  <a:spcPct val="50000"/>
                </a:spcBef>
                <a:defRPr/>
              </a:pPr>
              <a:t>‹#›</a:t>
            </a:fld>
            <a:endParaRPr lang="en-US" sz="1200">
              <a:solidFill>
                <a:srgbClr val="000000"/>
              </a:solidFill>
              <a:latin typeface="Times New Roman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81209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7"/>
          <p:cNvSpPr txBox="1">
            <a:spLocks noChangeArrowheads="1"/>
          </p:cNvSpPr>
          <p:nvPr userDrawn="1"/>
        </p:nvSpPr>
        <p:spPr bwMode="auto">
          <a:xfrm>
            <a:off x="6818313" y="990600"/>
            <a:ext cx="2325687" cy="5867400"/>
          </a:xfrm>
          <a:prstGeom prst="rect">
            <a:avLst/>
          </a:prstGeom>
          <a:solidFill>
            <a:srgbClr val="4F4946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1096963"/>
          </a:xfrm>
          <a:prstGeom prst="rect">
            <a:avLst/>
          </a:prstGeom>
          <a:solidFill>
            <a:srgbClr val="74241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 userDrawn="1"/>
        </p:nvSpPr>
        <p:spPr bwMode="auto">
          <a:xfrm>
            <a:off x="533400" y="6443665"/>
            <a:ext cx="5791200" cy="271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lnSpc>
                <a:spcPts val="5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Owned and operated as a joint venture by a consortium of Canadian universities via a contribution through the National Research Council Canada </a:t>
            </a:r>
          </a:p>
          <a:p>
            <a:pPr defTabSz="457200" fontAlgn="base">
              <a:lnSpc>
                <a:spcPts val="5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Propriété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d’un consortium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d’universités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canadiennes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géré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en co-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entreprise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à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partir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contribution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administrée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par le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Conseil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national de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recherches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Canada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0" y="2239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 userDrawn="1"/>
        </p:nvSpPr>
        <p:spPr bwMode="auto">
          <a:xfrm>
            <a:off x="6019800" y="411163"/>
            <a:ext cx="2971800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Canada’s national laboratory for particle and nuclear physics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Laboratoire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national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canadien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pour la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recherche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en physique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nucléaire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et en physique des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particules</a:t>
            </a:r>
            <a:endParaRPr lang="en-US" sz="7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7" name="Picture 19" descr="TRIUMF_logo_whit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90500" y="203200"/>
            <a:ext cx="2424113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 Placeholder 19"/>
          <p:cNvSpPr>
            <a:spLocks noGrp="1"/>
          </p:cNvSpPr>
          <p:nvPr>
            <p:ph type="body" sz="quarter" idx="10" hasCustomPrompt="1"/>
          </p:nvPr>
        </p:nvSpPr>
        <p:spPr>
          <a:xfrm>
            <a:off x="247650" y="2239963"/>
            <a:ext cx="6076950" cy="655638"/>
          </a:xfrm>
        </p:spPr>
        <p:txBody>
          <a:bodyPr/>
          <a:lstStyle>
            <a:lvl1pPr algn="r">
              <a:buNone/>
              <a:defRPr b="1">
                <a:solidFill>
                  <a:srgbClr val="113F7C"/>
                </a:solidFill>
              </a:defRPr>
            </a:lvl1pPr>
            <a:lvl2pPr algn="r">
              <a:buNone/>
              <a:defRPr sz="2000" b="1">
                <a:solidFill>
                  <a:srgbClr val="6E615D"/>
                </a:solidFill>
              </a:defRPr>
            </a:lvl2pPr>
            <a:lvl3pPr algn="r">
              <a:buNone/>
              <a:defRPr sz="1400" b="1">
                <a:solidFill>
                  <a:srgbClr val="6E615D"/>
                </a:solidFill>
              </a:defRPr>
            </a:lvl3pPr>
            <a:lvl4pPr algn="r">
              <a:buNone/>
              <a:defRPr sz="1100" b="1">
                <a:solidFill>
                  <a:schemeClr val="accent1"/>
                </a:solidFill>
                <a:latin typeface="+mj-lt"/>
              </a:defRPr>
            </a:lvl4pPr>
            <a:lvl5pPr algn="r">
              <a:buNone/>
              <a:defRPr sz="1100">
                <a:solidFill>
                  <a:srgbClr val="6E615D"/>
                </a:solidFill>
                <a:latin typeface="+mj-lt"/>
              </a:defRPr>
            </a:lvl5pPr>
          </a:lstStyle>
          <a:p>
            <a:pPr lvl="0"/>
            <a:r>
              <a:rPr lang="en-CA" dirty="0" smtClean="0"/>
              <a:t>Presentation 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247650" y="2895600"/>
            <a:ext cx="6076950" cy="457200"/>
          </a:xfrm>
        </p:spPr>
        <p:txBody>
          <a:bodyPr/>
          <a:lstStyle>
            <a:lvl1pPr algn="r">
              <a:buNone/>
              <a:defRPr sz="2000" b="1" baseline="0">
                <a:solidFill>
                  <a:srgbClr val="4F4946"/>
                </a:solidFill>
              </a:defRPr>
            </a:lvl1pPr>
          </a:lstStyle>
          <a:p>
            <a:pPr lvl="0"/>
            <a:r>
              <a:rPr lang="en-CA"/>
              <a:t>Subtitle, if any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247650" y="3581400"/>
            <a:ext cx="6076950" cy="457200"/>
          </a:xfrm>
        </p:spPr>
        <p:txBody>
          <a:bodyPr/>
          <a:lstStyle>
            <a:lvl1pPr algn="r">
              <a:buNone/>
              <a:defRPr sz="1400" b="1" baseline="0">
                <a:solidFill>
                  <a:srgbClr val="95938E"/>
                </a:solidFill>
              </a:defRPr>
            </a:lvl1pPr>
          </a:lstStyle>
          <a:p>
            <a:pPr lvl="0"/>
            <a:r>
              <a:rPr lang="en-CA"/>
              <a:t>Tagline, if any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247650" y="4343400"/>
            <a:ext cx="6076950" cy="533400"/>
          </a:xfrm>
        </p:spPr>
        <p:txBody>
          <a:bodyPr/>
          <a:lstStyle>
            <a:lvl1pPr algn="r">
              <a:buNone/>
              <a:defRPr sz="1100" b="1" baseline="0">
                <a:solidFill>
                  <a:srgbClr val="113F7C"/>
                </a:solidFill>
              </a:defRPr>
            </a:lvl1pPr>
          </a:lstStyle>
          <a:p>
            <a:pPr lvl="0"/>
            <a:r>
              <a:rPr lang="en-CA"/>
              <a:t>Name | Position | TRIUMF</a:t>
            </a:r>
          </a:p>
        </p:txBody>
      </p:sp>
      <p:sp>
        <p:nvSpPr>
          <p:cNvPr id="19" name="Picture Placeholder 16"/>
          <p:cNvSpPr>
            <a:spLocks noGrp="1"/>
          </p:cNvSpPr>
          <p:nvPr>
            <p:ph type="pic" sz="quarter" idx="16"/>
          </p:nvPr>
        </p:nvSpPr>
        <p:spPr>
          <a:xfrm>
            <a:off x="7028656" y="4953000"/>
            <a:ext cx="1905000" cy="167640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1" name="Picture Placeholder 16"/>
          <p:cNvSpPr>
            <a:spLocks noGrp="1"/>
          </p:cNvSpPr>
          <p:nvPr>
            <p:ph type="pic" sz="quarter" idx="17"/>
          </p:nvPr>
        </p:nvSpPr>
        <p:spPr>
          <a:xfrm>
            <a:off x="7028656" y="1295400"/>
            <a:ext cx="1905000" cy="167640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2" name="Picture Placeholder 16"/>
          <p:cNvSpPr>
            <a:spLocks noGrp="1"/>
          </p:cNvSpPr>
          <p:nvPr>
            <p:ph type="pic" sz="quarter" idx="18"/>
          </p:nvPr>
        </p:nvSpPr>
        <p:spPr>
          <a:xfrm>
            <a:off x="7028656" y="3124200"/>
            <a:ext cx="1905000" cy="167640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8" name="TextBox 17"/>
          <p:cNvSpPr txBox="1"/>
          <p:nvPr userDrawn="1"/>
        </p:nvSpPr>
        <p:spPr>
          <a:xfrm>
            <a:off x="457200" y="6087521"/>
            <a:ext cx="39688" cy="317500"/>
          </a:xfrm>
          <a:prstGeom prst="rect">
            <a:avLst/>
          </a:prstGeom>
          <a:solidFill>
            <a:srgbClr val="95938E"/>
          </a:solidFill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23" name="Text Box 6"/>
          <p:cNvSpPr txBox="1">
            <a:spLocks noChangeArrowheads="1"/>
          </p:cNvSpPr>
          <p:nvPr userDrawn="1"/>
        </p:nvSpPr>
        <p:spPr bwMode="auto">
          <a:xfrm>
            <a:off x="533400" y="6102881"/>
            <a:ext cx="5791200" cy="271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lnSpc>
                <a:spcPts val="5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Accelerating Science for Canada</a:t>
            </a:r>
          </a:p>
          <a:p>
            <a:pPr defTabSz="457200" fontAlgn="base">
              <a:lnSpc>
                <a:spcPts val="5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Un </a:t>
            </a:r>
            <a:r>
              <a:rPr lang="en-US" sz="600" dirty="0" err="1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accélérateur</a:t>
            </a:r>
            <a:r>
              <a:rPr lang="en-US" sz="600" dirty="0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 de la </a:t>
            </a:r>
            <a:r>
              <a:rPr lang="en-US" sz="600" dirty="0" err="1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démarche</a:t>
            </a:r>
            <a:r>
              <a:rPr lang="en-US" sz="600" dirty="0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 </a:t>
            </a:r>
            <a:r>
              <a:rPr lang="en-US" sz="600" dirty="0" err="1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scientifique</a:t>
            </a:r>
            <a:r>
              <a:rPr lang="en-US" sz="600" dirty="0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 </a:t>
            </a:r>
            <a:r>
              <a:rPr lang="en-US" sz="600" dirty="0" err="1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canadienne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20139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0011A-14A0-4371-BCD3-1EB3B1D2655A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-136776" y="464413"/>
            <a:ext cx="449597" cy="23120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6A7D6E3-EA9D-E741-9881-B35FD4502932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678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115247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white"/>
              </a:solidFill>
            </a:endParaRPr>
          </a:p>
        </p:txBody>
      </p:sp>
      <p:pic>
        <p:nvPicPr>
          <p:cNvPr id="11" name="Picture 10" descr="TRIUMF_logo_grey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91099" y="67606"/>
            <a:ext cx="1102360" cy="30226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6209244"/>
            <a:ext cx="9144000" cy="64875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654051" y="603778"/>
            <a:ext cx="7835899" cy="56504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360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6209244"/>
            <a:ext cx="9144000" cy="64875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070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14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347D3-69D3-40B2-960C-C7722C10F0D9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2C25A-5506-FD4F-B37D-9145376A3A20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670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7F68F-6D61-408A-A882-FC461AB36889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44D01-0053-A943-B22B-53B005C72D92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215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8A1D9-19E3-4A4C-932E-4B1284C95383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12733-F38B-6A49-BC10-73E8D4B90B73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183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86354"/>
            <a:ext cx="5111750" cy="4939809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348404"/>
            <a:ext cx="3008313" cy="377775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F1DE6-50C6-4349-986E-BBB92BC0B349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71CA4-6432-C847-B056-BB428797EB35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930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689413"/>
            <a:ext cx="5486400" cy="30381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C0ACB-F8B2-4BDE-B8A0-AE5B28D68685}" type="datetime4">
              <a:rPr lang="en-US" smtClean="0"/>
              <a:pPr>
                <a:defRPr/>
              </a:pPr>
              <a:t>June 14, 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20DE00-3A65-8A49-9448-F7694395675A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242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18" Type="http://schemas.openxmlformats.org/officeDocument/2006/relationships/slideLayout" Target="../slideLayouts/slideLayout58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17" Type="http://schemas.openxmlformats.org/officeDocument/2006/relationships/slideLayout" Target="../slideLayouts/slideLayout57.xml"/><Relationship Id="rId2" Type="http://schemas.openxmlformats.org/officeDocument/2006/relationships/slideLayout" Target="../slideLayouts/slideLayout42.xml"/><Relationship Id="rId16" Type="http://schemas.openxmlformats.org/officeDocument/2006/relationships/slideLayout" Target="../slideLayouts/slideLayout5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0.xml"/><Relationship Id="rId19" Type="http://schemas.openxmlformats.org/officeDocument/2006/relationships/theme" Target="../theme/theme4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slideLayout" Target="../slideLayouts/slideLayout71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slideLayout" Target="../slideLayouts/slideLayout70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60.xml"/><Relationship Id="rId16" Type="http://schemas.openxmlformats.org/officeDocument/2006/relationships/theme" Target="../theme/theme5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Relationship Id="rId14" Type="http://schemas.openxmlformats.org/officeDocument/2006/relationships/slideLayout" Target="../slideLayouts/slideLayout7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13" Type="http://schemas.openxmlformats.org/officeDocument/2006/relationships/slideLayout" Target="../slideLayouts/slideLayout86.xml"/><Relationship Id="rId18" Type="http://schemas.openxmlformats.org/officeDocument/2006/relationships/theme" Target="../theme/theme6.xml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12" Type="http://schemas.openxmlformats.org/officeDocument/2006/relationships/slideLayout" Target="../slideLayouts/slideLayout85.xml"/><Relationship Id="rId17" Type="http://schemas.openxmlformats.org/officeDocument/2006/relationships/slideLayout" Target="../slideLayouts/slideLayout90.xml"/><Relationship Id="rId2" Type="http://schemas.openxmlformats.org/officeDocument/2006/relationships/slideLayout" Target="../slideLayouts/slideLayout75.xml"/><Relationship Id="rId16" Type="http://schemas.openxmlformats.org/officeDocument/2006/relationships/slideLayout" Target="../slideLayouts/slideLayout89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4.xml"/><Relationship Id="rId5" Type="http://schemas.openxmlformats.org/officeDocument/2006/relationships/slideLayout" Target="../slideLayouts/slideLayout78.xml"/><Relationship Id="rId1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83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Relationship Id="rId14" Type="http://schemas.openxmlformats.org/officeDocument/2006/relationships/slideLayout" Target="../slideLayouts/slideLayout8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8.xml"/><Relationship Id="rId13" Type="http://schemas.openxmlformats.org/officeDocument/2006/relationships/slideLayout" Target="../slideLayouts/slideLayout103.xml"/><Relationship Id="rId18" Type="http://schemas.openxmlformats.org/officeDocument/2006/relationships/theme" Target="../theme/theme7.xml"/><Relationship Id="rId3" Type="http://schemas.openxmlformats.org/officeDocument/2006/relationships/slideLayout" Target="../slideLayouts/slideLayout93.xml"/><Relationship Id="rId7" Type="http://schemas.openxmlformats.org/officeDocument/2006/relationships/slideLayout" Target="../slideLayouts/slideLayout97.xml"/><Relationship Id="rId12" Type="http://schemas.openxmlformats.org/officeDocument/2006/relationships/slideLayout" Target="../slideLayouts/slideLayout102.xml"/><Relationship Id="rId17" Type="http://schemas.openxmlformats.org/officeDocument/2006/relationships/slideLayout" Target="../slideLayouts/slideLayout107.xml"/><Relationship Id="rId2" Type="http://schemas.openxmlformats.org/officeDocument/2006/relationships/slideLayout" Target="../slideLayouts/slideLayout92.xml"/><Relationship Id="rId16" Type="http://schemas.openxmlformats.org/officeDocument/2006/relationships/slideLayout" Target="../slideLayouts/slideLayout106.xml"/><Relationship Id="rId1" Type="http://schemas.openxmlformats.org/officeDocument/2006/relationships/slideLayout" Target="../slideLayouts/slideLayout91.xml"/><Relationship Id="rId6" Type="http://schemas.openxmlformats.org/officeDocument/2006/relationships/slideLayout" Target="../slideLayouts/slideLayout96.xml"/><Relationship Id="rId11" Type="http://schemas.openxmlformats.org/officeDocument/2006/relationships/slideLayout" Target="../slideLayouts/slideLayout101.xml"/><Relationship Id="rId5" Type="http://schemas.openxmlformats.org/officeDocument/2006/relationships/slideLayout" Target="../slideLayouts/slideLayout95.xml"/><Relationship Id="rId15" Type="http://schemas.openxmlformats.org/officeDocument/2006/relationships/slideLayout" Target="../slideLayouts/slideLayout105.xml"/><Relationship Id="rId10" Type="http://schemas.openxmlformats.org/officeDocument/2006/relationships/slideLayout" Target="../slideLayouts/slideLayout10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94.xml"/><Relationship Id="rId9" Type="http://schemas.openxmlformats.org/officeDocument/2006/relationships/slideLayout" Target="../slideLayouts/slideLayout99.xml"/><Relationship Id="rId14" Type="http://schemas.openxmlformats.org/officeDocument/2006/relationships/slideLayout" Target="../slideLayouts/slideLayout104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13" Type="http://schemas.openxmlformats.org/officeDocument/2006/relationships/slideLayout" Target="../slideLayouts/slideLayout120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12" Type="http://schemas.openxmlformats.org/officeDocument/2006/relationships/slideLayout" Target="../slideLayouts/slideLayout119.xml"/><Relationship Id="rId17" Type="http://schemas.openxmlformats.org/officeDocument/2006/relationships/theme" Target="../theme/theme8.xml"/><Relationship Id="rId2" Type="http://schemas.openxmlformats.org/officeDocument/2006/relationships/slideLayout" Target="../slideLayouts/slideLayout109.xml"/><Relationship Id="rId16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11" Type="http://schemas.openxmlformats.org/officeDocument/2006/relationships/slideLayout" Target="../slideLayouts/slideLayout118.xml"/><Relationship Id="rId5" Type="http://schemas.openxmlformats.org/officeDocument/2006/relationships/slideLayout" Target="../slideLayouts/slideLayout112.xml"/><Relationship Id="rId15" Type="http://schemas.openxmlformats.org/officeDocument/2006/relationships/slideLayout" Target="../slideLayouts/slideLayout122.xml"/><Relationship Id="rId10" Type="http://schemas.openxmlformats.org/officeDocument/2006/relationships/slideLayout" Target="../slideLayouts/slideLayout117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Relationship Id="rId14" Type="http://schemas.openxmlformats.org/officeDocument/2006/relationships/slideLayout" Target="../slideLayouts/slideLayout1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B9EFC8-FE34-41FF-8A7C-C58D9861B9B8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55767-50D9-4295-8A01-2D6D9A7D3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085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3FFE536-9EC3-44D0-A829-F1273EC77577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069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4"/>
          <p:cNvSpPr txBox="1">
            <a:spLocks noChangeArrowheads="1"/>
          </p:cNvSpPr>
          <p:nvPr/>
        </p:nvSpPr>
        <p:spPr bwMode="auto">
          <a:xfrm>
            <a:off x="0" y="0"/>
            <a:ext cx="9144000" cy="720000"/>
          </a:xfrm>
          <a:prstGeom prst="rect">
            <a:avLst/>
          </a:prstGeom>
          <a:solidFill>
            <a:srgbClr val="74241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88243"/>
            <a:ext cx="8229600" cy="605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6888" y="6396038"/>
            <a:ext cx="14160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113F7C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641CEF59-7649-461A-BB33-547D9DA15656}" type="datetime4">
              <a:rPr lang="en-US" smtClean="0"/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June 14, 2016</a:t>
            </a:fld>
            <a:endParaRPr lang="en-US" dirty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57400" y="6400800"/>
            <a:ext cx="5029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113F7C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/>
              <a:t>Presentation Title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481875"/>
            <a:ext cx="361366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6A860FD2-16CC-AD45-96AE-CBD078A1C92F}" type="slidenum">
              <a:rPr lang="en-US" smtClean="0">
                <a:solidFill>
                  <a:prstClr val="white"/>
                </a:solidFill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1034" name="Picture 10" descr="TRIUMF_logo_white.png"/>
          <p:cNvPicPr>
            <a:picLocks noChangeAspect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93663" y="68263"/>
            <a:ext cx="1092200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09120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700" r:id="rId15"/>
    <p:sldLayoutId id="2147483701" r:id="rId16"/>
    <p:sldLayoutId id="2147483702" r:id="rId17"/>
    <p:sldLayoutId id="2147483703" r:id="rId1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/>
  <p:txStyles>
    <p:titleStyle>
      <a:lvl1pPr algn="r" rtl="0" eaLnBrk="1" fontAlgn="base" hangingPunct="1">
        <a:lnSpc>
          <a:spcPts val="3040"/>
        </a:lnSpc>
        <a:spcBef>
          <a:spcPct val="0"/>
        </a:spcBef>
        <a:spcAft>
          <a:spcPct val="0"/>
        </a:spcAft>
        <a:defRPr sz="3200" b="1" kern="0" spc="0">
          <a:solidFill>
            <a:schemeClr val="bg1"/>
          </a:solidFill>
          <a:latin typeface="Myriad Pro"/>
          <a:ea typeface="ＭＳ Ｐゴシック" pitchFamily="-109" charset="-128"/>
          <a:cs typeface="Myriad Pro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113F7C"/>
          </a:solidFill>
          <a:latin typeface="Myriad Pro"/>
          <a:ea typeface="ＭＳ Ｐゴシック" pitchFamily="-109" charset="-128"/>
          <a:cs typeface="Myriad Pro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/>
        <a:buChar char="•"/>
        <a:defRPr sz="2400">
          <a:solidFill>
            <a:srgbClr val="4F4946"/>
          </a:solidFill>
          <a:latin typeface="Myriad Pro"/>
          <a:ea typeface="ＭＳ Ｐゴシック" pitchFamily="-109" charset="-128"/>
          <a:cs typeface="Myriad Pro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4F4946"/>
          </a:solidFill>
          <a:latin typeface="Myriad Pro"/>
          <a:ea typeface="ＭＳ Ｐゴシック" pitchFamily="-109" charset="-128"/>
          <a:cs typeface="Myriad Pro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/>
        <a:buChar char="•"/>
        <a:defRPr sz="1800">
          <a:solidFill>
            <a:srgbClr val="4F4946"/>
          </a:solidFill>
          <a:latin typeface="+mj-lt"/>
          <a:ea typeface="ＭＳ Ｐゴシック" pitchFamily="-109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/>
        <a:buChar char="•"/>
        <a:defRPr sz="1600">
          <a:solidFill>
            <a:srgbClr val="4F4946"/>
          </a:solidFill>
          <a:latin typeface="+mj-lt"/>
          <a:ea typeface="ＭＳ Ｐゴシック" pitchFamily="-109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4"/>
          <p:cNvSpPr txBox="1">
            <a:spLocks noChangeArrowheads="1"/>
          </p:cNvSpPr>
          <p:nvPr/>
        </p:nvSpPr>
        <p:spPr bwMode="auto">
          <a:xfrm>
            <a:off x="0" y="0"/>
            <a:ext cx="9144000" cy="720000"/>
          </a:xfrm>
          <a:prstGeom prst="rect">
            <a:avLst/>
          </a:prstGeom>
          <a:solidFill>
            <a:srgbClr val="74241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88243"/>
            <a:ext cx="8229600" cy="605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6888" y="6396038"/>
            <a:ext cx="14160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113F7C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641CEF59-7649-461A-BB33-547D9DA15656}" type="datetime4">
              <a:rPr lang="en-US" smtClean="0"/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June 14, 2016</a:t>
            </a:fld>
            <a:endParaRPr lang="en-US" dirty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57400" y="6400800"/>
            <a:ext cx="5029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113F7C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/>
              <a:t>Presentation Title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481875"/>
            <a:ext cx="361366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6A860FD2-16CC-AD45-96AE-CBD078A1C92F}" type="slidenum">
              <a:rPr lang="en-US" smtClean="0">
                <a:solidFill>
                  <a:prstClr val="white"/>
                </a:solidFill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1034" name="Picture 10" descr="TRIUMF_logo_white.png"/>
          <p:cNvPicPr>
            <a:picLocks noChangeAspect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93663" y="68263"/>
            <a:ext cx="1092200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14448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  <p:sldLayoutId id="2147483718" r:id="rId14"/>
    <p:sldLayoutId id="2147483720" r:id="rId15"/>
    <p:sldLayoutId id="2147483721" r:id="rId16"/>
    <p:sldLayoutId id="2147483722" r:id="rId17"/>
    <p:sldLayoutId id="2147483723" r:id="rId1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/>
  <p:txStyles>
    <p:titleStyle>
      <a:lvl1pPr algn="r" rtl="0" eaLnBrk="1" fontAlgn="base" hangingPunct="1">
        <a:lnSpc>
          <a:spcPts val="3040"/>
        </a:lnSpc>
        <a:spcBef>
          <a:spcPct val="0"/>
        </a:spcBef>
        <a:spcAft>
          <a:spcPct val="0"/>
        </a:spcAft>
        <a:defRPr sz="3200" b="1" kern="0" spc="0">
          <a:solidFill>
            <a:schemeClr val="bg1"/>
          </a:solidFill>
          <a:latin typeface="Myriad Pro"/>
          <a:ea typeface="ＭＳ Ｐゴシック" pitchFamily="-109" charset="-128"/>
          <a:cs typeface="Myriad Pro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113F7C"/>
          </a:solidFill>
          <a:latin typeface="Myriad Pro"/>
          <a:ea typeface="ＭＳ Ｐゴシック" pitchFamily="-109" charset="-128"/>
          <a:cs typeface="Myriad Pro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/>
        <a:buChar char="•"/>
        <a:defRPr sz="2400">
          <a:solidFill>
            <a:srgbClr val="4F4946"/>
          </a:solidFill>
          <a:latin typeface="Myriad Pro"/>
          <a:ea typeface="ＭＳ Ｐゴシック" pitchFamily="-109" charset="-128"/>
          <a:cs typeface="Myriad Pro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4F4946"/>
          </a:solidFill>
          <a:latin typeface="Myriad Pro"/>
          <a:ea typeface="ＭＳ Ｐゴシック" pitchFamily="-109" charset="-128"/>
          <a:cs typeface="Myriad Pro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/>
        <a:buChar char="•"/>
        <a:defRPr sz="1800">
          <a:solidFill>
            <a:srgbClr val="4F4946"/>
          </a:solidFill>
          <a:latin typeface="+mj-lt"/>
          <a:ea typeface="ＭＳ Ｐゴシック" pitchFamily="-109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/>
        <a:buChar char="•"/>
        <a:defRPr sz="1600">
          <a:solidFill>
            <a:srgbClr val="4F4946"/>
          </a:solidFill>
          <a:latin typeface="+mj-lt"/>
          <a:ea typeface="ＭＳ Ｐゴシック" pitchFamily="-109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4"/>
          <p:cNvSpPr txBox="1">
            <a:spLocks noChangeArrowheads="1"/>
          </p:cNvSpPr>
          <p:nvPr/>
        </p:nvSpPr>
        <p:spPr bwMode="auto">
          <a:xfrm>
            <a:off x="0" y="0"/>
            <a:ext cx="9144000" cy="720000"/>
          </a:xfrm>
          <a:prstGeom prst="rect">
            <a:avLst/>
          </a:prstGeom>
          <a:solidFill>
            <a:srgbClr val="74241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88243"/>
            <a:ext cx="8229600" cy="605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6888" y="6396038"/>
            <a:ext cx="14160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113F7C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641CEF59-7649-461A-BB33-547D9DA15656}" type="datetime4">
              <a:rPr lang="en-US" smtClean="0"/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June 14, 2016</a:t>
            </a:fld>
            <a:endParaRPr lang="en-US" dirty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57400" y="6400800"/>
            <a:ext cx="5029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113F7C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/>
              <a:t>Presentation Title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481875"/>
            <a:ext cx="361366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6A860FD2-16CC-AD45-96AE-CBD078A1C92F}" type="slidenum">
              <a:rPr lang="en-US" smtClean="0">
                <a:solidFill>
                  <a:prstClr val="white"/>
                </a:solidFill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1034" name="Picture 10" descr="TRIUMF_logo_white.png"/>
          <p:cNvPicPr>
            <a:picLocks noChangeAspect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93663" y="68263"/>
            <a:ext cx="1092200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64353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41" r:id="rId1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/>
  <p:txStyles>
    <p:titleStyle>
      <a:lvl1pPr algn="r" rtl="0" eaLnBrk="1" fontAlgn="base" hangingPunct="1">
        <a:lnSpc>
          <a:spcPts val="3040"/>
        </a:lnSpc>
        <a:spcBef>
          <a:spcPct val="0"/>
        </a:spcBef>
        <a:spcAft>
          <a:spcPct val="0"/>
        </a:spcAft>
        <a:defRPr sz="3200" b="1" kern="0" spc="0">
          <a:solidFill>
            <a:schemeClr val="bg1"/>
          </a:solidFill>
          <a:latin typeface="Myriad Pro"/>
          <a:ea typeface="ＭＳ Ｐゴシック" pitchFamily="-109" charset="-128"/>
          <a:cs typeface="Myriad Pro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113F7C"/>
          </a:solidFill>
          <a:latin typeface="Myriad Pro"/>
          <a:ea typeface="ＭＳ Ｐゴシック" pitchFamily="-109" charset="-128"/>
          <a:cs typeface="Myriad Pro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/>
        <a:buChar char="•"/>
        <a:defRPr sz="2400">
          <a:solidFill>
            <a:srgbClr val="4F4946"/>
          </a:solidFill>
          <a:latin typeface="Myriad Pro"/>
          <a:ea typeface="ＭＳ Ｐゴシック" pitchFamily="-109" charset="-128"/>
          <a:cs typeface="Myriad Pro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4F4946"/>
          </a:solidFill>
          <a:latin typeface="Myriad Pro"/>
          <a:ea typeface="ＭＳ Ｐゴシック" pitchFamily="-109" charset="-128"/>
          <a:cs typeface="Myriad Pro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/>
        <a:buChar char="•"/>
        <a:defRPr sz="1800">
          <a:solidFill>
            <a:srgbClr val="4F4946"/>
          </a:solidFill>
          <a:latin typeface="+mj-lt"/>
          <a:ea typeface="ＭＳ Ｐゴシック" pitchFamily="-109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/>
        <a:buChar char="•"/>
        <a:defRPr sz="1600">
          <a:solidFill>
            <a:srgbClr val="4F4946"/>
          </a:solidFill>
          <a:latin typeface="+mj-lt"/>
          <a:ea typeface="ＭＳ Ｐゴシック" pitchFamily="-109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4"/>
          <p:cNvSpPr txBox="1">
            <a:spLocks noChangeArrowheads="1"/>
          </p:cNvSpPr>
          <p:nvPr/>
        </p:nvSpPr>
        <p:spPr bwMode="auto">
          <a:xfrm>
            <a:off x="0" y="0"/>
            <a:ext cx="9144000" cy="720000"/>
          </a:xfrm>
          <a:prstGeom prst="rect">
            <a:avLst/>
          </a:prstGeom>
          <a:solidFill>
            <a:srgbClr val="74241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88243"/>
            <a:ext cx="8229600" cy="605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6888" y="6396038"/>
            <a:ext cx="14160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113F7C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641CEF59-7649-461A-BB33-547D9DA15656}" type="datetime4">
              <a:rPr lang="en-US" smtClean="0"/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June 14, 2016</a:t>
            </a:fld>
            <a:endParaRPr lang="en-US" dirty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57400" y="6400800"/>
            <a:ext cx="5029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113F7C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/>
              <a:t>Presentation Title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481875"/>
            <a:ext cx="361366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6A860FD2-16CC-AD45-96AE-CBD078A1C92F}" type="slidenum">
              <a:rPr lang="en-US" smtClean="0">
                <a:solidFill>
                  <a:prstClr val="white"/>
                </a:solidFill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1034" name="Picture 10" descr="TRIUMF_logo_white.png"/>
          <p:cNvPicPr>
            <a:picLocks noChangeAspect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93663" y="68263"/>
            <a:ext cx="1092200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98165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60" r:id="rId15"/>
    <p:sldLayoutId id="2147483761" r:id="rId16"/>
    <p:sldLayoutId id="2147483762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/>
  <p:txStyles>
    <p:titleStyle>
      <a:lvl1pPr algn="r" rtl="0" eaLnBrk="1" fontAlgn="base" hangingPunct="1">
        <a:lnSpc>
          <a:spcPts val="3040"/>
        </a:lnSpc>
        <a:spcBef>
          <a:spcPct val="0"/>
        </a:spcBef>
        <a:spcAft>
          <a:spcPct val="0"/>
        </a:spcAft>
        <a:defRPr sz="3200" b="1" kern="0" spc="0">
          <a:solidFill>
            <a:schemeClr val="bg1"/>
          </a:solidFill>
          <a:latin typeface="Myriad Pro"/>
          <a:ea typeface="ＭＳ Ｐゴシック" pitchFamily="-109" charset="-128"/>
          <a:cs typeface="Myriad Pro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113F7C"/>
          </a:solidFill>
          <a:latin typeface="Myriad Pro"/>
          <a:ea typeface="ＭＳ Ｐゴシック" pitchFamily="-109" charset="-128"/>
          <a:cs typeface="Myriad Pro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/>
        <a:buChar char="•"/>
        <a:defRPr sz="2400">
          <a:solidFill>
            <a:srgbClr val="4F4946"/>
          </a:solidFill>
          <a:latin typeface="Myriad Pro"/>
          <a:ea typeface="ＭＳ Ｐゴシック" pitchFamily="-109" charset="-128"/>
          <a:cs typeface="Myriad Pro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4F4946"/>
          </a:solidFill>
          <a:latin typeface="Myriad Pro"/>
          <a:ea typeface="ＭＳ Ｐゴシック" pitchFamily="-109" charset="-128"/>
          <a:cs typeface="Myriad Pro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/>
        <a:buChar char="•"/>
        <a:defRPr sz="1800">
          <a:solidFill>
            <a:srgbClr val="4F4946"/>
          </a:solidFill>
          <a:latin typeface="+mj-lt"/>
          <a:ea typeface="ＭＳ Ｐゴシック" pitchFamily="-109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/>
        <a:buChar char="•"/>
        <a:defRPr sz="1600">
          <a:solidFill>
            <a:srgbClr val="4F4946"/>
          </a:solidFill>
          <a:latin typeface="+mj-lt"/>
          <a:ea typeface="ＭＳ Ｐゴシック" pitchFamily="-109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4"/>
          <p:cNvSpPr txBox="1">
            <a:spLocks noChangeArrowheads="1"/>
          </p:cNvSpPr>
          <p:nvPr/>
        </p:nvSpPr>
        <p:spPr bwMode="auto">
          <a:xfrm>
            <a:off x="0" y="0"/>
            <a:ext cx="9144000" cy="720000"/>
          </a:xfrm>
          <a:prstGeom prst="rect">
            <a:avLst/>
          </a:prstGeom>
          <a:solidFill>
            <a:srgbClr val="74241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88243"/>
            <a:ext cx="8229600" cy="605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6888" y="6396038"/>
            <a:ext cx="14160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113F7C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641CEF59-7649-461A-BB33-547D9DA15656}" type="datetime4">
              <a:rPr lang="en-US" smtClean="0"/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June 14, 2016</a:t>
            </a:fld>
            <a:endParaRPr lang="en-US" dirty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57400" y="6400800"/>
            <a:ext cx="5029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113F7C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/>
              <a:t>Presentation Title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481875"/>
            <a:ext cx="361366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6A860FD2-16CC-AD45-96AE-CBD078A1C92F}" type="slidenum">
              <a:rPr lang="en-US" smtClean="0">
                <a:solidFill>
                  <a:prstClr val="white"/>
                </a:solidFill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1034" name="Picture 10" descr="TRIUMF_logo_white.png"/>
          <p:cNvPicPr>
            <a:picLocks noChangeAspect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93663" y="68263"/>
            <a:ext cx="1092200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126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  <p:sldLayoutId id="2147483801" r:id="rId12"/>
    <p:sldLayoutId id="2147483802" r:id="rId13"/>
    <p:sldLayoutId id="2147483803" r:id="rId14"/>
    <p:sldLayoutId id="2147483805" r:id="rId15"/>
    <p:sldLayoutId id="2147483806" r:id="rId16"/>
    <p:sldLayoutId id="2147483807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/>
  <p:txStyles>
    <p:titleStyle>
      <a:lvl1pPr algn="r" rtl="0" eaLnBrk="1" fontAlgn="base" hangingPunct="1">
        <a:lnSpc>
          <a:spcPts val="3040"/>
        </a:lnSpc>
        <a:spcBef>
          <a:spcPct val="0"/>
        </a:spcBef>
        <a:spcAft>
          <a:spcPct val="0"/>
        </a:spcAft>
        <a:defRPr sz="3200" b="1" kern="0" spc="0">
          <a:solidFill>
            <a:schemeClr val="bg1"/>
          </a:solidFill>
          <a:latin typeface="Myriad Pro"/>
          <a:ea typeface="ＭＳ Ｐゴシック" pitchFamily="-109" charset="-128"/>
          <a:cs typeface="Myriad Pro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113F7C"/>
          </a:solidFill>
          <a:latin typeface="Myriad Pro"/>
          <a:ea typeface="ＭＳ Ｐゴシック" pitchFamily="-109" charset="-128"/>
          <a:cs typeface="Myriad Pro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/>
        <a:buChar char="•"/>
        <a:defRPr sz="2400">
          <a:solidFill>
            <a:srgbClr val="4F4946"/>
          </a:solidFill>
          <a:latin typeface="Myriad Pro"/>
          <a:ea typeface="ＭＳ Ｐゴシック" pitchFamily="-109" charset="-128"/>
          <a:cs typeface="Myriad Pro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4F4946"/>
          </a:solidFill>
          <a:latin typeface="Myriad Pro"/>
          <a:ea typeface="ＭＳ Ｐゴシック" pitchFamily="-109" charset="-128"/>
          <a:cs typeface="Myriad Pro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/>
        <a:buChar char="•"/>
        <a:defRPr sz="1800">
          <a:solidFill>
            <a:srgbClr val="4F4946"/>
          </a:solidFill>
          <a:latin typeface="+mj-lt"/>
          <a:ea typeface="ＭＳ Ｐゴシック" pitchFamily="-109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/>
        <a:buChar char="•"/>
        <a:defRPr sz="1600">
          <a:solidFill>
            <a:srgbClr val="4F4946"/>
          </a:solidFill>
          <a:latin typeface="+mj-lt"/>
          <a:ea typeface="ＭＳ Ｐゴシック" pitchFamily="-109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4"/>
          <p:cNvSpPr txBox="1">
            <a:spLocks noChangeArrowheads="1"/>
          </p:cNvSpPr>
          <p:nvPr/>
        </p:nvSpPr>
        <p:spPr bwMode="auto">
          <a:xfrm>
            <a:off x="0" y="0"/>
            <a:ext cx="9144000" cy="720000"/>
          </a:xfrm>
          <a:prstGeom prst="rect">
            <a:avLst/>
          </a:prstGeom>
          <a:solidFill>
            <a:srgbClr val="74241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88243"/>
            <a:ext cx="8229600" cy="605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6888" y="6396038"/>
            <a:ext cx="14160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113F7C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641CEF59-7649-461A-BB33-547D9DA15656}" type="datetime4">
              <a:rPr lang="en-US" smtClean="0"/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June 14, 2016</a:t>
            </a:fld>
            <a:endParaRPr lang="en-US" dirty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57400" y="6400800"/>
            <a:ext cx="5029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113F7C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/>
              <a:t>Presentation Title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481875"/>
            <a:ext cx="361366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6A860FD2-16CC-AD45-96AE-CBD078A1C92F}" type="slidenum">
              <a:rPr lang="en-US" smtClean="0">
                <a:solidFill>
                  <a:prstClr val="white"/>
                </a:solidFill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1034" name="Picture 10" descr="TRIUMF_logo_white.png"/>
          <p:cNvPicPr>
            <a:picLocks noChangeAspect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93663" y="68263"/>
            <a:ext cx="1092200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53594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  <p:sldLayoutId id="2147483820" r:id="rId12"/>
    <p:sldLayoutId id="2147483821" r:id="rId13"/>
    <p:sldLayoutId id="2147483822" r:id="rId14"/>
    <p:sldLayoutId id="2147483824" r:id="rId15"/>
    <p:sldLayoutId id="2147483826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/>
  <p:txStyles>
    <p:titleStyle>
      <a:lvl1pPr algn="r" rtl="0" eaLnBrk="1" fontAlgn="base" hangingPunct="1">
        <a:lnSpc>
          <a:spcPts val="3040"/>
        </a:lnSpc>
        <a:spcBef>
          <a:spcPct val="0"/>
        </a:spcBef>
        <a:spcAft>
          <a:spcPct val="0"/>
        </a:spcAft>
        <a:defRPr sz="3200" b="1" kern="0" spc="0">
          <a:solidFill>
            <a:schemeClr val="bg1"/>
          </a:solidFill>
          <a:latin typeface="Myriad Pro"/>
          <a:ea typeface="ＭＳ Ｐゴシック" pitchFamily="-109" charset="-128"/>
          <a:cs typeface="Myriad Pro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113F7C"/>
          </a:solidFill>
          <a:latin typeface="Myriad Pro"/>
          <a:ea typeface="ＭＳ Ｐゴシック" pitchFamily="-109" charset="-128"/>
          <a:cs typeface="Myriad Pro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/>
        <a:buChar char="•"/>
        <a:defRPr sz="2400">
          <a:solidFill>
            <a:srgbClr val="4F4946"/>
          </a:solidFill>
          <a:latin typeface="Myriad Pro"/>
          <a:ea typeface="ＭＳ Ｐゴシック" pitchFamily="-109" charset="-128"/>
          <a:cs typeface="Myriad Pro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4F4946"/>
          </a:solidFill>
          <a:latin typeface="Myriad Pro"/>
          <a:ea typeface="ＭＳ Ｐゴシック" pitchFamily="-109" charset="-128"/>
          <a:cs typeface="Myriad Pro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/>
        <a:buChar char="•"/>
        <a:defRPr sz="1800">
          <a:solidFill>
            <a:srgbClr val="4F4946"/>
          </a:solidFill>
          <a:latin typeface="+mj-lt"/>
          <a:ea typeface="ＭＳ Ｐゴシック" pitchFamily="-109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/>
        <a:buChar char="•"/>
        <a:defRPr sz="1600">
          <a:solidFill>
            <a:srgbClr val="4F4946"/>
          </a:solidFill>
          <a:latin typeface="+mj-lt"/>
          <a:ea typeface="ＭＳ Ｐゴシック" pitchFamily="-109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7" Type="http://schemas.openxmlformats.org/officeDocument/2006/relationships/image" Target="../media/image6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9.jpeg"/><Relationship Id="rId5" Type="http://schemas.openxmlformats.org/officeDocument/2006/relationships/image" Target="../media/image58.png"/><Relationship Id="rId4" Type="http://schemas.openxmlformats.org/officeDocument/2006/relationships/image" Target="../media/image5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9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1.png"/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80.png"/><Relationship Id="rId4" Type="http://schemas.openxmlformats.org/officeDocument/2006/relationships/image" Target="../media/image27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0.png"/><Relationship Id="rId3" Type="http://schemas.openxmlformats.org/officeDocument/2006/relationships/image" Target="../media/image61.png"/><Relationship Id="rId12" Type="http://schemas.openxmlformats.org/officeDocument/2006/relationships/image" Target="../media/image420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8.xml"/><Relationship Id="rId11" Type="http://schemas.openxmlformats.org/officeDocument/2006/relationships/image" Target="../media/image410.png"/><Relationship Id="rId10" Type="http://schemas.openxmlformats.org/officeDocument/2006/relationships/image" Target="../media/image400.png"/><Relationship Id="rId4" Type="http://schemas.openxmlformats.org/officeDocument/2006/relationships/image" Target="../media/image62.png"/><Relationship Id="rId9" Type="http://schemas.openxmlformats.org/officeDocument/2006/relationships/image" Target="../media/image39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65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6.jpeg"/><Relationship Id="rId5" Type="http://schemas.openxmlformats.org/officeDocument/2006/relationships/image" Target="../media/image44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50.png"/><Relationship Id="rId4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7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1.png"/><Relationship Id="rId5" Type="http://schemas.openxmlformats.org/officeDocument/2006/relationships/image" Target="../media/image40.jpeg"/><Relationship Id="rId4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0" y="1364337"/>
            <a:ext cx="9144000" cy="1692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3600" b="1" i="1" dirty="0" smtClean="0">
                <a:solidFill>
                  <a:srgbClr val="0000FF"/>
                </a:solidFill>
                <a:latin typeface="Arial" charset="0"/>
              </a:rPr>
              <a:t>The Ultra-Cold Neutron Facility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3600" b="1" i="1" dirty="0" smtClean="0">
                <a:solidFill>
                  <a:srgbClr val="0000FF"/>
                </a:solidFill>
                <a:latin typeface="Arial" charset="0"/>
              </a:rPr>
              <a:t> at TRIUMF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800" b="1" i="1" dirty="0" smtClean="0">
              <a:solidFill>
                <a:srgbClr val="000000"/>
              </a:solidFill>
              <a:latin typeface="Arial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Overview and Construction Status</a:t>
            </a:r>
          </a:p>
        </p:txBody>
      </p:sp>
      <p:sp>
        <p:nvSpPr>
          <p:cNvPr id="17411" name="Rectangle 7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CA" altLang="en-US" sz="18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12" name="TextBox 1"/>
          <p:cNvSpPr txBox="1">
            <a:spLocks noChangeArrowheads="1"/>
          </p:cNvSpPr>
          <p:nvPr/>
        </p:nvSpPr>
        <p:spPr bwMode="auto">
          <a:xfrm>
            <a:off x="5369446" y="190535"/>
            <a:ext cx="347684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CA" altLang="en-US" sz="2000" b="1" dirty="0" err="1" smtClean="0">
                <a:solidFill>
                  <a:schemeClr val="bg1"/>
                </a:solidFill>
                <a:latin typeface="Arial" charset="0"/>
              </a:rPr>
              <a:t>L.Lee</a:t>
            </a:r>
            <a:r>
              <a:rPr lang="en-CA" altLang="en-US" sz="2000" b="1" dirty="0" smtClean="0">
                <a:solidFill>
                  <a:schemeClr val="bg1"/>
                </a:solidFill>
                <a:latin typeface="Arial" charset="0"/>
              </a:rPr>
              <a:t> (Jun.15, 2016)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CA" altLang="en-US" sz="2000" i="1" dirty="0" smtClean="0">
                <a:solidFill>
                  <a:schemeClr val="bg1"/>
                </a:solidFill>
                <a:latin typeface="Arial" charset="0"/>
              </a:rPr>
              <a:t>2016 CAP Annual Congress</a:t>
            </a:r>
          </a:p>
        </p:txBody>
      </p:sp>
      <p:pic>
        <p:nvPicPr>
          <p:cNvPr id="1741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12700"/>
            <a:ext cx="3648075" cy="118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4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8101A9-D057-4511-BF46-B640DA1E5E33}" type="slidenum">
              <a:rPr lang="en-US" altLang="en-US" sz="1400" smtClean="0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en-US" altLang="en-US" sz="1400" dirty="0" smtClean="0">
              <a:solidFill>
                <a:srgbClr val="FFFFFF"/>
              </a:solidFill>
            </a:endParaRP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0" y="3061198"/>
            <a:ext cx="9144000" cy="3129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91612" tIns="195807" rIns="391612" bIns="195807" numCol="1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it-IT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T. Adachi</a:t>
            </a:r>
            <a:r>
              <a:rPr lang="it-IT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1</a:t>
            </a:r>
            <a:r>
              <a:rPr lang="it-IT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E. Altiere</a:t>
            </a:r>
            <a:r>
              <a:rPr lang="it-IT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2</a:t>
            </a:r>
            <a:r>
              <a:rPr lang="it-IT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T. Andalib</a:t>
            </a:r>
            <a:r>
              <a:rPr lang="it-IT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3,4</a:t>
            </a:r>
            <a:r>
              <a:rPr lang="it-IT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C. </a:t>
            </a:r>
            <a:r>
              <a:rPr lang="it-IT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Bidinosti</a:t>
            </a:r>
            <a:r>
              <a:rPr lang="it-IT" sz="1200" baseline="300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3</a:t>
            </a:r>
            <a:r>
              <a:rPr lang="it-IT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</a:t>
            </a:r>
            <a:r>
              <a:rPr lang="it-IT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J. Birchall</a:t>
            </a:r>
            <a:r>
              <a:rPr lang="it-IT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4</a:t>
            </a:r>
            <a:r>
              <a:rPr lang="it-IT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</a:t>
            </a:r>
            <a:r>
              <a:rPr lang="it-IT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C. Davis</a:t>
            </a:r>
            <a:r>
              <a:rPr lang="it-IT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5</a:t>
            </a:r>
            <a:r>
              <a:rPr lang="it-IT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M. Gericke</a:t>
            </a:r>
            <a:r>
              <a:rPr lang="en-CA" sz="1200" baseline="300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4</a:t>
            </a: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S. Hansen-Romu</a:t>
            </a:r>
            <a:r>
              <a:rPr lang="en-CA" sz="1200" baseline="300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3,4</a:t>
            </a: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K. Hatanaka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6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B. Jamieson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3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S. Jeong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1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</a:t>
            </a: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D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. Jones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2</a:t>
            </a: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K. Katsika</a:t>
            </a:r>
            <a:r>
              <a:rPr lang="en-CA" sz="1200" baseline="300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5</a:t>
            </a: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S. Kawasaki</a:t>
            </a:r>
            <a:r>
              <a:rPr lang="en-CA" sz="1200" baseline="300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1</a:t>
            </a: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T Kikawa</a:t>
            </a:r>
            <a:r>
              <a:rPr lang="en-CA" sz="1200" baseline="300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5,6,1</a:t>
            </a: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A. Konaka</a:t>
            </a:r>
            <a:r>
              <a:rPr lang="en-CA" sz="1200" baseline="300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5,8</a:t>
            </a: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E. Korkmaz</a:t>
            </a:r>
            <a:r>
              <a:rPr lang="en-CA" sz="1200" baseline="300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7</a:t>
            </a: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 , M. Lang</a:t>
            </a:r>
            <a:r>
              <a:rPr lang="en-CA" sz="1200" baseline="300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3</a:t>
            </a: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T. Lindner</a:t>
            </a:r>
            <a:r>
              <a:rPr lang="en-CA" sz="1200" baseline="300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5</a:t>
            </a: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L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. </a:t>
            </a: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Lee</a:t>
            </a:r>
            <a:r>
              <a:rPr lang="en-CA" sz="1200" baseline="30000" dirty="0" smtClean="0">
                <a:latin typeface="Arial" pitchFamily="-111" charset="0"/>
                <a:ea typeface="ヒラギノ角ゴ Pro W3" pitchFamily="-111" charset="-128"/>
              </a:rPr>
              <a:t>4,5</a:t>
            </a: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K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. Madison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2</a:t>
            </a: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J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. Mammei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4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R. Mammei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3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J.W. Martin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3</a:t>
            </a: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R. Matsumiya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6</a:t>
            </a: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E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. Miller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2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</a:t>
            </a:r>
            <a:endParaRPr lang="en-CA" sz="1200" dirty="0" smtClean="0">
              <a:solidFill>
                <a:srgbClr val="000000"/>
              </a:solidFill>
              <a:latin typeface="Arial" pitchFamily="-111" charset="0"/>
              <a:ea typeface="ヒラギノ角ゴ Pro W3" pitchFamily="-111" charset="-128"/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T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. Momose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2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S. Page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4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R. Picker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5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E. Pierre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6,5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W.D. Ramsay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5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</a:t>
            </a: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L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. </a:t>
            </a: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Rebenitsch</a:t>
            </a:r>
            <a:r>
              <a:rPr lang="en-CA" sz="1200" baseline="300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3,4</a:t>
            </a: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J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. Sonier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9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</a:t>
            </a:r>
            <a:endParaRPr lang="en-CA" sz="1200" dirty="0" smtClean="0">
              <a:solidFill>
                <a:srgbClr val="000000"/>
              </a:solidFill>
              <a:latin typeface="Arial" pitchFamily="-111" charset="0"/>
              <a:ea typeface="ヒラギノ角ゴ Pro W3" pitchFamily="-111" charset="-128"/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I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. Tanihata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6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W.T.H. van Oers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4,5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Y. Watanabe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1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and J. </a:t>
            </a: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Weinands</a:t>
            </a:r>
            <a:r>
              <a:rPr lang="en-CA" sz="1200" baseline="300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2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CA" sz="1200" baseline="30000" dirty="0">
              <a:solidFill>
                <a:srgbClr val="000000"/>
              </a:solidFill>
              <a:latin typeface="Arial" pitchFamily="-111" charset="0"/>
              <a:ea typeface="ヒラギノ角ゴ Pro W3" pitchFamily="-111" charset="-128"/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05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1</a:t>
            </a:r>
            <a:r>
              <a:rPr lang="en-CA" sz="105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KEK, Tsukuba, Ibaraki, Japan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05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2</a:t>
            </a:r>
            <a:r>
              <a:rPr lang="en-CA" sz="105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The University of British Columbia, Vancouver, BC, Canada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05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3</a:t>
            </a:r>
            <a:r>
              <a:rPr lang="en-CA" sz="105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The University of Winnipeg, Winnipeg, MB, Canada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05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4</a:t>
            </a:r>
            <a:r>
              <a:rPr lang="en-CA" sz="105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The University of Manitoba, Winnipeg, MB, Canada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05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5</a:t>
            </a:r>
            <a:r>
              <a:rPr lang="en-CA" sz="105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TRIUMF, Vancouver, BC, Canada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fi-FI" sz="105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6</a:t>
            </a:r>
            <a:r>
              <a:rPr lang="fi-FI" sz="105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RCNP, Osaka, Japan (Osaka University, Osaka, Japan)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05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7</a:t>
            </a:r>
            <a:r>
              <a:rPr lang="en-CA" sz="105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The University of Northern BC, Prince George, BC, Canada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05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8</a:t>
            </a:r>
            <a:r>
              <a:rPr lang="en-CA" sz="105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Osaka University, Osaka, Japan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05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9</a:t>
            </a:r>
            <a:r>
              <a:rPr lang="en-CA" sz="105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Simon Fraser University, Burnaby, BC, Canada</a:t>
            </a:r>
            <a:endParaRPr lang="en-US" sz="1050" b="1" dirty="0">
              <a:solidFill>
                <a:srgbClr val="695C4C"/>
              </a:solidFill>
              <a:latin typeface="Arial"/>
              <a:ea typeface="Arial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56762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7" r="12645" b="4735"/>
          <a:stretch/>
        </p:blipFill>
        <p:spPr>
          <a:xfrm>
            <a:off x="20138" y="883368"/>
            <a:ext cx="9089730" cy="5722144"/>
          </a:xfrm>
          <a:prstGeom prst="rect">
            <a:avLst/>
          </a:prstGeom>
        </p:spPr>
      </p:pic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0" y="133350"/>
            <a:ext cx="9144000" cy="51911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FFFF"/>
                </a:solidFill>
                <a:latin typeface="Arial" charset="0"/>
              </a:rPr>
              <a:t> UCN Facility Installation Timeframes</a:t>
            </a:r>
            <a:endParaRPr lang="en-US" altLang="en-US" sz="28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7239000" y="209550"/>
            <a:ext cx="19050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E291CFBF-7645-4924-8AFD-8AF84BD2BD37}" type="slidenum">
              <a:rPr lang="en-US" altLang="en-US" sz="1400" smtClean="0">
                <a:solidFill>
                  <a:prstClr val="white"/>
                </a:solidFill>
                <a:latin typeface="Times New Roman" pitchFamily="18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400" smtClean="0">
              <a:solidFill>
                <a:prstClr val="white"/>
              </a:solidFill>
              <a:latin typeface="Times New Roman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132455" y="2214997"/>
            <a:ext cx="7365812" cy="3536198"/>
            <a:chOff x="1132455" y="2214997"/>
            <a:chExt cx="7365812" cy="3536198"/>
          </a:xfrm>
        </p:grpSpPr>
        <p:sp>
          <p:nvSpPr>
            <p:cNvPr id="6" name="TextBox 5"/>
            <p:cNvSpPr txBox="1"/>
            <p:nvPr/>
          </p:nvSpPr>
          <p:spPr>
            <a:xfrm>
              <a:off x="1132455" y="5412641"/>
              <a:ext cx="70160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600" b="1" dirty="0" smtClean="0">
                  <a:solidFill>
                    <a:srgbClr val="FFFF00"/>
                  </a:solidFill>
                </a:rPr>
                <a:t>Kicker</a:t>
              </a:r>
              <a:endParaRPr lang="en-CA" sz="1600" b="1" dirty="0">
                <a:solidFill>
                  <a:srgbClr val="FFFF00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254258" y="5235719"/>
              <a:ext cx="84266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600" b="1" dirty="0" smtClean="0">
                  <a:solidFill>
                    <a:srgbClr val="FFFF00"/>
                  </a:solidFill>
                </a:rPr>
                <a:t>Septum</a:t>
              </a:r>
              <a:endParaRPr lang="en-CA" sz="1600" b="1" dirty="0">
                <a:solidFill>
                  <a:srgbClr val="FFFF0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550697" y="4092624"/>
              <a:ext cx="73770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600" b="1" dirty="0" smtClean="0">
                  <a:solidFill>
                    <a:srgbClr val="FFFF00"/>
                  </a:solidFill>
                </a:rPr>
                <a:t>Dipole</a:t>
              </a:r>
              <a:endParaRPr lang="en-CA" sz="1600" b="1" dirty="0">
                <a:solidFill>
                  <a:srgbClr val="FFFF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843269" y="3599936"/>
              <a:ext cx="72968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600" b="1" dirty="0" smtClean="0">
                  <a:solidFill>
                    <a:srgbClr val="FFFF00"/>
                  </a:solidFill>
                </a:rPr>
                <a:t>Quads</a:t>
              </a:r>
              <a:endParaRPr lang="en-CA" sz="1600" b="1" dirty="0">
                <a:solidFill>
                  <a:srgbClr val="FFFF0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788521" y="3067077"/>
              <a:ext cx="7097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600" b="1" dirty="0" smtClean="0">
                  <a:solidFill>
                    <a:srgbClr val="FFFF00"/>
                  </a:solidFill>
                </a:rPr>
                <a:t>Target</a:t>
              </a:r>
              <a:endParaRPr lang="en-CA" sz="1600" b="1" dirty="0">
                <a:solidFill>
                  <a:srgbClr val="FFFF0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542817" y="2214997"/>
              <a:ext cx="76367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1600" b="1" dirty="0" smtClean="0">
                  <a:solidFill>
                    <a:srgbClr val="FFFF00"/>
                  </a:solidFill>
                </a:rPr>
                <a:t>UCN</a:t>
              </a:r>
            </a:p>
            <a:p>
              <a:pPr algn="ctr"/>
              <a:r>
                <a:rPr lang="en-CA" sz="1600" b="1" dirty="0" smtClean="0">
                  <a:solidFill>
                    <a:srgbClr val="FFFF00"/>
                  </a:solidFill>
                </a:rPr>
                <a:t>Source</a:t>
              </a:r>
              <a:endParaRPr lang="en-CA" sz="1600" b="1" dirty="0">
                <a:solidFill>
                  <a:srgbClr val="FFFF00"/>
                </a:solidFill>
              </a:endParaRPr>
            </a:p>
          </p:txBody>
        </p:sp>
      </p:grpSp>
      <p:sp>
        <p:nvSpPr>
          <p:cNvPr id="12" name="Text Box 27"/>
          <p:cNvSpPr txBox="1">
            <a:spLocks noChangeArrowheads="1"/>
          </p:cNvSpPr>
          <p:nvPr/>
        </p:nvSpPr>
        <p:spPr bwMode="auto">
          <a:xfrm rot="840000">
            <a:off x="5217819" y="871741"/>
            <a:ext cx="1352550" cy="9239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isometricTopUp"/>
            <a:lightRig rig="threePt" dir="t"/>
          </a:scene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smtClean="0">
                <a:solidFill>
                  <a:srgbClr val="000000"/>
                </a:solidFill>
                <a:latin typeface="Arial" charset="0"/>
              </a:rPr>
              <a:t>Floorspace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smtClean="0">
                <a:solidFill>
                  <a:srgbClr val="000000"/>
                </a:solidFill>
                <a:latin typeface="Arial" charset="0"/>
              </a:rPr>
              <a:t>for nEDM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smtClean="0">
                <a:solidFill>
                  <a:srgbClr val="000000"/>
                </a:solidFill>
                <a:latin typeface="Arial" charset="0"/>
              </a:rPr>
              <a:t>Experiment</a:t>
            </a:r>
            <a:endParaRPr lang="en-US" altLang="en-US" sz="1600" i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" name="Text Box 25"/>
          <p:cNvSpPr txBox="1">
            <a:spLocks noChangeArrowheads="1"/>
          </p:cNvSpPr>
          <p:nvPr/>
        </p:nvSpPr>
        <p:spPr bwMode="auto">
          <a:xfrm rot="21540000">
            <a:off x="5224228" y="3896575"/>
            <a:ext cx="839169" cy="3699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scene3d>
            <a:camera prst="isometricTopUp"/>
            <a:lightRig rig="threePt" dir="t"/>
          </a:scene3d>
        </p:spPr>
        <p:txBody>
          <a:bodyPr wrap="none" lIns="82945" tIns="41473" rIns="82945" bIns="41473">
            <a:spAutoFit/>
          </a:bodyPr>
          <a:lstStyle>
            <a:lvl1pPr defTabSz="828675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28675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28675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28675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28675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8" charset="0"/>
              <a:buNone/>
            </a:pPr>
            <a:r>
              <a:rPr lang="en-CA" altLang="en-US" sz="2000" b="1" dirty="0" smtClean="0">
                <a:solidFill>
                  <a:srgbClr val="0000FF"/>
                </a:solidFill>
                <a:latin typeface="Arial" charset="0"/>
              </a:rPr>
              <a:t>BL1U</a:t>
            </a:r>
          </a:p>
        </p:txBody>
      </p:sp>
      <p:sp>
        <p:nvSpPr>
          <p:cNvPr id="14" name="Text Box 25"/>
          <p:cNvSpPr txBox="1">
            <a:spLocks noChangeArrowheads="1"/>
          </p:cNvSpPr>
          <p:nvPr/>
        </p:nvSpPr>
        <p:spPr bwMode="auto">
          <a:xfrm rot="900000">
            <a:off x="6599569" y="4477867"/>
            <a:ext cx="839169" cy="3699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scene3d>
            <a:camera prst="isometricRightUp">
              <a:rot lat="2100000" lon="18899998" rev="180000"/>
            </a:camera>
            <a:lightRig rig="threePt" dir="t"/>
          </a:scene3d>
        </p:spPr>
        <p:txBody>
          <a:bodyPr wrap="none" lIns="82945" tIns="41473" rIns="82945" bIns="41473">
            <a:spAutoFit/>
          </a:bodyPr>
          <a:lstStyle>
            <a:lvl1pPr defTabSz="828675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28675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28675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28675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28675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8" charset="0"/>
              <a:buNone/>
            </a:pPr>
            <a:r>
              <a:rPr lang="en-CA" altLang="en-US" sz="2000" b="1" dirty="0" smtClean="0">
                <a:solidFill>
                  <a:prstClr val="black"/>
                </a:solidFill>
                <a:latin typeface="Arial" charset="0"/>
              </a:rPr>
              <a:t>BL1A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2789165" y="4314229"/>
            <a:ext cx="6249706" cy="2312549"/>
            <a:chOff x="2789165" y="4314229"/>
            <a:chExt cx="6249706" cy="2312549"/>
          </a:xfrm>
        </p:grpSpPr>
        <p:grpSp>
          <p:nvGrpSpPr>
            <p:cNvPr id="16" name="Group 15"/>
            <p:cNvGrpSpPr/>
            <p:nvPr/>
          </p:nvGrpSpPr>
          <p:grpSpPr>
            <a:xfrm>
              <a:off x="2789165" y="4314229"/>
              <a:ext cx="6249706" cy="2312549"/>
              <a:chOff x="2789165" y="4314229"/>
              <a:chExt cx="6249706" cy="2312549"/>
            </a:xfrm>
          </p:grpSpPr>
          <p:sp>
            <p:nvSpPr>
              <p:cNvPr id="18" name="Rounded Rectangle 17"/>
              <p:cNvSpPr/>
              <p:nvPr/>
            </p:nvSpPr>
            <p:spPr bwMode="auto">
              <a:xfrm rot="20220000">
                <a:off x="2789165" y="4314229"/>
                <a:ext cx="2813567" cy="1116000"/>
              </a:xfrm>
              <a:prstGeom prst="roundRect">
                <a:avLst/>
              </a:prstGeom>
              <a:solidFill>
                <a:srgbClr val="FFFFFF">
                  <a:alpha val="30196"/>
                </a:srgbClr>
              </a:solidFill>
              <a:ln w="38100" cap="flat" cmpd="sng" algn="ctr">
                <a:solidFill>
                  <a:schemeClr val="bg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CA" smtClean="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9" name="Bent Arrow 18"/>
              <p:cNvSpPr/>
              <p:nvPr/>
            </p:nvSpPr>
            <p:spPr bwMode="auto">
              <a:xfrm rot="16200000">
                <a:off x="4678977" y="4710876"/>
                <a:ext cx="614046" cy="1476000"/>
              </a:xfrm>
              <a:prstGeom prst="bentArrow">
                <a:avLst>
                  <a:gd name="adj1" fmla="val 17421"/>
                  <a:gd name="adj2" fmla="val 16794"/>
                  <a:gd name="adj3" fmla="val 35864"/>
                  <a:gd name="adj4" fmla="val 43750"/>
                </a:avLst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CA" smtClean="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grpSp>
            <p:nvGrpSpPr>
              <p:cNvPr id="20" name="Group 19"/>
              <p:cNvGrpSpPr/>
              <p:nvPr/>
            </p:nvGrpSpPr>
            <p:grpSpPr>
              <a:xfrm>
                <a:off x="4366327" y="5221716"/>
                <a:ext cx="4672544" cy="1405062"/>
                <a:chOff x="4366327" y="5221716"/>
                <a:chExt cx="4672544" cy="1405062"/>
              </a:xfrm>
            </p:grpSpPr>
            <p:pic>
              <p:nvPicPr>
                <p:cNvPr id="21" name="Picture 20"/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4176" t="25820" r="22261" b="34891"/>
                <a:stretch/>
              </p:blipFill>
              <p:spPr bwMode="auto">
                <a:xfrm>
                  <a:off x="5773671" y="5221716"/>
                  <a:ext cx="3265200" cy="1347220"/>
                </a:xfrm>
                <a:prstGeom prst="rect">
                  <a:avLst/>
                </a:prstGeom>
                <a:noFill/>
                <a:ln w="57150">
                  <a:solidFill>
                    <a:schemeClr val="bg1"/>
                  </a:solidFill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</p:pic>
            <p:sp>
              <p:nvSpPr>
                <p:cNvPr id="22" name="TextBox 21"/>
                <p:cNvSpPr txBox="1"/>
                <p:nvPr/>
              </p:nvSpPr>
              <p:spPr>
                <a:xfrm>
                  <a:off x="4366327" y="5795781"/>
                  <a:ext cx="1342034" cy="830997"/>
                </a:xfrm>
                <a:prstGeom prst="rect">
                  <a:avLst/>
                </a:prstGeom>
                <a:solidFill>
                  <a:srgbClr val="FFFF99"/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none" rtlCol="0">
                  <a:spAutoFit/>
                </a:bodyPr>
                <a:lstStyle/>
                <a:p>
                  <a:r>
                    <a:rPr lang="en-CA" sz="1200" b="1" u="sng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2014</a:t>
                  </a:r>
                  <a:endParaRPr lang="en-CA" sz="1200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indent="-108000">
                    <a:buFont typeface="Arial" panose="020B0604020202020204" pitchFamily="34" charset="0"/>
                    <a:buChar char="•"/>
                  </a:pPr>
                  <a:r>
                    <a:rPr lang="en-CA" sz="120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Septum</a:t>
                  </a:r>
                </a:p>
                <a:p>
                  <a:pPr indent="-108000">
                    <a:buFont typeface="Arial" panose="020B0604020202020204" pitchFamily="34" charset="0"/>
                    <a:buChar char="•"/>
                  </a:pPr>
                  <a:r>
                    <a:rPr lang="en-CA" sz="120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Dipole &amp; Girder</a:t>
                  </a:r>
                </a:p>
                <a:p>
                  <a:pPr indent="-108000">
                    <a:buFont typeface="Arial" panose="020B0604020202020204" pitchFamily="34" charset="0"/>
                    <a:buChar char="•"/>
                  </a:pPr>
                  <a:r>
                    <a:rPr lang="en-CA" sz="120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Shielding Plug</a:t>
                  </a:r>
                </a:p>
              </p:txBody>
            </p:sp>
            <p:grpSp>
              <p:nvGrpSpPr>
                <p:cNvPr id="23" name="Group 22"/>
                <p:cNvGrpSpPr/>
                <p:nvPr/>
              </p:nvGrpSpPr>
              <p:grpSpPr>
                <a:xfrm>
                  <a:off x="6494099" y="5895326"/>
                  <a:ext cx="1225914" cy="276871"/>
                  <a:chOff x="2907058" y="2925355"/>
                  <a:chExt cx="1225914" cy="276871"/>
                </a:xfrm>
              </p:grpSpPr>
              <p:cxnSp>
                <p:nvCxnSpPr>
                  <p:cNvPr id="24" name="Straight Connector 23"/>
                  <p:cNvCxnSpPr/>
                  <p:nvPr/>
                </p:nvCxnSpPr>
                <p:spPr>
                  <a:xfrm flipV="1">
                    <a:off x="2907058" y="3159364"/>
                    <a:ext cx="1161620" cy="42862"/>
                  </a:xfrm>
                  <a:prstGeom prst="line">
                    <a:avLst/>
                  </a:prstGeom>
                  <a:ln w="19050">
                    <a:solidFill>
                      <a:schemeClr val="bg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Straight Connector 24"/>
                  <p:cNvCxnSpPr/>
                  <p:nvPr/>
                </p:nvCxnSpPr>
                <p:spPr>
                  <a:xfrm flipV="1">
                    <a:off x="2907058" y="2925355"/>
                    <a:ext cx="1225914" cy="234008"/>
                  </a:xfrm>
                  <a:prstGeom prst="line">
                    <a:avLst/>
                  </a:prstGeom>
                  <a:ln w="19050">
                    <a:solidFill>
                      <a:schemeClr val="bg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17" name="TextBox 16"/>
            <p:cNvSpPr txBox="1"/>
            <p:nvPr/>
          </p:nvSpPr>
          <p:spPr>
            <a:xfrm>
              <a:off x="7312816" y="5220690"/>
              <a:ext cx="1013756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CA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U/S section</a:t>
              </a:r>
              <a:endParaRPr lang="en-CA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79195" y="3391044"/>
            <a:ext cx="3759337" cy="2802222"/>
            <a:chOff x="79195" y="3407228"/>
            <a:chExt cx="3759337" cy="2802222"/>
          </a:xfrm>
        </p:grpSpPr>
        <p:grpSp>
          <p:nvGrpSpPr>
            <p:cNvPr id="32" name="Group 31"/>
            <p:cNvGrpSpPr/>
            <p:nvPr/>
          </p:nvGrpSpPr>
          <p:grpSpPr>
            <a:xfrm>
              <a:off x="79195" y="3698840"/>
              <a:ext cx="2466965" cy="2510610"/>
              <a:chOff x="79195" y="3698840"/>
              <a:chExt cx="2466965" cy="2510610"/>
            </a:xfrm>
          </p:grpSpPr>
          <p:sp>
            <p:nvSpPr>
              <p:cNvPr id="34" name="Rounded Rectangle 33"/>
              <p:cNvSpPr/>
              <p:nvPr/>
            </p:nvSpPr>
            <p:spPr bwMode="auto">
              <a:xfrm rot="20520000">
                <a:off x="652108" y="5453450"/>
                <a:ext cx="1894052" cy="756000"/>
              </a:xfrm>
              <a:prstGeom prst="roundRect">
                <a:avLst/>
              </a:prstGeom>
              <a:solidFill>
                <a:srgbClr val="FF0000">
                  <a:alpha val="20000"/>
                </a:srgbClr>
              </a:solidFill>
              <a:ln w="38100" cap="flat" cmpd="sng" algn="ctr">
                <a:solidFill>
                  <a:srgbClr val="FF33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CA" smtClean="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35" name="Down Arrow 34"/>
              <p:cNvSpPr/>
              <p:nvPr/>
            </p:nvSpPr>
            <p:spPr bwMode="auto">
              <a:xfrm>
                <a:off x="1103541" y="4237406"/>
                <a:ext cx="329413" cy="1440000"/>
              </a:xfrm>
              <a:prstGeom prst="downArrow">
                <a:avLst>
                  <a:gd name="adj1" fmla="val 42772"/>
                  <a:gd name="adj2" fmla="val 75822"/>
                </a:avLst>
              </a:prstGeom>
              <a:solidFill>
                <a:srgbClr val="FF33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CA" smtClean="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grpSp>
            <p:nvGrpSpPr>
              <p:cNvPr id="36" name="Group 35"/>
              <p:cNvGrpSpPr/>
              <p:nvPr/>
            </p:nvGrpSpPr>
            <p:grpSpPr>
              <a:xfrm>
                <a:off x="79195" y="3698840"/>
                <a:ext cx="1989584" cy="1403616"/>
                <a:chOff x="79195" y="3698840"/>
                <a:chExt cx="1989584" cy="1403616"/>
              </a:xfrm>
            </p:grpSpPr>
            <p:pic>
              <p:nvPicPr>
                <p:cNvPr id="37" name="Picture 36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-1" t="13681" r="29357" b="20234"/>
                <a:stretch/>
              </p:blipFill>
              <p:spPr>
                <a:xfrm>
                  <a:off x="79195" y="3698840"/>
                  <a:ext cx="1989584" cy="1395325"/>
                </a:xfrm>
                <a:prstGeom prst="rect">
                  <a:avLst/>
                </a:prstGeom>
                <a:ln w="57150">
                  <a:solidFill>
                    <a:srgbClr val="FF3300"/>
                  </a:solidFill>
                </a:ln>
              </p:spPr>
            </p:pic>
            <p:sp>
              <p:nvSpPr>
                <p:cNvPr id="38" name="TextBox 37"/>
                <p:cNvSpPr txBox="1"/>
                <p:nvPr/>
              </p:nvSpPr>
              <p:spPr>
                <a:xfrm>
                  <a:off x="1017081" y="4825457"/>
                  <a:ext cx="1051698" cy="276999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CA" sz="120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Vault section</a:t>
                  </a:r>
                  <a:endParaRPr lang="en-CA" sz="12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33" name="TextBox 32"/>
            <p:cNvSpPr txBox="1"/>
            <p:nvPr/>
          </p:nvSpPr>
          <p:spPr>
            <a:xfrm>
              <a:off x="2118189" y="3407228"/>
              <a:ext cx="1720343" cy="1015663"/>
            </a:xfrm>
            <a:prstGeom prst="rect">
              <a:avLst/>
            </a:prstGeom>
            <a:solidFill>
              <a:srgbClr val="FFFF99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CA" sz="1200" b="1" u="sng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2015</a:t>
              </a:r>
            </a:p>
            <a:p>
              <a:pPr indent="-108000">
                <a:buFont typeface="Arial" panose="020B0604020202020204" pitchFamily="34" charset="0"/>
                <a:buChar char="•"/>
              </a:pPr>
              <a:r>
                <a:rPr lang="en-CA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Vault Components</a:t>
              </a:r>
            </a:p>
            <a:p>
              <a:pPr indent="-108000">
                <a:buFont typeface="Arial" panose="020B0604020202020204" pitchFamily="34" charset="0"/>
                <a:buChar char="•"/>
              </a:pPr>
              <a:r>
                <a:rPr lang="en-CA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M13 Decommission</a:t>
              </a:r>
            </a:p>
            <a:p>
              <a:pPr indent="-108000">
                <a:buFont typeface="Arial" panose="020B0604020202020204" pitchFamily="34" charset="0"/>
                <a:buChar char="•"/>
              </a:pPr>
              <a:r>
                <a:rPr lang="en-CA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Quads &amp; D/S section</a:t>
              </a:r>
            </a:p>
            <a:p>
              <a:pPr indent="-108000">
                <a:buFont typeface="Arial" panose="020B0604020202020204" pitchFamily="34" charset="0"/>
                <a:buChar char="•"/>
              </a:pPr>
              <a:r>
                <a:rPr lang="en-CA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Shield Pyramid Base</a:t>
              </a:r>
              <a:endParaRPr lang="en-CA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5" name="TextBox 17"/>
          <p:cNvSpPr txBox="1">
            <a:spLocks noChangeArrowheads="1"/>
          </p:cNvSpPr>
          <p:nvPr/>
        </p:nvSpPr>
        <p:spPr bwMode="auto">
          <a:xfrm>
            <a:off x="4307837" y="1547522"/>
            <a:ext cx="2386921" cy="738664"/>
          </a:xfrm>
          <a:prstGeom prst="rect">
            <a:avLst/>
          </a:prstGeom>
          <a:solidFill>
            <a:srgbClr val="C7DAF1"/>
          </a:solidFill>
          <a:ln>
            <a:solidFill>
              <a:schemeClr val="tx1"/>
            </a:solidFill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CA" sz="1400" b="1" dirty="0" smtClean="0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11" charset="-128"/>
                <a:cs typeface="Arial" panose="020B0604020202020204" pitchFamily="34" charset="0"/>
              </a:rPr>
              <a:t>UCN Source in 2016-17</a:t>
            </a:r>
          </a:p>
          <a:p>
            <a:pPr marL="108000" indent="-108000" defTabSz="45720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CA" sz="1200" dirty="0" smtClean="0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11" charset="-128"/>
                <a:cs typeface="Arial" panose="020B0604020202020204" pitchFamily="34" charset="0"/>
              </a:rPr>
              <a:t>D</a:t>
            </a:r>
            <a:r>
              <a:rPr lang="en-CA" sz="1200" baseline="-25000" dirty="0" smtClean="0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11" charset="-128"/>
                <a:cs typeface="Arial" panose="020B0604020202020204" pitchFamily="34" charset="0"/>
              </a:rPr>
              <a:t>2</a:t>
            </a:r>
            <a:r>
              <a:rPr lang="en-CA" sz="1200" dirty="0" smtClean="0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11" charset="-128"/>
                <a:cs typeface="Arial" panose="020B0604020202020204" pitchFamily="34" charset="0"/>
              </a:rPr>
              <a:t>O cryostat (cold moderator)</a:t>
            </a:r>
          </a:p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endParaRPr lang="en-CA" sz="400" dirty="0" smtClean="0">
              <a:solidFill>
                <a:prstClr val="black"/>
              </a:solidFill>
              <a:latin typeface="Arial" panose="020B0604020202020204" pitchFamily="34" charset="0"/>
              <a:ea typeface="ヒラギノ角ゴ Pro W3" pitchFamily="-111" charset="-128"/>
              <a:cs typeface="Arial" panose="020B0604020202020204" pitchFamily="34" charset="0"/>
            </a:endParaRPr>
          </a:p>
          <a:p>
            <a:pPr marL="108000" indent="-108000" defTabSz="45720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CA" sz="1200" dirty="0" smtClean="0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11" charset="-128"/>
                <a:cs typeface="Arial" panose="020B0604020202020204" pitchFamily="34" charset="0"/>
              </a:rPr>
              <a:t>He-II cryostat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440074" y="6188850"/>
            <a:ext cx="1388522" cy="307777"/>
          </a:xfrm>
          <a:prstGeom prst="rect">
            <a:avLst/>
          </a:prstGeom>
          <a:solidFill>
            <a:srgbClr val="C7DAF1"/>
          </a:solidFill>
          <a:ln>
            <a:solidFill>
              <a:srgbClr val="0033CC"/>
            </a:solidFill>
          </a:ln>
        </p:spPr>
        <p:txBody>
          <a:bodyPr wrap="none" rtlCol="0">
            <a:spAutoFit/>
          </a:bodyPr>
          <a:lstStyle/>
          <a:p>
            <a:r>
              <a:rPr lang="en-CA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Kicker in 2016</a:t>
            </a:r>
            <a:endParaRPr lang="en-CA" sz="14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81581" y="771306"/>
            <a:ext cx="8558655" cy="2755644"/>
            <a:chOff x="81581" y="771306"/>
            <a:chExt cx="8558655" cy="2755644"/>
          </a:xfrm>
        </p:grpSpPr>
        <p:sp>
          <p:nvSpPr>
            <p:cNvPr id="42" name="Rounded Rectangle 41"/>
            <p:cNvSpPr/>
            <p:nvPr/>
          </p:nvSpPr>
          <p:spPr bwMode="auto">
            <a:xfrm rot="19920000">
              <a:off x="7164236" y="2482950"/>
              <a:ext cx="1476000" cy="1044000"/>
            </a:xfrm>
            <a:prstGeom prst="roundRect">
              <a:avLst/>
            </a:prstGeom>
            <a:solidFill>
              <a:srgbClr val="FF0000">
                <a:alpha val="20000"/>
              </a:srgbClr>
            </a:solidFill>
            <a:ln w="38100" cap="flat" cmpd="sng" algn="ctr">
              <a:solidFill>
                <a:srgbClr val="FF33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CA" smtClean="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7" name="Bent-Up Arrow 56"/>
            <p:cNvSpPr/>
            <p:nvPr/>
          </p:nvSpPr>
          <p:spPr>
            <a:xfrm rot="10800000" flipH="1">
              <a:off x="2031143" y="771306"/>
              <a:ext cx="6017703" cy="1736078"/>
            </a:xfrm>
            <a:prstGeom prst="bentUpArrow">
              <a:avLst>
                <a:gd name="adj1" fmla="val 7709"/>
                <a:gd name="adj2" fmla="val 9338"/>
                <a:gd name="adj3" fmla="val 17126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prstClr val="white"/>
                </a:solidFill>
              </a:endParaRPr>
            </a:p>
          </p:txBody>
        </p:sp>
        <p:pic>
          <p:nvPicPr>
            <p:cNvPr id="44" name="Picture 43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317" t="31516" r="31236" b="10606"/>
            <a:stretch/>
          </p:blipFill>
          <p:spPr>
            <a:xfrm>
              <a:off x="81582" y="804148"/>
              <a:ext cx="1987198" cy="1527569"/>
            </a:xfrm>
            <a:prstGeom prst="rect">
              <a:avLst/>
            </a:prstGeom>
            <a:ln w="57150">
              <a:solidFill>
                <a:srgbClr val="FF3300"/>
              </a:solidFill>
            </a:ln>
          </p:spPr>
        </p:pic>
        <p:sp>
          <p:nvSpPr>
            <p:cNvPr id="41" name="TextBox 40"/>
            <p:cNvSpPr txBox="1"/>
            <p:nvPr/>
          </p:nvSpPr>
          <p:spPr>
            <a:xfrm>
              <a:off x="81581" y="804041"/>
              <a:ext cx="1228560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CA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Pyramid base</a:t>
              </a:r>
              <a:endParaRPr lang="en-CA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7703457" y="3195188"/>
            <a:ext cx="1373581" cy="307777"/>
          </a:xfrm>
          <a:prstGeom prst="rect">
            <a:avLst/>
          </a:prstGeom>
          <a:solidFill>
            <a:srgbClr val="C7DAF1"/>
          </a:solidFill>
          <a:ln>
            <a:solidFill>
              <a:srgbClr val="0033CC"/>
            </a:solidFill>
          </a:ln>
        </p:spPr>
        <p:txBody>
          <a:bodyPr wrap="none" rtlCol="0">
            <a:spAutoFit/>
          </a:bodyPr>
          <a:lstStyle/>
          <a:p>
            <a:r>
              <a:rPr lang="en-CA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in 2016</a:t>
            </a:r>
            <a:endParaRPr lang="en-CA" sz="14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76894" y="2338421"/>
            <a:ext cx="7465016" cy="1864257"/>
            <a:chOff x="76894" y="2338421"/>
            <a:chExt cx="7465016" cy="1864257"/>
          </a:xfrm>
        </p:grpSpPr>
        <p:sp>
          <p:nvSpPr>
            <p:cNvPr id="27" name="Rounded Rectangle 26"/>
            <p:cNvSpPr/>
            <p:nvPr/>
          </p:nvSpPr>
          <p:spPr bwMode="auto">
            <a:xfrm rot="19860000">
              <a:off x="5345910" y="3446678"/>
              <a:ext cx="2196000" cy="756000"/>
            </a:xfrm>
            <a:prstGeom prst="roundRect">
              <a:avLst/>
            </a:prstGeom>
            <a:solidFill>
              <a:srgbClr val="FF0000">
                <a:alpha val="20000"/>
              </a:srgbClr>
            </a:solidFill>
            <a:ln w="38100" cap="flat" cmpd="sng" algn="ctr">
              <a:solidFill>
                <a:srgbClr val="FF33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CA" smtClean="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6" name="Right Arrow 25"/>
            <p:cNvSpPr/>
            <p:nvPr/>
          </p:nvSpPr>
          <p:spPr>
            <a:xfrm rot="420000">
              <a:off x="1885143" y="3166534"/>
              <a:ext cx="4500000" cy="252000"/>
            </a:xfrm>
            <a:prstGeom prst="rightArrow">
              <a:avLst>
                <a:gd name="adj1" fmla="val 50000"/>
                <a:gd name="adj2" fmla="val 110119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prstClr val="white"/>
                </a:solidFill>
              </a:endParaRPr>
            </a:p>
          </p:txBody>
        </p:sp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t="8333" r="17078"/>
            <a:stretch/>
          </p:blipFill>
          <p:spPr>
            <a:xfrm>
              <a:off x="76895" y="2386041"/>
              <a:ext cx="1991884" cy="1241645"/>
            </a:xfrm>
            <a:prstGeom prst="rect">
              <a:avLst/>
            </a:prstGeom>
            <a:ln w="57150">
              <a:solidFill>
                <a:srgbClr val="FF3300"/>
              </a:solidFill>
            </a:ln>
          </p:spPr>
        </p:pic>
        <p:sp>
          <p:nvSpPr>
            <p:cNvPr id="30" name="TextBox 29"/>
            <p:cNvSpPr txBox="1"/>
            <p:nvPr/>
          </p:nvSpPr>
          <p:spPr>
            <a:xfrm>
              <a:off x="76894" y="2338421"/>
              <a:ext cx="1013756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CA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r>
                <a:rPr lang="en-CA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/S section</a:t>
              </a:r>
              <a:endParaRPr lang="en-CA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59777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/>
      <p:bldP spid="4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7" r="12645" b="4735"/>
          <a:stretch/>
        </p:blipFill>
        <p:spPr>
          <a:xfrm>
            <a:off x="20138" y="883368"/>
            <a:ext cx="9089730" cy="5722144"/>
          </a:xfrm>
          <a:prstGeom prst="rect">
            <a:avLst/>
          </a:prstGeom>
        </p:spPr>
      </p:pic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0" y="133350"/>
            <a:ext cx="9144000" cy="51911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FFFF"/>
                </a:solidFill>
                <a:latin typeface="Arial" charset="0"/>
              </a:rPr>
              <a:t> UCN Facility 2016 Installation</a:t>
            </a:r>
            <a:endParaRPr lang="en-US" altLang="en-US" sz="28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7239000" y="209550"/>
            <a:ext cx="19050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E291CFBF-7645-4924-8AFD-8AF84BD2BD37}" type="slidenum">
              <a:rPr lang="en-US" altLang="en-US" sz="1400" smtClean="0">
                <a:solidFill>
                  <a:prstClr val="white"/>
                </a:solidFill>
                <a:latin typeface="Times New Roman" pitchFamily="18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400" smtClean="0">
              <a:solidFill>
                <a:prstClr val="white"/>
              </a:solidFill>
              <a:latin typeface="Times New Roman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132455" y="2214997"/>
            <a:ext cx="7365812" cy="3536198"/>
            <a:chOff x="1132455" y="2214997"/>
            <a:chExt cx="7365812" cy="3536198"/>
          </a:xfrm>
        </p:grpSpPr>
        <p:sp>
          <p:nvSpPr>
            <p:cNvPr id="6" name="TextBox 5"/>
            <p:cNvSpPr txBox="1"/>
            <p:nvPr/>
          </p:nvSpPr>
          <p:spPr>
            <a:xfrm>
              <a:off x="1132455" y="5412641"/>
              <a:ext cx="70160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600" b="1" dirty="0" smtClean="0">
                  <a:solidFill>
                    <a:srgbClr val="FFFF00"/>
                  </a:solidFill>
                </a:rPr>
                <a:t>Kicker</a:t>
              </a:r>
              <a:endParaRPr lang="en-CA" sz="1600" b="1" dirty="0">
                <a:solidFill>
                  <a:srgbClr val="FFFF00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254258" y="5235719"/>
              <a:ext cx="84266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600" b="1" dirty="0" smtClean="0">
                  <a:solidFill>
                    <a:srgbClr val="FFFF00"/>
                  </a:solidFill>
                </a:rPr>
                <a:t>Septum</a:t>
              </a:r>
              <a:endParaRPr lang="en-CA" sz="1600" b="1" dirty="0">
                <a:solidFill>
                  <a:srgbClr val="FFFF0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550697" y="4092624"/>
              <a:ext cx="73770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600" b="1" dirty="0" smtClean="0">
                  <a:solidFill>
                    <a:srgbClr val="FFFF00"/>
                  </a:solidFill>
                </a:rPr>
                <a:t>Dipole</a:t>
              </a:r>
              <a:endParaRPr lang="en-CA" sz="1600" b="1" dirty="0">
                <a:solidFill>
                  <a:srgbClr val="FFFF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843269" y="3599936"/>
              <a:ext cx="72968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600" b="1" dirty="0" smtClean="0">
                  <a:solidFill>
                    <a:srgbClr val="FFFF00"/>
                  </a:solidFill>
                </a:rPr>
                <a:t>Quads</a:t>
              </a:r>
              <a:endParaRPr lang="en-CA" sz="1600" b="1" dirty="0">
                <a:solidFill>
                  <a:srgbClr val="FFFF0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788521" y="3067077"/>
              <a:ext cx="7097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600" b="1" dirty="0" smtClean="0">
                  <a:solidFill>
                    <a:srgbClr val="FFFF00"/>
                  </a:solidFill>
                </a:rPr>
                <a:t>Target</a:t>
              </a:r>
              <a:endParaRPr lang="en-CA" sz="1600" b="1" dirty="0">
                <a:solidFill>
                  <a:srgbClr val="FFFF0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542817" y="2214997"/>
              <a:ext cx="76367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1600" b="1" dirty="0" smtClean="0">
                  <a:solidFill>
                    <a:srgbClr val="FFFF00"/>
                  </a:solidFill>
                </a:rPr>
                <a:t>UCN</a:t>
              </a:r>
            </a:p>
            <a:p>
              <a:pPr algn="ctr"/>
              <a:r>
                <a:rPr lang="en-CA" sz="1600" b="1" dirty="0" smtClean="0">
                  <a:solidFill>
                    <a:srgbClr val="FFFF00"/>
                  </a:solidFill>
                </a:rPr>
                <a:t>Source</a:t>
              </a:r>
              <a:endParaRPr lang="en-CA" sz="1600" b="1" dirty="0">
                <a:solidFill>
                  <a:srgbClr val="FFFF00"/>
                </a:solidFill>
              </a:endParaRPr>
            </a:p>
          </p:txBody>
        </p:sp>
      </p:grpSp>
      <p:sp>
        <p:nvSpPr>
          <p:cNvPr id="12" name="Text Box 27"/>
          <p:cNvSpPr txBox="1">
            <a:spLocks noChangeArrowheads="1"/>
          </p:cNvSpPr>
          <p:nvPr/>
        </p:nvSpPr>
        <p:spPr bwMode="auto">
          <a:xfrm rot="840000">
            <a:off x="5217819" y="871741"/>
            <a:ext cx="1352550" cy="9239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isometricTopUp"/>
            <a:lightRig rig="threePt" dir="t"/>
          </a:scene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smtClean="0">
                <a:solidFill>
                  <a:srgbClr val="000000"/>
                </a:solidFill>
                <a:latin typeface="Arial" charset="0"/>
              </a:rPr>
              <a:t>Floorspace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smtClean="0">
                <a:solidFill>
                  <a:srgbClr val="000000"/>
                </a:solidFill>
                <a:latin typeface="Arial" charset="0"/>
              </a:rPr>
              <a:t>for nEDM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smtClean="0">
                <a:solidFill>
                  <a:srgbClr val="000000"/>
                </a:solidFill>
                <a:latin typeface="Arial" charset="0"/>
              </a:rPr>
              <a:t>Experiment</a:t>
            </a:r>
            <a:endParaRPr lang="en-US" altLang="en-US" sz="1600" i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" name="Text Box 25"/>
          <p:cNvSpPr txBox="1">
            <a:spLocks noChangeArrowheads="1"/>
          </p:cNvSpPr>
          <p:nvPr/>
        </p:nvSpPr>
        <p:spPr bwMode="auto">
          <a:xfrm rot="21540000">
            <a:off x="5224228" y="3896575"/>
            <a:ext cx="839169" cy="3699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scene3d>
            <a:camera prst="isometricTopUp"/>
            <a:lightRig rig="threePt" dir="t"/>
          </a:scene3d>
        </p:spPr>
        <p:txBody>
          <a:bodyPr wrap="none" lIns="82945" tIns="41473" rIns="82945" bIns="41473">
            <a:spAutoFit/>
          </a:bodyPr>
          <a:lstStyle>
            <a:lvl1pPr defTabSz="828675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28675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28675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28675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28675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8" charset="0"/>
              <a:buNone/>
            </a:pPr>
            <a:r>
              <a:rPr lang="en-CA" altLang="en-US" sz="2000" b="1" dirty="0" smtClean="0">
                <a:solidFill>
                  <a:srgbClr val="0000FF"/>
                </a:solidFill>
                <a:latin typeface="Arial" charset="0"/>
              </a:rPr>
              <a:t>BL1U</a:t>
            </a:r>
          </a:p>
        </p:txBody>
      </p:sp>
      <p:sp>
        <p:nvSpPr>
          <p:cNvPr id="14" name="Text Box 25"/>
          <p:cNvSpPr txBox="1">
            <a:spLocks noChangeArrowheads="1"/>
          </p:cNvSpPr>
          <p:nvPr/>
        </p:nvSpPr>
        <p:spPr bwMode="auto">
          <a:xfrm rot="900000">
            <a:off x="6599569" y="4477867"/>
            <a:ext cx="839169" cy="3699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scene3d>
            <a:camera prst="isometricRightUp">
              <a:rot lat="2100000" lon="18899998" rev="180000"/>
            </a:camera>
            <a:lightRig rig="threePt" dir="t"/>
          </a:scene3d>
        </p:spPr>
        <p:txBody>
          <a:bodyPr wrap="none" lIns="82945" tIns="41473" rIns="82945" bIns="41473">
            <a:spAutoFit/>
          </a:bodyPr>
          <a:lstStyle>
            <a:lvl1pPr defTabSz="828675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28675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28675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28675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28675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8" charset="0"/>
              <a:buNone/>
            </a:pPr>
            <a:r>
              <a:rPr lang="en-CA" altLang="en-US" sz="2000" b="1" dirty="0" smtClean="0">
                <a:solidFill>
                  <a:prstClr val="black"/>
                </a:solidFill>
                <a:latin typeface="Arial" charset="0"/>
              </a:rPr>
              <a:t>BL1A</a:t>
            </a:r>
          </a:p>
        </p:txBody>
      </p:sp>
      <p:grpSp>
        <p:nvGrpSpPr>
          <p:cNvPr id="55" name="Group 54"/>
          <p:cNvGrpSpPr/>
          <p:nvPr/>
        </p:nvGrpSpPr>
        <p:grpSpPr>
          <a:xfrm>
            <a:off x="5419205" y="3969135"/>
            <a:ext cx="3704051" cy="2871721"/>
            <a:chOff x="5419205" y="3969135"/>
            <a:chExt cx="3704051" cy="2871721"/>
          </a:xfrm>
        </p:grpSpPr>
        <p:pic>
          <p:nvPicPr>
            <p:cNvPr id="50" name="Picture 49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10" t="4891" r="2851" b="11137"/>
            <a:stretch/>
          </p:blipFill>
          <p:spPr>
            <a:xfrm>
              <a:off x="5419205" y="3969135"/>
              <a:ext cx="3690663" cy="2871721"/>
            </a:xfrm>
            <a:prstGeom prst="rect">
              <a:avLst/>
            </a:prstGeom>
            <a:ln w="28575">
              <a:solidFill>
                <a:srgbClr val="00FF00"/>
              </a:solidFill>
            </a:ln>
          </p:spPr>
        </p:pic>
        <p:sp>
          <p:nvSpPr>
            <p:cNvPr id="53" name="TextBox 52"/>
            <p:cNvSpPr txBox="1"/>
            <p:nvPr/>
          </p:nvSpPr>
          <p:spPr>
            <a:xfrm>
              <a:off x="7228955" y="6299153"/>
              <a:ext cx="1894301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33CC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CA" sz="14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Water-cooled Target</a:t>
              </a:r>
            </a:p>
            <a:p>
              <a:r>
                <a:rPr lang="en-CA" sz="14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&amp; R/H Rail System</a:t>
              </a:r>
              <a:endParaRPr lang="en-CA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28650" y="721857"/>
            <a:ext cx="2230098" cy="1200329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CA" sz="1200" b="1" u="sng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2016</a:t>
            </a:r>
          </a:p>
          <a:p>
            <a:pPr indent="-108000">
              <a:buFont typeface="Arial" panose="020B0604020202020204" pitchFamily="34" charset="0"/>
              <a:buChar char="•"/>
            </a:pPr>
            <a:r>
              <a:rPr lang="en-CA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Kicker Magnet</a:t>
            </a:r>
          </a:p>
          <a:p>
            <a:pPr indent="-108000">
              <a:buFont typeface="Arial" panose="020B0604020202020204" pitchFamily="34" charset="0"/>
              <a:buChar char="•"/>
            </a:pPr>
            <a:r>
              <a:rPr lang="en-CA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Crypt</a:t>
            </a:r>
          </a:p>
          <a:p>
            <a:pPr indent="-108000">
              <a:buFont typeface="Arial" panose="020B0604020202020204" pitchFamily="34" charset="0"/>
              <a:buChar char="•"/>
            </a:pPr>
            <a:r>
              <a:rPr lang="en-CA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&amp; Rail System</a:t>
            </a:r>
          </a:p>
          <a:p>
            <a:pPr indent="-108000">
              <a:buFont typeface="Arial" panose="020B0604020202020204" pitchFamily="34" charset="0"/>
              <a:buChar char="•"/>
            </a:pPr>
            <a:r>
              <a:rPr lang="en-CA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UCN Source Front-end (CN)</a:t>
            </a:r>
          </a:p>
          <a:p>
            <a:pPr indent="-108000">
              <a:buFont typeface="Arial" panose="020B0604020202020204" pitchFamily="34" charset="0"/>
              <a:buChar char="•"/>
            </a:pPr>
            <a:r>
              <a:rPr lang="en-CA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Shield Pyramid</a:t>
            </a:r>
            <a:endParaRPr lang="en-CA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4525964" y="3475567"/>
            <a:ext cx="3424237" cy="1483048"/>
            <a:chOff x="4436765" y="3445834"/>
            <a:chExt cx="3424237" cy="1483048"/>
          </a:xfrm>
        </p:grpSpPr>
        <p:pic>
          <p:nvPicPr>
            <p:cNvPr id="51" name="Picture 50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791" t="21545" r="1113" b="35089"/>
            <a:stretch/>
          </p:blipFill>
          <p:spPr>
            <a:xfrm>
              <a:off x="4436765" y="3445834"/>
              <a:ext cx="3424237" cy="1483048"/>
            </a:xfrm>
            <a:prstGeom prst="rect">
              <a:avLst/>
            </a:prstGeom>
            <a:ln w="28575">
              <a:solidFill>
                <a:srgbClr val="00FF00"/>
              </a:solidFill>
            </a:ln>
          </p:spPr>
        </p:pic>
        <p:sp>
          <p:nvSpPr>
            <p:cNvPr id="52" name="TextBox 51"/>
            <p:cNvSpPr txBox="1"/>
            <p:nvPr/>
          </p:nvSpPr>
          <p:spPr>
            <a:xfrm>
              <a:off x="4826704" y="4610402"/>
              <a:ext cx="1235723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33CC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CA" sz="14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Target Crypt</a:t>
              </a:r>
              <a:endParaRPr lang="en-CA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1" name="Down Arrow 60"/>
          <p:cNvSpPr/>
          <p:nvPr/>
        </p:nvSpPr>
        <p:spPr>
          <a:xfrm rot="20817710">
            <a:off x="850605" y="4947912"/>
            <a:ext cx="281850" cy="803283"/>
          </a:xfrm>
          <a:prstGeom prst="downArrow">
            <a:avLst>
              <a:gd name="adj1" fmla="val 50000"/>
              <a:gd name="adj2" fmla="val 76407"/>
            </a:avLst>
          </a:prstGeom>
          <a:solidFill>
            <a:srgbClr val="00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39" name="Group 38"/>
          <p:cNvGrpSpPr/>
          <p:nvPr/>
        </p:nvGrpSpPr>
        <p:grpSpPr>
          <a:xfrm>
            <a:off x="27117" y="2681720"/>
            <a:ext cx="3227141" cy="2400235"/>
            <a:chOff x="27117" y="2681720"/>
            <a:chExt cx="3227141" cy="2400235"/>
          </a:xfrm>
        </p:grpSpPr>
        <p:pic>
          <p:nvPicPr>
            <p:cNvPr id="49" name="Picture 4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288" r="8380" b="884"/>
            <a:stretch/>
          </p:blipFill>
          <p:spPr>
            <a:xfrm>
              <a:off x="27117" y="2681720"/>
              <a:ext cx="3227141" cy="2400235"/>
            </a:xfrm>
            <a:prstGeom prst="rect">
              <a:avLst/>
            </a:prstGeom>
            <a:ln w="28575">
              <a:solidFill>
                <a:srgbClr val="00FF00"/>
              </a:solidFill>
            </a:ln>
          </p:spPr>
        </p:pic>
        <p:sp>
          <p:nvSpPr>
            <p:cNvPr id="46" name="TextBox 45"/>
            <p:cNvSpPr txBox="1"/>
            <p:nvPr/>
          </p:nvSpPr>
          <p:spPr>
            <a:xfrm>
              <a:off x="569378" y="4410086"/>
              <a:ext cx="1407758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33CC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CA" sz="14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Kicker Magnet</a:t>
              </a:r>
              <a:endParaRPr lang="en-CA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2" name="Down Arrow 61"/>
          <p:cNvSpPr/>
          <p:nvPr/>
        </p:nvSpPr>
        <p:spPr>
          <a:xfrm rot="16441602">
            <a:off x="6721857" y="2058109"/>
            <a:ext cx="281850" cy="1596452"/>
          </a:xfrm>
          <a:prstGeom prst="downArrow">
            <a:avLst>
              <a:gd name="adj1" fmla="val 50000"/>
              <a:gd name="adj2" fmla="val 76407"/>
            </a:avLst>
          </a:prstGeom>
          <a:solidFill>
            <a:srgbClr val="00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56" name="Group 55"/>
          <p:cNvGrpSpPr/>
          <p:nvPr/>
        </p:nvGrpSpPr>
        <p:grpSpPr>
          <a:xfrm>
            <a:off x="3377806" y="678695"/>
            <a:ext cx="3151578" cy="2589623"/>
            <a:chOff x="3377806" y="678695"/>
            <a:chExt cx="3151578" cy="2589623"/>
          </a:xfrm>
        </p:grpSpPr>
        <p:pic>
          <p:nvPicPr>
            <p:cNvPr id="59" name="Picture 58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787"/>
            <a:stretch/>
          </p:blipFill>
          <p:spPr>
            <a:xfrm>
              <a:off x="3377806" y="678695"/>
              <a:ext cx="3151578" cy="2589623"/>
            </a:xfrm>
            <a:prstGeom prst="rect">
              <a:avLst/>
            </a:prstGeom>
            <a:ln w="28575">
              <a:solidFill>
                <a:srgbClr val="00FF00"/>
              </a:solidFill>
            </a:ln>
          </p:spPr>
        </p:pic>
        <p:sp>
          <p:nvSpPr>
            <p:cNvPr id="60" name="TextBox 59"/>
            <p:cNvSpPr txBox="1"/>
            <p:nvPr/>
          </p:nvSpPr>
          <p:spPr>
            <a:xfrm>
              <a:off x="3377806" y="2518287"/>
              <a:ext cx="1297150" cy="73866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33CC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CA" sz="14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r>
                <a:rPr lang="en-CA" sz="1400" b="1" baseline="-250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CA" sz="14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 Cryostat</a:t>
              </a:r>
            </a:p>
            <a:p>
              <a:r>
                <a:rPr lang="en-CA" sz="14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(UCN Source</a:t>
              </a:r>
            </a:p>
            <a:p>
              <a:r>
                <a:rPr lang="en-CA" sz="14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CA" sz="14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Front-end)</a:t>
              </a:r>
              <a:endParaRPr lang="en-CA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51945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5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Text Box 6"/>
          <p:cNvSpPr txBox="1">
            <a:spLocks noChangeArrowheads="1"/>
          </p:cNvSpPr>
          <p:nvPr/>
        </p:nvSpPr>
        <p:spPr bwMode="auto">
          <a:xfrm>
            <a:off x="0" y="133350"/>
            <a:ext cx="9144000" cy="51911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FFFF"/>
                </a:solidFill>
                <a:latin typeface="Arial" charset="0"/>
              </a:rPr>
              <a:t>BL1U Downstream &amp; UCN Source Front-End</a:t>
            </a:r>
            <a:endParaRPr lang="en-US" altLang="en-US" sz="28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1" name="Slide Number Placeholder 1"/>
          <p:cNvSpPr txBox="1">
            <a:spLocks/>
          </p:cNvSpPr>
          <p:nvPr/>
        </p:nvSpPr>
        <p:spPr bwMode="auto">
          <a:xfrm>
            <a:off x="7239000" y="20955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0" latinLnBrk="0" hangingPunct="0">
              <a:spcBef>
                <a:spcPct val="20000"/>
              </a:spcBef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defTabSz="914400" rtl="0" eaLnBrk="0" latinLnBrk="0" hangingPunct="0">
              <a:spcBef>
                <a:spcPct val="20000"/>
              </a:spcBef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1143000" indent="-228600" algn="l" defTabSz="914400" rtl="0" eaLnBrk="0" latinLnBrk="0" hangingPunct="0">
              <a:spcBef>
                <a:spcPct val="20000"/>
              </a:spcBef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600200" indent="-228600" algn="l" defTabSz="914400" rtl="0" eaLnBrk="0" latinLnBrk="0" hangingPunct="0">
              <a:spcBef>
                <a:spcPct val="20000"/>
              </a:spcBef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2057400" indent="-228600" algn="l" defTabSz="914400" rtl="0" eaLnBrk="0" latinLnBrk="0" hangingPunct="0">
              <a:spcBef>
                <a:spcPct val="20000"/>
              </a:spcBef>
              <a:buFont typeface="Arial" charset="0"/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E291CFBF-7645-4924-8AFD-8AF84BD2BD37}" type="slidenum">
              <a:rPr lang="en-US" altLang="en-US" sz="1400" smtClean="0">
                <a:solidFill>
                  <a:prstClr val="white"/>
                </a:solidFill>
                <a:latin typeface="Times New Roman" pitchFamily="18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400" smtClean="0">
              <a:solidFill>
                <a:prstClr val="white"/>
              </a:solidFill>
              <a:latin typeface="Times New Roman" pitchFamily="18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665883" y="660907"/>
            <a:ext cx="7876032" cy="4824646"/>
            <a:chOff x="665883" y="1830537"/>
            <a:chExt cx="7876032" cy="482464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324"/>
            <a:stretch/>
          </p:blipFill>
          <p:spPr>
            <a:xfrm>
              <a:off x="665883" y="1830537"/>
              <a:ext cx="7876032" cy="482464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2121927" y="1974107"/>
              <a:ext cx="135857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600" b="1" dirty="0" smtClean="0">
                  <a:solidFill>
                    <a:prstClr val="white"/>
                  </a:solidFill>
                </a:rPr>
                <a:t>D2O Cryostat</a:t>
              </a:r>
            </a:p>
          </p:txBody>
        </p:sp>
        <p:cxnSp>
          <p:nvCxnSpPr>
            <p:cNvPr id="7" name="Straight Arrow Connector 6"/>
            <p:cNvCxnSpPr/>
            <p:nvPr/>
          </p:nvCxnSpPr>
          <p:spPr>
            <a:xfrm>
              <a:off x="3189767" y="2291395"/>
              <a:ext cx="132466" cy="356111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4967653" y="1884675"/>
              <a:ext cx="127932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1600" b="1" dirty="0" smtClean="0">
                  <a:solidFill>
                    <a:prstClr val="white"/>
                  </a:solidFill>
                </a:rPr>
                <a:t>BL1U </a:t>
              </a:r>
            </a:p>
            <a:p>
              <a:pPr algn="ctr"/>
              <a:r>
                <a:rPr lang="en-CA" sz="1600" b="1" dirty="0" smtClean="0">
                  <a:solidFill>
                    <a:prstClr val="white"/>
                  </a:solidFill>
                </a:rPr>
                <a:t>Downstream</a:t>
              </a:r>
              <a:endParaRPr lang="en-CA" sz="1600" b="1" dirty="0">
                <a:solidFill>
                  <a:prstClr val="white"/>
                </a:solidFill>
              </a:endParaRPr>
            </a:p>
          </p:txBody>
        </p:sp>
        <p:cxnSp>
          <p:nvCxnSpPr>
            <p:cNvPr id="9" name="Straight Arrow Connector 8"/>
            <p:cNvCxnSpPr>
              <a:stCxn id="8" idx="2"/>
            </p:cNvCxnSpPr>
            <p:nvPr/>
          </p:nvCxnSpPr>
          <p:spPr>
            <a:xfrm flipH="1">
              <a:off x="5310188" y="2469450"/>
              <a:ext cx="297128" cy="623794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5632038" y="3524889"/>
              <a:ext cx="172810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1600" b="1" dirty="0" smtClean="0">
                  <a:solidFill>
                    <a:prstClr val="white"/>
                  </a:solidFill>
                </a:rPr>
                <a:t>Target R/H system</a:t>
              </a:r>
              <a:endParaRPr lang="en-CA" sz="1600" b="1" dirty="0">
                <a:solidFill>
                  <a:prstClr val="white"/>
                </a:solidFill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H="1" flipV="1">
              <a:off x="4924425" y="3393718"/>
              <a:ext cx="779055" cy="281397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74426" y="3678861"/>
            <a:ext cx="6490462" cy="3147243"/>
            <a:chOff x="74426" y="3678861"/>
            <a:chExt cx="6490462" cy="3147243"/>
          </a:xfrm>
        </p:grpSpPr>
        <p:grpSp>
          <p:nvGrpSpPr>
            <p:cNvPr id="12" name="Group 11"/>
            <p:cNvGrpSpPr/>
            <p:nvPr/>
          </p:nvGrpSpPr>
          <p:grpSpPr>
            <a:xfrm>
              <a:off x="74426" y="3678861"/>
              <a:ext cx="6490462" cy="3147243"/>
              <a:chOff x="1240070" y="2499656"/>
              <a:chExt cx="6490462" cy="3147243"/>
            </a:xfrm>
          </p:grpSpPr>
          <p:pic>
            <p:nvPicPr>
              <p:cNvPr id="13" name="Picture 12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768" t="16347" r="12438" b="15748"/>
              <a:stretch/>
            </p:blipFill>
            <p:spPr>
              <a:xfrm>
                <a:off x="1240070" y="2499662"/>
                <a:ext cx="6490462" cy="3147237"/>
              </a:xfrm>
              <a:prstGeom prst="rect">
                <a:avLst/>
              </a:prstGeom>
              <a:ln w="19050">
                <a:solidFill>
                  <a:schemeClr val="bg1"/>
                </a:solidFill>
              </a:ln>
            </p:spPr>
          </p:pic>
          <p:sp>
            <p:nvSpPr>
              <p:cNvPr id="14" name="TextBox 13"/>
              <p:cNvSpPr txBox="1"/>
              <p:nvPr/>
            </p:nvSpPr>
            <p:spPr>
              <a:xfrm>
                <a:off x="6282774" y="2499656"/>
                <a:ext cx="1437125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CA" dirty="0" smtClean="0">
                    <a:solidFill>
                      <a:prstClr val="black"/>
                    </a:solidFill>
                  </a:rPr>
                  <a:t>May 12/2016</a:t>
                </a:r>
                <a:endParaRPr lang="en-CA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74426" y="6446139"/>
              <a:ext cx="1679946" cy="369332"/>
            </a:xfrm>
            <a:prstGeom prst="rect">
              <a:avLst/>
            </a:prstGeom>
            <a:solidFill>
              <a:srgbClr val="FFFF99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CA" dirty="0"/>
                <a:t>A</a:t>
              </a:r>
              <a:r>
                <a:rPr lang="en-CA" dirty="0" smtClean="0"/>
                <a:t>fter closing up</a:t>
              </a:r>
              <a:endParaRPr lang="en-CA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669313" y="2137141"/>
            <a:ext cx="4029740" cy="3982286"/>
            <a:chOff x="1669313" y="2137141"/>
            <a:chExt cx="4029740" cy="3982286"/>
          </a:xfrm>
        </p:grpSpPr>
        <p:sp>
          <p:nvSpPr>
            <p:cNvPr id="24" name="Freeform 23"/>
            <p:cNvSpPr/>
            <p:nvPr/>
          </p:nvSpPr>
          <p:spPr>
            <a:xfrm>
              <a:off x="1669313" y="2137141"/>
              <a:ext cx="4029740" cy="1562986"/>
            </a:xfrm>
            <a:custGeom>
              <a:avLst/>
              <a:gdLst>
                <a:gd name="connsiteX0" fmla="*/ 86497 w 3914218"/>
                <a:gd name="connsiteY0" fmla="*/ 0 h 1466915"/>
                <a:gd name="connsiteX1" fmla="*/ 1437 w 3914218"/>
                <a:gd name="connsiteY1" fmla="*/ 478465 h 1466915"/>
                <a:gd name="connsiteX2" fmla="*/ 86497 w 3914218"/>
                <a:gd name="connsiteY2" fmla="*/ 946298 h 1466915"/>
                <a:gd name="connsiteX3" fmla="*/ 628757 w 3914218"/>
                <a:gd name="connsiteY3" fmla="*/ 1265275 h 1466915"/>
                <a:gd name="connsiteX4" fmla="*/ 1883399 w 3914218"/>
                <a:gd name="connsiteY4" fmla="*/ 1424763 h 1466915"/>
                <a:gd name="connsiteX5" fmla="*/ 3042348 w 3914218"/>
                <a:gd name="connsiteY5" fmla="*/ 1382233 h 1466915"/>
                <a:gd name="connsiteX6" fmla="*/ 3914218 w 3914218"/>
                <a:gd name="connsiteY6" fmla="*/ 542261 h 1466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14218" h="1466915">
                  <a:moveTo>
                    <a:pt x="86497" y="0"/>
                  </a:moveTo>
                  <a:cubicBezTo>
                    <a:pt x="43967" y="160374"/>
                    <a:pt x="1437" y="320749"/>
                    <a:pt x="1437" y="478465"/>
                  </a:cubicBezTo>
                  <a:cubicBezTo>
                    <a:pt x="1437" y="636181"/>
                    <a:pt x="-18056" y="815163"/>
                    <a:pt x="86497" y="946298"/>
                  </a:cubicBezTo>
                  <a:cubicBezTo>
                    <a:pt x="191050" y="1077433"/>
                    <a:pt x="329273" y="1185531"/>
                    <a:pt x="628757" y="1265275"/>
                  </a:cubicBezTo>
                  <a:cubicBezTo>
                    <a:pt x="928241" y="1345019"/>
                    <a:pt x="1481134" y="1405270"/>
                    <a:pt x="1883399" y="1424763"/>
                  </a:cubicBezTo>
                  <a:cubicBezTo>
                    <a:pt x="2285664" y="1444256"/>
                    <a:pt x="2703878" y="1529317"/>
                    <a:pt x="3042348" y="1382233"/>
                  </a:cubicBezTo>
                  <a:cubicBezTo>
                    <a:pt x="3380818" y="1235149"/>
                    <a:pt x="3770679" y="696433"/>
                    <a:pt x="3914218" y="542261"/>
                  </a:cubicBezTo>
                </a:path>
              </a:pathLst>
            </a:custGeom>
            <a:noFill/>
            <a:ln w="5715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2228083" y="5401340"/>
              <a:ext cx="1674066" cy="718087"/>
            </a:xfrm>
            <a:custGeom>
              <a:avLst/>
              <a:gdLst>
                <a:gd name="connsiteX0" fmla="*/ 1674066 w 1674066"/>
                <a:gd name="connsiteY0" fmla="*/ 606055 h 718087"/>
                <a:gd name="connsiteX1" fmla="*/ 1195601 w 1674066"/>
                <a:gd name="connsiteY1" fmla="*/ 712381 h 718087"/>
                <a:gd name="connsiteX2" fmla="*/ 834094 w 1674066"/>
                <a:gd name="connsiteY2" fmla="*/ 691116 h 718087"/>
                <a:gd name="connsiteX3" fmla="*/ 376894 w 1674066"/>
                <a:gd name="connsiteY3" fmla="*/ 584790 h 718087"/>
                <a:gd name="connsiteX4" fmla="*/ 36652 w 1674066"/>
                <a:gd name="connsiteY4" fmla="*/ 404037 h 718087"/>
                <a:gd name="connsiteX5" fmla="*/ 15387 w 1674066"/>
                <a:gd name="connsiteY5" fmla="*/ 244548 h 718087"/>
                <a:gd name="connsiteX6" fmla="*/ 89815 w 1674066"/>
                <a:gd name="connsiteY6" fmla="*/ 0 h 718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4066" h="718087">
                  <a:moveTo>
                    <a:pt x="1674066" y="606055"/>
                  </a:moveTo>
                  <a:cubicBezTo>
                    <a:pt x="1504831" y="652129"/>
                    <a:pt x="1335596" y="698204"/>
                    <a:pt x="1195601" y="712381"/>
                  </a:cubicBezTo>
                  <a:cubicBezTo>
                    <a:pt x="1055606" y="726558"/>
                    <a:pt x="970545" y="712381"/>
                    <a:pt x="834094" y="691116"/>
                  </a:cubicBezTo>
                  <a:cubicBezTo>
                    <a:pt x="697643" y="669851"/>
                    <a:pt x="509801" y="632636"/>
                    <a:pt x="376894" y="584790"/>
                  </a:cubicBezTo>
                  <a:cubicBezTo>
                    <a:pt x="243987" y="536944"/>
                    <a:pt x="96903" y="460744"/>
                    <a:pt x="36652" y="404037"/>
                  </a:cubicBezTo>
                  <a:cubicBezTo>
                    <a:pt x="-23599" y="347330"/>
                    <a:pt x="6527" y="311887"/>
                    <a:pt x="15387" y="244548"/>
                  </a:cubicBezTo>
                  <a:cubicBezTo>
                    <a:pt x="24247" y="177209"/>
                    <a:pt x="73866" y="38986"/>
                    <a:pt x="89815" y="0"/>
                  </a:cubicBezTo>
                </a:path>
              </a:pathLst>
            </a:custGeom>
            <a:noFill/>
            <a:ln w="5715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5533334" y="5524188"/>
            <a:ext cx="3543733" cy="1200329"/>
          </a:xfrm>
          <a:prstGeom prst="rect">
            <a:avLst/>
          </a:prstGeom>
          <a:solidFill>
            <a:srgbClr val="FFFF99"/>
          </a:solidFill>
          <a:ln w="127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indent="-252000">
              <a:buFont typeface="Wingdings" panose="05000000000000000000" pitchFamily="2" charset="2"/>
              <a:buChar char="Ø"/>
            </a:pPr>
            <a:r>
              <a:rPr lang="en-CA" b="1" i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UCN Beamline Installed (Kicker</a:t>
            </a:r>
            <a:r>
              <a:rPr lang="en-CA" sz="800" b="1" i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CA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</a:t>
            </a:r>
            <a:r>
              <a:rPr lang="en-CA" b="1" i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Target)</a:t>
            </a:r>
          </a:p>
          <a:p>
            <a:pPr marL="342900" indent="-252000">
              <a:buFont typeface="Wingdings" panose="05000000000000000000" pitchFamily="2" charset="2"/>
              <a:buChar char="Ø"/>
            </a:pPr>
            <a:r>
              <a:rPr lang="en-CA" b="1" i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Source Front-End Installed (D</a:t>
            </a:r>
            <a:r>
              <a:rPr lang="en-CA" b="1" i="1" baseline="-25000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en-CA" b="1" i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 Moderator)</a:t>
            </a:r>
            <a:endParaRPr lang="en-CA" dirty="0">
              <a:solidFill>
                <a:srgbClr val="0033CC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197061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 79"/>
          <p:cNvSpPr/>
          <p:nvPr/>
        </p:nvSpPr>
        <p:spPr bwMode="auto">
          <a:xfrm>
            <a:off x="4733283" y="4048515"/>
            <a:ext cx="581388" cy="362999"/>
          </a:xfrm>
          <a:prstGeom prst="rect">
            <a:avLst/>
          </a:prstGeom>
          <a:gradFill>
            <a:gsLst>
              <a:gs pos="0">
                <a:srgbClr val="003366"/>
              </a:gs>
              <a:gs pos="100000">
                <a:srgbClr val="003366"/>
              </a:gs>
            </a:gsLst>
            <a:lin ang="108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0" name="Rectangle 99"/>
          <p:cNvSpPr/>
          <p:nvPr/>
        </p:nvSpPr>
        <p:spPr bwMode="auto">
          <a:xfrm>
            <a:off x="2770689" y="2247677"/>
            <a:ext cx="1347596" cy="34801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5059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239000" y="68146"/>
            <a:ext cx="1905000" cy="45720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624A93A-D64E-4529-92D3-2A6A28A5C5F0}" type="slidenum">
              <a:rPr lang="en-US" altLang="en-US" sz="1400" b="1" smtClean="0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400" b="1" smtClean="0">
              <a:solidFill>
                <a:srgbClr val="FFFFFF"/>
              </a:solidFill>
            </a:endParaRPr>
          </a:p>
        </p:txBody>
      </p:sp>
      <p:grpSp>
        <p:nvGrpSpPr>
          <p:cNvPr id="45069" name="Group 45068"/>
          <p:cNvGrpSpPr/>
          <p:nvPr/>
        </p:nvGrpSpPr>
        <p:grpSpPr>
          <a:xfrm>
            <a:off x="562686" y="1143000"/>
            <a:ext cx="7735957" cy="4295775"/>
            <a:chOff x="562686" y="1143000"/>
            <a:chExt cx="7735957" cy="4295775"/>
          </a:xfrm>
        </p:grpSpPr>
        <p:grpSp>
          <p:nvGrpSpPr>
            <p:cNvPr id="45065" name="Group 45064"/>
            <p:cNvGrpSpPr/>
            <p:nvPr/>
          </p:nvGrpSpPr>
          <p:grpSpPr>
            <a:xfrm>
              <a:off x="1457325" y="1143000"/>
              <a:ext cx="6841318" cy="4295775"/>
              <a:chOff x="1457325" y="1143000"/>
              <a:chExt cx="6841318" cy="4295775"/>
            </a:xfrm>
          </p:grpSpPr>
          <p:grpSp>
            <p:nvGrpSpPr>
              <p:cNvPr id="29" name="Group 28"/>
              <p:cNvGrpSpPr/>
              <p:nvPr/>
            </p:nvGrpSpPr>
            <p:grpSpPr>
              <a:xfrm>
                <a:off x="1457325" y="1143000"/>
                <a:ext cx="6496050" cy="4295775"/>
                <a:chOff x="1457325" y="1143000"/>
                <a:chExt cx="6496050" cy="4295775"/>
              </a:xfrm>
            </p:grpSpPr>
            <p:cxnSp>
              <p:nvCxnSpPr>
                <p:cNvPr id="9" name="Straight Connector 8"/>
                <p:cNvCxnSpPr/>
                <p:nvPr/>
              </p:nvCxnSpPr>
              <p:spPr>
                <a:xfrm>
                  <a:off x="1457325" y="1152525"/>
                  <a:ext cx="0" cy="428625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>
                <a:xfrm>
                  <a:off x="3086100" y="1152525"/>
                  <a:ext cx="0" cy="428625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>
                <a:xfrm>
                  <a:off x="4705350" y="1143000"/>
                  <a:ext cx="0" cy="428625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/>
              </p:nvCxnSpPr>
              <p:spPr>
                <a:xfrm>
                  <a:off x="6324600" y="1152525"/>
                  <a:ext cx="0" cy="428625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/>
              </p:nvCxnSpPr>
              <p:spPr>
                <a:xfrm>
                  <a:off x="7953375" y="1143000"/>
                  <a:ext cx="0" cy="428625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5064" name="Group 45063"/>
              <p:cNvGrpSpPr/>
              <p:nvPr/>
            </p:nvGrpSpPr>
            <p:grpSpPr>
              <a:xfrm>
                <a:off x="1524175" y="1507329"/>
                <a:ext cx="6774468" cy="307778"/>
                <a:chOff x="1524175" y="1507329"/>
                <a:chExt cx="6774468" cy="307778"/>
              </a:xfrm>
            </p:grpSpPr>
            <p:sp>
              <p:nvSpPr>
                <p:cNvPr id="45063" name="TextBox 45062"/>
                <p:cNvSpPr txBox="1"/>
                <p:nvPr/>
              </p:nvSpPr>
              <p:spPr>
                <a:xfrm>
                  <a:off x="1524175" y="1507330"/>
                  <a:ext cx="15119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A" sz="1400" dirty="0" smtClean="0">
                      <a:solidFill>
                        <a:prstClr val="black"/>
                      </a:solidFill>
                    </a:rPr>
                    <a:t>1        2        3        4</a:t>
                  </a:r>
                  <a:endParaRPr lang="en-CA" sz="14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8" name="TextBox 47"/>
                <p:cNvSpPr txBox="1"/>
                <p:nvPr/>
              </p:nvSpPr>
              <p:spPr>
                <a:xfrm>
                  <a:off x="3145806" y="1507329"/>
                  <a:ext cx="15119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A" sz="1400" dirty="0" smtClean="0">
                      <a:solidFill>
                        <a:prstClr val="black"/>
                      </a:solidFill>
                    </a:rPr>
                    <a:t>1        2        3        4</a:t>
                  </a:r>
                  <a:endParaRPr lang="en-CA" sz="14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9" name="TextBox 48"/>
                <p:cNvSpPr txBox="1"/>
                <p:nvPr/>
              </p:nvSpPr>
              <p:spPr>
                <a:xfrm>
                  <a:off x="4771059" y="1507330"/>
                  <a:ext cx="15119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A" sz="1400" dirty="0" smtClean="0">
                      <a:solidFill>
                        <a:prstClr val="black"/>
                      </a:solidFill>
                    </a:rPr>
                    <a:t>1        2        3        4</a:t>
                  </a:r>
                  <a:endParaRPr lang="en-CA" sz="14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0" name="TextBox 49"/>
                <p:cNvSpPr txBox="1"/>
                <p:nvPr/>
              </p:nvSpPr>
              <p:spPr>
                <a:xfrm>
                  <a:off x="6396211" y="1507329"/>
                  <a:ext cx="15119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A" sz="1400" dirty="0" smtClean="0">
                      <a:solidFill>
                        <a:prstClr val="black"/>
                      </a:solidFill>
                    </a:rPr>
                    <a:t>1        2        3        4</a:t>
                  </a:r>
                  <a:endParaRPr lang="en-CA" sz="14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1" name="TextBox 50"/>
                <p:cNvSpPr txBox="1"/>
                <p:nvPr/>
              </p:nvSpPr>
              <p:spPr>
                <a:xfrm>
                  <a:off x="8022605" y="1507330"/>
                  <a:ext cx="2760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A" sz="1400" dirty="0">
                      <a:solidFill>
                        <a:prstClr val="black"/>
                      </a:solidFill>
                    </a:rPr>
                    <a:t>1</a:t>
                  </a:r>
                </a:p>
              </p:txBody>
            </p:sp>
          </p:grpSp>
        </p:grpSp>
        <p:grpSp>
          <p:nvGrpSpPr>
            <p:cNvPr id="45068" name="Group 45067"/>
            <p:cNvGrpSpPr/>
            <p:nvPr/>
          </p:nvGrpSpPr>
          <p:grpSpPr>
            <a:xfrm>
              <a:off x="562686" y="1145382"/>
              <a:ext cx="6295398" cy="3231062"/>
              <a:chOff x="562686" y="1145382"/>
              <a:chExt cx="6295398" cy="3231062"/>
            </a:xfrm>
          </p:grpSpPr>
          <p:grpSp>
            <p:nvGrpSpPr>
              <p:cNvPr id="45066" name="Group 45065"/>
              <p:cNvGrpSpPr/>
              <p:nvPr/>
            </p:nvGrpSpPr>
            <p:grpSpPr>
              <a:xfrm>
                <a:off x="1437561" y="1145382"/>
                <a:ext cx="5420523" cy="310696"/>
                <a:chOff x="1437561" y="1145382"/>
                <a:chExt cx="5420523" cy="310696"/>
              </a:xfrm>
            </p:grpSpPr>
            <p:sp>
              <p:nvSpPr>
                <p:cNvPr id="54" name="TextBox 53"/>
                <p:cNvSpPr txBox="1"/>
                <p:nvPr/>
              </p:nvSpPr>
              <p:spPr>
                <a:xfrm>
                  <a:off x="1437561" y="1145382"/>
                  <a:ext cx="55015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A" sz="1400" dirty="0" smtClean="0">
                      <a:solidFill>
                        <a:prstClr val="black"/>
                      </a:solidFill>
                    </a:rPr>
                    <a:t>2015</a:t>
                  </a:r>
                  <a:endParaRPr lang="en-CA" sz="14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5" name="TextBox 54"/>
                <p:cNvSpPr txBox="1"/>
                <p:nvPr/>
              </p:nvSpPr>
              <p:spPr>
                <a:xfrm>
                  <a:off x="3061662" y="1145382"/>
                  <a:ext cx="55015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A" sz="1400" dirty="0" smtClean="0">
                      <a:solidFill>
                        <a:prstClr val="black"/>
                      </a:solidFill>
                    </a:rPr>
                    <a:t>2016</a:t>
                  </a:r>
                  <a:endParaRPr lang="en-CA" sz="14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6" name="TextBox 55"/>
                <p:cNvSpPr txBox="1"/>
                <p:nvPr/>
              </p:nvSpPr>
              <p:spPr>
                <a:xfrm>
                  <a:off x="4686301" y="1147166"/>
                  <a:ext cx="55015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A" sz="1400" dirty="0" smtClean="0">
                      <a:solidFill>
                        <a:prstClr val="black"/>
                      </a:solidFill>
                    </a:rPr>
                    <a:t>2017</a:t>
                  </a:r>
                  <a:endParaRPr lang="en-CA" sz="14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7" name="TextBox 56"/>
                <p:cNvSpPr txBox="1"/>
                <p:nvPr/>
              </p:nvSpPr>
              <p:spPr>
                <a:xfrm>
                  <a:off x="6307933" y="1148301"/>
                  <a:ext cx="55015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A" sz="1400" dirty="0" smtClean="0">
                      <a:solidFill>
                        <a:prstClr val="black"/>
                      </a:solidFill>
                    </a:rPr>
                    <a:t>2018</a:t>
                  </a:r>
                  <a:endParaRPr lang="en-CA" sz="1400" dirty="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45067" name="Group 45066"/>
              <p:cNvGrpSpPr/>
              <p:nvPr/>
            </p:nvGrpSpPr>
            <p:grpSpPr>
              <a:xfrm>
                <a:off x="562686" y="1907687"/>
                <a:ext cx="907236" cy="2468757"/>
                <a:chOff x="562686" y="1907687"/>
                <a:chExt cx="907236" cy="2468757"/>
              </a:xfrm>
            </p:grpSpPr>
            <p:sp>
              <p:nvSpPr>
                <p:cNvPr id="59" name="TextBox 58"/>
                <p:cNvSpPr txBox="1"/>
                <p:nvPr/>
              </p:nvSpPr>
              <p:spPr>
                <a:xfrm>
                  <a:off x="795280" y="1907687"/>
                  <a:ext cx="514885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A" sz="1400" b="1" dirty="0" smtClean="0">
                      <a:solidFill>
                        <a:prstClr val="black"/>
                      </a:solidFill>
                    </a:rPr>
                    <a:t>UCN</a:t>
                  </a:r>
                  <a:endParaRPr lang="en-CA" sz="1400" b="1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0" name="TextBox 59"/>
                <p:cNvSpPr txBox="1"/>
                <p:nvPr/>
              </p:nvSpPr>
              <p:spPr>
                <a:xfrm>
                  <a:off x="785756" y="3357150"/>
                  <a:ext cx="543739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A" sz="1400" b="1" dirty="0" smtClean="0">
                      <a:solidFill>
                        <a:prstClr val="black"/>
                      </a:solidFill>
                    </a:rPr>
                    <a:t>EDM</a:t>
                  </a:r>
                  <a:endParaRPr lang="en-CA" sz="1400" b="1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1" name="TextBox 60"/>
                <p:cNvSpPr txBox="1"/>
                <p:nvPr/>
              </p:nvSpPr>
              <p:spPr>
                <a:xfrm>
                  <a:off x="648863" y="2284365"/>
                  <a:ext cx="821059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A" sz="1200" dirty="0" smtClean="0">
                      <a:solidFill>
                        <a:prstClr val="black"/>
                      </a:solidFill>
                    </a:rPr>
                    <a:t>  @RCNP</a:t>
                  </a:r>
                </a:p>
                <a:p>
                  <a:endParaRPr lang="en-CA" sz="1200" dirty="0">
                    <a:solidFill>
                      <a:prstClr val="black"/>
                    </a:solidFill>
                  </a:endParaRPr>
                </a:p>
                <a:p>
                  <a:r>
                    <a:rPr lang="en-CA" sz="1200" dirty="0" smtClean="0">
                      <a:solidFill>
                        <a:prstClr val="black"/>
                      </a:solidFill>
                    </a:rPr>
                    <a:t>@TRIUMF</a:t>
                  </a:r>
                  <a:endParaRPr lang="en-CA" sz="12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2" name="TextBox 61"/>
                <p:cNvSpPr txBox="1"/>
                <p:nvPr/>
              </p:nvSpPr>
              <p:spPr>
                <a:xfrm>
                  <a:off x="562686" y="3730113"/>
                  <a:ext cx="891591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A" sz="1200" dirty="0" smtClean="0">
                      <a:solidFill>
                        <a:prstClr val="black"/>
                      </a:solidFill>
                    </a:rPr>
                    <a:t>  @RCNP</a:t>
                  </a:r>
                </a:p>
                <a:p>
                  <a:endParaRPr lang="en-CA" sz="1200" dirty="0">
                    <a:solidFill>
                      <a:prstClr val="black"/>
                    </a:solidFill>
                  </a:endParaRPr>
                </a:p>
                <a:p>
                  <a:r>
                    <a:rPr lang="en-CA" sz="1200" dirty="0" smtClean="0">
                      <a:solidFill>
                        <a:prstClr val="black"/>
                      </a:solidFill>
                    </a:rPr>
                    <a:t>  @TRIUMF</a:t>
                  </a:r>
                  <a:endParaRPr lang="en-CA" sz="1200" dirty="0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64" name="TextBox 63"/>
              <p:cNvSpPr txBox="1"/>
              <p:nvPr/>
            </p:nvSpPr>
            <p:spPr>
              <a:xfrm>
                <a:off x="648051" y="1223415"/>
                <a:ext cx="832343" cy="600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CA" sz="900" dirty="0" smtClean="0">
                    <a:solidFill>
                      <a:prstClr val="black"/>
                    </a:solidFill>
                  </a:rPr>
                  <a:t>Calendar year</a:t>
                </a:r>
              </a:p>
              <a:p>
                <a:pPr algn="r"/>
                <a:endParaRPr lang="en-CA" sz="900" dirty="0" smtClean="0">
                  <a:solidFill>
                    <a:prstClr val="black"/>
                  </a:solidFill>
                </a:endParaRPr>
              </a:p>
              <a:p>
                <a:pPr algn="r"/>
                <a:endParaRPr lang="en-CA" sz="600" dirty="0" smtClean="0">
                  <a:solidFill>
                    <a:prstClr val="black"/>
                  </a:solidFill>
                </a:endParaRPr>
              </a:p>
              <a:p>
                <a:pPr algn="r"/>
                <a:r>
                  <a:rPr lang="en-CA" sz="900" dirty="0" smtClean="0">
                    <a:solidFill>
                      <a:prstClr val="black"/>
                    </a:solidFill>
                  </a:rPr>
                  <a:t>quarter</a:t>
                </a:r>
                <a:endParaRPr lang="en-CA" sz="900" dirty="0">
                  <a:solidFill>
                    <a:prstClr val="black"/>
                  </a:solidFill>
                </a:endParaRPr>
              </a:p>
            </p:txBody>
          </p:sp>
        </p:grpSp>
      </p:grpSp>
      <p:cxnSp>
        <p:nvCxnSpPr>
          <p:cNvPr id="45071" name="Straight Connector 45070"/>
          <p:cNvCxnSpPr/>
          <p:nvPr/>
        </p:nvCxnSpPr>
        <p:spPr>
          <a:xfrm>
            <a:off x="667101" y="1869587"/>
            <a:ext cx="765059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/>
        </p:nvSpPr>
        <p:spPr bwMode="auto">
          <a:xfrm>
            <a:off x="1467327" y="2246729"/>
            <a:ext cx="1303362" cy="34801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473009" y="2297661"/>
            <a:ext cx="13388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5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UCN development</a:t>
            </a:r>
            <a:endParaRPr lang="en-CA" sz="105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373606" y="1908894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9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CA" sz="900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 D</a:t>
            </a:r>
            <a:r>
              <a:rPr lang="en-CA" sz="900" baseline="-25000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900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</a:p>
          <a:p>
            <a:pPr algn="ctr"/>
            <a:r>
              <a:rPr lang="en-CA" sz="9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CA" sz="900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TRIUMF</a:t>
            </a:r>
            <a:endParaRPr lang="en-CA" sz="900" dirty="0">
              <a:solidFill>
                <a:srgbClr val="00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Rectangle 74"/>
          <p:cNvSpPr/>
          <p:nvPr/>
        </p:nvSpPr>
        <p:spPr bwMode="auto">
          <a:xfrm>
            <a:off x="3491562" y="2592442"/>
            <a:ext cx="2311462" cy="362999"/>
          </a:xfrm>
          <a:prstGeom prst="rect">
            <a:avLst/>
          </a:prstGeom>
          <a:gradFill>
            <a:gsLst>
              <a:gs pos="43000">
                <a:schemeClr val="accent2">
                  <a:lumMod val="75000"/>
                </a:schemeClr>
              </a:gs>
              <a:gs pos="0">
                <a:schemeClr val="accent2">
                  <a:lumMod val="50000"/>
                </a:schemeClr>
              </a:gs>
              <a:gs pos="83000">
                <a:schemeClr val="accent2">
                  <a:lumMod val="20000"/>
                  <a:lumOff val="80000"/>
                </a:schemeClr>
              </a:gs>
              <a:gs pos="72000">
                <a:schemeClr val="accent2">
                  <a:lumMod val="40000"/>
                  <a:lumOff val="60000"/>
                </a:schemeClr>
              </a:gs>
              <a:gs pos="59000">
                <a:schemeClr val="accent2">
                  <a:lumMod val="60000"/>
                  <a:lumOff val="40000"/>
                </a:schemeClr>
              </a:gs>
              <a:gs pos="100000">
                <a:schemeClr val="bg1"/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3427950" y="2651114"/>
            <a:ext cx="177644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5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 install/commission</a:t>
            </a:r>
            <a:endParaRPr lang="en-CA" sz="105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Rectangle 77"/>
          <p:cNvSpPr/>
          <p:nvPr/>
        </p:nvSpPr>
        <p:spPr bwMode="auto">
          <a:xfrm>
            <a:off x="1469708" y="2592000"/>
            <a:ext cx="2028183" cy="362999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433793" y="2646841"/>
            <a:ext cx="208582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50" dirty="0" err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Beamline,target</a:t>
            </a:r>
            <a:r>
              <a:rPr lang="en-CA" sz="1050" dirty="0" err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CA" sz="1050" dirty="0" err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shielding</a:t>
            </a:r>
            <a:r>
              <a:rPr lang="en-CA" sz="105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install</a:t>
            </a:r>
            <a:endParaRPr lang="en-CA" sz="105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83159" y="4068156"/>
            <a:ext cx="4539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8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EDM</a:t>
            </a:r>
          </a:p>
          <a:p>
            <a:pPr algn="ctr"/>
            <a:r>
              <a:rPr lang="en-CA" sz="8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install</a:t>
            </a:r>
            <a:endParaRPr lang="en-CA" sz="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 bwMode="auto">
          <a:xfrm>
            <a:off x="1467312" y="3689902"/>
            <a:ext cx="2873722" cy="3600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472993" y="3740834"/>
            <a:ext cx="229817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05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EDM development</a:t>
            </a:r>
            <a:endParaRPr lang="en-CA" sz="105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Rectangle 86"/>
          <p:cNvSpPr/>
          <p:nvPr/>
        </p:nvSpPr>
        <p:spPr bwMode="auto">
          <a:xfrm>
            <a:off x="6323391" y="2591944"/>
            <a:ext cx="2011150" cy="362999"/>
          </a:xfrm>
          <a:prstGeom prst="rect">
            <a:avLst/>
          </a:prstGeom>
          <a:gradFill>
            <a:gsLst>
              <a:gs pos="0">
                <a:srgbClr val="003366"/>
              </a:gs>
              <a:gs pos="72000">
                <a:srgbClr val="CADEE0"/>
              </a:gs>
              <a:gs pos="49000">
                <a:srgbClr val="6F97AA"/>
              </a:gs>
              <a:gs pos="27000">
                <a:srgbClr val="003366"/>
              </a:gs>
              <a:gs pos="92000">
                <a:schemeClr val="accent1">
                  <a:tint val="23500"/>
                  <a:satMod val="160000"/>
                </a:schemeClr>
              </a:gs>
            </a:gsLst>
            <a:lin ang="108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390477" y="2646485"/>
            <a:ext cx="93767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5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LD</a:t>
            </a:r>
            <a:r>
              <a:rPr lang="en-CA" sz="1050" baseline="-250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105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upgrade</a:t>
            </a:r>
            <a:endParaRPr lang="en-CA" sz="105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4678467" y="3691453"/>
            <a:ext cx="1095172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A" sz="900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move  to TRIUMF</a:t>
            </a:r>
            <a:endParaRPr lang="en-CA" sz="900" dirty="0">
              <a:solidFill>
                <a:srgbClr val="00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0" name="Straight Connector 89"/>
          <p:cNvCxnSpPr/>
          <p:nvPr/>
        </p:nvCxnSpPr>
        <p:spPr bwMode="auto">
          <a:xfrm>
            <a:off x="4341034" y="3699316"/>
            <a:ext cx="392249" cy="343102"/>
          </a:xfrm>
          <a:prstGeom prst="line">
            <a:avLst/>
          </a:prstGeom>
          <a:solidFill>
            <a:srgbClr val="FFFF66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1" name="Straight Connector 90"/>
          <p:cNvCxnSpPr/>
          <p:nvPr/>
        </p:nvCxnSpPr>
        <p:spPr bwMode="auto">
          <a:xfrm>
            <a:off x="4115821" y="2254550"/>
            <a:ext cx="132495" cy="349499"/>
          </a:xfrm>
          <a:prstGeom prst="line">
            <a:avLst/>
          </a:prstGeom>
          <a:solidFill>
            <a:srgbClr val="FFFF66"/>
          </a:solidFill>
          <a:ln w="28575" cap="flat" cmpd="sng" algn="ctr">
            <a:solidFill>
              <a:srgbClr val="0033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2" name="Rectangle 91"/>
          <p:cNvSpPr/>
          <p:nvPr/>
        </p:nvSpPr>
        <p:spPr bwMode="auto">
          <a:xfrm>
            <a:off x="5798888" y="4780009"/>
            <a:ext cx="2535652" cy="364293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35000">
                <a:schemeClr val="accent2">
                  <a:lumMod val="60000"/>
                  <a:lumOff val="40000"/>
                </a:schemeClr>
              </a:gs>
              <a:gs pos="17000">
                <a:srgbClr val="960000">
                  <a:tint val="66000"/>
                  <a:satMod val="160000"/>
                  <a:shade val="30000"/>
                  <a:satMod val="115000"/>
                </a:srgbClr>
              </a:gs>
              <a:gs pos="54000">
                <a:schemeClr val="accent2">
                  <a:lumMod val="20000"/>
                  <a:lumOff val="80000"/>
                </a:schemeClr>
              </a:gs>
              <a:gs pos="77000">
                <a:srgbClr val="960000">
                  <a:tint val="66000"/>
                  <a:satMod val="160000"/>
                  <a:shade val="100000"/>
                  <a:satMod val="115000"/>
                  <a:lumMod val="32000"/>
                  <a:lumOff val="68000"/>
                  <a:alpha val="55000"/>
                </a:srgbClr>
              </a:gs>
            </a:gsLst>
            <a:lin ang="108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7396582" y="4818893"/>
            <a:ext cx="10070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 smtClean="0">
                <a:solidFill>
                  <a:prstClr val="white"/>
                </a:solidFill>
                <a:latin typeface="Calibri" panose="020F0502020204030204" pitchFamily="34" charset="0"/>
              </a:rPr>
              <a:t>EDM Phase 2</a:t>
            </a:r>
            <a:endParaRPr lang="en-CA" sz="1200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94" name="Rectangle 93"/>
          <p:cNvSpPr/>
          <p:nvPr/>
        </p:nvSpPr>
        <p:spPr bwMode="auto">
          <a:xfrm>
            <a:off x="1457641" y="4406711"/>
            <a:ext cx="5917468" cy="373298"/>
          </a:xfrm>
          <a:prstGeom prst="rect">
            <a:avLst/>
          </a:prstGeom>
          <a:gradFill flip="none" rotWithShape="1">
            <a:gsLst>
              <a:gs pos="77000">
                <a:schemeClr val="bg1">
                  <a:tint val="66000"/>
                  <a:satMod val="160000"/>
                  <a:lumMod val="49000"/>
                </a:schemeClr>
              </a:gs>
              <a:gs pos="86000">
                <a:schemeClr val="bg1">
                  <a:tint val="44500"/>
                  <a:satMod val="160000"/>
                  <a:alpha val="80000"/>
                  <a:lumMod val="82000"/>
                </a:schemeClr>
              </a:gs>
              <a:gs pos="96000">
                <a:schemeClr val="bg1">
                  <a:tint val="23500"/>
                  <a:satMod val="160000"/>
                  <a:lumMod val="97000"/>
                  <a:alpha val="61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 dirty="0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3439404" y="4454860"/>
            <a:ext cx="15376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 smtClean="0">
                <a:solidFill>
                  <a:prstClr val="white"/>
                </a:solidFill>
                <a:latin typeface="Calibri" panose="020F0502020204030204" pitchFamily="34" charset="0"/>
              </a:rPr>
              <a:t>EDM R&amp;D for Phase 2</a:t>
            </a:r>
            <a:endParaRPr lang="en-CA" sz="1200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96" name="Rectangle 95"/>
          <p:cNvSpPr/>
          <p:nvPr/>
        </p:nvSpPr>
        <p:spPr bwMode="auto">
          <a:xfrm>
            <a:off x="5305006" y="4047521"/>
            <a:ext cx="2112965" cy="359369"/>
          </a:xfrm>
          <a:prstGeom prst="rect">
            <a:avLst/>
          </a:prstGeom>
          <a:gradFill flip="none" rotWithShape="1">
            <a:gsLst>
              <a:gs pos="66000">
                <a:srgbClr val="8A0000">
                  <a:tint val="66000"/>
                  <a:satMod val="160000"/>
                  <a:lumMod val="68000"/>
                </a:srgbClr>
              </a:gs>
              <a:gs pos="84000">
                <a:srgbClr val="8A0000">
                  <a:tint val="44500"/>
                  <a:satMod val="160000"/>
                  <a:alpha val="80000"/>
                  <a:lumMod val="94000"/>
                  <a:lumOff val="6000"/>
                </a:srgbClr>
              </a:gs>
              <a:gs pos="95000">
                <a:srgbClr val="8A0000">
                  <a:tint val="23500"/>
                  <a:satMod val="160000"/>
                  <a:alpha val="61000"/>
                  <a:lumMod val="96000"/>
                  <a:lumOff val="4000"/>
                </a:srgb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 dirty="0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5339952" y="4092187"/>
            <a:ext cx="10070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 smtClean="0">
                <a:solidFill>
                  <a:prstClr val="white"/>
                </a:solidFill>
                <a:latin typeface="Calibri" panose="020F0502020204030204" pitchFamily="34" charset="0"/>
              </a:rPr>
              <a:t>EDM Phase 1</a:t>
            </a:r>
            <a:endParaRPr lang="en-CA" sz="1200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cxnSp>
        <p:nvCxnSpPr>
          <p:cNvPr id="73" name="Straight Connector 72"/>
          <p:cNvCxnSpPr/>
          <p:nvPr/>
        </p:nvCxnSpPr>
        <p:spPr bwMode="auto">
          <a:xfrm>
            <a:off x="2765926" y="2246729"/>
            <a:ext cx="189473" cy="342988"/>
          </a:xfrm>
          <a:prstGeom prst="line">
            <a:avLst/>
          </a:prstGeom>
          <a:solidFill>
            <a:srgbClr val="FFFF66"/>
          </a:solidFill>
          <a:ln w="28575" cap="flat" cmpd="sng" algn="ctr">
            <a:solidFill>
              <a:srgbClr val="003366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3" name="TextBox 102"/>
          <p:cNvSpPr txBox="1"/>
          <p:nvPr/>
        </p:nvSpPr>
        <p:spPr>
          <a:xfrm>
            <a:off x="3648843" y="1911985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9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CA" sz="900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 He-II</a:t>
            </a:r>
          </a:p>
          <a:p>
            <a:pPr algn="ctr"/>
            <a:r>
              <a:rPr lang="en-CA" sz="9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CA" sz="900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TRIUMF</a:t>
            </a:r>
            <a:endParaRPr lang="en-CA" sz="900" dirty="0">
              <a:solidFill>
                <a:srgbClr val="00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006186" y="2287047"/>
            <a:ext cx="11673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5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Safety upgrades</a:t>
            </a:r>
            <a:endParaRPr lang="en-CA" sz="105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 Box 6"/>
          <p:cNvSpPr txBox="1">
            <a:spLocks noChangeArrowheads="1"/>
          </p:cNvSpPr>
          <p:nvPr/>
        </p:nvSpPr>
        <p:spPr bwMode="auto">
          <a:xfrm>
            <a:off x="0" y="-4879"/>
            <a:ext cx="9144000" cy="51911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800" b="1" dirty="0" smtClean="0">
                <a:solidFill>
                  <a:srgbClr val="FFFFFF"/>
                </a:solidFill>
                <a:latin typeface="Arial" charset="0"/>
              </a:rPr>
              <a:t>UCN and </a:t>
            </a:r>
            <a:r>
              <a:rPr lang="en-US" altLang="en-US" sz="2800" b="1" dirty="0" err="1" smtClean="0">
                <a:solidFill>
                  <a:srgbClr val="FFFFFF"/>
                </a:solidFill>
                <a:latin typeface="Arial" charset="0"/>
              </a:rPr>
              <a:t>nEDM</a:t>
            </a:r>
            <a:r>
              <a:rPr lang="en-US" altLang="en-US" sz="2800" b="1" dirty="0" smtClean="0">
                <a:solidFill>
                  <a:srgbClr val="FFFFFF"/>
                </a:solidFill>
                <a:latin typeface="Arial" charset="0"/>
              </a:rPr>
              <a:t> Timeline</a:t>
            </a:r>
          </a:p>
        </p:txBody>
      </p:sp>
      <p:sp>
        <p:nvSpPr>
          <p:cNvPr id="65" name="Slide Number Placeholder 1"/>
          <p:cNvSpPr txBox="1">
            <a:spLocks/>
          </p:cNvSpPr>
          <p:nvPr/>
        </p:nvSpPr>
        <p:spPr bwMode="auto">
          <a:xfrm>
            <a:off x="7239000" y="71321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0" latinLnBrk="0" hangingPunct="0">
              <a:spcBef>
                <a:spcPct val="20000"/>
              </a:spcBef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defTabSz="914400" rtl="0" eaLnBrk="0" latinLnBrk="0" hangingPunct="0">
              <a:spcBef>
                <a:spcPct val="20000"/>
              </a:spcBef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1143000" indent="-228600" algn="l" defTabSz="914400" rtl="0" eaLnBrk="0" latinLnBrk="0" hangingPunct="0">
              <a:spcBef>
                <a:spcPct val="20000"/>
              </a:spcBef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600200" indent="-228600" algn="l" defTabSz="914400" rtl="0" eaLnBrk="0" latinLnBrk="0" hangingPunct="0">
              <a:spcBef>
                <a:spcPct val="20000"/>
              </a:spcBef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2057400" indent="-228600" algn="l" defTabSz="914400" rtl="0" eaLnBrk="0" latinLnBrk="0" hangingPunct="0">
              <a:spcBef>
                <a:spcPct val="20000"/>
              </a:spcBef>
              <a:buFont typeface="Arial" charset="0"/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E291CFBF-7645-4924-8AFD-8AF84BD2BD37}" type="slidenum">
              <a:rPr lang="en-US" altLang="en-US" sz="1400" smtClean="0">
                <a:solidFill>
                  <a:prstClr val="white"/>
                </a:solidFill>
                <a:latin typeface="Times New Roman" pitchFamily="18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400" smtClean="0">
              <a:solidFill>
                <a:prstClr val="white"/>
              </a:solidFill>
              <a:latin typeface="Times New Roman" pitchFamily="18" charset="0"/>
            </a:endParaRPr>
          </a:p>
        </p:txBody>
      </p:sp>
      <p:sp>
        <p:nvSpPr>
          <p:cNvPr id="66" name="Rounded Rectangular Callout 65"/>
          <p:cNvSpPr/>
          <p:nvPr/>
        </p:nvSpPr>
        <p:spPr>
          <a:xfrm>
            <a:off x="3192522" y="3232960"/>
            <a:ext cx="4547983" cy="369279"/>
          </a:xfrm>
          <a:prstGeom prst="wedgeRoundRectCallout">
            <a:avLst>
              <a:gd name="adj1" fmla="val -43000"/>
              <a:gd name="adj2" fmla="val -149172"/>
              <a:gd name="adj3" fmla="val 16667"/>
            </a:avLst>
          </a:prstGeom>
          <a:solidFill>
            <a:srgbClr val="FFFF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sz="1400" b="1" dirty="0" smtClean="0">
                <a:solidFill>
                  <a:srgbClr val="0000FF"/>
                </a:solidFill>
                <a:latin typeface="Calibri" panose="020F0502020204030204" pitchFamily="34" charset="0"/>
              </a:rPr>
              <a:t>Milestones: Proton Beamline (BL1U) &amp; CN Source installed</a:t>
            </a:r>
            <a:endParaRPr lang="en-CA" sz="1400" b="1" dirty="0">
              <a:solidFill>
                <a:srgbClr val="0000FF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95412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6"/>
          <p:cNvSpPr txBox="1">
            <a:spLocks noChangeArrowheads="1"/>
          </p:cNvSpPr>
          <p:nvPr/>
        </p:nvSpPr>
        <p:spPr bwMode="auto">
          <a:xfrm>
            <a:off x="0" y="133350"/>
            <a:ext cx="9144000" cy="51911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800" b="1" dirty="0" err="1" smtClean="0">
                <a:solidFill>
                  <a:srgbClr val="FFFFFF"/>
                </a:solidFill>
                <a:latin typeface="Arial" charset="0"/>
              </a:rPr>
              <a:t>nEDM</a:t>
            </a:r>
            <a:r>
              <a:rPr lang="en-US" altLang="en-US" sz="2800" b="1" dirty="0" smtClean="0">
                <a:solidFill>
                  <a:srgbClr val="FFFFFF"/>
                </a:solidFill>
                <a:latin typeface="Arial" charset="0"/>
              </a:rPr>
              <a:t> Phase 2 Strategy</a:t>
            </a:r>
          </a:p>
        </p:txBody>
      </p:sp>
      <p:sp>
        <p:nvSpPr>
          <p:cNvPr id="45059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239000" y="206375"/>
            <a:ext cx="1905000" cy="45720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624A93A-D64E-4529-92D3-2A6A28A5C5F0}" type="slidenum">
              <a:rPr lang="en-US" altLang="en-US" sz="1400" b="1" smtClean="0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14</a:t>
            </a:fld>
            <a:endParaRPr lang="en-US" altLang="en-US" sz="1400" b="1" smtClean="0">
              <a:solidFill>
                <a:srgbClr val="FFFFFF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97169" y="1053099"/>
            <a:ext cx="9035358" cy="2537772"/>
          </a:xfrm>
          <a:prstGeom prst="rect">
            <a:avLst/>
          </a:prstGeom>
        </p:spPr>
        <p:txBody>
          <a:bodyPr numCol="2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13F7C"/>
                </a:solidFill>
                <a:latin typeface="Myriad Pro"/>
                <a:ea typeface="ＭＳ Ｐゴシック" pitchFamily="-109" charset="-128"/>
                <a:cs typeface="Myriad Pro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2400">
                <a:solidFill>
                  <a:srgbClr val="4F4946"/>
                </a:solidFill>
                <a:latin typeface="Myriad Pro"/>
                <a:ea typeface="ＭＳ Ｐゴシック" pitchFamily="-109" charset="-128"/>
                <a:cs typeface="Myriad Pro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F4946"/>
                </a:solidFill>
                <a:latin typeface="Myriad Pro"/>
                <a:ea typeface="ＭＳ Ｐゴシック" pitchFamily="-109" charset="-128"/>
                <a:cs typeface="Myriad Pro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>
                <a:solidFill>
                  <a:srgbClr val="4F4946"/>
                </a:solidFill>
                <a:latin typeface="+mj-lt"/>
                <a:ea typeface="ＭＳ Ｐゴシック" pitchFamily="-109" charset="-128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600">
                <a:solidFill>
                  <a:srgbClr val="4F4946"/>
                </a:solidFill>
                <a:latin typeface="+mj-lt"/>
                <a:ea typeface="ＭＳ Ｐゴシック" pitchFamily="-109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800000"/>
                </a:solidFill>
                <a:latin typeface="+mn-lt"/>
                <a:ea typeface="ＭＳ Ｐゴシック" pitchFamily="-109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800000"/>
                </a:solidFill>
                <a:latin typeface="+mn-lt"/>
                <a:ea typeface="ＭＳ Ｐゴシック" pitchFamily="-109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800000"/>
                </a:solidFill>
                <a:latin typeface="+mn-lt"/>
                <a:ea typeface="ＭＳ Ｐゴシック" pitchFamily="-109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800000"/>
                </a:solidFill>
                <a:latin typeface="+mn-lt"/>
                <a:ea typeface="ＭＳ Ｐゴシック" pitchFamily="-109" charset="-128"/>
              </a:defRPr>
            </a:lvl9pPr>
          </a:lstStyle>
          <a:p>
            <a:pPr marL="180000" indent="-180000"/>
            <a:r>
              <a:rPr lang="en-CA" sz="1800" kern="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CA" sz="1800" kern="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oom temperature experiment</a:t>
            </a:r>
          </a:p>
          <a:p>
            <a:pPr marL="432000" lvl="1" indent="-180000"/>
            <a:r>
              <a:rPr lang="en-CA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Enables more rapid development</a:t>
            </a:r>
            <a:endParaRPr lang="en-CA" sz="14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0000" indent="-180000"/>
            <a:r>
              <a:rPr lang="en-CA" sz="1800" kern="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Planned improvements</a:t>
            </a:r>
            <a:endParaRPr lang="en-CA" sz="1800" kern="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lvl="1" indent="-180000"/>
            <a:r>
              <a:rPr lang="en-CA" sz="1400" kern="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CA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igher </a:t>
            </a:r>
            <a:r>
              <a:rPr lang="en-CA" sz="1400" kern="0" dirty="0">
                <a:latin typeface="Arial" panose="020B0604020202020204" pitchFamily="34" charset="0"/>
                <a:cs typeface="Arial" panose="020B0604020202020204" pitchFamily="34" charset="0"/>
              </a:rPr>
              <a:t>UCN density with LD</a:t>
            </a:r>
            <a:r>
              <a:rPr lang="en-CA" sz="1400" kern="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1400" kern="0" dirty="0">
                <a:latin typeface="Arial" panose="020B0604020202020204" pitchFamily="34" charset="0"/>
                <a:cs typeface="Arial" panose="020B0604020202020204" pitchFamily="34" charset="0"/>
              </a:rPr>
              <a:t> moderator</a:t>
            </a:r>
            <a:endParaRPr lang="en-CA" sz="1400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lvl="1" indent="-180000"/>
            <a:r>
              <a:rPr lang="en-CA" sz="1400" kern="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1400" kern="0" dirty="0">
                <a:latin typeface="Arial" panose="020B0604020202020204" pitchFamily="34" charset="0"/>
                <a:cs typeface="Arial" panose="020B0604020202020204" pitchFamily="34" charset="0"/>
              </a:rPr>
              <a:t>cells, probably “horizontal” </a:t>
            </a:r>
            <a:r>
              <a:rPr lang="en-CA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loading</a:t>
            </a:r>
            <a:endParaRPr lang="en-CA" sz="14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lvl="1" indent="-180000"/>
            <a:r>
              <a:rPr lang="en-CA" sz="1400" b="1" kern="0" dirty="0">
                <a:latin typeface="Arial" panose="020B0604020202020204" pitchFamily="34" charset="0"/>
                <a:cs typeface="Arial" panose="020B0604020202020204" pitchFamily="34" charset="0"/>
              </a:rPr>
              <a:t>dual Xe/Hg </a:t>
            </a:r>
            <a:r>
              <a:rPr lang="en-CA" sz="1400" b="1" kern="0" dirty="0" err="1">
                <a:latin typeface="Arial" panose="020B0604020202020204" pitchFamily="34" charset="0"/>
                <a:cs typeface="Arial" panose="020B0604020202020204" pitchFamily="34" charset="0"/>
              </a:rPr>
              <a:t>comagnetometer</a:t>
            </a:r>
            <a:endParaRPr lang="en-CA" sz="1400" b="1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lvl="1" indent="-180000"/>
            <a:r>
              <a:rPr lang="en-CA" sz="1400" b="1" kern="0" dirty="0">
                <a:latin typeface="Arial" panose="020B0604020202020204" pitchFamily="34" charset="0"/>
                <a:cs typeface="Arial" panose="020B0604020202020204" pitchFamily="34" charset="0"/>
              </a:rPr>
              <a:t>improved magnetic environment</a:t>
            </a:r>
          </a:p>
          <a:p>
            <a:pPr marL="432000" lvl="1" indent="-180000"/>
            <a:r>
              <a:rPr lang="en-CA" sz="1400" kern="0" dirty="0">
                <a:latin typeface="Arial" panose="020B0604020202020204" pitchFamily="34" charset="0"/>
                <a:cs typeface="Arial" panose="020B0604020202020204" pitchFamily="34" charset="0"/>
              </a:rPr>
              <a:t>simultaneous counting of both </a:t>
            </a:r>
            <a:r>
              <a:rPr lang="en-CA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polarizations</a:t>
            </a:r>
            <a:endParaRPr lang="en-CA" sz="1800" kern="0" dirty="0"/>
          </a:p>
          <a:p>
            <a:pPr marL="180000" indent="-180000"/>
            <a:r>
              <a:rPr lang="en-CA" sz="1800" kern="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CA" sz="1800" kern="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ngoing </a:t>
            </a:r>
            <a:r>
              <a:rPr lang="en-CA" sz="1800" kern="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extensive R&amp;D program</a:t>
            </a:r>
          </a:p>
          <a:p>
            <a:pPr marL="432000" lvl="1" indent="-180000"/>
            <a:r>
              <a:rPr lang="en-CA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magnetics</a:t>
            </a:r>
            <a:endParaRPr lang="en-CA" sz="14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lvl="1" indent="-180000"/>
            <a:r>
              <a:rPr lang="en-CA" sz="1400" kern="0" dirty="0">
                <a:latin typeface="Arial" panose="020B0604020202020204" pitchFamily="34" charset="0"/>
                <a:cs typeface="Arial" panose="020B0604020202020204" pitchFamily="34" charset="0"/>
              </a:rPr>
              <a:t>UCN detector</a:t>
            </a:r>
          </a:p>
          <a:p>
            <a:pPr marL="432000" lvl="1" indent="-180000"/>
            <a:r>
              <a:rPr lang="en-CA" sz="1400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comagnetometer</a:t>
            </a:r>
            <a:endParaRPr lang="en-CA" sz="14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lvl="1" indent="-180000"/>
            <a:r>
              <a:rPr lang="en-CA" sz="1400" kern="0" dirty="0">
                <a:latin typeface="Arial" panose="020B0604020202020204" pitchFamily="34" charset="0"/>
                <a:cs typeface="Arial" panose="020B0604020202020204" pitchFamily="34" charset="0"/>
              </a:rPr>
              <a:t>HV/EDM cell</a:t>
            </a:r>
          </a:p>
          <a:p>
            <a:pPr marL="432000" lvl="1" indent="-180000"/>
            <a:r>
              <a:rPr lang="en-CA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Simulations</a:t>
            </a:r>
          </a:p>
          <a:p>
            <a:pPr marL="31950" indent="-180000"/>
            <a:r>
              <a:rPr lang="en-CA" sz="1800" kern="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Keep layout as flexible as possible</a:t>
            </a:r>
          </a:p>
          <a:p>
            <a:pPr marL="432000" lvl="1" indent="-180000"/>
            <a:r>
              <a:rPr lang="en-CA" sz="1400" kern="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CA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o take advantage of R &amp; D outcomes</a:t>
            </a:r>
            <a:endParaRPr lang="en-CA" sz="14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lvl="1" indent="-180000"/>
            <a:endParaRPr lang="en-CA" sz="1400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96888" y="6228653"/>
            <a:ext cx="1416050" cy="47625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B366EB59-53C8-4B7B-84AC-C8926B763D98}" type="datetime4">
              <a:rPr lang="en-US"/>
              <a:pPr/>
              <a:t>June 14, 2016</a:t>
            </a:fld>
            <a:endParaRPr lang="en-US" dirty="0"/>
          </a:p>
        </p:txBody>
      </p:sp>
      <p:pic>
        <p:nvPicPr>
          <p:cNvPr id="7" name="Picture 2" descr="C:\rpicker\_priv\UCN CDR\pic\UCN-EDMsketch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43" t="28009" r="1404" b="20846"/>
          <a:stretch/>
        </p:blipFill>
        <p:spPr bwMode="auto">
          <a:xfrm>
            <a:off x="0" y="3813814"/>
            <a:ext cx="9255212" cy="2710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54489" flipH="1">
            <a:off x="8357792" y="5441966"/>
            <a:ext cx="477390" cy="47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 rot="18795222">
            <a:off x="7643135" y="6169307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b="1" dirty="0" smtClean="0">
                <a:solidFill>
                  <a:srgbClr val="005BA8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1" charset="0"/>
                <a:ea typeface="ヒラギノ角ゴ Pro W3" pitchFamily="-111" charset="-128"/>
              </a:rPr>
              <a:t>protons</a:t>
            </a:r>
            <a:endParaRPr lang="de-DE" b="1" dirty="0">
              <a:solidFill>
                <a:srgbClr val="005BA8">
                  <a:lumMod val="40000"/>
                  <a:lumOff val="6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-111" charset="0"/>
              <a:ea typeface="ヒラギノ角ゴ Pro W3" pitchFamily="-111" charset="-128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8221634" y="4178821"/>
            <a:ext cx="910893" cy="472973"/>
          </a:xfrm>
          <a:prstGeom prst="roundRect">
            <a:avLst/>
          </a:prstGeom>
          <a:ln w="19050">
            <a:solidFill>
              <a:srgbClr val="8B181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54000" tIns="28800" rIns="54000" bIns="28800" anchor="ctr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moderator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cryostat</a:t>
            </a:r>
            <a:endParaRPr lang="en-CA" sz="1200" b="1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935635" y="4726011"/>
            <a:ext cx="1044184" cy="268661"/>
          </a:xfrm>
          <a:prstGeom prst="roundRect">
            <a:avLst/>
          </a:prstGeom>
          <a:ln w="19050">
            <a:solidFill>
              <a:srgbClr val="8B181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54000" tIns="28800" rIns="54000" bIns="28800" anchor="ctr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He-II volume</a:t>
            </a:r>
            <a:endParaRPr lang="en-CA" sz="1200" b="1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4219130" y="4146648"/>
            <a:ext cx="1026209" cy="268661"/>
          </a:xfrm>
          <a:prstGeom prst="roundRect">
            <a:avLst/>
          </a:prstGeom>
          <a:ln w="19050">
            <a:solidFill>
              <a:srgbClr val="8B181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54000" tIns="28800" rIns="54000" bIns="28800" anchor="ctr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SC polarizer</a:t>
            </a:r>
            <a:endParaRPr lang="en-CA" sz="1200" b="1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170354" y="6381136"/>
            <a:ext cx="1328501" cy="268661"/>
          </a:xfrm>
          <a:prstGeom prst="roundRect">
            <a:avLst/>
          </a:prstGeom>
          <a:ln w="19050">
            <a:solidFill>
              <a:srgbClr val="8B181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54000" tIns="28800" rIns="54000" bIns="28800" anchor="ctr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4 UCN detectors</a:t>
            </a:r>
            <a:endParaRPr lang="en-CA" sz="1200" b="1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947967" y="5636975"/>
            <a:ext cx="1022371" cy="472973"/>
          </a:xfrm>
          <a:prstGeom prst="roundRect">
            <a:avLst/>
          </a:prstGeom>
          <a:ln w="19050">
            <a:solidFill>
              <a:srgbClr val="8B181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54000" tIns="28800" rIns="54000" bIns="28800" anchor="ctr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spin flipper/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analyzer</a:t>
            </a:r>
            <a:endParaRPr lang="en-CA" sz="1200" b="1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162333" y="4717989"/>
            <a:ext cx="982091" cy="268661"/>
          </a:xfrm>
          <a:prstGeom prst="roundRect">
            <a:avLst/>
          </a:prstGeom>
          <a:ln w="19050">
            <a:solidFill>
              <a:srgbClr val="8B181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54000" tIns="28800" rIns="54000" bIns="28800" anchor="ctr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UCN switch</a:t>
            </a:r>
            <a:endParaRPr lang="en-CA" sz="1200" b="1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586210" y="4269179"/>
            <a:ext cx="1830582" cy="268661"/>
          </a:xfrm>
          <a:prstGeom prst="roundRect">
            <a:avLst/>
          </a:prstGeom>
          <a:ln w="19050">
            <a:solidFill>
              <a:srgbClr val="8B181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54000" tIns="28800" rIns="54000" bIns="28800" anchor="ctr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inner passive shielding</a:t>
            </a:r>
            <a:endParaRPr lang="en-CA" sz="1200" b="1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341042" y="4647856"/>
            <a:ext cx="955947" cy="268661"/>
          </a:xfrm>
          <a:prstGeom prst="roundRect">
            <a:avLst/>
          </a:prstGeom>
          <a:ln w="19050">
            <a:solidFill>
              <a:srgbClr val="8B181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54000" tIns="28800" rIns="54000" bIns="28800" anchor="ctr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EDM cell(s)</a:t>
            </a:r>
            <a:endParaRPr lang="en-CA" sz="1200" b="1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619918" y="3256205"/>
            <a:ext cx="470083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spc="50" dirty="0" smtClean="0">
                <a:ln w="13500">
                  <a:solidFill>
                    <a:srgbClr val="005BA8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CC66FF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-111" charset="0"/>
                <a:ea typeface="ヒラギノ角ゴ Pro W3" pitchFamily="-111" charset="-128"/>
              </a:rPr>
              <a:t>A possible topology</a:t>
            </a:r>
            <a:endParaRPr lang="en-US" sz="3600" b="1" spc="50" dirty="0">
              <a:ln w="13500">
                <a:solidFill>
                  <a:srgbClr val="005BA8">
                    <a:shade val="2500"/>
                    <a:alpha val="6500"/>
                  </a:srgbClr>
                </a:solidFill>
                <a:prstDash val="solid"/>
              </a:ln>
              <a:solidFill>
                <a:srgbClr val="CC66FF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" pitchFamily="-111" charset="0"/>
              <a:ea typeface="ヒラギノ角ゴ Pro W3" pitchFamily="-111" charset="-128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496888" y="6381136"/>
            <a:ext cx="200568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150113" y="6335711"/>
            <a:ext cx="6992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6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2.5 m</a:t>
            </a:r>
            <a:endParaRPr lang="en-CA" sz="1600" dirty="0">
              <a:solidFill>
                <a:srgbClr val="000000"/>
              </a:solidFill>
              <a:latin typeface="Arial" pitchFamily="-111" charset="0"/>
              <a:ea typeface="ヒラギノ角ゴ Pro W3" pitchFamily="-111" charset="-128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209550" y="3954853"/>
            <a:ext cx="2523354" cy="2291308"/>
          </a:xfrm>
          <a:prstGeom prst="rect">
            <a:avLst/>
          </a:prstGeom>
          <a:noFill/>
          <a:ln w="19050" cap="flat" cmpd="sng" algn="ctr">
            <a:solidFill>
              <a:srgbClr val="0033CC"/>
            </a:solidFill>
            <a:prstDash val="lg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175982" y="3655360"/>
            <a:ext cx="2157520" cy="268661"/>
          </a:xfrm>
          <a:prstGeom prst="roundRect">
            <a:avLst/>
          </a:prstGeom>
          <a:ln w="19050">
            <a:solidFill>
              <a:srgbClr val="8B181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54000" tIns="28800" rIns="54000" bIns="28800" anchor="ctr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magnetically shielded room</a:t>
            </a:r>
            <a:endParaRPr lang="en-CA" sz="1200" b="1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8243339" y="5511828"/>
            <a:ext cx="740641" cy="36163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8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5207" y="5473593"/>
            <a:ext cx="384981" cy="387724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V="1">
            <a:off x="7641127" y="5786514"/>
            <a:ext cx="833077" cy="860589"/>
          </a:xfrm>
          <a:prstGeom prst="straightConnector1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6921379" y="5557969"/>
            <a:ext cx="1374074" cy="268661"/>
          </a:xfrm>
          <a:prstGeom prst="roundRect">
            <a:avLst/>
          </a:prstGeom>
          <a:ln w="19050">
            <a:solidFill>
              <a:srgbClr val="8B181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54000" tIns="28800" rIns="54000" bIns="28800" anchor="ctr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2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de-DE" sz="1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pallation target</a:t>
            </a:r>
            <a:endParaRPr lang="en-CA" sz="1200" b="1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0" y="5148957"/>
            <a:ext cx="701095" cy="268661"/>
          </a:xfrm>
          <a:prstGeom prst="roundRect">
            <a:avLst/>
          </a:prstGeom>
          <a:ln w="19050">
            <a:solidFill>
              <a:srgbClr val="8B181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54000" tIns="28800" rIns="54000" bIns="28800" anchor="ctr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HV feed</a:t>
            </a:r>
            <a:endParaRPr lang="en-CA" sz="1200" b="1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755640" y="702817"/>
            <a:ext cx="3225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defTabSz="457200">
              <a:spcBef>
                <a:spcPct val="0"/>
              </a:spcBef>
            </a:pPr>
            <a:r>
              <a:rPr lang="en-CA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Sensitivity goal: </a:t>
            </a:r>
            <a:r>
              <a:rPr lang="en-US" i="1" dirty="0" err="1">
                <a:solidFill>
                  <a:srgbClr val="000000"/>
                </a:solidFill>
                <a:latin typeface="Times New Roman" pitchFamily="18" charset="0"/>
                <a:ea typeface="ヒラギノ角ゴ Pro W3" pitchFamily="-111" charset="-128"/>
              </a:rPr>
              <a:t>d</a:t>
            </a:r>
            <a:r>
              <a:rPr lang="en-US" baseline="-25000" dirty="0" err="1">
                <a:solidFill>
                  <a:srgbClr val="000000"/>
                </a:solidFill>
                <a:latin typeface="Times New Roman" pitchFamily="18" charset="0"/>
                <a:ea typeface="ヒラギノ角ゴ Pro W3" pitchFamily="-111" charset="-128"/>
              </a:rPr>
              <a:t>n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ea typeface="ヒラギノ角ゴ Pro W3" pitchFamily="-111" charset="-128"/>
              </a:rPr>
              <a:t> &lt; 10</a:t>
            </a:r>
            <a:r>
              <a:rPr lang="en-US" baseline="30000" dirty="0">
                <a:solidFill>
                  <a:srgbClr val="000000"/>
                </a:solidFill>
                <a:latin typeface="Times New Roman" pitchFamily="18" charset="0"/>
                <a:ea typeface="ヒラギノ角ゴ Pro W3" pitchFamily="-111" charset="-128"/>
              </a:rPr>
              <a:t>-27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  <a:ea typeface="ヒラギノ角ゴ Pro W3" pitchFamily="-111" charset="-128"/>
              </a:rPr>
              <a:t>e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  <a:ea typeface="ヒラギノ角ゴ Pro W3" pitchFamily="-111" charset="-128"/>
                <a:cs typeface="Times New Roman" pitchFamily="18" charset="0"/>
                <a:sym typeface="Symbol" pitchFamily="18" charset="2"/>
              </a:rPr>
              <a:t>·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  <a:ea typeface="ヒラギノ角ゴ Pro W3" pitchFamily="-111" charset="-128"/>
              </a:rPr>
              <a:t>cm</a:t>
            </a:r>
            <a:endParaRPr lang="en-US" dirty="0">
              <a:solidFill>
                <a:srgbClr val="000000"/>
              </a:solidFill>
              <a:latin typeface="Times New Roman" pitchFamily="18" charset="0"/>
              <a:ea typeface="ヒラギノ角ゴ Pro W3" pitchFamily="-11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890746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6"/>
          <p:cNvSpPr txBox="1">
            <a:spLocks noChangeArrowheads="1"/>
          </p:cNvSpPr>
          <p:nvPr/>
        </p:nvSpPr>
        <p:spPr bwMode="auto">
          <a:xfrm>
            <a:off x="0" y="-4879"/>
            <a:ext cx="9144000" cy="51911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800" b="1" dirty="0" smtClean="0">
                <a:solidFill>
                  <a:srgbClr val="FFFFFF"/>
                </a:solidFill>
                <a:latin typeface="Arial" charset="0"/>
              </a:rPr>
              <a:t>Summary</a:t>
            </a:r>
          </a:p>
        </p:txBody>
      </p:sp>
      <p:sp>
        <p:nvSpPr>
          <p:cNvPr id="45059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239000" y="68146"/>
            <a:ext cx="1905000" cy="45720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624A93A-D64E-4529-92D3-2A6A28A5C5F0}" type="slidenum">
              <a:rPr lang="en-US" altLang="en-US" sz="1400" b="1" smtClean="0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15</a:t>
            </a:fld>
            <a:endParaRPr lang="en-US" altLang="en-US" sz="1400" b="1" smtClean="0">
              <a:solidFill>
                <a:srgbClr val="FFFFFF"/>
              </a:solidFill>
            </a:endParaRPr>
          </a:p>
        </p:txBody>
      </p:sp>
      <p:sp>
        <p:nvSpPr>
          <p:cNvPr id="45060" name="Text Box 8"/>
          <p:cNvSpPr txBox="1">
            <a:spLocks noChangeArrowheads="1"/>
          </p:cNvSpPr>
          <p:nvPr/>
        </p:nvSpPr>
        <p:spPr bwMode="auto">
          <a:xfrm>
            <a:off x="640956" y="837155"/>
            <a:ext cx="8003309" cy="3877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b="1" i="1" dirty="0" smtClean="0">
                <a:solidFill>
                  <a:srgbClr val="0033CC"/>
                </a:solidFill>
                <a:latin typeface="Calibri" panose="020F0502020204030204" pitchFamily="34" charset="0"/>
                <a:ea typeface="Gill Sans" charset="0"/>
                <a:cs typeface="Gill Sans" charset="0"/>
                <a:sym typeface="Wingdings" pitchFamily="2" charset="2"/>
              </a:rPr>
              <a:t>UCN Facility</a:t>
            </a:r>
          </a:p>
          <a:p>
            <a:pPr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prstClr val="black"/>
                </a:solidFill>
                <a:latin typeface="Calibri" panose="020F0502020204030204" pitchFamily="34" charset="0"/>
                <a:ea typeface="Gill Sans" charset="0"/>
                <a:cs typeface="Gill Sans" charset="0"/>
              </a:rPr>
              <a:t>P</a:t>
            </a:r>
            <a:r>
              <a:rPr lang="en-US" altLang="en-US" sz="2000" dirty="0" smtClean="0">
                <a:solidFill>
                  <a:prstClr val="black"/>
                </a:solidFill>
                <a:latin typeface="Calibri" panose="020F0502020204030204" pitchFamily="34" charset="0"/>
                <a:ea typeface="Gill Sans" charset="0"/>
                <a:cs typeface="Gill Sans" charset="0"/>
              </a:rPr>
              <a:t>roton beamline, Target, &amp; CN Source installed on schedule</a:t>
            </a:r>
            <a:endParaRPr lang="en-US" altLang="en-US" sz="2000" dirty="0" smtClean="0">
              <a:solidFill>
                <a:prstClr val="black"/>
              </a:solidFill>
              <a:latin typeface="Calibri" panose="020F0502020204030204" pitchFamily="34" charset="0"/>
              <a:ea typeface="Gill Sans" charset="0"/>
              <a:cs typeface="Gill Sans" charset="0"/>
              <a:sym typeface="Wingdings" pitchFamily="2" charset="2"/>
            </a:endParaRPr>
          </a:p>
          <a:p>
            <a:pPr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prstClr val="black"/>
                </a:solidFill>
                <a:latin typeface="Calibri" panose="020F0502020204030204" pitchFamily="34" charset="0"/>
                <a:ea typeface="Gill Sans" charset="0"/>
                <a:cs typeface="Gill Sans" charset="0"/>
                <a:sym typeface="Wingdings" pitchFamily="2" charset="2"/>
              </a:rPr>
              <a:t>He-II Superfluid Cryostat to arrive at TRIUMF in Summer 2016</a:t>
            </a:r>
          </a:p>
          <a:p>
            <a:pPr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prstClr val="black"/>
                </a:solidFill>
                <a:latin typeface="Calibri" panose="020F0502020204030204" pitchFamily="34" charset="0"/>
                <a:ea typeface="Gill Sans" charset="0"/>
                <a:cs typeface="Gill Sans" charset="0"/>
                <a:sym typeface="Wingdings" pitchFamily="2" charset="2"/>
              </a:rPr>
              <a:t>Control Hardware &amp; Software in progress</a:t>
            </a:r>
          </a:p>
          <a:p>
            <a:pPr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prstClr val="black"/>
                </a:solidFill>
                <a:latin typeface="Calibri" panose="020F0502020204030204" pitchFamily="34" charset="0"/>
                <a:ea typeface="Gill Sans" charset="0"/>
                <a:cs typeface="Gill Sans" charset="0"/>
                <a:sym typeface="Wingdings" pitchFamily="2" charset="2"/>
              </a:rPr>
              <a:t>Commission BL1U, CN and UCN source in 2016-17</a:t>
            </a:r>
          </a:p>
          <a:p>
            <a:pPr lvl="1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000" dirty="0" smtClean="0">
                <a:solidFill>
                  <a:srgbClr val="0000FF"/>
                </a:solidFill>
                <a:latin typeface="Calibri" panose="020F0502020204030204" pitchFamily="34" charset="0"/>
                <a:ea typeface="Gill Sans" charset="0"/>
                <a:cs typeface="Gill Sans" charset="0"/>
                <a:sym typeface="Wingdings" pitchFamily="2" charset="2"/>
              </a:rPr>
              <a:t>CN Source Commissioning Tests </a:t>
            </a:r>
            <a:r>
              <a:rPr lang="en-US" altLang="en-US" sz="2000" dirty="0" smtClean="0">
                <a:solidFill>
                  <a:srgbClr val="0000FF"/>
                </a:solidFill>
                <a:latin typeface="Calibri" panose="020F0502020204030204" pitchFamily="34" charset="0"/>
                <a:ea typeface="Gill Sans" charset="0"/>
                <a:cs typeface="Gill Sans" charset="0"/>
                <a:sym typeface="Symbol"/>
              </a:rPr>
              <a:t> </a:t>
            </a:r>
            <a:r>
              <a:rPr lang="en-US" altLang="en-US" sz="2000" dirty="0" err="1" smtClean="0">
                <a:solidFill>
                  <a:srgbClr val="0000FF"/>
                </a:solidFill>
                <a:latin typeface="Calibri" panose="020F0502020204030204" pitchFamily="34" charset="0"/>
                <a:ea typeface="Gill Sans" charset="0"/>
                <a:cs typeface="Gill Sans" charset="0"/>
                <a:sym typeface="Symbol"/>
              </a:rPr>
              <a:t>T.Kikawa</a:t>
            </a:r>
            <a:r>
              <a:rPr lang="en-US" altLang="en-US" sz="2000" dirty="0" smtClean="0">
                <a:solidFill>
                  <a:srgbClr val="0000FF"/>
                </a:solidFill>
                <a:latin typeface="Calibri" panose="020F0502020204030204" pitchFamily="34" charset="0"/>
                <a:ea typeface="Gill Sans" charset="0"/>
                <a:cs typeface="Gill Sans" charset="0"/>
                <a:sym typeface="Symbol"/>
              </a:rPr>
              <a:t> talk (next talk)</a:t>
            </a:r>
            <a:endParaRPr lang="en-US" altLang="en-US" sz="2000" dirty="0" smtClean="0">
              <a:solidFill>
                <a:srgbClr val="0000FF"/>
              </a:solidFill>
              <a:latin typeface="Calibri" panose="020F0502020204030204" pitchFamily="34" charset="0"/>
              <a:ea typeface="Gill Sans" charset="0"/>
              <a:cs typeface="Gill Sans" charset="0"/>
              <a:sym typeface="Wingdings" pitchFamily="2" charset="2"/>
            </a:endParaRPr>
          </a:p>
          <a:p>
            <a:pPr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err="1" smtClean="0">
                <a:solidFill>
                  <a:prstClr val="black"/>
                </a:solidFill>
                <a:latin typeface="Calibri" panose="020F0502020204030204" pitchFamily="34" charset="0"/>
                <a:ea typeface="Gill Sans" charset="0"/>
                <a:cs typeface="Gill Sans" charset="0"/>
                <a:sym typeface="Wingdings" pitchFamily="2" charset="2"/>
              </a:rPr>
              <a:t>nEDM</a:t>
            </a:r>
            <a:r>
              <a:rPr lang="en-US" altLang="en-US" sz="2000" dirty="0" smtClean="0">
                <a:solidFill>
                  <a:prstClr val="black"/>
                </a:solidFill>
                <a:latin typeface="Calibri" panose="020F0502020204030204" pitchFamily="34" charset="0"/>
                <a:ea typeface="Gill Sans" charset="0"/>
                <a:cs typeface="Gill Sans" charset="0"/>
                <a:sym typeface="Wingdings" pitchFamily="2" charset="2"/>
              </a:rPr>
              <a:t> Experiment (Phase-I and Phase-II)</a:t>
            </a:r>
          </a:p>
          <a:p>
            <a:pPr lvl="1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000" dirty="0" smtClean="0">
                <a:solidFill>
                  <a:srgbClr val="0000FF"/>
                </a:solidFill>
                <a:latin typeface="Calibri" panose="020F0502020204030204" pitchFamily="34" charset="0"/>
                <a:ea typeface="Gill Sans" charset="0"/>
                <a:cs typeface="Gill Sans" charset="0"/>
                <a:sym typeface="Wingdings" pitchFamily="2" charset="2"/>
              </a:rPr>
              <a:t>Talk by </a:t>
            </a:r>
            <a:r>
              <a:rPr lang="en-US" altLang="en-US" sz="2000" dirty="0" err="1" smtClean="0">
                <a:solidFill>
                  <a:srgbClr val="0000FF"/>
                </a:solidFill>
                <a:latin typeface="Calibri" panose="020F0502020204030204" pitchFamily="34" charset="0"/>
                <a:ea typeface="Gill Sans" charset="0"/>
                <a:cs typeface="Gill Sans" charset="0"/>
                <a:sym typeface="Wingdings" pitchFamily="2" charset="2"/>
              </a:rPr>
              <a:t>J.W.Martin</a:t>
            </a:r>
            <a:r>
              <a:rPr lang="en-US" altLang="en-US" sz="2000" dirty="0" smtClean="0">
                <a:solidFill>
                  <a:srgbClr val="0000FF"/>
                </a:solidFill>
                <a:latin typeface="Calibri" panose="020F0502020204030204" pitchFamily="34" charset="0"/>
                <a:ea typeface="Gill Sans" charset="0"/>
                <a:cs typeface="Gill Sans" charset="0"/>
                <a:sym typeface="Wingdings" pitchFamily="2" charset="2"/>
              </a:rPr>
              <a:t>, Thursday at 13:15, R2-3 (Fundamental Sym. II)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08074" y="65921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A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69079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52" b="8195"/>
          <a:stretch/>
        </p:blipFill>
        <p:spPr>
          <a:xfrm>
            <a:off x="251973" y="758469"/>
            <a:ext cx="8661400" cy="5771303"/>
          </a:xfrm>
          <a:prstGeom prst="rect">
            <a:avLst/>
          </a:prstGeom>
        </p:spPr>
      </p:pic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0" y="133350"/>
            <a:ext cx="9144000" cy="51911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800" b="1" dirty="0" smtClean="0">
                <a:solidFill>
                  <a:srgbClr val="FFFFFF"/>
                </a:solidFill>
                <a:latin typeface="Arial" charset="0"/>
              </a:rPr>
              <a:t>UCN Facility, </a:t>
            </a:r>
            <a:r>
              <a:rPr lang="en-US" altLang="en-US" sz="2800" b="1" dirty="0" err="1" smtClean="0">
                <a:solidFill>
                  <a:srgbClr val="FFFFFF"/>
                </a:solidFill>
                <a:latin typeface="Arial" charset="0"/>
              </a:rPr>
              <a:t>nEDM</a:t>
            </a:r>
            <a:r>
              <a:rPr lang="en-US" altLang="en-US" sz="2800" b="1" dirty="0" smtClean="0">
                <a:solidFill>
                  <a:srgbClr val="FFFFFF"/>
                </a:solidFill>
                <a:latin typeface="Arial" charset="0"/>
              </a:rPr>
              <a:t> &amp; 2</a:t>
            </a:r>
            <a:r>
              <a:rPr lang="en-US" altLang="en-US" sz="2800" b="1" baseline="30000" dirty="0" smtClean="0">
                <a:solidFill>
                  <a:srgbClr val="FFFFFF"/>
                </a:solidFill>
                <a:latin typeface="Arial" charset="0"/>
              </a:rPr>
              <a:t>nd</a:t>
            </a:r>
            <a:r>
              <a:rPr lang="en-US" altLang="en-US" sz="2800" b="1" dirty="0" smtClean="0">
                <a:solidFill>
                  <a:srgbClr val="FFFFFF"/>
                </a:solidFill>
                <a:latin typeface="Arial" charset="0"/>
              </a:rPr>
              <a:t> Experiment Port</a:t>
            </a:r>
          </a:p>
        </p:txBody>
      </p:sp>
      <p:sp>
        <p:nvSpPr>
          <p:cNvPr id="50181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3597780A-8FE6-40AC-9EC9-7466CEEF5CCE}" type="slidenum">
              <a:rPr lang="en-US" altLang="en-US" sz="1400" smtClean="0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16</a:t>
            </a:fld>
            <a:endParaRPr lang="en-US" altLang="en-US" sz="1400" smtClean="0">
              <a:solidFill>
                <a:srgbClr val="FFFFFF"/>
              </a:solidFill>
            </a:endParaRPr>
          </a:p>
        </p:txBody>
      </p:sp>
      <p:grpSp>
        <p:nvGrpSpPr>
          <p:cNvPr id="50180" name="Group 5"/>
          <p:cNvGrpSpPr>
            <a:grpSpLocks/>
          </p:cNvGrpSpPr>
          <p:nvPr/>
        </p:nvGrpSpPr>
        <p:grpSpPr bwMode="auto">
          <a:xfrm>
            <a:off x="8018463" y="833405"/>
            <a:ext cx="715962" cy="815975"/>
            <a:chOff x="5051" y="458"/>
            <a:chExt cx="451" cy="514"/>
          </a:xfrm>
        </p:grpSpPr>
        <p:sp>
          <p:nvSpPr>
            <p:cNvPr id="50182" name="Text Box 6"/>
            <p:cNvSpPr txBox="1">
              <a:spLocks noChangeArrowheads="1"/>
            </p:cNvSpPr>
            <p:nvPr/>
          </p:nvSpPr>
          <p:spPr bwMode="auto">
            <a:xfrm>
              <a:off x="5051" y="458"/>
              <a:ext cx="45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CA" altLang="en-US" sz="2400" b="1" smtClean="0">
                  <a:solidFill>
                    <a:srgbClr val="3333CC"/>
                  </a:solidFill>
                  <a:latin typeface="Edwardian Script ITC" pitchFamily="66" charset="0"/>
                </a:rPr>
                <a:t>N</a:t>
              </a:r>
            </a:p>
          </p:txBody>
        </p:sp>
        <p:sp>
          <p:nvSpPr>
            <p:cNvPr id="50183" name="AutoShape 7"/>
            <p:cNvSpPr>
              <a:spLocks noChangeArrowheads="1"/>
            </p:cNvSpPr>
            <p:nvPr/>
          </p:nvSpPr>
          <p:spPr bwMode="auto">
            <a:xfrm>
              <a:off x="5217" y="699"/>
              <a:ext cx="120" cy="273"/>
            </a:xfrm>
            <a:prstGeom prst="upArrow">
              <a:avLst>
                <a:gd name="adj1" fmla="val 55556"/>
                <a:gd name="adj2" fmla="val 84164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en-CA" altLang="en-US" sz="1800" smtClean="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5447535" y="4404247"/>
            <a:ext cx="931832" cy="253916"/>
          </a:xfrm>
          <a:prstGeom prst="rect">
            <a:avLst/>
          </a:prstGeom>
          <a:solidFill>
            <a:srgbClr val="009900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sz="10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UCN source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31034" y="6284990"/>
            <a:ext cx="1204176" cy="430887"/>
          </a:xfrm>
          <a:prstGeom prst="rect">
            <a:avLst/>
          </a:prstGeom>
          <a:solidFill>
            <a:srgbClr val="009900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CA" sz="10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Spallation target</a:t>
            </a:r>
          </a:p>
          <a:p>
            <a:pPr algn="ctr"/>
            <a:r>
              <a:rPr lang="en-CA" sz="10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 moderators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182936" y="5119084"/>
            <a:ext cx="1101725" cy="253916"/>
          </a:xfrm>
          <a:prstGeom prst="rect">
            <a:avLst/>
          </a:prstGeom>
          <a:solidFill>
            <a:srgbClr val="009900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10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UCN </a:t>
            </a:r>
            <a:r>
              <a:rPr lang="en-CA" sz="105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Beamline</a:t>
            </a:r>
            <a:endParaRPr lang="en-CA" sz="105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Straight Arrow Connector 24"/>
          <p:cNvCxnSpPr>
            <a:stCxn id="12" idx="0"/>
          </p:cNvCxnSpPr>
          <p:nvPr/>
        </p:nvCxnSpPr>
        <p:spPr>
          <a:xfrm flipH="1" flipV="1">
            <a:off x="5930467" y="5056949"/>
            <a:ext cx="2655" cy="1228041"/>
          </a:xfrm>
          <a:prstGeom prst="straightConnector1">
            <a:avLst/>
          </a:prstGeom>
          <a:ln w="38100">
            <a:solidFill>
              <a:srgbClr val="0099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4159946" y="2466618"/>
            <a:ext cx="757146" cy="861774"/>
            <a:chOff x="4186139" y="2435660"/>
            <a:chExt cx="757146" cy="861774"/>
          </a:xfrm>
        </p:grpSpPr>
        <p:sp>
          <p:nvSpPr>
            <p:cNvPr id="9" name="TextBox 8"/>
            <p:cNvSpPr txBox="1"/>
            <p:nvPr/>
          </p:nvSpPr>
          <p:spPr>
            <a:xfrm>
              <a:off x="4206232" y="2435660"/>
              <a:ext cx="723275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CA" sz="1100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nd</a:t>
              </a:r>
              <a:r>
                <a:rPr lang="en-CA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port</a:t>
              </a:r>
            </a:p>
            <a:p>
              <a:endParaRPr lang="en-CA" sz="11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n-CA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n-CA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CA" sz="11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en-CA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 x 3m</a:t>
              </a:r>
              <a:endParaRPr lang="en-CA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176" name="Rectangle 50175"/>
            <p:cNvSpPr/>
            <p:nvPr/>
          </p:nvSpPr>
          <p:spPr bwMode="auto">
            <a:xfrm>
              <a:off x="4186139" y="2486084"/>
              <a:ext cx="757146" cy="747713"/>
            </a:xfrm>
            <a:prstGeom prst="rect">
              <a:avLst/>
            </a:prstGeom>
            <a:solidFill>
              <a:srgbClr val="FF0000">
                <a:alpha val="9804"/>
              </a:srgbClr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53847" y="2329947"/>
            <a:ext cx="4067848" cy="1715426"/>
            <a:chOff x="453847" y="2329947"/>
            <a:chExt cx="4067848" cy="1715426"/>
          </a:xfrm>
        </p:grpSpPr>
        <p:sp>
          <p:nvSpPr>
            <p:cNvPr id="13" name="TextBox 12"/>
            <p:cNvSpPr txBox="1"/>
            <p:nvPr/>
          </p:nvSpPr>
          <p:spPr>
            <a:xfrm>
              <a:off x="2755110" y="2329947"/>
              <a:ext cx="875972" cy="577081"/>
            </a:xfrm>
            <a:prstGeom prst="rect">
              <a:avLst/>
            </a:prstGeom>
            <a:solidFill>
              <a:srgbClr val="009900"/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05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Second experiment port</a:t>
              </a:r>
            </a:p>
          </p:txBody>
        </p:sp>
        <p:cxnSp>
          <p:nvCxnSpPr>
            <p:cNvPr id="33" name="Straight Arrow Connector 32"/>
            <p:cNvCxnSpPr>
              <a:stCxn id="13" idx="3"/>
            </p:cNvCxnSpPr>
            <p:nvPr/>
          </p:nvCxnSpPr>
          <p:spPr>
            <a:xfrm>
              <a:off x="3631082" y="2618488"/>
              <a:ext cx="890613" cy="300982"/>
            </a:xfrm>
            <a:prstGeom prst="straightConnector1">
              <a:avLst/>
            </a:prstGeom>
            <a:ln w="38100">
              <a:solidFill>
                <a:srgbClr val="0099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453847" y="2968155"/>
              <a:ext cx="3414207" cy="1077218"/>
            </a:xfrm>
            <a:prstGeom prst="rect">
              <a:avLst/>
            </a:prstGeom>
            <a:solidFill>
              <a:srgbClr val="FFCCCC"/>
            </a:solidFill>
            <a:ln w="25400">
              <a:solidFill>
                <a:srgbClr val="0033CC"/>
              </a:solidFill>
              <a:miter lim="800000"/>
              <a:headEnd/>
              <a:tailEnd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CA" sz="1600" dirty="0" smtClean="0">
                  <a:solidFill>
                    <a:srgbClr val="000000"/>
                  </a:solidFill>
                  <a:latin typeface="Arial" pitchFamily="-111" charset="0"/>
                  <a:ea typeface="ヒラギノ角ゴ Pro W3" pitchFamily="-111" charset="-128"/>
                </a:rPr>
                <a:t>Short term:</a:t>
              </a:r>
            </a:p>
            <a:p>
              <a:pPr marL="285750" indent="-285750" defTabSz="4572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pPr>
              <a:r>
                <a:rPr lang="en-CA" sz="1600" dirty="0" smtClean="0">
                  <a:solidFill>
                    <a:srgbClr val="000000"/>
                  </a:solidFill>
                  <a:latin typeface="Arial" pitchFamily="-111" charset="0"/>
                  <a:ea typeface="ヒラギノ角ゴ Pro W3" pitchFamily="-111" charset="-128"/>
                </a:rPr>
                <a:t>detector and guide development</a:t>
              </a:r>
            </a:p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CA" sz="1600" dirty="0" smtClean="0">
                  <a:solidFill>
                    <a:srgbClr val="000000"/>
                  </a:solidFill>
                  <a:latin typeface="Arial" pitchFamily="-111" charset="0"/>
                  <a:ea typeface="ヒラギノ角ゴ Pro W3" pitchFamily="-111" charset="-128"/>
                </a:rPr>
                <a:t>Long term:</a:t>
              </a:r>
            </a:p>
            <a:p>
              <a:pPr marL="285750" indent="-285750" defTabSz="4572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pPr>
              <a:r>
                <a:rPr lang="en-CA" sz="1600" dirty="0" smtClean="0">
                  <a:solidFill>
                    <a:srgbClr val="000000"/>
                  </a:solidFill>
                  <a:latin typeface="Arial" pitchFamily="-111" charset="0"/>
                  <a:ea typeface="ヒラギノ角ゴ Pro W3" pitchFamily="-111" charset="-128"/>
                </a:rPr>
                <a:t>real user facility </a:t>
              </a:r>
            </a:p>
          </p:txBody>
        </p:sp>
      </p:grpSp>
      <p:grpSp>
        <p:nvGrpSpPr>
          <p:cNvPr id="50187" name="Group 50186"/>
          <p:cNvGrpSpPr/>
          <p:nvPr/>
        </p:nvGrpSpPr>
        <p:grpSpPr>
          <a:xfrm>
            <a:off x="6564130" y="4424125"/>
            <a:ext cx="2461168" cy="1779322"/>
            <a:chOff x="6641323" y="717178"/>
            <a:chExt cx="2461168" cy="1779322"/>
          </a:xfrm>
        </p:grpSpPr>
        <p:pic>
          <p:nvPicPr>
            <p:cNvPr id="44" name="Picture 4" descr="http://iopscience.iop.org/1367-2630/14/5/055010/downloadFigure/figure/nj403754fig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1419" y="717178"/>
              <a:ext cx="2441072" cy="1712108"/>
            </a:xfrm>
            <a:prstGeom prst="rect">
              <a:avLst/>
            </a:prstGeom>
            <a:ln w="25400">
              <a:solidFill>
                <a:srgbClr val="0000FF"/>
              </a:solidFill>
              <a:miter lim="800000"/>
              <a:headEnd/>
              <a:tailEnd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6" name="TextBox 45"/>
            <p:cNvSpPr txBox="1"/>
            <p:nvPr/>
          </p:nvSpPr>
          <p:spPr>
            <a:xfrm>
              <a:off x="6641323" y="2250279"/>
              <a:ext cx="13147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Gravity: Q-Bounce</a:t>
              </a:r>
              <a:endParaRPr lang="en-CA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0185" name="Group 50184"/>
          <p:cNvGrpSpPr/>
          <p:nvPr/>
        </p:nvGrpSpPr>
        <p:grpSpPr>
          <a:xfrm>
            <a:off x="6877340" y="780455"/>
            <a:ext cx="2193010" cy="2384181"/>
            <a:chOff x="6769392" y="4075711"/>
            <a:chExt cx="2193010" cy="2384181"/>
          </a:xfrm>
        </p:grpSpPr>
        <p:pic>
          <p:nvPicPr>
            <p:cNvPr id="43" name="Picture 4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768" r="7400"/>
            <a:stretch/>
          </p:blipFill>
          <p:spPr bwMode="auto">
            <a:xfrm>
              <a:off x="6769392" y="4075711"/>
              <a:ext cx="2193010" cy="2352151"/>
            </a:xfrm>
            <a:prstGeom prst="rect">
              <a:avLst/>
            </a:prstGeom>
            <a:ln w="25400">
              <a:solidFill>
                <a:srgbClr val="0000FF"/>
              </a:solidFill>
              <a:miter lim="800000"/>
              <a:headEnd/>
              <a:tailEnd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47" name="TextBox 46"/>
            <p:cNvSpPr txBox="1"/>
            <p:nvPr/>
          </p:nvSpPr>
          <p:spPr>
            <a:xfrm>
              <a:off x="6811848" y="6213671"/>
              <a:ext cx="14350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Lifetime: </a:t>
              </a:r>
              <a:r>
                <a:rPr lang="en-CA" sz="10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PENeLOPE</a:t>
              </a:r>
              <a:endParaRPr lang="en-CA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0184" name="Group 50183"/>
          <p:cNvGrpSpPr/>
          <p:nvPr/>
        </p:nvGrpSpPr>
        <p:grpSpPr>
          <a:xfrm>
            <a:off x="171967" y="823686"/>
            <a:ext cx="3104633" cy="1291641"/>
            <a:chOff x="171967" y="823686"/>
            <a:chExt cx="3104633" cy="1291641"/>
          </a:xfrm>
        </p:grpSpPr>
        <p:pic>
          <p:nvPicPr>
            <p:cNvPr id="42" name="Picture 6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43" t="18288" r="9628" b="-727"/>
            <a:stretch/>
          </p:blipFill>
          <p:spPr bwMode="auto">
            <a:xfrm>
              <a:off x="184484" y="823686"/>
              <a:ext cx="3092116" cy="1030400"/>
            </a:xfrm>
            <a:prstGeom prst="rect">
              <a:avLst/>
            </a:prstGeom>
            <a:ln w="25400">
              <a:solidFill>
                <a:srgbClr val="0000FF"/>
              </a:solidFill>
              <a:miter lim="800000"/>
              <a:headEnd/>
              <a:tailEnd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48" name="TextBox 47"/>
            <p:cNvSpPr txBox="1"/>
            <p:nvPr/>
          </p:nvSpPr>
          <p:spPr>
            <a:xfrm>
              <a:off x="171967" y="1869106"/>
              <a:ext cx="1523174" cy="246221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00FF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CA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Neutron decay: UCNA</a:t>
              </a:r>
              <a:endParaRPr lang="en-CA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0186" name="Group 50185"/>
          <p:cNvGrpSpPr/>
          <p:nvPr/>
        </p:nvGrpSpPr>
        <p:grpSpPr>
          <a:xfrm>
            <a:off x="257688" y="4246151"/>
            <a:ext cx="2207682" cy="2328101"/>
            <a:chOff x="257688" y="4246151"/>
            <a:chExt cx="2207682" cy="2328101"/>
          </a:xfrm>
        </p:grpSpPr>
        <p:pic>
          <p:nvPicPr>
            <p:cNvPr id="45" name="Picture 2" descr="C:\rpicker\_Transfer\Talks, Poster\2013-11-14 5YP Review\Material\ExperimentQN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7688" y="4246151"/>
              <a:ext cx="2207682" cy="2328101"/>
            </a:xfrm>
            <a:prstGeom prst="rect">
              <a:avLst/>
            </a:prstGeom>
            <a:ln w="25400">
              <a:solidFill>
                <a:srgbClr val="0000FF"/>
              </a:solidFill>
              <a:miter lim="800000"/>
              <a:headEnd/>
              <a:tailEnd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9" name="TextBox 48"/>
            <p:cNvSpPr txBox="1"/>
            <p:nvPr/>
          </p:nvSpPr>
          <p:spPr>
            <a:xfrm>
              <a:off x="257688" y="6161024"/>
              <a:ext cx="113043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Neutron charge</a:t>
              </a:r>
            </a:p>
            <a:p>
              <a:r>
                <a:rPr lang="en-CA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(TRIGA Mainz)</a:t>
              </a:r>
              <a:endParaRPr lang="en-CA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5" name="Rectangle 54"/>
          <p:cNvSpPr/>
          <p:nvPr/>
        </p:nvSpPr>
        <p:spPr bwMode="auto">
          <a:xfrm>
            <a:off x="5179023" y="3410661"/>
            <a:ext cx="223935" cy="149688"/>
          </a:xfrm>
          <a:prstGeom prst="rect">
            <a:avLst/>
          </a:prstGeom>
          <a:solidFill>
            <a:srgbClr val="BDB7A7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5409333" y="3407803"/>
            <a:ext cx="223935" cy="149688"/>
          </a:xfrm>
          <a:prstGeom prst="rect">
            <a:avLst/>
          </a:prstGeom>
          <a:solidFill>
            <a:srgbClr val="BDB7A7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4" name="Rectangle 53"/>
          <p:cNvSpPr/>
          <p:nvPr/>
        </p:nvSpPr>
        <p:spPr>
          <a:xfrm rot="2400000">
            <a:off x="4672764" y="3276958"/>
            <a:ext cx="1140788" cy="28525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18" name="Group 17"/>
          <p:cNvGrpSpPr/>
          <p:nvPr/>
        </p:nvGrpSpPr>
        <p:grpSpPr>
          <a:xfrm>
            <a:off x="5219855" y="1058450"/>
            <a:ext cx="2390362" cy="3019027"/>
            <a:chOff x="5219855" y="1058450"/>
            <a:chExt cx="2390362" cy="3019027"/>
          </a:xfrm>
        </p:grpSpPr>
        <p:sp>
          <p:nvSpPr>
            <p:cNvPr id="10" name="TextBox 9"/>
            <p:cNvSpPr txBox="1"/>
            <p:nvPr/>
          </p:nvSpPr>
          <p:spPr>
            <a:xfrm>
              <a:off x="5639716" y="1309817"/>
              <a:ext cx="91403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EDM space</a:t>
              </a:r>
            </a:p>
            <a:p>
              <a:r>
                <a:rPr lang="en-CA" sz="1100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r>
                <a:rPr lang="en-CA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 x 9m</a:t>
              </a:r>
              <a:endParaRPr lang="en-CA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5219855" y="1058450"/>
              <a:ext cx="2390362" cy="3019027"/>
              <a:chOff x="5219855" y="1058450"/>
              <a:chExt cx="2390362" cy="3019027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6734245" y="3500396"/>
                <a:ext cx="875972" cy="577081"/>
              </a:xfrm>
              <a:prstGeom prst="rect">
                <a:avLst/>
              </a:prstGeom>
              <a:solidFill>
                <a:srgbClr val="009900"/>
              </a:solidFill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sz="105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EDM cell &amp; magnetic shielding</a:t>
                </a:r>
              </a:p>
            </p:txBody>
          </p:sp>
          <p:sp>
            <p:nvSpPr>
              <p:cNvPr id="50" name="Rectangle 49"/>
              <p:cNvSpPr/>
              <p:nvPr/>
            </p:nvSpPr>
            <p:spPr>
              <a:xfrm rot="6000000">
                <a:off x="5019932" y="2886351"/>
                <a:ext cx="1548000" cy="27439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6350"/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52" name="Picture 2" descr="C:\rpicker\_Transfer\Talks, Poster\2015 diverse\2015-07 EDMAreaLayout\CentralEDMRegionToView.PNG"/>
              <p:cNvPicPr>
                <a:picLocks noChangeAspect="1" noChangeArrowheads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809" t="19759" r="49479" b="9079"/>
              <a:stretch/>
            </p:blipFill>
            <p:spPr bwMode="auto">
              <a:xfrm rot="11400000">
                <a:off x="5481843" y="2105579"/>
                <a:ext cx="690445" cy="123483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20" name="Straight Arrow Connector 19"/>
              <p:cNvCxnSpPr>
                <a:stCxn id="15" idx="1"/>
              </p:cNvCxnSpPr>
              <p:nvPr/>
            </p:nvCxnSpPr>
            <p:spPr>
              <a:xfrm flipH="1" flipV="1">
                <a:off x="5975158" y="2628181"/>
                <a:ext cx="759087" cy="1160756"/>
              </a:xfrm>
              <a:prstGeom prst="straightConnector1">
                <a:avLst/>
              </a:prstGeom>
              <a:ln w="38100">
                <a:solidFill>
                  <a:srgbClr val="0099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Rectangle 29"/>
              <p:cNvSpPr/>
              <p:nvPr/>
            </p:nvSpPr>
            <p:spPr bwMode="auto">
              <a:xfrm>
                <a:off x="5219855" y="1058450"/>
                <a:ext cx="1515955" cy="2232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6" name="Trapezoid 25"/>
              <p:cNvSpPr/>
              <p:nvPr/>
            </p:nvSpPr>
            <p:spPr bwMode="auto">
              <a:xfrm rot="9900000">
                <a:off x="5592400" y="3596576"/>
                <a:ext cx="152137" cy="138421"/>
              </a:xfrm>
              <a:prstGeom prst="trapezoid">
                <a:avLst>
                  <a:gd name="adj" fmla="val 28383"/>
                </a:avLst>
              </a:prstGeom>
              <a:solidFill>
                <a:srgbClr val="FFCC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</p:grpSp>
      <p:grpSp>
        <p:nvGrpSpPr>
          <p:cNvPr id="7" name="Group 6"/>
          <p:cNvGrpSpPr/>
          <p:nvPr/>
        </p:nvGrpSpPr>
        <p:grpSpPr>
          <a:xfrm>
            <a:off x="3977983" y="758469"/>
            <a:ext cx="1868340" cy="1290271"/>
            <a:chOff x="3977983" y="758469"/>
            <a:chExt cx="1868340" cy="1290271"/>
          </a:xfrm>
        </p:grpSpPr>
        <p:sp>
          <p:nvSpPr>
            <p:cNvPr id="8" name="TextBox 7"/>
            <p:cNvSpPr txBox="1"/>
            <p:nvPr/>
          </p:nvSpPr>
          <p:spPr>
            <a:xfrm>
              <a:off x="3977983" y="1617853"/>
              <a:ext cx="840295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100" dirty="0">
                  <a:latin typeface="Arial" panose="020B0604020202020204" pitchFamily="34" charset="0"/>
                  <a:cs typeface="Arial" panose="020B0604020202020204" pitchFamily="34" charset="0"/>
                </a:rPr>
                <a:t>l</a:t>
              </a:r>
              <a:r>
                <a:rPr lang="en-CA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aser lab</a:t>
              </a:r>
            </a:p>
            <a:p>
              <a:r>
                <a:rPr lang="en-CA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4.5m x 5m</a:t>
              </a:r>
              <a:endParaRPr lang="en-CA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7" name="Straight Arrow Connector 16"/>
            <p:cNvCxnSpPr>
              <a:stCxn id="14" idx="2"/>
              <a:endCxn id="8" idx="0"/>
            </p:cNvCxnSpPr>
            <p:nvPr/>
          </p:nvCxnSpPr>
          <p:spPr>
            <a:xfrm flipH="1">
              <a:off x="4398131" y="1261039"/>
              <a:ext cx="414438" cy="356814"/>
            </a:xfrm>
            <a:prstGeom prst="straightConnector1">
              <a:avLst/>
            </a:prstGeom>
            <a:ln w="38100">
              <a:solidFill>
                <a:srgbClr val="0099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4374583" y="845541"/>
              <a:ext cx="875972" cy="415498"/>
            </a:xfrm>
            <a:prstGeom prst="rect">
              <a:avLst/>
            </a:prstGeom>
            <a:solidFill>
              <a:srgbClr val="009900"/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05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Laser lab for </a:t>
              </a:r>
              <a:r>
                <a:rPr lang="en-CA" sz="1050" dirty="0" err="1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nEDM</a:t>
              </a:r>
              <a:endParaRPr lang="en-CA" sz="10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1" name="Straight Arrow Connector 50"/>
            <p:cNvCxnSpPr>
              <a:stCxn id="14" idx="3"/>
            </p:cNvCxnSpPr>
            <p:nvPr/>
          </p:nvCxnSpPr>
          <p:spPr>
            <a:xfrm flipV="1">
              <a:off x="5250555" y="758469"/>
              <a:ext cx="595768" cy="294821"/>
            </a:xfrm>
            <a:prstGeom prst="straightConnector1">
              <a:avLst/>
            </a:prstGeom>
            <a:ln w="38100">
              <a:solidFill>
                <a:srgbClr val="009900">
                  <a:alpha val="34902"/>
                </a:srgbClr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68478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0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0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0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0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64749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9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FINIS</a:t>
            </a:r>
            <a:endParaRPr lang="en-CA" sz="96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155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402"/>
          <p:cNvGrpSpPr>
            <a:grpSpLocks/>
          </p:cNvGrpSpPr>
          <p:nvPr/>
        </p:nvGrpSpPr>
        <p:grpSpPr bwMode="auto">
          <a:xfrm>
            <a:off x="323850" y="344488"/>
            <a:ext cx="8262938" cy="6135687"/>
            <a:chOff x="192" y="136"/>
            <a:chExt cx="5205" cy="3865"/>
          </a:xfrm>
        </p:grpSpPr>
        <p:grpSp>
          <p:nvGrpSpPr>
            <p:cNvPr id="22644" name="Group 403"/>
            <p:cNvGrpSpPr>
              <a:grpSpLocks/>
            </p:cNvGrpSpPr>
            <p:nvPr/>
          </p:nvGrpSpPr>
          <p:grpSpPr bwMode="auto">
            <a:xfrm>
              <a:off x="192" y="136"/>
              <a:ext cx="5205" cy="3865"/>
              <a:chOff x="192" y="136"/>
              <a:chExt cx="5205" cy="3865"/>
            </a:xfrm>
          </p:grpSpPr>
          <p:grpSp>
            <p:nvGrpSpPr>
              <p:cNvPr id="22768" name="Group 404"/>
              <p:cNvGrpSpPr>
                <a:grpSpLocks/>
              </p:cNvGrpSpPr>
              <p:nvPr/>
            </p:nvGrpSpPr>
            <p:grpSpPr bwMode="auto">
              <a:xfrm>
                <a:off x="192" y="136"/>
                <a:ext cx="5205" cy="3865"/>
                <a:chOff x="192" y="136"/>
                <a:chExt cx="5205" cy="3865"/>
              </a:xfrm>
            </p:grpSpPr>
            <p:grpSp>
              <p:nvGrpSpPr>
                <p:cNvPr id="22770" name="Group 405"/>
                <p:cNvGrpSpPr>
                  <a:grpSpLocks/>
                </p:cNvGrpSpPr>
                <p:nvPr/>
              </p:nvGrpSpPr>
              <p:grpSpPr bwMode="auto">
                <a:xfrm>
                  <a:off x="192" y="136"/>
                  <a:ext cx="5205" cy="3865"/>
                  <a:chOff x="192" y="136"/>
                  <a:chExt cx="5205" cy="3865"/>
                </a:xfrm>
              </p:grpSpPr>
              <p:grpSp>
                <p:nvGrpSpPr>
                  <p:cNvPr id="22781" name="Group 406"/>
                  <p:cNvGrpSpPr>
                    <a:grpSpLocks/>
                  </p:cNvGrpSpPr>
                  <p:nvPr/>
                </p:nvGrpSpPr>
                <p:grpSpPr bwMode="auto">
                  <a:xfrm>
                    <a:off x="192" y="136"/>
                    <a:ext cx="5205" cy="3865"/>
                    <a:chOff x="192" y="136"/>
                    <a:chExt cx="5205" cy="3865"/>
                  </a:xfrm>
                </p:grpSpPr>
                <p:grpSp>
                  <p:nvGrpSpPr>
                    <p:cNvPr id="22783" name="Group 40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92" y="136"/>
                      <a:ext cx="5205" cy="3864"/>
                      <a:chOff x="192" y="136"/>
                      <a:chExt cx="5205" cy="3864"/>
                    </a:xfrm>
                  </p:grpSpPr>
                  <p:grpSp>
                    <p:nvGrpSpPr>
                      <p:cNvPr id="22829" name="Group 40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92" y="136"/>
                        <a:ext cx="5205" cy="3864"/>
                        <a:chOff x="192" y="136"/>
                        <a:chExt cx="5205" cy="3864"/>
                      </a:xfrm>
                    </p:grpSpPr>
                    <p:grpSp>
                      <p:nvGrpSpPr>
                        <p:cNvPr id="22844" name="Group 409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92" y="136"/>
                          <a:ext cx="5205" cy="3864"/>
                          <a:chOff x="192" y="136"/>
                          <a:chExt cx="5205" cy="3864"/>
                        </a:xfrm>
                      </p:grpSpPr>
                      <p:grpSp>
                        <p:nvGrpSpPr>
                          <p:cNvPr id="22846" name="Group 410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1844" y="312"/>
                            <a:ext cx="3553" cy="144"/>
                            <a:chOff x="1844" y="312"/>
                            <a:chExt cx="3553" cy="144"/>
                          </a:xfrm>
                        </p:grpSpPr>
                        <p:sp>
                          <p:nvSpPr>
                            <p:cNvPr id="22848" name="Rectangle 411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855" y="353"/>
                              <a:ext cx="206" cy="67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9525">
                              <a:solidFill>
                                <a:schemeClr val="bg1"/>
                              </a:solidFill>
                              <a:miter lim="800000"/>
                              <a:headEnd/>
                              <a:tailEnd/>
                            </a:ln>
                            <a:effectLst/>
                            <a:extLs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  <p:txBody>
                            <a:bodyPr wrap="none" anchor="ctr"/>
                            <a:lstStyle>
                              <a:lvl1pPr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•"/>
                                <a:defRPr sz="32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1pPr>
                              <a:lvl2pPr marL="742950" indent="-28575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–"/>
                                <a:defRPr sz="28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2pPr>
                              <a:lvl3pPr marL="1143000" indent="-22860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•"/>
                                <a:defRPr sz="24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3pPr>
                              <a:lvl4pPr marL="1600200" indent="-22860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–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4pPr>
                              <a:lvl5pPr marL="2057400" indent="-22860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5pPr>
                              <a:lvl6pPr marL="25146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6pPr>
                              <a:lvl7pPr marL="29718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7pPr>
                              <a:lvl8pPr marL="34290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8pPr>
                              <a:lvl9pPr marL="38862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9pPr>
                            </a:lstStyle>
                            <a:p>
                              <a:pPr eaLnBrk="1" hangingPunct="1">
                                <a:spcBef>
                                  <a:spcPct val="0"/>
                                </a:spcBef>
                                <a:buFontTx/>
                                <a:buNone/>
                              </a:pPr>
                              <a:endParaRPr lang="en-CA" altLang="en-US" sz="2400">
                                <a:solidFill>
                                  <a:srgbClr val="000000"/>
                                </a:solidFill>
                                <a:latin typeface="Times New Roman" pitchFamily="18" charset="0"/>
                                <a:cs typeface="Times New Roman" pitchFamily="18" charset="0"/>
                              </a:endParaRPr>
                            </a:p>
                          </p:txBody>
                        </p:sp>
                        <p:sp>
                          <p:nvSpPr>
                            <p:cNvPr id="22849" name="Text Box 412"/>
                            <p:cNvSpPr txBox="1"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844" y="318"/>
                              <a:ext cx="244" cy="13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  <p:txBody>
                            <a:bodyPr wrap="none">
                              <a:spAutoFit/>
                            </a:bodyPr>
                            <a:lstStyle>
                              <a:lvl1pPr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•"/>
                                <a:defRPr sz="32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1pPr>
                              <a:lvl2pPr marL="742950" indent="-28575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–"/>
                                <a:defRPr sz="28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2pPr>
                              <a:lvl3pPr marL="1143000" indent="-22860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•"/>
                                <a:defRPr sz="24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3pPr>
                              <a:lvl4pPr marL="1600200" indent="-22860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–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4pPr>
                              <a:lvl5pPr marL="2057400" indent="-22860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5pPr>
                              <a:lvl6pPr marL="25146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6pPr>
                              <a:lvl7pPr marL="29718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7pPr>
                              <a:lvl8pPr marL="34290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8pPr>
                              <a:lvl9pPr marL="38862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9pPr>
                            </a:lstStyle>
                            <a:p>
                              <a:pPr eaLnBrk="1" hangingPunct="1">
                                <a:spcBef>
                                  <a:spcPct val="0"/>
                                </a:spcBef>
                                <a:buFontTx/>
                                <a:buNone/>
                              </a:pPr>
                              <a:r>
                                <a:rPr lang="en-CA" altLang="en-US" sz="800" b="1">
                                  <a:solidFill>
                                    <a:srgbClr val="000000"/>
                                  </a:solidFill>
                                  <a:latin typeface="Times New Roman" pitchFamily="18" charset="0"/>
                                  <a:cs typeface="Times New Roman" pitchFamily="18" charset="0"/>
                                </a:rPr>
                                <a:t>2011</a:t>
                              </a:r>
                            </a:p>
                          </p:txBody>
                        </p:sp>
                        <p:sp>
                          <p:nvSpPr>
                            <p:cNvPr id="22850" name="Rectangle 413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3031" y="356"/>
                              <a:ext cx="206" cy="67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9525">
                              <a:solidFill>
                                <a:schemeClr val="bg1"/>
                              </a:solidFill>
                              <a:miter lim="800000"/>
                              <a:headEnd/>
                              <a:tailEnd/>
                            </a:ln>
                            <a:effectLst/>
                            <a:extLs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  <p:txBody>
                            <a:bodyPr wrap="none" anchor="ctr"/>
                            <a:lstStyle>
                              <a:lvl1pPr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•"/>
                                <a:defRPr sz="32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1pPr>
                              <a:lvl2pPr marL="742950" indent="-28575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–"/>
                                <a:defRPr sz="28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2pPr>
                              <a:lvl3pPr marL="1143000" indent="-22860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•"/>
                                <a:defRPr sz="24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3pPr>
                              <a:lvl4pPr marL="1600200" indent="-22860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–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4pPr>
                              <a:lvl5pPr marL="2057400" indent="-22860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5pPr>
                              <a:lvl6pPr marL="25146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6pPr>
                              <a:lvl7pPr marL="29718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7pPr>
                              <a:lvl8pPr marL="34290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8pPr>
                              <a:lvl9pPr marL="38862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9pPr>
                            </a:lstStyle>
                            <a:p>
                              <a:pPr eaLnBrk="1" hangingPunct="1">
                                <a:spcBef>
                                  <a:spcPct val="0"/>
                                </a:spcBef>
                                <a:buFontTx/>
                                <a:buNone/>
                              </a:pPr>
                              <a:endParaRPr lang="en-CA" altLang="en-US" sz="2400">
                                <a:solidFill>
                                  <a:srgbClr val="000000"/>
                                </a:solidFill>
                                <a:latin typeface="Times New Roman" pitchFamily="18" charset="0"/>
                                <a:cs typeface="Times New Roman" pitchFamily="18" charset="0"/>
                              </a:endParaRPr>
                            </a:p>
                          </p:txBody>
                        </p:sp>
                        <p:sp>
                          <p:nvSpPr>
                            <p:cNvPr id="22851" name="Rectangle 414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185" y="349"/>
                              <a:ext cx="206" cy="67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9525">
                              <a:solidFill>
                                <a:schemeClr val="bg1"/>
                              </a:solidFill>
                              <a:miter lim="800000"/>
                              <a:headEnd/>
                              <a:tailEnd/>
                            </a:ln>
                            <a:effectLst/>
                            <a:extLs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  <p:txBody>
                            <a:bodyPr wrap="none" anchor="ctr"/>
                            <a:lstStyle>
                              <a:lvl1pPr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•"/>
                                <a:defRPr sz="32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1pPr>
                              <a:lvl2pPr marL="742950" indent="-28575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–"/>
                                <a:defRPr sz="28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2pPr>
                              <a:lvl3pPr marL="1143000" indent="-22860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•"/>
                                <a:defRPr sz="24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3pPr>
                              <a:lvl4pPr marL="1600200" indent="-22860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–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4pPr>
                              <a:lvl5pPr marL="2057400" indent="-22860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5pPr>
                              <a:lvl6pPr marL="25146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6pPr>
                              <a:lvl7pPr marL="29718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7pPr>
                              <a:lvl8pPr marL="34290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8pPr>
                              <a:lvl9pPr marL="38862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9pPr>
                            </a:lstStyle>
                            <a:p>
                              <a:pPr eaLnBrk="1" hangingPunct="1">
                                <a:spcBef>
                                  <a:spcPct val="0"/>
                                </a:spcBef>
                                <a:buFontTx/>
                                <a:buNone/>
                              </a:pPr>
                              <a:endParaRPr lang="en-CA" altLang="en-US" sz="2400">
                                <a:solidFill>
                                  <a:srgbClr val="000000"/>
                                </a:solidFill>
                                <a:latin typeface="Times New Roman" pitchFamily="18" charset="0"/>
                                <a:cs typeface="Times New Roman" pitchFamily="18" charset="0"/>
                              </a:endParaRPr>
                            </a:p>
                          </p:txBody>
                        </p:sp>
                        <p:sp>
                          <p:nvSpPr>
                            <p:cNvPr id="22852" name="Rectangle 415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2439" y="355"/>
                              <a:ext cx="206" cy="67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9525">
                              <a:solidFill>
                                <a:schemeClr val="bg1"/>
                              </a:solidFill>
                              <a:miter lim="800000"/>
                              <a:headEnd/>
                              <a:tailEnd/>
                            </a:ln>
                            <a:effectLst/>
                            <a:extLs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  <p:txBody>
                            <a:bodyPr wrap="none" anchor="ctr"/>
                            <a:lstStyle>
                              <a:lvl1pPr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•"/>
                                <a:defRPr sz="32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1pPr>
                              <a:lvl2pPr marL="742950" indent="-28575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–"/>
                                <a:defRPr sz="28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2pPr>
                              <a:lvl3pPr marL="1143000" indent="-22860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•"/>
                                <a:defRPr sz="24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3pPr>
                              <a:lvl4pPr marL="1600200" indent="-22860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–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4pPr>
                              <a:lvl5pPr marL="2057400" indent="-22860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5pPr>
                              <a:lvl6pPr marL="25146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6pPr>
                              <a:lvl7pPr marL="29718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7pPr>
                              <a:lvl8pPr marL="34290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8pPr>
                              <a:lvl9pPr marL="38862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9pPr>
                            </a:lstStyle>
                            <a:p>
                              <a:pPr eaLnBrk="1" hangingPunct="1">
                                <a:spcBef>
                                  <a:spcPct val="0"/>
                                </a:spcBef>
                                <a:buFontTx/>
                                <a:buNone/>
                              </a:pPr>
                              <a:endParaRPr lang="en-CA" altLang="en-US" sz="2400">
                                <a:solidFill>
                                  <a:srgbClr val="000000"/>
                                </a:solidFill>
                                <a:latin typeface="Times New Roman" pitchFamily="18" charset="0"/>
                                <a:cs typeface="Times New Roman" pitchFamily="18" charset="0"/>
                              </a:endParaRPr>
                            </a:p>
                          </p:txBody>
                        </p:sp>
                        <p:sp>
                          <p:nvSpPr>
                            <p:cNvPr id="22853" name="Rectangle 416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772" y="350"/>
                              <a:ext cx="206" cy="67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9525">
                              <a:solidFill>
                                <a:schemeClr val="bg1"/>
                              </a:solidFill>
                              <a:miter lim="800000"/>
                              <a:headEnd/>
                              <a:tailEnd/>
                            </a:ln>
                            <a:effectLst/>
                            <a:extLs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  <p:txBody>
                            <a:bodyPr wrap="none" anchor="ctr"/>
                            <a:lstStyle>
                              <a:lvl1pPr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•"/>
                                <a:defRPr sz="32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1pPr>
                              <a:lvl2pPr marL="742950" indent="-28575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–"/>
                                <a:defRPr sz="28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2pPr>
                              <a:lvl3pPr marL="1143000" indent="-22860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•"/>
                                <a:defRPr sz="24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3pPr>
                              <a:lvl4pPr marL="1600200" indent="-22860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–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4pPr>
                              <a:lvl5pPr marL="2057400" indent="-22860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5pPr>
                              <a:lvl6pPr marL="25146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6pPr>
                              <a:lvl7pPr marL="29718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7pPr>
                              <a:lvl8pPr marL="34290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8pPr>
                              <a:lvl9pPr marL="38862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9pPr>
                            </a:lstStyle>
                            <a:p>
                              <a:pPr eaLnBrk="1" hangingPunct="1">
                                <a:spcBef>
                                  <a:spcPct val="0"/>
                                </a:spcBef>
                                <a:buFontTx/>
                                <a:buNone/>
                              </a:pPr>
                              <a:endParaRPr lang="en-CA" altLang="en-US" sz="2400">
                                <a:solidFill>
                                  <a:srgbClr val="000000"/>
                                </a:solidFill>
                                <a:latin typeface="Times New Roman" pitchFamily="18" charset="0"/>
                                <a:cs typeface="Times New Roman" pitchFamily="18" charset="0"/>
                              </a:endParaRPr>
                            </a:p>
                          </p:txBody>
                        </p:sp>
                        <p:sp>
                          <p:nvSpPr>
                            <p:cNvPr id="22854" name="Rectangle 417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3608" y="354"/>
                              <a:ext cx="206" cy="67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9525">
                              <a:solidFill>
                                <a:schemeClr val="bg1"/>
                              </a:solidFill>
                              <a:miter lim="800000"/>
                              <a:headEnd/>
                              <a:tailEnd/>
                            </a:ln>
                            <a:effectLst/>
                            <a:extLs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  <p:txBody>
                            <a:bodyPr wrap="none" anchor="ctr"/>
                            <a:lstStyle>
                              <a:lvl1pPr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•"/>
                                <a:defRPr sz="32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1pPr>
                              <a:lvl2pPr marL="742950" indent="-28575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–"/>
                                <a:defRPr sz="28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2pPr>
                              <a:lvl3pPr marL="1143000" indent="-22860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•"/>
                                <a:defRPr sz="24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3pPr>
                              <a:lvl4pPr marL="1600200" indent="-22860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–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4pPr>
                              <a:lvl5pPr marL="2057400" indent="-22860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5pPr>
                              <a:lvl6pPr marL="25146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6pPr>
                              <a:lvl7pPr marL="29718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7pPr>
                              <a:lvl8pPr marL="34290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8pPr>
                              <a:lvl9pPr marL="38862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9pPr>
                            </a:lstStyle>
                            <a:p>
                              <a:pPr eaLnBrk="1" hangingPunct="1">
                                <a:spcBef>
                                  <a:spcPct val="0"/>
                                </a:spcBef>
                                <a:buFontTx/>
                                <a:buNone/>
                              </a:pPr>
                              <a:endParaRPr lang="en-CA" altLang="en-US" sz="2400">
                                <a:solidFill>
                                  <a:srgbClr val="000000"/>
                                </a:solidFill>
                                <a:latin typeface="Times New Roman" pitchFamily="18" charset="0"/>
                                <a:cs typeface="Times New Roman" pitchFamily="18" charset="0"/>
                              </a:endParaRPr>
                            </a:p>
                          </p:txBody>
                        </p:sp>
                        <p:sp>
                          <p:nvSpPr>
                            <p:cNvPr id="22855" name="Text Box 418"/>
                            <p:cNvSpPr txBox="1"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164" y="312"/>
                              <a:ext cx="244" cy="13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  <p:txBody>
                            <a:bodyPr wrap="none">
                              <a:spAutoFit/>
                            </a:bodyPr>
                            <a:lstStyle>
                              <a:lvl1pPr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•"/>
                                <a:defRPr sz="32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1pPr>
                              <a:lvl2pPr marL="742950" indent="-28575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–"/>
                                <a:defRPr sz="28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2pPr>
                              <a:lvl3pPr marL="1143000" indent="-22860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•"/>
                                <a:defRPr sz="24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3pPr>
                              <a:lvl4pPr marL="1600200" indent="-22860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–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4pPr>
                              <a:lvl5pPr marL="2057400" indent="-22860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5pPr>
                              <a:lvl6pPr marL="25146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6pPr>
                              <a:lvl7pPr marL="29718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7pPr>
                              <a:lvl8pPr marL="34290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8pPr>
                              <a:lvl9pPr marL="38862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9pPr>
                            </a:lstStyle>
                            <a:p>
                              <a:pPr eaLnBrk="1" hangingPunct="1">
                                <a:spcBef>
                                  <a:spcPct val="0"/>
                                </a:spcBef>
                                <a:buFontTx/>
                                <a:buNone/>
                              </a:pPr>
                              <a:r>
                                <a:rPr lang="en-CA" altLang="en-US" sz="800" b="1">
                                  <a:solidFill>
                                    <a:srgbClr val="000000"/>
                                  </a:solidFill>
                                  <a:latin typeface="Times New Roman" pitchFamily="18" charset="0"/>
                                  <a:cs typeface="Times New Roman" pitchFamily="18" charset="0"/>
                                </a:rPr>
                                <a:t>2015</a:t>
                              </a:r>
                            </a:p>
                          </p:txBody>
                        </p:sp>
                        <p:sp>
                          <p:nvSpPr>
                            <p:cNvPr id="22856" name="Text Box 419"/>
                            <p:cNvSpPr txBox="1"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3586" y="316"/>
                              <a:ext cx="244" cy="13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  <p:txBody>
                            <a:bodyPr wrap="none">
                              <a:spAutoFit/>
                            </a:bodyPr>
                            <a:lstStyle>
                              <a:lvl1pPr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•"/>
                                <a:defRPr sz="32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1pPr>
                              <a:lvl2pPr marL="742950" indent="-28575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–"/>
                                <a:defRPr sz="28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2pPr>
                              <a:lvl3pPr marL="1143000" indent="-22860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•"/>
                                <a:defRPr sz="24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3pPr>
                              <a:lvl4pPr marL="1600200" indent="-22860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–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4pPr>
                              <a:lvl5pPr marL="2057400" indent="-22860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5pPr>
                              <a:lvl6pPr marL="25146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6pPr>
                              <a:lvl7pPr marL="29718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7pPr>
                              <a:lvl8pPr marL="34290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8pPr>
                              <a:lvl9pPr marL="38862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9pPr>
                            </a:lstStyle>
                            <a:p>
                              <a:pPr eaLnBrk="1" hangingPunct="1">
                                <a:spcBef>
                                  <a:spcPct val="0"/>
                                </a:spcBef>
                                <a:buFontTx/>
                                <a:buNone/>
                              </a:pPr>
                              <a:r>
                                <a:rPr lang="en-CA" altLang="en-US" sz="800" b="1">
                                  <a:solidFill>
                                    <a:srgbClr val="000000"/>
                                  </a:solidFill>
                                  <a:latin typeface="Times New Roman" pitchFamily="18" charset="0"/>
                                  <a:cs typeface="Times New Roman" pitchFamily="18" charset="0"/>
                                </a:rPr>
                                <a:t>2014</a:t>
                              </a:r>
                            </a:p>
                          </p:txBody>
                        </p:sp>
                        <p:sp>
                          <p:nvSpPr>
                            <p:cNvPr id="22857" name="Text Box 420"/>
                            <p:cNvSpPr txBox="1"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3006" y="318"/>
                              <a:ext cx="244" cy="13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  <p:txBody>
                            <a:bodyPr wrap="none">
                              <a:spAutoFit/>
                            </a:bodyPr>
                            <a:lstStyle>
                              <a:lvl1pPr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•"/>
                                <a:defRPr sz="32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1pPr>
                              <a:lvl2pPr marL="742950" indent="-28575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–"/>
                                <a:defRPr sz="28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2pPr>
                              <a:lvl3pPr marL="1143000" indent="-22860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•"/>
                                <a:defRPr sz="24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3pPr>
                              <a:lvl4pPr marL="1600200" indent="-22860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–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4pPr>
                              <a:lvl5pPr marL="2057400" indent="-22860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5pPr>
                              <a:lvl6pPr marL="25146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6pPr>
                              <a:lvl7pPr marL="29718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7pPr>
                              <a:lvl8pPr marL="34290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8pPr>
                              <a:lvl9pPr marL="38862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9pPr>
                            </a:lstStyle>
                            <a:p>
                              <a:pPr eaLnBrk="1" hangingPunct="1">
                                <a:spcBef>
                                  <a:spcPct val="0"/>
                                </a:spcBef>
                                <a:buFontTx/>
                                <a:buNone/>
                              </a:pPr>
                              <a:r>
                                <a:rPr lang="en-CA" altLang="en-US" sz="800" b="1">
                                  <a:solidFill>
                                    <a:srgbClr val="000000"/>
                                  </a:solidFill>
                                  <a:latin typeface="Times New Roman" pitchFamily="18" charset="0"/>
                                  <a:cs typeface="Times New Roman" pitchFamily="18" charset="0"/>
                                </a:rPr>
                                <a:t>2013</a:t>
                              </a:r>
                            </a:p>
                          </p:txBody>
                        </p:sp>
                        <p:sp>
                          <p:nvSpPr>
                            <p:cNvPr id="22858" name="Text Box 421"/>
                            <p:cNvSpPr txBox="1"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2431" y="321"/>
                              <a:ext cx="244" cy="13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  <p:txBody>
                            <a:bodyPr wrap="none">
                              <a:spAutoFit/>
                            </a:bodyPr>
                            <a:lstStyle>
                              <a:lvl1pPr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•"/>
                                <a:defRPr sz="32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1pPr>
                              <a:lvl2pPr marL="742950" indent="-28575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–"/>
                                <a:defRPr sz="28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2pPr>
                              <a:lvl3pPr marL="1143000" indent="-22860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•"/>
                                <a:defRPr sz="24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3pPr>
                              <a:lvl4pPr marL="1600200" indent="-22860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–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4pPr>
                              <a:lvl5pPr marL="2057400" indent="-22860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5pPr>
                              <a:lvl6pPr marL="25146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6pPr>
                              <a:lvl7pPr marL="29718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7pPr>
                              <a:lvl8pPr marL="34290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8pPr>
                              <a:lvl9pPr marL="38862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9pPr>
                            </a:lstStyle>
                            <a:p>
                              <a:pPr eaLnBrk="1" hangingPunct="1">
                                <a:spcBef>
                                  <a:spcPct val="0"/>
                                </a:spcBef>
                                <a:buFontTx/>
                                <a:buNone/>
                              </a:pPr>
                              <a:r>
                                <a:rPr lang="en-CA" altLang="en-US" sz="800" b="1">
                                  <a:solidFill>
                                    <a:srgbClr val="000000"/>
                                  </a:solidFill>
                                  <a:latin typeface="Times New Roman" pitchFamily="18" charset="0"/>
                                  <a:cs typeface="Times New Roman" pitchFamily="18" charset="0"/>
                                </a:rPr>
                                <a:t>2012</a:t>
                              </a:r>
                            </a:p>
                          </p:txBody>
                        </p:sp>
                        <p:sp>
                          <p:nvSpPr>
                            <p:cNvPr id="22859" name="Text Box 422"/>
                            <p:cNvSpPr txBox="1"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749" y="312"/>
                              <a:ext cx="244" cy="13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  <p:txBody>
                            <a:bodyPr wrap="none">
                              <a:spAutoFit/>
                            </a:bodyPr>
                            <a:lstStyle>
                              <a:lvl1pPr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•"/>
                                <a:defRPr sz="32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1pPr>
                              <a:lvl2pPr marL="742950" indent="-28575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–"/>
                                <a:defRPr sz="28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2pPr>
                              <a:lvl3pPr marL="1143000" indent="-22860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•"/>
                                <a:defRPr sz="24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3pPr>
                              <a:lvl4pPr marL="1600200" indent="-22860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–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4pPr>
                              <a:lvl5pPr marL="2057400" indent="-22860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5pPr>
                              <a:lvl6pPr marL="25146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6pPr>
                              <a:lvl7pPr marL="29718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7pPr>
                              <a:lvl8pPr marL="34290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8pPr>
                              <a:lvl9pPr marL="38862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9pPr>
                            </a:lstStyle>
                            <a:p>
                              <a:pPr eaLnBrk="1" hangingPunct="1">
                                <a:spcBef>
                                  <a:spcPct val="0"/>
                                </a:spcBef>
                                <a:buFontTx/>
                                <a:buNone/>
                              </a:pPr>
                              <a:r>
                                <a:rPr lang="en-CA" altLang="en-US" sz="800" b="1">
                                  <a:solidFill>
                                    <a:srgbClr val="000000"/>
                                  </a:solidFill>
                                  <a:latin typeface="Times New Roman" pitchFamily="18" charset="0"/>
                                  <a:cs typeface="Times New Roman" pitchFamily="18" charset="0"/>
                                </a:rPr>
                                <a:t>2016</a:t>
                              </a:r>
                            </a:p>
                          </p:txBody>
                        </p:sp>
                        <p:sp>
                          <p:nvSpPr>
                            <p:cNvPr id="22860" name="Rectangle 423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5170" y="352"/>
                              <a:ext cx="206" cy="67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9525">
                              <a:solidFill>
                                <a:schemeClr val="bg1"/>
                              </a:solidFill>
                              <a:miter lim="800000"/>
                              <a:headEnd/>
                              <a:tailEnd/>
                            </a:ln>
                            <a:effectLst/>
                            <a:extLs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  <p:txBody>
                            <a:bodyPr wrap="none" anchor="ctr"/>
                            <a:lstStyle>
                              <a:lvl1pPr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•"/>
                                <a:defRPr sz="32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1pPr>
                              <a:lvl2pPr marL="742950" indent="-28575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–"/>
                                <a:defRPr sz="28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2pPr>
                              <a:lvl3pPr marL="1143000" indent="-22860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•"/>
                                <a:defRPr sz="24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3pPr>
                              <a:lvl4pPr marL="1600200" indent="-22860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–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4pPr>
                              <a:lvl5pPr marL="2057400" indent="-22860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5pPr>
                              <a:lvl6pPr marL="25146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6pPr>
                              <a:lvl7pPr marL="29718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7pPr>
                              <a:lvl8pPr marL="34290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8pPr>
                              <a:lvl9pPr marL="38862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9pPr>
                            </a:lstStyle>
                            <a:p>
                              <a:pPr eaLnBrk="1" hangingPunct="1">
                                <a:spcBef>
                                  <a:spcPct val="0"/>
                                </a:spcBef>
                                <a:buFontTx/>
                                <a:buNone/>
                              </a:pPr>
                              <a:endParaRPr lang="en-CA" altLang="en-US" sz="2400">
                                <a:solidFill>
                                  <a:srgbClr val="000000"/>
                                </a:solidFill>
                                <a:latin typeface="Times New Roman" pitchFamily="18" charset="0"/>
                                <a:cs typeface="Times New Roman" pitchFamily="18" charset="0"/>
                              </a:endParaRPr>
                            </a:p>
                          </p:txBody>
                        </p:sp>
                        <p:sp>
                          <p:nvSpPr>
                            <p:cNvPr id="22861" name="Text Box 424"/>
                            <p:cNvSpPr txBox="1"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5153" y="316"/>
                              <a:ext cx="244" cy="13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  <p:txBody>
                            <a:bodyPr wrap="none">
                              <a:spAutoFit/>
                            </a:bodyPr>
                            <a:lstStyle>
                              <a:lvl1pPr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•"/>
                                <a:defRPr sz="32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1pPr>
                              <a:lvl2pPr marL="742950" indent="-28575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–"/>
                                <a:defRPr sz="28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2pPr>
                              <a:lvl3pPr marL="1143000" indent="-22860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•"/>
                                <a:defRPr sz="24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3pPr>
                              <a:lvl4pPr marL="1600200" indent="-22860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–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4pPr>
                              <a:lvl5pPr marL="2057400" indent="-228600" eaLnBrk="0" hangingPunct="0">
                                <a:spcBef>
                                  <a:spcPct val="20000"/>
                                </a:spcBef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5pPr>
                              <a:lvl6pPr marL="25146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6pPr>
                              <a:lvl7pPr marL="29718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7pPr>
                              <a:lvl8pPr marL="34290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8pPr>
                              <a:lvl9pPr marL="38862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Font typeface="Arial" charset="0"/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Calibri" pitchFamily="34" charset="0"/>
                                </a:defRPr>
                              </a:lvl9pPr>
                            </a:lstStyle>
                            <a:p>
                              <a:pPr eaLnBrk="1" hangingPunct="1">
                                <a:spcBef>
                                  <a:spcPct val="0"/>
                                </a:spcBef>
                                <a:buFontTx/>
                                <a:buNone/>
                              </a:pPr>
                              <a:r>
                                <a:rPr lang="en-CA" altLang="en-US" sz="800" b="1">
                                  <a:solidFill>
                                    <a:srgbClr val="000000"/>
                                  </a:solidFill>
                                  <a:latin typeface="Times New Roman" pitchFamily="18" charset="0"/>
                                  <a:cs typeface="Times New Roman" pitchFamily="18" charset="0"/>
                                </a:rPr>
                                <a:t>2017</a:t>
                              </a:r>
                            </a:p>
                          </p:txBody>
                        </p:sp>
                      </p:grpSp>
                      <p:sp>
                        <p:nvSpPr>
                          <p:cNvPr id="22847" name="Rectangle 42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92" y="136"/>
                            <a:ext cx="5192" cy="3864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lvl1pPr eaLnBrk="0" hangingPunct="0">
                              <a:spcBef>
                                <a:spcPct val="20000"/>
                              </a:spcBef>
                              <a:buFont typeface="Arial" charset="0"/>
                              <a:buChar char="•"/>
                              <a:defRPr sz="3200">
                                <a:solidFill>
                                  <a:schemeClr val="tx1"/>
                                </a:solidFill>
                                <a:latin typeface="Calibri" pitchFamily="34" charset="0"/>
                              </a:defRPr>
                            </a:lvl1pPr>
                            <a:lvl2pPr marL="742950" indent="-285750" eaLnBrk="0" hangingPunct="0">
                              <a:spcBef>
                                <a:spcPct val="20000"/>
                              </a:spcBef>
                              <a:buFont typeface="Arial" charset="0"/>
                              <a:buChar char="–"/>
                              <a:defRPr sz="2800">
                                <a:solidFill>
                                  <a:schemeClr val="tx1"/>
                                </a:solidFill>
                                <a:latin typeface="Calibri" pitchFamily="34" charset="0"/>
                              </a:defRPr>
                            </a:lvl2pPr>
                            <a:lvl3pPr marL="1143000" indent="-228600" eaLnBrk="0" hangingPunct="0">
                              <a:spcBef>
                                <a:spcPct val="20000"/>
                              </a:spcBef>
                              <a:buFont typeface="Arial" charset="0"/>
                              <a:buChar char="•"/>
                              <a:defRPr sz="2400">
                                <a:solidFill>
                                  <a:schemeClr val="tx1"/>
                                </a:solidFill>
                                <a:latin typeface="Calibri" pitchFamily="34" charset="0"/>
                              </a:defRPr>
                            </a:lvl3pPr>
                            <a:lvl4pPr marL="1600200" indent="-228600" eaLnBrk="0" hangingPunct="0">
                              <a:spcBef>
                                <a:spcPct val="20000"/>
                              </a:spcBef>
                              <a:buFont typeface="Arial" charset="0"/>
                              <a:buChar char="–"/>
                              <a:defRPr sz="2000">
                                <a:solidFill>
                                  <a:schemeClr val="tx1"/>
                                </a:solidFill>
                                <a:latin typeface="Calibri" pitchFamily="34" charset="0"/>
                              </a:defRPr>
                            </a:lvl4pPr>
                            <a:lvl5pPr marL="2057400" indent="-228600" eaLnBrk="0" hangingPunct="0">
                              <a:spcBef>
                                <a:spcPct val="20000"/>
                              </a:spcBef>
                              <a:buFont typeface="Arial" charset="0"/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Calibri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Font typeface="Arial" charset="0"/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Calibri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Font typeface="Arial" charset="0"/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Calibri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Font typeface="Arial" charset="0"/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Calibri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Font typeface="Arial" charset="0"/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Calibri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spcBef>
                                <a:spcPct val="0"/>
                              </a:spcBef>
                              <a:buFontTx/>
                              <a:buNone/>
                            </a:pPr>
                            <a:endParaRPr lang="en-CA" altLang="en-US" sz="2400">
                              <a:solidFill>
                                <a:srgbClr val="000000"/>
                              </a:solidFill>
                              <a:latin typeface="Times New Roman" pitchFamily="18" charset="0"/>
                              <a:cs typeface="Times New Roman" pitchFamily="18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22845" name="Rectangle 426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92" y="336"/>
                          <a:ext cx="5192" cy="176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 eaLnBrk="0" hangingPunct="0">
                            <a:spcBef>
                              <a:spcPct val="20000"/>
                            </a:spcBef>
                            <a:buFont typeface="Arial" charset="0"/>
                            <a:buChar char="•"/>
                            <a:defRPr sz="3200">
                              <a:solidFill>
                                <a:schemeClr val="tx1"/>
                              </a:solidFill>
                              <a:latin typeface="Calibri" pitchFamily="34" charset="0"/>
                            </a:defRPr>
                          </a:lvl1pPr>
                          <a:lvl2pPr marL="742950" indent="-285750" eaLnBrk="0" hangingPunct="0">
                            <a:spcBef>
                              <a:spcPct val="20000"/>
                            </a:spcBef>
                            <a:buFont typeface="Arial" charset="0"/>
                            <a:buChar char="–"/>
                            <a:defRPr sz="2800">
                              <a:solidFill>
                                <a:schemeClr val="tx1"/>
                              </a:solidFill>
                              <a:latin typeface="Calibri" pitchFamily="34" charset="0"/>
                            </a:defRPr>
                          </a:lvl2pPr>
                          <a:lvl3pPr marL="1143000" indent="-228600" eaLnBrk="0" hangingPunct="0">
                            <a:spcBef>
                              <a:spcPct val="20000"/>
                            </a:spcBef>
                            <a:buFont typeface="Arial" charset="0"/>
                            <a:buChar char="•"/>
                            <a:defRPr sz="2400">
                              <a:solidFill>
                                <a:schemeClr val="tx1"/>
                              </a:solidFill>
                              <a:latin typeface="Calibri" pitchFamily="34" charset="0"/>
                            </a:defRPr>
                          </a:lvl3pPr>
                          <a:lvl4pPr marL="1600200" indent="-228600" eaLnBrk="0" hangingPunct="0">
                            <a:spcBef>
                              <a:spcPct val="20000"/>
                            </a:spcBef>
                            <a:buFont typeface="Arial" charset="0"/>
                            <a:buChar char="–"/>
                            <a:defRPr sz="2000">
                              <a:solidFill>
                                <a:schemeClr val="tx1"/>
                              </a:solidFill>
                              <a:latin typeface="Calibri" pitchFamily="34" charset="0"/>
                            </a:defRPr>
                          </a:lvl4pPr>
                          <a:lvl5pPr marL="2057400" indent="-228600" eaLnBrk="0" hangingPunct="0">
                            <a:spcBef>
                              <a:spcPct val="20000"/>
                            </a:spcBef>
                            <a:buFont typeface="Arial" charset="0"/>
                            <a:buChar char="»"/>
                            <a:defRPr sz="2000">
                              <a:solidFill>
                                <a:schemeClr val="tx1"/>
                              </a:solidFill>
                              <a:latin typeface="Calibri" pitchFamily="34" charset="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Font typeface="Arial" charset="0"/>
                            <a:buChar char="»"/>
                            <a:defRPr sz="2000">
                              <a:solidFill>
                                <a:schemeClr val="tx1"/>
                              </a:solidFill>
                              <a:latin typeface="Calibri" pitchFamily="34" charset="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Font typeface="Arial" charset="0"/>
                            <a:buChar char="»"/>
                            <a:defRPr sz="2000">
                              <a:solidFill>
                                <a:schemeClr val="tx1"/>
                              </a:solidFill>
                              <a:latin typeface="Calibri" pitchFamily="34" charset="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Font typeface="Arial" charset="0"/>
                            <a:buChar char="»"/>
                            <a:defRPr sz="2000">
                              <a:solidFill>
                                <a:schemeClr val="tx1"/>
                              </a:solidFill>
                              <a:latin typeface="Calibri" pitchFamily="34" charset="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Font typeface="Arial" charset="0"/>
                            <a:buChar char="»"/>
                            <a:defRPr sz="2000">
                              <a:solidFill>
                                <a:schemeClr val="tx1"/>
                              </a:solidFill>
                              <a:latin typeface="Calibri" pitchFamily="34" charset="0"/>
                            </a:defRPr>
                          </a:lvl9pPr>
                        </a:lstStyle>
                        <a:p>
                          <a:pPr eaLnBrk="1" hangingPunct="1">
                            <a:spcBef>
                              <a:spcPct val="0"/>
                            </a:spcBef>
                            <a:buFontTx/>
                            <a:buNone/>
                          </a:pPr>
                          <a:endParaRPr lang="en-CA" altLang="en-US" sz="2400">
                            <a:solidFill>
                              <a:srgbClr val="000000"/>
                            </a:solidFill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p:txBody>
                    </p:sp>
                  </p:grpSp>
                  <p:sp>
                    <p:nvSpPr>
                      <p:cNvPr id="22830" name="Rectangle 42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501" y="337"/>
                        <a:ext cx="171" cy="3663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Font typeface="Arial" charset="0"/>
                          <a:buChar char="•"/>
                          <a:defRPr sz="32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Font typeface="Arial" charset="0"/>
                          <a:buChar char="–"/>
                          <a:defRPr sz="28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Font typeface="Arial" charset="0"/>
                          <a:buChar char="•"/>
                          <a:defRPr sz="24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Font typeface="Arial" charset="0"/>
                          <a:buChar char="–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en-CA" altLang="en-US" sz="240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endParaRPr>
                      </a:p>
                    </p:txBody>
                  </p:sp>
                  <p:sp>
                    <p:nvSpPr>
                      <p:cNvPr id="22831" name="Line 428"/>
                      <p:cNvSpPr>
                        <a:spLocks noChangeShapeType="1"/>
                      </p:cNvSpPr>
                      <p:nvPr/>
                    </p:nvSpPr>
                    <p:spPr bwMode="auto">
                      <a:xfrm flipH="1" flipV="1">
                        <a:off x="2250" y="510"/>
                        <a:ext cx="0" cy="3486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prstDash val="lgDash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en-CA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22832" name="Line 429"/>
                      <p:cNvSpPr>
                        <a:spLocks noChangeShapeType="1"/>
                      </p:cNvSpPr>
                      <p:nvPr/>
                    </p:nvSpPr>
                    <p:spPr bwMode="auto">
                      <a:xfrm flipH="1" flipV="1">
                        <a:off x="2829" y="510"/>
                        <a:ext cx="0" cy="3486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prstDash val="lgDash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en-CA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22833" name="Line 430"/>
                      <p:cNvSpPr>
                        <a:spLocks noChangeShapeType="1"/>
                      </p:cNvSpPr>
                      <p:nvPr/>
                    </p:nvSpPr>
                    <p:spPr bwMode="auto">
                      <a:xfrm flipH="1" flipV="1">
                        <a:off x="3405" y="510"/>
                        <a:ext cx="0" cy="3486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prstDash val="lgDash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en-CA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22834" name="Line 431"/>
                      <p:cNvSpPr>
                        <a:spLocks noChangeShapeType="1"/>
                      </p:cNvSpPr>
                      <p:nvPr/>
                    </p:nvSpPr>
                    <p:spPr bwMode="auto">
                      <a:xfrm flipH="1" flipV="1">
                        <a:off x="3984" y="510"/>
                        <a:ext cx="0" cy="3486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prstDash val="lgDash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en-CA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22835" name="Line 432"/>
                      <p:cNvSpPr>
                        <a:spLocks noChangeShapeType="1"/>
                      </p:cNvSpPr>
                      <p:nvPr/>
                    </p:nvSpPr>
                    <p:spPr bwMode="auto">
                      <a:xfrm flipH="1" flipV="1">
                        <a:off x="4563" y="510"/>
                        <a:ext cx="0" cy="3486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prstDash val="lgDash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en-CA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22836" name="Line 433"/>
                      <p:cNvSpPr>
                        <a:spLocks noChangeShapeType="1"/>
                      </p:cNvSpPr>
                      <p:nvPr/>
                    </p:nvSpPr>
                    <p:spPr bwMode="auto">
                      <a:xfrm flipH="1" flipV="1">
                        <a:off x="5142" y="510"/>
                        <a:ext cx="0" cy="3486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prstDash val="lgDash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en-CA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22837" name="Line 434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1671" y="432"/>
                        <a:ext cx="3705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en-CA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22838" name="Line 43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984" y="336"/>
                        <a:ext cx="0" cy="93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en-CA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22839" name="Line 43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563" y="336"/>
                        <a:ext cx="0" cy="93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en-CA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22840" name="Line 43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142" y="336"/>
                        <a:ext cx="0" cy="93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en-CA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22841" name="Line 43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29" y="336"/>
                        <a:ext cx="0" cy="93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en-CA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22842" name="Line 43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408" y="336"/>
                        <a:ext cx="0" cy="93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en-CA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22843" name="Line 44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250" y="336"/>
                        <a:ext cx="0" cy="93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en-CA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22784" name="Group 44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394" y="512"/>
                      <a:ext cx="288" cy="3489"/>
                      <a:chOff x="2394" y="512"/>
                      <a:chExt cx="288" cy="3489"/>
                    </a:xfrm>
                  </p:grpSpPr>
                  <p:sp>
                    <p:nvSpPr>
                      <p:cNvPr id="22827" name="Rectangle 44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394" y="512"/>
                        <a:ext cx="288" cy="3489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prstDash val="sysDot"/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Font typeface="Arial" charset="0"/>
                          <a:buChar char="•"/>
                          <a:defRPr sz="32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Font typeface="Arial" charset="0"/>
                          <a:buChar char="–"/>
                          <a:defRPr sz="28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Font typeface="Arial" charset="0"/>
                          <a:buChar char="•"/>
                          <a:defRPr sz="24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Font typeface="Arial" charset="0"/>
                          <a:buChar char="–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en-CA" altLang="en-US" sz="240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endParaRPr>
                      </a:p>
                    </p:txBody>
                  </p:sp>
                  <p:sp>
                    <p:nvSpPr>
                      <p:cNvPr id="22828" name="Line 44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537" y="512"/>
                        <a:ext cx="1" cy="3482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prstDash val="sysDot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en-CA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22785" name="Rectangle 4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16" y="512"/>
                      <a:ext cx="288" cy="3489"/>
                    </a:xfrm>
                    <a:prstGeom prst="rect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prstDash val="sysDot"/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CA" altLang="en-US" sz="240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22786" name="Line 44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59" y="512"/>
                      <a:ext cx="1" cy="3482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grpSp>
                  <p:nvGrpSpPr>
                    <p:cNvPr id="22787" name="Group 44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973" y="512"/>
                      <a:ext cx="288" cy="3489"/>
                      <a:chOff x="2394" y="512"/>
                      <a:chExt cx="288" cy="3489"/>
                    </a:xfrm>
                  </p:grpSpPr>
                  <p:sp>
                    <p:nvSpPr>
                      <p:cNvPr id="22825" name="Rectangle 44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394" y="512"/>
                        <a:ext cx="288" cy="3489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prstDash val="sysDot"/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Font typeface="Arial" charset="0"/>
                          <a:buChar char="•"/>
                          <a:defRPr sz="32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Font typeface="Arial" charset="0"/>
                          <a:buChar char="–"/>
                          <a:defRPr sz="28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Font typeface="Arial" charset="0"/>
                          <a:buChar char="•"/>
                          <a:defRPr sz="24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Font typeface="Arial" charset="0"/>
                          <a:buChar char="–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en-CA" altLang="en-US" sz="240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endParaRPr>
                      </a:p>
                    </p:txBody>
                  </p:sp>
                  <p:sp>
                    <p:nvSpPr>
                      <p:cNvPr id="22826" name="Line 44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537" y="512"/>
                        <a:ext cx="1" cy="3482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prstDash val="sysDot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en-CA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22788" name="Group 44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49" y="512"/>
                      <a:ext cx="288" cy="3489"/>
                      <a:chOff x="2394" y="512"/>
                      <a:chExt cx="288" cy="3489"/>
                    </a:xfrm>
                  </p:grpSpPr>
                  <p:sp>
                    <p:nvSpPr>
                      <p:cNvPr id="22823" name="Rectangle 45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394" y="512"/>
                        <a:ext cx="288" cy="3489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prstDash val="sysDot"/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Font typeface="Arial" charset="0"/>
                          <a:buChar char="•"/>
                          <a:defRPr sz="32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Font typeface="Arial" charset="0"/>
                          <a:buChar char="–"/>
                          <a:defRPr sz="28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Font typeface="Arial" charset="0"/>
                          <a:buChar char="•"/>
                          <a:defRPr sz="24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Font typeface="Arial" charset="0"/>
                          <a:buChar char="–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en-CA" altLang="en-US" sz="240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endParaRPr>
                      </a:p>
                    </p:txBody>
                  </p:sp>
                  <p:sp>
                    <p:nvSpPr>
                      <p:cNvPr id="22824" name="Line 45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537" y="512"/>
                        <a:ext cx="1" cy="3482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prstDash val="sysDot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en-CA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22789" name="Group 45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128" y="512"/>
                      <a:ext cx="288" cy="3489"/>
                      <a:chOff x="2394" y="512"/>
                      <a:chExt cx="288" cy="3489"/>
                    </a:xfrm>
                  </p:grpSpPr>
                  <p:sp>
                    <p:nvSpPr>
                      <p:cNvPr id="22821" name="Rectangle 45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394" y="512"/>
                        <a:ext cx="288" cy="3489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prstDash val="sysDot"/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Font typeface="Arial" charset="0"/>
                          <a:buChar char="•"/>
                          <a:defRPr sz="32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Font typeface="Arial" charset="0"/>
                          <a:buChar char="–"/>
                          <a:defRPr sz="28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Font typeface="Arial" charset="0"/>
                          <a:buChar char="•"/>
                          <a:defRPr sz="24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Font typeface="Arial" charset="0"/>
                          <a:buChar char="–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en-CA" altLang="en-US" sz="240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endParaRPr>
                      </a:p>
                    </p:txBody>
                  </p:sp>
                  <p:sp>
                    <p:nvSpPr>
                      <p:cNvPr id="22822" name="Line 45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537" y="512"/>
                        <a:ext cx="1" cy="3482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prstDash val="sysDot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en-CA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22790" name="Group 45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707" y="512"/>
                      <a:ext cx="288" cy="3489"/>
                      <a:chOff x="2394" y="512"/>
                      <a:chExt cx="288" cy="3489"/>
                    </a:xfrm>
                  </p:grpSpPr>
                  <p:sp>
                    <p:nvSpPr>
                      <p:cNvPr id="22819" name="Rectangle 45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394" y="512"/>
                        <a:ext cx="288" cy="3489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prstDash val="sysDot"/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Font typeface="Arial" charset="0"/>
                          <a:buChar char="•"/>
                          <a:defRPr sz="32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Font typeface="Arial" charset="0"/>
                          <a:buChar char="–"/>
                          <a:defRPr sz="28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Font typeface="Arial" charset="0"/>
                          <a:buChar char="•"/>
                          <a:defRPr sz="24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Font typeface="Arial" charset="0"/>
                          <a:buChar char="–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en-CA" altLang="en-US" sz="240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endParaRPr>
                      </a:p>
                    </p:txBody>
                  </p:sp>
                  <p:sp>
                    <p:nvSpPr>
                      <p:cNvPr id="22820" name="Line 45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537" y="512"/>
                        <a:ext cx="1" cy="3482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prstDash val="sysDot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en-CA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22791" name="Line 45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5" y="512"/>
                      <a:ext cx="1" cy="3482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792" name="Line 4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2" y="762"/>
                      <a:ext cx="5196" cy="0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793" name="Line 4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2" y="636"/>
                      <a:ext cx="5196" cy="0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794" name="Line 46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2" y="888"/>
                      <a:ext cx="5196" cy="0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 dirty="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795" name="Line 46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2" y="1014"/>
                      <a:ext cx="5196" cy="0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796" name="Line 46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2" y="1140"/>
                      <a:ext cx="5196" cy="0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797" name="Line 4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2" y="1266"/>
                      <a:ext cx="5196" cy="0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798" name="Line 46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2" y="1392"/>
                      <a:ext cx="5196" cy="0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799" name="Line 4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2" y="1518"/>
                      <a:ext cx="5196" cy="0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800" name="Line 4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2" y="1644"/>
                      <a:ext cx="5196" cy="0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801" name="Line 4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2" y="1770"/>
                      <a:ext cx="5196" cy="0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802" name="Line 4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2" y="1896"/>
                      <a:ext cx="5196" cy="0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803" name="Line 4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2" y="2022"/>
                      <a:ext cx="5196" cy="0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804" name="Line 4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2" y="2148"/>
                      <a:ext cx="5196" cy="0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805" name="Line 47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2" y="2274"/>
                      <a:ext cx="5196" cy="0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806" name="Line 4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2" y="2400"/>
                      <a:ext cx="5196" cy="0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807" name="Line 4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2" y="2526"/>
                      <a:ext cx="5196" cy="0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808" name="Line 4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2" y="2652"/>
                      <a:ext cx="5196" cy="0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809" name="Line 4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2" y="2778"/>
                      <a:ext cx="5196" cy="0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810" name="Line 4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2" y="2904"/>
                      <a:ext cx="5196" cy="0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811" name="Line 4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2" y="3030"/>
                      <a:ext cx="5196" cy="0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812" name="Line 4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2" y="3156"/>
                      <a:ext cx="5196" cy="0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813" name="Line 4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2" y="3282"/>
                      <a:ext cx="5196" cy="0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814" name="Line 48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2" y="3408"/>
                      <a:ext cx="5196" cy="0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815" name="Line 48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2" y="3534"/>
                      <a:ext cx="5196" cy="0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816" name="Line 48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2" y="3660"/>
                      <a:ext cx="5196" cy="0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817" name="Line 48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2" y="3786"/>
                      <a:ext cx="5196" cy="0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818" name="Line 4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2" y="3912"/>
                      <a:ext cx="5196" cy="0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sp>
                <p:nvSpPr>
                  <p:cNvPr id="22782" name="Text Box 48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56" y="370"/>
                    <a:ext cx="367" cy="125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CA" altLang="en-US" sz="700">
                        <a:solidFill>
                          <a:srgbClr val="000000"/>
                        </a:solidFill>
                        <a:latin typeface="Arial" charset="0"/>
                        <a:cs typeface="Times New Roman" pitchFamily="18" charset="0"/>
                      </a:rPr>
                      <a:t>ACTIVITY</a:t>
                    </a:r>
                  </a:p>
                </p:txBody>
              </p:sp>
            </p:grpSp>
            <p:grpSp>
              <p:nvGrpSpPr>
                <p:cNvPr id="22771" name="Group 487"/>
                <p:cNvGrpSpPr>
                  <a:grpSpLocks/>
                </p:cNvGrpSpPr>
                <p:nvPr/>
              </p:nvGrpSpPr>
              <p:grpSpPr bwMode="auto">
                <a:xfrm>
                  <a:off x="1601" y="406"/>
                  <a:ext cx="1165" cy="126"/>
                  <a:chOff x="1601" y="406"/>
                  <a:chExt cx="1165" cy="126"/>
                </a:xfrm>
              </p:grpSpPr>
              <p:sp>
                <p:nvSpPr>
                  <p:cNvPr id="22779" name="Text Box 48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177" y="407"/>
                    <a:ext cx="589" cy="125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CA" altLang="en-US" sz="700">
                        <a:solidFill>
                          <a:srgbClr val="000000"/>
                        </a:solidFill>
                        <a:latin typeface="Arial" charset="0"/>
                        <a:cs typeface="Times New Roman" pitchFamily="18" charset="0"/>
                      </a:rPr>
                      <a:t>J       A       J       O</a:t>
                    </a:r>
                  </a:p>
                </p:txBody>
              </p:sp>
              <p:sp>
                <p:nvSpPr>
                  <p:cNvPr id="22780" name="Text Box 48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601" y="406"/>
                    <a:ext cx="589" cy="125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CA" altLang="en-US" sz="700">
                        <a:solidFill>
                          <a:srgbClr val="000000"/>
                        </a:solidFill>
                        <a:latin typeface="Arial" charset="0"/>
                        <a:cs typeface="Times New Roman" pitchFamily="18" charset="0"/>
                      </a:rPr>
                      <a:t>J       A       J       O</a:t>
                    </a:r>
                  </a:p>
                </p:txBody>
              </p:sp>
            </p:grpSp>
            <p:grpSp>
              <p:nvGrpSpPr>
                <p:cNvPr id="22772" name="Group 490"/>
                <p:cNvGrpSpPr>
                  <a:grpSpLocks/>
                </p:cNvGrpSpPr>
                <p:nvPr/>
              </p:nvGrpSpPr>
              <p:grpSpPr bwMode="auto">
                <a:xfrm>
                  <a:off x="2757" y="406"/>
                  <a:ext cx="1165" cy="126"/>
                  <a:chOff x="1601" y="406"/>
                  <a:chExt cx="1165" cy="126"/>
                </a:xfrm>
              </p:grpSpPr>
              <p:sp>
                <p:nvSpPr>
                  <p:cNvPr id="22777" name="Text Box 49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177" y="407"/>
                    <a:ext cx="589" cy="125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CA" altLang="en-US" sz="700">
                        <a:solidFill>
                          <a:srgbClr val="000000"/>
                        </a:solidFill>
                        <a:latin typeface="Arial" charset="0"/>
                        <a:cs typeface="Times New Roman" pitchFamily="18" charset="0"/>
                      </a:rPr>
                      <a:t>J       A       J       O</a:t>
                    </a:r>
                  </a:p>
                </p:txBody>
              </p:sp>
              <p:sp>
                <p:nvSpPr>
                  <p:cNvPr id="22778" name="Text Box 49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601" y="406"/>
                    <a:ext cx="589" cy="125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CA" altLang="en-US" sz="700">
                        <a:solidFill>
                          <a:srgbClr val="000000"/>
                        </a:solidFill>
                        <a:latin typeface="Arial" charset="0"/>
                        <a:cs typeface="Times New Roman" pitchFamily="18" charset="0"/>
                      </a:rPr>
                      <a:t>J       A       J       O</a:t>
                    </a:r>
                  </a:p>
                </p:txBody>
              </p:sp>
            </p:grpSp>
            <p:grpSp>
              <p:nvGrpSpPr>
                <p:cNvPr id="22773" name="Group 493"/>
                <p:cNvGrpSpPr>
                  <a:grpSpLocks/>
                </p:cNvGrpSpPr>
                <p:nvPr/>
              </p:nvGrpSpPr>
              <p:grpSpPr bwMode="auto">
                <a:xfrm>
                  <a:off x="3915" y="406"/>
                  <a:ext cx="1165" cy="126"/>
                  <a:chOff x="1601" y="406"/>
                  <a:chExt cx="1165" cy="126"/>
                </a:xfrm>
              </p:grpSpPr>
              <p:sp>
                <p:nvSpPr>
                  <p:cNvPr id="22775" name="Text Box 49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177" y="407"/>
                    <a:ext cx="589" cy="125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CA" altLang="en-US" sz="700">
                        <a:solidFill>
                          <a:srgbClr val="000000"/>
                        </a:solidFill>
                        <a:latin typeface="Arial" charset="0"/>
                        <a:cs typeface="Times New Roman" pitchFamily="18" charset="0"/>
                      </a:rPr>
                      <a:t>J       A       J       O</a:t>
                    </a:r>
                  </a:p>
                </p:txBody>
              </p:sp>
              <p:sp>
                <p:nvSpPr>
                  <p:cNvPr id="22776" name="Text Box 49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601" y="406"/>
                    <a:ext cx="589" cy="125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CA" altLang="en-US" sz="700">
                        <a:solidFill>
                          <a:srgbClr val="000000"/>
                        </a:solidFill>
                        <a:latin typeface="Arial" charset="0"/>
                        <a:cs typeface="Times New Roman" pitchFamily="18" charset="0"/>
                      </a:rPr>
                      <a:t>J       A       J       O</a:t>
                    </a:r>
                  </a:p>
                </p:txBody>
              </p:sp>
            </p:grpSp>
            <p:sp>
              <p:nvSpPr>
                <p:cNvPr id="22774" name="Text Box 496"/>
                <p:cNvSpPr txBox="1">
                  <a:spLocks noChangeArrowheads="1"/>
                </p:cNvSpPr>
                <p:nvPr/>
              </p:nvSpPr>
              <p:spPr bwMode="auto">
                <a:xfrm>
                  <a:off x="5071" y="406"/>
                  <a:ext cx="293" cy="12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CA" altLang="en-US" sz="700">
                      <a:solidFill>
                        <a:srgbClr val="000000"/>
                      </a:solidFill>
                      <a:latin typeface="Arial" charset="0"/>
                      <a:cs typeface="Times New Roman" pitchFamily="18" charset="0"/>
                    </a:rPr>
                    <a:t>J       A</a:t>
                  </a:r>
                </a:p>
              </p:txBody>
            </p:sp>
          </p:grpSp>
          <p:sp>
            <p:nvSpPr>
              <p:cNvPr id="22769" name="Text Box 497"/>
              <p:cNvSpPr txBox="1">
                <a:spLocks noChangeArrowheads="1"/>
              </p:cNvSpPr>
              <p:nvPr/>
            </p:nvSpPr>
            <p:spPr bwMode="auto">
              <a:xfrm>
                <a:off x="3119" y="148"/>
                <a:ext cx="1344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CA" altLang="en-US" sz="1600" b="1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Schedule(  2010-2016 )</a:t>
                </a:r>
              </a:p>
            </p:txBody>
          </p:sp>
        </p:grpSp>
        <p:grpSp>
          <p:nvGrpSpPr>
            <p:cNvPr id="22645" name="Group 498"/>
            <p:cNvGrpSpPr>
              <a:grpSpLocks/>
            </p:cNvGrpSpPr>
            <p:nvPr/>
          </p:nvGrpSpPr>
          <p:grpSpPr bwMode="auto">
            <a:xfrm>
              <a:off x="1718" y="492"/>
              <a:ext cx="1106" cy="24"/>
              <a:chOff x="1718" y="492"/>
              <a:chExt cx="1106" cy="24"/>
            </a:xfrm>
          </p:grpSpPr>
          <p:grpSp>
            <p:nvGrpSpPr>
              <p:cNvPr id="22730" name="Group 499"/>
              <p:cNvGrpSpPr>
                <a:grpSpLocks/>
              </p:cNvGrpSpPr>
              <p:nvPr/>
            </p:nvGrpSpPr>
            <p:grpSpPr bwMode="auto">
              <a:xfrm>
                <a:off x="1718" y="492"/>
                <a:ext cx="528" cy="24"/>
                <a:chOff x="1718" y="492"/>
                <a:chExt cx="528" cy="24"/>
              </a:xfrm>
            </p:grpSpPr>
            <p:grpSp>
              <p:nvGrpSpPr>
                <p:cNvPr id="22750" name="Group 500"/>
                <p:cNvGrpSpPr>
                  <a:grpSpLocks/>
                </p:cNvGrpSpPr>
                <p:nvPr/>
              </p:nvGrpSpPr>
              <p:grpSpPr bwMode="auto">
                <a:xfrm>
                  <a:off x="1718" y="492"/>
                  <a:ext cx="240" cy="24"/>
                  <a:chOff x="1718" y="492"/>
                  <a:chExt cx="240" cy="24"/>
                </a:xfrm>
              </p:grpSpPr>
              <p:grpSp>
                <p:nvGrpSpPr>
                  <p:cNvPr id="22760" name="Group 501"/>
                  <p:cNvGrpSpPr>
                    <a:grpSpLocks/>
                  </p:cNvGrpSpPr>
                  <p:nvPr/>
                </p:nvGrpSpPr>
                <p:grpSpPr bwMode="auto">
                  <a:xfrm>
                    <a:off x="1860" y="492"/>
                    <a:ext cx="98" cy="24"/>
                    <a:chOff x="1860" y="492"/>
                    <a:chExt cx="98" cy="24"/>
                  </a:xfrm>
                </p:grpSpPr>
                <p:sp>
                  <p:nvSpPr>
                    <p:cNvPr id="22765" name="Line 502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09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766" name="Line 50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860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767" name="Line 50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58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2761" name="Group 505"/>
                  <p:cNvGrpSpPr>
                    <a:grpSpLocks/>
                  </p:cNvGrpSpPr>
                  <p:nvPr/>
                </p:nvGrpSpPr>
                <p:grpSpPr bwMode="auto">
                  <a:xfrm>
                    <a:off x="1718" y="492"/>
                    <a:ext cx="98" cy="24"/>
                    <a:chOff x="1860" y="492"/>
                    <a:chExt cx="98" cy="24"/>
                  </a:xfrm>
                </p:grpSpPr>
                <p:sp>
                  <p:nvSpPr>
                    <p:cNvPr id="22762" name="Line 506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09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763" name="Line 507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860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764" name="Line 508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58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22751" name="Group 509"/>
                <p:cNvGrpSpPr>
                  <a:grpSpLocks/>
                </p:cNvGrpSpPr>
                <p:nvPr/>
              </p:nvGrpSpPr>
              <p:grpSpPr bwMode="auto">
                <a:xfrm>
                  <a:off x="2006" y="492"/>
                  <a:ext cx="240" cy="24"/>
                  <a:chOff x="1718" y="492"/>
                  <a:chExt cx="240" cy="24"/>
                </a:xfrm>
              </p:grpSpPr>
              <p:grpSp>
                <p:nvGrpSpPr>
                  <p:cNvPr id="22752" name="Group 510"/>
                  <p:cNvGrpSpPr>
                    <a:grpSpLocks/>
                  </p:cNvGrpSpPr>
                  <p:nvPr/>
                </p:nvGrpSpPr>
                <p:grpSpPr bwMode="auto">
                  <a:xfrm>
                    <a:off x="1860" y="492"/>
                    <a:ext cx="98" cy="24"/>
                    <a:chOff x="1860" y="492"/>
                    <a:chExt cx="98" cy="24"/>
                  </a:xfrm>
                </p:grpSpPr>
                <p:sp>
                  <p:nvSpPr>
                    <p:cNvPr id="22757" name="Line 511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09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758" name="Line 512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860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759" name="Line 51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58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2753" name="Group 514"/>
                  <p:cNvGrpSpPr>
                    <a:grpSpLocks/>
                  </p:cNvGrpSpPr>
                  <p:nvPr/>
                </p:nvGrpSpPr>
                <p:grpSpPr bwMode="auto">
                  <a:xfrm>
                    <a:off x="1718" y="492"/>
                    <a:ext cx="98" cy="24"/>
                    <a:chOff x="1860" y="492"/>
                    <a:chExt cx="98" cy="24"/>
                  </a:xfrm>
                </p:grpSpPr>
                <p:sp>
                  <p:nvSpPr>
                    <p:cNvPr id="22754" name="Line 51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09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755" name="Line 516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860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756" name="Line 517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58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</p:grpSp>
          </p:grpSp>
          <p:grpSp>
            <p:nvGrpSpPr>
              <p:cNvPr id="22731" name="Group 518"/>
              <p:cNvGrpSpPr>
                <a:grpSpLocks/>
              </p:cNvGrpSpPr>
              <p:nvPr/>
            </p:nvGrpSpPr>
            <p:grpSpPr bwMode="auto">
              <a:xfrm>
                <a:off x="2296" y="492"/>
                <a:ext cx="528" cy="24"/>
                <a:chOff x="1718" y="492"/>
                <a:chExt cx="528" cy="24"/>
              </a:xfrm>
            </p:grpSpPr>
            <p:grpSp>
              <p:nvGrpSpPr>
                <p:cNvPr id="22732" name="Group 519"/>
                <p:cNvGrpSpPr>
                  <a:grpSpLocks/>
                </p:cNvGrpSpPr>
                <p:nvPr/>
              </p:nvGrpSpPr>
              <p:grpSpPr bwMode="auto">
                <a:xfrm>
                  <a:off x="1718" y="492"/>
                  <a:ext cx="240" cy="24"/>
                  <a:chOff x="1718" y="492"/>
                  <a:chExt cx="240" cy="24"/>
                </a:xfrm>
              </p:grpSpPr>
              <p:grpSp>
                <p:nvGrpSpPr>
                  <p:cNvPr id="22742" name="Group 520"/>
                  <p:cNvGrpSpPr>
                    <a:grpSpLocks/>
                  </p:cNvGrpSpPr>
                  <p:nvPr/>
                </p:nvGrpSpPr>
                <p:grpSpPr bwMode="auto">
                  <a:xfrm>
                    <a:off x="1860" y="492"/>
                    <a:ext cx="98" cy="24"/>
                    <a:chOff x="1860" y="492"/>
                    <a:chExt cx="98" cy="24"/>
                  </a:xfrm>
                </p:grpSpPr>
                <p:sp>
                  <p:nvSpPr>
                    <p:cNvPr id="22747" name="Line 521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09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748" name="Line 522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860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749" name="Line 52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58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2743" name="Group 524"/>
                  <p:cNvGrpSpPr>
                    <a:grpSpLocks/>
                  </p:cNvGrpSpPr>
                  <p:nvPr/>
                </p:nvGrpSpPr>
                <p:grpSpPr bwMode="auto">
                  <a:xfrm>
                    <a:off x="1718" y="492"/>
                    <a:ext cx="98" cy="24"/>
                    <a:chOff x="1860" y="492"/>
                    <a:chExt cx="98" cy="24"/>
                  </a:xfrm>
                </p:grpSpPr>
                <p:sp>
                  <p:nvSpPr>
                    <p:cNvPr id="22744" name="Line 52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09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745" name="Line 526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860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746" name="Line 527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58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22733" name="Group 528"/>
                <p:cNvGrpSpPr>
                  <a:grpSpLocks/>
                </p:cNvGrpSpPr>
                <p:nvPr/>
              </p:nvGrpSpPr>
              <p:grpSpPr bwMode="auto">
                <a:xfrm>
                  <a:off x="2006" y="492"/>
                  <a:ext cx="240" cy="24"/>
                  <a:chOff x="1718" y="492"/>
                  <a:chExt cx="240" cy="24"/>
                </a:xfrm>
              </p:grpSpPr>
              <p:grpSp>
                <p:nvGrpSpPr>
                  <p:cNvPr id="22734" name="Group 529"/>
                  <p:cNvGrpSpPr>
                    <a:grpSpLocks/>
                  </p:cNvGrpSpPr>
                  <p:nvPr/>
                </p:nvGrpSpPr>
                <p:grpSpPr bwMode="auto">
                  <a:xfrm>
                    <a:off x="1860" y="492"/>
                    <a:ext cx="98" cy="24"/>
                    <a:chOff x="1860" y="492"/>
                    <a:chExt cx="98" cy="24"/>
                  </a:xfrm>
                </p:grpSpPr>
                <p:sp>
                  <p:nvSpPr>
                    <p:cNvPr id="22739" name="Line 530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09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740" name="Line 531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860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741" name="Line 532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58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2735" name="Group 533"/>
                  <p:cNvGrpSpPr>
                    <a:grpSpLocks/>
                  </p:cNvGrpSpPr>
                  <p:nvPr/>
                </p:nvGrpSpPr>
                <p:grpSpPr bwMode="auto">
                  <a:xfrm>
                    <a:off x="1718" y="492"/>
                    <a:ext cx="98" cy="24"/>
                    <a:chOff x="1860" y="492"/>
                    <a:chExt cx="98" cy="24"/>
                  </a:xfrm>
                </p:grpSpPr>
                <p:sp>
                  <p:nvSpPr>
                    <p:cNvPr id="22736" name="Line 53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09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737" name="Line 53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860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738" name="Line 536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58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</p:grpSp>
          </p:grpSp>
        </p:grpSp>
        <p:grpSp>
          <p:nvGrpSpPr>
            <p:cNvPr id="22646" name="Group 537"/>
            <p:cNvGrpSpPr>
              <a:grpSpLocks/>
            </p:cNvGrpSpPr>
            <p:nvPr/>
          </p:nvGrpSpPr>
          <p:grpSpPr bwMode="auto">
            <a:xfrm>
              <a:off x="2874" y="492"/>
              <a:ext cx="1106" cy="24"/>
              <a:chOff x="1718" y="492"/>
              <a:chExt cx="1106" cy="24"/>
            </a:xfrm>
          </p:grpSpPr>
          <p:grpSp>
            <p:nvGrpSpPr>
              <p:cNvPr id="22692" name="Group 538"/>
              <p:cNvGrpSpPr>
                <a:grpSpLocks/>
              </p:cNvGrpSpPr>
              <p:nvPr/>
            </p:nvGrpSpPr>
            <p:grpSpPr bwMode="auto">
              <a:xfrm>
                <a:off x="1718" y="492"/>
                <a:ext cx="528" cy="24"/>
                <a:chOff x="1718" y="492"/>
                <a:chExt cx="528" cy="24"/>
              </a:xfrm>
            </p:grpSpPr>
            <p:grpSp>
              <p:nvGrpSpPr>
                <p:cNvPr id="22712" name="Group 539"/>
                <p:cNvGrpSpPr>
                  <a:grpSpLocks/>
                </p:cNvGrpSpPr>
                <p:nvPr/>
              </p:nvGrpSpPr>
              <p:grpSpPr bwMode="auto">
                <a:xfrm>
                  <a:off x="1718" y="492"/>
                  <a:ext cx="240" cy="24"/>
                  <a:chOff x="1718" y="492"/>
                  <a:chExt cx="240" cy="24"/>
                </a:xfrm>
              </p:grpSpPr>
              <p:grpSp>
                <p:nvGrpSpPr>
                  <p:cNvPr id="22722" name="Group 540"/>
                  <p:cNvGrpSpPr>
                    <a:grpSpLocks/>
                  </p:cNvGrpSpPr>
                  <p:nvPr/>
                </p:nvGrpSpPr>
                <p:grpSpPr bwMode="auto">
                  <a:xfrm>
                    <a:off x="1860" y="492"/>
                    <a:ext cx="98" cy="24"/>
                    <a:chOff x="1860" y="492"/>
                    <a:chExt cx="98" cy="24"/>
                  </a:xfrm>
                </p:grpSpPr>
                <p:sp>
                  <p:nvSpPr>
                    <p:cNvPr id="22727" name="Line 541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09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728" name="Line 542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860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729" name="Line 54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58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2723" name="Group 544"/>
                  <p:cNvGrpSpPr>
                    <a:grpSpLocks/>
                  </p:cNvGrpSpPr>
                  <p:nvPr/>
                </p:nvGrpSpPr>
                <p:grpSpPr bwMode="auto">
                  <a:xfrm>
                    <a:off x="1718" y="492"/>
                    <a:ext cx="98" cy="24"/>
                    <a:chOff x="1860" y="492"/>
                    <a:chExt cx="98" cy="24"/>
                  </a:xfrm>
                </p:grpSpPr>
                <p:sp>
                  <p:nvSpPr>
                    <p:cNvPr id="22724" name="Line 54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09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725" name="Line 546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860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726" name="Line 547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58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22713" name="Group 548"/>
                <p:cNvGrpSpPr>
                  <a:grpSpLocks/>
                </p:cNvGrpSpPr>
                <p:nvPr/>
              </p:nvGrpSpPr>
              <p:grpSpPr bwMode="auto">
                <a:xfrm>
                  <a:off x="2006" y="492"/>
                  <a:ext cx="240" cy="24"/>
                  <a:chOff x="1718" y="492"/>
                  <a:chExt cx="240" cy="24"/>
                </a:xfrm>
              </p:grpSpPr>
              <p:grpSp>
                <p:nvGrpSpPr>
                  <p:cNvPr id="22714" name="Group 549"/>
                  <p:cNvGrpSpPr>
                    <a:grpSpLocks/>
                  </p:cNvGrpSpPr>
                  <p:nvPr/>
                </p:nvGrpSpPr>
                <p:grpSpPr bwMode="auto">
                  <a:xfrm>
                    <a:off x="1860" y="492"/>
                    <a:ext cx="98" cy="24"/>
                    <a:chOff x="1860" y="492"/>
                    <a:chExt cx="98" cy="24"/>
                  </a:xfrm>
                </p:grpSpPr>
                <p:sp>
                  <p:nvSpPr>
                    <p:cNvPr id="22719" name="Line 550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09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720" name="Line 551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860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721" name="Line 552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58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2715" name="Group 553"/>
                  <p:cNvGrpSpPr>
                    <a:grpSpLocks/>
                  </p:cNvGrpSpPr>
                  <p:nvPr/>
                </p:nvGrpSpPr>
                <p:grpSpPr bwMode="auto">
                  <a:xfrm>
                    <a:off x="1718" y="492"/>
                    <a:ext cx="98" cy="24"/>
                    <a:chOff x="1860" y="492"/>
                    <a:chExt cx="98" cy="24"/>
                  </a:xfrm>
                </p:grpSpPr>
                <p:sp>
                  <p:nvSpPr>
                    <p:cNvPr id="22716" name="Line 55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09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717" name="Line 55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860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718" name="Line 556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58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</p:grpSp>
          </p:grpSp>
          <p:grpSp>
            <p:nvGrpSpPr>
              <p:cNvPr id="22693" name="Group 557"/>
              <p:cNvGrpSpPr>
                <a:grpSpLocks/>
              </p:cNvGrpSpPr>
              <p:nvPr/>
            </p:nvGrpSpPr>
            <p:grpSpPr bwMode="auto">
              <a:xfrm>
                <a:off x="2296" y="492"/>
                <a:ext cx="528" cy="24"/>
                <a:chOff x="1718" y="492"/>
                <a:chExt cx="528" cy="24"/>
              </a:xfrm>
            </p:grpSpPr>
            <p:grpSp>
              <p:nvGrpSpPr>
                <p:cNvPr id="22694" name="Group 558"/>
                <p:cNvGrpSpPr>
                  <a:grpSpLocks/>
                </p:cNvGrpSpPr>
                <p:nvPr/>
              </p:nvGrpSpPr>
              <p:grpSpPr bwMode="auto">
                <a:xfrm>
                  <a:off x="1718" y="492"/>
                  <a:ext cx="240" cy="24"/>
                  <a:chOff x="1718" y="492"/>
                  <a:chExt cx="240" cy="24"/>
                </a:xfrm>
              </p:grpSpPr>
              <p:grpSp>
                <p:nvGrpSpPr>
                  <p:cNvPr id="22704" name="Group 559"/>
                  <p:cNvGrpSpPr>
                    <a:grpSpLocks/>
                  </p:cNvGrpSpPr>
                  <p:nvPr/>
                </p:nvGrpSpPr>
                <p:grpSpPr bwMode="auto">
                  <a:xfrm>
                    <a:off x="1860" y="492"/>
                    <a:ext cx="98" cy="24"/>
                    <a:chOff x="1860" y="492"/>
                    <a:chExt cx="98" cy="24"/>
                  </a:xfrm>
                </p:grpSpPr>
                <p:sp>
                  <p:nvSpPr>
                    <p:cNvPr id="22709" name="Line 560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09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710" name="Line 561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860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711" name="Line 562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58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2705" name="Group 563"/>
                  <p:cNvGrpSpPr>
                    <a:grpSpLocks/>
                  </p:cNvGrpSpPr>
                  <p:nvPr/>
                </p:nvGrpSpPr>
                <p:grpSpPr bwMode="auto">
                  <a:xfrm>
                    <a:off x="1718" y="492"/>
                    <a:ext cx="98" cy="24"/>
                    <a:chOff x="1860" y="492"/>
                    <a:chExt cx="98" cy="24"/>
                  </a:xfrm>
                </p:grpSpPr>
                <p:sp>
                  <p:nvSpPr>
                    <p:cNvPr id="22706" name="Line 56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09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707" name="Line 56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860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708" name="Line 566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58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22695" name="Group 567"/>
                <p:cNvGrpSpPr>
                  <a:grpSpLocks/>
                </p:cNvGrpSpPr>
                <p:nvPr/>
              </p:nvGrpSpPr>
              <p:grpSpPr bwMode="auto">
                <a:xfrm>
                  <a:off x="2006" y="492"/>
                  <a:ext cx="240" cy="24"/>
                  <a:chOff x="1718" y="492"/>
                  <a:chExt cx="240" cy="24"/>
                </a:xfrm>
              </p:grpSpPr>
              <p:grpSp>
                <p:nvGrpSpPr>
                  <p:cNvPr id="22696" name="Group 568"/>
                  <p:cNvGrpSpPr>
                    <a:grpSpLocks/>
                  </p:cNvGrpSpPr>
                  <p:nvPr/>
                </p:nvGrpSpPr>
                <p:grpSpPr bwMode="auto">
                  <a:xfrm>
                    <a:off x="1860" y="492"/>
                    <a:ext cx="98" cy="24"/>
                    <a:chOff x="1860" y="492"/>
                    <a:chExt cx="98" cy="24"/>
                  </a:xfrm>
                </p:grpSpPr>
                <p:sp>
                  <p:nvSpPr>
                    <p:cNvPr id="22701" name="Line 569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09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702" name="Line 570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860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703" name="Line 571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58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2697" name="Group 572"/>
                  <p:cNvGrpSpPr>
                    <a:grpSpLocks/>
                  </p:cNvGrpSpPr>
                  <p:nvPr/>
                </p:nvGrpSpPr>
                <p:grpSpPr bwMode="auto">
                  <a:xfrm>
                    <a:off x="1718" y="492"/>
                    <a:ext cx="98" cy="24"/>
                    <a:chOff x="1860" y="492"/>
                    <a:chExt cx="98" cy="24"/>
                  </a:xfrm>
                </p:grpSpPr>
                <p:sp>
                  <p:nvSpPr>
                    <p:cNvPr id="22698" name="Line 57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09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699" name="Line 57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860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700" name="Line 57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58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</p:grpSp>
          </p:grpSp>
        </p:grpSp>
        <p:grpSp>
          <p:nvGrpSpPr>
            <p:cNvPr id="22647" name="Group 576"/>
            <p:cNvGrpSpPr>
              <a:grpSpLocks/>
            </p:cNvGrpSpPr>
            <p:nvPr/>
          </p:nvGrpSpPr>
          <p:grpSpPr bwMode="auto">
            <a:xfrm>
              <a:off x="4032" y="492"/>
              <a:ext cx="1106" cy="24"/>
              <a:chOff x="1718" y="492"/>
              <a:chExt cx="1106" cy="24"/>
            </a:xfrm>
          </p:grpSpPr>
          <p:grpSp>
            <p:nvGrpSpPr>
              <p:cNvPr id="22654" name="Group 577"/>
              <p:cNvGrpSpPr>
                <a:grpSpLocks/>
              </p:cNvGrpSpPr>
              <p:nvPr/>
            </p:nvGrpSpPr>
            <p:grpSpPr bwMode="auto">
              <a:xfrm>
                <a:off x="1718" y="492"/>
                <a:ext cx="528" cy="24"/>
                <a:chOff x="1718" y="492"/>
                <a:chExt cx="528" cy="24"/>
              </a:xfrm>
            </p:grpSpPr>
            <p:grpSp>
              <p:nvGrpSpPr>
                <p:cNvPr id="22674" name="Group 578"/>
                <p:cNvGrpSpPr>
                  <a:grpSpLocks/>
                </p:cNvGrpSpPr>
                <p:nvPr/>
              </p:nvGrpSpPr>
              <p:grpSpPr bwMode="auto">
                <a:xfrm>
                  <a:off x="1718" y="492"/>
                  <a:ext cx="240" cy="24"/>
                  <a:chOff x="1718" y="492"/>
                  <a:chExt cx="240" cy="24"/>
                </a:xfrm>
              </p:grpSpPr>
              <p:grpSp>
                <p:nvGrpSpPr>
                  <p:cNvPr id="22684" name="Group 579"/>
                  <p:cNvGrpSpPr>
                    <a:grpSpLocks/>
                  </p:cNvGrpSpPr>
                  <p:nvPr/>
                </p:nvGrpSpPr>
                <p:grpSpPr bwMode="auto">
                  <a:xfrm>
                    <a:off x="1860" y="492"/>
                    <a:ext cx="98" cy="24"/>
                    <a:chOff x="1860" y="492"/>
                    <a:chExt cx="98" cy="24"/>
                  </a:xfrm>
                </p:grpSpPr>
                <p:sp>
                  <p:nvSpPr>
                    <p:cNvPr id="22689" name="Line 580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09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690" name="Line 581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860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691" name="Line 582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58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2685" name="Group 583"/>
                  <p:cNvGrpSpPr>
                    <a:grpSpLocks/>
                  </p:cNvGrpSpPr>
                  <p:nvPr/>
                </p:nvGrpSpPr>
                <p:grpSpPr bwMode="auto">
                  <a:xfrm>
                    <a:off x="1718" y="492"/>
                    <a:ext cx="98" cy="24"/>
                    <a:chOff x="1860" y="492"/>
                    <a:chExt cx="98" cy="24"/>
                  </a:xfrm>
                </p:grpSpPr>
                <p:sp>
                  <p:nvSpPr>
                    <p:cNvPr id="22686" name="Line 58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09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687" name="Line 58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860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688" name="Line 586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58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22675" name="Group 587"/>
                <p:cNvGrpSpPr>
                  <a:grpSpLocks/>
                </p:cNvGrpSpPr>
                <p:nvPr/>
              </p:nvGrpSpPr>
              <p:grpSpPr bwMode="auto">
                <a:xfrm>
                  <a:off x="2006" y="492"/>
                  <a:ext cx="240" cy="24"/>
                  <a:chOff x="1718" y="492"/>
                  <a:chExt cx="240" cy="24"/>
                </a:xfrm>
              </p:grpSpPr>
              <p:grpSp>
                <p:nvGrpSpPr>
                  <p:cNvPr id="22676" name="Group 588"/>
                  <p:cNvGrpSpPr>
                    <a:grpSpLocks/>
                  </p:cNvGrpSpPr>
                  <p:nvPr/>
                </p:nvGrpSpPr>
                <p:grpSpPr bwMode="auto">
                  <a:xfrm>
                    <a:off x="1860" y="492"/>
                    <a:ext cx="98" cy="24"/>
                    <a:chOff x="1860" y="492"/>
                    <a:chExt cx="98" cy="24"/>
                  </a:xfrm>
                </p:grpSpPr>
                <p:sp>
                  <p:nvSpPr>
                    <p:cNvPr id="22681" name="Line 589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09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682" name="Line 590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860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683" name="Line 591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58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2677" name="Group 592"/>
                  <p:cNvGrpSpPr>
                    <a:grpSpLocks/>
                  </p:cNvGrpSpPr>
                  <p:nvPr/>
                </p:nvGrpSpPr>
                <p:grpSpPr bwMode="auto">
                  <a:xfrm>
                    <a:off x="1718" y="492"/>
                    <a:ext cx="98" cy="24"/>
                    <a:chOff x="1860" y="492"/>
                    <a:chExt cx="98" cy="24"/>
                  </a:xfrm>
                </p:grpSpPr>
                <p:sp>
                  <p:nvSpPr>
                    <p:cNvPr id="22678" name="Line 59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09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679" name="Line 59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860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680" name="Line 59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58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</p:grpSp>
          </p:grpSp>
          <p:grpSp>
            <p:nvGrpSpPr>
              <p:cNvPr id="22655" name="Group 596"/>
              <p:cNvGrpSpPr>
                <a:grpSpLocks/>
              </p:cNvGrpSpPr>
              <p:nvPr/>
            </p:nvGrpSpPr>
            <p:grpSpPr bwMode="auto">
              <a:xfrm>
                <a:off x="2296" y="492"/>
                <a:ext cx="528" cy="24"/>
                <a:chOff x="1718" y="492"/>
                <a:chExt cx="528" cy="24"/>
              </a:xfrm>
            </p:grpSpPr>
            <p:grpSp>
              <p:nvGrpSpPr>
                <p:cNvPr id="22656" name="Group 597"/>
                <p:cNvGrpSpPr>
                  <a:grpSpLocks/>
                </p:cNvGrpSpPr>
                <p:nvPr/>
              </p:nvGrpSpPr>
              <p:grpSpPr bwMode="auto">
                <a:xfrm>
                  <a:off x="1718" y="492"/>
                  <a:ext cx="240" cy="24"/>
                  <a:chOff x="1718" y="492"/>
                  <a:chExt cx="240" cy="24"/>
                </a:xfrm>
              </p:grpSpPr>
              <p:grpSp>
                <p:nvGrpSpPr>
                  <p:cNvPr id="22666" name="Group 598"/>
                  <p:cNvGrpSpPr>
                    <a:grpSpLocks/>
                  </p:cNvGrpSpPr>
                  <p:nvPr/>
                </p:nvGrpSpPr>
                <p:grpSpPr bwMode="auto">
                  <a:xfrm>
                    <a:off x="1860" y="492"/>
                    <a:ext cx="98" cy="24"/>
                    <a:chOff x="1860" y="492"/>
                    <a:chExt cx="98" cy="24"/>
                  </a:xfrm>
                </p:grpSpPr>
                <p:sp>
                  <p:nvSpPr>
                    <p:cNvPr id="22671" name="Line 599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09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672" name="Line 600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860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673" name="Line 601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58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2667" name="Group 602"/>
                  <p:cNvGrpSpPr>
                    <a:grpSpLocks/>
                  </p:cNvGrpSpPr>
                  <p:nvPr/>
                </p:nvGrpSpPr>
                <p:grpSpPr bwMode="auto">
                  <a:xfrm>
                    <a:off x="1718" y="492"/>
                    <a:ext cx="98" cy="24"/>
                    <a:chOff x="1860" y="492"/>
                    <a:chExt cx="98" cy="24"/>
                  </a:xfrm>
                </p:grpSpPr>
                <p:sp>
                  <p:nvSpPr>
                    <p:cNvPr id="22668" name="Line 60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09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669" name="Line 60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860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670" name="Line 60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58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22657" name="Group 606"/>
                <p:cNvGrpSpPr>
                  <a:grpSpLocks/>
                </p:cNvGrpSpPr>
                <p:nvPr/>
              </p:nvGrpSpPr>
              <p:grpSpPr bwMode="auto">
                <a:xfrm>
                  <a:off x="2006" y="492"/>
                  <a:ext cx="240" cy="24"/>
                  <a:chOff x="1718" y="492"/>
                  <a:chExt cx="240" cy="24"/>
                </a:xfrm>
              </p:grpSpPr>
              <p:grpSp>
                <p:nvGrpSpPr>
                  <p:cNvPr id="22658" name="Group 607"/>
                  <p:cNvGrpSpPr>
                    <a:grpSpLocks/>
                  </p:cNvGrpSpPr>
                  <p:nvPr/>
                </p:nvGrpSpPr>
                <p:grpSpPr bwMode="auto">
                  <a:xfrm>
                    <a:off x="1860" y="492"/>
                    <a:ext cx="98" cy="24"/>
                    <a:chOff x="1860" y="492"/>
                    <a:chExt cx="98" cy="24"/>
                  </a:xfrm>
                </p:grpSpPr>
                <p:sp>
                  <p:nvSpPr>
                    <p:cNvPr id="22663" name="Line 608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09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664" name="Line 609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860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665" name="Line 610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58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2659" name="Group 611"/>
                  <p:cNvGrpSpPr>
                    <a:grpSpLocks/>
                  </p:cNvGrpSpPr>
                  <p:nvPr/>
                </p:nvGrpSpPr>
                <p:grpSpPr bwMode="auto">
                  <a:xfrm>
                    <a:off x="1718" y="492"/>
                    <a:ext cx="98" cy="24"/>
                    <a:chOff x="1860" y="492"/>
                    <a:chExt cx="98" cy="24"/>
                  </a:xfrm>
                </p:grpSpPr>
                <p:sp>
                  <p:nvSpPr>
                    <p:cNvPr id="22660" name="Line 612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09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661" name="Line 61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860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2662" name="Line 61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58" y="492"/>
                      <a:ext cx="0" cy="24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CA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</p:grpSp>
          </p:grpSp>
        </p:grpSp>
        <p:sp>
          <p:nvSpPr>
            <p:cNvPr id="22648" name="Line 615"/>
            <p:cNvSpPr>
              <a:spLocks noChangeShapeType="1"/>
            </p:cNvSpPr>
            <p:nvPr/>
          </p:nvSpPr>
          <p:spPr bwMode="auto">
            <a:xfrm flipV="1">
              <a:off x="5379" y="494"/>
              <a:ext cx="0" cy="24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CA">
                <a:solidFill>
                  <a:prstClr val="black"/>
                </a:solidFill>
              </a:endParaRPr>
            </a:p>
          </p:txBody>
        </p:sp>
        <p:sp>
          <p:nvSpPr>
            <p:cNvPr id="22649" name="Line 616"/>
            <p:cNvSpPr>
              <a:spLocks noChangeShapeType="1"/>
            </p:cNvSpPr>
            <p:nvPr/>
          </p:nvSpPr>
          <p:spPr bwMode="auto">
            <a:xfrm flipV="1">
              <a:off x="5330" y="494"/>
              <a:ext cx="0" cy="24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CA">
                <a:solidFill>
                  <a:prstClr val="black"/>
                </a:solidFill>
              </a:endParaRPr>
            </a:p>
          </p:txBody>
        </p:sp>
        <p:grpSp>
          <p:nvGrpSpPr>
            <p:cNvPr id="22650" name="Group 617"/>
            <p:cNvGrpSpPr>
              <a:grpSpLocks/>
            </p:cNvGrpSpPr>
            <p:nvPr/>
          </p:nvGrpSpPr>
          <p:grpSpPr bwMode="auto">
            <a:xfrm>
              <a:off x="5188" y="494"/>
              <a:ext cx="98" cy="24"/>
              <a:chOff x="1860" y="492"/>
              <a:chExt cx="98" cy="24"/>
            </a:xfrm>
          </p:grpSpPr>
          <p:sp>
            <p:nvSpPr>
              <p:cNvPr id="22651" name="Line 618"/>
              <p:cNvSpPr>
                <a:spLocks noChangeShapeType="1"/>
              </p:cNvSpPr>
              <p:nvPr/>
            </p:nvSpPr>
            <p:spPr bwMode="auto">
              <a:xfrm flipV="1">
                <a:off x="1909" y="492"/>
                <a:ext cx="0" cy="24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A">
                  <a:solidFill>
                    <a:prstClr val="black"/>
                  </a:solidFill>
                </a:endParaRPr>
              </a:p>
            </p:txBody>
          </p:sp>
          <p:sp>
            <p:nvSpPr>
              <p:cNvPr id="22652" name="Line 619"/>
              <p:cNvSpPr>
                <a:spLocks noChangeShapeType="1"/>
              </p:cNvSpPr>
              <p:nvPr/>
            </p:nvSpPr>
            <p:spPr bwMode="auto">
              <a:xfrm flipV="1">
                <a:off x="1860" y="492"/>
                <a:ext cx="0" cy="24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A">
                  <a:solidFill>
                    <a:prstClr val="black"/>
                  </a:solidFill>
                </a:endParaRPr>
              </a:p>
            </p:txBody>
          </p:sp>
          <p:sp>
            <p:nvSpPr>
              <p:cNvPr id="22653" name="Line 620"/>
              <p:cNvSpPr>
                <a:spLocks noChangeShapeType="1"/>
              </p:cNvSpPr>
              <p:nvPr/>
            </p:nvSpPr>
            <p:spPr bwMode="auto">
              <a:xfrm flipV="1">
                <a:off x="1958" y="492"/>
                <a:ext cx="0" cy="24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A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22531" name="Rectangle 216"/>
          <p:cNvSpPr>
            <a:spLocks noChangeArrowheads="1"/>
          </p:cNvSpPr>
          <p:nvPr/>
        </p:nvSpPr>
        <p:spPr bwMode="auto">
          <a:xfrm>
            <a:off x="2944813" y="684213"/>
            <a:ext cx="327025" cy="10636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CA" altLang="en-US" sz="2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2" name="Text Box 215"/>
          <p:cNvSpPr txBox="1">
            <a:spLocks noChangeArrowheads="1"/>
          </p:cNvSpPr>
          <p:nvPr/>
        </p:nvSpPr>
        <p:spPr bwMode="auto">
          <a:xfrm>
            <a:off x="2927350" y="628650"/>
            <a:ext cx="390525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CA" altLang="en-US" sz="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2012</a:t>
            </a:r>
          </a:p>
        </p:txBody>
      </p:sp>
      <p:sp>
        <p:nvSpPr>
          <p:cNvPr id="22533" name="Rectangle 217"/>
          <p:cNvSpPr>
            <a:spLocks noChangeArrowheads="1"/>
          </p:cNvSpPr>
          <p:nvPr/>
        </p:nvSpPr>
        <p:spPr bwMode="auto">
          <a:xfrm>
            <a:off x="4811713" y="688975"/>
            <a:ext cx="327025" cy="1063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CA" altLang="en-US" sz="2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4" name="Rectangle 218"/>
          <p:cNvSpPr>
            <a:spLocks noChangeArrowheads="1"/>
          </p:cNvSpPr>
          <p:nvPr/>
        </p:nvSpPr>
        <p:spPr bwMode="auto">
          <a:xfrm>
            <a:off x="6643688" y="677863"/>
            <a:ext cx="327025" cy="10636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CA" altLang="en-US" sz="2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5" name="Rectangle 219"/>
          <p:cNvSpPr>
            <a:spLocks noChangeArrowheads="1"/>
          </p:cNvSpPr>
          <p:nvPr/>
        </p:nvSpPr>
        <p:spPr bwMode="auto">
          <a:xfrm>
            <a:off x="3871913" y="687388"/>
            <a:ext cx="327025" cy="10636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CA" altLang="en-US" sz="2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6" name="Rectangle 220"/>
          <p:cNvSpPr>
            <a:spLocks noChangeArrowheads="1"/>
          </p:cNvSpPr>
          <p:nvPr/>
        </p:nvSpPr>
        <p:spPr bwMode="auto">
          <a:xfrm>
            <a:off x="7575550" y="679450"/>
            <a:ext cx="327025" cy="1063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CA" altLang="en-US" sz="2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7" name="Rectangle 221"/>
          <p:cNvSpPr>
            <a:spLocks noChangeArrowheads="1"/>
          </p:cNvSpPr>
          <p:nvPr/>
        </p:nvSpPr>
        <p:spPr bwMode="auto">
          <a:xfrm>
            <a:off x="5727700" y="685800"/>
            <a:ext cx="327025" cy="1063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CA" altLang="en-US" sz="2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8" name="Text Box 222"/>
          <p:cNvSpPr txBox="1">
            <a:spLocks noChangeArrowheads="1"/>
          </p:cNvSpPr>
          <p:nvPr/>
        </p:nvSpPr>
        <p:spPr bwMode="auto">
          <a:xfrm>
            <a:off x="6610350" y="619125"/>
            <a:ext cx="390525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CA" altLang="en-US" sz="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2016</a:t>
            </a:r>
          </a:p>
        </p:txBody>
      </p:sp>
      <p:sp>
        <p:nvSpPr>
          <p:cNvPr id="22539" name="Text Box 223"/>
          <p:cNvSpPr txBox="1">
            <a:spLocks noChangeArrowheads="1"/>
          </p:cNvSpPr>
          <p:nvPr/>
        </p:nvSpPr>
        <p:spPr bwMode="auto">
          <a:xfrm>
            <a:off x="5692775" y="625475"/>
            <a:ext cx="390525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CA" altLang="en-US" sz="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2015</a:t>
            </a:r>
          </a:p>
        </p:txBody>
      </p:sp>
      <p:sp>
        <p:nvSpPr>
          <p:cNvPr id="22540" name="Text Box 224"/>
          <p:cNvSpPr txBox="1">
            <a:spLocks noChangeArrowheads="1"/>
          </p:cNvSpPr>
          <p:nvPr/>
        </p:nvSpPr>
        <p:spPr bwMode="auto">
          <a:xfrm>
            <a:off x="4772025" y="628650"/>
            <a:ext cx="390525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CA" altLang="en-US" sz="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2014</a:t>
            </a:r>
          </a:p>
        </p:txBody>
      </p:sp>
      <p:sp>
        <p:nvSpPr>
          <p:cNvPr id="22541" name="Text Box 225"/>
          <p:cNvSpPr txBox="1">
            <a:spLocks noChangeArrowheads="1"/>
          </p:cNvSpPr>
          <p:nvPr/>
        </p:nvSpPr>
        <p:spPr bwMode="auto">
          <a:xfrm>
            <a:off x="3859213" y="633413"/>
            <a:ext cx="390525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CA" altLang="en-US" sz="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2013</a:t>
            </a:r>
          </a:p>
        </p:txBody>
      </p:sp>
      <p:sp>
        <p:nvSpPr>
          <p:cNvPr id="22542" name="Text Box 226"/>
          <p:cNvSpPr txBox="1">
            <a:spLocks noChangeArrowheads="1"/>
          </p:cNvSpPr>
          <p:nvPr/>
        </p:nvSpPr>
        <p:spPr bwMode="auto">
          <a:xfrm>
            <a:off x="7539038" y="619125"/>
            <a:ext cx="390525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CA" altLang="en-US" sz="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2017</a:t>
            </a:r>
          </a:p>
        </p:txBody>
      </p:sp>
      <p:sp>
        <p:nvSpPr>
          <p:cNvPr id="22543" name="Rectangle 227"/>
          <p:cNvSpPr>
            <a:spLocks noChangeArrowheads="1"/>
          </p:cNvSpPr>
          <p:nvPr/>
        </p:nvSpPr>
        <p:spPr bwMode="auto">
          <a:xfrm>
            <a:off x="8207375" y="682625"/>
            <a:ext cx="327025" cy="1063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CA" altLang="en-US" sz="2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44" name="Text Box 228"/>
          <p:cNvSpPr txBox="1">
            <a:spLocks noChangeArrowheads="1"/>
          </p:cNvSpPr>
          <p:nvPr/>
        </p:nvSpPr>
        <p:spPr bwMode="auto">
          <a:xfrm>
            <a:off x="8180388" y="625475"/>
            <a:ext cx="390525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CA" altLang="en-US" sz="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2018</a:t>
            </a:r>
          </a:p>
        </p:txBody>
      </p:sp>
      <p:sp>
        <p:nvSpPr>
          <p:cNvPr id="22545" name="Text Box 12"/>
          <p:cNvSpPr txBox="1">
            <a:spLocks noChangeAspect="1" noChangeArrowheads="1"/>
          </p:cNvSpPr>
          <p:nvPr/>
        </p:nvSpPr>
        <p:spPr bwMode="auto">
          <a:xfrm>
            <a:off x="319088" y="1106488"/>
            <a:ext cx="213836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Cleanup M11,1A/1B roof-beam</a:t>
            </a:r>
          </a:p>
        </p:txBody>
      </p:sp>
      <p:sp>
        <p:nvSpPr>
          <p:cNvPr id="22546" name="Text Box 13"/>
          <p:cNvSpPr txBox="1">
            <a:spLocks noChangeAspect="1" noChangeArrowheads="1"/>
          </p:cNvSpPr>
          <p:nvPr/>
        </p:nvSpPr>
        <p:spPr bwMode="auto">
          <a:xfrm>
            <a:off x="319088" y="1301750"/>
            <a:ext cx="2025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Dismantle PIENU &amp; M13-DS</a:t>
            </a:r>
          </a:p>
        </p:txBody>
      </p:sp>
      <p:sp>
        <p:nvSpPr>
          <p:cNvPr id="22547" name="Text Box 178"/>
          <p:cNvSpPr txBox="1">
            <a:spLocks noChangeAspect="1" noChangeArrowheads="1"/>
          </p:cNvSpPr>
          <p:nvPr/>
        </p:nvSpPr>
        <p:spPr bwMode="auto">
          <a:xfrm>
            <a:off x="319088" y="911225"/>
            <a:ext cx="186531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1" i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MESON HALL (&amp; Vault):</a:t>
            </a:r>
          </a:p>
        </p:txBody>
      </p:sp>
      <p:sp>
        <p:nvSpPr>
          <p:cNvPr id="22548" name="Rectangle 271"/>
          <p:cNvSpPr>
            <a:spLocks noChangeArrowheads="1"/>
          </p:cNvSpPr>
          <p:nvPr/>
        </p:nvSpPr>
        <p:spPr bwMode="auto">
          <a:xfrm>
            <a:off x="3829050" y="1138238"/>
            <a:ext cx="385763" cy="1905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CA" altLang="en-US" sz="2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49" name="Text Box 628"/>
          <p:cNvSpPr txBox="1">
            <a:spLocks noChangeAspect="1" noChangeArrowheads="1"/>
          </p:cNvSpPr>
          <p:nvPr/>
        </p:nvSpPr>
        <p:spPr bwMode="auto">
          <a:xfrm>
            <a:off x="319088" y="1906588"/>
            <a:ext cx="12858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Core M13 I-block</a:t>
            </a:r>
          </a:p>
        </p:txBody>
      </p:sp>
      <p:sp>
        <p:nvSpPr>
          <p:cNvPr id="22550" name="Rectangle 629"/>
          <p:cNvSpPr>
            <a:spLocks noChangeArrowheads="1"/>
          </p:cNvSpPr>
          <p:nvPr/>
        </p:nvSpPr>
        <p:spPr bwMode="auto">
          <a:xfrm>
            <a:off x="4516438" y="1941513"/>
            <a:ext cx="312737" cy="1905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CA" altLang="en-US" sz="2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51" name="Text Box 15"/>
          <p:cNvSpPr txBox="1">
            <a:spLocks noChangeAspect="1" noChangeArrowheads="1"/>
          </p:cNvSpPr>
          <p:nvPr/>
        </p:nvSpPr>
        <p:spPr bwMode="auto">
          <a:xfrm>
            <a:off x="319088" y="3683000"/>
            <a:ext cx="147478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1" i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UCN APPARATUS:</a:t>
            </a:r>
          </a:p>
        </p:txBody>
      </p:sp>
      <p:sp>
        <p:nvSpPr>
          <p:cNvPr id="22552" name="Text Box 16"/>
          <p:cNvSpPr txBox="1">
            <a:spLocks noChangeAspect="1" noChangeArrowheads="1"/>
          </p:cNvSpPr>
          <p:nvPr/>
        </p:nvSpPr>
        <p:spPr bwMode="auto">
          <a:xfrm>
            <a:off x="319088" y="4097338"/>
            <a:ext cx="16922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Spallation Target &amp; R/H</a:t>
            </a:r>
            <a:endParaRPr lang="en-US" altLang="en-US" sz="14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53" name="Text Box 18"/>
          <p:cNvSpPr txBox="1">
            <a:spLocks noChangeAspect="1" noChangeArrowheads="1"/>
          </p:cNvSpPr>
          <p:nvPr/>
        </p:nvSpPr>
        <p:spPr bwMode="auto">
          <a:xfrm>
            <a:off x="319088" y="4300538"/>
            <a:ext cx="197522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UCN </a:t>
            </a:r>
            <a:r>
              <a:rPr lang="en-US" alt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Source (D2O Cryostat)</a:t>
            </a:r>
            <a:endParaRPr lang="en-US" altLang="en-US" sz="10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54" name="Text Box 3"/>
          <p:cNvSpPr txBox="1">
            <a:spLocks noChangeAspect="1" noChangeArrowheads="1"/>
          </p:cNvSpPr>
          <p:nvPr/>
        </p:nvSpPr>
        <p:spPr bwMode="auto">
          <a:xfrm>
            <a:off x="314325" y="2306638"/>
            <a:ext cx="126206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1" i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BEAMLINE 1U:</a:t>
            </a:r>
          </a:p>
        </p:txBody>
      </p:sp>
      <p:sp>
        <p:nvSpPr>
          <p:cNvPr id="22555" name="Text Box 4"/>
          <p:cNvSpPr txBox="1">
            <a:spLocks noChangeAspect="1" noChangeArrowheads="1"/>
          </p:cNvSpPr>
          <p:nvPr/>
        </p:nvSpPr>
        <p:spPr bwMode="auto">
          <a:xfrm>
            <a:off x="314325" y="2514600"/>
            <a:ext cx="6000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Kicker</a:t>
            </a:r>
          </a:p>
        </p:txBody>
      </p:sp>
      <p:sp>
        <p:nvSpPr>
          <p:cNvPr id="22556" name="Text Box 5"/>
          <p:cNvSpPr txBox="1">
            <a:spLocks noChangeAspect="1" noChangeArrowheads="1"/>
          </p:cNvSpPr>
          <p:nvPr/>
        </p:nvSpPr>
        <p:spPr bwMode="auto">
          <a:xfrm>
            <a:off x="314325" y="2905125"/>
            <a:ext cx="6508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Septum</a:t>
            </a:r>
          </a:p>
        </p:txBody>
      </p:sp>
      <p:sp>
        <p:nvSpPr>
          <p:cNvPr id="22557" name="Text Box 6"/>
          <p:cNvSpPr txBox="1">
            <a:spLocks noChangeAspect="1" noChangeArrowheads="1"/>
          </p:cNvSpPr>
          <p:nvPr/>
        </p:nvSpPr>
        <p:spPr bwMode="auto">
          <a:xfrm>
            <a:off x="314325" y="3113088"/>
            <a:ext cx="6000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Dipole</a:t>
            </a:r>
          </a:p>
        </p:txBody>
      </p:sp>
      <p:sp>
        <p:nvSpPr>
          <p:cNvPr id="22558" name="Text Box 7"/>
          <p:cNvSpPr txBox="1">
            <a:spLocks noChangeAspect="1" noChangeArrowheads="1"/>
          </p:cNvSpPr>
          <p:nvPr/>
        </p:nvSpPr>
        <p:spPr bwMode="auto">
          <a:xfrm>
            <a:off x="314325" y="3321050"/>
            <a:ext cx="20034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Beamline (incl Quads, PS,…)</a:t>
            </a:r>
          </a:p>
        </p:txBody>
      </p:sp>
      <p:sp>
        <p:nvSpPr>
          <p:cNvPr id="22559" name="Rectangle 272"/>
          <p:cNvSpPr>
            <a:spLocks noChangeArrowheads="1"/>
          </p:cNvSpPr>
          <p:nvPr/>
        </p:nvSpPr>
        <p:spPr bwMode="auto">
          <a:xfrm>
            <a:off x="2401888" y="2544763"/>
            <a:ext cx="1422400" cy="190500"/>
          </a:xfrm>
          <a:prstGeom prst="rect">
            <a:avLst/>
          </a:prstGeom>
          <a:solidFill>
            <a:srgbClr val="CC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Design &amp; Review</a:t>
            </a:r>
          </a:p>
        </p:txBody>
      </p:sp>
      <p:sp>
        <p:nvSpPr>
          <p:cNvPr id="22561" name="Rectangle 287"/>
          <p:cNvSpPr>
            <a:spLocks noChangeArrowheads="1"/>
          </p:cNvSpPr>
          <p:nvPr/>
        </p:nvSpPr>
        <p:spPr bwMode="auto">
          <a:xfrm>
            <a:off x="4052888" y="3143250"/>
            <a:ext cx="457200" cy="1905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Assy</a:t>
            </a:r>
          </a:p>
        </p:txBody>
      </p:sp>
      <p:sp>
        <p:nvSpPr>
          <p:cNvPr id="22562" name="Rectangle 305"/>
          <p:cNvSpPr>
            <a:spLocks noChangeArrowheads="1"/>
          </p:cNvSpPr>
          <p:nvPr/>
        </p:nvSpPr>
        <p:spPr bwMode="auto">
          <a:xfrm>
            <a:off x="3881438" y="2940050"/>
            <a:ext cx="612775" cy="1905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Fab/Assy</a:t>
            </a:r>
          </a:p>
        </p:txBody>
      </p:sp>
      <p:sp>
        <p:nvSpPr>
          <p:cNvPr id="22563" name="Rectangle 306"/>
          <p:cNvSpPr>
            <a:spLocks noChangeArrowheads="1"/>
          </p:cNvSpPr>
          <p:nvPr/>
        </p:nvSpPr>
        <p:spPr bwMode="auto">
          <a:xfrm>
            <a:off x="2401888" y="3144838"/>
            <a:ext cx="500062" cy="190500"/>
          </a:xfrm>
          <a:prstGeom prst="rect">
            <a:avLst/>
          </a:prstGeom>
          <a:solidFill>
            <a:srgbClr val="CC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Procure</a:t>
            </a:r>
            <a:endParaRPr lang="en-US" altLang="en-US" sz="1000" baseline="300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64" name="Rectangle 307"/>
          <p:cNvSpPr>
            <a:spLocks noChangeArrowheads="1"/>
          </p:cNvSpPr>
          <p:nvPr/>
        </p:nvSpPr>
        <p:spPr bwMode="auto">
          <a:xfrm>
            <a:off x="2401888" y="2940050"/>
            <a:ext cx="1479550" cy="1905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Design &amp; Review</a:t>
            </a:r>
          </a:p>
        </p:txBody>
      </p:sp>
      <p:sp>
        <p:nvSpPr>
          <p:cNvPr id="22565" name="Rectangle 308"/>
          <p:cNvSpPr>
            <a:spLocks noChangeArrowheads="1"/>
          </p:cNvSpPr>
          <p:nvPr/>
        </p:nvSpPr>
        <p:spPr bwMode="auto">
          <a:xfrm>
            <a:off x="2665413" y="3354388"/>
            <a:ext cx="1216025" cy="1905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Design &amp; Review</a:t>
            </a:r>
          </a:p>
        </p:txBody>
      </p:sp>
      <p:sp>
        <p:nvSpPr>
          <p:cNvPr id="22566" name="Rectangle 309"/>
          <p:cNvSpPr>
            <a:spLocks noChangeArrowheads="1"/>
          </p:cNvSpPr>
          <p:nvPr/>
        </p:nvSpPr>
        <p:spPr bwMode="auto">
          <a:xfrm>
            <a:off x="3881438" y="3354388"/>
            <a:ext cx="628650" cy="1905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Fabricate</a:t>
            </a:r>
          </a:p>
        </p:txBody>
      </p:sp>
      <p:sp>
        <p:nvSpPr>
          <p:cNvPr id="22567" name="Rectangle 310"/>
          <p:cNvSpPr>
            <a:spLocks noChangeArrowheads="1"/>
          </p:cNvSpPr>
          <p:nvPr/>
        </p:nvSpPr>
        <p:spPr bwMode="auto">
          <a:xfrm>
            <a:off x="5421313" y="3354388"/>
            <a:ext cx="303212" cy="1905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Inst.</a:t>
            </a:r>
            <a:endParaRPr lang="en-US" altLang="en-US" sz="10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68" name="Rectangle 311"/>
          <p:cNvSpPr>
            <a:spLocks noChangeArrowheads="1"/>
          </p:cNvSpPr>
          <p:nvPr/>
        </p:nvSpPr>
        <p:spPr bwMode="auto">
          <a:xfrm>
            <a:off x="4813300" y="3354388"/>
            <a:ext cx="620713" cy="1905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Fabricate</a:t>
            </a:r>
          </a:p>
        </p:txBody>
      </p:sp>
      <p:sp>
        <p:nvSpPr>
          <p:cNvPr id="22569" name="Rectangle 316"/>
          <p:cNvSpPr>
            <a:spLocks noChangeArrowheads="1"/>
          </p:cNvSpPr>
          <p:nvPr/>
        </p:nvSpPr>
        <p:spPr bwMode="auto">
          <a:xfrm>
            <a:off x="2401888" y="4130675"/>
            <a:ext cx="1479550" cy="1905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Specify/Conceptual design</a:t>
            </a:r>
          </a:p>
        </p:txBody>
      </p:sp>
      <p:sp>
        <p:nvSpPr>
          <p:cNvPr id="22571" name="Rectangle 322"/>
          <p:cNvSpPr>
            <a:spLocks noChangeArrowheads="1"/>
          </p:cNvSpPr>
          <p:nvPr/>
        </p:nvSpPr>
        <p:spPr bwMode="auto">
          <a:xfrm>
            <a:off x="6515111" y="4341813"/>
            <a:ext cx="128577" cy="1905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0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73" name="Line 341"/>
          <p:cNvSpPr>
            <a:spLocks noChangeShapeType="1"/>
          </p:cNvSpPr>
          <p:nvPr/>
        </p:nvSpPr>
        <p:spPr bwMode="auto">
          <a:xfrm flipV="1">
            <a:off x="2401888" y="2419350"/>
            <a:ext cx="3443287" cy="0"/>
          </a:xfrm>
          <a:prstGeom prst="line">
            <a:avLst/>
          </a:prstGeom>
          <a:noFill/>
          <a:ln w="19050">
            <a:solidFill>
              <a:srgbClr val="FF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A">
              <a:solidFill>
                <a:prstClr val="black"/>
              </a:solidFill>
            </a:endParaRPr>
          </a:p>
        </p:txBody>
      </p:sp>
      <p:grpSp>
        <p:nvGrpSpPr>
          <p:cNvPr id="22574" name="Group 342"/>
          <p:cNvGrpSpPr>
            <a:grpSpLocks/>
          </p:cNvGrpSpPr>
          <p:nvPr/>
        </p:nvGrpSpPr>
        <p:grpSpPr bwMode="auto">
          <a:xfrm>
            <a:off x="5702304" y="2324100"/>
            <a:ext cx="133350" cy="190500"/>
            <a:chOff x="3519" y="649"/>
            <a:chExt cx="84" cy="120"/>
          </a:xfrm>
        </p:grpSpPr>
        <p:sp>
          <p:nvSpPr>
            <p:cNvPr id="22642" name="Rectangle 343"/>
            <p:cNvSpPr>
              <a:spLocks noChangeArrowheads="1"/>
            </p:cNvSpPr>
            <p:nvPr/>
          </p:nvSpPr>
          <p:spPr bwMode="auto">
            <a:xfrm>
              <a:off x="3519" y="649"/>
              <a:ext cx="84" cy="120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CA" altLang="en-US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643" name="AutoShape 344"/>
            <p:cNvSpPr>
              <a:spLocks noChangeArrowheads="1"/>
            </p:cNvSpPr>
            <p:nvPr/>
          </p:nvSpPr>
          <p:spPr bwMode="auto">
            <a:xfrm>
              <a:off x="3525" y="663"/>
              <a:ext cx="72" cy="88"/>
            </a:xfrm>
            <a:prstGeom prst="diamond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CA" altLang="en-US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2575" name="Group 346"/>
          <p:cNvGrpSpPr>
            <a:grpSpLocks/>
          </p:cNvGrpSpPr>
          <p:nvPr/>
        </p:nvGrpSpPr>
        <p:grpSpPr bwMode="auto">
          <a:xfrm>
            <a:off x="3830638" y="2324100"/>
            <a:ext cx="133350" cy="190500"/>
            <a:chOff x="3519" y="649"/>
            <a:chExt cx="84" cy="120"/>
          </a:xfrm>
        </p:grpSpPr>
        <p:sp>
          <p:nvSpPr>
            <p:cNvPr id="22640" name="Rectangle 347"/>
            <p:cNvSpPr>
              <a:spLocks noChangeArrowheads="1"/>
            </p:cNvSpPr>
            <p:nvPr/>
          </p:nvSpPr>
          <p:spPr bwMode="auto">
            <a:xfrm>
              <a:off x="3519" y="649"/>
              <a:ext cx="84" cy="120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CA" altLang="en-US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641" name="AutoShape 348"/>
            <p:cNvSpPr>
              <a:spLocks noChangeArrowheads="1"/>
            </p:cNvSpPr>
            <p:nvPr/>
          </p:nvSpPr>
          <p:spPr bwMode="auto">
            <a:xfrm>
              <a:off x="3525" y="663"/>
              <a:ext cx="72" cy="88"/>
            </a:xfrm>
            <a:prstGeom prst="diamond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CA" altLang="en-US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2576" name="Line 352"/>
          <p:cNvSpPr>
            <a:spLocks noChangeShapeType="1"/>
          </p:cNvSpPr>
          <p:nvPr/>
        </p:nvSpPr>
        <p:spPr bwMode="auto">
          <a:xfrm>
            <a:off x="2401888" y="3792538"/>
            <a:ext cx="4630737" cy="3175"/>
          </a:xfrm>
          <a:prstGeom prst="line">
            <a:avLst/>
          </a:prstGeom>
          <a:noFill/>
          <a:ln w="19050">
            <a:solidFill>
              <a:srgbClr val="FF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A">
              <a:solidFill>
                <a:prstClr val="black"/>
              </a:solidFill>
            </a:endParaRPr>
          </a:p>
        </p:txBody>
      </p:sp>
      <p:sp>
        <p:nvSpPr>
          <p:cNvPr id="22577" name="Text Box 11"/>
          <p:cNvSpPr txBox="1">
            <a:spLocks noChangeAspect="1" noChangeArrowheads="1"/>
          </p:cNvSpPr>
          <p:nvPr/>
        </p:nvSpPr>
        <p:spPr bwMode="auto">
          <a:xfrm>
            <a:off x="319088" y="4897438"/>
            <a:ext cx="197326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1" i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COMMISSION @ TRIUMF</a:t>
            </a:r>
            <a:endParaRPr lang="en-US" altLang="en-US" sz="1200" i="1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2578" name="Group 355"/>
          <p:cNvGrpSpPr>
            <a:grpSpLocks/>
          </p:cNvGrpSpPr>
          <p:nvPr/>
        </p:nvGrpSpPr>
        <p:grpSpPr bwMode="auto">
          <a:xfrm>
            <a:off x="6583330" y="4922838"/>
            <a:ext cx="133350" cy="190500"/>
            <a:chOff x="3519" y="649"/>
            <a:chExt cx="84" cy="120"/>
          </a:xfrm>
        </p:grpSpPr>
        <p:sp>
          <p:nvSpPr>
            <p:cNvPr id="22638" name="Rectangle 356"/>
            <p:cNvSpPr>
              <a:spLocks noChangeArrowheads="1"/>
            </p:cNvSpPr>
            <p:nvPr/>
          </p:nvSpPr>
          <p:spPr bwMode="auto">
            <a:xfrm>
              <a:off x="3519" y="649"/>
              <a:ext cx="84" cy="120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CA" altLang="en-US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639" name="AutoShape 357"/>
            <p:cNvSpPr>
              <a:spLocks noChangeArrowheads="1"/>
            </p:cNvSpPr>
            <p:nvPr/>
          </p:nvSpPr>
          <p:spPr bwMode="auto">
            <a:xfrm>
              <a:off x="3525" y="663"/>
              <a:ext cx="72" cy="88"/>
            </a:xfrm>
            <a:prstGeom prst="diamond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CA" altLang="en-US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2579" name="Line 358"/>
          <p:cNvSpPr>
            <a:spLocks noChangeShapeType="1"/>
          </p:cNvSpPr>
          <p:nvPr/>
        </p:nvSpPr>
        <p:spPr bwMode="auto">
          <a:xfrm>
            <a:off x="2401889" y="5010150"/>
            <a:ext cx="4241800" cy="0"/>
          </a:xfrm>
          <a:prstGeom prst="line">
            <a:avLst/>
          </a:prstGeom>
          <a:noFill/>
          <a:ln w="19050">
            <a:solidFill>
              <a:srgbClr val="FF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A">
              <a:solidFill>
                <a:prstClr val="black"/>
              </a:solidFill>
            </a:endParaRPr>
          </a:p>
        </p:txBody>
      </p:sp>
      <p:sp>
        <p:nvSpPr>
          <p:cNvPr id="22580" name="Text Box 359"/>
          <p:cNvSpPr txBox="1">
            <a:spLocks noChangeAspect="1" noChangeArrowheads="1"/>
          </p:cNvSpPr>
          <p:nvPr/>
        </p:nvSpPr>
        <p:spPr bwMode="auto">
          <a:xfrm>
            <a:off x="314325" y="5100638"/>
            <a:ext cx="22098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BL1U &amp; Source Commissioning</a:t>
            </a:r>
          </a:p>
        </p:txBody>
      </p:sp>
      <p:sp>
        <p:nvSpPr>
          <p:cNvPr id="22581" name="Text Box 383"/>
          <p:cNvSpPr txBox="1">
            <a:spLocks noChangeAspect="1" noChangeArrowheads="1"/>
          </p:cNvSpPr>
          <p:nvPr/>
        </p:nvSpPr>
        <p:spPr bwMode="auto">
          <a:xfrm>
            <a:off x="328613" y="5518150"/>
            <a:ext cx="1727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1" i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HELIUM LIQUEFIER:</a:t>
            </a:r>
          </a:p>
        </p:txBody>
      </p:sp>
      <p:sp>
        <p:nvSpPr>
          <p:cNvPr id="22582" name="Text Box 384"/>
          <p:cNvSpPr txBox="1">
            <a:spLocks noChangeAspect="1" noChangeArrowheads="1"/>
          </p:cNvSpPr>
          <p:nvPr/>
        </p:nvSpPr>
        <p:spPr bwMode="auto">
          <a:xfrm>
            <a:off x="328613" y="5926138"/>
            <a:ext cx="202088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Upgrade He Liquefier System</a:t>
            </a:r>
          </a:p>
        </p:txBody>
      </p:sp>
      <p:sp>
        <p:nvSpPr>
          <p:cNvPr id="22583" name="Text Box 385"/>
          <p:cNvSpPr txBox="1">
            <a:spLocks noChangeAspect="1" noChangeArrowheads="1"/>
          </p:cNvSpPr>
          <p:nvPr/>
        </p:nvSpPr>
        <p:spPr bwMode="auto">
          <a:xfrm>
            <a:off x="328613" y="5707063"/>
            <a:ext cx="14573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 Liquefier System</a:t>
            </a:r>
          </a:p>
        </p:txBody>
      </p:sp>
      <p:sp>
        <p:nvSpPr>
          <p:cNvPr id="22585" name="Rectangle 400"/>
          <p:cNvSpPr>
            <a:spLocks noChangeArrowheads="1"/>
          </p:cNvSpPr>
          <p:nvPr/>
        </p:nvSpPr>
        <p:spPr bwMode="auto">
          <a:xfrm>
            <a:off x="3509963" y="4344988"/>
            <a:ext cx="1457325" cy="190500"/>
          </a:xfrm>
          <a:prstGeom prst="rect">
            <a:avLst/>
          </a:prstGeom>
          <a:solidFill>
            <a:srgbClr val="CC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Install/Test/Run </a:t>
            </a:r>
            <a:r>
              <a:rPr lang="en-US" altLang="en-US" sz="10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@ RCNP</a:t>
            </a:r>
            <a:endParaRPr lang="en-US" altLang="en-US" sz="10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86" name="Rectangle 623"/>
          <p:cNvSpPr>
            <a:spLocks noChangeArrowheads="1"/>
          </p:cNvSpPr>
          <p:nvPr/>
        </p:nvSpPr>
        <p:spPr bwMode="auto">
          <a:xfrm>
            <a:off x="3597275" y="5740400"/>
            <a:ext cx="1149350" cy="1905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Procure/Install</a:t>
            </a:r>
          </a:p>
        </p:txBody>
      </p:sp>
      <p:grpSp>
        <p:nvGrpSpPr>
          <p:cNvPr id="22587" name="Group 625"/>
          <p:cNvGrpSpPr>
            <a:grpSpLocks/>
          </p:cNvGrpSpPr>
          <p:nvPr/>
        </p:nvGrpSpPr>
        <p:grpSpPr bwMode="auto">
          <a:xfrm>
            <a:off x="4764088" y="2324100"/>
            <a:ext cx="133350" cy="190500"/>
            <a:chOff x="3519" y="649"/>
            <a:chExt cx="84" cy="120"/>
          </a:xfrm>
        </p:grpSpPr>
        <p:sp>
          <p:nvSpPr>
            <p:cNvPr id="22636" name="Rectangle 626"/>
            <p:cNvSpPr>
              <a:spLocks noChangeArrowheads="1"/>
            </p:cNvSpPr>
            <p:nvPr/>
          </p:nvSpPr>
          <p:spPr bwMode="auto">
            <a:xfrm>
              <a:off x="3519" y="649"/>
              <a:ext cx="84" cy="120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CA" altLang="en-US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637" name="AutoShape 627"/>
            <p:cNvSpPr>
              <a:spLocks noChangeArrowheads="1"/>
            </p:cNvSpPr>
            <p:nvPr/>
          </p:nvSpPr>
          <p:spPr bwMode="auto">
            <a:xfrm>
              <a:off x="3525" y="663"/>
              <a:ext cx="72" cy="88"/>
            </a:xfrm>
            <a:prstGeom prst="diamond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CA" altLang="en-US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2588" name="Text Box 639"/>
          <p:cNvSpPr txBox="1">
            <a:spLocks noChangeAspect="1" noChangeArrowheads="1"/>
          </p:cNvSpPr>
          <p:nvPr/>
        </p:nvSpPr>
        <p:spPr bwMode="auto">
          <a:xfrm>
            <a:off x="314325" y="2719388"/>
            <a:ext cx="1817688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Kicker Stand &amp; Beamtube</a:t>
            </a:r>
          </a:p>
        </p:txBody>
      </p:sp>
      <p:sp>
        <p:nvSpPr>
          <p:cNvPr id="22590" name="Rectangle 643"/>
          <p:cNvSpPr>
            <a:spLocks noChangeArrowheads="1"/>
          </p:cNvSpPr>
          <p:nvPr/>
        </p:nvSpPr>
        <p:spPr bwMode="auto">
          <a:xfrm>
            <a:off x="2901950" y="2740025"/>
            <a:ext cx="1985963" cy="1905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Design/Order</a:t>
            </a:r>
          </a:p>
        </p:txBody>
      </p:sp>
      <p:sp>
        <p:nvSpPr>
          <p:cNvPr id="22591" name="Rectangle 644"/>
          <p:cNvSpPr>
            <a:spLocks noChangeArrowheads="1"/>
          </p:cNvSpPr>
          <p:nvPr/>
        </p:nvSpPr>
        <p:spPr bwMode="auto">
          <a:xfrm>
            <a:off x="4887913" y="2740025"/>
            <a:ext cx="539750" cy="1905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Fabr</a:t>
            </a:r>
          </a:p>
        </p:txBody>
      </p:sp>
      <p:grpSp>
        <p:nvGrpSpPr>
          <p:cNvPr id="22593" name="Group 319"/>
          <p:cNvGrpSpPr>
            <a:grpSpLocks/>
          </p:cNvGrpSpPr>
          <p:nvPr/>
        </p:nvGrpSpPr>
        <p:grpSpPr bwMode="auto">
          <a:xfrm>
            <a:off x="2905125" y="6318250"/>
            <a:ext cx="6057900" cy="427038"/>
            <a:chOff x="1830" y="3920"/>
            <a:chExt cx="3816" cy="269"/>
          </a:xfrm>
        </p:grpSpPr>
        <p:sp>
          <p:nvSpPr>
            <p:cNvPr id="22625" name="Rectangle 298"/>
            <p:cNvSpPr>
              <a:spLocks noChangeArrowheads="1"/>
            </p:cNvSpPr>
            <p:nvPr/>
          </p:nvSpPr>
          <p:spPr bwMode="auto">
            <a:xfrm>
              <a:off x="1830" y="3920"/>
              <a:ext cx="3816" cy="26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CA" altLang="en-US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626" name="Text Box 303"/>
            <p:cNvSpPr txBox="1">
              <a:spLocks noChangeArrowheads="1"/>
            </p:cNvSpPr>
            <p:nvPr/>
          </p:nvSpPr>
          <p:spPr bwMode="auto">
            <a:xfrm>
              <a:off x="2000" y="3949"/>
              <a:ext cx="614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MILESTONES</a:t>
              </a:r>
            </a:p>
          </p:txBody>
        </p:sp>
        <p:grpSp>
          <p:nvGrpSpPr>
            <p:cNvPr id="22627" name="Group 335"/>
            <p:cNvGrpSpPr>
              <a:grpSpLocks/>
            </p:cNvGrpSpPr>
            <p:nvPr/>
          </p:nvGrpSpPr>
          <p:grpSpPr bwMode="auto">
            <a:xfrm>
              <a:off x="1906" y="3968"/>
              <a:ext cx="84" cy="120"/>
              <a:chOff x="3519" y="649"/>
              <a:chExt cx="84" cy="120"/>
            </a:xfrm>
          </p:grpSpPr>
          <p:sp>
            <p:nvSpPr>
              <p:cNvPr id="22634" name="Rectangle 336"/>
              <p:cNvSpPr>
                <a:spLocks noChangeArrowheads="1"/>
              </p:cNvSpPr>
              <p:nvPr/>
            </p:nvSpPr>
            <p:spPr bwMode="auto">
              <a:xfrm>
                <a:off x="3519" y="649"/>
                <a:ext cx="84" cy="120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CA" altLang="en-US" sz="24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2635" name="AutoShape 337"/>
              <p:cNvSpPr>
                <a:spLocks noChangeArrowheads="1"/>
              </p:cNvSpPr>
              <p:nvPr/>
            </p:nvSpPr>
            <p:spPr bwMode="auto">
              <a:xfrm>
                <a:off x="3525" y="663"/>
                <a:ext cx="72" cy="88"/>
              </a:xfrm>
              <a:prstGeom prst="diamond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CA" altLang="en-US" sz="24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22628" name="Rectangle 361"/>
            <p:cNvSpPr>
              <a:spLocks noChangeArrowheads="1"/>
            </p:cNvSpPr>
            <p:nvPr/>
          </p:nvSpPr>
          <p:spPr bwMode="auto">
            <a:xfrm>
              <a:off x="2699" y="3970"/>
              <a:ext cx="82" cy="120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CA" altLang="en-US" sz="10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629" name="Rectangle 362"/>
            <p:cNvSpPr>
              <a:spLocks noChangeArrowheads="1"/>
            </p:cNvSpPr>
            <p:nvPr/>
          </p:nvSpPr>
          <p:spPr bwMode="auto">
            <a:xfrm>
              <a:off x="4748" y="3968"/>
              <a:ext cx="82" cy="120"/>
            </a:xfrm>
            <a:prstGeom prst="rect">
              <a:avLst/>
            </a:prstGeom>
            <a:solidFill>
              <a:srgbClr val="CC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CA" altLang="en-US" sz="10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630" name="Text Box 363"/>
            <p:cNvSpPr txBox="1">
              <a:spLocks noChangeArrowheads="1"/>
            </p:cNvSpPr>
            <p:nvPr/>
          </p:nvSpPr>
          <p:spPr bwMode="auto">
            <a:xfrm>
              <a:off x="2792" y="3954"/>
              <a:ext cx="771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Shutdown Activities</a:t>
              </a:r>
            </a:p>
          </p:txBody>
        </p:sp>
        <p:sp>
          <p:nvSpPr>
            <p:cNvPr id="22631" name="Text Box 364"/>
            <p:cNvSpPr txBox="1">
              <a:spLocks noChangeArrowheads="1"/>
            </p:cNvSpPr>
            <p:nvPr/>
          </p:nvSpPr>
          <p:spPr bwMode="auto">
            <a:xfrm>
              <a:off x="4841" y="3950"/>
              <a:ext cx="782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Activities Elsewhere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700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(KEK, RCNP, CERN, Acsion)</a:t>
              </a:r>
            </a:p>
          </p:txBody>
        </p:sp>
        <p:sp>
          <p:nvSpPr>
            <p:cNvPr id="22632" name="Rectangle 361"/>
            <p:cNvSpPr>
              <a:spLocks noChangeArrowheads="1"/>
            </p:cNvSpPr>
            <p:nvPr/>
          </p:nvSpPr>
          <p:spPr bwMode="auto">
            <a:xfrm>
              <a:off x="3641" y="3970"/>
              <a:ext cx="82" cy="12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CA" altLang="en-US" sz="10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633" name="Text Box 363"/>
            <p:cNvSpPr txBox="1">
              <a:spLocks noChangeArrowheads="1"/>
            </p:cNvSpPr>
            <p:nvPr/>
          </p:nvSpPr>
          <p:spPr bwMode="auto">
            <a:xfrm>
              <a:off x="3734" y="3954"/>
              <a:ext cx="93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Non-Shutdown Activities</a:t>
              </a:r>
            </a:p>
          </p:txBody>
        </p:sp>
      </p:grpSp>
      <p:sp>
        <p:nvSpPr>
          <p:cNvPr id="22594" name="Text Box 628"/>
          <p:cNvSpPr txBox="1">
            <a:spLocks noChangeAspect="1" noChangeArrowheads="1"/>
          </p:cNvSpPr>
          <p:nvPr/>
        </p:nvSpPr>
        <p:spPr bwMode="auto">
          <a:xfrm>
            <a:off x="319088" y="1701800"/>
            <a:ext cx="2103437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Mod. 1VQ5; Mod. Shield-Plug</a:t>
            </a:r>
          </a:p>
        </p:txBody>
      </p:sp>
      <p:sp>
        <p:nvSpPr>
          <p:cNvPr id="22595" name="Rectangle 629"/>
          <p:cNvSpPr>
            <a:spLocks noChangeArrowheads="1"/>
          </p:cNvSpPr>
          <p:nvPr/>
        </p:nvSpPr>
        <p:spPr bwMode="auto">
          <a:xfrm>
            <a:off x="4514850" y="1738313"/>
            <a:ext cx="314325" cy="1905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CA" altLang="en-US" sz="2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96" name="Rectangle 322"/>
          <p:cNvSpPr>
            <a:spLocks noChangeArrowheads="1"/>
          </p:cNvSpPr>
          <p:nvPr/>
        </p:nvSpPr>
        <p:spPr bwMode="auto">
          <a:xfrm>
            <a:off x="6345239" y="4129088"/>
            <a:ext cx="298450" cy="1905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Inst.</a:t>
            </a:r>
            <a:endParaRPr lang="en-US" altLang="en-US" sz="10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97" name="Text Box 13"/>
          <p:cNvSpPr txBox="1">
            <a:spLocks noChangeAspect="1" noChangeArrowheads="1"/>
          </p:cNvSpPr>
          <p:nvPr/>
        </p:nvSpPr>
        <p:spPr bwMode="auto">
          <a:xfrm>
            <a:off x="319088" y="1497013"/>
            <a:ext cx="20637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Dismantle M13-US, Mod.Shld</a:t>
            </a:r>
          </a:p>
        </p:txBody>
      </p:sp>
      <p:sp>
        <p:nvSpPr>
          <p:cNvPr id="22598" name="Rectangle 629"/>
          <p:cNvSpPr>
            <a:spLocks noChangeArrowheads="1"/>
          </p:cNvSpPr>
          <p:nvPr/>
        </p:nvSpPr>
        <p:spPr bwMode="auto">
          <a:xfrm>
            <a:off x="5379244" y="1541463"/>
            <a:ext cx="345281" cy="1905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CA" altLang="en-US" sz="2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99" name="Rectangle 629"/>
          <p:cNvSpPr>
            <a:spLocks noChangeArrowheads="1"/>
          </p:cNvSpPr>
          <p:nvPr/>
        </p:nvSpPr>
        <p:spPr bwMode="auto">
          <a:xfrm>
            <a:off x="3597275" y="1138238"/>
            <a:ext cx="231775" cy="1905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CA" altLang="en-US" sz="2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600" name="Rectangle 621"/>
          <p:cNvSpPr>
            <a:spLocks noChangeArrowheads="1"/>
          </p:cNvSpPr>
          <p:nvPr/>
        </p:nvSpPr>
        <p:spPr bwMode="auto">
          <a:xfrm>
            <a:off x="4821238" y="1349375"/>
            <a:ext cx="238125" cy="185738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CA" altLang="en-US" sz="2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601" name="Rectangle 316"/>
          <p:cNvSpPr>
            <a:spLocks noChangeArrowheads="1"/>
          </p:cNvSpPr>
          <p:nvPr/>
        </p:nvSpPr>
        <p:spPr bwMode="auto">
          <a:xfrm>
            <a:off x="3881438" y="4129088"/>
            <a:ext cx="2462212" cy="1905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Design/Order/Fabricate</a:t>
            </a:r>
          </a:p>
        </p:txBody>
      </p:sp>
      <p:sp>
        <p:nvSpPr>
          <p:cNvPr id="22603" name="Rectangle 621"/>
          <p:cNvSpPr>
            <a:spLocks noChangeArrowheads="1"/>
          </p:cNvSpPr>
          <p:nvPr/>
        </p:nvSpPr>
        <p:spPr bwMode="auto">
          <a:xfrm>
            <a:off x="3954463" y="1349375"/>
            <a:ext cx="561975" cy="185738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CA" altLang="en-US" sz="2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604" name="Rectangle 629"/>
          <p:cNvSpPr>
            <a:spLocks noChangeArrowheads="1"/>
          </p:cNvSpPr>
          <p:nvPr/>
        </p:nvSpPr>
        <p:spPr bwMode="auto">
          <a:xfrm>
            <a:off x="3584575" y="1738313"/>
            <a:ext cx="244475" cy="1905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CA" altLang="en-US" sz="2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605" name="Rectangle 642"/>
          <p:cNvSpPr>
            <a:spLocks noChangeArrowheads="1"/>
          </p:cNvSpPr>
          <p:nvPr/>
        </p:nvSpPr>
        <p:spPr bwMode="auto">
          <a:xfrm>
            <a:off x="4498975" y="2940050"/>
            <a:ext cx="319088" cy="1905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Inst.</a:t>
            </a:r>
          </a:p>
        </p:txBody>
      </p:sp>
      <p:sp>
        <p:nvSpPr>
          <p:cNvPr id="22606" name="Rectangle 642"/>
          <p:cNvSpPr>
            <a:spLocks noChangeArrowheads="1"/>
          </p:cNvSpPr>
          <p:nvPr/>
        </p:nvSpPr>
        <p:spPr bwMode="auto">
          <a:xfrm>
            <a:off x="4494213" y="3144838"/>
            <a:ext cx="319087" cy="1905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Inst.</a:t>
            </a:r>
          </a:p>
        </p:txBody>
      </p:sp>
      <p:sp>
        <p:nvSpPr>
          <p:cNvPr id="22607" name="Rectangle 643"/>
          <p:cNvSpPr>
            <a:spLocks noChangeArrowheads="1"/>
          </p:cNvSpPr>
          <p:nvPr/>
        </p:nvSpPr>
        <p:spPr bwMode="auto">
          <a:xfrm>
            <a:off x="3829050" y="1738313"/>
            <a:ext cx="682625" cy="1905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Design/Fab</a:t>
            </a:r>
            <a:r>
              <a:rPr lang="en-US" altLang="en-US" sz="1000" baseline="30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</a:p>
        </p:txBody>
      </p:sp>
      <p:sp>
        <p:nvSpPr>
          <p:cNvPr id="22608" name="Text Box 20"/>
          <p:cNvSpPr txBox="1">
            <a:spLocks noChangeAspect="1" noChangeArrowheads="1"/>
          </p:cNvSpPr>
          <p:nvPr/>
        </p:nvSpPr>
        <p:spPr bwMode="auto">
          <a:xfrm>
            <a:off x="323850" y="3886200"/>
            <a:ext cx="76993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Shielding</a:t>
            </a:r>
          </a:p>
        </p:txBody>
      </p:sp>
      <p:sp>
        <p:nvSpPr>
          <p:cNvPr id="22609" name="Rectangle 325"/>
          <p:cNvSpPr>
            <a:spLocks noChangeArrowheads="1"/>
          </p:cNvSpPr>
          <p:nvPr/>
        </p:nvSpPr>
        <p:spPr bwMode="auto">
          <a:xfrm>
            <a:off x="4286250" y="3933825"/>
            <a:ext cx="1147763" cy="1905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Design/Procure</a:t>
            </a:r>
          </a:p>
        </p:txBody>
      </p:sp>
      <p:sp>
        <p:nvSpPr>
          <p:cNvPr id="22610" name="Rectangle 327"/>
          <p:cNvSpPr>
            <a:spLocks noChangeArrowheads="1"/>
          </p:cNvSpPr>
          <p:nvPr/>
        </p:nvSpPr>
        <p:spPr bwMode="auto">
          <a:xfrm>
            <a:off x="2401888" y="3933825"/>
            <a:ext cx="1884362" cy="1905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Design &amp; Review</a:t>
            </a:r>
          </a:p>
        </p:txBody>
      </p:sp>
      <p:sp>
        <p:nvSpPr>
          <p:cNvPr id="22611" name="Rectangle 329"/>
          <p:cNvSpPr>
            <a:spLocks noChangeArrowheads="1"/>
          </p:cNvSpPr>
          <p:nvPr/>
        </p:nvSpPr>
        <p:spPr bwMode="auto">
          <a:xfrm>
            <a:off x="5729289" y="3935413"/>
            <a:ext cx="615950" cy="1905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Procure</a:t>
            </a:r>
            <a:endParaRPr lang="en-US" altLang="en-US" sz="10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612" name="Rectangle 322"/>
          <p:cNvSpPr>
            <a:spLocks noChangeArrowheads="1"/>
          </p:cNvSpPr>
          <p:nvPr/>
        </p:nvSpPr>
        <p:spPr bwMode="auto">
          <a:xfrm>
            <a:off x="6345238" y="3932237"/>
            <a:ext cx="300037" cy="1905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Inst.</a:t>
            </a:r>
            <a:endParaRPr lang="en-US" altLang="en-US" sz="10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613" name="Rectangle 314"/>
          <p:cNvSpPr>
            <a:spLocks noChangeArrowheads="1"/>
          </p:cNvSpPr>
          <p:nvPr/>
        </p:nvSpPr>
        <p:spPr bwMode="auto">
          <a:xfrm>
            <a:off x="5432425" y="3935413"/>
            <a:ext cx="296863" cy="1905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Inst.</a:t>
            </a:r>
            <a:endParaRPr lang="en-US" altLang="en-US" sz="10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614" name="Rectangle 642"/>
          <p:cNvSpPr>
            <a:spLocks noChangeArrowheads="1"/>
          </p:cNvSpPr>
          <p:nvPr/>
        </p:nvSpPr>
        <p:spPr bwMode="auto">
          <a:xfrm>
            <a:off x="4495800" y="3354388"/>
            <a:ext cx="319088" cy="1905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Inst.</a:t>
            </a:r>
          </a:p>
        </p:txBody>
      </p:sp>
      <p:grpSp>
        <p:nvGrpSpPr>
          <p:cNvPr id="22615" name="Group 342"/>
          <p:cNvGrpSpPr>
            <a:grpSpLocks/>
          </p:cNvGrpSpPr>
          <p:nvPr/>
        </p:nvGrpSpPr>
        <p:grpSpPr bwMode="auto">
          <a:xfrm>
            <a:off x="6985011" y="3700463"/>
            <a:ext cx="133350" cy="190500"/>
            <a:chOff x="3519" y="649"/>
            <a:chExt cx="84" cy="120"/>
          </a:xfrm>
        </p:grpSpPr>
        <p:sp>
          <p:nvSpPr>
            <p:cNvPr id="22623" name="Rectangle 343"/>
            <p:cNvSpPr>
              <a:spLocks noChangeArrowheads="1"/>
            </p:cNvSpPr>
            <p:nvPr/>
          </p:nvSpPr>
          <p:spPr bwMode="auto">
            <a:xfrm>
              <a:off x="3519" y="649"/>
              <a:ext cx="84" cy="120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CA" altLang="en-US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624" name="AutoShape 344"/>
            <p:cNvSpPr>
              <a:spLocks noChangeArrowheads="1"/>
            </p:cNvSpPr>
            <p:nvPr/>
          </p:nvSpPr>
          <p:spPr bwMode="auto">
            <a:xfrm>
              <a:off x="3525" y="663"/>
              <a:ext cx="72" cy="88"/>
            </a:xfrm>
            <a:prstGeom prst="diamond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CA" altLang="en-US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2617" name="Text Box 18"/>
          <p:cNvSpPr txBox="1">
            <a:spLocks noChangeAspect="1" noChangeArrowheads="1"/>
          </p:cNvSpPr>
          <p:nvPr/>
        </p:nvSpPr>
        <p:spPr bwMode="auto">
          <a:xfrm>
            <a:off x="314325" y="4500563"/>
            <a:ext cx="19431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He-II Cryostat to TRIUMF</a:t>
            </a:r>
            <a:endParaRPr lang="en-US" altLang="en-US" sz="1000" i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620" name="Text Box 3"/>
          <p:cNvSpPr txBox="1">
            <a:spLocks noChangeArrowheads="1"/>
          </p:cNvSpPr>
          <p:nvPr/>
        </p:nvSpPr>
        <p:spPr bwMode="auto">
          <a:xfrm>
            <a:off x="0" y="133350"/>
            <a:ext cx="9144000" cy="51911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 smtClean="0">
                <a:solidFill>
                  <a:prstClr val="white"/>
                </a:solidFill>
                <a:latin typeface="Arial" charset="0"/>
              </a:rPr>
              <a:t>UCN Schedule Overview &amp; He-II Cryostat</a:t>
            </a:r>
            <a:endParaRPr lang="en-US" altLang="en-US" sz="2800" b="1" dirty="0">
              <a:solidFill>
                <a:prstClr val="white"/>
              </a:solidFill>
              <a:latin typeface="Arial" charset="0"/>
            </a:endParaRPr>
          </a:p>
        </p:txBody>
      </p:sp>
      <p:sp>
        <p:nvSpPr>
          <p:cNvPr id="22621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7239000" y="209550"/>
            <a:ext cx="19050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7C04E797-0977-4B84-9C15-D422C91DDBEF}" type="slidenum">
              <a:rPr lang="en-US" altLang="en-US" sz="1400" smtClean="0">
                <a:solidFill>
                  <a:prstClr val="white"/>
                </a:solidFill>
                <a:latin typeface="Times New Roman" pitchFamily="18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18</a:t>
            </a:fld>
            <a:endParaRPr lang="en-US" altLang="en-US" sz="1400" smtClean="0">
              <a:solidFill>
                <a:prstClr val="white"/>
              </a:solidFill>
              <a:latin typeface="Times New Roman" pitchFamily="18" charset="0"/>
            </a:endParaRPr>
          </a:p>
        </p:txBody>
      </p:sp>
      <p:sp>
        <p:nvSpPr>
          <p:cNvPr id="22622" name="Rectangle 645"/>
          <p:cNvSpPr>
            <a:spLocks noChangeArrowheads="1"/>
          </p:cNvSpPr>
          <p:nvPr/>
        </p:nvSpPr>
        <p:spPr bwMode="auto">
          <a:xfrm>
            <a:off x="6190456" y="2544763"/>
            <a:ext cx="156369" cy="1905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9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2" name="Rectangle 621"/>
          <p:cNvSpPr>
            <a:spLocks noChangeArrowheads="1"/>
          </p:cNvSpPr>
          <p:nvPr/>
        </p:nvSpPr>
        <p:spPr bwMode="auto">
          <a:xfrm>
            <a:off x="5264150" y="1344216"/>
            <a:ext cx="131763" cy="185738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CA" altLang="en-US" sz="2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4" name="Rectangle 400"/>
          <p:cNvSpPr>
            <a:spLocks noChangeArrowheads="1"/>
          </p:cNvSpPr>
          <p:nvPr/>
        </p:nvSpPr>
        <p:spPr bwMode="auto">
          <a:xfrm>
            <a:off x="3509962" y="4545018"/>
            <a:ext cx="1457325" cy="190500"/>
          </a:xfrm>
          <a:prstGeom prst="rect">
            <a:avLst/>
          </a:prstGeom>
          <a:solidFill>
            <a:srgbClr val="CC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Install/Test/Run </a:t>
            </a:r>
            <a:r>
              <a:rPr lang="en-US" altLang="en-US" sz="10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@ RCNP</a:t>
            </a:r>
            <a:endParaRPr lang="en-US" altLang="en-US" sz="10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5" name="Rectangle 324"/>
          <p:cNvSpPr>
            <a:spLocks noChangeArrowheads="1"/>
          </p:cNvSpPr>
          <p:nvPr/>
        </p:nvSpPr>
        <p:spPr bwMode="auto">
          <a:xfrm>
            <a:off x="6245225" y="4341813"/>
            <a:ext cx="266701" cy="1905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9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Prep</a:t>
            </a:r>
            <a:endParaRPr lang="en-US" altLang="en-US" sz="9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" name="Rectangle 642"/>
          <p:cNvSpPr>
            <a:spLocks noChangeArrowheads="1"/>
          </p:cNvSpPr>
          <p:nvPr/>
        </p:nvSpPr>
        <p:spPr bwMode="auto">
          <a:xfrm>
            <a:off x="5432426" y="2740025"/>
            <a:ext cx="140494" cy="1905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9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8" name="Rectangle 645"/>
          <p:cNvSpPr>
            <a:spLocks noChangeArrowheads="1"/>
          </p:cNvSpPr>
          <p:nvPr/>
        </p:nvSpPr>
        <p:spPr bwMode="auto">
          <a:xfrm>
            <a:off x="6346825" y="2544763"/>
            <a:ext cx="169863" cy="1905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9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9" name="Rectangle 387"/>
          <p:cNvSpPr>
            <a:spLocks noChangeArrowheads="1"/>
          </p:cNvSpPr>
          <p:nvPr/>
        </p:nvSpPr>
        <p:spPr bwMode="auto">
          <a:xfrm>
            <a:off x="6121963" y="5940425"/>
            <a:ext cx="1527176" cy="190500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Procure/Install</a:t>
            </a:r>
          </a:p>
        </p:txBody>
      </p:sp>
      <p:sp>
        <p:nvSpPr>
          <p:cNvPr id="340" name="Rectangle 322"/>
          <p:cNvSpPr>
            <a:spLocks noChangeArrowheads="1"/>
          </p:cNvSpPr>
          <p:nvPr/>
        </p:nvSpPr>
        <p:spPr bwMode="auto">
          <a:xfrm>
            <a:off x="6952461" y="4344988"/>
            <a:ext cx="77789" cy="1905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0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2" name="Rectangle 322"/>
          <p:cNvSpPr>
            <a:spLocks noChangeArrowheads="1"/>
          </p:cNvSpPr>
          <p:nvPr/>
        </p:nvSpPr>
        <p:spPr bwMode="auto">
          <a:xfrm>
            <a:off x="6952477" y="4545008"/>
            <a:ext cx="77789" cy="1905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0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4" name="Rectangle 322"/>
          <p:cNvSpPr>
            <a:spLocks noChangeArrowheads="1"/>
          </p:cNvSpPr>
          <p:nvPr/>
        </p:nvSpPr>
        <p:spPr bwMode="auto">
          <a:xfrm>
            <a:off x="6645275" y="5143500"/>
            <a:ext cx="617538" cy="1905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p/CN/UCN</a:t>
            </a:r>
            <a:endParaRPr lang="en-US" altLang="en-US" sz="1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7" name="Rectangle 322"/>
          <p:cNvSpPr>
            <a:spLocks noChangeArrowheads="1"/>
          </p:cNvSpPr>
          <p:nvPr/>
        </p:nvSpPr>
        <p:spPr bwMode="auto">
          <a:xfrm>
            <a:off x="7488238" y="5145881"/>
            <a:ext cx="457200" cy="1905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00000">
                <a:srgbClr val="EAEFF8">
                  <a:lumMod val="0"/>
                  <a:lumOff val="100000"/>
                </a:srgbClr>
              </a:gs>
              <a:gs pos="70000">
                <a:srgbClr val="DCE4F4">
                  <a:lumMod val="36000"/>
                  <a:lumOff val="64000"/>
                </a:srgbClr>
              </a:gs>
              <a:gs pos="50000">
                <a:schemeClr val="accent1">
                  <a:tint val="44500"/>
                  <a:satMod val="160000"/>
                  <a:lumMod val="66000"/>
                  <a:lumOff val="34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UCN</a:t>
            </a:r>
            <a:endParaRPr lang="en-US" altLang="en-US" sz="1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9" name="Rectangle 322"/>
          <p:cNvSpPr>
            <a:spLocks noChangeArrowheads="1"/>
          </p:cNvSpPr>
          <p:nvPr/>
        </p:nvSpPr>
        <p:spPr bwMode="auto">
          <a:xfrm>
            <a:off x="7030260" y="4543425"/>
            <a:ext cx="246852" cy="1905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0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Inst.</a:t>
            </a:r>
            <a:endParaRPr lang="en-US" altLang="en-US" sz="10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72" name="Rectangle 324"/>
          <p:cNvSpPr>
            <a:spLocks noChangeArrowheads="1"/>
          </p:cNvSpPr>
          <p:nvPr/>
        </p:nvSpPr>
        <p:spPr bwMode="auto">
          <a:xfrm>
            <a:off x="5641191" y="4341813"/>
            <a:ext cx="618322" cy="190500"/>
          </a:xfrm>
          <a:prstGeom prst="rect">
            <a:avLst/>
          </a:prstGeom>
          <a:solidFill>
            <a:srgbClr val="CC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Procure</a:t>
            </a:r>
            <a:endParaRPr lang="en-US" altLang="en-US" sz="1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616" name="Rectangle 324"/>
          <p:cNvSpPr>
            <a:spLocks noChangeArrowheads="1"/>
          </p:cNvSpPr>
          <p:nvPr/>
        </p:nvSpPr>
        <p:spPr bwMode="auto">
          <a:xfrm>
            <a:off x="5881689" y="4545013"/>
            <a:ext cx="1071573" cy="190500"/>
          </a:xfrm>
          <a:prstGeom prst="rect">
            <a:avLst/>
          </a:prstGeom>
          <a:solidFill>
            <a:srgbClr val="CC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Mod/Test/Move</a:t>
            </a:r>
            <a:endParaRPr lang="en-US" altLang="en-US" sz="1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60" name="Rectangle 274"/>
          <p:cNvSpPr>
            <a:spLocks noChangeArrowheads="1"/>
          </p:cNvSpPr>
          <p:nvPr/>
        </p:nvSpPr>
        <p:spPr bwMode="auto">
          <a:xfrm>
            <a:off x="3824288" y="2544763"/>
            <a:ext cx="2366168" cy="190500"/>
          </a:xfrm>
          <a:prstGeom prst="rect">
            <a:avLst/>
          </a:prstGeom>
          <a:solidFill>
            <a:srgbClr val="CC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Order/Fabricate/Deliver</a:t>
            </a:r>
          </a:p>
        </p:txBody>
      </p:sp>
      <p:sp>
        <p:nvSpPr>
          <p:cNvPr id="343" name="Rectangle 322"/>
          <p:cNvSpPr>
            <a:spLocks noChangeArrowheads="1"/>
          </p:cNvSpPr>
          <p:nvPr/>
        </p:nvSpPr>
        <p:spPr bwMode="auto">
          <a:xfrm>
            <a:off x="6952461" y="3938504"/>
            <a:ext cx="535777" cy="190500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0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" name="TextBox 347"/>
          <p:cNvSpPr txBox="1"/>
          <p:nvPr/>
        </p:nvSpPr>
        <p:spPr>
          <a:xfrm>
            <a:off x="6682145" y="1122618"/>
            <a:ext cx="2387678" cy="1600438"/>
          </a:xfrm>
          <a:prstGeom prst="rect">
            <a:avLst/>
          </a:prstGeom>
          <a:solidFill>
            <a:srgbClr val="CC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sz="1400" b="1" i="1" dirty="0" smtClean="0">
                <a:solidFill>
                  <a:prstClr val="black"/>
                </a:solidFill>
              </a:rPr>
              <a:t>Schedule: Source Installation</a:t>
            </a:r>
            <a:endParaRPr lang="en-CA" sz="1200" b="1" i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 </a:t>
            </a:r>
            <a:r>
              <a:rPr lang="en-CA" sz="12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Regular Shutdown </a:t>
            </a:r>
            <a:r>
              <a:rPr lang="en-CA" sz="12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(4 </a:t>
            </a:r>
            <a:r>
              <a:rPr lang="en-CA" sz="12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CA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Install D</a:t>
            </a:r>
            <a:r>
              <a:rPr lang="en-CA" sz="1200" baseline="-25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</a:t>
            </a:r>
            <a:r>
              <a:rPr lang="en-CA" sz="12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cryo</a:t>
            </a:r>
            <a:r>
              <a:rPr lang="en-CA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during </a:t>
            </a:r>
            <a:r>
              <a:rPr lang="en-CA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S/D</a:t>
            </a:r>
          </a:p>
          <a:p>
            <a:r>
              <a:rPr lang="en-CA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 </a:t>
            </a:r>
            <a:r>
              <a:rPr lang="en-CA" sz="12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Post-</a:t>
            </a:r>
            <a:r>
              <a:rPr lang="en-CA" sz="12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Shutdown (4 m)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CA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Commission beamline, CN </a:t>
            </a:r>
          </a:p>
          <a:p>
            <a:r>
              <a:rPr lang="en-CA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 </a:t>
            </a:r>
            <a:r>
              <a:rPr lang="en-CA" sz="12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M</a:t>
            </a:r>
            <a:r>
              <a:rPr lang="en-CA" sz="12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ini-Shutdown (Sep’16)</a:t>
            </a:r>
            <a:endParaRPr lang="en-CA" sz="12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CA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Vacuum D</a:t>
            </a:r>
            <a:r>
              <a:rPr lang="en-CA" sz="1200" baseline="-25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to He-II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CA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Install He-II </a:t>
            </a:r>
            <a:r>
              <a:rPr lang="en-CA" sz="12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cryo</a:t>
            </a:r>
            <a:r>
              <a:rPr lang="en-CA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(not S/D)</a:t>
            </a:r>
            <a:endParaRPr lang="en-CA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1" name="Rectangle 322"/>
          <p:cNvSpPr>
            <a:spLocks noChangeArrowheads="1"/>
          </p:cNvSpPr>
          <p:nvPr/>
        </p:nvSpPr>
        <p:spPr bwMode="auto">
          <a:xfrm>
            <a:off x="7262796" y="4345781"/>
            <a:ext cx="225442" cy="190500"/>
          </a:xfrm>
          <a:prstGeom prst="rect">
            <a:avLst/>
          </a:prstGeom>
          <a:solidFill>
            <a:srgbClr val="FF9999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0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422525" y="1048544"/>
            <a:ext cx="4240213" cy="4882356"/>
          </a:xfrm>
          <a:prstGeom prst="rect">
            <a:avLst/>
          </a:prstGeom>
          <a:solidFill>
            <a:srgbClr val="FFFF00">
              <a:alpha val="30196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prstClr val="white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557278" y="4758143"/>
            <a:ext cx="1295419" cy="1241462"/>
            <a:chOff x="6557278" y="4758143"/>
            <a:chExt cx="1295419" cy="1241462"/>
          </a:xfrm>
        </p:grpSpPr>
        <p:cxnSp>
          <p:nvCxnSpPr>
            <p:cNvPr id="345" name="Straight Arrow Connector 344"/>
            <p:cNvCxnSpPr/>
            <p:nvPr/>
          </p:nvCxnSpPr>
          <p:spPr>
            <a:xfrm flipV="1">
              <a:off x="6987495" y="4758143"/>
              <a:ext cx="0" cy="653240"/>
            </a:xfrm>
            <a:prstGeom prst="straightConnector1">
              <a:avLst/>
            </a:prstGeom>
            <a:ln w="57150">
              <a:solidFill>
                <a:srgbClr val="FF3300"/>
              </a:solidFill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/>
            <p:cNvSpPr txBox="1"/>
            <p:nvPr/>
          </p:nvSpPr>
          <p:spPr>
            <a:xfrm>
              <a:off x="6557278" y="5414830"/>
              <a:ext cx="1295419" cy="584775"/>
            </a:xfrm>
            <a:prstGeom prst="rect">
              <a:avLst/>
            </a:prstGeom>
            <a:solidFill>
              <a:srgbClr val="FFFF99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CA" sz="1600" dirty="0" smtClean="0">
                  <a:solidFill>
                    <a:prstClr val="black"/>
                  </a:solidFill>
                </a:rPr>
                <a:t>Delivery of </a:t>
              </a:r>
            </a:p>
            <a:p>
              <a:r>
                <a:rPr lang="en-CA" sz="1600" dirty="0" smtClean="0">
                  <a:solidFill>
                    <a:prstClr val="black"/>
                  </a:solidFill>
                </a:rPr>
                <a:t>He-II cryostat</a:t>
              </a:r>
              <a:endParaRPr lang="en-CA" sz="1600" dirty="0">
                <a:solidFill>
                  <a:prstClr val="black"/>
                </a:solidFill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8796775" y="1456247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rgbClr val="FF3399"/>
                </a:solidFill>
                <a:sym typeface="Wingdings"/>
              </a:rPr>
              <a:t></a:t>
            </a:r>
            <a:endParaRPr lang="en-CA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863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" grpId="0" animBg="1"/>
      <p:bldP spid="348" grpId="0" animBg="1"/>
      <p:bldP spid="351" grpId="0" animBg="1"/>
      <p:bldP spid="3" grpId="0" animBg="1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EEE500-DC19-463F-845B-A99F5F1FE7CA}" type="slidenum">
              <a:rPr lang="en-US" altLang="en-US" smtClean="0">
                <a:solidFill>
                  <a:srgbClr val="FFFFFF"/>
                </a:solidFill>
              </a:rPr>
              <a:pPr>
                <a:defRPr/>
              </a:pPr>
              <a:t>19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1"/>
          <p:cNvSpPr txBox="1">
            <a:spLocks/>
          </p:cNvSpPr>
          <p:nvPr/>
        </p:nvSpPr>
        <p:spPr bwMode="auto">
          <a:xfrm>
            <a:off x="7239000" y="20955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400" b="1" kern="120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8DF745-7D3F-47F4-83A3-874385CFAA69}" type="slidenum">
              <a:rPr lang="en-US" sz="2000" smtClean="0"/>
              <a:pPr/>
              <a:t>19</a:t>
            </a:fld>
            <a:endParaRPr lang="en-US" sz="200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0" y="133350"/>
            <a:ext cx="9144000" cy="51911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800" b="1" dirty="0" smtClean="0">
                <a:solidFill>
                  <a:srgbClr val="FFFFFF"/>
                </a:solidFill>
                <a:latin typeface="Arial" charset="0"/>
              </a:rPr>
              <a:t>Definition of Ultra Cold Neutrons</a:t>
            </a:r>
          </a:p>
        </p:txBody>
      </p:sp>
      <p:sp>
        <p:nvSpPr>
          <p:cNvPr id="7" name="Slide Number Placeholder 1"/>
          <p:cNvSpPr txBox="1">
            <a:spLocks/>
          </p:cNvSpPr>
          <p:nvPr/>
        </p:nvSpPr>
        <p:spPr bwMode="auto">
          <a:xfrm>
            <a:off x="7239000" y="206375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0" latinLnBrk="0" hangingPunct="0">
              <a:spcBef>
                <a:spcPct val="20000"/>
              </a:spcBef>
              <a:buChar char="•"/>
              <a:defRPr sz="32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742950" indent="-285750" algn="l" defTabSz="914400" rtl="0" eaLnBrk="0" latinLnBrk="0" hangingPunct="0">
              <a:spcBef>
                <a:spcPct val="20000"/>
              </a:spcBef>
              <a:buChar char="–"/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1143000" indent="-228600" algn="l" defTabSz="914400" rtl="0" eaLnBrk="0" latinLnBrk="0" hangingPunct="0">
              <a:spcBef>
                <a:spcPct val="20000"/>
              </a:spcBef>
              <a:buChar char="•"/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600200" indent="-228600" algn="l" defTabSz="914400" rtl="0" eaLnBrk="0" latinLnBrk="0" hangingPunct="0">
              <a:spcBef>
                <a:spcPct val="20000"/>
              </a:spcBef>
              <a:buChar char="–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2057400" indent="-228600" algn="l" defTabSz="914400" rtl="0" eaLnBrk="0" latinLnBrk="0" hangingPunct="0">
              <a:spcBef>
                <a:spcPct val="20000"/>
              </a:spcBef>
              <a:buChar char="»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624A93A-D64E-4529-92D3-2A6A28A5C5F0}" type="slidenum">
              <a:rPr lang="en-US" altLang="en-US" sz="1400" smtClean="0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19</a:t>
            </a:fld>
            <a:endParaRPr lang="en-US" altLang="en-US" sz="1400" smtClean="0"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90137" y="1085631"/>
            <a:ext cx="7763728" cy="23083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CA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Neutron Classification</a:t>
            </a:r>
          </a:p>
          <a:p>
            <a:r>
              <a:rPr lang="en-CA" u="sng" dirty="0" smtClean="0">
                <a:latin typeface="Calibri" panose="020F0502020204030204" pitchFamily="34" charset="0"/>
                <a:cs typeface="Arial" panose="020B0604020202020204" pitchFamily="34" charset="0"/>
              </a:rPr>
              <a:t>Neutron		Kinetic Energy</a:t>
            </a:r>
            <a:r>
              <a:rPr lang="en-CA" u="sng" dirty="0">
                <a:latin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lang="en-CA" u="sng" dirty="0" smtClean="0">
                <a:latin typeface="Calibri" panose="020F0502020204030204" pitchFamily="34" charset="0"/>
                <a:cs typeface="Arial" panose="020B0604020202020204" pitchFamily="34" charset="0"/>
              </a:rPr>
              <a:t>Temperature	Velocity</a:t>
            </a:r>
            <a:r>
              <a:rPr lang="en-CA" u="sng" dirty="0">
                <a:latin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lang="en-CA" u="sng" dirty="0" smtClean="0">
                <a:latin typeface="Calibri" panose="020F0502020204030204" pitchFamily="34" charset="0"/>
                <a:cs typeface="Arial" panose="020B0604020202020204" pitchFamily="34" charset="0"/>
              </a:rPr>
              <a:t>Wavelength</a:t>
            </a:r>
          </a:p>
          <a:p>
            <a:r>
              <a:rPr lang="en-CA" dirty="0" smtClean="0">
                <a:latin typeface="Calibri" panose="020F0502020204030204" pitchFamily="34" charset="0"/>
                <a:cs typeface="Arial" panose="020B0604020202020204" pitchFamily="34" charset="0"/>
              </a:rPr>
              <a:t>Relativistic	&gt; 1 GeV		10</a:t>
            </a:r>
            <a:r>
              <a:rPr lang="en-CA" baseline="30000" dirty="0" smtClean="0">
                <a:latin typeface="Calibri" panose="020F0502020204030204" pitchFamily="34" charset="0"/>
                <a:cs typeface="Arial" panose="020B0604020202020204" pitchFamily="34" charset="0"/>
              </a:rPr>
              <a:t>13</a:t>
            </a:r>
            <a:r>
              <a:rPr lang="en-CA" dirty="0" smtClean="0">
                <a:latin typeface="Calibri" panose="020F0502020204030204" pitchFamily="34" charset="0"/>
                <a:cs typeface="Arial" panose="020B0604020202020204" pitchFamily="34" charset="0"/>
              </a:rPr>
              <a:t> K		0.875 c	       1 </a:t>
            </a:r>
            <a:r>
              <a:rPr lang="en-CA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fm</a:t>
            </a:r>
            <a:endParaRPr lang="en-CA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CA" dirty="0" smtClean="0">
                <a:latin typeface="Calibri" panose="020F0502020204030204" pitchFamily="34" charset="0"/>
                <a:cs typeface="Arial" panose="020B0604020202020204" pitchFamily="34" charset="0"/>
              </a:rPr>
              <a:t>Fast		&gt; 1 MeV	</a:t>
            </a:r>
            <a:r>
              <a:rPr lang="en-CA" dirty="0">
                <a:latin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lang="en-CA" dirty="0" smtClean="0">
                <a:latin typeface="Calibri" panose="020F0502020204030204" pitchFamily="34" charset="0"/>
                <a:cs typeface="Arial" panose="020B0604020202020204" pitchFamily="34" charset="0"/>
              </a:rPr>
              <a:t>10</a:t>
            </a:r>
            <a:r>
              <a:rPr lang="en-CA" baseline="30000" dirty="0" smtClean="0">
                <a:latin typeface="Calibri" panose="020F0502020204030204" pitchFamily="34" charset="0"/>
                <a:cs typeface="Arial" panose="020B0604020202020204" pitchFamily="34" charset="0"/>
              </a:rPr>
              <a:t>10</a:t>
            </a:r>
            <a:r>
              <a:rPr lang="en-CA" dirty="0" smtClean="0">
                <a:latin typeface="Calibri" panose="020F0502020204030204" pitchFamily="34" charset="0"/>
                <a:cs typeface="Arial" panose="020B0604020202020204" pitchFamily="34" charset="0"/>
              </a:rPr>
              <a:t> K		0.046 c	</a:t>
            </a:r>
            <a:r>
              <a:rPr lang="en-CA" dirty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CA" dirty="0" smtClean="0">
                <a:latin typeface="Calibri" panose="020F0502020204030204" pitchFamily="34" charset="0"/>
                <a:cs typeface="Arial" panose="020B0604020202020204" pitchFamily="34" charset="0"/>
              </a:rPr>
              <a:t>    30 </a:t>
            </a:r>
            <a:r>
              <a:rPr lang="en-CA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fm</a:t>
            </a:r>
            <a:endParaRPr lang="en-CA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CA" dirty="0" smtClean="0">
                <a:latin typeface="Calibri" panose="020F0502020204030204" pitchFamily="34" charset="0"/>
                <a:cs typeface="Arial" panose="020B0604020202020204" pitchFamily="34" charset="0"/>
              </a:rPr>
              <a:t>Thermal		</a:t>
            </a:r>
            <a:r>
              <a:rPr lang="en-CA" dirty="0" smtClean="0">
                <a:latin typeface="Calibri" panose="020F0502020204030204" pitchFamily="34" charset="0"/>
                <a:cs typeface="Arial" panose="020B0604020202020204" pitchFamily="34" charset="0"/>
                <a:sym typeface="Symbol"/>
              </a:rPr>
              <a:t> </a:t>
            </a:r>
            <a:r>
              <a:rPr lang="en-CA" dirty="0" smtClean="0">
                <a:latin typeface="Calibri" panose="020F0502020204030204" pitchFamily="34" charset="0"/>
                <a:cs typeface="Arial" panose="020B0604020202020204" pitchFamily="34" charset="0"/>
              </a:rPr>
              <a:t>25 </a:t>
            </a:r>
            <a:r>
              <a:rPr lang="en-CA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meV</a:t>
            </a:r>
            <a:r>
              <a:rPr lang="en-CA" dirty="0" smtClean="0">
                <a:latin typeface="Calibri" panose="020F0502020204030204" pitchFamily="34" charset="0"/>
                <a:cs typeface="Arial" panose="020B0604020202020204" pitchFamily="34" charset="0"/>
              </a:rPr>
              <a:t>		300 K		 2 km/s</a:t>
            </a:r>
            <a:r>
              <a:rPr lang="en-CA" dirty="0">
                <a:latin typeface="Calibri" panose="020F0502020204030204" pitchFamily="34" charset="0"/>
                <a:cs typeface="Arial" panose="020B0604020202020204" pitchFamily="34" charset="0"/>
              </a:rPr>
              <a:t>	 </a:t>
            </a:r>
            <a:r>
              <a:rPr lang="en-CA" dirty="0" smtClean="0">
                <a:latin typeface="Calibri" panose="020F0502020204030204" pitchFamily="34" charset="0"/>
                <a:cs typeface="Arial" panose="020B0604020202020204" pitchFamily="34" charset="0"/>
              </a:rPr>
              <a:t>    0.2 nm</a:t>
            </a:r>
          </a:p>
          <a:p>
            <a:r>
              <a:rPr lang="en-CA" dirty="0" smtClean="0">
                <a:latin typeface="Calibri" panose="020F0502020204030204" pitchFamily="34" charset="0"/>
                <a:cs typeface="Arial" panose="020B0604020202020204" pitchFamily="34" charset="0"/>
              </a:rPr>
              <a:t>Cold 		&lt; 3 </a:t>
            </a:r>
            <a:r>
              <a:rPr lang="en-CA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meV</a:t>
            </a:r>
            <a:r>
              <a:rPr lang="en-CA" dirty="0" smtClean="0">
                <a:latin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lang="en-CA" dirty="0">
                <a:latin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lang="en-CA" dirty="0" smtClean="0">
                <a:latin typeface="Calibri" panose="020F0502020204030204" pitchFamily="34" charset="0"/>
                <a:cs typeface="Arial" panose="020B0604020202020204" pitchFamily="34" charset="0"/>
              </a:rPr>
              <a:t>&lt; 35 K		760 </a:t>
            </a:r>
            <a:r>
              <a:rPr lang="en-CA" dirty="0">
                <a:latin typeface="Calibri" panose="020F0502020204030204" pitchFamily="34" charset="0"/>
                <a:cs typeface="Arial" panose="020B0604020202020204" pitchFamily="34" charset="0"/>
              </a:rPr>
              <a:t>m/s	 </a:t>
            </a:r>
            <a:r>
              <a:rPr lang="en-CA" dirty="0" smtClean="0">
                <a:latin typeface="Calibri" panose="020F0502020204030204" pitchFamily="34" charset="0"/>
                <a:cs typeface="Arial" panose="020B0604020202020204" pitchFamily="34" charset="0"/>
              </a:rPr>
              <a:t>    0.5 nm</a:t>
            </a:r>
          </a:p>
          <a:p>
            <a:r>
              <a:rPr lang="en-CA" dirty="0" smtClean="0">
                <a:latin typeface="Calibri" panose="020F0502020204030204" pitchFamily="34" charset="0"/>
                <a:cs typeface="Arial" panose="020B0604020202020204" pitchFamily="34" charset="0"/>
              </a:rPr>
              <a:t>Very Cold (VCN)	0.01 – 0.8 </a:t>
            </a:r>
            <a:r>
              <a:rPr lang="en-CA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meV</a:t>
            </a:r>
            <a:r>
              <a:rPr lang="en-CA" dirty="0" smtClean="0">
                <a:latin typeface="Calibri" panose="020F0502020204030204" pitchFamily="34" charset="0"/>
                <a:cs typeface="Arial" panose="020B0604020202020204" pitchFamily="34" charset="0"/>
              </a:rPr>
              <a:t>	  1.5 K	</a:t>
            </a:r>
            <a:r>
              <a:rPr lang="en-CA" dirty="0">
                <a:latin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lang="en-CA" dirty="0" smtClean="0">
                <a:latin typeface="Calibri" panose="020F0502020204030204" pitchFamily="34" charset="0"/>
                <a:cs typeface="Arial" panose="020B0604020202020204" pitchFamily="34" charset="0"/>
              </a:rPr>
              <a:t>150 m/s	   1 – 10 nm</a:t>
            </a:r>
          </a:p>
          <a:p>
            <a:r>
              <a:rPr lang="en-CA" dirty="0" smtClean="0">
                <a:solidFill>
                  <a:srgbClr val="00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Ultra Cold (UCN)	&lt; 300 </a:t>
            </a:r>
            <a:r>
              <a:rPr lang="en-CA" dirty="0" err="1" smtClean="0">
                <a:solidFill>
                  <a:srgbClr val="00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neV</a:t>
            </a:r>
            <a:r>
              <a:rPr lang="en-CA" dirty="0">
                <a:solidFill>
                  <a:srgbClr val="00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lang="en-CA" dirty="0" smtClean="0">
                <a:solidFill>
                  <a:srgbClr val="00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&lt; 3 </a:t>
            </a:r>
            <a:r>
              <a:rPr lang="en-CA" dirty="0" err="1" smtClean="0">
                <a:solidFill>
                  <a:srgbClr val="00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mK</a:t>
            </a:r>
            <a:r>
              <a:rPr lang="en-CA" dirty="0" smtClean="0">
                <a:solidFill>
                  <a:srgbClr val="00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		&lt; </a:t>
            </a:r>
            <a:r>
              <a:rPr lang="en-CA" dirty="0">
                <a:solidFill>
                  <a:srgbClr val="00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8</a:t>
            </a:r>
            <a:r>
              <a:rPr lang="en-CA" dirty="0" smtClean="0">
                <a:solidFill>
                  <a:srgbClr val="00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m/s</a:t>
            </a:r>
            <a:r>
              <a:rPr lang="en-CA" dirty="0">
                <a:solidFill>
                  <a:srgbClr val="00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	 </a:t>
            </a:r>
            <a:r>
              <a:rPr lang="en-CA" dirty="0" smtClean="0">
                <a:solidFill>
                  <a:srgbClr val="00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 &gt; 50 nm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8612372" y="6411433"/>
            <a:ext cx="350875" cy="2339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2781300" y="4381518"/>
            <a:ext cx="3581400" cy="900000"/>
            <a:chOff x="2781300" y="4860000"/>
            <a:chExt cx="3581400" cy="900000"/>
          </a:xfrm>
        </p:grpSpPr>
        <p:sp>
          <p:nvSpPr>
            <p:cNvPr id="9" name="Rounded Rectangle 8"/>
            <p:cNvSpPr/>
            <p:nvPr/>
          </p:nvSpPr>
          <p:spPr bwMode="auto">
            <a:xfrm>
              <a:off x="2781300" y="4860000"/>
              <a:ext cx="3581400" cy="900000"/>
            </a:xfrm>
            <a:prstGeom prst="roundRect">
              <a:avLst/>
            </a:prstGeom>
            <a:solidFill>
              <a:schemeClr val="bg1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/>
                <p:cNvSpPr txBox="1"/>
                <p:nvPr/>
              </p:nvSpPr>
              <p:spPr>
                <a:xfrm>
                  <a:off x="3052762" y="4989937"/>
                  <a:ext cx="3095271" cy="61555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CA" sz="2000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CA" sz="20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CA" sz="20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𝑘𝑖𝑛</m:t>
                            </m:r>
                          </m:sub>
                        </m:sSub>
                        <m:r>
                          <a:rPr lang="en-CA" sz="20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&lt;</m:t>
                        </m:r>
                        <m:r>
                          <a:rPr lang="en-CA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300 </m:t>
                        </m:r>
                        <m:r>
                          <a:rPr lang="en-CA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𝑛𝑒𝑉</m:t>
                        </m:r>
                        <m:r>
                          <a:rPr lang="en-CA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; </m:t>
                        </m:r>
                        <m:r>
                          <a:rPr lang="en-CA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  <m:r>
                          <a:rPr lang="en-CA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&lt;3 </m:t>
                        </m:r>
                        <m:r>
                          <a:rPr lang="en-CA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𝑚𝐾</m:t>
                        </m:r>
                        <m:r>
                          <a:rPr lang="en-CA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CA" sz="2000" b="0" i="1" dirty="0" smtClean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CA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  <m:r>
                          <a:rPr lang="en-CA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&lt;8</m:t>
                        </m:r>
                        <m:f>
                          <m:fPr>
                            <m:type m:val="lin"/>
                            <m:ctrlPr>
                              <a:rPr lang="en-CA" sz="2000" b="0" i="1" smtClean="0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CA" sz="20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num>
                          <m:den>
                            <m:r>
                              <a:rPr lang="en-CA" sz="20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en-CA" sz="20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; </m:t>
                            </m:r>
                            <m:r>
                              <a:rPr lang="en-CA" sz="20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  <m:r>
                              <a:rPr lang="en-CA" sz="20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&gt;50 </m:t>
                            </m:r>
                            <m:r>
                              <a:rPr lang="en-CA" sz="20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𝑛𝑚</m:t>
                            </m:r>
                          </m:den>
                        </m:f>
                      </m:oMath>
                    </m:oMathPara>
                  </a14:m>
                  <a:endParaRPr lang="en-CA" sz="2000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5" name="TextBox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52762" y="4989937"/>
                  <a:ext cx="3095271" cy="615553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l="-2362" t="-33663" b="-123762"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1" name="TextBox 10"/>
          <p:cNvSpPr txBox="1"/>
          <p:nvPr/>
        </p:nvSpPr>
        <p:spPr>
          <a:xfrm>
            <a:off x="4065635" y="3878725"/>
            <a:ext cx="10695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i="1" dirty="0" smtClean="0">
                <a:solidFill>
                  <a:srgbClr val="0000FF"/>
                </a:solidFill>
                <a:latin typeface="Calibri" panose="020F0502020204030204" pitchFamily="34" charset="0"/>
              </a:rPr>
              <a:t>UCNs:</a:t>
            </a:r>
            <a:endParaRPr lang="en-CA" sz="2800" i="1" dirty="0">
              <a:solidFill>
                <a:srgbClr val="0000FF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490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Box 65"/>
          <p:cNvSpPr txBox="1"/>
          <p:nvPr/>
        </p:nvSpPr>
        <p:spPr>
          <a:xfrm>
            <a:off x="647701" y="4259072"/>
            <a:ext cx="26961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600" b="1" i="1" dirty="0" smtClean="0">
                <a:solidFill>
                  <a:srgbClr val="CC00FF"/>
                </a:solidFill>
                <a:latin typeface="Calibri" panose="020F0502020204030204" pitchFamily="34" charset="0"/>
              </a:rPr>
              <a:t>UCN ENERGY MANIPULATION</a:t>
            </a:r>
            <a:endParaRPr lang="en-CA" sz="1600" b="1" i="1" dirty="0">
              <a:solidFill>
                <a:srgbClr val="CC00FF"/>
              </a:solidFill>
              <a:latin typeface="Calibri" panose="020F0502020204030204" pitchFamily="34" charset="0"/>
            </a:endParaRPr>
          </a:p>
        </p:txBody>
      </p:sp>
      <p:sp>
        <p:nvSpPr>
          <p:cNvPr id="67" name="Rectangle 66"/>
          <p:cNvSpPr/>
          <p:nvPr/>
        </p:nvSpPr>
        <p:spPr bwMode="auto">
          <a:xfrm>
            <a:off x="7048500" y="1635101"/>
            <a:ext cx="1563872" cy="330926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69600" y="3187458"/>
            <a:ext cx="16380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600" b="1" i="1" dirty="0" smtClean="0">
                <a:solidFill>
                  <a:srgbClr val="CC00FF"/>
                </a:solidFill>
                <a:latin typeface="Calibri" panose="020F0502020204030204" pitchFamily="34" charset="0"/>
              </a:rPr>
              <a:t>UCN TRANSPORT</a:t>
            </a:r>
            <a:endParaRPr lang="en-CA" sz="1600" b="1" i="1" dirty="0">
              <a:solidFill>
                <a:srgbClr val="CC00FF"/>
              </a:solidFill>
              <a:latin typeface="Calibri" panose="020F05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EEE500-DC19-463F-845B-A99F5F1FE7CA}" type="slidenum">
              <a:rPr lang="en-US" altLang="en-US" smtClean="0">
                <a:solidFill>
                  <a:srgbClr val="FFFFFF"/>
                </a:solidFill>
              </a:rPr>
              <a:pPr>
                <a:defRPr/>
              </a:pPr>
              <a:t>2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1"/>
          <p:cNvSpPr txBox="1">
            <a:spLocks/>
          </p:cNvSpPr>
          <p:nvPr/>
        </p:nvSpPr>
        <p:spPr bwMode="auto">
          <a:xfrm>
            <a:off x="7239000" y="20955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400" b="1" kern="120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8DF745-7D3F-47F4-83A3-874385CFAA69}" type="slidenum">
              <a:rPr lang="en-US" sz="2000" smtClean="0"/>
              <a:pPr/>
              <a:t>2</a:t>
            </a:fld>
            <a:endParaRPr lang="en-US" sz="200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0" y="133350"/>
            <a:ext cx="9144000" cy="51911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800" b="1" dirty="0" smtClean="0">
                <a:solidFill>
                  <a:srgbClr val="FFFFFF"/>
                </a:solidFill>
                <a:latin typeface="Arial" charset="0"/>
              </a:rPr>
              <a:t>Properties of </a:t>
            </a:r>
            <a:r>
              <a:rPr lang="en-US" altLang="en-US" sz="2800" b="1" dirty="0" err="1" smtClean="0">
                <a:solidFill>
                  <a:srgbClr val="FFFFFF"/>
                </a:solidFill>
                <a:latin typeface="Arial" charset="0"/>
              </a:rPr>
              <a:t>UltraCold</a:t>
            </a:r>
            <a:r>
              <a:rPr lang="en-US" altLang="en-US" sz="2800" b="1" dirty="0" smtClean="0">
                <a:solidFill>
                  <a:srgbClr val="FFFFFF"/>
                </a:solidFill>
                <a:latin typeface="Arial" charset="0"/>
              </a:rPr>
              <a:t> Neutrons</a:t>
            </a:r>
          </a:p>
        </p:txBody>
      </p:sp>
      <p:sp>
        <p:nvSpPr>
          <p:cNvPr id="7" name="Slide Number Placeholder 1"/>
          <p:cNvSpPr txBox="1">
            <a:spLocks/>
          </p:cNvSpPr>
          <p:nvPr/>
        </p:nvSpPr>
        <p:spPr bwMode="auto">
          <a:xfrm>
            <a:off x="7239000" y="206375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0" latinLnBrk="0" hangingPunct="0">
              <a:spcBef>
                <a:spcPct val="20000"/>
              </a:spcBef>
              <a:buChar char="•"/>
              <a:defRPr sz="32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742950" indent="-285750" algn="l" defTabSz="914400" rtl="0" eaLnBrk="0" latinLnBrk="0" hangingPunct="0">
              <a:spcBef>
                <a:spcPct val="20000"/>
              </a:spcBef>
              <a:buChar char="–"/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1143000" indent="-228600" algn="l" defTabSz="914400" rtl="0" eaLnBrk="0" latinLnBrk="0" hangingPunct="0">
              <a:spcBef>
                <a:spcPct val="20000"/>
              </a:spcBef>
              <a:buChar char="•"/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600200" indent="-228600" algn="l" defTabSz="914400" rtl="0" eaLnBrk="0" latinLnBrk="0" hangingPunct="0">
              <a:spcBef>
                <a:spcPct val="20000"/>
              </a:spcBef>
              <a:buChar char="–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2057400" indent="-228600" algn="l" defTabSz="914400" rtl="0" eaLnBrk="0" latinLnBrk="0" hangingPunct="0">
              <a:spcBef>
                <a:spcPct val="20000"/>
              </a:spcBef>
              <a:buChar char="»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624A93A-D64E-4529-92D3-2A6A28A5C5F0}" type="slidenum">
              <a:rPr lang="en-US" altLang="en-US" sz="1400" smtClean="0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 smtClean="0">
              <a:solidFill>
                <a:srgbClr val="FFFFFF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76" t="90260" r="13207" b="1426"/>
          <a:stretch/>
        </p:blipFill>
        <p:spPr bwMode="auto">
          <a:xfrm>
            <a:off x="211918" y="6191250"/>
            <a:ext cx="8841273" cy="570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8321" y="1781485"/>
            <a:ext cx="4134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i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CA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an be stored &amp; </a:t>
            </a:r>
            <a:r>
              <a:rPr lang="en-CA" b="1" i="1" dirty="0" smtClean="0">
                <a:solidFill>
                  <a:srgbClr val="CC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manipulated</a:t>
            </a:r>
            <a:r>
              <a:rPr lang="en-CA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using: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8612372" y="6411433"/>
            <a:ext cx="350875" cy="2339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19100" y="735101"/>
            <a:ext cx="3581400" cy="900000"/>
            <a:chOff x="2781300" y="4860000"/>
            <a:chExt cx="3581400" cy="900000"/>
          </a:xfrm>
        </p:grpSpPr>
        <p:sp>
          <p:nvSpPr>
            <p:cNvPr id="14" name="Rounded Rectangle 13"/>
            <p:cNvSpPr/>
            <p:nvPr/>
          </p:nvSpPr>
          <p:spPr bwMode="auto">
            <a:xfrm>
              <a:off x="2781300" y="4860000"/>
              <a:ext cx="3581400" cy="900000"/>
            </a:xfrm>
            <a:prstGeom prst="roundRect">
              <a:avLst/>
            </a:prstGeom>
            <a:solidFill>
              <a:schemeClr val="bg1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3052762" y="4989937"/>
                  <a:ext cx="3095271" cy="61555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CA" sz="20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  <m:r>
                          <a:rPr lang="en-CA" sz="20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&lt;3 </m:t>
                        </m:r>
                        <m:r>
                          <a:rPr lang="en-CA" sz="20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𝑚𝐾</m:t>
                        </m:r>
                        <m:r>
                          <a:rPr lang="en-CA" sz="2000" b="0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CA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;</m:t>
                        </m:r>
                        <m:r>
                          <a:rPr lang="en-CA" sz="2000" b="0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CA" sz="2000" i="1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CA" sz="20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CA" sz="20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𝑘𝑖𝑛</m:t>
                            </m:r>
                          </m:sub>
                        </m:sSub>
                        <m:r>
                          <a:rPr lang="en-CA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&lt;300 </m:t>
                        </m:r>
                        <m:r>
                          <a:rPr lang="en-CA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𝑛𝑒𝑉</m:t>
                        </m:r>
                      </m:oMath>
                    </m:oMathPara>
                  </a14:m>
                  <a:endParaRPr lang="en-CA" sz="2000" b="0" i="1" dirty="0" smtClean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CA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  <m:r>
                          <a:rPr lang="en-CA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&lt;8</m:t>
                        </m:r>
                        <m:f>
                          <m:fPr>
                            <m:type m:val="lin"/>
                            <m:ctrlPr>
                              <a:rPr lang="en-CA" sz="2000" b="0" i="1" smtClean="0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CA" sz="20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num>
                          <m:den>
                            <m:r>
                              <a:rPr lang="en-CA" sz="20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en-CA" sz="20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; </m:t>
                            </m:r>
                            <m:r>
                              <a:rPr lang="en-CA" sz="20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  <m:r>
                              <a:rPr lang="en-CA" sz="20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&gt;50 </m:t>
                            </m:r>
                            <m:r>
                              <a:rPr lang="en-CA" sz="20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𝑛𝑚</m:t>
                            </m:r>
                          </m:den>
                        </m:f>
                      </m:oMath>
                    </m:oMathPara>
                  </a14:m>
                  <a:endParaRPr lang="en-CA" sz="2000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15" name="TextBox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52762" y="4989937"/>
                  <a:ext cx="3095271" cy="615553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2362" t="-33663" r="-394" b="-123762"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3" name="Group 62"/>
          <p:cNvGrpSpPr/>
          <p:nvPr/>
        </p:nvGrpSpPr>
        <p:grpSpPr>
          <a:xfrm>
            <a:off x="3035335" y="3739424"/>
            <a:ext cx="2460589" cy="1204946"/>
            <a:chOff x="3035335" y="3739424"/>
            <a:chExt cx="2460589" cy="1204946"/>
          </a:xfrm>
        </p:grpSpPr>
        <p:sp>
          <p:nvSpPr>
            <p:cNvPr id="9" name="TextBox 8"/>
            <p:cNvSpPr txBox="1"/>
            <p:nvPr/>
          </p:nvSpPr>
          <p:spPr>
            <a:xfrm>
              <a:off x="3035335" y="3739424"/>
              <a:ext cx="2460589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CA" sz="1600" i="1" dirty="0" smtClean="0">
                  <a:solidFill>
                    <a:srgbClr val="1C1C1C"/>
                  </a:solidFill>
                  <a:latin typeface="Calibri" panose="020F0502020204030204" pitchFamily="34" charset="0"/>
                </a:rPr>
                <a:t> UCN constrained to h &lt; 3</a:t>
              </a:r>
              <a:r>
                <a:rPr lang="en-CA" sz="800" i="1" dirty="0" smtClean="0">
                  <a:solidFill>
                    <a:srgbClr val="1C1C1C"/>
                  </a:solidFill>
                  <a:latin typeface="Calibri" panose="020F0502020204030204" pitchFamily="34" charset="0"/>
                </a:rPr>
                <a:t> </a:t>
              </a:r>
              <a:r>
                <a:rPr lang="en-CA" sz="1600" i="1" dirty="0" smtClean="0">
                  <a:solidFill>
                    <a:srgbClr val="1C1C1C"/>
                  </a:solidFill>
                  <a:latin typeface="Calibri" panose="020F0502020204030204" pitchFamily="34" charset="0"/>
                </a:rPr>
                <a:t>m</a:t>
              </a:r>
              <a:endParaRPr lang="en-CA" sz="1600" i="1" dirty="0">
                <a:solidFill>
                  <a:srgbClr val="1C1C1C"/>
                </a:solidFill>
                <a:latin typeface="Calibri" panose="020F0502020204030204" pitchFamily="34" charset="0"/>
              </a:endParaRPr>
            </a:p>
          </p:txBody>
        </p:sp>
        <p:grpSp>
          <p:nvGrpSpPr>
            <p:cNvPr id="16" name="Group 4"/>
            <p:cNvGrpSpPr>
              <a:grpSpLocks/>
            </p:cNvGrpSpPr>
            <p:nvPr/>
          </p:nvGrpSpPr>
          <p:grpSpPr bwMode="auto">
            <a:xfrm>
              <a:off x="3374284" y="4106198"/>
              <a:ext cx="1785399" cy="838172"/>
              <a:chOff x="4032" y="2592"/>
              <a:chExt cx="1557" cy="864"/>
            </a:xfrm>
          </p:grpSpPr>
          <p:sp>
            <p:nvSpPr>
              <p:cNvPr id="17" name="Line 5"/>
              <p:cNvSpPr>
                <a:spLocks noChangeShapeType="1"/>
              </p:cNvSpPr>
              <p:nvPr/>
            </p:nvSpPr>
            <p:spPr bwMode="auto">
              <a:xfrm>
                <a:off x="4032" y="3360"/>
                <a:ext cx="1392" cy="0"/>
              </a:xfrm>
              <a:prstGeom prst="line">
                <a:avLst/>
              </a:prstGeom>
              <a:noFill/>
              <a:ln w="2857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Line 6"/>
              <p:cNvSpPr>
                <a:spLocks noChangeShapeType="1"/>
              </p:cNvSpPr>
              <p:nvPr/>
            </p:nvSpPr>
            <p:spPr bwMode="auto">
              <a:xfrm flipH="1">
                <a:off x="4032" y="3360"/>
                <a:ext cx="96" cy="96"/>
              </a:xfrm>
              <a:prstGeom prst="line">
                <a:avLst/>
              </a:prstGeom>
              <a:noFill/>
              <a:ln w="2857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Line 7"/>
              <p:cNvSpPr>
                <a:spLocks noChangeShapeType="1"/>
              </p:cNvSpPr>
              <p:nvPr/>
            </p:nvSpPr>
            <p:spPr bwMode="auto">
              <a:xfrm flipH="1">
                <a:off x="4128" y="3360"/>
                <a:ext cx="96" cy="96"/>
              </a:xfrm>
              <a:prstGeom prst="line">
                <a:avLst/>
              </a:prstGeom>
              <a:noFill/>
              <a:ln w="2857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Line 8"/>
              <p:cNvSpPr>
                <a:spLocks noChangeShapeType="1"/>
              </p:cNvSpPr>
              <p:nvPr/>
            </p:nvSpPr>
            <p:spPr bwMode="auto">
              <a:xfrm flipH="1">
                <a:off x="4224" y="3360"/>
                <a:ext cx="96" cy="96"/>
              </a:xfrm>
              <a:prstGeom prst="line">
                <a:avLst/>
              </a:prstGeom>
              <a:noFill/>
              <a:ln w="2857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Line 9"/>
              <p:cNvSpPr>
                <a:spLocks noChangeShapeType="1"/>
              </p:cNvSpPr>
              <p:nvPr/>
            </p:nvSpPr>
            <p:spPr bwMode="auto">
              <a:xfrm flipH="1">
                <a:off x="4320" y="3360"/>
                <a:ext cx="96" cy="96"/>
              </a:xfrm>
              <a:prstGeom prst="line">
                <a:avLst/>
              </a:prstGeom>
              <a:noFill/>
              <a:ln w="2857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" name="Line 10"/>
              <p:cNvSpPr>
                <a:spLocks noChangeShapeType="1"/>
              </p:cNvSpPr>
              <p:nvPr/>
            </p:nvSpPr>
            <p:spPr bwMode="auto">
              <a:xfrm flipH="1">
                <a:off x="4416" y="3360"/>
                <a:ext cx="96" cy="96"/>
              </a:xfrm>
              <a:prstGeom prst="line">
                <a:avLst/>
              </a:prstGeom>
              <a:noFill/>
              <a:ln w="2857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" name="Line 11"/>
              <p:cNvSpPr>
                <a:spLocks noChangeShapeType="1"/>
              </p:cNvSpPr>
              <p:nvPr/>
            </p:nvSpPr>
            <p:spPr bwMode="auto">
              <a:xfrm flipH="1">
                <a:off x="4512" y="3360"/>
                <a:ext cx="96" cy="96"/>
              </a:xfrm>
              <a:prstGeom prst="line">
                <a:avLst/>
              </a:prstGeom>
              <a:noFill/>
              <a:ln w="2857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Line 12"/>
              <p:cNvSpPr>
                <a:spLocks noChangeShapeType="1"/>
              </p:cNvSpPr>
              <p:nvPr/>
            </p:nvSpPr>
            <p:spPr bwMode="auto">
              <a:xfrm flipH="1">
                <a:off x="4608" y="3360"/>
                <a:ext cx="96" cy="96"/>
              </a:xfrm>
              <a:prstGeom prst="line">
                <a:avLst/>
              </a:prstGeom>
              <a:noFill/>
              <a:ln w="2857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Line 13"/>
              <p:cNvSpPr>
                <a:spLocks noChangeShapeType="1"/>
              </p:cNvSpPr>
              <p:nvPr/>
            </p:nvSpPr>
            <p:spPr bwMode="auto">
              <a:xfrm flipH="1">
                <a:off x="4704" y="3360"/>
                <a:ext cx="96" cy="96"/>
              </a:xfrm>
              <a:prstGeom prst="line">
                <a:avLst/>
              </a:prstGeom>
              <a:noFill/>
              <a:ln w="2857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Line 14"/>
              <p:cNvSpPr>
                <a:spLocks noChangeShapeType="1"/>
              </p:cNvSpPr>
              <p:nvPr/>
            </p:nvSpPr>
            <p:spPr bwMode="auto">
              <a:xfrm flipH="1">
                <a:off x="4800" y="3360"/>
                <a:ext cx="96" cy="96"/>
              </a:xfrm>
              <a:prstGeom prst="line">
                <a:avLst/>
              </a:prstGeom>
              <a:noFill/>
              <a:ln w="2857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" name="Line 15"/>
              <p:cNvSpPr>
                <a:spLocks noChangeShapeType="1"/>
              </p:cNvSpPr>
              <p:nvPr/>
            </p:nvSpPr>
            <p:spPr bwMode="auto">
              <a:xfrm flipH="1">
                <a:off x="4896" y="3360"/>
                <a:ext cx="96" cy="96"/>
              </a:xfrm>
              <a:prstGeom prst="line">
                <a:avLst/>
              </a:prstGeom>
              <a:noFill/>
              <a:ln w="2857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Line 16"/>
              <p:cNvSpPr>
                <a:spLocks noChangeShapeType="1"/>
              </p:cNvSpPr>
              <p:nvPr/>
            </p:nvSpPr>
            <p:spPr bwMode="auto">
              <a:xfrm flipH="1">
                <a:off x="4992" y="3360"/>
                <a:ext cx="96" cy="96"/>
              </a:xfrm>
              <a:prstGeom prst="line">
                <a:avLst/>
              </a:prstGeom>
              <a:noFill/>
              <a:ln w="2857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Line 17"/>
              <p:cNvSpPr>
                <a:spLocks noChangeShapeType="1"/>
              </p:cNvSpPr>
              <p:nvPr/>
            </p:nvSpPr>
            <p:spPr bwMode="auto">
              <a:xfrm flipH="1">
                <a:off x="5088" y="3360"/>
                <a:ext cx="96" cy="96"/>
              </a:xfrm>
              <a:prstGeom prst="line">
                <a:avLst/>
              </a:prstGeom>
              <a:noFill/>
              <a:ln w="2857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" name="Line 18"/>
              <p:cNvSpPr>
                <a:spLocks noChangeShapeType="1"/>
              </p:cNvSpPr>
              <p:nvPr/>
            </p:nvSpPr>
            <p:spPr bwMode="auto">
              <a:xfrm flipH="1">
                <a:off x="5184" y="3360"/>
                <a:ext cx="96" cy="96"/>
              </a:xfrm>
              <a:prstGeom prst="line">
                <a:avLst/>
              </a:prstGeom>
              <a:noFill/>
              <a:ln w="2857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" name="Line 19"/>
              <p:cNvSpPr>
                <a:spLocks noChangeShapeType="1"/>
              </p:cNvSpPr>
              <p:nvPr/>
            </p:nvSpPr>
            <p:spPr bwMode="auto">
              <a:xfrm flipH="1">
                <a:off x="5280" y="3360"/>
                <a:ext cx="96" cy="96"/>
              </a:xfrm>
              <a:prstGeom prst="line">
                <a:avLst/>
              </a:prstGeom>
              <a:noFill/>
              <a:ln w="2857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" name="Freeform 20"/>
              <p:cNvSpPr>
                <a:spLocks/>
              </p:cNvSpPr>
              <p:nvPr/>
            </p:nvSpPr>
            <p:spPr bwMode="auto">
              <a:xfrm>
                <a:off x="4512" y="2592"/>
                <a:ext cx="536" cy="798"/>
              </a:xfrm>
              <a:custGeom>
                <a:avLst/>
                <a:gdLst>
                  <a:gd name="T0" fmla="*/ 0 w 1300"/>
                  <a:gd name="T1" fmla="*/ 368 h 1174"/>
                  <a:gd name="T2" fmla="*/ 9 w 1300"/>
                  <a:gd name="T3" fmla="*/ 237 h 1174"/>
                  <a:gd name="T4" fmla="*/ 23 w 1300"/>
                  <a:gd name="T5" fmla="*/ 103 h 1174"/>
                  <a:gd name="T6" fmla="*/ 40 w 1300"/>
                  <a:gd name="T7" fmla="*/ 12 h 1174"/>
                  <a:gd name="T8" fmla="*/ 59 w 1300"/>
                  <a:gd name="T9" fmla="*/ 28 h 1174"/>
                  <a:gd name="T10" fmla="*/ 73 w 1300"/>
                  <a:gd name="T11" fmla="*/ 133 h 1174"/>
                  <a:gd name="T12" fmla="*/ 87 w 1300"/>
                  <a:gd name="T13" fmla="*/ 294 h 1174"/>
                  <a:gd name="T14" fmla="*/ 91 w 1300"/>
                  <a:gd name="T15" fmla="*/ 356 h 117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00"/>
                  <a:gd name="T25" fmla="*/ 0 h 1174"/>
                  <a:gd name="T26" fmla="*/ 1300 w 1300"/>
                  <a:gd name="T27" fmla="*/ 1174 h 117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00" h="1174">
                    <a:moveTo>
                      <a:pt x="0" y="1174"/>
                    </a:moveTo>
                    <a:cubicBezTo>
                      <a:pt x="23" y="1104"/>
                      <a:pt x="83" y="894"/>
                      <a:pt x="137" y="753"/>
                    </a:cubicBezTo>
                    <a:cubicBezTo>
                      <a:pt x="191" y="612"/>
                      <a:pt x="251" y="447"/>
                      <a:pt x="322" y="328"/>
                    </a:cubicBezTo>
                    <a:cubicBezTo>
                      <a:pt x="393" y="209"/>
                      <a:pt x="474" y="80"/>
                      <a:pt x="562" y="40"/>
                    </a:cubicBezTo>
                    <a:cubicBezTo>
                      <a:pt x="650" y="0"/>
                      <a:pt x="770" y="24"/>
                      <a:pt x="850" y="88"/>
                    </a:cubicBezTo>
                    <a:cubicBezTo>
                      <a:pt x="930" y="152"/>
                      <a:pt x="978" y="283"/>
                      <a:pt x="1042" y="424"/>
                    </a:cubicBezTo>
                    <a:cubicBezTo>
                      <a:pt x="1106" y="565"/>
                      <a:pt x="1191" y="818"/>
                      <a:pt x="1234" y="936"/>
                    </a:cubicBezTo>
                    <a:cubicBezTo>
                      <a:pt x="1277" y="1054"/>
                      <a:pt x="1286" y="1094"/>
                      <a:pt x="1300" y="1135"/>
                    </a:cubicBezTo>
                  </a:path>
                </a:pathLst>
              </a:custGeom>
              <a:noFill/>
              <a:ln w="5080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" name="Line 21"/>
              <p:cNvSpPr>
                <a:spLocks noChangeShapeType="1"/>
              </p:cNvSpPr>
              <p:nvPr/>
            </p:nvSpPr>
            <p:spPr bwMode="auto">
              <a:xfrm>
                <a:off x="4416" y="2592"/>
                <a:ext cx="91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Line 22"/>
              <p:cNvSpPr>
                <a:spLocks noChangeShapeType="1"/>
              </p:cNvSpPr>
              <p:nvPr/>
            </p:nvSpPr>
            <p:spPr bwMode="auto">
              <a:xfrm>
                <a:off x="5232" y="2592"/>
                <a:ext cx="0" cy="76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arrow" w="lg" len="lg"/>
                <a:tailEnd type="arrow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Text Box 23"/>
              <p:cNvSpPr txBox="1">
                <a:spLocks noChangeArrowheads="1"/>
              </p:cNvSpPr>
              <p:nvPr/>
            </p:nvSpPr>
            <p:spPr bwMode="auto">
              <a:xfrm>
                <a:off x="5216" y="2779"/>
                <a:ext cx="373" cy="3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en-US" dirty="0">
                    <a:ea typeface="ＭＳ Ｐゴシック"/>
                    <a:cs typeface="ＭＳ Ｐゴシック"/>
                  </a:rPr>
                  <a:t>3m</a:t>
                </a:r>
              </a:p>
            </p:txBody>
          </p:sp>
          <p:sp>
            <p:nvSpPr>
              <p:cNvPr id="36" name="Line 24"/>
              <p:cNvSpPr>
                <a:spLocks noChangeShapeType="1"/>
              </p:cNvSpPr>
              <p:nvPr/>
            </p:nvSpPr>
            <p:spPr bwMode="auto">
              <a:xfrm rot="21205973" flipV="1">
                <a:off x="4525" y="2979"/>
                <a:ext cx="81" cy="216"/>
              </a:xfrm>
              <a:prstGeom prst="line">
                <a:avLst/>
              </a:prstGeom>
              <a:noFill/>
              <a:ln w="25400">
                <a:solidFill>
                  <a:srgbClr val="FF0066"/>
                </a:solidFill>
                <a:round/>
                <a:headEnd type="oval" w="med" len="med"/>
                <a:tailEnd type="stealth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" name="Line 25"/>
              <p:cNvSpPr>
                <a:spLocks noChangeShapeType="1"/>
              </p:cNvSpPr>
              <p:nvPr/>
            </p:nvSpPr>
            <p:spPr bwMode="auto">
              <a:xfrm>
                <a:off x="4194" y="2895"/>
                <a:ext cx="0" cy="2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" name="Text Box 26"/>
              <p:cNvSpPr txBox="1">
                <a:spLocks noChangeArrowheads="1"/>
              </p:cNvSpPr>
              <p:nvPr/>
            </p:nvSpPr>
            <p:spPr bwMode="auto">
              <a:xfrm>
                <a:off x="4195" y="2678"/>
                <a:ext cx="243" cy="3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en-US" sz="2000" dirty="0">
                    <a:solidFill>
                      <a:srgbClr val="000000"/>
                    </a:solidFill>
                    <a:ea typeface="ＭＳ Ｐゴシック"/>
                    <a:cs typeface="ＭＳ Ｐゴシック"/>
                  </a:rPr>
                  <a:t>g</a:t>
                </a:r>
              </a:p>
            </p:txBody>
          </p:sp>
        </p:grpSp>
      </p:grpSp>
      <p:sp>
        <p:nvSpPr>
          <p:cNvPr id="40" name="TextBox 39"/>
          <p:cNvSpPr txBox="1"/>
          <p:nvPr/>
        </p:nvSpPr>
        <p:spPr>
          <a:xfrm>
            <a:off x="651963" y="5510697"/>
            <a:ext cx="2554823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A" sz="1600" b="1" i="1" dirty="0" smtClean="0">
                <a:solidFill>
                  <a:srgbClr val="CC00CC"/>
                </a:solidFill>
                <a:latin typeface="Calibri" panose="020F0502020204030204" pitchFamily="34" charset="0"/>
              </a:rPr>
              <a:t>UCN POLARIZATION</a:t>
            </a:r>
            <a:endParaRPr lang="en-CA" sz="1600" b="1" i="1" dirty="0">
              <a:solidFill>
                <a:srgbClr val="CC00CC"/>
              </a:solidFill>
              <a:latin typeface="Calibri" panose="020F050202020403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381089" y="5253238"/>
            <a:ext cx="111387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sz="1600" b="1" i="1" dirty="0" smtClean="0">
                <a:solidFill>
                  <a:srgbClr val="CC00CC"/>
                </a:solidFill>
                <a:latin typeface="Calibri" panose="020F0502020204030204" pitchFamily="34" charset="0"/>
              </a:rPr>
              <a:t>polarizing magnet</a:t>
            </a:r>
            <a:endParaRPr lang="en-CA" sz="1600" b="1" i="1" dirty="0">
              <a:solidFill>
                <a:srgbClr val="CC00CC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728187" y="6140989"/>
            <a:ext cx="114343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>
                <a:latin typeface="Calibri" panose="020F0502020204030204" pitchFamily="34" charset="0"/>
              </a:rPr>
              <a:t>source</a:t>
            </a:r>
            <a:endParaRPr lang="en-CA" dirty="0">
              <a:latin typeface="Calibri" panose="020F050202020403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68110" y="6147635"/>
            <a:ext cx="168453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>
                <a:latin typeface="Calibri" panose="020F0502020204030204" pitchFamily="34" charset="0"/>
                <a:sym typeface="Symbol"/>
              </a:rPr>
              <a:t></a:t>
            </a:r>
            <a:r>
              <a:rPr lang="en-CA" dirty="0" smtClean="0">
                <a:latin typeface="Calibri" panose="020F0502020204030204" pitchFamily="34" charset="0"/>
                <a:sym typeface="Wingdings" panose="05000000000000000000" pitchFamily="2" charset="2"/>
              </a:rPr>
              <a:t> experiment</a:t>
            </a:r>
            <a:endParaRPr lang="en-CA" dirty="0">
              <a:latin typeface="Calibri" panose="020F0502020204030204" pitchFamily="34" charset="0"/>
            </a:endParaRPr>
          </a:p>
        </p:txBody>
      </p:sp>
      <p:sp>
        <p:nvSpPr>
          <p:cNvPr id="45" name="Rectangle 44"/>
          <p:cNvSpPr/>
          <p:nvPr/>
        </p:nvSpPr>
        <p:spPr bwMode="auto">
          <a:xfrm>
            <a:off x="720725" y="2909094"/>
            <a:ext cx="3697230" cy="23607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Oval 45"/>
          <p:cNvSpPr/>
          <p:nvPr/>
        </p:nvSpPr>
        <p:spPr bwMode="auto">
          <a:xfrm>
            <a:off x="4431563" y="2944408"/>
            <a:ext cx="69889" cy="70503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Oval 47"/>
          <p:cNvSpPr/>
          <p:nvPr/>
        </p:nvSpPr>
        <p:spPr bwMode="auto">
          <a:xfrm>
            <a:off x="4527505" y="3070236"/>
            <a:ext cx="69889" cy="70503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Oval 48"/>
          <p:cNvSpPr/>
          <p:nvPr/>
        </p:nvSpPr>
        <p:spPr bwMode="auto">
          <a:xfrm>
            <a:off x="4466507" y="2919585"/>
            <a:ext cx="69889" cy="70503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Oval 49"/>
          <p:cNvSpPr/>
          <p:nvPr/>
        </p:nvSpPr>
        <p:spPr bwMode="auto">
          <a:xfrm>
            <a:off x="4434021" y="3067724"/>
            <a:ext cx="69889" cy="70503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" name="Oval 50"/>
          <p:cNvSpPr/>
          <p:nvPr/>
        </p:nvSpPr>
        <p:spPr bwMode="auto">
          <a:xfrm>
            <a:off x="4455817" y="3003394"/>
            <a:ext cx="69889" cy="70503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Oval 51"/>
          <p:cNvSpPr/>
          <p:nvPr/>
        </p:nvSpPr>
        <p:spPr bwMode="auto">
          <a:xfrm>
            <a:off x="4545091" y="2909156"/>
            <a:ext cx="69889" cy="70503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142815" y="3134775"/>
            <a:ext cx="10647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6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UCN guide</a:t>
            </a:r>
            <a:endParaRPr lang="en-CA" sz="16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61" name="Rectangle 60"/>
          <p:cNvSpPr/>
          <p:nvPr/>
        </p:nvSpPr>
        <p:spPr bwMode="auto">
          <a:xfrm>
            <a:off x="4426805" y="2879725"/>
            <a:ext cx="208666" cy="30254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47656" y="2208041"/>
            <a:ext cx="43412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 interaction</a:t>
            </a:r>
          </a:p>
          <a:p>
            <a:r>
              <a:rPr lang="en-CA" sz="16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C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(Fermi potential, total reflection from walls)</a:t>
            </a:r>
            <a:endParaRPr lang="en-CA" sz="1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/>
              <p:cNvSpPr txBox="1"/>
              <p:nvPr/>
            </p:nvSpPr>
            <p:spPr>
              <a:xfrm>
                <a:off x="347656" y="3732042"/>
                <a:ext cx="207460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sz="1600" b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Gravitation</a:t>
                </a:r>
              </a:p>
              <a:p>
                <a:r>
                  <a:rPr lang="en-CA" sz="1600" b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</a:t>
                </a:r>
                <a:r>
                  <a:rPr lang="en-CA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(100 </a:t>
                </a:r>
                <a:r>
                  <a:rPr lang="en-CA" sz="16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neV</a:t>
                </a:r>
                <a:r>
                  <a:rPr lang="en-CA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CA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⟺</m:t>
                    </m:r>
                  </m:oMath>
                </a14:m>
                <a:r>
                  <a:rPr lang="en-CA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1 m)</a:t>
                </a:r>
                <a:endParaRPr lang="en-CA" sz="1600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5" name="TextBox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656" y="3732042"/>
                <a:ext cx="2074607" cy="584775"/>
              </a:xfrm>
              <a:prstGeom prst="rect">
                <a:avLst/>
              </a:prstGeom>
              <a:blipFill rotWithShape="0">
                <a:blip r:embed="rId4"/>
                <a:stretch>
                  <a:fillRect l="-1176" t="-3125" r="-588" b="-1250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8" name="Rectangle 67"/>
          <p:cNvSpPr/>
          <p:nvPr/>
        </p:nvSpPr>
        <p:spPr bwMode="auto">
          <a:xfrm>
            <a:off x="6696075" y="1547266"/>
            <a:ext cx="2175550" cy="936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Oval 54"/>
          <p:cNvSpPr/>
          <p:nvPr/>
        </p:nvSpPr>
        <p:spPr bwMode="auto">
          <a:xfrm>
            <a:off x="7760547" y="3568633"/>
            <a:ext cx="69889" cy="70503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7" name="Oval 56"/>
          <p:cNvSpPr/>
          <p:nvPr/>
        </p:nvSpPr>
        <p:spPr bwMode="auto">
          <a:xfrm>
            <a:off x="7229334" y="3102975"/>
            <a:ext cx="69889" cy="70503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8" name="Oval 57"/>
          <p:cNvSpPr/>
          <p:nvPr/>
        </p:nvSpPr>
        <p:spPr bwMode="auto">
          <a:xfrm>
            <a:off x="7703067" y="4400140"/>
            <a:ext cx="69889" cy="70503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9" name="Oval 58"/>
          <p:cNvSpPr/>
          <p:nvPr/>
        </p:nvSpPr>
        <p:spPr bwMode="auto">
          <a:xfrm>
            <a:off x="7504056" y="4005274"/>
            <a:ext cx="69889" cy="70503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0" name="Oval 59"/>
          <p:cNvSpPr/>
          <p:nvPr/>
        </p:nvSpPr>
        <p:spPr bwMode="auto">
          <a:xfrm>
            <a:off x="7287611" y="4269968"/>
            <a:ext cx="69889" cy="70503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160509" y="3014911"/>
            <a:ext cx="8874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6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Material</a:t>
            </a:r>
          </a:p>
          <a:p>
            <a:pPr algn="ctr"/>
            <a:r>
              <a:rPr lang="en-CA" sz="16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wall</a:t>
            </a:r>
            <a:endParaRPr lang="en-CA" sz="16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71" name="Oval 70"/>
          <p:cNvSpPr/>
          <p:nvPr/>
        </p:nvSpPr>
        <p:spPr bwMode="auto">
          <a:xfrm>
            <a:off x="7264279" y="2565448"/>
            <a:ext cx="69889" cy="70503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2" name="Oval 71"/>
          <p:cNvSpPr/>
          <p:nvPr/>
        </p:nvSpPr>
        <p:spPr bwMode="auto">
          <a:xfrm>
            <a:off x="8307586" y="6070486"/>
            <a:ext cx="69889" cy="70503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81" name="Group 80"/>
          <p:cNvGrpSpPr/>
          <p:nvPr/>
        </p:nvGrpSpPr>
        <p:grpSpPr>
          <a:xfrm>
            <a:off x="5049599" y="5383739"/>
            <a:ext cx="1231973" cy="463462"/>
            <a:chOff x="5049599" y="5383739"/>
            <a:chExt cx="1231973" cy="463462"/>
          </a:xfrm>
        </p:grpSpPr>
        <p:grpSp>
          <p:nvGrpSpPr>
            <p:cNvPr id="74" name="Group 73"/>
            <p:cNvGrpSpPr/>
            <p:nvPr/>
          </p:nvGrpSpPr>
          <p:grpSpPr>
            <a:xfrm>
              <a:off x="5049599" y="5383739"/>
              <a:ext cx="1168703" cy="253916"/>
              <a:chOff x="6604253" y="5270621"/>
              <a:chExt cx="1168703" cy="253916"/>
            </a:xfrm>
          </p:grpSpPr>
          <p:sp>
            <p:nvSpPr>
              <p:cNvPr id="73" name="Oval 72"/>
              <p:cNvSpPr/>
              <p:nvPr/>
            </p:nvSpPr>
            <p:spPr bwMode="auto">
              <a:xfrm>
                <a:off x="6604253" y="5357825"/>
                <a:ext cx="69889" cy="70503"/>
              </a:xfrm>
              <a:prstGeom prst="ellipse">
                <a:avLst/>
              </a:prstGeom>
              <a:solidFill>
                <a:srgbClr val="33CC33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6696075" y="5270621"/>
                <a:ext cx="1076881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sz="1050" dirty="0">
                    <a:latin typeface="Calibri" panose="020F0502020204030204" pitchFamily="34" charset="0"/>
                  </a:rPr>
                  <a:t>l</a:t>
                </a:r>
                <a:r>
                  <a:rPr lang="en-CA" sz="1050" dirty="0" smtClean="0">
                    <a:latin typeface="Calibri" panose="020F0502020204030204" pitchFamily="34" charset="0"/>
                  </a:rPr>
                  <a:t>ow-field seeker</a:t>
                </a:r>
                <a:endParaRPr lang="en-CA" sz="1050" dirty="0"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76" name="Group 75"/>
            <p:cNvGrpSpPr/>
            <p:nvPr/>
          </p:nvGrpSpPr>
          <p:grpSpPr>
            <a:xfrm>
              <a:off x="5049599" y="5593285"/>
              <a:ext cx="1231973" cy="253916"/>
              <a:chOff x="6604253" y="5270621"/>
              <a:chExt cx="1231973" cy="253916"/>
            </a:xfrm>
          </p:grpSpPr>
          <p:sp>
            <p:nvSpPr>
              <p:cNvPr id="77" name="Oval 76"/>
              <p:cNvSpPr/>
              <p:nvPr/>
            </p:nvSpPr>
            <p:spPr bwMode="auto">
              <a:xfrm>
                <a:off x="6604253" y="5357825"/>
                <a:ext cx="69889" cy="70503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6696075" y="5270621"/>
                <a:ext cx="1140151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sz="1050" dirty="0" smtClean="0">
                    <a:latin typeface="Calibri" panose="020F0502020204030204" pitchFamily="34" charset="0"/>
                  </a:rPr>
                  <a:t>high-field seeker</a:t>
                </a:r>
                <a:endParaRPr lang="en-CA" sz="1050" dirty="0">
                  <a:latin typeface="Calibri" panose="020F0502020204030204" pitchFamily="34" charset="0"/>
                </a:endParaRPr>
              </a:p>
            </p:txBody>
          </p:sp>
        </p:grpSp>
      </p:grpSp>
      <p:sp>
        <p:nvSpPr>
          <p:cNvPr id="75" name="Rectangle 74"/>
          <p:cNvSpPr/>
          <p:nvPr/>
        </p:nvSpPr>
        <p:spPr bwMode="auto">
          <a:xfrm>
            <a:off x="7138988" y="2483266"/>
            <a:ext cx="947737" cy="219626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52419" y="4932192"/>
            <a:ext cx="30428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Magnetic interaction</a:t>
            </a:r>
          </a:p>
          <a:p>
            <a:r>
              <a:rPr lang="en-CA" sz="16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C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(force on magnetic moment)</a:t>
            </a:r>
            <a:endParaRPr lang="en-CA" sz="1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Rectangle 78"/>
          <p:cNvSpPr/>
          <p:nvPr/>
        </p:nvSpPr>
        <p:spPr bwMode="auto">
          <a:xfrm>
            <a:off x="1409700" y="5847201"/>
            <a:ext cx="6810375" cy="293788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2" name="Oval 81"/>
          <p:cNvSpPr/>
          <p:nvPr/>
        </p:nvSpPr>
        <p:spPr bwMode="auto">
          <a:xfrm>
            <a:off x="8300084" y="5862484"/>
            <a:ext cx="69889" cy="70503"/>
          </a:xfrm>
          <a:prstGeom prst="ellipse">
            <a:avLst/>
          </a:prstGeom>
          <a:solidFill>
            <a:srgbClr val="33CC3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3" name="Oval 82"/>
          <p:cNvSpPr/>
          <p:nvPr/>
        </p:nvSpPr>
        <p:spPr bwMode="auto">
          <a:xfrm>
            <a:off x="8433413" y="5852448"/>
            <a:ext cx="69889" cy="70503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4" name="Oval 83"/>
          <p:cNvSpPr/>
          <p:nvPr/>
        </p:nvSpPr>
        <p:spPr bwMode="auto">
          <a:xfrm>
            <a:off x="8572687" y="6058042"/>
            <a:ext cx="69889" cy="70503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5" name="Oval 84"/>
          <p:cNvSpPr/>
          <p:nvPr/>
        </p:nvSpPr>
        <p:spPr bwMode="auto">
          <a:xfrm>
            <a:off x="8453099" y="6069912"/>
            <a:ext cx="69889" cy="70503"/>
          </a:xfrm>
          <a:prstGeom prst="ellipse">
            <a:avLst/>
          </a:prstGeom>
          <a:solidFill>
            <a:srgbClr val="33CC3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6" name="Oval 85"/>
          <p:cNvSpPr/>
          <p:nvPr/>
        </p:nvSpPr>
        <p:spPr bwMode="auto">
          <a:xfrm>
            <a:off x="8566743" y="5850456"/>
            <a:ext cx="69889" cy="70503"/>
          </a:xfrm>
          <a:prstGeom prst="ellipse">
            <a:avLst/>
          </a:prstGeom>
          <a:solidFill>
            <a:srgbClr val="33CC3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7" name="Rectangle 86"/>
          <p:cNvSpPr/>
          <p:nvPr/>
        </p:nvSpPr>
        <p:spPr bwMode="auto">
          <a:xfrm>
            <a:off x="8239127" y="5750992"/>
            <a:ext cx="523875" cy="44025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09984" y="927248"/>
            <a:ext cx="4627292" cy="523220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b="1" dirty="0" smtClean="0">
                <a:latin typeface="Calibri" panose="020F0502020204030204" pitchFamily="34" charset="0"/>
              </a:rPr>
              <a:t>Localize &amp; Use in Experiments</a:t>
            </a:r>
            <a:endParaRPr lang="en-CA" sz="28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1932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8" presetClass="path" presetSubtype="0" repeatCount="indefinite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4.72222E-6 -0.02731 L -0.02709 0.00625 L -0.05122 -0.02731 L -0.0783 0.00625 L -0.10382 -0.02731 L -0.12934 0.00625 L -0.15487 -0.02731 L -0.18056 0.00625 L -0.20608 -0.02731 L -0.2316 0.00625 L -0.25712 -0.02731 L -0.28264 0.00625 L -0.30834 -0.02731 L -0.33386 0.00625 L -0.36094 -0.02731 L -0.3849 0.00625 L -0.41042 -0.02731 " pathEditMode="relative" rAng="0" ptsTypes="AAAAAAAAAAAAAAAAA">
                                      <p:cBhvr>
                                        <p:cTn id="15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521" y="1667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4"/>
                                            </p:cond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" presetID="38" presetClass="path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1.66667E-6 -0.00926 L -0.02882 0.02431 L -0.05451 -0.00926 L -0.08212 0.02431 L -0.10972 -0.00926 L -0.13663 0.02431 L -0.16406 -0.00926 L -0.1908 0.02431 L -0.21944 -0.00926 L -0.24705 0.02431 L -0.27361 -0.00926 L -0.30121 0.02431 L -0.32673 -0.00926 L -0.35451 0.02431 L -0.38212 -0.00926 L -0.40885 0.02431 L -0.43732 -0.00926 " pathEditMode="relative" rAng="0" ptsTypes="AAAAAAAAAAAAAAAAA">
                                      <p:cBhvr>
                                        <p:cTn id="17" dur="2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75" y="1667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6"/>
                                            </p:cond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8" presetID="38" presetClass="path" presetSubtype="0" repeatCount="indefinite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1.11111E-6 -0.00556 L -0.03003 0.02801 L -0.05868 -0.00556 L -0.08785 0.02801 L -0.1184 -0.00556 L -0.14635 0.02801 L -0.17673 -0.00556 L -0.20417 0.02801 L -0.23507 -0.00556 L -0.2651 0.02801 L -0.29271 -0.00556 L -0.32326 0.02801 L -0.35087 -0.00556 L -0.38125 0.02801 L -0.41111 -0.00556 L -0.43941 0.02801 L -0.46962 -0.00556 " pathEditMode="relative" rAng="0" ptsTypes="AAAAAAAAAAAAAAAAA">
                                      <p:cBhvr>
                                        <p:cTn id="19" dur="1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490" y="1667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8"/>
                                            </p:cond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250"/>
                            </p:stCondLst>
                            <p:childTnLst>
                              <p:par>
                                <p:cTn id="21" presetID="38" presetClass="path" presetSubtype="0" repeatCount="indefinite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18 -0.00347 L -0.02726 0.02963 L -0.05417 -0.00347 L -0.08073 0.02963 L -0.10764 -0.00347 L -0.1342 0.02963 L -0.16129 -0.00347 L -0.1882 0.02963 L -0.21476 -0.00347 L -0.24184 0.02963 L -0.2684 -0.00347 L -0.29531 0.02963 L -0.3224 -0.00347 L -0.34896 0.02963 L -0.37587 -0.00347 L -0.40243 0.02963 L -0.4316 -0.00347 " pathEditMode="relative" rAng="0" ptsTypes="AAAAAAAAAAAAAAAAA">
                                      <p:cBhvr>
                                        <p:cTn id="22" dur="1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580" y="1644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1"/>
                                            </p:cond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000"/>
                            </p:stCondLst>
                            <p:childTnLst>
                              <p:par>
                                <p:cTn id="24" presetID="38" presetClass="path" presetSubtype="0" repeatCount="indefinite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18 0.00648 L -0.03021 -0.02894 L -0.05781 0.00648 L -0.08681 -0.02894 L -0.11667 0.00648 L -0.14445 -0.02894 L -0.17327 0.00648 L -0.20104 -0.02894 L -0.22986 0.00648 L -0.2599 -0.02894 L -0.2875 0.00648 L -0.31649 -0.02894 L -0.34427 0.00648 L -0.37413 -0.02894 L -0.40295 0.00648 L -0.43073 -0.02894 L -0.45938 0.00648 " pathEditMode="relative" rAng="0" ptsTypes="AAAAAAAAAAAAAAAAA">
                                      <p:cBhvr>
                                        <p:cTn id="25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969" y="-1782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4"/>
                                            </p:cond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500"/>
                            </p:stCondLst>
                            <p:childTnLst>
                              <p:par>
                                <p:cTn id="27" presetID="0" presetClass="path" presetSubtype="0" repeatCount="indefinite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0052 -0.00047 L -0.02796 -0.01713 L -0.07587 0.01435 L -0.12032 -0.01806 L -0.16927 0.01481 L -0.2099 -0.0176 L -0.24879 0.01481 L -0.28872 -0.01667 L -0.32309 0.01481 L -0.35226 -0.0176 L -0.38664 0.01527 L -0.42379 -0.01575 " pathEditMode="relative" ptsTypes="AAAAAAAAAAAA">
                                      <p:cBhvr>
                                        <p:cTn id="28" dur="1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7"/>
                                            </p:cond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1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50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5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35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3500"/>
                            </p:stCondLst>
                            <p:childTnLst>
                              <p:par>
                                <p:cTn id="46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9705 -0.05833 L -0.07431 -0.11945 L -0.04306 -0.14028 L -0.03056 -0.14583 L -0.0191 -0.14792 L -0.00313 -0.14792 L 0.0125 -0.14722 L 0.02916 -0.14514 L 0.04757 -0.14097 L 0.06944 -0.13611 L 0.09705 -0.13056 L -0.07292 -0.06667 L 0.09653 -0.01945 L -0.05035 0.07569 L -0.07222 0.05972 L 0 0 Z " pathEditMode="relative" ptsTypes="AAAAAAAAAAAAAAAAA">
                                      <p:cBhvr>
                                        <p:cTn id="49" dur="4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0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-0.0007 L -0.02586 0.01088 L 0.14289 0.05764 L -0.02586 0.13819 L 0.14289 0.20671 L -0.02656 0.32708 L 0.01789 0.34166 L 0.14323 0.2868 L -0.02691 0.20949 L 0.14445 0.12847 L -0.02691 0.05115 L 0.01823 0.03032 L 0.05261 0.01782 L 0.07934 0.01088 L 0.11094 0.00671 L 0.14184 0.00208 L 0.14289 0.00208 L 0.09011 -0.00486 L 0.05677 -0.00857 L 0.03907 -0.01042 L 0.01927 -0.00903 L 0.01268 -0.00764 L 0.00052 -0.0007 Z " pathEditMode="relative" ptsTypes="AAAAAAAAAAAAAAAAAAAAAAA">
                                      <p:cBhvr>
                                        <p:cTn id="51" dur="3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2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48148E-6 L -0.02813 0.02777 L 0.02743 0.09328 L 0.14097 -0.02223 L -0.02813 -0.11945 L 0.00937 -0.13936 L 0.02917 -0.14861 L 0.0441 -0.15278 L 0.06771 -0.15602 L 0.08576 -0.15463 L 0.1118 -0.15 L 0.13055 -0.14306 L 0.14219 -0.13889 L 0.04618 -0.09213 L -0.02674 -0.05602 L 0.13993 0.02037 L 0.04687 0.09259 L -0.02813 0.02314 L 0.03333 -0.05186 L 0.04826 -0.06667 L 0.075 -0.08889 L 0.09687 -0.10278 L 0.11805 -0.11436 L 0.14097 -0.1213 L 0.12326 -0.12547 L 0.08542 -0.13473 L 0.05451 -0.13889 L 0.01042 -0.14167 L -0.02778 -0.14584 L -0.00208 -0.15417 L 0.03125 -0.1588 L 0.06667 -0.15556 L 0.10347 -0.14306 L 0.14167 -0.12547 L -1.11111E-6 1.48148E-6 Z " pathEditMode="relative" ptsTypes="AAAAAAAAAAAAAAAAAAAAAAAAAAAAAAAAAAA">
                                      <p:cBhvr>
                                        <p:cTn id="53" dur="4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4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2187 0.01389 L 0.14688 0.1 L -0.02135 0.22315 L 0.08594 0.2625 L 0.14688 0.22778 L -0.0224 0.14028 L 0.1474 0.01667 L 0.10885 -0.00046 L 0.075 -0.01389 L 0.05365 -0.01782 L 0.03281 -0.01713 L 0.01771 -0.01389 L -0.01458 0.00232 L -0.02292 0.00695 L 0.1474 0.0926 L -0.02292 0.21667 L 0.1026 0.26343 L 0.14792 0.23565 L -0.02135 0.14861 L 0.1474 0.02639 L 0.10833 0.00926 L 0.07969 -0.00185 L 0.05938 -0.0074 L 0.04479 -0.00972 L 0.02604 -0.00879 L 0.01406 -0.00555 L 0 0 Z " pathEditMode="relative" ptsTypes="AAAAAAAAAAAAAAAAAAAAAAAAAAAA">
                                      <p:cBhvr>
                                        <p:cTn id="55" dur="4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6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81481E-6 L 0.01562 -0.00764 L 0.03402 -0.01459 L 0.05798 -0.02014 L 0.07708 -0.02014 L 0.09757 -0.01806 L 0.11632 -0.01389 L 0.0927 -0.00834 L 0.07083 0.00138 L 0.02604 0.02361 L -0.05313 0.06111 L 0.11736 0.09791 L -0.00417 0.13402 L -0.05313 0.12013 L 0.11527 0.06319 L -0.05313 0.01388 L -0.01563 -0.00764 L 0.01632 -0.02223 L 0.0434 -0.02917 L 0.07465 -0.03264 L 0.1 -0.02917 L 0.11736 -0.02639 L 0.08507 -0.01945 L -0.05417 0.02569 L 0.11562 0.07569 L -0.04723 0.13263 L -0.05417 0.12847 L 0.11632 0.06875 L -0.05556 0.02291 L 2.77778E-6 4.81481E-6 Z " pathEditMode="relative" ptsTypes="AAAAAAAAAAAAAAAAAAAAAAAAAAAAAA">
                                      <p:cBhvr>
                                        <p:cTn id="57" dur="5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8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7916 -0.01713 L -0.04965 -0.03195 L -0.02153 -0.04028 L -0.00729 -0.04283 L 0.00868 -0.04167 L 0.02396 -0.03796 L 0.05104 -0.02824 L 0.08959 -0.01296 L -0.07916 0.07361 L 0.08889 0.11481 L -0.07916 0.17176 L 0.01459 0.19398 L 0.08959 0.15694 L -0.08021 0.09583 L 0.08959 0.02731 L 0 0 Z " pathEditMode="relative" ptsTypes="AAAAAAAAAAAAAAAAA">
                                      <p:cBhvr>
                                        <p:cTn id="59" dur="4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000"/>
                            </p:stCondLst>
                            <p:childTnLst>
                              <p:par>
                                <p:cTn id="86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38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22222E-6 L -0.05 -0.03148 L -0.09566 2.22222E-6 L -0.1448 -0.03148 L -0.19445 2.22222E-6 L -0.24045 -0.03148 L -0.28907 2.22222E-6 L -0.33507 -0.03148 L -0.38386 2.22222E-6 L -0.43386 -0.03148 L -0.47952 2.22222E-6 L -0.52848 -0.03148 L -0.57431 2.22222E-6 L -0.62414 -0.03148 L -0.67292 2.22222E-6 L -0.71893 -0.03148 L -0.76754 2.22222E-6 " pathEditMode="relative" rAng="0" ptsTypes="AAAAAAAAAAAAAAAAA">
                                      <p:cBhvr>
                                        <p:cTn id="89" dur="3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385" y="-1574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8"/>
                                            </p:cond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0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4792 0.03148 L -0.09479 -0.00417 L -0.14375 0.03194 L -0.19375 -0.00532 L -0.24011 0.03148 L -0.28646 -0.00324 L -0.33438 0.03194 L -0.37604 -0.00185 L -0.40625 0.00972 L -0.41875 0.01759 L -0.43333 0.0287 L -0.4375 0.03194 L -0.43958 0.02454 L -0.44271 0.01528 L -0.45052 0 L -0.45469 -0.00417 L -0.45938 0.00648 L -0.45938 0.01389 L -0.45886 0.0287 L -0.45677 0.03287 L -0.43646 -0.00417 L -0.4099 0.03009 L -0.35365 -0.00324 L -0.30573 0.03194 L -0.25729 -0.00532 L -0.20417 0.03148 L -0.14792 -0.00417 L -0.08438 0.03148 L -0.0349 -0.00278 L 0.00104 0.01528 " pathEditMode="relative" ptsTypes="AAAAAAAAAAAAAAAAAAAAAAAAAAAAAAA">
                                      <p:cBhvr>
                                        <p:cTn id="91" dur="4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0"/>
                                            </p:cond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2" presetID="38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0.00277 L -0.05208 0.0345 L -0.1 -0.00277 L -0.15191 0.0345 L -0.20278 -0.00277 L -0.25 0.0345 L -0.30191 -0.00277 L -0.34965 0.0345 L -0.40069 -0.00277 L -0.4526 0.0345 L -0.50035 -0.00277 L -0.55226 0.0345 L -0.59948 -0.00277 L -0.65052 0.0345 L -0.70226 -0.00277 L -0.75035 0.0345 L -0.80104 -0.00277 " pathEditMode="relative" rAng="0" ptsTypes="AAAAAAAAAAAAAAAAA">
                                      <p:cBhvr>
                                        <p:cTn id="93" dur="4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052" y="1852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2"/>
                                            </p:cond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4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8 -0.00047 L -0.08455 -0.03449 L -0.13142 0.00162 L -0.18351 -0.03449 L -0.23142 0.0037 L -0.28403 -0.03588 L -0.33767 0.00092 L -0.3882 -0.03449 L -0.45226 0.0037 L -0.46528 -0.00533 L -0.47361 -0.01644 L -0.4809 -0.03172 L -0.48299 -0.03588 L -0.48507 -0.0338 L -0.49392 -0.02755 L -0.49861 -0.01783 L -0.49913 -0.0081 L -0.49601 0.00231 L -0.4882 -0.01366 L -0.47778 -0.02963 L -0.47361 -0.03519 L -0.45122 0.0044 L -0.40642 -0.03449 L -0.35486 0.00301 L -0.30382 -0.03519 L -0.25017 0.00301 L -0.2007 -0.03519 L -0.14132 0.0044 L -0.09028 -0.03519 L -0.02153 -0.00394 " pathEditMode="relative" rAng="0" ptsTypes="AAAAAAAAAAAAAAAAAAAAAAAAAAAAAA">
                                      <p:cBhvr>
                                        <p:cTn id="95" dur="4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167" y="-1528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4"/>
                                            </p:cond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6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63 -0.00185 L -0.06857 0.03565 L -0.11858 -0.00416 L -0.17171 0.03472 L -0.2158 -0.00324 L -0.26268 0.03426 L -0.31129 -0.00532 L -0.36372 0.03472 L -0.40921 -0.00324 L -0.45816 0.03334 L -0.49046 -0.00416 L -0.49914 -0.00046 L -0.50851 0.00695 L -0.51476 0.01759 L -0.51476 0.025 L -0.51268 0.03704 L -0.50435 0.025 L -0.49358 0.0125 L -0.47935 -0.00046 L -0.47275 -0.00532 L -0.43872 0.03565 L -0.38421 -0.00324 L -0.33664 0.03426 L -0.28421 -0.00324 L -0.23525 0.03334 L -0.1908 -0.00324 L -0.13316 0.03287 L -0.08455 -0.00416 L -0.0283 0.02315 " pathEditMode="relative" rAng="0" ptsTypes="AAAAAAAAAAAAAAAAAAAAAAAAAAAAA">
                                      <p:cBhvr>
                                        <p:cTn id="97" dur="3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156" y="1759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6"/>
                                            </p:cond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8" presetID="38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0.00601 L -0.04896 -0.0338 L -0.0974 0.00601 L -0.14948 -0.0338 L -0.20156 0.00601 L -0.25035 -0.0338 L -0.30208 0.00601 L -0.35069 -0.0338 L -0.40295 0.00601 L -0.45504 -0.0338 L -0.5033 0.00601 L -0.55556 -0.0338 L -0.60399 0.00601 L -0.6559 -0.0338 L -0.70816 0.00601 L -0.75694 -0.0338 L -0.80851 0.00601 " pathEditMode="relative" rAng="0" ptsTypes="AAAAAAAAAAAAAAAAA">
                                      <p:cBhvr>
                                        <p:cTn id="99" dur="3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434" y="-1991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8"/>
                                            </p:cond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25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67" grpId="0" animBg="1"/>
      <p:bldP spid="47" grpId="0"/>
      <p:bldP spid="40" grpId="0" animBg="1"/>
      <p:bldP spid="41" grpId="0" animBg="1"/>
      <p:bldP spid="12" grpId="0" animBg="1"/>
      <p:bldP spid="43" grpId="0" animBg="1"/>
      <p:bldP spid="45" grpId="0" animBg="1"/>
      <p:bldP spid="46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4" grpId="0"/>
      <p:bldP spid="65" grpId="0"/>
      <p:bldP spid="55" grpId="0" animBg="1"/>
      <p:bldP spid="57" grpId="0" animBg="1"/>
      <p:bldP spid="58" grpId="0" animBg="1"/>
      <p:bldP spid="59" grpId="0" animBg="1"/>
      <p:bldP spid="60" grpId="0" animBg="1"/>
      <p:bldP spid="70" grpId="0"/>
      <p:bldP spid="71" grpId="0" animBg="1"/>
      <p:bldP spid="72" grpId="0" animBg="1"/>
      <p:bldP spid="75" grpId="0" animBg="1"/>
      <p:bldP spid="80" grpId="0"/>
      <p:bldP spid="79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EEE500-DC19-463F-845B-A99F5F1FE7CA}" type="slidenum">
              <a:rPr lang="en-US" altLang="en-US" smtClean="0">
                <a:solidFill>
                  <a:srgbClr val="FFFFFF"/>
                </a:solidFill>
              </a:rPr>
              <a:pPr>
                <a:defRPr/>
              </a:pPr>
              <a:t>20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1"/>
          <p:cNvSpPr txBox="1">
            <a:spLocks/>
          </p:cNvSpPr>
          <p:nvPr/>
        </p:nvSpPr>
        <p:spPr bwMode="auto">
          <a:xfrm>
            <a:off x="7239000" y="20955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400" b="1" kern="120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8DF745-7D3F-47F4-83A3-874385CFAA69}" type="slidenum">
              <a:rPr lang="en-US" sz="2000" smtClean="0"/>
              <a:pPr/>
              <a:t>20</a:t>
            </a:fld>
            <a:endParaRPr lang="en-US" sz="200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0" y="133350"/>
            <a:ext cx="9144000" cy="51911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800" b="1" dirty="0" smtClean="0">
                <a:solidFill>
                  <a:srgbClr val="FFFFFF"/>
                </a:solidFill>
                <a:latin typeface="Arial" charset="0"/>
              </a:rPr>
              <a:t>Strong Interaction and UCNs</a:t>
            </a:r>
          </a:p>
        </p:txBody>
      </p:sp>
      <p:sp>
        <p:nvSpPr>
          <p:cNvPr id="7" name="Slide Number Placeholder 1"/>
          <p:cNvSpPr txBox="1">
            <a:spLocks/>
          </p:cNvSpPr>
          <p:nvPr/>
        </p:nvSpPr>
        <p:spPr bwMode="auto">
          <a:xfrm>
            <a:off x="7239000" y="206375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0" latinLnBrk="0" hangingPunct="0">
              <a:spcBef>
                <a:spcPct val="20000"/>
              </a:spcBef>
              <a:buChar char="•"/>
              <a:defRPr sz="32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742950" indent="-285750" algn="l" defTabSz="914400" rtl="0" eaLnBrk="0" latinLnBrk="0" hangingPunct="0">
              <a:spcBef>
                <a:spcPct val="20000"/>
              </a:spcBef>
              <a:buChar char="–"/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1143000" indent="-228600" algn="l" defTabSz="914400" rtl="0" eaLnBrk="0" latinLnBrk="0" hangingPunct="0">
              <a:spcBef>
                <a:spcPct val="20000"/>
              </a:spcBef>
              <a:buChar char="•"/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600200" indent="-228600" algn="l" defTabSz="914400" rtl="0" eaLnBrk="0" latinLnBrk="0" hangingPunct="0">
              <a:spcBef>
                <a:spcPct val="20000"/>
              </a:spcBef>
              <a:buChar char="–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2057400" indent="-228600" algn="l" defTabSz="914400" rtl="0" eaLnBrk="0" latinLnBrk="0" hangingPunct="0">
              <a:spcBef>
                <a:spcPct val="20000"/>
              </a:spcBef>
              <a:buChar char="»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624A93A-D64E-4529-92D3-2A6A28A5C5F0}" type="slidenum">
              <a:rPr lang="en-US" altLang="en-US" sz="1400" smtClean="0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20</a:t>
            </a:fld>
            <a:endParaRPr lang="en-US" altLang="en-US" sz="1400" smtClean="0">
              <a:solidFill>
                <a:srgbClr val="FFFF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73415" y="734017"/>
                <a:ext cx="5613140" cy="170444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CA" b="1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Long Wavelengths </a:t>
                </a:r>
                <a:r>
                  <a:rPr lang="en-CA" b="1" i="1" dirty="0" smtClean="0">
                    <a:latin typeface="Symbol" panose="05050102010706020507" pitchFamily="18" charset="2"/>
                    <a:cs typeface="Arial" panose="020B0604020202020204" pitchFamily="34" charset="0"/>
                  </a:rPr>
                  <a:t>l </a:t>
                </a:r>
                <a:r>
                  <a:rPr lang="en-CA" b="1" i="1" baseline="-25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UCN</a:t>
                </a:r>
                <a:r>
                  <a:rPr lang="en-CA" b="1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&gt;&gt; </a:t>
                </a:r>
                <a:r>
                  <a:rPr lang="en-CA" b="1" i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  <a:r>
                  <a:rPr lang="en-CA" b="1" i="1" baseline="-250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nuclear</a:t>
                </a:r>
                <a:r>
                  <a:rPr lang="en-CA" b="1" i="1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r>
                  <a:rPr lang="en-CA" b="1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(only S-wave scattering from nuclei)</a:t>
                </a:r>
              </a:p>
              <a:p>
                <a:endParaRPr lang="en-CA" sz="800" b="1" i="1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à"/>
                </a:pPr>
                <a:r>
                  <a:rPr lang="en-CA" dirty="0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C</a:t>
                </a:r>
                <a:r>
                  <a:rPr lang="en-CA" dirty="0" smtClean="0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haracterized by scattering length, </a:t>
                </a:r>
                <a14:m>
                  <m:oMath xmlns:m="http://schemas.openxmlformats.org/officeDocument/2006/math">
                    <m:r>
                      <a:rPr lang="en-CA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Wingdings" panose="05000000000000000000" pitchFamily="2" charset="2"/>
                      </a:rPr>
                      <m:t>𝑎</m:t>
                    </m:r>
                  </m:oMath>
                </a14:m>
                <a:endParaRPr lang="en-CA" i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endParaRPr>
              </a:p>
              <a:p>
                <a:r>
                  <a:rPr lang="en-CA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</a:t>
                </a:r>
                <a:r>
                  <a:rPr lang="en-CA" i="1" dirty="0" smtClean="0">
                    <a:solidFill>
                      <a:srgbClr val="0033CC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   </a:t>
                </a:r>
                <a:r>
                  <a:rPr lang="en-CA" sz="1600" i="1" dirty="0" smtClean="0">
                    <a:solidFill>
                      <a:srgbClr val="0033CC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Fermi eff. Potential: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1600" i="1" smtClean="0">
                            <a:solidFill>
                              <a:srgbClr val="0033CC"/>
                            </a:solidFill>
                            <a:latin typeface="Cambria Math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CA" sz="1600" b="0" i="1" smtClean="0">
                            <a:solidFill>
                              <a:srgbClr val="0033CC"/>
                            </a:solidFill>
                            <a:latin typeface="Cambria Math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  <m:t>𝑈</m:t>
                        </m:r>
                      </m:e>
                      <m:sub>
                        <m:r>
                          <a:rPr lang="en-CA" sz="1600" b="0" i="1" smtClean="0">
                            <a:solidFill>
                              <a:srgbClr val="0033CC"/>
                            </a:solidFill>
                            <a:latin typeface="Cambria Math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  <m:t>𝐹</m:t>
                        </m:r>
                      </m:sub>
                    </m:sSub>
                    <m:d>
                      <m:dPr>
                        <m:ctrlPr>
                          <a:rPr lang="en-CA" sz="1600" b="0" i="1" smtClean="0">
                            <a:solidFill>
                              <a:srgbClr val="0033CC"/>
                            </a:solidFill>
                            <a:latin typeface="Cambria Math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lang="en-CA" sz="1600" b="0" i="1" smtClean="0">
                            <a:solidFill>
                              <a:srgbClr val="0033CC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  <m:t>𝜂</m:t>
                        </m:r>
                      </m:e>
                    </m:d>
                    <m:r>
                      <a:rPr lang="en-CA" sz="1600" b="0" i="1" smtClean="0">
                        <a:solidFill>
                          <a:srgbClr val="0033CC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  <a:sym typeface="Wingdings" panose="05000000000000000000" pitchFamily="2" charset="2"/>
                      </a:rPr>
                      <m:t>=</m:t>
                    </m:r>
                    <m:f>
                      <m:fPr>
                        <m:ctrlPr>
                          <a:rPr lang="en-CA" sz="1600" b="0" i="1" smtClean="0">
                            <a:solidFill>
                              <a:srgbClr val="0033CC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r>
                          <a:rPr lang="en-CA" sz="1600" b="0" i="1" smtClean="0">
                            <a:solidFill>
                              <a:srgbClr val="0033CC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  <m:t>2</m:t>
                        </m:r>
                        <m:r>
                          <a:rPr lang="en-CA" sz="1600" b="0" i="1" smtClean="0">
                            <a:solidFill>
                              <a:srgbClr val="0033CC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  <m:t>𝜋</m:t>
                        </m:r>
                        <m:sSup>
                          <m:sSupPr>
                            <m:ctrlPr>
                              <a:rPr lang="en-CA" sz="1600" b="0" i="1" smtClean="0">
                                <a:solidFill>
                                  <a:srgbClr val="0033CC"/>
                                </a:solidFill>
                                <a:latin typeface="Cambria Math"/>
                                <a:ea typeface="Cambria Math"/>
                                <a:cs typeface="Arial" panose="020B0604020202020204" pitchFamily="34" charset="0"/>
                                <a:sym typeface="Wingdings" panose="05000000000000000000" pitchFamily="2" charset="2"/>
                              </a:rPr>
                            </m:ctrlPr>
                          </m:sSupPr>
                          <m:e>
                            <m:r>
                              <a:rPr lang="en-CA" sz="1600" i="1">
                                <a:solidFill>
                                  <a:srgbClr val="0033CC"/>
                                </a:solidFill>
                                <a:latin typeface="Cambria Math"/>
                                <a:ea typeface="Cambria Math"/>
                                <a:cs typeface="Arial" panose="020B0604020202020204" pitchFamily="34" charset="0"/>
                                <a:sym typeface="Wingdings" panose="05000000000000000000" pitchFamily="2" charset="2"/>
                              </a:rPr>
                              <m:t>ℏ</m:t>
                            </m:r>
                          </m:e>
                          <m:sup>
                            <m:r>
                              <a:rPr lang="en-CA" sz="1600" b="0" i="1" smtClean="0">
                                <a:solidFill>
                                  <a:srgbClr val="0033CC"/>
                                </a:solidFill>
                                <a:latin typeface="Cambria Math"/>
                                <a:ea typeface="Cambria Math"/>
                                <a:cs typeface="Arial" panose="020B0604020202020204" pitchFamily="34" charset="0"/>
                                <a:sym typeface="Wingdings" panose="05000000000000000000" pitchFamily="2" charset="2"/>
                              </a:rPr>
                              <m:t>2</m:t>
                            </m:r>
                          </m:sup>
                        </m:sSup>
                        <m:r>
                          <a:rPr lang="en-CA" sz="16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  <m:t>𝑎</m:t>
                        </m:r>
                      </m:num>
                      <m:den>
                        <m:r>
                          <a:rPr lang="en-CA" sz="1600" b="0" i="1" smtClean="0">
                            <a:solidFill>
                              <a:srgbClr val="0033CC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  <m:t>𝜇</m:t>
                        </m:r>
                      </m:den>
                    </m:f>
                    <m:sSup>
                      <m:sSupPr>
                        <m:ctrlPr>
                          <a:rPr lang="en-CA" sz="1600" b="0" i="1" smtClean="0">
                            <a:solidFill>
                              <a:srgbClr val="0033CC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CA" sz="1600" b="0" i="1" smtClean="0">
                            <a:solidFill>
                              <a:srgbClr val="0033CC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  <m:t>𝛿</m:t>
                        </m:r>
                      </m:e>
                      <m:sup>
                        <m:r>
                          <a:rPr lang="en-CA" sz="1600" b="0" i="1" smtClean="0">
                            <a:solidFill>
                              <a:srgbClr val="0033CC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  <m:t>3</m:t>
                        </m:r>
                      </m:sup>
                    </m:sSup>
                    <m:d>
                      <m:dPr>
                        <m:ctrlPr>
                          <a:rPr lang="en-CA" sz="1600" b="0" i="1" smtClean="0">
                            <a:solidFill>
                              <a:srgbClr val="0033CC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acc>
                          <m:accPr>
                            <m:chr m:val="⃑"/>
                            <m:ctrlPr>
                              <a:rPr lang="en-CA" sz="1600" b="0" i="1" smtClean="0">
                                <a:solidFill>
                                  <a:srgbClr val="0033CC"/>
                                </a:solidFill>
                                <a:latin typeface="Cambria Math"/>
                                <a:ea typeface="Cambria Math"/>
                                <a:cs typeface="Arial" panose="020B0604020202020204" pitchFamily="34" charset="0"/>
                                <a:sym typeface="Wingdings" panose="05000000000000000000" pitchFamily="2" charset="2"/>
                              </a:rPr>
                            </m:ctrlPr>
                          </m:accPr>
                          <m:e>
                            <m:r>
                              <a:rPr lang="en-CA" sz="1600" b="0" i="1" smtClean="0">
                                <a:solidFill>
                                  <a:srgbClr val="0033CC"/>
                                </a:solidFill>
                                <a:latin typeface="Cambria Math"/>
                                <a:ea typeface="Cambria Math"/>
                                <a:cs typeface="Arial" panose="020B0604020202020204" pitchFamily="34" charset="0"/>
                                <a:sym typeface="Wingdings" panose="05000000000000000000" pitchFamily="2" charset="2"/>
                              </a:rPr>
                              <m:t>𝜂</m:t>
                            </m:r>
                          </m:e>
                        </m:acc>
                      </m:e>
                    </m:d>
                    <m:r>
                      <a:rPr lang="en-CA" sz="1600" b="0" i="1" smtClean="0">
                        <a:solidFill>
                          <a:srgbClr val="0033CC"/>
                        </a:solidFill>
                        <a:latin typeface="Cambria Math"/>
                        <a:cs typeface="Arial" panose="020B0604020202020204" pitchFamily="34" charset="0"/>
                        <a:sym typeface="Wingdings" panose="05000000000000000000" pitchFamily="2" charset="2"/>
                      </a:rPr>
                      <m:t>; </m:t>
                    </m:r>
                    <m:acc>
                      <m:accPr>
                        <m:chr m:val="⃑"/>
                        <m:ctrlPr>
                          <a:rPr lang="en-CA" sz="1600" b="0" i="1" smtClean="0">
                            <a:solidFill>
                              <a:srgbClr val="0033CC"/>
                            </a:solidFill>
                            <a:latin typeface="Cambria Math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</m:ctrlPr>
                      </m:accPr>
                      <m:e>
                        <m:r>
                          <a:rPr lang="en-CA" sz="1600" b="0" i="1" smtClean="0">
                            <a:solidFill>
                              <a:srgbClr val="0033CC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  <m:t>𝜂</m:t>
                        </m:r>
                      </m:e>
                    </m:acc>
                    <m:r>
                      <a:rPr lang="en-CA" sz="1600" b="0" i="1" smtClean="0">
                        <a:solidFill>
                          <a:srgbClr val="0033CC"/>
                        </a:solidFill>
                        <a:latin typeface="Cambria Math"/>
                        <a:cs typeface="Arial" panose="020B0604020202020204" pitchFamily="34" charset="0"/>
                        <a:sym typeface="Wingdings" panose="05000000000000000000" pitchFamily="2" charset="2"/>
                      </a:rPr>
                      <m:t>=</m:t>
                    </m:r>
                    <m:acc>
                      <m:accPr>
                        <m:chr m:val="⃑"/>
                        <m:ctrlPr>
                          <a:rPr lang="en-CA" sz="1600" b="0" i="1" smtClean="0">
                            <a:solidFill>
                              <a:srgbClr val="0033CC"/>
                            </a:solidFill>
                            <a:latin typeface="Cambria Math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</m:ctrlPr>
                      </m:accPr>
                      <m:e>
                        <m:r>
                          <a:rPr lang="en-CA" sz="1600" b="0" i="1" smtClean="0">
                            <a:solidFill>
                              <a:srgbClr val="0033CC"/>
                            </a:solidFill>
                            <a:latin typeface="Cambria Math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  <m:t>𝑟</m:t>
                        </m:r>
                      </m:e>
                    </m:acc>
                    <m:r>
                      <a:rPr lang="en-CA" sz="1600" b="0" i="1" smtClean="0">
                        <a:solidFill>
                          <a:srgbClr val="0033CC"/>
                        </a:solidFill>
                        <a:latin typeface="Cambria Math"/>
                        <a:cs typeface="Arial" panose="020B0604020202020204" pitchFamily="34" charset="0"/>
                        <a:sym typeface="Wingdings" panose="05000000000000000000" pitchFamily="2" charset="2"/>
                      </a:rPr>
                      <m:t>−</m:t>
                    </m:r>
                    <m:sSub>
                      <m:sSubPr>
                        <m:ctrlPr>
                          <a:rPr lang="en-CA" sz="1600" b="0" i="1" smtClean="0">
                            <a:solidFill>
                              <a:srgbClr val="0033CC"/>
                            </a:solidFill>
                            <a:latin typeface="Cambria Math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acc>
                          <m:accPr>
                            <m:chr m:val="⃑"/>
                            <m:ctrlPr>
                              <a:rPr lang="en-CA" sz="1600" b="0" i="1" smtClean="0">
                                <a:solidFill>
                                  <a:srgbClr val="0033CC"/>
                                </a:solidFill>
                                <a:latin typeface="Cambria Math"/>
                                <a:cs typeface="Arial" panose="020B0604020202020204" pitchFamily="34" charset="0"/>
                                <a:sym typeface="Wingdings" panose="05000000000000000000" pitchFamily="2" charset="2"/>
                              </a:rPr>
                            </m:ctrlPr>
                          </m:accPr>
                          <m:e>
                            <m:r>
                              <a:rPr lang="en-CA" sz="1600" b="0" i="1" smtClean="0">
                                <a:solidFill>
                                  <a:srgbClr val="0033CC"/>
                                </a:solidFill>
                                <a:latin typeface="Cambria Math"/>
                                <a:cs typeface="Arial" panose="020B0604020202020204" pitchFamily="34" charset="0"/>
                                <a:sym typeface="Wingdings" panose="05000000000000000000" pitchFamily="2" charset="2"/>
                              </a:rPr>
                              <m:t>𝑟</m:t>
                            </m:r>
                          </m:e>
                        </m:acc>
                      </m:e>
                      <m:sub>
                        <m:r>
                          <a:rPr lang="en-CA" sz="1600" b="0" i="1" smtClean="0">
                            <a:solidFill>
                              <a:srgbClr val="0033CC"/>
                            </a:solidFill>
                            <a:latin typeface="Cambria Math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  <m:t>𝐴</m:t>
                        </m:r>
                      </m:sub>
                    </m:sSub>
                  </m:oMath>
                </a14:m>
                <a:endParaRPr lang="en-CA" sz="1600" i="1" dirty="0" smtClean="0">
                  <a:solidFill>
                    <a:srgbClr val="0033CC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endParaRPr>
              </a:p>
              <a:p>
                <a:r>
                  <a:rPr lang="en-CA" sz="1600" i="1" dirty="0" smtClean="0">
                    <a:solidFill>
                      <a:srgbClr val="0033CC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    gives correct </a:t>
                </a:r>
                <a:r>
                  <a:rPr lang="en-CA" sz="1600" i="1" dirty="0" err="1" smtClean="0">
                    <a:solidFill>
                      <a:srgbClr val="0033CC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scatt</a:t>
                </a:r>
                <a:r>
                  <a:rPr lang="en-CA" sz="1600" i="1" dirty="0" smtClean="0">
                    <a:solidFill>
                      <a:srgbClr val="0033CC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. amplitude at large   </a:t>
                </a:r>
                <a14:m>
                  <m:oMath xmlns:m="http://schemas.openxmlformats.org/officeDocument/2006/math">
                    <m:r>
                      <a:rPr lang="en-CA" sz="1600" b="0" i="1" smtClean="0">
                        <a:solidFill>
                          <a:srgbClr val="0033CC"/>
                        </a:solidFill>
                        <a:latin typeface="Cambria Math"/>
                        <a:cs typeface="Arial" panose="020B0604020202020204" pitchFamily="34" charset="0"/>
                        <a:sym typeface="Wingdings" panose="05000000000000000000" pitchFamily="2" charset="2"/>
                      </a:rPr>
                      <m:t>𝑟</m:t>
                    </m:r>
                    <m:r>
                      <a:rPr lang="en-CA" sz="1600" b="0" i="1" smtClean="0">
                        <a:solidFill>
                          <a:srgbClr val="0033CC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  <a:sym typeface="Wingdings" panose="05000000000000000000" pitchFamily="2" charset="2"/>
                      </a:rPr>
                      <m:t>≫</m:t>
                    </m:r>
                    <m:r>
                      <a:rPr lang="en-CA" sz="1600" b="0" i="1" smtClean="0">
                        <a:solidFill>
                          <a:srgbClr val="0033CC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  <a:sym typeface="Wingdings" panose="05000000000000000000" pitchFamily="2" charset="2"/>
                      </a:rPr>
                      <m:t>𝑎</m:t>
                    </m:r>
                    <m:r>
                      <a:rPr lang="en-CA" sz="1600" b="0" i="1" smtClean="0">
                        <a:solidFill>
                          <a:srgbClr val="0033CC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  <a:sym typeface="Wingdings" panose="05000000000000000000" pitchFamily="2" charset="2"/>
                      </a:rPr>
                      <m:t>, </m:t>
                    </m:r>
                    <m:sSub>
                      <m:sSubPr>
                        <m:ctrlPr>
                          <a:rPr lang="en-CA" sz="1600" b="0" i="1" smtClean="0">
                            <a:solidFill>
                              <a:srgbClr val="0033CC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CA" sz="1600" b="0" i="1" smtClean="0">
                            <a:solidFill>
                              <a:srgbClr val="0033CC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  <m:t>𝑅</m:t>
                        </m:r>
                      </m:e>
                      <m:sub>
                        <m:r>
                          <a:rPr lang="en-CA" sz="1600" b="0" i="1" smtClean="0">
                            <a:solidFill>
                              <a:srgbClr val="0033CC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  <m:t>𝑛𝑢𝑐𝑙𝑒𝑎𝑟</m:t>
                        </m:r>
                      </m:sub>
                    </m:sSub>
                  </m:oMath>
                </a14:m>
                <a:r>
                  <a:rPr lang="en-CA" sz="1600" i="1" dirty="0" smtClean="0">
                    <a:solidFill>
                      <a:srgbClr val="0033CC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415" y="734017"/>
                <a:ext cx="5613140" cy="1704441"/>
              </a:xfrm>
              <a:prstGeom prst="rect">
                <a:avLst/>
              </a:prstGeom>
              <a:blipFill rotWithShape="1">
                <a:blip r:embed="rId2"/>
                <a:stretch>
                  <a:fillRect l="-869" t="-1786" b="-357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 bwMode="auto">
          <a:xfrm>
            <a:off x="8612372" y="6411433"/>
            <a:ext cx="350875" cy="2339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01306" y="936341"/>
            <a:ext cx="3192763" cy="467820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b="1" i="1" dirty="0" smtClean="0">
                <a:latin typeface="Calibri" panose="020F0502020204030204" pitchFamily="34" charset="0"/>
              </a:rPr>
              <a:t> Fermi Potential for materials</a:t>
            </a:r>
          </a:p>
          <a:p>
            <a:r>
              <a:rPr lang="en-CA" sz="1600" dirty="0" smtClean="0">
                <a:latin typeface="Calibri" panose="020F0502020204030204" pitchFamily="34" charset="0"/>
              </a:rPr>
              <a:t>Material	      V       </a:t>
            </a:r>
            <a:r>
              <a:rPr lang="en-CA" sz="1600" dirty="0" err="1" smtClean="0">
                <a:latin typeface="Calibri" panose="020F0502020204030204" pitchFamily="34" charset="0"/>
              </a:rPr>
              <a:t>a</a:t>
            </a:r>
            <a:r>
              <a:rPr lang="en-CA" sz="1600" baseline="-25000" dirty="0" err="1" smtClean="0">
                <a:latin typeface="Calibri" panose="020F0502020204030204" pitchFamily="34" charset="0"/>
              </a:rPr>
              <a:t>coh</a:t>
            </a:r>
            <a:r>
              <a:rPr lang="en-CA" sz="1600" dirty="0" smtClean="0">
                <a:latin typeface="Calibri" panose="020F0502020204030204" pitchFamily="34" charset="0"/>
              </a:rPr>
              <a:t>     f</a:t>
            </a:r>
            <a:r>
              <a:rPr lang="en-CA" sz="1600" baseline="-25000" dirty="0" smtClean="0">
                <a:latin typeface="Calibri" panose="020F0502020204030204" pitchFamily="34" charset="0"/>
              </a:rPr>
              <a:t>loss</a:t>
            </a:r>
            <a:r>
              <a:rPr lang="en-CA" sz="1600" dirty="0" smtClean="0">
                <a:latin typeface="Calibri" panose="020F0502020204030204" pitchFamily="34" charset="0"/>
              </a:rPr>
              <a:t>=W/V</a:t>
            </a:r>
          </a:p>
          <a:p>
            <a:r>
              <a:rPr lang="en-CA" sz="1200" dirty="0">
                <a:latin typeface="Calibri" panose="020F0502020204030204" pitchFamily="34" charset="0"/>
              </a:rPr>
              <a:t> </a:t>
            </a:r>
            <a:r>
              <a:rPr lang="en-CA" sz="1200" dirty="0" smtClean="0">
                <a:latin typeface="Calibri" panose="020F0502020204030204" pitchFamily="34" charset="0"/>
              </a:rPr>
              <a:t>                              [</a:t>
            </a:r>
            <a:r>
              <a:rPr lang="en-CA" sz="1200" dirty="0" err="1" smtClean="0">
                <a:latin typeface="Calibri" panose="020F0502020204030204" pitchFamily="34" charset="0"/>
              </a:rPr>
              <a:t>neV</a:t>
            </a:r>
            <a:r>
              <a:rPr lang="en-CA" sz="1200" dirty="0" smtClean="0">
                <a:latin typeface="Calibri" panose="020F0502020204030204" pitchFamily="34" charset="0"/>
              </a:rPr>
              <a:t>] [x10</a:t>
            </a:r>
            <a:r>
              <a:rPr lang="en-CA" sz="1200" baseline="30000" dirty="0" smtClean="0">
                <a:latin typeface="Calibri" panose="020F0502020204030204" pitchFamily="34" charset="0"/>
              </a:rPr>
              <a:t>-13</a:t>
            </a:r>
            <a:r>
              <a:rPr lang="en-CA" sz="1200" dirty="0" smtClean="0">
                <a:latin typeface="Calibri" panose="020F0502020204030204" pitchFamily="34" charset="0"/>
              </a:rPr>
              <a:t> cm</a:t>
            </a:r>
            <a:r>
              <a:rPr lang="en-CA" sz="1200" dirty="0">
                <a:latin typeface="Calibri" panose="020F0502020204030204" pitchFamily="34" charset="0"/>
              </a:rPr>
              <a:t>]</a:t>
            </a:r>
            <a:r>
              <a:rPr lang="en-CA" sz="1200" dirty="0" smtClean="0">
                <a:latin typeface="Calibri" panose="020F0502020204030204" pitchFamily="34" charset="0"/>
              </a:rPr>
              <a:t>   [x10</a:t>
            </a:r>
            <a:r>
              <a:rPr lang="en-CA" sz="1200" baseline="30000" dirty="0" smtClean="0">
                <a:latin typeface="Calibri" panose="020F0502020204030204" pitchFamily="34" charset="0"/>
              </a:rPr>
              <a:t>-5</a:t>
            </a:r>
            <a:r>
              <a:rPr lang="en-CA" sz="1200" dirty="0" smtClean="0">
                <a:latin typeface="Calibri" panose="020F0502020204030204" pitchFamily="34" charset="0"/>
              </a:rPr>
              <a:t> ]</a:t>
            </a:r>
          </a:p>
          <a:p>
            <a:r>
              <a:rPr lang="en-CA" sz="400" b="1" dirty="0" smtClean="0">
                <a:latin typeface="Calibri" panose="020F0502020204030204" pitchFamily="34" charset="0"/>
              </a:rPr>
              <a:t>--------------------------------------------------------------------------------------------------------------------------------------------------------------------------------------------</a:t>
            </a:r>
          </a:p>
          <a:p>
            <a:pPr defTabSz="540000"/>
            <a:r>
              <a:rPr lang="en-CA" sz="1600" dirty="0" smtClean="0">
                <a:latin typeface="Calibri" panose="020F0502020204030204" pitchFamily="34" charset="0"/>
              </a:rPr>
              <a:t>Ni</a:t>
            </a:r>
            <a:r>
              <a:rPr lang="en-CA" sz="1600" baseline="30000" dirty="0" smtClean="0">
                <a:latin typeface="Calibri" panose="020F0502020204030204" pitchFamily="34" charset="0"/>
              </a:rPr>
              <a:t>58</a:t>
            </a:r>
            <a:r>
              <a:rPr lang="en-CA" sz="1600" dirty="0">
                <a:latin typeface="Calibri" panose="020F0502020204030204" pitchFamily="34" charset="0"/>
              </a:rPr>
              <a:t>	</a:t>
            </a:r>
            <a:r>
              <a:rPr lang="en-CA" sz="1600" dirty="0" smtClean="0">
                <a:latin typeface="Calibri" panose="020F0502020204030204" pitchFamily="34" charset="0"/>
              </a:rPr>
              <a:t>	</a:t>
            </a:r>
            <a:r>
              <a:rPr lang="en-CA" sz="1600" dirty="0" smtClean="0">
                <a:solidFill>
                  <a:srgbClr val="0033CC"/>
                </a:solidFill>
                <a:latin typeface="Calibri" panose="020F0502020204030204" pitchFamily="34" charset="0"/>
              </a:rPr>
              <a:t>335</a:t>
            </a:r>
            <a:r>
              <a:rPr lang="en-CA" sz="1600" dirty="0" smtClean="0">
                <a:latin typeface="Calibri" panose="020F0502020204030204" pitchFamily="34" charset="0"/>
              </a:rPr>
              <a:t>	14.4	8.6</a:t>
            </a:r>
          </a:p>
          <a:p>
            <a:pPr defTabSz="540000"/>
            <a:r>
              <a:rPr lang="en-CA" sz="1600" dirty="0" err="1" smtClean="0">
                <a:latin typeface="Calibri" panose="020F0502020204030204" pitchFamily="34" charset="0"/>
              </a:rPr>
              <a:t>BeO</a:t>
            </a:r>
            <a:r>
              <a:rPr lang="en-CA" sz="1600" dirty="0" smtClean="0">
                <a:latin typeface="Calibri" panose="020F0502020204030204" pitchFamily="34" charset="0"/>
              </a:rPr>
              <a:t>		</a:t>
            </a:r>
            <a:r>
              <a:rPr lang="en-CA" sz="1600" dirty="0" smtClean="0">
                <a:solidFill>
                  <a:srgbClr val="0033CC"/>
                </a:solidFill>
                <a:latin typeface="Calibri" panose="020F0502020204030204" pitchFamily="34" charset="0"/>
              </a:rPr>
              <a:t>261</a:t>
            </a:r>
            <a:r>
              <a:rPr lang="en-CA" sz="1600" dirty="0" smtClean="0">
                <a:latin typeface="Calibri" panose="020F0502020204030204" pitchFamily="34" charset="0"/>
              </a:rPr>
              <a:t>	13.6	1.35</a:t>
            </a:r>
          </a:p>
          <a:p>
            <a:pPr defTabSz="540000"/>
            <a:r>
              <a:rPr lang="en-CA" sz="1600" dirty="0" smtClean="0">
                <a:latin typeface="Calibri" panose="020F0502020204030204" pitchFamily="34" charset="0"/>
              </a:rPr>
              <a:t>Ni		</a:t>
            </a:r>
            <a:r>
              <a:rPr lang="en-CA" sz="1600" dirty="0" smtClean="0">
                <a:solidFill>
                  <a:srgbClr val="0033CC"/>
                </a:solidFill>
                <a:latin typeface="Calibri" panose="020F0502020204030204" pitchFamily="34" charset="0"/>
              </a:rPr>
              <a:t>252</a:t>
            </a:r>
            <a:r>
              <a:rPr lang="en-CA" sz="1600" dirty="0" smtClean="0">
                <a:latin typeface="Calibri" panose="020F0502020204030204" pitchFamily="34" charset="0"/>
              </a:rPr>
              <a:t>	10.6	12.5</a:t>
            </a:r>
          </a:p>
          <a:p>
            <a:pPr defTabSz="540000"/>
            <a:r>
              <a:rPr lang="en-CA" sz="1600" dirty="0" smtClean="0">
                <a:latin typeface="Calibri" panose="020F0502020204030204" pitchFamily="34" charset="0"/>
              </a:rPr>
              <a:t>Be		</a:t>
            </a:r>
            <a:r>
              <a:rPr lang="en-CA" sz="1600" dirty="0" smtClean="0">
                <a:solidFill>
                  <a:srgbClr val="0033CC"/>
                </a:solidFill>
                <a:latin typeface="Calibri" panose="020F0502020204030204" pitchFamily="34" charset="0"/>
              </a:rPr>
              <a:t>252</a:t>
            </a:r>
            <a:r>
              <a:rPr lang="en-CA" sz="1600" dirty="0" smtClean="0">
                <a:latin typeface="Calibri" panose="020F0502020204030204" pitchFamily="34" charset="0"/>
              </a:rPr>
              <a:t>	7.75	0.5</a:t>
            </a:r>
            <a:r>
              <a:rPr lang="en-CA" sz="1600" baseline="30000" dirty="0" smtClean="0">
                <a:latin typeface="Calibri" panose="020F0502020204030204" pitchFamily="34" charset="0"/>
              </a:rPr>
              <a:t>(300K)</a:t>
            </a:r>
          </a:p>
          <a:p>
            <a:pPr defTabSz="540000"/>
            <a:r>
              <a:rPr lang="en-CA" sz="1600" dirty="0" smtClean="0">
                <a:latin typeface="Calibri" panose="020F0502020204030204" pitchFamily="34" charset="0"/>
              </a:rPr>
              <a:t>	      			0.08</a:t>
            </a:r>
            <a:r>
              <a:rPr lang="en-CA" sz="1600" baseline="30000" dirty="0" smtClean="0">
                <a:latin typeface="Calibri" panose="020F0502020204030204" pitchFamily="34" charset="0"/>
              </a:rPr>
              <a:t>(100K)</a:t>
            </a:r>
          </a:p>
          <a:p>
            <a:pPr defTabSz="540000"/>
            <a:r>
              <a:rPr lang="en-CA" sz="1600" dirty="0">
                <a:latin typeface="Calibri" panose="020F0502020204030204" pitchFamily="34" charset="0"/>
              </a:rPr>
              <a:t>DLC	 </a:t>
            </a:r>
            <a:r>
              <a:rPr lang="en-CA" sz="1600" dirty="0" smtClean="0">
                <a:latin typeface="Calibri" panose="020F0502020204030204" pitchFamily="34" charset="0"/>
              </a:rPr>
              <a:t>   	</a:t>
            </a:r>
            <a:r>
              <a:rPr lang="en-CA" sz="1600" dirty="0" smtClean="0">
                <a:solidFill>
                  <a:srgbClr val="0033CC"/>
                </a:solidFill>
                <a:latin typeface="Calibri" panose="020F0502020204030204" pitchFamily="34" charset="0"/>
              </a:rPr>
              <a:t>220-270</a:t>
            </a:r>
            <a:r>
              <a:rPr lang="en-CA" sz="1600" dirty="0" smtClean="0">
                <a:latin typeface="Calibri" panose="020F0502020204030204" pitchFamily="34" charset="0"/>
              </a:rPr>
              <a:t>	</a:t>
            </a:r>
            <a:endParaRPr lang="en-CA" sz="1600" baseline="30000" dirty="0">
              <a:latin typeface="Calibri" panose="020F0502020204030204" pitchFamily="34" charset="0"/>
            </a:endParaRPr>
          </a:p>
          <a:p>
            <a:pPr defTabSz="540000"/>
            <a:r>
              <a:rPr lang="en-CA" sz="1600" dirty="0" err="1" smtClean="0">
                <a:latin typeface="Calibri" panose="020F0502020204030204" pitchFamily="34" charset="0"/>
              </a:rPr>
              <a:t>NiMo</a:t>
            </a:r>
            <a:r>
              <a:rPr lang="en-CA" sz="1600" baseline="30000" dirty="0" smtClean="0">
                <a:latin typeface="Calibri" panose="020F0502020204030204" pitchFamily="34" charset="0"/>
              </a:rPr>
              <a:t>(85-15)</a:t>
            </a:r>
            <a:r>
              <a:rPr lang="en-CA" sz="1600" dirty="0" smtClean="0">
                <a:latin typeface="Calibri" panose="020F0502020204030204" pitchFamily="34" charset="0"/>
              </a:rPr>
              <a:t>	</a:t>
            </a:r>
            <a:r>
              <a:rPr lang="en-CA" sz="1600" dirty="0" smtClean="0">
                <a:solidFill>
                  <a:srgbClr val="0033CC"/>
                </a:solidFill>
                <a:latin typeface="Calibri" panose="020F0502020204030204" pitchFamily="34" charset="0"/>
              </a:rPr>
              <a:t>227</a:t>
            </a:r>
            <a:r>
              <a:rPr lang="en-CA" sz="1600" dirty="0" smtClean="0">
                <a:latin typeface="Calibri" panose="020F0502020204030204" pitchFamily="34" charset="0"/>
              </a:rPr>
              <a:t>	</a:t>
            </a:r>
          </a:p>
          <a:p>
            <a:pPr defTabSz="540000"/>
            <a:r>
              <a:rPr lang="en-CA" sz="1600" dirty="0" smtClean="0">
                <a:latin typeface="Calibri" panose="020F0502020204030204" pitchFamily="34" charset="0"/>
              </a:rPr>
              <a:t>Fe		</a:t>
            </a:r>
            <a:r>
              <a:rPr lang="en-CA" sz="1600" dirty="0" smtClean="0">
                <a:solidFill>
                  <a:srgbClr val="0033CC"/>
                </a:solidFill>
                <a:latin typeface="Calibri" panose="020F0502020204030204" pitchFamily="34" charset="0"/>
              </a:rPr>
              <a:t>210</a:t>
            </a:r>
            <a:r>
              <a:rPr lang="en-CA" sz="1600" dirty="0" smtClean="0">
                <a:latin typeface="Calibri" panose="020F0502020204030204" pitchFamily="34" charset="0"/>
              </a:rPr>
              <a:t>	9.7	8.5</a:t>
            </a:r>
          </a:p>
          <a:p>
            <a:pPr defTabSz="540000"/>
            <a:r>
              <a:rPr lang="en-CA" sz="1600" dirty="0" smtClean="0">
                <a:latin typeface="Calibri" panose="020F0502020204030204" pitchFamily="34" charset="0"/>
              </a:rPr>
              <a:t>S.S.		</a:t>
            </a:r>
            <a:r>
              <a:rPr lang="en-CA" sz="1600" dirty="0" smtClean="0">
                <a:solidFill>
                  <a:srgbClr val="0033CC"/>
                </a:solidFill>
                <a:latin typeface="Calibri" panose="020F0502020204030204" pitchFamily="34" charset="0"/>
              </a:rPr>
              <a:t>183</a:t>
            </a:r>
          </a:p>
          <a:p>
            <a:pPr defTabSz="540000"/>
            <a:r>
              <a:rPr lang="en-CA" sz="1600" dirty="0" smtClean="0">
                <a:latin typeface="Calibri" panose="020F0502020204030204" pitchFamily="34" charset="0"/>
              </a:rPr>
              <a:t>C		</a:t>
            </a:r>
            <a:r>
              <a:rPr lang="en-CA" sz="1600" dirty="0" smtClean="0">
                <a:solidFill>
                  <a:srgbClr val="0033CC"/>
                </a:solidFill>
                <a:latin typeface="Calibri" panose="020F0502020204030204" pitchFamily="34" charset="0"/>
              </a:rPr>
              <a:t>180</a:t>
            </a:r>
            <a:r>
              <a:rPr lang="en-CA" sz="1600" dirty="0" smtClean="0">
                <a:latin typeface="Calibri" panose="020F0502020204030204" pitchFamily="34" charset="0"/>
              </a:rPr>
              <a:t>	6.6	0.6</a:t>
            </a:r>
          </a:p>
          <a:p>
            <a:pPr defTabSz="540000"/>
            <a:r>
              <a:rPr lang="en-CA" sz="1600" dirty="0" smtClean="0">
                <a:latin typeface="Calibri" panose="020F0502020204030204" pitchFamily="34" charset="0"/>
              </a:rPr>
              <a:t>Cu		</a:t>
            </a:r>
            <a:r>
              <a:rPr lang="en-CA" sz="1600" dirty="0" smtClean="0">
                <a:solidFill>
                  <a:srgbClr val="0033CC"/>
                </a:solidFill>
                <a:latin typeface="Calibri" panose="020F0502020204030204" pitchFamily="34" charset="0"/>
              </a:rPr>
              <a:t>170</a:t>
            </a:r>
            <a:r>
              <a:rPr lang="en-CA" sz="1600" dirty="0" smtClean="0">
                <a:latin typeface="Calibri" panose="020F0502020204030204" pitchFamily="34" charset="0"/>
              </a:rPr>
              <a:t>	7.6	15.5</a:t>
            </a:r>
          </a:p>
          <a:p>
            <a:pPr defTabSz="540000"/>
            <a:r>
              <a:rPr lang="en-CA" sz="1600" dirty="0" smtClean="0">
                <a:latin typeface="Calibri" panose="020F0502020204030204" pitchFamily="34" charset="0"/>
              </a:rPr>
              <a:t>Teflon</a:t>
            </a:r>
            <a:r>
              <a:rPr lang="en-CA" sz="1600" dirty="0">
                <a:latin typeface="Calibri" panose="020F0502020204030204" pitchFamily="34" charset="0"/>
              </a:rPr>
              <a:t>	</a:t>
            </a:r>
            <a:r>
              <a:rPr lang="en-CA" sz="1600" dirty="0" smtClean="0">
                <a:latin typeface="Calibri" panose="020F0502020204030204" pitchFamily="34" charset="0"/>
              </a:rPr>
              <a:t>	</a:t>
            </a:r>
            <a:r>
              <a:rPr lang="en-CA" sz="1600" dirty="0" smtClean="0">
                <a:solidFill>
                  <a:srgbClr val="0033CC"/>
                </a:solidFill>
                <a:latin typeface="Calibri" panose="020F0502020204030204" pitchFamily="34" charset="0"/>
              </a:rPr>
              <a:t>123</a:t>
            </a:r>
            <a:r>
              <a:rPr lang="en-CA" sz="1600" dirty="0" smtClean="0">
                <a:latin typeface="Calibri" panose="020F0502020204030204" pitchFamily="34" charset="0"/>
              </a:rPr>
              <a:t>	17.6</a:t>
            </a:r>
          </a:p>
          <a:p>
            <a:pPr defTabSz="540000"/>
            <a:r>
              <a:rPr lang="en-CA" sz="1600" dirty="0" smtClean="0">
                <a:latin typeface="Calibri" panose="020F0502020204030204" pitchFamily="34" charset="0"/>
              </a:rPr>
              <a:t>Al		  </a:t>
            </a:r>
            <a:r>
              <a:rPr lang="en-CA" sz="1600" dirty="0" smtClean="0">
                <a:solidFill>
                  <a:srgbClr val="0033CC"/>
                </a:solidFill>
                <a:latin typeface="Calibri" panose="020F0502020204030204" pitchFamily="34" charset="0"/>
              </a:rPr>
              <a:t>54</a:t>
            </a:r>
            <a:r>
              <a:rPr lang="en-CA" sz="1600" dirty="0" smtClean="0">
                <a:latin typeface="Calibri" panose="020F0502020204030204" pitchFamily="34" charset="0"/>
              </a:rPr>
              <a:t>	3.45	2.25</a:t>
            </a:r>
          </a:p>
          <a:p>
            <a:pPr defTabSz="540000"/>
            <a:endParaRPr lang="en-CA" sz="800" dirty="0">
              <a:latin typeface="Calibri" panose="020F0502020204030204" pitchFamily="34" charset="0"/>
            </a:endParaRPr>
          </a:p>
          <a:p>
            <a:pPr defTabSz="540000"/>
            <a:r>
              <a:rPr lang="en-CA" sz="1600" dirty="0" smtClean="0">
                <a:latin typeface="Calibri" panose="020F0502020204030204" pitchFamily="34" charset="0"/>
              </a:rPr>
              <a:t>PE (CH</a:t>
            </a:r>
            <a:r>
              <a:rPr lang="en-CA" sz="1600" baseline="-25000" dirty="0" smtClean="0">
                <a:latin typeface="Calibri" panose="020F0502020204030204" pitchFamily="34" charset="0"/>
              </a:rPr>
              <a:t>2</a:t>
            </a:r>
            <a:r>
              <a:rPr lang="en-CA" sz="1600" dirty="0" smtClean="0">
                <a:latin typeface="Calibri" panose="020F0502020204030204" pitchFamily="34" charset="0"/>
              </a:rPr>
              <a:t>)</a:t>
            </a:r>
            <a:r>
              <a:rPr lang="en-CA" sz="1600" baseline="-25000" dirty="0" smtClean="0">
                <a:latin typeface="Calibri" panose="020F0502020204030204" pitchFamily="34" charset="0"/>
              </a:rPr>
              <a:t>n</a:t>
            </a:r>
            <a:r>
              <a:rPr lang="en-CA" sz="1600" dirty="0">
                <a:latin typeface="Calibri" panose="020F0502020204030204" pitchFamily="34" charset="0"/>
              </a:rPr>
              <a:t>	</a:t>
            </a:r>
            <a:r>
              <a:rPr lang="en-CA" sz="1600" dirty="0" smtClean="0">
                <a:solidFill>
                  <a:srgbClr val="0033CC"/>
                </a:solidFill>
                <a:latin typeface="Calibri" panose="020F0502020204030204" pitchFamily="34" charset="0"/>
              </a:rPr>
              <a:t>-8.7</a:t>
            </a:r>
            <a:r>
              <a:rPr lang="en-CA" sz="1600" dirty="0" smtClean="0">
                <a:latin typeface="Calibri" panose="020F0502020204030204" pitchFamily="34" charset="0"/>
              </a:rPr>
              <a:t>	-0.84</a:t>
            </a:r>
          </a:p>
          <a:p>
            <a:pPr defTabSz="540000"/>
            <a:r>
              <a:rPr lang="en-CA" sz="1600" dirty="0" smtClean="0">
                <a:latin typeface="Calibri" panose="020F0502020204030204" pitchFamily="34" charset="0"/>
              </a:rPr>
              <a:t>H</a:t>
            </a:r>
            <a:r>
              <a:rPr lang="en-CA" sz="1600" baseline="-25000" dirty="0" smtClean="0">
                <a:latin typeface="Calibri" panose="020F0502020204030204" pitchFamily="34" charset="0"/>
              </a:rPr>
              <a:t>2</a:t>
            </a:r>
            <a:r>
              <a:rPr lang="en-CA" sz="1600" dirty="0" smtClean="0">
                <a:latin typeface="Calibri" panose="020F0502020204030204" pitchFamily="34" charset="0"/>
              </a:rPr>
              <a:t>O		</a:t>
            </a:r>
            <a:r>
              <a:rPr lang="en-CA" sz="1600" dirty="0" smtClean="0">
                <a:solidFill>
                  <a:srgbClr val="0033CC"/>
                </a:solidFill>
                <a:latin typeface="Calibri" panose="020F0502020204030204" pitchFamily="34" charset="0"/>
              </a:rPr>
              <a:t>-14.7</a:t>
            </a:r>
            <a:r>
              <a:rPr lang="en-CA" sz="1600" dirty="0" smtClean="0">
                <a:latin typeface="Calibri" panose="020F0502020204030204" pitchFamily="34" charset="0"/>
              </a:rPr>
              <a:t>	-1.68</a:t>
            </a:r>
            <a:endParaRPr lang="en-CA" sz="1600" dirty="0">
              <a:latin typeface="Calibri" panose="020F050202020403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20515" y="2332852"/>
            <a:ext cx="6794659" cy="4319770"/>
            <a:chOff x="320515" y="2332852"/>
            <a:chExt cx="6794659" cy="431977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/>
                <p:cNvSpPr txBox="1"/>
                <p:nvPr/>
              </p:nvSpPr>
              <p:spPr>
                <a:xfrm>
                  <a:off x="373415" y="2332852"/>
                  <a:ext cx="5218095" cy="215443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lvl="0"/>
                  <a:endParaRPr lang="en-CA" sz="800" i="1" dirty="0">
                    <a:solidFill>
                      <a:srgbClr val="0033CC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endParaRPr>
                </a:p>
                <a:p>
                  <a:pPr marL="285750" lvl="0" indent="-285750">
                    <a:buFont typeface="Wingdings" panose="05000000000000000000" pitchFamily="2" charset="2"/>
                    <a:buChar char="à"/>
                  </a:pPr>
                  <a:r>
                    <a:rPr lang="en-CA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Wingdings" panose="05000000000000000000" pitchFamily="2" charset="2"/>
                    </a:rPr>
                    <a:t>Coherent scattering from a collection of nuclei </a:t>
                  </a:r>
                </a:p>
                <a:p>
                  <a:pPr lvl="0"/>
                  <a:endParaRPr lang="en-CA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endParaRPr>
                </a:p>
                <a:p>
                  <a:pPr lvl="0"/>
                  <a:endParaRPr lang="en-CA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endParaRPr>
                </a:p>
                <a:p>
                  <a:pPr marL="285750" lvl="0" indent="-285750">
                    <a:buFont typeface="Wingdings" panose="05000000000000000000" pitchFamily="2" charset="2"/>
                    <a:buChar char="à"/>
                  </a:pPr>
                  <a:endParaRPr lang="en-CA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endParaRPr>
                </a:p>
                <a:p>
                  <a:pPr lvl="0"/>
                  <a:endParaRPr lang="en-CA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endParaRPr>
                </a:p>
                <a:p>
                  <a:pPr lvl="0"/>
                  <a:r>
                    <a:rPr lang="en-CA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Wingdings" panose="05000000000000000000" pitchFamily="2" charset="2"/>
                    </a:rPr>
                    <a:t>     Step-function pseudo (Fermi) potential </a:t>
                  </a:r>
                  <a14:m>
                    <m:oMath xmlns:m="http://schemas.openxmlformats.org/officeDocument/2006/math">
                      <m:r>
                        <a:rPr lang="en-CA" i="1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m:t>∝</m:t>
                      </m:r>
                      <m:r>
                        <a:rPr lang="en-CA" i="1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m:t>𝑎</m:t>
                      </m:r>
                    </m:oMath>
                  </a14:m>
                  <a:endParaRPr lang="en-CA" i="1" dirty="0">
                    <a:solidFill>
                      <a:srgbClr val="0033CC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  <a:sym typeface="Wingdings" panose="05000000000000000000" pitchFamily="2" charset="2"/>
                  </a:endParaRPr>
                </a:p>
                <a:p>
                  <a:endParaRPr lang="en-CA" dirty="0"/>
                </a:p>
              </p:txBody>
            </p:sp>
          </mc:Choice>
          <mc:Fallback xmlns=""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3415" y="2332852"/>
                  <a:ext cx="5218095" cy="2154436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701" r="-117"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Down Arrow 11"/>
            <p:cNvSpPr/>
            <p:nvPr/>
          </p:nvSpPr>
          <p:spPr bwMode="auto">
            <a:xfrm>
              <a:off x="2731865" y="2982341"/>
              <a:ext cx="541538" cy="612000"/>
            </a:xfrm>
            <a:prstGeom prst="downArrow">
              <a:avLst>
                <a:gd name="adj1" fmla="val 41429"/>
                <a:gd name="adj2" fmla="val 58930"/>
              </a:avLst>
            </a:prstGeom>
            <a:solidFill>
              <a:srgbClr val="FFFF6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1612554" y="4402279"/>
              <a:ext cx="3294495" cy="1212997"/>
              <a:chOff x="1615735" y="4556612"/>
              <a:chExt cx="3294495" cy="1212997"/>
            </a:xfrm>
          </p:grpSpPr>
          <p:cxnSp>
            <p:nvCxnSpPr>
              <p:cNvPr id="14" name="Elbow Connector 13"/>
              <p:cNvCxnSpPr/>
              <p:nvPr/>
            </p:nvCxnSpPr>
            <p:spPr bwMode="auto">
              <a:xfrm flipH="1">
                <a:off x="1615735" y="4785953"/>
                <a:ext cx="2956265" cy="816746"/>
              </a:xfrm>
              <a:prstGeom prst="bentConnector3">
                <a:avLst/>
              </a:prstGeom>
              <a:solidFill>
                <a:srgbClr val="FFFF66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" name="Straight Arrow Connector 15"/>
              <p:cNvCxnSpPr/>
              <p:nvPr/>
            </p:nvCxnSpPr>
            <p:spPr bwMode="auto">
              <a:xfrm flipH="1">
                <a:off x="1988597" y="5052282"/>
                <a:ext cx="834501" cy="0"/>
              </a:xfrm>
              <a:prstGeom prst="straightConnector1">
                <a:avLst/>
              </a:prstGeom>
              <a:solidFill>
                <a:srgbClr val="FFFF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" name="Straight Arrow Connector 20"/>
              <p:cNvCxnSpPr/>
              <p:nvPr/>
            </p:nvCxnSpPr>
            <p:spPr bwMode="auto">
              <a:xfrm>
                <a:off x="1988597" y="4556612"/>
                <a:ext cx="834501" cy="0"/>
              </a:xfrm>
              <a:prstGeom prst="straightConnector1">
                <a:avLst/>
              </a:prstGeom>
              <a:solidFill>
                <a:srgbClr val="FFFF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" name="Straight Connector 21"/>
              <p:cNvCxnSpPr/>
              <p:nvPr/>
            </p:nvCxnSpPr>
            <p:spPr bwMode="auto">
              <a:xfrm>
                <a:off x="1615735" y="5602699"/>
                <a:ext cx="2956265" cy="0"/>
              </a:xfrm>
              <a:prstGeom prst="line">
                <a:avLst/>
              </a:prstGeom>
              <a:solidFill>
                <a:srgbClr val="FFFF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3" name="TextBox 22"/>
              <p:cNvSpPr txBox="1"/>
              <p:nvPr/>
            </p:nvSpPr>
            <p:spPr>
              <a:xfrm>
                <a:off x="4610148" y="5400277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dirty="0" smtClean="0"/>
                  <a:t>x</a:t>
                </a:r>
                <a:endParaRPr lang="en-CA" dirty="0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3443448" y="4990721"/>
                <a:ext cx="3513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dirty="0" smtClean="0"/>
                  <a:t>V</a:t>
                </a:r>
                <a:endParaRPr lang="en-CA" dirty="0"/>
              </a:p>
            </p:txBody>
          </p:sp>
          <p:cxnSp>
            <p:nvCxnSpPr>
              <p:cNvPr id="26" name="Straight Connector 25"/>
              <p:cNvCxnSpPr/>
              <p:nvPr/>
            </p:nvCxnSpPr>
            <p:spPr bwMode="auto">
              <a:xfrm>
                <a:off x="3861786" y="4796004"/>
                <a:ext cx="0" cy="806695"/>
              </a:xfrm>
              <a:prstGeom prst="line">
                <a:avLst/>
              </a:prstGeom>
              <a:solidFill>
                <a:srgbClr val="FFFF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arrow" w="med" len="med"/>
                <a:tailEnd type="arrow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/>
                <p:cNvSpPr txBox="1"/>
                <p:nvPr/>
              </p:nvSpPr>
              <p:spPr>
                <a:xfrm>
                  <a:off x="320515" y="5654195"/>
                  <a:ext cx="6794659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CA" dirty="0" smtClean="0">
                      <a:latin typeface="Calibri" panose="020F0502020204030204" pitchFamily="34" charset="0"/>
                    </a:rPr>
                    <a:t>E</a:t>
                  </a:r>
                  <a:r>
                    <a:rPr lang="en-CA" baseline="-25000" dirty="0" err="1" smtClean="0">
                      <a:latin typeface="Calibri" panose="020F0502020204030204" pitchFamily="34" charset="0"/>
                    </a:rPr>
                    <a:t>n</a:t>
                  </a:r>
                  <a:r>
                    <a:rPr lang="en-CA" dirty="0" smtClean="0">
                      <a:latin typeface="Calibri" panose="020F0502020204030204" pitchFamily="34" charset="0"/>
                    </a:rPr>
                    <a:t> &lt; V will be reflected</a:t>
                  </a:r>
                </a:p>
                <a:p>
                  <a:pPr algn="ctr"/>
                  <a:r>
                    <a:rPr lang="en-CA" dirty="0" smtClean="0">
                      <a:latin typeface="Calibri" panose="020F0502020204030204" pitchFamily="34" charset="0"/>
                    </a:rPr>
                    <a:t>(Reflection Losses from: absorption, inelastic </a:t>
                  </a:r>
                  <a:r>
                    <a:rPr lang="en-CA" dirty="0" err="1" smtClean="0">
                      <a:latin typeface="Calibri" panose="020F0502020204030204" pitchFamily="34" charset="0"/>
                    </a:rPr>
                    <a:t>upscattering</a:t>
                  </a:r>
                  <a:r>
                    <a:rPr lang="en-CA" dirty="0" smtClean="0">
                      <a:latin typeface="Calibri" panose="020F0502020204030204" pitchFamily="34" charset="0"/>
                    </a:rPr>
                    <a:t> </a:t>
                  </a:r>
                  <a:r>
                    <a:rPr lang="en-CA" dirty="0" smtClean="0">
                      <a:latin typeface="Calibri" panose="020F0502020204030204" pitchFamily="34" charset="0"/>
                      <a:sym typeface="Symbol" panose="05050102010706020507" pitchFamily="18" charset="2"/>
                    </a:rPr>
                    <a:t> </a:t>
                  </a:r>
                  <a14:m>
                    <m:oMath xmlns:m="http://schemas.openxmlformats.org/officeDocument/2006/math">
                      <m:r>
                        <a:rPr lang="en-CA" sz="1600" b="0" i="1" smtClean="0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𝑉</m:t>
                      </m:r>
                      <m:r>
                        <a:rPr lang="en-CA" sz="1600" b="0" i="1" smtClean="0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−</m:t>
                      </m:r>
                      <m:r>
                        <a:rPr lang="en-CA" sz="1600" b="0" i="1" smtClean="0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𝑖𝑊</m:t>
                      </m:r>
                    </m:oMath>
                  </a14:m>
                  <a:r>
                    <a:rPr lang="en-CA" dirty="0" smtClean="0">
                      <a:latin typeface="Calibri" panose="020F0502020204030204" pitchFamily="34" charset="0"/>
                    </a:rPr>
                    <a:t>)</a:t>
                  </a:r>
                  <a:endParaRPr lang="en-CA" dirty="0">
                    <a:latin typeface="Calibri" panose="020F0502020204030204" pitchFamily="34" charset="0"/>
                  </a:endParaRPr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0515" y="5654195"/>
                  <a:ext cx="6794659" cy="646331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t="-5660" b="-14151"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31" name="Group 30"/>
            <p:cNvGrpSpPr/>
            <p:nvPr/>
          </p:nvGrpSpPr>
          <p:grpSpPr>
            <a:xfrm>
              <a:off x="373415" y="6283290"/>
              <a:ext cx="6263967" cy="369332"/>
              <a:chOff x="479394" y="6283290"/>
              <a:chExt cx="6263967" cy="369332"/>
            </a:xfrm>
          </p:grpSpPr>
          <p:sp>
            <p:nvSpPr>
              <p:cNvPr id="29" name="Right Arrow 28"/>
              <p:cNvSpPr/>
              <p:nvPr/>
            </p:nvSpPr>
            <p:spPr bwMode="auto">
              <a:xfrm>
                <a:off x="479394" y="6356406"/>
                <a:ext cx="452761" cy="230820"/>
              </a:xfrm>
              <a:prstGeom prst="rightArrow">
                <a:avLst/>
              </a:prstGeom>
              <a:solidFill>
                <a:srgbClr val="FFFF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932155" y="6283290"/>
                <a:ext cx="58112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b="1" dirty="0" smtClean="0">
                    <a:solidFill>
                      <a:srgbClr val="0033CC"/>
                    </a:solidFill>
                    <a:latin typeface="Calibri" panose="020F0502020204030204" pitchFamily="34" charset="0"/>
                  </a:rPr>
                  <a:t>Coated materials (pipes, bottles) to transport &amp; store UCNs</a:t>
                </a:r>
                <a:endParaRPr lang="en-CA" b="1" dirty="0">
                  <a:solidFill>
                    <a:srgbClr val="0033CC"/>
                  </a:solidFill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3072" name="TextBox 3071"/>
            <p:cNvSpPr txBox="1"/>
            <p:nvPr/>
          </p:nvSpPr>
          <p:spPr>
            <a:xfrm>
              <a:off x="1312146" y="2884361"/>
              <a:ext cx="123431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1400" i="1" dirty="0" smtClean="0">
                  <a:latin typeface="Calibri" panose="020F0502020204030204" pitchFamily="34" charset="0"/>
                </a:rPr>
                <a:t>Effective </a:t>
              </a:r>
              <a:r>
                <a:rPr lang="en-CA" sz="1400" i="1" dirty="0" err="1" smtClean="0">
                  <a:latin typeface="Calibri" panose="020F0502020204030204" pitchFamily="34" charset="0"/>
                </a:rPr>
                <a:t>Int.</a:t>
              </a:r>
              <a:r>
                <a:rPr lang="en-CA" sz="1400" i="1" baseline="30000" dirty="0" err="1" smtClean="0">
                  <a:latin typeface="Calibri" panose="020F0502020204030204" pitchFamily="34" charset="0"/>
                </a:rPr>
                <a:t>n</a:t>
              </a:r>
              <a:r>
                <a:rPr lang="en-CA" sz="1400" i="1" dirty="0" smtClean="0">
                  <a:latin typeface="Calibri" panose="020F0502020204030204" pitchFamily="34" charset="0"/>
                </a:rPr>
                <a:t> </a:t>
              </a:r>
            </a:p>
            <a:p>
              <a:pPr algn="ctr"/>
              <a:r>
                <a:rPr lang="en-CA" sz="1400" i="1" dirty="0" smtClean="0">
                  <a:latin typeface="Calibri" panose="020F0502020204030204" pitchFamily="34" charset="0"/>
                </a:rPr>
                <a:t>with any </a:t>
              </a:r>
            </a:p>
            <a:p>
              <a:pPr algn="ctr"/>
              <a:r>
                <a:rPr lang="en-CA" sz="1400" i="1" dirty="0">
                  <a:latin typeface="Calibri" panose="020F0502020204030204" pitchFamily="34" charset="0"/>
                </a:rPr>
                <a:t>g</a:t>
              </a:r>
              <a:r>
                <a:rPr lang="en-CA" sz="1400" i="1" dirty="0" smtClean="0">
                  <a:latin typeface="Calibri" panose="020F0502020204030204" pitchFamily="34" charset="0"/>
                </a:rPr>
                <a:t>iven material</a:t>
              </a:r>
              <a:endParaRPr lang="en-CA" sz="1400" i="1" dirty="0">
                <a:latin typeface="Calibri" panose="020F0502020204030204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Rectangle 4"/>
                <p:cNvSpPr/>
                <p:nvPr/>
              </p:nvSpPr>
              <p:spPr>
                <a:xfrm>
                  <a:off x="3408487" y="2906226"/>
                  <a:ext cx="1606722" cy="69493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CA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𝑉</m:t>
                        </m:r>
                        <m:r>
                          <a:rPr lang="en-CA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= </m:t>
                        </m:r>
                        <m:f>
                          <m:fPr>
                            <m:ctrlPr>
                              <a:rPr lang="en-CA" i="1">
                                <a:solidFill>
                                  <a:srgbClr val="0033CC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en-CA" i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2</m:t>
                            </m:r>
                            <m:r>
                              <a:rPr lang="en-CA" i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𝜋</m:t>
                            </m:r>
                            <m:sSup>
                              <m:sSupPr>
                                <m:ctrlPr>
                                  <a:rPr lang="en-CA" i="1">
                                    <a:solidFill>
                                      <a:srgbClr val="0033CC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pPr>
                              <m:e>
                                <m:r>
                                  <a:rPr lang="en-CA" i="1">
                                    <a:solidFill>
                                      <a:srgbClr val="0033CC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ℏ</m:t>
                                </m:r>
                              </m:e>
                              <m:sup>
                                <m:r>
                                  <a:rPr lang="en-CA" i="1">
                                    <a:solidFill>
                                      <a:srgbClr val="0033CC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b>
                              <m:sSubPr>
                                <m:ctrlPr>
                                  <a:rPr lang="en-CA" i="1">
                                    <a:solidFill>
                                      <a:srgbClr val="0033CC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CA" i="1">
                                    <a:solidFill>
                                      <a:srgbClr val="0033CC"/>
                                    </a:solidFill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CA" i="1">
                                    <a:solidFill>
                                      <a:srgbClr val="0033CC"/>
                                    </a:solidFill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𝑛</m:t>
                                </m:r>
                              </m:sub>
                            </m:sSub>
                          </m:den>
                        </m:f>
                        <m:r>
                          <a:rPr lang="en-CA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𝑁𝑎</m:t>
                        </m:r>
                      </m:oMath>
                    </m:oMathPara>
                  </a14:m>
                  <a:endParaRPr lang="en-CA" dirty="0">
                    <a:solidFill>
                      <a:srgbClr val="0033CC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5" name="Rectangle 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08487" y="2906226"/>
                  <a:ext cx="1606722" cy="694934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147089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EEE500-DC19-463F-845B-A99F5F1FE7CA}" type="slidenum">
              <a:rPr lang="en-US" altLang="en-US" smtClean="0">
                <a:solidFill>
                  <a:srgbClr val="FFFFFF"/>
                </a:solidFill>
              </a:rPr>
              <a:pPr>
                <a:defRPr/>
              </a:pPr>
              <a:t>21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1"/>
          <p:cNvSpPr txBox="1">
            <a:spLocks/>
          </p:cNvSpPr>
          <p:nvPr/>
        </p:nvSpPr>
        <p:spPr bwMode="auto">
          <a:xfrm>
            <a:off x="7239000" y="20955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400" b="1" kern="120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8DF745-7D3F-47F4-83A3-874385CFAA69}" type="slidenum">
              <a:rPr lang="en-US" sz="2000" smtClean="0"/>
              <a:pPr/>
              <a:t>21</a:t>
            </a:fld>
            <a:endParaRPr lang="en-US" sz="200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0" y="133350"/>
            <a:ext cx="9144000" cy="51911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800" b="1" dirty="0" smtClean="0">
                <a:solidFill>
                  <a:srgbClr val="FFFFFF"/>
                </a:solidFill>
                <a:latin typeface="Arial" charset="0"/>
              </a:rPr>
              <a:t>UCNs for Fundamental Physics</a:t>
            </a:r>
          </a:p>
        </p:txBody>
      </p:sp>
      <p:sp>
        <p:nvSpPr>
          <p:cNvPr id="7" name="Slide Number Placeholder 1"/>
          <p:cNvSpPr txBox="1">
            <a:spLocks/>
          </p:cNvSpPr>
          <p:nvPr/>
        </p:nvSpPr>
        <p:spPr bwMode="auto">
          <a:xfrm>
            <a:off x="7239000" y="206375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0" latinLnBrk="0" hangingPunct="0">
              <a:spcBef>
                <a:spcPct val="20000"/>
              </a:spcBef>
              <a:buChar char="•"/>
              <a:defRPr sz="32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742950" indent="-285750" algn="l" defTabSz="914400" rtl="0" eaLnBrk="0" latinLnBrk="0" hangingPunct="0">
              <a:spcBef>
                <a:spcPct val="20000"/>
              </a:spcBef>
              <a:buChar char="–"/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1143000" indent="-228600" algn="l" defTabSz="914400" rtl="0" eaLnBrk="0" latinLnBrk="0" hangingPunct="0">
              <a:spcBef>
                <a:spcPct val="20000"/>
              </a:spcBef>
              <a:buChar char="•"/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600200" indent="-228600" algn="l" defTabSz="914400" rtl="0" eaLnBrk="0" latinLnBrk="0" hangingPunct="0">
              <a:spcBef>
                <a:spcPct val="20000"/>
              </a:spcBef>
              <a:buChar char="–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2057400" indent="-228600" algn="l" defTabSz="914400" rtl="0" eaLnBrk="0" latinLnBrk="0" hangingPunct="0">
              <a:spcBef>
                <a:spcPct val="20000"/>
              </a:spcBef>
              <a:buChar char="»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624A93A-D64E-4529-92D3-2A6A28A5C5F0}" type="slidenum">
              <a:rPr lang="en-US" altLang="en-US" sz="1400" smtClean="0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21</a:t>
            </a:fld>
            <a:endParaRPr lang="en-US" altLang="en-US" sz="1400" smtClean="0"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874" y="738136"/>
            <a:ext cx="8855115" cy="369332"/>
          </a:xfrm>
          <a:prstGeom prst="rect">
            <a:avLst/>
          </a:prstGeom>
          <a:noFill/>
          <a:ln>
            <a:solidFill>
              <a:srgbClr val="CC00CC"/>
            </a:solidFill>
          </a:ln>
        </p:spPr>
        <p:txBody>
          <a:bodyPr wrap="square" rtlCol="0">
            <a:spAutoFit/>
          </a:bodyPr>
          <a:lstStyle/>
          <a:p>
            <a:r>
              <a:rPr lang="en-CA" b="1" i="1" dirty="0" smtClean="0">
                <a:solidFill>
                  <a:srgbClr val="CC00CC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UCN key </a:t>
            </a:r>
            <a:r>
              <a:rPr lang="en-CA" b="1" i="1" dirty="0">
                <a:solidFill>
                  <a:srgbClr val="CC00CC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en-CA" b="1" i="1" dirty="0" smtClean="0">
                <a:solidFill>
                  <a:srgbClr val="CC00CC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eatures: 	</a:t>
            </a:r>
            <a:r>
              <a:rPr lang="en-CA" i="1" dirty="0" smtClean="0">
                <a:solidFill>
                  <a:srgbClr val="CC00CC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(a)“Readily” stored with interaction times </a:t>
            </a:r>
            <a:r>
              <a:rPr lang="en-CA" i="1" dirty="0" smtClean="0">
                <a:solidFill>
                  <a:srgbClr val="CC00CC"/>
                </a:solidFill>
                <a:latin typeface="Calibri" panose="020F0502020204030204" pitchFamily="34" charset="0"/>
                <a:cs typeface="Arial" panose="020B0604020202020204" pitchFamily="34" charset="0"/>
                <a:sym typeface="Symbol"/>
              </a:rPr>
              <a:t></a:t>
            </a:r>
            <a:r>
              <a:rPr lang="en-CA" i="1" dirty="0" smtClean="0">
                <a:solidFill>
                  <a:srgbClr val="CC00CC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CA" b="1" i="1" dirty="0" err="1" smtClean="0">
                <a:solidFill>
                  <a:srgbClr val="CC00CC"/>
                </a:solidFill>
                <a:latin typeface="Symbol" panose="05050102010706020507" pitchFamily="18" charset="2"/>
                <a:cs typeface="Arial" panose="020B0604020202020204" pitchFamily="34" charset="0"/>
                <a:sym typeface="Wingdings" panose="05000000000000000000" pitchFamily="2" charset="2"/>
              </a:rPr>
              <a:t>t</a:t>
            </a:r>
            <a:r>
              <a:rPr lang="en-CA" i="1" baseline="-25000" dirty="0" err="1" smtClean="0">
                <a:solidFill>
                  <a:srgbClr val="CC00CC"/>
                </a:solidFill>
                <a:latin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n</a:t>
            </a:r>
            <a:r>
              <a:rPr lang="en-CA" i="1" dirty="0" smtClean="0">
                <a:solidFill>
                  <a:srgbClr val="CC00CC"/>
                </a:solidFill>
                <a:latin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; (b) Can be spin-polarized.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3743651" y="4502206"/>
            <a:ext cx="5321013" cy="2266212"/>
            <a:chOff x="3743651" y="4502206"/>
            <a:chExt cx="5321013" cy="2266212"/>
          </a:xfrm>
        </p:grpSpPr>
        <p:grpSp>
          <p:nvGrpSpPr>
            <p:cNvPr id="17" name="Group 16"/>
            <p:cNvGrpSpPr/>
            <p:nvPr/>
          </p:nvGrpSpPr>
          <p:grpSpPr>
            <a:xfrm>
              <a:off x="3743651" y="4503506"/>
              <a:ext cx="2193010" cy="2264912"/>
              <a:chOff x="6881180" y="4474931"/>
              <a:chExt cx="2193010" cy="2264912"/>
            </a:xfrm>
          </p:grpSpPr>
          <p:pic>
            <p:nvPicPr>
              <p:cNvPr id="19" name="Picture 4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768" t="4562" r="7400"/>
              <a:stretch/>
            </p:blipFill>
            <p:spPr bwMode="auto">
              <a:xfrm>
                <a:off x="6881180" y="4474931"/>
                <a:ext cx="2193010" cy="224485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</p:pic>
          <p:sp>
            <p:nvSpPr>
              <p:cNvPr id="20" name="TextBox 19"/>
              <p:cNvSpPr txBox="1"/>
              <p:nvPr/>
            </p:nvSpPr>
            <p:spPr>
              <a:xfrm>
                <a:off x="6902446" y="6493622"/>
                <a:ext cx="143500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Lifetime: </a:t>
                </a:r>
                <a:r>
                  <a:rPr lang="en-CA" sz="10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PENeLOPE</a:t>
                </a:r>
                <a:endParaRPr lang="en-CA" sz="1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6005996" y="4502206"/>
              <a:ext cx="3058668" cy="2244852"/>
              <a:chOff x="6015522" y="2034548"/>
              <a:chExt cx="3058668" cy="2244852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015522" y="2034548"/>
                <a:ext cx="3058668" cy="2244852"/>
              </a:xfrm>
              <a:prstGeom prst="rect">
                <a:avLst/>
              </a:prstGeom>
              <a:ln w="9525">
                <a:solidFill>
                  <a:schemeClr val="tx1"/>
                </a:solidFill>
              </a:ln>
            </p:spPr>
          </p:pic>
          <p:sp>
            <p:nvSpPr>
              <p:cNvPr id="23" name="TextBox 22"/>
              <p:cNvSpPr txBox="1"/>
              <p:nvPr/>
            </p:nvSpPr>
            <p:spPr>
              <a:xfrm>
                <a:off x="6021682" y="4033179"/>
                <a:ext cx="1523174" cy="246221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CA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Neutron decay: UCNA</a:t>
                </a:r>
                <a:endParaRPr lang="en-CA" sz="1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1" name="Group 10"/>
          <p:cNvGrpSpPr/>
          <p:nvPr/>
        </p:nvGrpSpPr>
        <p:grpSpPr>
          <a:xfrm>
            <a:off x="3660025" y="1443791"/>
            <a:ext cx="5493353" cy="3011080"/>
            <a:chOff x="3660025" y="1443791"/>
            <a:chExt cx="5493353" cy="3011080"/>
          </a:xfrm>
        </p:grpSpPr>
        <p:grpSp>
          <p:nvGrpSpPr>
            <p:cNvPr id="5" name="Group 4"/>
            <p:cNvGrpSpPr/>
            <p:nvPr/>
          </p:nvGrpSpPr>
          <p:grpSpPr>
            <a:xfrm>
              <a:off x="3660025" y="1443791"/>
              <a:ext cx="3584712" cy="3011080"/>
              <a:chOff x="4325616" y="1333820"/>
              <a:chExt cx="3584712" cy="3011080"/>
            </a:xfrm>
          </p:grpSpPr>
          <p:pic>
            <p:nvPicPr>
              <p:cNvPr id="1028" name="Picture 4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623" t="3336" r="4860" b="8607"/>
              <a:stretch/>
            </p:blipFill>
            <p:spPr bwMode="auto">
              <a:xfrm>
                <a:off x="4682848" y="1333820"/>
                <a:ext cx="3227480" cy="27628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" name="TextBox 14"/>
                  <p:cNvSpPr txBox="1"/>
                  <p:nvPr/>
                </p:nvSpPr>
                <p:spPr>
                  <a:xfrm>
                    <a:off x="5826371" y="4006346"/>
                    <a:ext cx="1313052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CA" sz="1600" i="1" smtClean="0">
                              <a:latin typeface="Cambria Math"/>
                              <a:ea typeface="Cambria Math"/>
                            </a:rPr>
                            <m:t>𝜆</m:t>
                          </m:r>
                          <m:r>
                            <a:rPr lang="en-CA" sz="1600" i="1" smtClean="0">
                              <a:latin typeface="Cambria Math"/>
                              <a:ea typeface="Cambria Math"/>
                            </a:rPr>
                            <m:t>≡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n-CA" sz="160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lin"/>
                                  <m:ctrlPr>
                                    <a:rPr lang="en-CA" sz="160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CA" sz="160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sz="1600" b="0" i="1" smtClean="0">
                                          <a:latin typeface="Cambria Math"/>
                                          <a:ea typeface="Cambria Math"/>
                                        </a:rPr>
                                        <m:t>𝑔</m:t>
                                      </m:r>
                                    </m:e>
                                    <m:sub>
                                      <m:r>
                                        <a:rPr lang="en-CA" sz="1600" b="0" i="1" smtClean="0">
                                          <a:latin typeface="Cambria Math"/>
                                          <a:ea typeface="Cambria Math"/>
                                        </a:rPr>
                                        <m:t>𝐴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CA" sz="160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sz="1600" b="0" i="1" smtClean="0">
                                          <a:latin typeface="Cambria Math"/>
                                          <a:ea typeface="Cambria Math"/>
                                        </a:rPr>
                                        <m:t>𝑔</m:t>
                                      </m:r>
                                    </m:e>
                                    <m:sub>
                                      <m:r>
                                        <a:rPr lang="en-CA" sz="1600" b="0" i="1" smtClean="0">
                                          <a:latin typeface="Cambria Math"/>
                                          <a:ea typeface="Cambria Math"/>
                                        </a:rPr>
                                        <m:t>𝑉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oMath>
                      </m:oMathPara>
                    </a14:m>
                    <a:endParaRPr lang="en-CA" sz="1600" dirty="0"/>
                  </a:p>
                </p:txBody>
              </p:sp>
            </mc:Choice>
            <mc:Fallback xmlns="">
              <p:sp>
                <p:nvSpPr>
                  <p:cNvPr id="15" name="TextBox 1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826371" y="4006346"/>
                    <a:ext cx="1313052" cy="338554"/>
                  </a:xfrm>
                  <a:prstGeom prst="rect">
                    <a:avLst/>
                  </a:prstGeom>
                  <a:blipFill rotWithShape="1">
                    <a:blip r:embed="rId8"/>
                    <a:stretch>
                      <a:fillRect t="-100000" r="-16744" b="-164286"/>
                    </a:stretch>
                  </a:blipFill>
                </p:spPr>
                <p:txBody>
                  <a:bodyPr/>
                  <a:lstStyle/>
                  <a:p>
                    <a:r>
                      <a:rPr lang="en-CA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" name="TextBox 15"/>
                  <p:cNvSpPr txBox="1"/>
                  <p:nvPr/>
                </p:nvSpPr>
                <p:spPr>
                  <a:xfrm rot="16200000">
                    <a:off x="4222799" y="2428802"/>
                    <a:ext cx="544188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CA" sz="16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CA" sz="1600" b="0" i="1" smtClean="0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CA" sz="1600" b="0" i="1" smtClean="0">
                                  <a:latin typeface="Cambria Math"/>
                                </a:rPr>
                                <m:t>𝑢𝑑</m:t>
                              </m:r>
                            </m:sub>
                          </m:sSub>
                        </m:oMath>
                      </m:oMathPara>
                    </a14:m>
                    <a:endParaRPr lang="en-CA" sz="1600" dirty="0"/>
                  </a:p>
                </p:txBody>
              </p:sp>
            </mc:Choice>
            <mc:Fallback xmlns="">
              <p:sp>
                <p:nvSpPr>
                  <p:cNvPr id="16" name="TextBox 1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6200000">
                    <a:off x="4222799" y="2428802"/>
                    <a:ext cx="544188" cy="338554"/>
                  </a:xfrm>
                  <a:prstGeom prst="rect">
                    <a:avLst/>
                  </a:prstGeom>
                  <a:blipFill rotWithShape="1"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CA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6995480" y="1971448"/>
                  <a:ext cx="2157898" cy="51821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CA" sz="20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CA" sz="2000" i="1" smtClean="0">
                                <a:latin typeface="Cambria Math"/>
                                <a:ea typeface="Cambria Math"/>
                              </a:rPr>
                              <m:t>𝜏</m:t>
                            </m:r>
                          </m:e>
                          <m:sub>
                            <m:r>
                              <a:rPr lang="en-CA" sz="2000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  <m:r>
                          <a:rPr lang="en-CA" sz="2000" b="0" i="1" smtClean="0">
                            <a:latin typeface="Cambria Math"/>
                          </a:rPr>
                          <m:t>=</m:t>
                        </m:r>
                        <m:box>
                          <m:boxPr>
                            <m:ctrlPr>
                              <a:rPr lang="en-CA" sz="2000" b="0" i="1" smtClean="0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CA" sz="2000" b="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CA" sz="2000" b="0" i="1" smtClean="0">
                                    <a:latin typeface="Cambria Math"/>
                                  </a:rPr>
                                  <m:t>4908.7 </m:t>
                                </m:r>
                                <m:r>
                                  <a:rPr lang="en-CA" sz="2000" b="0" i="1" smtClean="0">
                                    <a:latin typeface="Cambria Math"/>
                                    <a:ea typeface="Cambria Math"/>
                                  </a:rPr>
                                  <m:t>±1.9 </m:t>
                                </m:r>
                                <m:r>
                                  <a:rPr lang="en-CA" sz="2000" b="0" i="1" smtClean="0">
                                    <a:latin typeface="Cambria Math"/>
                                    <a:ea typeface="Cambria Math"/>
                                  </a:rPr>
                                  <m:t>𝑠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en-CA" sz="2000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begChr m:val="|"/>
                                        <m:endChr m:val="|"/>
                                        <m:ctrlPr>
                                          <a:rPr lang="en-CA" sz="2000" b="0" i="1" smtClean="0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CA" sz="2000" b="0" i="1" smtClean="0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CA" sz="2000" b="0" i="1" smtClean="0">
                                                <a:solidFill>
                                                  <a:srgbClr val="0000FF"/>
                                                </a:solidFill>
                                                <a:latin typeface="Cambria Math"/>
                                              </a:rPr>
                                              <m:t>𝑉</m:t>
                                            </m:r>
                                          </m:e>
                                          <m:sub>
                                            <m:r>
                                              <a:rPr lang="en-CA" sz="2000" b="0" i="1" smtClean="0">
                                                <a:solidFill>
                                                  <a:srgbClr val="0000FF"/>
                                                </a:solidFill>
                                                <a:latin typeface="Cambria Math"/>
                                              </a:rPr>
                                              <m:t>𝑢𝑑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  <m:sup>
                                    <m:r>
                                      <a:rPr lang="en-CA" sz="2000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CA" sz="2000" b="0" i="1" smtClean="0">
                                    <a:latin typeface="Cambria Math"/>
                                  </a:rPr>
                                  <m:t> (1+3</m:t>
                                </m:r>
                                <m:sSup>
                                  <m:sSupPr>
                                    <m:ctrlPr>
                                      <a:rPr lang="en-CA" sz="2000" b="0" i="1" smtClean="0">
                                        <a:solidFill>
                                          <a:srgbClr val="0000FF"/>
                                        </a:solidFill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CA" sz="2000" b="0" i="1" smtClean="0">
                                        <a:solidFill>
                                          <a:srgbClr val="0000FF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𝜆</m:t>
                                    </m:r>
                                  </m:e>
                                  <m:sup>
                                    <m:r>
                                      <a:rPr lang="en-CA" sz="20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CA" sz="2000" b="0" i="1" smtClean="0">
                                    <a:latin typeface="Cambria Math"/>
                                    <a:ea typeface="Cambria Math"/>
                                  </a:rPr>
                                  <m:t>)</m:t>
                                </m:r>
                              </m:den>
                            </m:f>
                          </m:e>
                        </m:box>
                      </m:oMath>
                    </m:oMathPara>
                  </a14:m>
                  <a:endParaRPr lang="en-CA" sz="2000" dirty="0"/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95480" y="1971448"/>
                  <a:ext cx="2157898" cy="518219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 b="-8235"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/>
                <p:cNvSpPr txBox="1"/>
                <p:nvPr/>
              </p:nvSpPr>
              <p:spPr>
                <a:xfrm>
                  <a:off x="7199327" y="2803705"/>
                  <a:ext cx="1616853" cy="49250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CA" sz="2000" b="0" i="1" smtClean="0">
                            <a:latin typeface="Cambria Math"/>
                          </a:rPr>
                          <m:t>𝐴</m:t>
                        </m:r>
                        <m:r>
                          <a:rPr lang="en-CA" sz="2000" b="0" i="1" smtClean="0">
                            <a:latin typeface="Cambria Math"/>
                          </a:rPr>
                          <m:t>=</m:t>
                        </m:r>
                        <m:box>
                          <m:boxPr>
                            <m:ctrlPr>
                              <a:rPr lang="en-CA" sz="2000" b="0" i="1" smtClean="0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CA" sz="2000" b="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CA" sz="2000" b="0" i="1" smtClean="0">
                                    <a:latin typeface="Cambria Math"/>
                                  </a:rPr>
                                  <m:t>−2</m:t>
                                </m:r>
                                <m:r>
                                  <a:rPr lang="en-CA" sz="20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</a:rPr>
                                  <m:t>𝜆</m:t>
                                </m:r>
                                <m:r>
                                  <a:rPr lang="en-CA" sz="2000" b="0" i="1" smtClean="0">
                                    <a:latin typeface="Cambria Math"/>
                                    <a:ea typeface="Cambria Math"/>
                                  </a:rPr>
                                  <m:t>(</m:t>
                                </m:r>
                                <m:r>
                                  <a:rPr lang="en-CA" sz="20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</a:rPr>
                                  <m:t>𝜆</m:t>
                                </m:r>
                                <m:r>
                                  <a:rPr lang="en-CA" sz="2000" b="0" i="1" smtClean="0">
                                    <a:latin typeface="Cambria Math"/>
                                    <a:ea typeface="Cambria Math"/>
                                  </a:rPr>
                                  <m:t>+1)</m:t>
                                </m:r>
                              </m:num>
                              <m:den>
                                <m:r>
                                  <a:rPr lang="en-CA" sz="2000" b="0" i="1" smtClean="0">
                                    <a:latin typeface="Cambria Math"/>
                                  </a:rPr>
                                  <m:t>1+3</m:t>
                                </m:r>
                                <m:sSup>
                                  <m:sSupPr>
                                    <m:ctrlPr>
                                      <a:rPr lang="en-CA" sz="2000" b="0" i="1" smtClean="0">
                                        <a:solidFill>
                                          <a:srgbClr val="0000FF"/>
                                        </a:solidFill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CA" sz="2000" b="0" i="1" smtClean="0">
                                        <a:solidFill>
                                          <a:srgbClr val="0000FF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𝜆</m:t>
                                    </m:r>
                                  </m:e>
                                  <m:sup>
                                    <m:r>
                                      <a:rPr lang="en-CA" sz="20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</m:e>
                        </m:box>
                      </m:oMath>
                    </m:oMathPara>
                  </a14:m>
                  <a:endParaRPr lang="en-CA" sz="2000" dirty="0"/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99327" y="2803705"/>
                  <a:ext cx="1616853" cy="492507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 b="-2469"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1" name="Group 20"/>
          <p:cNvGrpSpPr/>
          <p:nvPr/>
        </p:nvGrpSpPr>
        <p:grpSpPr>
          <a:xfrm>
            <a:off x="86323" y="1144677"/>
            <a:ext cx="4002857" cy="4893647"/>
            <a:chOff x="288350" y="1144677"/>
            <a:chExt cx="4002857" cy="4893647"/>
          </a:xfrm>
        </p:grpSpPr>
        <p:sp>
          <p:nvSpPr>
            <p:cNvPr id="32" name="TextBox 31"/>
            <p:cNvSpPr txBox="1"/>
            <p:nvPr/>
          </p:nvSpPr>
          <p:spPr>
            <a:xfrm>
              <a:off x="288350" y="1144677"/>
              <a:ext cx="3678594" cy="48936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b="1" i="1" u="sng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Neutron </a:t>
              </a:r>
              <a:r>
                <a:rPr lang="en-CA" b="1" i="1" u="sng" dirty="0" smtClean="0">
                  <a:solidFill>
                    <a:srgbClr val="0000FF"/>
                  </a:solidFill>
                  <a:latin typeface="Symbol" panose="05050102010706020507" pitchFamily="18" charset="2"/>
                  <a:cs typeface="Arial" panose="020B0604020202020204" pitchFamily="34" charset="0"/>
                </a:rPr>
                <a:t>b</a:t>
              </a:r>
              <a:r>
                <a:rPr lang="en-CA" b="1" i="1" u="sng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decay </a:t>
              </a:r>
              <a:endParaRPr lang="en-CA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n-CA" sz="800" b="1" i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180000" indent="-180000">
                <a:buFont typeface="Calibri" panose="020F0502020204030204" pitchFamily="34" charset="0"/>
                <a:buChar char="‒"/>
              </a:pPr>
              <a:r>
                <a:rPr lang="en-CA" dirty="0" smtClean="0"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Studies:</a:t>
              </a:r>
              <a:endParaRPr lang="en-CA" i="1" baseline="-25000" dirty="0">
                <a:latin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  <a:p>
              <a:pPr marL="432000" lvl="1" indent="-180000">
                <a:buFont typeface="Arial" panose="020B0604020202020204" pitchFamily="34" charset="0"/>
                <a:buChar char="•"/>
              </a:pPr>
              <a:r>
                <a:rPr lang="en-CA" dirty="0"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CKM </a:t>
              </a:r>
              <a:r>
                <a:rPr lang="en-CA" dirty="0" err="1"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unitarity</a:t>
              </a:r>
              <a:r>
                <a:rPr lang="en-CA" dirty="0"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 (</a:t>
              </a:r>
              <a:r>
                <a:rPr lang="en-CA" dirty="0" err="1" smtClean="0">
                  <a:solidFill>
                    <a:srgbClr val="0000FF"/>
                  </a:solidFill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V</a:t>
              </a:r>
              <a:r>
                <a:rPr lang="en-CA" baseline="-25000" dirty="0" err="1" smtClean="0">
                  <a:solidFill>
                    <a:srgbClr val="0000FF"/>
                  </a:solidFill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ud</a:t>
              </a:r>
              <a:r>
                <a:rPr lang="en-CA" dirty="0" smtClean="0"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)</a:t>
              </a:r>
            </a:p>
            <a:p>
              <a:pPr marL="432000" lvl="1" indent="-180000">
                <a:buFont typeface="Arial" panose="020B0604020202020204" pitchFamily="34" charset="0"/>
                <a:buChar char="•"/>
              </a:pPr>
              <a:r>
                <a:rPr lang="en-CA" dirty="0" smtClean="0"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Weak Couplings: </a:t>
              </a:r>
              <a:r>
                <a:rPr lang="en-CA" dirty="0" smtClean="0">
                  <a:solidFill>
                    <a:srgbClr val="0000FF"/>
                  </a:solidFill>
                  <a:latin typeface="Symbol" panose="05050102010706020507" pitchFamily="18" charset="2"/>
                  <a:cs typeface="Arial" panose="020B0604020202020204" pitchFamily="34" charset="0"/>
                  <a:sym typeface="Wingdings" panose="05000000000000000000" pitchFamily="2" charset="2"/>
                </a:rPr>
                <a:t>l</a:t>
              </a:r>
              <a:r>
                <a:rPr lang="en-CA" dirty="0" smtClean="0">
                  <a:solidFill>
                    <a:srgbClr val="0000FF"/>
                  </a:solidFill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(</a:t>
              </a:r>
              <a:r>
                <a:rPr lang="en-CA" dirty="0" err="1" smtClean="0">
                  <a:solidFill>
                    <a:srgbClr val="0000FF"/>
                  </a:solidFill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g</a:t>
              </a:r>
              <a:r>
                <a:rPr lang="en-CA" baseline="-25000" dirty="0" err="1" smtClean="0">
                  <a:solidFill>
                    <a:srgbClr val="0000FF"/>
                  </a:solidFill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A</a:t>
              </a:r>
              <a:r>
                <a:rPr lang="en-CA" dirty="0" smtClean="0">
                  <a:solidFill>
                    <a:srgbClr val="0000FF"/>
                  </a:solidFill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/</a:t>
              </a:r>
              <a:r>
                <a:rPr lang="en-CA" dirty="0" err="1" smtClean="0">
                  <a:solidFill>
                    <a:srgbClr val="0000FF"/>
                  </a:solidFill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g</a:t>
              </a:r>
              <a:r>
                <a:rPr lang="en-CA" baseline="-25000" dirty="0" err="1" smtClean="0">
                  <a:solidFill>
                    <a:srgbClr val="0000FF"/>
                  </a:solidFill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V</a:t>
              </a:r>
              <a:r>
                <a:rPr lang="en-CA" dirty="0" smtClean="0">
                  <a:solidFill>
                    <a:srgbClr val="0000FF"/>
                  </a:solidFill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)</a:t>
              </a:r>
              <a:r>
                <a:rPr lang="en-CA" dirty="0" smtClean="0"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, </a:t>
              </a:r>
              <a:r>
                <a:rPr lang="en-CA" dirty="0" err="1" smtClean="0"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g</a:t>
              </a:r>
              <a:r>
                <a:rPr lang="en-CA" baseline="-25000" dirty="0" err="1" smtClean="0"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S</a:t>
              </a:r>
              <a:r>
                <a:rPr lang="en-CA" dirty="0" smtClean="0"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, </a:t>
              </a:r>
              <a:r>
                <a:rPr lang="en-CA" dirty="0" err="1" smtClean="0"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g</a:t>
              </a:r>
              <a:r>
                <a:rPr lang="en-CA" baseline="-25000" dirty="0" err="1" smtClean="0"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T</a:t>
              </a:r>
              <a:r>
                <a:rPr lang="en-CA" dirty="0" smtClean="0">
                  <a:solidFill>
                    <a:srgbClr val="0000FF"/>
                  </a:solidFill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 </a:t>
              </a:r>
              <a:endParaRPr lang="en-CA" dirty="0" smtClean="0">
                <a:latin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  <a:p>
              <a:pPr marL="432000" lvl="1" indent="-180000">
                <a:buFont typeface="Arial" panose="020B0604020202020204" pitchFamily="34" charset="0"/>
                <a:buChar char="•"/>
              </a:pPr>
              <a:r>
                <a:rPr lang="en-CA" dirty="0" smtClean="0"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BSM, right-handed couplings           (V-A </a:t>
              </a:r>
              <a:r>
                <a:rPr lang="en-CA" dirty="0"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vs </a:t>
              </a:r>
              <a:r>
                <a:rPr lang="en-CA" dirty="0" smtClean="0"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V+A)</a:t>
              </a:r>
              <a:endParaRPr lang="en-CA" dirty="0">
                <a:latin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  <a:p>
              <a:pPr marL="432000" lvl="1" indent="-180000">
                <a:buFont typeface="Arial" panose="020B0604020202020204" pitchFamily="34" charset="0"/>
                <a:buChar char="•"/>
              </a:pPr>
              <a:r>
                <a:rPr lang="en-CA" dirty="0" smtClean="0"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He/H </a:t>
              </a:r>
              <a:r>
                <a:rPr lang="en-CA" dirty="0"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ratios in early </a:t>
              </a:r>
              <a:r>
                <a:rPr lang="en-CA" dirty="0" smtClean="0"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universe, BBN uncertainties (in </a:t>
              </a:r>
              <a:r>
                <a:rPr lang="en-CA" b="1" i="1" dirty="0" err="1" smtClean="0">
                  <a:latin typeface="Symbol" panose="05050102010706020507" pitchFamily="18" charset="2"/>
                  <a:cs typeface="Arial" panose="020B0604020202020204" pitchFamily="34" charset="0"/>
                  <a:sym typeface="Wingdings" panose="05000000000000000000" pitchFamily="2" charset="2"/>
                </a:rPr>
                <a:t>t</a:t>
              </a:r>
              <a:r>
                <a:rPr lang="en-CA" i="1" baseline="-25000" dirty="0" err="1" smtClean="0"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n</a:t>
              </a:r>
              <a:r>
                <a:rPr lang="en-CA" dirty="0" smtClean="0"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)</a:t>
              </a:r>
            </a:p>
            <a:p>
              <a:pPr marL="0" lvl="1"/>
              <a:endParaRPr lang="en-CA" sz="800" dirty="0">
                <a:latin typeface="Symbol" panose="05050102010706020507" pitchFamily="18" charset="2"/>
                <a:cs typeface="Arial" panose="020B0604020202020204" pitchFamily="34" charset="0"/>
                <a:sym typeface="Wingdings" panose="05000000000000000000" pitchFamily="2" charset="2"/>
              </a:endParaRPr>
            </a:p>
            <a:p>
              <a:pPr marL="180000" indent="-180000">
                <a:buFont typeface="Calibri" panose="020F0502020204030204" pitchFamily="34" charset="0"/>
                <a:buChar char="‒"/>
              </a:pPr>
              <a:r>
                <a:rPr lang="en-CA" dirty="0"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Neutron Lifetime </a:t>
              </a:r>
              <a:r>
                <a:rPr lang="en-CA" b="1" i="1" dirty="0" err="1">
                  <a:latin typeface="Symbol" panose="05050102010706020507" pitchFamily="18" charset="2"/>
                  <a:cs typeface="Arial" panose="020B0604020202020204" pitchFamily="34" charset="0"/>
                  <a:sym typeface="Wingdings" panose="05000000000000000000" pitchFamily="2" charset="2"/>
                </a:rPr>
                <a:t>t</a:t>
              </a:r>
              <a:r>
                <a:rPr lang="en-CA" i="1" baseline="-25000" dirty="0" err="1"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n</a:t>
              </a:r>
              <a:endParaRPr lang="en-CA" dirty="0">
                <a:latin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  <a:p>
              <a:pPr marL="432000" lvl="1" indent="-180000">
                <a:buFont typeface="Arial" panose="020B0604020202020204" pitchFamily="34" charset="0"/>
                <a:buChar char="•"/>
              </a:pPr>
              <a:r>
                <a:rPr lang="en-CA" dirty="0"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New initiatives: Makes use of </a:t>
              </a:r>
              <a:r>
                <a:rPr lang="en-CA" dirty="0" smtClean="0"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magnetic, magneto-gravitational </a:t>
              </a:r>
              <a:r>
                <a:rPr lang="en-CA" dirty="0"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traps </a:t>
              </a:r>
              <a:r>
                <a:rPr lang="en-CA" dirty="0" smtClean="0"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(</a:t>
              </a:r>
              <a:r>
                <a:rPr lang="en-CA" dirty="0" err="1" smtClean="0"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PENeLOPE</a:t>
              </a:r>
              <a:r>
                <a:rPr lang="en-CA" dirty="0"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, </a:t>
              </a:r>
              <a:r>
                <a:rPr lang="en-CA" dirty="0" err="1"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UCN</a:t>
              </a:r>
              <a:r>
                <a:rPr lang="en-CA" dirty="0" err="1">
                  <a:latin typeface="Symbol" panose="05050102010706020507" pitchFamily="18" charset="2"/>
                  <a:cs typeface="Arial" panose="020B0604020202020204" pitchFamily="34" charset="0"/>
                  <a:sym typeface="Wingdings" panose="05000000000000000000" pitchFamily="2" charset="2"/>
                </a:rPr>
                <a:t>t</a:t>
              </a:r>
              <a:r>
                <a:rPr lang="en-CA" dirty="0"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)</a:t>
              </a:r>
            </a:p>
            <a:p>
              <a:pPr marL="252000" lvl="1"/>
              <a:endParaRPr lang="en-CA" sz="800" dirty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  <a:p>
              <a:pPr marL="180000" indent="-180000">
                <a:buFont typeface="Calibri" panose="020F0502020204030204" pitchFamily="34" charset="0"/>
                <a:buChar char="‒"/>
              </a:pPr>
              <a:r>
                <a:rPr lang="en-CA" dirty="0" smtClean="0"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Neutron </a:t>
              </a:r>
              <a:r>
                <a:rPr lang="en-CA" i="1" dirty="0">
                  <a:latin typeface="Symbol" panose="05050102010706020507" pitchFamily="18" charset="2"/>
                  <a:cs typeface="Arial" panose="020B0604020202020204" pitchFamily="34" charset="0"/>
                  <a:sym typeface="Wingdings" panose="05000000000000000000" pitchFamily="2" charset="2"/>
                </a:rPr>
                <a:t>b </a:t>
              </a:r>
              <a:r>
                <a:rPr lang="en-CA" dirty="0"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decay </a:t>
              </a:r>
              <a:r>
                <a:rPr lang="en-CA" dirty="0" smtClean="0"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angular </a:t>
              </a:r>
              <a:r>
                <a:rPr lang="en-CA" dirty="0" err="1" smtClean="0"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corr.</a:t>
              </a:r>
              <a:r>
                <a:rPr lang="en-CA" baseline="30000" dirty="0" err="1" smtClean="0"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n</a:t>
              </a:r>
              <a:endParaRPr lang="en-CA" i="1" baseline="30000" dirty="0">
                <a:latin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  <a:p>
              <a:pPr marL="432000" lvl="1" indent="-180000">
                <a:buFont typeface="Arial" panose="020B0604020202020204" pitchFamily="34" charset="0"/>
                <a:buChar char="•"/>
              </a:pPr>
              <a:r>
                <a:rPr lang="en-CA" b="1" i="1" dirty="0" smtClean="0"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A</a:t>
              </a:r>
              <a:r>
                <a:rPr lang="en-CA" dirty="0" smtClean="0"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 </a:t>
              </a:r>
              <a:r>
                <a:rPr lang="en-CA" dirty="0" err="1" smtClean="0"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coeff</a:t>
              </a:r>
              <a:r>
                <a:rPr lang="en-CA" dirty="0" smtClean="0"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. (UCNA) </a:t>
              </a:r>
            </a:p>
            <a:p>
              <a:pPr marL="432000" lvl="1" indent="-180000">
                <a:buFont typeface="Arial" panose="020B0604020202020204" pitchFamily="34" charset="0"/>
                <a:buChar char="•"/>
              </a:pPr>
              <a:endParaRPr lang="en-CA" dirty="0">
                <a:latin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  <a:p>
              <a:pPr marL="252000" lvl="1"/>
              <a:endParaRPr lang="en-CA" dirty="0">
                <a:latin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2256483" y="1154744"/>
                  <a:ext cx="203472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CA" i="1">
                          <a:latin typeface="Cambria Math"/>
                          <a:cs typeface="Arial" panose="020B0604020202020204" pitchFamily="34" charset="0"/>
                        </a:rPr>
                        <m:t>(</m:t>
                      </m:r>
                      <m:r>
                        <a:rPr lang="en-CA" i="1">
                          <a:latin typeface="Cambria Math"/>
                          <a:cs typeface="Arial" panose="020B0604020202020204" pitchFamily="34" charset="0"/>
                        </a:rPr>
                        <m:t>𝑛</m:t>
                      </m:r>
                      <m:r>
                        <a:rPr lang="en-CA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→</m:t>
                      </m:r>
                      <m:r>
                        <a:rPr lang="en-CA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𝑝</m:t>
                      </m:r>
                      <m:r>
                        <a:rPr lang="en-CA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+</m:t>
                      </m:r>
                      <m:sSup>
                        <m:sSupPr>
                          <m:ctrlPr>
                            <a:rPr lang="en-CA" i="1"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CA" i="1"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𝑒</m:t>
                          </m:r>
                        </m:e>
                        <m:sup>
                          <m:r>
                            <a:rPr lang="en-CA" i="1"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−</m:t>
                          </m:r>
                        </m:sup>
                      </m:sSup>
                      <m:r>
                        <a:rPr lang="en-CA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lang="en-CA" i="1"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CA" i="1"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CA" i="1"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CA" i="1"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𝑒</m:t>
                              </m:r>
                            </m:sub>
                          </m:sSub>
                        </m:e>
                      </m:acc>
                    </m:oMath>
                  </a14:m>
                  <a:r>
                    <a:rPr lang="en-CA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)</a:t>
                  </a:r>
                  <a:endParaRPr lang="en-CA" dirty="0"/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56483" y="1154744"/>
                  <a:ext cx="2034724" cy="369332"/>
                </a:xfrm>
                <a:prstGeom prst="rect">
                  <a:avLst/>
                </a:prstGeom>
                <a:blipFill rotWithShape="0">
                  <a:blip r:embed="rId12"/>
                  <a:stretch>
                    <a:fillRect l="-898" t="-8197" r="-6886" b="-24590"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704437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EEE500-DC19-463F-845B-A99F5F1FE7CA}" type="slidenum">
              <a:rPr lang="en-US" altLang="en-US" smtClean="0">
                <a:solidFill>
                  <a:srgbClr val="FFFFFF"/>
                </a:solidFill>
              </a:rPr>
              <a:pPr>
                <a:defRPr/>
              </a:pPr>
              <a:t>22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1"/>
          <p:cNvSpPr txBox="1">
            <a:spLocks/>
          </p:cNvSpPr>
          <p:nvPr/>
        </p:nvSpPr>
        <p:spPr bwMode="auto">
          <a:xfrm>
            <a:off x="7239000" y="20955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400" b="1" kern="120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8DF745-7D3F-47F4-83A3-874385CFAA69}" type="slidenum">
              <a:rPr lang="en-US" sz="2000" smtClean="0"/>
              <a:pPr/>
              <a:t>22</a:t>
            </a:fld>
            <a:endParaRPr lang="en-US" sz="200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0" y="133350"/>
            <a:ext cx="9144000" cy="51911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800" b="1" dirty="0" smtClean="0">
                <a:solidFill>
                  <a:srgbClr val="FFFFFF"/>
                </a:solidFill>
                <a:latin typeface="Arial" charset="0"/>
              </a:rPr>
              <a:t>UCNs for Fundamental Physics</a:t>
            </a:r>
          </a:p>
        </p:txBody>
      </p:sp>
      <p:sp>
        <p:nvSpPr>
          <p:cNvPr id="7" name="Slide Number Placeholder 1"/>
          <p:cNvSpPr txBox="1">
            <a:spLocks/>
          </p:cNvSpPr>
          <p:nvPr/>
        </p:nvSpPr>
        <p:spPr bwMode="auto">
          <a:xfrm>
            <a:off x="7239000" y="206375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0" latinLnBrk="0" hangingPunct="0">
              <a:spcBef>
                <a:spcPct val="20000"/>
              </a:spcBef>
              <a:buChar char="•"/>
              <a:defRPr sz="32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742950" indent="-285750" algn="l" defTabSz="914400" rtl="0" eaLnBrk="0" latinLnBrk="0" hangingPunct="0">
              <a:spcBef>
                <a:spcPct val="20000"/>
              </a:spcBef>
              <a:buChar char="–"/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1143000" indent="-228600" algn="l" defTabSz="914400" rtl="0" eaLnBrk="0" latinLnBrk="0" hangingPunct="0">
              <a:spcBef>
                <a:spcPct val="20000"/>
              </a:spcBef>
              <a:buChar char="•"/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600200" indent="-228600" algn="l" defTabSz="914400" rtl="0" eaLnBrk="0" latinLnBrk="0" hangingPunct="0">
              <a:spcBef>
                <a:spcPct val="20000"/>
              </a:spcBef>
              <a:buChar char="–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2057400" indent="-228600" algn="l" defTabSz="914400" rtl="0" eaLnBrk="0" latinLnBrk="0" hangingPunct="0">
              <a:spcBef>
                <a:spcPct val="20000"/>
              </a:spcBef>
              <a:buChar char="»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624A93A-D64E-4529-92D3-2A6A28A5C5F0}" type="slidenum">
              <a:rPr lang="en-US" altLang="en-US" sz="1400" smtClean="0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22</a:t>
            </a:fld>
            <a:endParaRPr lang="en-US" altLang="en-US" sz="1400" smtClean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8705724" y="6617830"/>
            <a:ext cx="350875" cy="2339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58036" y="839324"/>
            <a:ext cx="3718349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05200"/>
            <a:r>
              <a:rPr lang="en-CA" i="1" dirty="0" smtClean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 </a:t>
            </a:r>
            <a:r>
              <a:rPr lang="en-CA" i="1" dirty="0" smtClean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UCN </a:t>
            </a:r>
            <a:r>
              <a:rPr lang="en-CA" i="1" dirty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as quantum bouncing </a:t>
            </a:r>
            <a:r>
              <a:rPr lang="en-CA" i="1" dirty="0" smtClean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balls</a:t>
            </a:r>
            <a:endParaRPr lang="en-CA" i="1" dirty="0">
              <a:solidFill>
                <a:srgbClr val="FF0000"/>
              </a:solidFill>
              <a:latin typeface="Calibri" panose="020F050202020403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endParaRPr lang="en-CA" sz="1200" b="1" i="1" u="sng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b="1" i="1" u="sng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Gravity Tests with UCNs </a:t>
            </a:r>
          </a:p>
          <a:p>
            <a:endParaRPr lang="en-CA" sz="8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0000" indent="-180000">
              <a:buFont typeface="Calibri" panose="020F0502020204030204" pitchFamily="34" charset="0"/>
              <a:buChar char="‒"/>
            </a:pPr>
            <a:r>
              <a:rPr lang="en-CA" dirty="0" smtClean="0">
                <a:latin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Studies of:</a:t>
            </a:r>
          </a:p>
          <a:p>
            <a:pPr marL="432000" lvl="1" indent="-180000">
              <a:buFont typeface="Arial" panose="020B0604020202020204" pitchFamily="34" charset="0"/>
              <a:buChar char="•"/>
            </a:pPr>
            <a:r>
              <a:rPr lang="en-CA" dirty="0" smtClean="0">
                <a:latin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Gravitational quantum levels</a:t>
            </a:r>
          </a:p>
          <a:p>
            <a:pPr marL="432000" lvl="1" indent="-180000">
              <a:buFont typeface="Arial" panose="020B0604020202020204" pitchFamily="34" charset="0"/>
              <a:buChar char="•"/>
            </a:pPr>
            <a:r>
              <a:rPr lang="en-CA" dirty="0" smtClean="0">
                <a:latin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Extra dimensions  (</a:t>
            </a:r>
            <a:r>
              <a:rPr lang="en-CA" dirty="0" smtClean="0">
                <a:latin typeface="Symbol" panose="05050102010706020507" pitchFamily="18" charset="2"/>
                <a:cs typeface="Arial" panose="020B0604020202020204" pitchFamily="34" charset="0"/>
                <a:sym typeface="Wingdings" panose="05000000000000000000" pitchFamily="2" charset="2"/>
              </a:rPr>
              <a:t>m</a:t>
            </a:r>
            <a:r>
              <a:rPr lang="en-CA" dirty="0" smtClean="0">
                <a:latin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 scale)</a:t>
            </a:r>
          </a:p>
          <a:p>
            <a:pPr marL="432000" lvl="1" indent="-180000">
              <a:buFont typeface="Arial" panose="020B0604020202020204" pitchFamily="34" charset="0"/>
              <a:buChar char="•"/>
            </a:pPr>
            <a:r>
              <a:rPr lang="en-CA" dirty="0" smtClean="0">
                <a:latin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Neutron constraints on new forces (strength, range) &amp; dark matter candidates, </a:t>
            </a:r>
            <a:r>
              <a:rPr lang="en-CA" dirty="0" err="1" smtClean="0">
                <a:latin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axion</a:t>
            </a:r>
            <a:r>
              <a:rPr lang="en-CA" dirty="0" smtClean="0">
                <a:latin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models</a:t>
            </a:r>
          </a:p>
          <a:p>
            <a:pPr marL="432000" lvl="1" indent="-180000">
              <a:buFont typeface="Arial" panose="020B0604020202020204" pitchFamily="34" charset="0"/>
              <a:buChar char="•"/>
            </a:pPr>
            <a:r>
              <a:rPr lang="en-CA" dirty="0" smtClean="0">
                <a:latin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Neutron mass</a:t>
            </a:r>
            <a:endParaRPr lang="en-CA" dirty="0">
              <a:latin typeface="Calibri" panose="020F050202020403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252000" lvl="1"/>
            <a:endParaRPr lang="en-CA" dirty="0">
              <a:latin typeface="Calibri" panose="020F050202020403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180000" indent="-180000">
              <a:buFont typeface="Calibri" panose="020F0502020204030204" pitchFamily="34" charset="0"/>
              <a:buChar char="‒"/>
            </a:pPr>
            <a:r>
              <a:rPr lang="en-CA" dirty="0" smtClean="0">
                <a:latin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Q-Bounce, GRANIT</a:t>
            </a:r>
            <a:endParaRPr lang="en-CA" i="1" baseline="-25000" dirty="0">
              <a:latin typeface="Calibri" panose="020F050202020403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432000" lvl="1" indent="-180000">
              <a:buFont typeface="Arial" panose="020B0604020202020204" pitchFamily="34" charset="0"/>
              <a:buChar char="•"/>
            </a:pPr>
            <a:r>
              <a:rPr lang="en-CA" dirty="0" smtClean="0">
                <a:latin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UCN </a:t>
            </a:r>
            <a:r>
              <a:rPr lang="en-CA" dirty="0">
                <a:latin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</a:t>
            </a:r>
            <a:r>
              <a:rPr lang="en-CA" dirty="0" smtClean="0">
                <a:latin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irror below</a:t>
            </a:r>
            <a:r>
              <a:rPr lang="en-CA" dirty="0">
                <a:latin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CA" dirty="0" smtClean="0">
                <a:latin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and absorber (or </a:t>
            </a:r>
            <a:r>
              <a:rPr lang="en-CA" dirty="0" err="1" smtClean="0">
                <a:latin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scatterer</a:t>
            </a:r>
            <a:r>
              <a:rPr lang="en-CA" dirty="0" smtClean="0">
                <a:latin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) above</a:t>
            </a:r>
          </a:p>
          <a:p>
            <a:pPr marL="432000" lvl="1" indent="-180000">
              <a:buFont typeface="Arial" panose="020B0604020202020204" pitchFamily="34" charset="0"/>
              <a:buChar char="•"/>
            </a:pPr>
            <a:r>
              <a:rPr lang="en-CA" dirty="0" smtClean="0">
                <a:latin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Quantized gravitational levels observed</a:t>
            </a:r>
          </a:p>
          <a:p>
            <a:pPr marL="432000" lvl="1" indent="-180000">
              <a:buFont typeface="Arial" panose="020B0604020202020204" pitchFamily="34" charset="0"/>
              <a:buChar char="•"/>
            </a:pPr>
            <a:r>
              <a:rPr lang="en-CA" dirty="0" smtClean="0">
                <a:latin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Transitions induced  (vibrating mirrors, magnetic fields)</a:t>
            </a:r>
            <a:endParaRPr lang="en-CA" dirty="0">
              <a:latin typeface="Calibri" panose="020F050202020403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252000" lvl="1"/>
            <a:endParaRPr lang="en-CA" dirty="0" smtClean="0">
              <a:latin typeface="Calibri" panose="020F050202020403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622481" y="751772"/>
            <a:ext cx="2712009" cy="2127663"/>
            <a:chOff x="3573841" y="751772"/>
            <a:chExt cx="2712009" cy="2127663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9807" y="751772"/>
              <a:ext cx="2626043" cy="20173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 rot="16200000">
              <a:off x="3233202" y="1414058"/>
              <a:ext cx="942887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CA" sz="1100" dirty="0" smtClean="0"/>
                <a:t>Count rate s</a:t>
              </a:r>
              <a:r>
                <a:rPr lang="en-CA" sz="1100" baseline="30000" dirty="0" smtClean="0"/>
                <a:t>-1</a:t>
              </a:r>
              <a:endParaRPr lang="en-CA" sz="1100" baseline="300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270410" y="2617825"/>
              <a:ext cx="1441420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CA" sz="1100" dirty="0" smtClean="0"/>
                <a:t>Absorber height (</a:t>
              </a:r>
              <a:r>
                <a:rPr lang="en-CA" sz="1100" dirty="0" smtClean="0">
                  <a:latin typeface="Symbol" panose="05050102010706020507" pitchFamily="18" charset="2"/>
                </a:rPr>
                <a:t>m</a:t>
              </a:r>
              <a:r>
                <a:rPr lang="en-CA" sz="1100" dirty="0" smtClean="0"/>
                <a:t>m)</a:t>
              </a:r>
              <a:endParaRPr lang="en-CA" sz="1100" baseline="30000" dirty="0"/>
            </a:p>
          </p:txBody>
        </p:sp>
        <p:sp>
          <p:nvSpPr>
            <p:cNvPr id="21" name="Text Box 6"/>
            <p:cNvSpPr txBox="1">
              <a:spLocks noChangeArrowheads="1"/>
            </p:cNvSpPr>
            <p:nvPr/>
          </p:nvSpPr>
          <p:spPr bwMode="auto">
            <a:xfrm>
              <a:off x="4128889" y="751772"/>
              <a:ext cx="886222" cy="4388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81638" tIns="56853" rIns="81638" bIns="42452">
              <a:spAutoFit/>
            </a:bodyPr>
            <a:lstStyle>
              <a:lvl1pPr algn="l"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 PL ShanHeiSun Uni" charset="0"/>
                  <a:cs typeface="AR PL ShanHeiSun Uni" charset="0"/>
                </a:defRPr>
              </a:lvl1pPr>
              <a:lvl2pPr algn="l"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 PL ShanHeiSun Uni" charset="0"/>
                  <a:cs typeface="AR PL ShanHeiSun Uni" charset="0"/>
                </a:defRPr>
              </a:lvl2pPr>
              <a:lvl3pPr algn="l"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 PL ShanHeiSun Uni" charset="0"/>
                  <a:cs typeface="AR PL ShanHeiSun Uni" charset="0"/>
                </a:defRPr>
              </a:lvl3pPr>
              <a:lvl4pPr algn="l"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 PL ShanHeiSun Uni" charset="0"/>
                  <a:cs typeface="AR PL ShanHeiSun Uni" charset="0"/>
                </a:defRPr>
              </a:lvl4pPr>
              <a:lvl5pPr algn="l"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 PL ShanHeiSun Uni" charset="0"/>
                  <a:cs typeface="AR PL ShanHeiSun Uni" charset="0"/>
                </a:defRPr>
              </a:lvl5pPr>
              <a:lvl6pPr marL="25146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 PL ShanHeiSun Uni" charset="0"/>
                  <a:cs typeface="AR PL ShanHeiSun Uni" charset="0"/>
                </a:defRPr>
              </a:lvl6pPr>
              <a:lvl7pPr marL="29718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 PL ShanHeiSun Uni" charset="0"/>
                  <a:cs typeface="AR PL ShanHeiSun Uni" charset="0"/>
                </a:defRPr>
              </a:lvl7pPr>
              <a:lvl8pPr marL="34290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 PL ShanHeiSun Uni" charset="0"/>
                  <a:cs typeface="AR PL ShanHeiSun Uni" charset="0"/>
                </a:defRPr>
              </a:lvl8pPr>
              <a:lvl9pPr marL="38862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 PL ShanHeiSun Uni" charset="0"/>
                  <a:cs typeface="AR PL ShanHeiSun Uni" charset="0"/>
                </a:defRPr>
              </a:lvl9pPr>
            </a:lstStyle>
            <a:p>
              <a:r>
                <a:rPr lang="en-CA" altLang="en-US" sz="1100" dirty="0" smtClean="0">
                  <a:solidFill>
                    <a:srgbClr val="040000"/>
                  </a:solidFill>
                </a:rPr>
                <a:t>Classical </a:t>
              </a:r>
            </a:p>
            <a:p>
              <a:r>
                <a:rPr lang="en-CA" altLang="en-US" sz="1100" dirty="0" smtClean="0">
                  <a:solidFill>
                    <a:srgbClr val="040000"/>
                  </a:solidFill>
                </a:rPr>
                <a:t>expectation</a:t>
              </a:r>
              <a:endParaRPr lang="en-CA" altLang="en-US" sz="1100" dirty="0">
                <a:solidFill>
                  <a:srgbClr val="040000"/>
                </a:solidFill>
              </a:endParaRPr>
            </a:p>
          </p:txBody>
        </p:sp>
        <p:sp>
          <p:nvSpPr>
            <p:cNvPr id="24" name="Text Box 9"/>
            <p:cNvSpPr txBox="1">
              <a:spLocks noChangeArrowheads="1"/>
            </p:cNvSpPr>
            <p:nvPr/>
          </p:nvSpPr>
          <p:spPr bwMode="auto">
            <a:xfrm>
              <a:off x="4988837" y="1842883"/>
              <a:ext cx="1046782" cy="580320"/>
            </a:xfrm>
            <a:prstGeom prst="rect">
              <a:avLst/>
            </a:prstGeom>
            <a:noFill/>
            <a:ln w="36000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7965" tIns="71547" rIns="97965" bIns="57146"/>
            <a:lstStyle>
              <a:lvl1pPr algn="l"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 PL ShanHeiSun Uni" charset="0"/>
                  <a:cs typeface="AR PL ShanHeiSun Uni" charset="0"/>
                </a:defRPr>
              </a:lvl1pPr>
              <a:lvl2pPr algn="l"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 PL ShanHeiSun Uni" charset="0"/>
                  <a:cs typeface="AR PL ShanHeiSun Uni" charset="0"/>
                </a:defRPr>
              </a:lvl2pPr>
              <a:lvl3pPr algn="l"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 PL ShanHeiSun Uni" charset="0"/>
                  <a:cs typeface="AR PL ShanHeiSun Uni" charset="0"/>
                </a:defRPr>
              </a:lvl3pPr>
              <a:lvl4pPr algn="l"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 PL ShanHeiSun Uni" charset="0"/>
                  <a:cs typeface="AR PL ShanHeiSun Uni" charset="0"/>
                </a:defRPr>
              </a:lvl4pPr>
              <a:lvl5pPr algn="l"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 PL ShanHeiSun Uni" charset="0"/>
                  <a:cs typeface="AR PL ShanHeiSun Uni" charset="0"/>
                </a:defRPr>
              </a:lvl5pPr>
              <a:lvl6pPr marL="25146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 PL ShanHeiSun Uni" charset="0"/>
                  <a:cs typeface="AR PL ShanHeiSun Uni" charset="0"/>
                </a:defRPr>
              </a:lvl6pPr>
              <a:lvl7pPr marL="29718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 PL ShanHeiSun Uni" charset="0"/>
                  <a:cs typeface="AR PL ShanHeiSun Uni" charset="0"/>
                </a:defRPr>
              </a:lvl7pPr>
              <a:lvl8pPr marL="34290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 PL ShanHeiSun Uni" charset="0"/>
                  <a:cs typeface="AR PL ShanHeiSun Uni" charset="0"/>
                </a:defRPr>
              </a:lvl8pPr>
              <a:lvl9pPr marL="38862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 PL ShanHeiSun Uni" charset="0"/>
                  <a:cs typeface="AR PL ShanHeiSun Uni" charset="0"/>
                </a:defRPr>
              </a:lvl9pPr>
            </a:lstStyle>
            <a:p>
              <a:r>
                <a:rPr lang="en-CA" altLang="en-US" sz="1100" dirty="0"/>
                <a:t>data +</a:t>
              </a:r>
            </a:p>
            <a:p>
              <a:r>
                <a:rPr lang="en-CA" altLang="en-US" sz="1100" dirty="0"/>
                <a:t>quantum </a:t>
              </a:r>
              <a:r>
                <a:rPr lang="en-CA" altLang="en-US" sz="1100" dirty="0" smtClean="0"/>
                <a:t>fit</a:t>
              </a:r>
              <a:endParaRPr lang="en-CA" altLang="en-US" sz="1100" dirty="0"/>
            </a:p>
          </p:txBody>
        </p:sp>
        <p:sp>
          <p:nvSpPr>
            <p:cNvPr id="23" name="Line 8"/>
            <p:cNvSpPr>
              <a:spLocks noChangeShapeType="1"/>
            </p:cNvSpPr>
            <p:nvPr/>
          </p:nvSpPr>
          <p:spPr bwMode="auto">
            <a:xfrm flipH="1" flipV="1">
              <a:off x="4896174" y="1544863"/>
              <a:ext cx="329760" cy="329760"/>
            </a:xfrm>
            <a:prstGeom prst="line">
              <a:avLst/>
            </a:prstGeom>
            <a:noFill/>
            <a:ln w="360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CA" sz="1633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661240" y="3127794"/>
            <a:ext cx="3514725" cy="3650460"/>
            <a:chOff x="4401872" y="713653"/>
            <a:chExt cx="3514725" cy="3650460"/>
          </a:xfrm>
        </p:grpSpPr>
        <p:grpSp>
          <p:nvGrpSpPr>
            <p:cNvPr id="11" name="Group 10"/>
            <p:cNvGrpSpPr/>
            <p:nvPr/>
          </p:nvGrpSpPr>
          <p:grpSpPr>
            <a:xfrm>
              <a:off x="4401872" y="713653"/>
              <a:ext cx="3514725" cy="3650460"/>
              <a:chOff x="4572000" y="862515"/>
              <a:chExt cx="3514725" cy="3650460"/>
            </a:xfrm>
          </p:grpSpPr>
          <p:pic>
            <p:nvPicPr>
              <p:cNvPr id="10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72000" y="1303050"/>
                <a:ext cx="3514725" cy="32099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5235413" y="862515"/>
                <a:ext cx="25141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400" dirty="0" smtClean="0">
                    <a:latin typeface="Calibri" panose="020F0502020204030204" pitchFamily="34" charset="0"/>
                  </a:rPr>
                  <a:t>Strength </a:t>
                </a:r>
                <a:r>
                  <a:rPr lang="en-CA" sz="1400" dirty="0">
                    <a:latin typeface="Calibri" panose="020F0502020204030204" pitchFamily="34" charset="0"/>
                  </a:rPr>
                  <a:t>&amp;</a:t>
                </a:r>
                <a:r>
                  <a:rPr lang="en-CA" sz="1400" dirty="0" smtClean="0">
                    <a:latin typeface="Calibri" panose="020F0502020204030204" pitchFamily="34" charset="0"/>
                  </a:rPr>
                  <a:t> Range of new </a:t>
                </a:r>
                <a:r>
                  <a:rPr lang="en-CA" sz="1400" dirty="0">
                    <a:latin typeface="Calibri" panose="020F0502020204030204" pitchFamily="34" charset="0"/>
                  </a:rPr>
                  <a:t>F</a:t>
                </a:r>
                <a:r>
                  <a:rPr lang="en-CA" sz="1400" dirty="0" smtClean="0">
                    <a:latin typeface="Calibri" panose="020F0502020204030204" pitchFamily="34" charset="0"/>
                  </a:rPr>
                  <a:t>orces</a:t>
                </a:r>
                <a:endParaRPr lang="en-CA" sz="1400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3" name="TextBox 2"/>
              <p:cNvSpPr txBox="1"/>
              <p:nvPr/>
            </p:nvSpPr>
            <p:spPr>
              <a:xfrm>
                <a:off x="5305426" y="1072218"/>
                <a:ext cx="250409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sz="900" dirty="0" err="1" smtClean="0"/>
                  <a:t>Dubbers</a:t>
                </a:r>
                <a:r>
                  <a:rPr lang="en-CA" sz="900" dirty="0" smtClean="0"/>
                  <a:t> and Schmidt, arXiv:1105.3694</a:t>
                </a:r>
                <a:r>
                  <a:rPr lang="en-CA" sz="900" b="1" dirty="0" smtClean="0"/>
                  <a:t> </a:t>
                </a:r>
                <a:r>
                  <a:rPr lang="en-CA" sz="900" dirty="0" smtClean="0"/>
                  <a:t>(2011)</a:t>
                </a:r>
                <a:endParaRPr lang="en-CA" sz="900" dirty="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5039197" y="3148419"/>
                  <a:ext cx="1838645" cy="4628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CA" sz="1200" b="0" i="1" smtClean="0">
                            <a:latin typeface="Cambria Math"/>
                          </a:rPr>
                          <m:t>𝑉</m:t>
                        </m:r>
                        <m:d>
                          <m:dPr>
                            <m:ctrlPr>
                              <a:rPr lang="en-CA" sz="12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CA" sz="1200" b="0" i="1" smtClean="0">
                                <a:latin typeface="Cambria Math"/>
                              </a:rPr>
                              <m:t>𝑟</m:t>
                            </m:r>
                          </m:e>
                        </m:d>
                        <m:r>
                          <a:rPr lang="en-CA" sz="1200" b="0" i="1" smtClean="0"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en-CA" sz="12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CA" sz="1200" b="0" i="1" smtClean="0">
                                <a:latin typeface="Cambria Math"/>
                                <a:ea typeface="Cambria Math"/>
                              </a:rPr>
                              <m:t>ℏ</m:t>
                            </m:r>
                            <m:r>
                              <a:rPr lang="en-CA" sz="1200" b="0" i="1" smtClean="0">
                                <a:latin typeface="Cambria Math"/>
                                <a:ea typeface="Cambria Math"/>
                              </a:rPr>
                              <m:t>𝑐</m:t>
                            </m:r>
                            <m:sSup>
                              <m:sSupPr>
                                <m:ctrlPr>
                                  <a:rPr lang="en-CA" sz="1200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CA" sz="1200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𝑔</m:t>
                                </m:r>
                              </m:e>
                              <m:sup>
                                <m:r>
                                  <a:rPr lang="en-CA" sz="1200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CA" sz="1200" b="0" i="1" smtClean="0">
                                <a:latin typeface="Cambria Math"/>
                              </a:rPr>
                              <m:t>4</m:t>
                            </m:r>
                            <m:r>
                              <a:rPr lang="en-CA" sz="1200" b="0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den>
                        </m:f>
                        <m:f>
                          <m:fPr>
                            <m:ctrlPr>
                              <a:rPr lang="en-CA" sz="12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CA" sz="1200" b="0" i="0" smtClean="0">
                                <a:latin typeface="Cambria Math"/>
                              </a:rPr>
                              <m:t>exp</m:t>
                            </m:r>
                            <m:r>
                              <a:rPr lang="en-CA" sz="1200" b="0" i="1" smtClean="0">
                                <a:latin typeface="Cambria Math"/>
                              </a:rPr>
                              <m:t>⁡(−</m:t>
                            </m:r>
                            <m:f>
                              <m:fPr>
                                <m:type m:val="lin"/>
                                <m:ctrlPr>
                                  <a:rPr lang="en-CA" sz="1200" b="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CA" sz="1200" b="0" i="1" smtClean="0">
                                    <a:latin typeface="Cambria Math"/>
                                  </a:rPr>
                                  <m:t>𝑟</m:t>
                                </m:r>
                              </m:num>
                              <m:den>
                                <m:r>
                                  <a:rPr lang="en-CA" sz="1200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𝜆</m:t>
                                </m:r>
                                <m:r>
                                  <a:rPr lang="en-CA" sz="12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)</m:t>
                                </m:r>
                              </m:den>
                            </m:f>
                          </m:num>
                          <m:den>
                            <m:r>
                              <a:rPr lang="en-CA" sz="1200" b="0" i="1" smtClean="0">
                                <a:latin typeface="Cambria Math"/>
                              </a:rPr>
                              <m:t>𝑟</m:t>
                            </m:r>
                          </m:den>
                        </m:f>
                      </m:oMath>
                    </m:oMathPara>
                  </a14:m>
                  <a:endParaRPr lang="en-CA" sz="1200" dirty="0"/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39197" y="3148419"/>
                  <a:ext cx="1838645" cy="462884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t="-55263" r="-13289" b="-48684"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3" name="Group 12"/>
          <p:cNvGrpSpPr/>
          <p:nvPr/>
        </p:nvGrpSpPr>
        <p:grpSpPr>
          <a:xfrm>
            <a:off x="6270941" y="1075855"/>
            <a:ext cx="2837957" cy="2013255"/>
            <a:chOff x="3458610" y="4653550"/>
            <a:chExt cx="2837957" cy="2013255"/>
          </a:xfrm>
        </p:grpSpPr>
        <p:pic>
          <p:nvPicPr>
            <p:cNvPr id="14" name="Picture 4" descr="http://iopscience.iop.org/1367-2630/14/5/055010/downloadFigure/figure/nj403754fig5"/>
            <p:cNvPicPr preferRelativeResize="0"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89333" y="4653550"/>
              <a:ext cx="2807234" cy="19689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3458610" y="6420584"/>
              <a:ext cx="13147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Gravity: Q-Bounce</a:t>
              </a:r>
              <a:endParaRPr lang="en-CA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902220" y="3578962"/>
            <a:ext cx="3207544" cy="2750344"/>
            <a:chOff x="5902220" y="3568329"/>
            <a:chExt cx="3207544" cy="2750344"/>
          </a:xfrm>
        </p:grpSpPr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2220" y="3568329"/>
              <a:ext cx="3207544" cy="2750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>
              <a:off x="6838803" y="3734977"/>
              <a:ext cx="16247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CA" sz="1400" dirty="0" smtClean="0">
                  <a:latin typeface="Calibri" panose="020F0502020204030204" pitchFamily="34" charset="0"/>
                </a:rPr>
                <a:t>Limits on </a:t>
              </a:r>
              <a:r>
                <a:rPr lang="en-CA" sz="1400" dirty="0" err="1" smtClean="0">
                  <a:latin typeface="Calibri" panose="020F0502020204030204" pitchFamily="34" charset="0"/>
                </a:rPr>
                <a:t>axion</a:t>
              </a:r>
              <a:r>
                <a:rPr lang="en-CA" sz="1400" dirty="0" smtClean="0">
                  <a:latin typeface="Calibri" panose="020F0502020204030204" pitchFamily="34" charset="0"/>
                </a:rPr>
                <a:t>-like</a:t>
              </a:r>
            </a:p>
            <a:p>
              <a:pPr algn="r"/>
              <a:r>
                <a:rPr lang="en-CA" sz="1400" dirty="0" smtClean="0">
                  <a:latin typeface="Calibri" panose="020F0502020204030204" pitchFamily="34" charset="0"/>
                </a:rPr>
                <a:t>particles</a:t>
              </a:r>
              <a:endParaRPr lang="en-CA" sz="1400" dirty="0"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2381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4" descr="C:\rpicker\_Transfer\Talks, Poster\2013-06-07 SummerStudentSeminar\Material\NEDM_P&amp;T_violati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9764" y="2878469"/>
            <a:ext cx="1257300" cy="1674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EEE500-DC19-463F-845B-A99F5F1FE7CA}" type="slidenum">
              <a:rPr lang="en-US" altLang="en-US" smtClean="0">
                <a:solidFill>
                  <a:srgbClr val="FFFFFF"/>
                </a:solidFill>
              </a:rPr>
              <a:pPr>
                <a:defRPr/>
              </a:pPr>
              <a:t>3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1"/>
          <p:cNvSpPr txBox="1">
            <a:spLocks/>
          </p:cNvSpPr>
          <p:nvPr/>
        </p:nvSpPr>
        <p:spPr bwMode="auto">
          <a:xfrm>
            <a:off x="7239000" y="20955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400" b="1" kern="120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8DF745-7D3F-47F4-83A3-874385CFAA69}" type="slidenum">
              <a:rPr lang="en-US" sz="2000" smtClean="0"/>
              <a:pPr/>
              <a:t>3</a:t>
            </a:fld>
            <a:endParaRPr lang="en-US" sz="200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0" y="133350"/>
            <a:ext cx="9144000" cy="51911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800" b="1" dirty="0" smtClean="0">
                <a:solidFill>
                  <a:srgbClr val="FFFFFF"/>
                </a:solidFill>
                <a:latin typeface="Arial" charset="0"/>
              </a:rPr>
              <a:t>UCNs for Fundamental Physics</a:t>
            </a:r>
          </a:p>
        </p:txBody>
      </p:sp>
      <p:sp>
        <p:nvSpPr>
          <p:cNvPr id="7" name="Slide Number Placeholder 1"/>
          <p:cNvSpPr txBox="1">
            <a:spLocks/>
          </p:cNvSpPr>
          <p:nvPr/>
        </p:nvSpPr>
        <p:spPr bwMode="auto">
          <a:xfrm>
            <a:off x="7239000" y="206375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0" latinLnBrk="0" hangingPunct="0">
              <a:spcBef>
                <a:spcPct val="20000"/>
              </a:spcBef>
              <a:buChar char="•"/>
              <a:defRPr sz="32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742950" indent="-285750" algn="l" defTabSz="914400" rtl="0" eaLnBrk="0" latinLnBrk="0" hangingPunct="0">
              <a:spcBef>
                <a:spcPct val="20000"/>
              </a:spcBef>
              <a:buChar char="–"/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1143000" indent="-228600" algn="l" defTabSz="914400" rtl="0" eaLnBrk="0" latinLnBrk="0" hangingPunct="0">
              <a:spcBef>
                <a:spcPct val="20000"/>
              </a:spcBef>
              <a:buChar char="•"/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600200" indent="-228600" algn="l" defTabSz="914400" rtl="0" eaLnBrk="0" latinLnBrk="0" hangingPunct="0">
              <a:spcBef>
                <a:spcPct val="20000"/>
              </a:spcBef>
              <a:buChar char="–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2057400" indent="-228600" algn="l" defTabSz="914400" rtl="0" eaLnBrk="0" latinLnBrk="0" hangingPunct="0">
              <a:spcBef>
                <a:spcPct val="20000"/>
              </a:spcBef>
              <a:buChar char="»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624A93A-D64E-4529-92D3-2A6A28A5C5F0}" type="slidenum">
              <a:rPr lang="en-US" altLang="en-US" sz="1400" smtClean="0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 smtClean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8612372" y="6602825"/>
            <a:ext cx="350875" cy="2339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86473" y="826914"/>
                <a:ext cx="3425899" cy="57246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b="1" i="1" u="sng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Fundmental Symmetries </a:t>
                </a:r>
              </a:p>
              <a:p>
                <a:endParaRPr lang="en-CA" sz="800" b="1" i="1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80000" indent="-180000">
                  <a:buFont typeface="Calibri" panose="020F0502020204030204" pitchFamily="34" charset="0"/>
                  <a:buChar char="‒"/>
                </a:pPr>
                <a:r>
                  <a:rPr lang="en-CA" dirty="0" smtClean="0">
                    <a:solidFill>
                      <a:srgbClr val="0000FF"/>
                    </a:solidFill>
                    <a:latin typeface="Calibri" panose="020F0502020204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Neutron oscillations</a:t>
                </a:r>
                <a:r>
                  <a:rPr lang="en-CA" dirty="0" smtClean="0">
                    <a:solidFill>
                      <a:srgbClr val="0000FF"/>
                    </a:solidFill>
                    <a:cs typeface="Arial" panose="020B0604020202020204" pitchFamily="34" charset="0"/>
                    <a:sym typeface="Wingdings" panose="05000000000000000000" pitchFamily="2" charset="2"/>
                  </a:rPr>
                  <a:t> </a:t>
                </a:r>
                <a:r>
                  <a:rPr lang="en-CA" dirty="0" smtClean="0">
                    <a:cs typeface="Arial" panose="020B0604020202020204" pitchFamily="34" charset="0"/>
                    <a:sym typeface="Wingdings" panose="05000000000000000000" pitchFamily="2" charset="2"/>
                  </a:rPr>
                  <a:t>(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  <a:cs typeface="Arial" panose="020B0604020202020204" pitchFamily="34" charset="0"/>
                        <a:sym typeface="Wingdings" panose="05000000000000000000" pitchFamily="2" charset="2"/>
                      </a:rPr>
                      <m:t>𝑛</m:t>
                    </m:r>
                    <m:acc>
                      <m:accPr>
                        <m:chr m:val="̅"/>
                        <m:ctrlPr>
                          <a:rPr lang="en-CA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</m:ctrlPr>
                      </m:acc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  <m:t>𝑛</m:t>
                        </m:r>
                      </m:e>
                    </m:acc>
                    <m:r>
                      <a:rPr lang="en-CA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  <a:sym typeface="Wingdings" panose="05000000000000000000" pitchFamily="2" charset="2"/>
                      </a:rPr>
                      <m:t>)</m:t>
                    </m:r>
                  </m:oMath>
                </a14:m>
                <a:r>
                  <a:rPr lang="en-CA" dirty="0" smtClean="0">
                    <a:latin typeface="Calibri" panose="020F0502020204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</a:t>
                </a:r>
                <a:endParaRPr lang="en-CA" i="1" baseline="-25000" dirty="0" smtClean="0"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endParaRPr>
              </a:p>
              <a:p>
                <a:pPr marL="432000" lvl="1" indent="-180000">
                  <a:buFont typeface="Arial" panose="020B0604020202020204" pitchFamily="34" charset="0"/>
                  <a:buChar char="•"/>
                </a:pPr>
                <a:r>
                  <a:rPr lang="en-CA" dirty="0" smtClean="0">
                    <a:latin typeface="Symbol" panose="05050102010706020507" pitchFamily="18" charset="2"/>
                    <a:cs typeface="Arial" panose="020B0604020202020204" pitchFamily="34" charset="0"/>
                    <a:sym typeface="Wingdings" panose="05000000000000000000" pitchFamily="2" charset="2"/>
                  </a:rPr>
                  <a:t>D</a:t>
                </a:r>
                <a:r>
                  <a:rPr lang="en-CA" dirty="0" smtClean="0">
                    <a:latin typeface="Calibri" panose="020F0502020204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B=2 Baryon Number Violation, BAU</a:t>
                </a:r>
                <a:endParaRPr lang="en-CA" dirty="0"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endParaRPr>
              </a:p>
              <a:p>
                <a:pPr marL="252000" lvl="1"/>
                <a:endParaRPr lang="en-CA" sz="800" dirty="0"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endParaRPr>
              </a:p>
              <a:p>
                <a:pPr marL="180000" indent="-180000">
                  <a:buFont typeface="Calibri" panose="020F0502020204030204" pitchFamily="34" charset="0"/>
                  <a:buChar char="‒"/>
                </a:pPr>
                <a:r>
                  <a:rPr lang="en-CA" dirty="0">
                    <a:solidFill>
                      <a:srgbClr val="0000FF"/>
                    </a:solidFill>
                    <a:latin typeface="Calibri" panose="020F0502020204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Neutron </a:t>
                </a:r>
                <a:r>
                  <a:rPr lang="en-CA" dirty="0" smtClean="0">
                    <a:solidFill>
                      <a:srgbClr val="0000FF"/>
                    </a:solidFill>
                    <a:latin typeface="Calibri" panose="020F0502020204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EM properties</a:t>
                </a:r>
                <a:endParaRPr lang="en-CA" i="1" baseline="-25000" dirty="0">
                  <a:solidFill>
                    <a:srgbClr val="0000FF"/>
                  </a:solidFill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endParaRPr>
              </a:p>
              <a:p>
                <a:pPr marL="432000" lvl="1" indent="-180000">
                  <a:buFont typeface="Arial" panose="020B0604020202020204" pitchFamily="34" charset="0"/>
                  <a:buChar char="•"/>
                </a:pPr>
                <a:r>
                  <a:rPr lang="en-CA" dirty="0" smtClean="0">
                    <a:latin typeface="Calibri" panose="020F0502020204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High precision test of SM, Search for BSM physics</a:t>
                </a:r>
                <a:endParaRPr lang="en-CA" dirty="0"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endParaRPr>
              </a:p>
              <a:p>
                <a:pPr marL="252000" lvl="1"/>
                <a:endParaRPr lang="en-CA" sz="800" dirty="0"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endParaRPr>
              </a:p>
              <a:p>
                <a:pPr marL="180000" indent="-180000">
                  <a:buFont typeface="Calibri" panose="020F0502020204030204" pitchFamily="34" charset="0"/>
                  <a:buChar char="‒"/>
                </a:pPr>
                <a:r>
                  <a:rPr lang="en-CA" dirty="0">
                    <a:solidFill>
                      <a:srgbClr val="0000FF"/>
                    </a:solidFill>
                    <a:latin typeface="Calibri" panose="020F0502020204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Neutron </a:t>
                </a:r>
                <a:r>
                  <a:rPr lang="en-CA" dirty="0" smtClean="0">
                    <a:solidFill>
                      <a:srgbClr val="0000FF"/>
                    </a:solidFill>
                    <a:latin typeface="Calibri" panose="020F0502020204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Electric </a:t>
                </a:r>
                <a:r>
                  <a:rPr lang="en-CA" dirty="0">
                    <a:solidFill>
                      <a:srgbClr val="0000FF"/>
                    </a:solidFill>
                    <a:latin typeface="Calibri" panose="020F0502020204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D</a:t>
                </a:r>
                <a:r>
                  <a:rPr lang="en-CA" dirty="0" smtClean="0">
                    <a:solidFill>
                      <a:srgbClr val="0000FF"/>
                    </a:solidFill>
                    <a:latin typeface="Calibri" panose="020F0502020204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ipole Moment</a:t>
                </a:r>
                <a:endParaRPr lang="en-CA" i="1" baseline="-25000" dirty="0">
                  <a:solidFill>
                    <a:srgbClr val="0000FF"/>
                  </a:solidFill>
                  <a:latin typeface="Calibri" panose="020F0502020204030204" pitchFamily="34" charset="0"/>
                  <a:cs typeface="Arial" panose="020B0604020202020204" pitchFamily="34" charset="0"/>
                  <a:sym typeface="Wingdings" panose="05000000000000000000" pitchFamily="2" charset="2"/>
                </a:endParaRPr>
              </a:p>
              <a:p>
                <a:pPr marL="432000" lvl="1" indent="-180000">
                  <a:buFont typeface="Arial" panose="020B0604020202020204" pitchFamily="34" charset="0"/>
                  <a:buChar char="•"/>
                </a:pPr>
                <a:r>
                  <a:rPr lang="en-CA" dirty="0" smtClean="0">
                    <a:latin typeface="Calibri" panose="020F0502020204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New sources of CP violation</a:t>
                </a:r>
              </a:p>
              <a:p>
                <a:pPr marL="432000" lvl="1" indent="-180000">
                  <a:buFont typeface="Arial" panose="020B0604020202020204" pitchFamily="34" charset="0"/>
                  <a:buChar char="•"/>
                </a:pPr>
                <a:r>
                  <a:rPr lang="en-CA" dirty="0">
                    <a:latin typeface="Calibri" panose="020F0502020204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B</a:t>
                </a:r>
                <a:r>
                  <a:rPr lang="en-CA" dirty="0" smtClean="0">
                    <a:latin typeface="Calibri" panose="020F0502020204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aryon asymmetry (BAU)</a:t>
                </a:r>
              </a:p>
              <a:p>
                <a:pPr marL="432000" lvl="1" indent="-180000">
                  <a:buFont typeface="Arial" panose="020B0604020202020204" pitchFamily="34" charset="0"/>
                  <a:buChar char="•"/>
                </a:pPr>
                <a:r>
                  <a:rPr lang="en-CA" dirty="0" smtClean="0">
                    <a:latin typeface="Calibri" panose="020F0502020204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Many BSM formulations have new sources of CP violation </a:t>
                </a:r>
                <a:r>
                  <a:rPr lang="en-CA" dirty="0" smtClean="0">
                    <a:latin typeface="Calibri" panose="020F050202020403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</a:t>
                </a:r>
                <a:r>
                  <a:rPr lang="en-CA" dirty="0" smtClean="0">
                    <a:latin typeface="Calibri" panose="020F0502020204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measured bound on </a:t>
                </a:r>
                <a:r>
                  <a:rPr lang="en-CA" dirty="0" err="1" smtClean="0">
                    <a:latin typeface="Calibri" panose="020F0502020204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nEDM</a:t>
                </a:r>
                <a:r>
                  <a:rPr lang="en-CA" dirty="0" smtClean="0">
                    <a:latin typeface="Calibri" panose="020F0502020204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seriously constrain these models</a:t>
                </a:r>
              </a:p>
              <a:p>
                <a:pPr marL="432000" lvl="1" indent="-180000">
                  <a:buFont typeface="Arial" panose="020B0604020202020204" pitchFamily="34" charset="0"/>
                  <a:buChar char="•"/>
                </a:pPr>
                <a:r>
                  <a:rPr lang="en-CA" dirty="0" err="1" smtClean="0">
                    <a:latin typeface="Calibri" panose="020F0502020204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nEDM</a:t>
                </a:r>
                <a:r>
                  <a:rPr lang="en-CA" dirty="0" smtClean="0">
                    <a:latin typeface="Calibri" panose="020F0502020204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efforts at:  PSI, Munich, RCNP/TRIUMF, SNS    (precession of spin-polarized neutrons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 smtClean="0">
                            <a:latin typeface="Cambria Math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  <m:t>𝐵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  <m:t>0</m:t>
                        </m:r>
                      </m:sub>
                    </m:sSub>
                    <m:r>
                      <a:rPr lang="en-CA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  <a:sym typeface="Wingdings" panose="05000000000000000000" pitchFamily="2" charset="2"/>
                      </a:rPr>
                      <m:t>±</m:t>
                    </m:r>
                    <m:r>
                      <a:rPr lang="en-CA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  <a:sym typeface="Wingdings" panose="05000000000000000000" pitchFamily="2" charset="2"/>
                      </a:rPr>
                      <m:t>𝐸</m:t>
                    </m:r>
                  </m:oMath>
                </a14:m>
                <a:r>
                  <a:rPr lang="en-CA" dirty="0" smtClean="0">
                    <a:latin typeface="Calibri" panose="020F0502020204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)</a:t>
                </a:r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473" y="826914"/>
                <a:ext cx="3425899" cy="5724644"/>
              </a:xfrm>
              <a:prstGeom prst="rect">
                <a:avLst/>
              </a:prstGeom>
              <a:blipFill rotWithShape="1">
                <a:blip r:embed="rId3"/>
                <a:stretch>
                  <a:fillRect l="-1423" t="-532" r="-2491" b="-745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14"/>
          <p:cNvGrpSpPr/>
          <p:nvPr/>
        </p:nvGrpSpPr>
        <p:grpSpPr>
          <a:xfrm>
            <a:off x="4612452" y="727249"/>
            <a:ext cx="4471987" cy="5976937"/>
            <a:chOff x="4463590" y="727249"/>
            <a:chExt cx="4471987" cy="5976937"/>
          </a:xfrm>
        </p:grpSpPr>
        <p:pic>
          <p:nvPicPr>
            <p:cNvPr id="16" name="Picture 7" descr="Kirch EDM over tim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463590" y="727249"/>
              <a:ext cx="4471987" cy="59769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Rectangle 16"/>
            <p:cNvSpPr/>
            <p:nvPr/>
          </p:nvSpPr>
          <p:spPr bwMode="auto">
            <a:xfrm>
              <a:off x="4463590" y="4761870"/>
              <a:ext cx="2383777" cy="133058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457311" y="4707371"/>
            <a:ext cx="2942934" cy="1708493"/>
            <a:chOff x="3969064" y="1716520"/>
            <a:chExt cx="2942934" cy="170849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Rectangle 12"/>
                <p:cNvSpPr>
                  <a:spLocks noChangeArrowheads="1"/>
                </p:cNvSpPr>
                <p:nvPr/>
              </p:nvSpPr>
              <p:spPr bwMode="auto">
                <a:xfrm>
                  <a:off x="4064141" y="1716520"/>
                  <a:ext cx="2847857" cy="170849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marL="342900" marR="0" lvl="0" indent="-342900" defTabSz="457200" eaLnBrk="1" fontAlgn="auto" latinLnBrk="0" hangingPunct="1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i="1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FF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ヒラギノ角ゴ Pro W3" pitchFamily="-111" charset="-128"/>
                    </a:rPr>
                    <a:t>Experimental limit today:</a:t>
                  </a:r>
                </a:p>
                <a:p>
                  <a:pPr marL="342900" marR="0" lvl="0" indent="-342900" defTabSz="457200" eaLnBrk="1" fontAlgn="auto" latinLnBrk="0" hangingPunct="1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kumimoji="0" lang="en-US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ヒラギノ角ゴ Pro W3" pitchFamily="-111" charset="-128"/>
                            </a:rPr>
                          </m:ctrlPr>
                        </m:sSubPr>
                        <m:e>
                          <m:r>
                            <a:rPr kumimoji="0" lang="en-CA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ヒラギノ角ゴ Pro W3" pitchFamily="-111" charset="-128"/>
                            </a:rPr>
                            <m:t>𝒅</m:t>
                          </m:r>
                        </m:e>
                        <m:sub>
                          <m:r>
                            <a:rPr kumimoji="0" lang="en-CA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ヒラギノ角ゴ Pro W3" pitchFamily="-111" charset="-128"/>
                            </a:rPr>
                            <m:t>𝒏</m:t>
                          </m:r>
                        </m:sub>
                      </m:sSub>
                      <m:r>
                        <a:rPr kumimoji="0" lang="en-US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/>
                          <a:ea typeface="Cambria Math"/>
                        </a:rPr>
                        <m:t>&lt;</m:t>
                      </m:r>
                      <m:r>
                        <a:rPr kumimoji="0" lang="en-CA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kumimoji="0" lang="en-CA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/>
                          <a:ea typeface="Cambria Math"/>
                        </a:rPr>
                        <m:t>.</m:t>
                      </m:r>
                      <m:r>
                        <a:rPr kumimoji="0" lang="en-CA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/>
                          <a:ea typeface="Cambria Math"/>
                        </a:rPr>
                        <m:t>𝟗</m:t>
                      </m:r>
                      <m:r>
                        <a:rPr kumimoji="0" lang="en-CA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kumimoji="0" lang="en-CA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kumimoji="0" lang="en-CA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</a:rPr>
                            <m:t>𝟏𝟎</m:t>
                          </m:r>
                        </m:e>
                        <m:sup>
                          <m:r>
                            <a:rPr kumimoji="0" lang="en-CA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kumimoji="0" lang="en-CA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</a:rPr>
                            <m:t>𝟐𝟔</m:t>
                          </m:r>
                        </m:sup>
                      </m:sSup>
                      <m:r>
                        <a:rPr kumimoji="0" lang="en-CA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/>
                          <a:ea typeface="Cambria Math"/>
                        </a:rPr>
                        <m:t>𝒆</m:t>
                      </m:r>
                      <m:r>
                        <a:rPr kumimoji="0" lang="en-CA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kumimoji="0" lang="en-CA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/>
                          <a:ea typeface="Cambria Math"/>
                        </a:rPr>
                        <m:t>𝒄𝒎</m:t>
                      </m:r>
                    </m:oMath>
                  </a14:m>
                  <a:r>
                    <a:rPr kumimoji="0" lang="en-US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ヒラギノ角ゴ Pro W3" pitchFamily="-111" charset="-128"/>
                    </a:rPr>
                    <a:t> </a:t>
                  </a:r>
                </a:p>
                <a:p>
                  <a:pPr marL="342900" marR="0" lvl="0" indent="-342900" defTabSz="457200" eaLnBrk="1" fontAlgn="auto" latinLnBrk="0" hangingPunct="1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ヒラギノ角ゴ Pro W3" pitchFamily="-111" charset="-128"/>
                  </a:endParaRPr>
                </a:p>
                <a:p>
                  <a:pPr marL="342900" marR="0" lvl="0" indent="-342900" defTabSz="457200" eaLnBrk="1" fontAlgn="auto" latinLnBrk="0" hangingPunct="1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ヒラギノ角ゴ Pro W3" pitchFamily="-111" charset="-128"/>
                  </a:endParaRPr>
                </a:p>
                <a:p>
                  <a:pPr marL="342900" marR="0" lvl="0" indent="-342900" defTabSz="457200" eaLnBrk="1" fontAlgn="auto" latinLnBrk="0" hangingPunct="1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i="1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FF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ヒラギノ角ゴ Pro W3" pitchFamily="-111" charset="-128"/>
                    </a:rPr>
                    <a:t>Goals for next experiments:</a:t>
                  </a:r>
                </a:p>
                <a:p>
                  <a:pPr marL="342900" marR="0" lvl="0" indent="-342900" defTabSz="457200" eaLnBrk="1" fontAlgn="auto" latinLnBrk="0" hangingPunct="1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kumimoji="0" lang="en-US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ヒラギノ角ゴ Pro W3" pitchFamily="-111" charset="-128"/>
                            </a:rPr>
                          </m:ctrlPr>
                        </m:sSubPr>
                        <m:e>
                          <m:r>
                            <a:rPr kumimoji="0" lang="en-CA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ヒラギノ角ゴ Pro W3" pitchFamily="-111" charset="-128"/>
                            </a:rPr>
                            <m:t>𝒅</m:t>
                          </m:r>
                        </m:e>
                        <m:sub>
                          <m:r>
                            <a:rPr kumimoji="0" lang="en-CA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ヒラギノ角ゴ Pro W3" pitchFamily="-111" charset="-128"/>
                            </a:rPr>
                            <m:t>𝒏</m:t>
                          </m:r>
                        </m:sub>
                      </m:sSub>
                      <m:r>
                        <a:rPr kumimoji="0" lang="en-US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/>
                          <a:ea typeface="Cambria Math"/>
                        </a:rPr>
                        <m:t>&lt;</m:t>
                      </m:r>
                      <m:sSup>
                        <m:sSupPr>
                          <m:ctrlPr>
                            <a:rPr kumimoji="0" lang="en-CA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kumimoji="0" lang="en-CA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</a:rPr>
                            <m:t>𝟏𝟎</m:t>
                          </m:r>
                        </m:e>
                        <m:sup>
                          <m:r>
                            <a:rPr kumimoji="0" lang="en-CA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kumimoji="0" lang="en-CA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</a:rPr>
                            <m:t>𝟐𝟕</m:t>
                          </m:r>
                          <m:r>
                            <a:rPr kumimoji="0" lang="en-CA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kumimoji="0" lang="en-CA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</a:rPr>
                            <m:t>𝟐𝟖</m:t>
                          </m:r>
                          <m:r>
                            <a:rPr kumimoji="0" lang="en-CA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</a:rPr>
                            <m:t>)</m:t>
                          </m:r>
                        </m:sup>
                      </m:sSup>
                      <m:r>
                        <a:rPr kumimoji="0" lang="en-CA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/>
                          <a:ea typeface="Cambria Math"/>
                        </a:rPr>
                        <m:t>𝒆</m:t>
                      </m:r>
                      <m:r>
                        <a:rPr kumimoji="0" lang="en-CA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kumimoji="0" lang="en-CA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/>
                          <a:ea typeface="Cambria Math"/>
                        </a:rPr>
                        <m:t>𝒄𝒎</m:t>
                      </m:r>
                    </m:oMath>
                  </a14:m>
                  <a:r>
                    <a:rPr kumimoji="0" lang="en-US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ヒラギノ角ゴ Pro W3" pitchFamily="-111" charset="-128"/>
                    </a:rPr>
                    <a:t> </a:t>
                  </a:r>
                  <a:endParaRPr kumimoji="0" lang="de-DE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ヒラギノ角ゴ Pro W3" pitchFamily="-111" charset="-128"/>
                  </a:endParaRPr>
                </a:p>
              </p:txBody>
            </p:sp>
          </mc:Choice>
          <mc:Fallback xmlns="">
            <p:sp>
              <p:nvSpPr>
                <p:cNvPr id="21" name="Rectangle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064141" y="1716520"/>
                  <a:ext cx="2847857" cy="1708493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1713" t="-3214" b="-1429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2" name="Rectangle 21"/>
            <p:cNvSpPr/>
            <p:nvPr/>
          </p:nvSpPr>
          <p:spPr>
            <a:xfrm>
              <a:off x="3969064" y="2320686"/>
              <a:ext cx="2859533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CA" sz="1100" dirty="0" smtClean="0">
                  <a:solidFill>
                    <a:srgbClr val="000000"/>
                  </a:solidFill>
                  <a:latin typeface="Arial" pitchFamily="-111" charset="0"/>
                  <a:ea typeface="ヒラギノ角ゴ Pro W3" pitchFamily="-111" charset="-128"/>
                </a:rPr>
                <a:t>[ Baker, et </a:t>
              </a:r>
              <a:r>
                <a:rPr lang="en-CA" sz="1100" dirty="0">
                  <a:solidFill>
                    <a:srgbClr val="000000"/>
                  </a:solidFill>
                  <a:latin typeface="Arial" pitchFamily="-111" charset="0"/>
                  <a:ea typeface="ヒラギノ角ゴ Pro W3" pitchFamily="-111" charset="-128"/>
                </a:rPr>
                <a:t>al. </a:t>
              </a:r>
              <a:r>
                <a:rPr lang="en-CA" sz="1100" dirty="0" err="1" smtClean="0">
                  <a:solidFill>
                    <a:srgbClr val="000000"/>
                  </a:solidFill>
                  <a:latin typeface="Arial" pitchFamily="-111" charset="0"/>
                  <a:ea typeface="ヒラギノ角ゴ Pro W3" pitchFamily="-111" charset="-128"/>
                </a:rPr>
                <a:t>Phys</a:t>
              </a:r>
              <a:r>
                <a:rPr lang="en-CA" sz="1100" dirty="0" smtClean="0">
                  <a:solidFill>
                    <a:srgbClr val="000000"/>
                  </a:solidFill>
                  <a:latin typeface="Arial" pitchFamily="-111" charset="0"/>
                  <a:ea typeface="ヒラギノ角ゴ Pro W3" pitchFamily="-111" charset="-128"/>
                </a:rPr>
                <a:t> Rev Lett </a:t>
              </a:r>
              <a:r>
                <a:rPr lang="en-CA" sz="1100" b="1" dirty="0">
                  <a:solidFill>
                    <a:srgbClr val="000000"/>
                  </a:solidFill>
                  <a:latin typeface="Arial" pitchFamily="-111" charset="0"/>
                  <a:ea typeface="ヒラギノ角ゴ Pro W3" pitchFamily="-111" charset="-128"/>
                </a:rPr>
                <a:t>97</a:t>
              </a:r>
              <a:r>
                <a:rPr lang="en-CA" sz="1100" dirty="0">
                  <a:solidFill>
                    <a:srgbClr val="000000"/>
                  </a:solidFill>
                  <a:latin typeface="Arial" pitchFamily="-111" charset="0"/>
                  <a:ea typeface="ヒラギノ角ゴ Pro W3" pitchFamily="-111" charset="-128"/>
                </a:rPr>
                <a:t> (13</a:t>
              </a:r>
              <a:r>
                <a:rPr lang="en-CA" sz="1100" dirty="0" smtClean="0">
                  <a:solidFill>
                    <a:srgbClr val="000000"/>
                  </a:solidFill>
                  <a:latin typeface="Arial" pitchFamily="-111" charset="0"/>
                  <a:ea typeface="ヒラギノ角ゴ Pro W3" pitchFamily="-111" charset="-128"/>
                </a:rPr>
                <a:t>), 2006 ]</a:t>
              </a:r>
              <a:endParaRPr lang="en-CA" sz="11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194464" y="6446151"/>
            <a:ext cx="4169155" cy="369332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CA" dirty="0" smtClean="0">
                <a:latin typeface="Calibri" panose="020F0502020204030204" pitchFamily="34" charset="0"/>
              </a:rPr>
              <a:t>See talk by </a:t>
            </a:r>
            <a:r>
              <a:rPr lang="en-CA" dirty="0" err="1" smtClean="0">
                <a:latin typeface="Calibri" panose="020F0502020204030204" pitchFamily="34" charset="0"/>
              </a:rPr>
              <a:t>J.W.Martin</a:t>
            </a:r>
            <a:r>
              <a:rPr lang="en-CA" dirty="0" smtClean="0">
                <a:latin typeface="Calibri" panose="020F0502020204030204" pitchFamily="34" charset="0"/>
              </a:rPr>
              <a:t>, </a:t>
            </a:r>
            <a:r>
              <a:rPr lang="en-CA" dirty="0" err="1" smtClean="0">
                <a:latin typeface="Calibri" panose="020F0502020204030204" pitchFamily="34" charset="0"/>
              </a:rPr>
              <a:t>Thur</a:t>
            </a:r>
            <a:r>
              <a:rPr lang="en-CA" dirty="0" smtClean="0">
                <a:latin typeface="Calibri" panose="020F0502020204030204" pitchFamily="34" charset="0"/>
              </a:rPr>
              <a:t> @ 13:15, R2-3</a:t>
            </a:r>
            <a:endParaRPr lang="en-CA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6457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6"/>
          <p:cNvSpPr txBox="1">
            <a:spLocks noChangeArrowheads="1"/>
          </p:cNvSpPr>
          <p:nvPr/>
        </p:nvSpPr>
        <p:spPr bwMode="auto">
          <a:xfrm>
            <a:off x="0" y="133350"/>
            <a:ext cx="9144000" cy="51911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800" b="1" dirty="0" smtClean="0">
                <a:solidFill>
                  <a:srgbClr val="FFFFFF"/>
                </a:solidFill>
                <a:latin typeface="Arial" charset="0"/>
              </a:rPr>
              <a:t>Spallation-driven Superfluid He-II UCN Source</a:t>
            </a:r>
          </a:p>
        </p:txBody>
      </p:sp>
      <p:sp>
        <p:nvSpPr>
          <p:cNvPr id="45059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239000" y="206375"/>
            <a:ext cx="1905000" cy="45720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624A93A-D64E-4529-92D3-2A6A28A5C5F0}" type="slidenum">
              <a:rPr lang="en-US" altLang="en-US" sz="1400" b="1" smtClean="0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 b="1" smtClean="0">
              <a:solidFill>
                <a:srgbClr val="FFFFFF"/>
              </a:solidFill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49" r="4228" b="6958"/>
          <a:stretch>
            <a:fillRect/>
          </a:stretch>
        </p:blipFill>
        <p:spPr bwMode="auto">
          <a:xfrm>
            <a:off x="-36512" y="2144713"/>
            <a:ext cx="6119812" cy="35496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914650" y="3141663"/>
            <a:ext cx="1333499" cy="178593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/>
            <a:r>
              <a:rPr lang="en-US" altLang="ja-JP" sz="1400" b="1">
                <a:solidFill>
                  <a:srgbClr val="FFFFFF"/>
                </a:solidFill>
                <a:latin typeface="+mn-lt"/>
                <a:ea typeface="ＭＳ 明朝" charset="-128"/>
              </a:rPr>
              <a:t>10 K </a:t>
            </a:r>
            <a:r>
              <a:rPr lang="en-US" altLang="ja-JP" sz="1400" b="1" smtClean="0">
                <a:solidFill>
                  <a:srgbClr val="FFFFFF"/>
                </a:solidFill>
                <a:latin typeface="+mn-lt"/>
                <a:ea typeface="ＭＳ 明朝" charset="-128"/>
              </a:rPr>
              <a:t>D</a:t>
            </a:r>
            <a:r>
              <a:rPr lang="en-US" altLang="ja-JP" sz="1400" b="1" baseline="-25000" smtClean="0">
                <a:solidFill>
                  <a:srgbClr val="FFFFFF"/>
                </a:solidFill>
                <a:latin typeface="+mn-lt"/>
                <a:ea typeface="ＭＳ 明朝" charset="-128"/>
              </a:rPr>
              <a:t>2</a:t>
            </a:r>
            <a:r>
              <a:rPr lang="en-US" altLang="ja-JP" sz="1400" b="1">
                <a:solidFill>
                  <a:srgbClr val="FFFFFF"/>
                </a:solidFill>
                <a:latin typeface="+mn-lt"/>
                <a:ea typeface="ＭＳ 明朝" charset="-128"/>
              </a:rPr>
              <a:t>O or D</a:t>
            </a:r>
            <a:r>
              <a:rPr lang="en-US" altLang="ja-JP" sz="1400" b="1" baseline="-25000">
                <a:solidFill>
                  <a:srgbClr val="FFFFFF"/>
                </a:solidFill>
                <a:latin typeface="+mn-lt"/>
                <a:ea typeface="ＭＳ 明朝" charset="-128"/>
              </a:rPr>
              <a:t>2</a:t>
            </a:r>
            <a:endParaRPr lang="en-US" altLang="ja-JP" sz="1400" b="1">
              <a:solidFill>
                <a:srgbClr val="FFFFFF"/>
              </a:solidFill>
              <a:latin typeface="+mn-lt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482850" y="3644900"/>
            <a:ext cx="431800" cy="21590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/>
            <a:r>
              <a:rPr lang="en-US" altLang="ja-JP" sz="1400" b="1">
                <a:solidFill>
                  <a:srgbClr val="FFFFFF"/>
                </a:solidFill>
                <a:latin typeface="+mn-lt"/>
                <a:ea typeface="ＭＳ 明朝" charset="-128"/>
              </a:rPr>
              <a:t>He-II</a:t>
            </a:r>
            <a:endParaRPr lang="en-US" altLang="ja-JP" sz="1400" b="1">
              <a:solidFill>
                <a:srgbClr val="FFFFFF"/>
              </a:solidFill>
              <a:latin typeface="+mn-lt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979613" y="4292600"/>
            <a:ext cx="935037" cy="21590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/>
            <a:r>
              <a:rPr lang="en-US" altLang="ja-JP" sz="1400" b="1" dirty="0">
                <a:solidFill>
                  <a:srgbClr val="FFFFFF"/>
                </a:solidFill>
                <a:latin typeface="+mn-lt"/>
                <a:ea typeface="ＭＳ 明朝" charset="-128"/>
              </a:rPr>
              <a:t>300 K D</a:t>
            </a:r>
            <a:r>
              <a:rPr lang="en-US" altLang="ja-JP" sz="1400" b="1" baseline="-25000" dirty="0">
                <a:solidFill>
                  <a:srgbClr val="FFFFFF"/>
                </a:solidFill>
                <a:latin typeface="+mn-lt"/>
                <a:ea typeface="ＭＳ 明朝" charset="-128"/>
              </a:rPr>
              <a:t>2</a:t>
            </a:r>
            <a:r>
              <a:rPr lang="en-US" altLang="ja-JP" sz="1400" b="1" dirty="0">
                <a:solidFill>
                  <a:srgbClr val="FFFFFF"/>
                </a:solidFill>
                <a:latin typeface="+mn-lt"/>
                <a:ea typeface="ＭＳ 明朝" charset="-128"/>
              </a:rPr>
              <a:t>O</a:t>
            </a:r>
            <a:endParaRPr lang="en-US" altLang="ja-JP" sz="1400" b="1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711771" y="4788576"/>
            <a:ext cx="1152525" cy="512614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ja-JP" sz="1400" b="1" dirty="0" smtClean="0">
                <a:solidFill>
                  <a:srgbClr val="FFFFFF"/>
                </a:solidFill>
                <a:latin typeface="+mn-lt"/>
                <a:ea typeface="ＭＳ 明朝" charset="-128"/>
              </a:rPr>
              <a:t>Graphite</a:t>
            </a: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2555875" y="5013325"/>
            <a:ext cx="865188" cy="21590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/>
            <a:r>
              <a:rPr lang="en-US" altLang="ja-JP" sz="1400" b="1">
                <a:solidFill>
                  <a:srgbClr val="FFFFFF"/>
                </a:solidFill>
                <a:latin typeface="+mn-lt"/>
                <a:ea typeface="ＭＳ 明朝" charset="-128"/>
              </a:rPr>
              <a:t>W-Target</a:t>
            </a:r>
            <a:endParaRPr lang="en-US" altLang="ja-JP" sz="1400" b="1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>
            <a:off x="4500563" y="2924175"/>
            <a:ext cx="936625" cy="0"/>
          </a:xfrm>
          <a:prstGeom prst="line">
            <a:avLst/>
          </a:prstGeom>
          <a:noFill/>
          <a:ln w="15840">
            <a:solidFill>
              <a:srgbClr val="DAEEF3"/>
            </a:solidFill>
            <a:miter lim="800000"/>
            <a:headEnd/>
            <a:tailEnd/>
          </a:ln>
          <a:effectLst>
            <a:outerShdw blurRad="63500" dist="110983" dir="798901" algn="ctr" rotWithShape="0">
              <a:srgbClr val="000000">
                <a:alpha val="35036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ja-JP" altLang="en-US">
              <a:cs typeface="ＭＳ Ｐゴシック" charset="-128"/>
            </a:endParaRPr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>
            <a:off x="3995738" y="3716338"/>
            <a:ext cx="1439862" cy="0"/>
          </a:xfrm>
          <a:prstGeom prst="line">
            <a:avLst/>
          </a:prstGeom>
          <a:noFill/>
          <a:ln w="15840">
            <a:solidFill>
              <a:srgbClr val="DAEEF3"/>
            </a:solidFill>
            <a:miter lim="800000"/>
            <a:headEnd/>
            <a:tailEnd/>
          </a:ln>
          <a:effectLst>
            <a:outerShdw blurRad="63500" dist="110983" dir="798901" algn="ctr" rotWithShape="0">
              <a:srgbClr val="000000">
                <a:alpha val="35036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ja-JP" altLang="en-US">
              <a:cs typeface="ＭＳ Ｐゴシック" charset="-128"/>
            </a:endParaRPr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>
            <a:off x="3203575" y="4868863"/>
            <a:ext cx="2089150" cy="0"/>
          </a:xfrm>
          <a:prstGeom prst="line">
            <a:avLst/>
          </a:prstGeom>
          <a:noFill/>
          <a:ln w="15840">
            <a:solidFill>
              <a:srgbClr val="DAEEF3"/>
            </a:solidFill>
            <a:miter lim="800000"/>
            <a:headEnd/>
            <a:tailEnd/>
          </a:ln>
          <a:effectLst>
            <a:outerShdw blurRad="63500" dist="110983" dir="798901" algn="ctr" rotWithShape="0">
              <a:srgbClr val="000000">
                <a:alpha val="35036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ja-JP" altLang="en-US">
              <a:cs typeface="ＭＳ Ｐゴシック" charset="-128"/>
            </a:endParaRPr>
          </a:p>
        </p:txBody>
      </p:sp>
      <p:sp>
        <p:nvSpPr>
          <p:cNvPr id="15" name="Line 18"/>
          <p:cNvSpPr>
            <a:spLocks noChangeShapeType="1"/>
          </p:cNvSpPr>
          <p:nvPr/>
        </p:nvSpPr>
        <p:spPr bwMode="auto">
          <a:xfrm>
            <a:off x="4859338" y="2924175"/>
            <a:ext cx="0" cy="792163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A"/>
          </a:p>
        </p:txBody>
      </p:sp>
      <p:sp>
        <p:nvSpPr>
          <p:cNvPr id="16" name="Line 19"/>
          <p:cNvSpPr>
            <a:spLocks noChangeShapeType="1"/>
          </p:cNvSpPr>
          <p:nvPr/>
        </p:nvSpPr>
        <p:spPr bwMode="auto">
          <a:xfrm>
            <a:off x="4859338" y="3716338"/>
            <a:ext cx="0" cy="1152525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A"/>
          </a:p>
        </p:txBody>
      </p:sp>
      <p:sp>
        <p:nvSpPr>
          <p:cNvPr id="17" name="Text Box 20"/>
          <p:cNvSpPr txBox="1">
            <a:spLocks noChangeArrowheads="1"/>
          </p:cNvSpPr>
          <p:nvPr/>
        </p:nvSpPr>
        <p:spPr bwMode="auto">
          <a:xfrm>
            <a:off x="159495" y="985380"/>
            <a:ext cx="609214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180000" indent="-180000">
              <a:spcBef>
                <a:spcPts val="0"/>
              </a:spcBef>
              <a:buFont typeface="Arial" pitchFamily="34" charset="0"/>
              <a:buChar char="•"/>
            </a:pPr>
            <a:r>
              <a:rPr lang="en-US" altLang="ja-JP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Spallation</a:t>
            </a:r>
            <a:r>
              <a:rPr lang="en-US" altLang="ja-JP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altLang="ja-JP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Liberate neutrons from W target</a:t>
            </a:r>
          </a:p>
          <a:p>
            <a:pPr marL="180000" indent="-180000">
              <a:spcBef>
                <a:spcPts val="0"/>
              </a:spcBef>
              <a:buFont typeface="Arial" pitchFamily="34" charset="0"/>
              <a:buChar char="•"/>
            </a:pPr>
            <a:endParaRPr lang="en-US" altLang="ja-JP" sz="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0000" indent="-180000">
              <a:spcBef>
                <a:spcPts val="0"/>
              </a:spcBef>
              <a:buFont typeface="Arial" pitchFamily="34" charset="0"/>
              <a:buChar char="•"/>
            </a:pPr>
            <a:r>
              <a:rPr lang="en-US" altLang="ja-JP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Moderation</a:t>
            </a:r>
            <a:r>
              <a:rPr lang="en-US" altLang="ja-JP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–</a:t>
            </a:r>
            <a:r>
              <a:rPr lang="en-US" altLang="ja-JP" dirty="0" smtClean="0">
                <a:latin typeface="Calibri" panose="020F0502020204030204" pitchFamily="34" charset="0"/>
              </a:rPr>
              <a:t> </a:t>
            </a:r>
            <a:r>
              <a:rPr lang="en-US" altLang="ja-JP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Thermalize, cool neutrons in D</a:t>
            </a:r>
            <a:r>
              <a:rPr lang="en-US" altLang="ja-JP" sz="18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ja-JP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0 ice</a:t>
            </a:r>
          </a:p>
          <a:p>
            <a:pPr marL="180000" indent="-180000">
              <a:spcBef>
                <a:spcPts val="0"/>
              </a:spcBef>
              <a:buFont typeface="Arial" pitchFamily="34" charset="0"/>
              <a:buChar char="•"/>
            </a:pPr>
            <a:endParaRPr lang="en-US" altLang="ja-JP" sz="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0000" indent="-180000">
              <a:spcBef>
                <a:spcPts val="0"/>
              </a:spcBef>
              <a:buFont typeface="Arial" pitchFamily="34" charset="0"/>
              <a:buChar char="•"/>
            </a:pPr>
            <a:r>
              <a:rPr lang="en-US" altLang="ja-JP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Conversion</a:t>
            </a:r>
            <a:r>
              <a:rPr lang="en-US" altLang="ja-JP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altLang="ja-JP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Convert cold neutrons to UCN in He-II</a:t>
            </a:r>
            <a:endParaRPr lang="en-US" altLang="ja-JP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 Box 21"/>
          <p:cNvSpPr txBox="1">
            <a:spLocks noChangeArrowheads="1"/>
          </p:cNvSpPr>
          <p:nvPr/>
        </p:nvSpPr>
        <p:spPr bwMode="auto">
          <a:xfrm>
            <a:off x="5075237" y="3284538"/>
            <a:ext cx="686117" cy="287337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1400">
                <a:solidFill>
                  <a:schemeClr val="bg1"/>
                </a:solidFill>
                <a:latin typeface="+mn-lt"/>
              </a:rPr>
              <a:t>44 cm</a:t>
            </a:r>
            <a:endParaRPr lang="en-US" altLang="ja-JP" sz="1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Text Box 22"/>
          <p:cNvSpPr txBox="1">
            <a:spLocks noChangeArrowheads="1"/>
          </p:cNvSpPr>
          <p:nvPr/>
        </p:nvSpPr>
        <p:spPr bwMode="auto">
          <a:xfrm>
            <a:off x="5075237" y="4149725"/>
            <a:ext cx="584517" cy="287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1400">
                <a:solidFill>
                  <a:schemeClr val="bg1"/>
                </a:solidFill>
                <a:latin typeface="+mn-lt"/>
              </a:rPr>
              <a:t>30 cm</a:t>
            </a:r>
            <a:endParaRPr lang="en-US" altLang="ja-JP" sz="1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0" name="Rectangle 23"/>
          <p:cNvSpPr>
            <a:spLocks noChangeArrowheads="1"/>
          </p:cNvSpPr>
          <p:nvPr/>
        </p:nvSpPr>
        <p:spPr bwMode="auto">
          <a:xfrm>
            <a:off x="6071004" y="5252798"/>
            <a:ext cx="295604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altLang="ja-JP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Moderators</a:t>
            </a:r>
          </a:p>
          <a:p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Thermal: 	Graphite, 300K D</a:t>
            </a:r>
            <a:r>
              <a:rPr lang="en-US" altLang="ja-JP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</a:p>
          <a:p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Cold: 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	10K D</a:t>
            </a:r>
            <a:r>
              <a:rPr lang="en-US" altLang="ja-JP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ice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Line 24"/>
          <p:cNvSpPr>
            <a:spLocks noChangeShapeType="1"/>
          </p:cNvSpPr>
          <p:nvPr/>
        </p:nvSpPr>
        <p:spPr bwMode="auto">
          <a:xfrm flipV="1">
            <a:off x="1908175" y="2492375"/>
            <a:ext cx="0" cy="43180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A"/>
          </a:p>
        </p:txBody>
      </p:sp>
      <p:sp>
        <p:nvSpPr>
          <p:cNvPr id="22" name="Line 25"/>
          <p:cNvSpPr>
            <a:spLocks noChangeShapeType="1"/>
          </p:cNvSpPr>
          <p:nvPr/>
        </p:nvSpPr>
        <p:spPr bwMode="auto">
          <a:xfrm flipV="1">
            <a:off x="4427538" y="2492375"/>
            <a:ext cx="0" cy="43180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A"/>
          </a:p>
        </p:txBody>
      </p:sp>
      <p:sp>
        <p:nvSpPr>
          <p:cNvPr id="23" name="Line 26"/>
          <p:cNvSpPr>
            <a:spLocks noChangeShapeType="1"/>
          </p:cNvSpPr>
          <p:nvPr/>
        </p:nvSpPr>
        <p:spPr bwMode="auto">
          <a:xfrm>
            <a:off x="1908175" y="2708275"/>
            <a:ext cx="2519363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A"/>
          </a:p>
        </p:txBody>
      </p:sp>
      <p:sp>
        <p:nvSpPr>
          <p:cNvPr id="24" name="Text Box 27"/>
          <p:cNvSpPr txBox="1">
            <a:spLocks noChangeArrowheads="1"/>
          </p:cNvSpPr>
          <p:nvPr/>
        </p:nvSpPr>
        <p:spPr bwMode="auto">
          <a:xfrm>
            <a:off x="2987675" y="2420938"/>
            <a:ext cx="3603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1400" b="1">
                <a:latin typeface="+mn-lt"/>
              </a:rPr>
              <a:t>d</a:t>
            </a:r>
          </a:p>
        </p:txBody>
      </p:sp>
      <p:sp>
        <p:nvSpPr>
          <p:cNvPr id="25" name="Oval 24"/>
          <p:cNvSpPr/>
          <p:nvPr/>
        </p:nvSpPr>
        <p:spPr>
          <a:xfrm>
            <a:off x="1187770" y="6868633"/>
            <a:ext cx="88232" cy="882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1243918" y="6908739"/>
            <a:ext cx="88232" cy="882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1147667" y="6964887"/>
            <a:ext cx="88232" cy="882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3142039" y="4788576"/>
            <a:ext cx="88232" cy="88232"/>
          </a:xfrm>
          <a:prstGeom prst="ellipse">
            <a:avLst/>
          </a:prstGeom>
          <a:solidFill>
            <a:srgbClr val="00CC00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3069098" y="4756499"/>
            <a:ext cx="88232" cy="88232"/>
          </a:xfrm>
          <a:prstGeom prst="ellipse">
            <a:avLst/>
          </a:prstGeom>
          <a:solidFill>
            <a:srgbClr val="00CC00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3142039" y="4780631"/>
            <a:ext cx="88232" cy="88232"/>
          </a:xfrm>
          <a:prstGeom prst="ellipse">
            <a:avLst/>
          </a:prstGeom>
          <a:solidFill>
            <a:srgbClr val="00CC00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3115930" y="4800615"/>
            <a:ext cx="88232" cy="88232"/>
          </a:xfrm>
          <a:prstGeom prst="ellipse">
            <a:avLst/>
          </a:prstGeom>
          <a:solidFill>
            <a:srgbClr val="00CC00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3113214" y="4800615"/>
            <a:ext cx="88232" cy="88232"/>
          </a:xfrm>
          <a:prstGeom prst="ellipse">
            <a:avLst/>
          </a:prstGeom>
          <a:solidFill>
            <a:srgbClr val="00CC00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3097923" y="4744460"/>
            <a:ext cx="88232" cy="88232"/>
          </a:xfrm>
          <a:prstGeom prst="ellipse">
            <a:avLst/>
          </a:prstGeom>
          <a:solidFill>
            <a:srgbClr val="00CC00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3035719" y="4437063"/>
            <a:ext cx="88232" cy="88232"/>
          </a:xfrm>
          <a:prstGeom prst="ellipse">
            <a:avLst/>
          </a:prstGeom>
          <a:solidFill>
            <a:srgbClr val="0000CC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3340518" y="4421022"/>
            <a:ext cx="88232" cy="88232"/>
          </a:xfrm>
          <a:prstGeom prst="ellipse">
            <a:avLst/>
          </a:prstGeom>
          <a:solidFill>
            <a:srgbClr val="0000CC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3003636" y="4437064"/>
            <a:ext cx="88232" cy="88232"/>
          </a:xfrm>
          <a:prstGeom prst="ellipse">
            <a:avLst/>
          </a:prstGeom>
          <a:solidFill>
            <a:srgbClr val="0000CC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3308435" y="4421023"/>
            <a:ext cx="88232" cy="88232"/>
          </a:xfrm>
          <a:prstGeom prst="ellipse">
            <a:avLst/>
          </a:prstGeom>
          <a:solidFill>
            <a:srgbClr val="0000CC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 Box 22"/>
          <p:cNvSpPr txBox="1">
            <a:spLocks noChangeArrowheads="1"/>
          </p:cNvSpPr>
          <p:nvPr/>
        </p:nvSpPr>
        <p:spPr bwMode="auto">
          <a:xfrm>
            <a:off x="3381877" y="2492375"/>
            <a:ext cx="584517" cy="287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1400" dirty="0" smtClean="0">
                <a:solidFill>
                  <a:schemeClr val="bg1"/>
                </a:solidFill>
                <a:latin typeface="+mn-lt"/>
              </a:rPr>
              <a:t>75 </a:t>
            </a:r>
            <a:r>
              <a:rPr lang="en-US" altLang="ja-JP" sz="1400" dirty="0">
                <a:solidFill>
                  <a:schemeClr val="bg1"/>
                </a:solidFill>
                <a:latin typeface="+mn-lt"/>
              </a:rPr>
              <a:t>cm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434140" y="6585767"/>
            <a:ext cx="1315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smtClean="0">
                <a:solidFill>
                  <a:srgbClr val="A02A17"/>
                </a:solidFill>
                <a:cs typeface="Arial" panose="020B0604020202020204" pitchFamily="34" charset="0"/>
              </a:rPr>
              <a:t>400 MeV protons</a:t>
            </a:r>
            <a:endParaRPr lang="de-DE" sz="1200" b="1" dirty="0">
              <a:solidFill>
                <a:srgbClr val="A02A17"/>
              </a:solidFill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263501" y="4682222"/>
            <a:ext cx="15408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MeV neutrons</a:t>
            </a:r>
            <a:endParaRPr lang="de-DE" sz="1600" b="1" dirty="0">
              <a:solidFill>
                <a:srgbClr val="92D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" name="Picture 6" descr="supthermH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7402" y="1204588"/>
            <a:ext cx="2919209" cy="2792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2" name="TextBox 41"/>
          <p:cNvSpPr txBox="1"/>
          <p:nvPr/>
        </p:nvSpPr>
        <p:spPr>
          <a:xfrm>
            <a:off x="6256552" y="4135296"/>
            <a:ext cx="2111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Thermal, Cold &amp; </a:t>
            </a:r>
          </a:p>
          <a:p>
            <a:r>
              <a:rPr lang="de-DE" sz="16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Ultra-Cold neutrons</a:t>
            </a:r>
            <a:endParaRPr lang="de-DE" sz="1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849912" y="5588033"/>
            <a:ext cx="29979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600" i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 Layout of UCN Source at RCNP Osaka</a:t>
            </a:r>
            <a:endParaRPr lang="en-CA" sz="1600" i="1" dirty="0">
              <a:solidFill>
                <a:srgbClr val="00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6044016" y="4794071"/>
            <a:ext cx="96253" cy="96253"/>
          </a:xfrm>
          <a:prstGeom prst="ellipse">
            <a:avLst/>
          </a:prstGeom>
          <a:solidFill>
            <a:srgbClr val="92D05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Oval 44"/>
          <p:cNvSpPr/>
          <p:nvPr/>
        </p:nvSpPr>
        <p:spPr>
          <a:xfrm>
            <a:off x="6036921" y="4255326"/>
            <a:ext cx="96253" cy="96253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Box 1"/>
          <p:cNvSpPr txBox="1"/>
          <p:nvPr/>
        </p:nvSpPr>
        <p:spPr>
          <a:xfrm>
            <a:off x="6072543" y="658729"/>
            <a:ext cx="30714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Cold neutron energy transferred to He-II via phonon emission</a:t>
            </a:r>
            <a:endParaRPr lang="en-CA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0110" y="634491"/>
            <a:ext cx="3063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UCN production recipe:</a:t>
            </a:r>
            <a:endParaRPr lang="en-CA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5056" name="Group 45055"/>
          <p:cNvGrpSpPr/>
          <p:nvPr/>
        </p:nvGrpSpPr>
        <p:grpSpPr>
          <a:xfrm>
            <a:off x="3374877" y="6208198"/>
            <a:ext cx="5761518" cy="596039"/>
            <a:chOff x="3357625" y="6251328"/>
            <a:chExt cx="5761518" cy="596039"/>
          </a:xfrm>
        </p:grpSpPr>
        <p:sp>
          <p:nvSpPr>
            <p:cNvPr id="4" name="Rounded Rectangle 3"/>
            <p:cNvSpPr/>
            <p:nvPr/>
          </p:nvSpPr>
          <p:spPr bwMode="auto">
            <a:xfrm>
              <a:off x="3581399" y="6257872"/>
              <a:ext cx="5431414" cy="589495"/>
            </a:xfrm>
            <a:prstGeom prst="roundRect">
              <a:avLst/>
            </a:prstGeom>
            <a:solidFill>
              <a:srgbClr val="FFFF6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6" name="Rectangle 23"/>
            <p:cNvSpPr>
              <a:spLocks noChangeArrowheads="1"/>
            </p:cNvSpPr>
            <p:nvPr/>
          </p:nvSpPr>
          <p:spPr bwMode="auto">
            <a:xfrm>
              <a:off x="5117769" y="6251328"/>
              <a:ext cx="400137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/>
            <a:p>
              <a:r>
                <a:rPr lang="en-US" altLang="ja-JP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10K D</a:t>
              </a:r>
              <a:r>
                <a:rPr lang="en-US" altLang="ja-JP" sz="1600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altLang="ja-JP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</a:t>
              </a:r>
              <a:r>
                <a:rPr lang="en-US" altLang="ja-JP" sz="1600" dirty="0">
                  <a:latin typeface="Arial" panose="020B0604020202020204" pitchFamily="34" charset="0"/>
                  <a:cs typeface="Arial" panose="020B0604020202020204" pitchFamily="34" charset="0"/>
                </a:rPr>
                <a:t> I</a:t>
              </a:r>
              <a:r>
                <a:rPr lang="en-US" altLang="ja-JP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ce Cryostat (Cold Neutrons)</a:t>
              </a:r>
            </a:p>
            <a:p>
              <a:r>
                <a:rPr lang="en-US" altLang="ja-JP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0.7K He-II Cryostat (Ultra-Cold Neutrons)</a:t>
              </a:r>
              <a:endParaRPr lang="en-US" altLang="ja-JP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Rectangle 23"/>
            <p:cNvSpPr>
              <a:spLocks noChangeArrowheads="1"/>
            </p:cNvSpPr>
            <p:nvPr/>
          </p:nvSpPr>
          <p:spPr bwMode="auto">
            <a:xfrm>
              <a:off x="3357625" y="6261960"/>
              <a:ext cx="185776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altLang="ja-JP" sz="1600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UCN Source</a:t>
              </a:r>
            </a:p>
            <a:p>
              <a:pPr algn="ctr"/>
              <a:r>
                <a:rPr lang="en-US" altLang="ja-JP" sz="1600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Cryostats</a:t>
              </a:r>
            </a:p>
          </p:txBody>
        </p:sp>
        <p:sp>
          <p:nvSpPr>
            <p:cNvPr id="5" name="Left Brace 4"/>
            <p:cNvSpPr/>
            <p:nvPr/>
          </p:nvSpPr>
          <p:spPr bwMode="auto">
            <a:xfrm>
              <a:off x="4972817" y="6321150"/>
              <a:ext cx="155256" cy="466394"/>
            </a:xfrm>
            <a:prstGeom prst="leftBrace">
              <a:avLst>
                <a:gd name="adj1" fmla="val 35940"/>
                <a:gd name="adj2" fmla="val 50000"/>
              </a:avLst>
            </a:prstGeom>
            <a:solidFill>
              <a:srgbClr val="FFFF66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45057" name="TextBox 45056"/>
          <p:cNvSpPr txBox="1"/>
          <p:nvPr/>
        </p:nvSpPr>
        <p:spPr>
          <a:xfrm>
            <a:off x="1847421" y="2886471"/>
            <a:ext cx="13120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D</a:t>
            </a:r>
            <a:r>
              <a:rPr lang="en-CA" sz="1600" b="1" baseline="-25000" dirty="0" smtClean="0">
                <a:solidFill>
                  <a:srgbClr val="FFFF00"/>
                </a:solidFill>
                <a:latin typeface="Calibri" panose="020F0502020204030204" pitchFamily="34" charset="0"/>
              </a:rPr>
              <a:t>2</a:t>
            </a:r>
            <a:r>
              <a:rPr lang="en-CA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O Cryostat</a:t>
            </a:r>
            <a:endParaRPr lang="en-CA" sz="1600" b="1" dirty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grpSp>
        <p:nvGrpSpPr>
          <p:cNvPr id="45061" name="Group 45060"/>
          <p:cNvGrpSpPr/>
          <p:nvPr/>
        </p:nvGrpSpPr>
        <p:grpSpPr>
          <a:xfrm>
            <a:off x="84927" y="2743377"/>
            <a:ext cx="1519425" cy="584775"/>
            <a:chOff x="-137" y="2551983"/>
            <a:chExt cx="1519425" cy="584775"/>
          </a:xfrm>
        </p:grpSpPr>
        <p:sp>
          <p:nvSpPr>
            <p:cNvPr id="45060" name="Right Arrow 45059"/>
            <p:cNvSpPr/>
            <p:nvPr/>
          </p:nvSpPr>
          <p:spPr bwMode="auto">
            <a:xfrm flipH="1">
              <a:off x="-137" y="2708275"/>
              <a:ext cx="627321" cy="286668"/>
            </a:xfrm>
            <a:prstGeom prst="rightArrow">
              <a:avLst>
                <a:gd name="adj1" fmla="val 50000"/>
                <a:gd name="adj2" fmla="val 83381"/>
              </a:avLst>
            </a:prstGeom>
            <a:solidFill>
              <a:srgbClr val="FFFF6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627184" y="2551983"/>
              <a:ext cx="892104" cy="584775"/>
            </a:xfrm>
            <a:prstGeom prst="rect">
              <a:avLst/>
            </a:prstGeom>
            <a:noFill/>
            <a:ln>
              <a:solidFill>
                <a:srgbClr val="FFFF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1600" b="1" dirty="0" smtClean="0">
                  <a:solidFill>
                    <a:srgbClr val="FFFF00"/>
                  </a:solidFill>
                  <a:latin typeface="Calibri" panose="020F0502020204030204" pitchFamily="34" charset="0"/>
                </a:rPr>
                <a:t>He-II</a:t>
              </a:r>
            </a:p>
            <a:p>
              <a:pPr algn="ctr"/>
              <a:r>
                <a:rPr lang="en-CA" sz="1600" b="1" dirty="0" smtClean="0">
                  <a:solidFill>
                    <a:srgbClr val="FFFF00"/>
                  </a:solidFill>
                  <a:latin typeface="Calibri" panose="020F0502020204030204" pitchFamily="34" charset="0"/>
                </a:rPr>
                <a:t>Cryostat</a:t>
              </a:r>
              <a:endParaRPr lang="en-CA" sz="1600" b="1" dirty="0">
                <a:solidFill>
                  <a:srgbClr val="FFFF00"/>
                </a:solidFill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23226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1.48148E-6 L 0.20469 -0.30347 " pathEditMode="relative" rAng="0" ptsTypes="AA">
                                      <p:cBhvr>
                                        <p:cTn id="6" dur="32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26" y="-1518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3.05556E-6 -1.48148E-6 L 0.20469 -0.30347 " pathEditMode="relative" rAng="0" ptsTypes="AA">
                                      <p:cBhvr>
                                        <p:cTn id="8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26" y="-1518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2.77778E-6 -3.7037E-7 L 0.20903 -0.31736 " pathEditMode="relative" rAng="0" ptsTypes="AA">
                                      <p:cBhvr>
                                        <p:cTn id="10" dur="28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51" y="-158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80"/>
                            </p:stCondLst>
                            <p:childTnLst>
                              <p:par>
                                <p:cTn id="12" presetID="1" presetClass="entr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48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5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42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7.40741E-7 L 0.24149 -0.37593 " pathEditMode="relative" rAng="0" ptsTypes="AA">
                                      <p:cBhvr>
                                        <p:cTn id="39" dur="38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66" y="-1879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repeatCount="indefinite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3.33333E-6 2.22222E-6 L -0.02448 -0.37755 " pathEditMode="relative" rAng="0" ptsTypes="AA">
                                      <p:cBhvr>
                                        <p:cTn id="41" dur="39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3" y="-18889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repeatCount="indefinite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903 0.00092 L 0.02361 0.12708 " pathEditMode="relative" rAng="0" ptsTypes="AA">
                                      <p:cBhvr>
                                        <p:cTn id="43" dur="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2" y="629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repeatCount="indefinite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0607 -0.00208 L -0.35156 -0.00439 " pathEditMode="relative" rAng="0" ptsTypes="AA">
                                      <p:cBhvr>
                                        <p:cTn id="45" dur="41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274" y="-11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repeatCount="indefinite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0.00591 -0.00208 L -0.26372 -0.38402 " pathEditMode="relative" rAng="0" ptsTypes="AA">
                                      <p:cBhvr>
                                        <p:cTn id="47" dur="42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99" y="-19097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33333E-6 7.40741E-7 L 0.30781 -0.09792 " pathEditMode="relative" rAng="0" ptsTypes="AA">
                                      <p:cBhvr>
                                        <p:cTn id="49" dur="43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382" y="-4907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3.7037E-7 C 0.00121 -0.00046 0.00243 -0.00093 0.00347 -0.00139 C 0.00416 -0.00185 0.00451 -0.00255 0.00538 -0.00278 C 0.0158 -0.00741 0.00729 -0.00278 0.01232 -0.00556 C 0.0092 -0.00764 0.00677 -0.0081 0.00173 -0.0088 C 0.00052 -0.00903 -0.00052 -0.00926 -0.00174 -0.00972 C -0.00347 -0.00995 -0.00695 -0.01042 -0.00695 -0.01019 C -0.01129 -0.01736 -0.00243 -0.01482 0.01406 -0.01505 C 0.01528 -0.01759 0.01857 -0.01944 0.02014 -0.02176 C 0.01892 -0.02384 0.01719 -0.02407 0.01319 -0.02454 C 0.00816 -0.02454 0.00278 -0.02523 -0.00174 -0.02407 C -0.00347 -0.02384 -0.00035 -0.02222 -0.00087 -0.0213 C -0.00104 -0.02083 -0.00261 -0.02107 -0.00347 -0.02083 C -0.01215 -0.0213 -0.01268 -0.0206 -0.01493 -0.02407 C -0.02205 -0.02292 -0.0184 -0.02315 -0.02622 -0.02361 C -0.02431 -0.03056 -0.02778 -0.02546 -0.00695 -0.02732 C -0.00573 -0.02732 -0.00538 -0.02824 -0.00434 -0.0287 C -0.0007 -0.02963 0.00382 -0.0294 0.00798 -0.02963 C 0.00486 -0.03056 0.00173 -0.03079 -0.00174 -0.03148 C -0.004 -0.0331 -0.00278 -0.03241 -0.00521 -0.03357 " pathEditMode="relative" rAng="0" ptsTypes="fffffffffffffffffffA">
                                      <p:cBhvr>
                                        <p:cTn id="5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2" y="-16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480"/>
                            </p:stCondLst>
                            <p:childTnLst>
                              <p:par>
                                <p:cTn id="55" presetID="0" presetClass="pat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0.03125 C -0.00382 -0.03889 -0.01372 -0.04213 -0.02031 -0.04421 C -0.02448 -0.04699 -0.02691 -0.04791 -0.02205 -0.05231 C -0.02257 -0.05347 -0.02292 -0.05486 -0.02379 -0.05578 C -0.02448 -0.05648 -0.02569 -0.05602 -0.02639 -0.05694 C -0.02969 -0.06134 -0.02569 -0.06296 -0.03247 -0.06528 C -0.03333 -0.06597 -0.03542 -0.0662 -0.03507 -0.06759 C -0.03472 -0.06921 -0.03281 -0.06852 -0.0316 -0.06875 C -0.02847 -0.06921 -0.02517 -0.06944 -0.02205 -0.06991 C -0.0217 -0.07106 -0.0217 -0.07245 -0.02118 -0.07338 C -0.02049 -0.07453 -0.01806 -0.0743 -0.0184 -0.07569 C -0.01892 -0.07893 -0.0349 -0.08032 -0.03507 -0.08032 C -0.04132 -0.08287 -0.04219 -0.0912 -0.04219 -0.09907 " pathEditMode="relative" rAng="0" ptsTypes="ffffffffffffA">
                                      <p:cBhvr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8" y="-34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480"/>
                            </p:stCondLst>
                            <p:childTnLst>
                              <p:par>
                                <p:cTn id="58" presetID="0" presetClass="pat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254 -0.09838 C -0.0408 -0.10532 -0.03316 -0.11805 -0.0276 -0.1206 C -0.02604 -0.12384 -0.01441 -0.13426 -0.01094 -0.13588 C -0.0059 -0.14583 -0.01267 -0.13403 -0.0066 -0.14051 C -0.00573 -0.14143 -0.00573 -0.14328 -0.00486 -0.14398 C -0.0033 -0.14537 0.00052 -0.14629 0.00052 -0.14606 C 0.00399 -0.14166 0.00833 -0.13912 0.01181 -0.13472 C 0.01319 -0.1331 0.01406 -0.13032 0.01545 -0.1287 C 0.02014 -0.12315 0.02899 -0.11389 0.03472 -0.11134 C 0.03941 -0.10116 0.03333 -0.11273 0.03906 -0.10648 C 0.03993 -0.10555 0.03993 -0.10393 0.0408 -0.10301 C 0.04444 -0.09884 0.04514 -0.09884 0.04878 -0.09722 C 0.05069 -0.09352 0.05295 -0.09166 0.05486 -0.08796 C 0.05556 -0.08819 0.06007 -0.08958 0.06094 -0.09028 C 0.0658 -0.09398 0.05955 -0.09143 0.06545 -0.09491 C 0.07205 -0.09884 0.07569 -0.10208 0.08212 -0.10764 C 0.08455 -0.10972 0.08733 -0.11018 0.08993 -0.1125 C 0.09045 -0.11366 0.09219 -0.11481 0.09167 -0.11597 C 0.09062 -0.11828 0.08819 -0.11898 0.08646 -0.1206 C 0.08125 -0.12523 0.07882 -0.13032 0.0724 -0.13241 C 0.06996 -0.13449 0.06458 -0.13703 0.06458 -0.1368 C 0.0625 -0.14143 0.05868 -0.14352 0.05486 -0.14514 C 0.04219 -0.14097 0.03576 -0.12176 0.0224 -0.11828 C 0.01823 -0.11458 0.01319 -0.11296 0.00833 -0.11134 C 0.00278 -0.10648 -0.00382 -0.10347 -0.01007 -0.10069 C -0.01354 -0.09907 -0.01701 -0.09583 -0.02049 -0.09375 C -0.02986 -0.08819 -0.02257 -0.09444 -0.02847 -0.08912 C -0.03264 -0.10555 -0.03264 -0.12199 -0.02934 -0.13935 C -0.03056 -0.13981 -0.0316 -0.14097 -0.03281 -0.14051 C -0.0342 -0.14004 -0.03507 -0.13796 -0.03629 -0.13703 C -0.03993 -0.13472 -0.0434 -0.13379 -0.04688 -0.13125 C -0.05243 -0.12731 -0.05938 -0.12546 -0.06528 -0.12291 C -0.06997 -0.12083 -0.07431 -0.11736 -0.07934 -0.11597 C -0.08368 -0.11458 -0.08941 -0.11412 -0.0934 -0.11134 C -0.09653 -0.10926 -0.09861 -0.10787 -0.10208 -0.10648 C -0.1059 -0.10509 -0.11354 -0.10301 -0.11354 -0.10278 C -0.11563 -0.10347 -0.11771 -0.10347 -0.11962 -0.10416 C -0.12153 -0.10463 -0.125 -0.10648 -0.125 -0.10625 C -0.13038 -0.1118 -0.13802 -0.11551 -0.14427 -0.11828 C -0.14601 -0.11898 -0.14861 -0.11944 -0.15035 -0.1206 C -0.15122 -0.12129 -0.15191 -0.12245 -0.15295 -0.12291 C -0.15469 -0.12384 -0.1566 -0.12453 -0.15833 -0.12523 C -0.16007 -0.12592 -0.16354 -0.12754 -0.16354 -0.12731 C -0.16754 -0.12616 -0.1691 -0.12592 -0.17049 -0.1206 C -0.16736 -0.11782 -0.16806 -0.11528 -0.16441 -0.11366 C -0.16111 -0.10926 -0.1559 -0.1044 -0.15122 -0.10301 C -0.14549 -0.1081 -0.14028 -0.11643 -0.13368 -0.11944 C -0.12986 -0.12453 -0.13229 -0.12245 -0.12587 -0.12523 C -0.12413 -0.12592 -0.12049 -0.12754 -0.12049 -0.12731 C -0.11615 -0.12361 -0.11493 -0.1162 -0.1092 -0.11366 C -0.10504 -0.1081 -0.10747 -0.11111 -0.10122 -0.10532 C -0.10035 -0.10463 -0.09861 -0.10301 -0.09861 -0.10278 C -0.09809 -0.10185 -0.09792 -0.1 -0.09688 -0.09953 C -0.09531 -0.09861 -0.08785 -0.10671 -0.08629 -0.10764 C -0.08142 -0.11088 -0.07396 -0.11504 -0.06875 -0.11713 C -0.06441 -0.12083 -0.06059 -0.12662 -0.05573 -0.1287 C -0.05451 -0.13403 -0.05052 -0.13495 -0.04688 -0.13819 C -0.04601 -0.13889 -0.04427 -0.14051 -0.04427 -0.14028 C -0.04236 -0.14838 -0.03958 -0.13981 -0.03629 -0.13703 C -0.03472 -0.13102 -0.02865 -0.12708 -0.025 -0.12291 C -0.01754 -0.11435 -0.00694 -0.10023 0.00226 -0.09606 C 0.00816 -0.08819 0.00538 -0.08727 0.01007 -0.09143 C 0.0125 -0.10116 0.01528 -0.11574 0.02066 -0.12291 C 0.02292 -0.13217 0.01944 -0.1206 0.02413 -0.1287 C 0.02465 -0.12963 0.02448 -0.13125 0.025 -0.13241 C 0.02604 -0.13495 0.02726 -0.13703 0.02847 -0.13935 C 0.02934 -0.14097 0.02604 -0.13727 0.025 -0.13588 C 0.02274 -0.13287 0.01892 -0.12639 0.01892 -0.12616 C 0.01649 -0.11643 0.00937 -0.10972 0.00312 -0.10416 C 0.00035 -0.10162 -0.00156 -0.09861 -0.00486 -0.09722 C -0.00694 -0.09305 -0.00903 -0.09282 -0.01181 -0.08912 C -0.01858 -0.09097 -0.02379 -0.09653 -0.02934 -0.10185 C -0.03038 -0.10278 -0.0309 -0.10463 -0.03194 -0.10532 C -0.03316 -0.10625 -0.03906 -0.10833 -0.0408 -0.10903 C -0.04531 -0.11296 -0.04983 -0.11967 -0.05486 -0.12176 C -0.06076 -0.12963 -0.06736 -0.13611 -0.07326 -0.14398 " pathEditMode="relative" rAng="0" ptsTypes="fffffffffffffffffffffffffffffffffffffffffffffffffffffffffffffffffffffffffffA">
                                      <p:cBhvr>
                                        <p:cTn id="59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480"/>
                            </p:stCondLst>
                            <p:childTnLst>
                              <p:par>
                                <p:cTn id="61" presetID="1" presetClass="exit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480"/>
                            </p:stCondLst>
                            <p:childTnLst>
                              <p:par>
                                <p:cTn id="64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61 -0.00047 C 0.00417 4.07407E-6 0.00573 -0.00024 0.00712 -0.00047 C 0.00747 -0.00139 0.00851 -0.00186 0.0092 -0.00186 C 0.02101 -0.00371 0.01094 -0.00093 0.01736 -0.00278 C 0.01563 -0.00787 0.01372 -0.00996 0.0092 -0.01389 C 0.00851 -0.01482 0.00764 -0.01574 0.0066 -0.01737 C 0.00504 -0.01852 0.00243 -0.0213 0.00209 -0.02084 C 0.00226 -0.03519 0.0092 -0.02662 0.02396 -0.01783 C 0.02639 -0.0213 0.03056 -0.02246 0.03351 -0.02547 C 0.03316 -0.02987 0.03212 -0.03102 0.02848 -0.03426 C 0.02379 -0.03704 0.01962 -0.04074 0.01511 -0.04167 C 0.01285 -0.0419 0.01511 -0.0375 0.01407 -0.03612 C 0.01354 -0.03588 0.01233 -0.03658 0.01146 -0.03681 C 0.00365 -0.04237 0.00295 -0.04144 0.00278 -0.04838 C -0.00416 -0.0507 -0.00087 -0.04885 -0.00798 -0.05394 C -0.00225 -0.06482 -0.00816 -0.05764 0.01163 -0.04977 C 0.01302 -0.04885 0.01372 -0.05024 0.01511 -0.05047 C 0.01893 -0.05 0.02292 -0.04699 0.02674 -0.04514 C 0.02413 -0.04885 0.0217 -0.05047 0.01875 -0.05371 C 0.01788 -0.05764 0.01858 -0.05579 0.01702 -0.05903 " pathEditMode="relative" rAng="1447259" ptsTypes="fffffffffffffffffffA">
                                      <p:cBhvr>
                                        <p:cTn id="6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5" y="-29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980"/>
                            </p:stCondLst>
                            <p:childTnLst>
                              <p:par>
                                <p:cTn id="69" presetID="0" presetClass="pat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93 -0.05556 C 0.01511 -0.0632 0.00521 -0.06644 -0.00139 -0.06852 C -0.00555 -0.0713 -0.00798 -0.07223 -0.00312 -0.07662 C -0.00364 -0.07778 -0.00399 -0.07917 -0.00486 -0.0801 C -0.00555 -0.08079 -0.00677 -0.08033 -0.00746 -0.08125 C -0.01076 -0.08565 -0.00677 -0.08727 -0.01354 -0.08959 C -0.01441 -0.09028 -0.01649 -0.09051 -0.01614 -0.0919 C -0.0158 -0.09352 -0.01389 -0.09283 -0.01267 -0.09306 C -0.00955 -0.09352 -0.00625 -0.09375 -0.00312 -0.09422 C -0.00277 -0.09537 -0.00277 -0.09676 -0.00225 -0.09769 C -0.00156 -0.09885 0.00087 -0.09862 0.00052 -0.1 C -2.77778E-6 -0.10324 -0.01597 -0.10463 -0.01614 -0.10463 C -0.02239 -0.10718 -0.02326 -0.11551 -0.02326 -0.12338 " pathEditMode="relative" rAng="0" ptsTypes="ffffffffffffA">
                                      <p:cBhvr>
                                        <p:cTn id="7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8" y="-34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980"/>
                            </p:stCondLst>
                            <p:childTnLst>
                              <p:par>
                                <p:cTn id="72" presetID="0" presetClass="pat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26 -0.12338 C -0.02222 -0.12732 -0.02066 -0.1294 -0.01875 -0.13287 C -0.01771 -0.13727 -0.01424 -0.1419 -0.01094 -0.14329 C -0.00833 -0.1382 -0.00903 -0.1338 -0.00573 -0.1294 C -0.00364 -0.1176 -0.00677 -0.13172 -0.00208 -0.11991 C -0.00121 -0.11783 -0.00087 -0.11528 -0.00035 -0.11297 C 1.94444E-6 -0.11181 0.00052 -0.10949 0.00052 -0.10949 C 0.00156 -0.10116 0.00278 -0.09306 0.00486 -0.08496 C 0.00955 -0.08912 0.01146 -0.09283 0.01545 -0.09769 C 0.01736 -0.10371 0.02083 -0.10787 0.02413 -0.11297 C 0.0257 -0.11551 0.02934 -0.11991 0.02934 -0.11991 C 0.03073 -0.12709 0.03195 -0.12431 0.03472 -0.1294 C 0.03698 -0.13357 0.0382 -0.13936 0.04167 -0.14098 C 0.04375 -0.13264 0.04184 -0.13542 0.04601 -0.13172 C 0.0474 -0.12616 0.05156 -0.12362 0.05486 -0.11991 C 0.05764 -0.1169 0.05938 -0.11274 0.06181 -0.10949 C 0.06042 -0.10324 0.05677 -0.10324 0.05313 -0.1 C 0.05104 -0.09607 0.04774 -0.09352 0.04427 -0.0919 C 0.0375 -0.07824 0.03906 -0.09051 0.0408 -0.11065 C 0.04115 -0.11551 0.04358 -0.12176 0.04427 -0.12686 C 0.04392 -0.13195 0.04479 -0.13727 0.0434 -0.14213 C 0.04288 -0.14375 0.04167 -0.13982 0.0408 -0.13866 C 0.04011 -0.1375 0.03993 -0.13612 0.03906 -0.13519 C 0.03646 -0.13218 0.0309 -0.12593 0.02761 -0.12454 C 0.02274 -0.11806 0.01545 -0.11135 0.0092 -0.10718 C 0.00365 -0.09931 -0.00434 -0.09746 -0.0118 -0.09422 C -0.01371 -0.09329 -0.0151 -0.09051 -0.01701 -0.08959 C -0.01788 -0.08912 -0.01892 -0.08889 -0.01979 -0.08843 C -0.02309 -0.09491 -0.03524 -0.10579 -0.0408 -0.10949 C -0.04305 -0.11412 -0.04896 -0.12037 -0.05312 -0.12223 C -0.0566 -0.12686 -0.06094 -0.12963 -0.06528 -0.13287 C -0.06719 -0.13426 -0.06892 -0.13588 -0.07066 -0.1375 C -0.07222 -0.13889 -0.07587 -0.13982 -0.07587 -0.13982 C -0.08021 -0.13588 -0.08594 -0.12894 -0.0908 -0.12686 C -0.09653 -0.11528 -0.10885 -0.11621 -0.11701 -0.10949 C -0.12101 -0.10602 -0.1217 -0.10463 -0.12674 -0.10232 C -0.1276 -0.10186 -0.12934 -0.10116 -0.12934 -0.10116 C -0.13055 -0.13635 -0.12587 -0.12662 -0.13646 -0.11991 C -0.14028 -0.11204 -0.13576 -0.11968 -0.1408 -0.11528 C -0.14462 -0.11204 -0.14201 -0.11181 -0.14601 -0.10949 C -0.14792 -0.10834 -0.15 -0.10811 -0.15208 -0.10718 C -0.15469 -0.10371 -0.15781 -0.10394 -0.16094 -0.10116 C -0.16267 -0.10278 -0.16441 -0.10417 -0.16614 -0.10579 C -0.16736 -0.10695 -0.16858 -0.10834 -0.16979 -0.10949 C -0.17153 -0.11112 -0.175 -0.11412 -0.175 -0.11412 C -0.17934 -0.12292 -0.17344 -0.11274 -0.18021 -0.11875 C -0.18802 -0.1257 -0.17604 -0.11968 -0.18455 -0.12338 C -0.19219 -0.13264 -0.18958 -0.12061 -0.19427 -0.11644 C -0.1967 -0.11436 -0.20208 -0.11181 -0.20208 -0.11181 C -0.20104 -0.10764 -0.19757 -0.10487 -0.19427 -0.10348 C -0.19375 -0.10232 -0.19167 -0.09723 -0.18993 -0.09769 C -0.18976 -0.09769 -0.1842 -0.10741 -0.18368 -0.10834 C -0.18073 -0.1132 -0.17621 -0.11528 -0.17239 -0.11875 C -0.17031 -0.12292 -0.16875 -0.12408 -0.16528 -0.1257 C -0.15885 -0.12362 -0.15521 -0.11343 -0.14948 -0.10834 C -0.14913 -0.10718 -0.1493 -0.10556 -0.14861 -0.10463 C -0.14479 -0.09931 -0.14427 -0.11274 -0.1434 -0.11528 C -0.14288 -0.11644 -0.14219 -0.1176 -0.14167 -0.11875 C -0.14132 -0.12061 -0.14219 -0.125 -0.1408 -0.12454 C -0.13854 -0.12385 -0.13611 -0.11343 -0.13542 -0.11065 C -0.13472 -0.10834 -0.13368 -0.10348 -0.13368 -0.10348 C -0.1342 -0.10949 -0.13594 -0.11644 -0.13455 -0.12223 C -0.12969 -0.1125 -0.13194 -0.11875 -0.13021 -0.11065 C -0.12969 -0.10834 -0.12899 -0.10579 -0.12847 -0.10348 C -0.12812 -0.10232 -0.1276 -0.1 -0.1276 -0.1 C -0.12726 -0.10324 -0.12726 -0.10625 -0.12674 -0.10949 C -0.12621 -0.11274 -0.125 -0.11875 -0.125 -0.11875 C -0.12378 -0.11366 -0.12187 -0.10996 -0.12066 -0.10463 C -0.12031 -0.10348 -0.11979 -0.10116 -0.11979 -0.10116 C -0.1158 -0.10602 -0.11719 -0.1132 -0.11614 -0.11991 C -0.1158 -0.12223 -0.11441 -0.12686 -0.11441 -0.12686 C -0.11233 -0.11875 -0.11215 -0.11042 -0.11007 -0.10232 C -0.10573 -0.11112 -0.10087 -0.11644 -0.09427 -0.12223 C -0.09132 -0.12477 -0.08993 -0.12755 -0.08646 -0.1294 C -0.08299 -0.13357 -0.08524 -0.13102 -0.07934 -0.13635 C -0.0776 -0.13797 -0.07413 -0.14098 -0.07413 -0.14098 C -0.06858 -0.13843 -0.07066 -0.13172 -0.06875 -0.1257 C -0.06823 -0.12385 -0.06701 -0.12269 -0.06614 -0.12107 C -0.06493 -0.11598 -0.06285 -0.10857 -0.06007 -0.10463 C -0.05868 -0.09931 -0.05799 -0.09537 -0.05573 -0.09074 C -0.04809 -0.09422 -0.0467 -0.10949 -0.03906 -0.11297 C -0.03802 -0.1169 -0.03281 -0.12686 -0.03021 -0.1294 C -0.02726 -0.13519 -0.02934 -0.13218 -0.02326 -0.1375 C -0.02239 -0.1382 -0.025 -0.13588 -0.02587 -0.13519 C -0.02812 -0.13311 -0.02969 -0.1301 -0.03194 -0.12801 C -0.03698 -0.12362 -0.04201 -0.11783 -0.04774 -0.11528 C -0.05156 -0.11135 -0.05555 -0.10811 -0.06007 -0.10579 C -0.06337 -0.10394 -0.0658 -0.10417 -0.06875 -0.10116 C -0.07118 -0.09862 -0.07344 -0.09561 -0.07587 -0.09306 C -0.07743 -0.09144 -0.08108 -0.08843 -0.08108 -0.08843 C -0.08142 -0.09005 -0.08177 -0.09144 -0.08194 -0.09306 C -0.08229 -0.09584 -0.08229 -0.09862 -0.08281 -0.10116 C -0.08385 -0.10649 -0.08611 -0.11135 -0.08733 -0.11644 C -0.08819 -0.125 -0.08976 -0.13264 -0.0908 -0.14098 C -0.08594 -0.14306 -0.08055 -0.13774 -0.07587 -0.13519 C -0.06285 -0.12778 -0.04861 -0.1213 -0.03455 -0.11875 C -0.01285 -0.11042 0.0099 -0.10718 0.03212 -0.10232 C 0.03733 -0.1 0.04236 -0.09954 0.04792 -0.09885 C 0.05399 -0.09723 0.06024 -0.09584 0.06632 -0.09422 C 0.05417 -0.09028 0.04184 -0.08797 0.02934 -0.08612 C 0.01858 -0.08241 0.00521 -0.0882 -0.00573 -0.09074 C -0.03021 -0.09653 -0.05469 -0.10371 -0.07934 -0.10834 C -0.08403 -0.11042 -0.08854 -0.11181 -0.0934 -0.11297 C -0.09739 -0.11667 -0.09514 -0.11505 -0.10121 -0.1176 C -0.10208 -0.11806 -0.10399 -0.11875 -0.10399 -0.11875 C -0.10694 -0.12153 -0.1092 -0.12199 -0.11267 -0.12338 C -0.11441 -0.12408 -0.11614 -0.125 -0.11788 -0.1257 C -0.11875 -0.12616 -0.12066 -0.12686 -0.12066 -0.12686 C -0.12535 -0.1338 -0.14444 -0.12662 -0.15208 -0.1257 C -0.1684 -0.12061 -0.18507 -0.11412 -0.20208 -0.11412 " pathEditMode="relative" ptsTypes="fffffffffffffffffffffffffffffffffffffffffffffffffffffffffffffffffffffffffffffffffffffffffffffffffffffffffffffA">
                                      <p:cBhvr>
                                        <p:cTn id="73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980"/>
                            </p:stCondLst>
                            <p:childTnLst>
                              <p:par>
                                <p:cTn id="75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3.7037E-7 C 0.00121 -0.00046 0.00243 -0.00093 0.00347 -0.00139 C 0.00416 -0.00185 0.00451 -0.00255 0.00538 -0.00278 C 0.0158 -0.00741 0.00729 -0.00278 0.01232 -0.00556 C 0.0092 -0.00764 0.00677 -0.0081 0.00173 -0.0088 C 0.00052 -0.00903 -0.00052 -0.00926 -0.00174 -0.00972 C -0.00347 -0.00995 -0.00695 -0.01042 -0.00695 -0.01019 C -0.01129 -0.01736 -0.00243 -0.01482 0.01406 -0.01505 C 0.01528 -0.01759 0.01857 -0.01944 0.02014 -0.02176 C 0.01892 -0.02384 0.01719 -0.02407 0.01319 -0.02454 C 0.00816 -0.02454 0.00278 -0.02523 -0.00174 -0.02407 C -0.00347 -0.02384 -0.00035 -0.02222 -0.00087 -0.0213 C -0.00104 -0.02083 -0.00261 -0.02107 -0.00347 -0.02083 C -0.01215 -0.0213 -0.01268 -0.0206 -0.01493 -0.02407 C -0.02205 -0.02292 -0.0184 -0.02315 -0.02622 -0.02361 C -0.02431 -0.03056 -0.02778 -0.02546 -0.00695 -0.02732 C -0.00573 -0.02732 -0.00538 -0.02824 -0.00434 -0.0287 C -0.0007 -0.02963 0.00382 -0.0294 0.00798 -0.02963 C 0.00486 -0.03056 0.00173 -0.03079 -0.00174 -0.03148 C -0.004 -0.0331 -0.00278 -0.03241 -0.00521 -0.03357 " pathEditMode="relative" rAng="0" ptsTypes="fffffffffffffffffffA">
                                      <p:cBhvr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2" y="-16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1480"/>
                            </p:stCondLst>
                            <p:childTnLst>
                              <p:par>
                                <p:cTn id="82" presetID="0" presetClass="pat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0.03125 C -0.00382 -0.03889 -0.01372 -0.04213 -0.02031 -0.04421 C -0.02448 -0.04699 -0.02691 -0.04791 -0.02205 -0.05231 C -0.02257 -0.05347 -0.02292 -0.05486 -0.02379 -0.05578 C -0.02448 -0.05648 -0.02569 -0.05602 -0.02639 -0.05694 C -0.02969 -0.06134 -0.02569 -0.06296 -0.03247 -0.06528 C -0.03333 -0.06597 -0.03542 -0.0662 -0.03507 -0.06759 C -0.03472 -0.06921 -0.03281 -0.06852 -0.0316 -0.06875 C -0.02847 -0.06921 -0.02517 -0.06944 -0.02205 -0.06991 C -0.0217 -0.07106 -0.0217 -0.07245 -0.02118 -0.07338 C -0.02049 -0.07453 -0.01806 -0.0743 -0.0184 -0.07569 C -0.01892 -0.07893 -0.0349 -0.08032 -0.03507 -0.08032 C -0.04132 -0.08287 -0.04219 -0.0912 -0.04219 -0.09907 " pathEditMode="relative" rAng="0" ptsTypes="ffffffffffffA">
                                      <p:cBhvr>
                                        <p:cTn id="8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8" y="-34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2480"/>
                            </p:stCondLst>
                            <p:childTnLst>
                              <p:par>
                                <p:cTn id="85" presetID="0" presetClass="pat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254 -0.09838 C -0.0408 -0.10532 -0.03316 -0.11805 -0.0276 -0.1206 C -0.02604 -0.12384 -0.01441 -0.13426 -0.01094 -0.13588 C -0.0059 -0.14583 -0.01267 -0.13403 -0.0066 -0.14051 C -0.00573 -0.14143 -0.00573 -0.14328 -0.00486 -0.14398 C -0.0033 -0.14537 0.00052 -0.14629 0.00052 -0.14606 C 0.00399 -0.14166 0.00833 -0.13912 0.01181 -0.13472 C 0.01319 -0.1331 0.01406 -0.13032 0.01545 -0.1287 C 0.02014 -0.12315 0.02899 -0.11389 0.03472 -0.11134 C 0.03941 -0.10116 0.03333 -0.11273 0.03906 -0.10648 C 0.03993 -0.10555 0.03993 -0.10393 0.0408 -0.10301 C 0.04444 -0.09884 0.04514 -0.09884 0.04878 -0.09722 C 0.05069 -0.09352 0.05295 -0.09166 0.05486 -0.08796 C 0.05556 -0.08819 0.06007 -0.08958 0.06094 -0.09028 C 0.0658 -0.09398 0.05955 -0.09143 0.06545 -0.09491 C 0.07205 -0.09884 0.07569 -0.10208 0.08212 -0.10764 C 0.08455 -0.10972 0.08733 -0.11018 0.08993 -0.1125 C 0.09045 -0.11366 0.09219 -0.11481 0.09167 -0.11597 C 0.09062 -0.11828 0.08819 -0.11898 0.08646 -0.1206 C 0.08125 -0.12523 0.07882 -0.13032 0.0724 -0.13241 C 0.06996 -0.13449 0.06458 -0.13703 0.06458 -0.1368 C 0.0625 -0.14143 0.05868 -0.14352 0.05486 -0.14514 C 0.04219 -0.14097 0.03576 -0.12176 0.0224 -0.11828 C 0.01823 -0.11458 0.01319 -0.11296 0.00833 -0.11134 C 0.00278 -0.10648 -0.00382 -0.10347 -0.01007 -0.10069 C -0.01354 -0.09907 -0.01701 -0.09583 -0.02049 -0.09375 C -0.02986 -0.08819 -0.02257 -0.09444 -0.02847 -0.08912 C -0.03264 -0.10555 -0.03264 -0.12199 -0.02934 -0.13935 C -0.03056 -0.13981 -0.0316 -0.14097 -0.03281 -0.14051 C -0.0342 -0.14004 -0.03507 -0.13796 -0.03629 -0.13703 C -0.03993 -0.13472 -0.0434 -0.13379 -0.04688 -0.13125 C -0.05243 -0.12731 -0.05938 -0.12546 -0.06528 -0.12291 C -0.06997 -0.12083 -0.07431 -0.11736 -0.07934 -0.11597 C -0.08368 -0.11458 -0.08941 -0.11412 -0.0934 -0.11134 C -0.09653 -0.10926 -0.09861 -0.10787 -0.10208 -0.10648 C -0.1059 -0.10509 -0.11354 -0.10301 -0.11354 -0.10278 C -0.11563 -0.10347 -0.11771 -0.10347 -0.11962 -0.10416 C -0.12153 -0.10463 -0.125 -0.10648 -0.125 -0.10625 C -0.13038 -0.1118 -0.13802 -0.11551 -0.14427 -0.11828 C -0.14601 -0.11898 -0.14861 -0.11944 -0.15035 -0.1206 C -0.15122 -0.12129 -0.15191 -0.12245 -0.15295 -0.12291 C -0.15469 -0.12384 -0.1566 -0.12453 -0.15833 -0.12523 C -0.16007 -0.12592 -0.16354 -0.12754 -0.16354 -0.12731 C -0.16754 -0.12616 -0.1691 -0.12592 -0.17049 -0.1206 C -0.16736 -0.11782 -0.16806 -0.11528 -0.16441 -0.11366 C -0.16111 -0.10926 -0.1559 -0.1044 -0.15122 -0.10301 C -0.14549 -0.1081 -0.14028 -0.11643 -0.13368 -0.11944 C -0.12986 -0.12453 -0.13229 -0.12245 -0.12587 -0.12523 C -0.12413 -0.12592 -0.12049 -0.12754 -0.12049 -0.12731 C -0.11615 -0.12361 -0.11493 -0.1162 -0.1092 -0.11366 C -0.10504 -0.1081 -0.10747 -0.11111 -0.10122 -0.10532 C -0.10035 -0.10463 -0.09861 -0.10301 -0.09861 -0.10278 C -0.09809 -0.10185 -0.09792 -0.1 -0.09688 -0.09953 C -0.09531 -0.09861 -0.08785 -0.10671 -0.08629 -0.10764 C -0.08142 -0.11088 -0.07396 -0.11504 -0.06875 -0.11713 C -0.06441 -0.12083 -0.06059 -0.12662 -0.05573 -0.1287 C -0.05451 -0.13403 -0.05052 -0.13495 -0.04688 -0.13819 C -0.04601 -0.13889 -0.04427 -0.14051 -0.04427 -0.14028 C -0.04236 -0.14838 -0.03958 -0.13981 -0.03629 -0.13703 C -0.03472 -0.13102 -0.02865 -0.12708 -0.025 -0.12291 C -0.01754 -0.11435 -0.00694 -0.10023 0.00226 -0.09606 C 0.00816 -0.08819 0.00538 -0.08727 0.01007 -0.09143 C 0.0125 -0.10116 0.01528 -0.11574 0.02066 -0.12291 C 0.02292 -0.13217 0.01944 -0.1206 0.02413 -0.1287 C 0.02465 -0.12963 0.02448 -0.13125 0.025 -0.13241 C 0.02604 -0.13495 0.02726 -0.13703 0.02847 -0.13935 C 0.02934 -0.14097 0.02604 -0.13727 0.025 -0.13588 C 0.02274 -0.13287 0.01892 -0.12639 0.01892 -0.12616 C 0.01649 -0.11643 0.00937 -0.10972 0.00312 -0.10416 C 0.00035 -0.10162 -0.00156 -0.09861 -0.00486 -0.09722 C -0.00694 -0.09305 -0.00903 -0.09282 -0.01181 -0.08912 C -0.01858 -0.09097 -0.02379 -0.09653 -0.02934 -0.10185 C -0.03038 -0.10278 -0.0309 -0.10463 -0.03194 -0.10532 C -0.03316 -0.10625 -0.03906 -0.10833 -0.0408 -0.10903 C -0.04531 -0.11296 -0.04983 -0.11967 -0.05486 -0.12176 C -0.06076 -0.12963 -0.06736 -0.13611 -0.07326 -0.14398 " pathEditMode="relative" rAng="0" ptsTypes="fffffffffffffffffffffffffffffffffffffffffffffffffffffffffffffffffffffffffffA">
                                      <p:cBhvr>
                                        <p:cTn id="86" dur="3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5480"/>
                            </p:stCondLst>
                            <p:childTnLst>
                              <p:par>
                                <p:cTn id="88" presetID="1" presetClass="exit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5480"/>
                            </p:stCondLst>
                            <p:childTnLst>
                              <p:par>
                                <p:cTn id="93" presetID="0" presetClass="pat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61 -0.00047 C 0.00417 4.07407E-6 0.00573 -0.00024 0.00712 -0.00047 C 0.00747 -0.00139 0.00851 -0.00186 0.0092 -0.00186 C 0.02101 -0.00371 0.01094 -0.00093 0.01736 -0.00278 C 0.01563 -0.00787 0.01372 -0.00996 0.0092 -0.01389 C 0.00851 -0.01482 0.00764 -0.01574 0.0066 -0.01737 C 0.00504 -0.01852 0.00243 -0.0213 0.00209 -0.02084 C 0.00226 -0.03519 0.0092 -0.02662 0.02396 -0.01783 C 0.02639 -0.0213 0.03056 -0.02246 0.03351 -0.02547 C 0.03316 -0.02987 0.03212 -0.03102 0.02848 -0.03426 C 0.02379 -0.03704 0.01962 -0.04074 0.01511 -0.04167 C 0.01285 -0.0419 0.01511 -0.0375 0.01407 -0.03612 C 0.01354 -0.03588 0.01233 -0.03658 0.01146 -0.03681 C 0.00365 -0.04237 0.00295 -0.04144 0.00278 -0.04838 C -0.00416 -0.0507 -0.00087 -0.04885 -0.00798 -0.05394 C -0.00225 -0.06482 -0.00816 -0.05764 0.01163 -0.04977 C 0.01302 -0.04885 0.01372 -0.05024 0.01511 -0.05047 C 0.01893 -0.05 0.02292 -0.04699 0.02674 -0.04514 C 0.02413 -0.04885 0.0217 -0.05047 0.01875 -0.05371 C 0.01788 -0.05764 0.01858 -0.05579 0.01702 -0.05903 " pathEditMode="relative" rAng="1447259" ptsTypes="fffffffffffffffffffA">
                                      <p:cBhvr>
                                        <p:cTn id="9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5" y="-29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5980"/>
                            </p:stCondLst>
                            <p:childTnLst>
                              <p:par>
                                <p:cTn id="96" presetID="0" presetClass="path" presetSubtype="0" repeatCount="indefinite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93 -0.05556 C 0.01511 -0.0632 0.00521 -0.06644 -0.00139 -0.06852 C -0.00555 -0.0713 -0.00798 -0.07223 -0.00312 -0.07662 C -0.00364 -0.07778 -0.00399 -0.07917 -0.00486 -0.0801 C -0.00555 -0.08079 -0.00677 -0.08033 -0.00746 -0.08125 C -0.01076 -0.08565 -0.00677 -0.08727 -0.01354 -0.08959 C -0.01441 -0.09028 -0.01649 -0.09051 -0.01614 -0.0919 C -0.0158 -0.09352 -0.01389 -0.09283 -0.01267 -0.09306 C -0.00955 -0.09352 -0.00625 -0.09375 -0.00312 -0.09422 C -0.00277 -0.09537 -0.00277 -0.09676 -0.00225 -0.09769 C -0.00156 -0.09885 0.00087 -0.09862 0.00052 -0.1 C -2.77778E-6 -0.10324 -0.01597 -0.10463 -0.01614 -0.10463 C -0.02239 -0.10718 -0.02326 -0.11551 -0.02326 -0.12338 " pathEditMode="relative" rAng="0" ptsTypes="ffffffffffffA">
                                      <p:cBhvr>
                                        <p:cTn id="9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8" y="-34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4" grpId="2" animBg="1"/>
      <p:bldP spid="34" grpId="3" animBg="1"/>
      <p:bldP spid="34" grpId="4" animBg="1"/>
      <p:bldP spid="35" grpId="0" animBg="1"/>
      <p:bldP spid="35" grpId="1" animBg="1"/>
      <p:bldP spid="35" grpId="2" animBg="1"/>
      <p:bldP spid="35" grpId="3" animBg="1"/>
      <p:bldP spid="35" grpId="4" animBg="1"/>
      <p:bldP spid="36" grpId="0" animBg="1"/>
      <p:bldP spid="36" grpId="1" animBg="1"/>
      <p:bldP spid="36" grpId="2" animBg="1"/>
      <p:bldP spid="36" grpId="3" animBg="1"/>
      <p:bldP spid="36" grpId="4" animBg="1"/>
      <p:bldP spid="37" grpId="0" animBg="1"/>
      <p:bldP spid="37" grpId="1" animBg="1"/>
      <p:bldP spid="37" grpId="2" animBg="1"/>
      <p:bldP spid="40" grpId="0"/>
      <p:bldP spid="42" grpId="0"/>
      <p:bldP spid="44" grpId="0" animBg="1"/>
      <p:bldP spid="4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0" y="1537938"/>
            <a:ext cx="91440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4800" b="1" i="1" dirty="0" smtClean="0">
                <a:solidFill>
                  <a:srgbClr val="0000FF"/>
                </a:solidFill>
                <a:latin typeface="Arial" charset="0"/>
              </a:rPr>
              <a:t>Japan-Canada UCN Project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4800" b="1" i="1" dirty="0" smtClean="0">
                <a:solidFill>
                  <a:srgbClr val="0000FF"/>
                </a:solidFill>
                <a:latin typeface="Arial" charset="0"/>
              </a:rPr>
              <a:t>at TRIUMF</a:t>
            </a:r>
          </a:p>
        </p:txBody>
      </p:sp>
      <p:sp>
        <p:nvSpPr>
          <p:cNvPr id="33795" name="Rectangle 7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CA" altLang="en-US" sz="1800" smtClean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3379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12700"/>
            <a:ext cx="3648075" cy="118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797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35E27CBA-A1E9-4D73-9485-44641A37B0E6}" type="slidenum">
              <a:rPr lang="en-US" altLang="en-US" sz="1400" smtClean="0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 smtClean="0">
              <a:solidFill>
                <a:srgbClr val="FFFF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41007" y="3359643"/>
            <a:ext cx="835211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800" dirty="0" smtClean="0">
                <a:latin typeface="Calibri" panose="020F0502020204030204" pitchFamily="34" charset="0"/>
              </a:rPr>
              <a:t>Proton-driven Spallation </a:t>
            </a:r>
            <a:r>
              <a:rPr lang="en-CA" sz="2800" dirty="0" err="1" smtClean="0">
                <a:latin typeface="Calibri" panose="020F0502020204030204" pitchFamily="34" charset="0"/>
              </a:rPr>
              <a:t>Superthermal</a:t>
            </a:r>
            <a:r>
              <a:rPr lang="en-CA" sz="2800" dirty="0" smtClean="0">
                <a:latin typeface="Calibri" panose="020F0502020204030204" pitchFamily="34" charset="0"/>
              </a:rPr>
              <a:t> UCN Source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800" dirty="0" smtClean="0">
                <a:latin typeface="Calibri" panose="020F0502020204030204" pitchFamily="34" charset="0"/>
              </a:rPr>
              <a:t>CFI $4.2 M awarded in 2009 (Total </a:t>
            </a:r>
            <a:r>
              <a:rPr lang="en-CA" sz="2800" dirty="0">
                <a:latin typeface="Calibri" panose="020F0502020204030204" pitchFamily="34" charset="0"/>
                <a:sym typeface="Symbol"/>
              </a:rPr>
              <a:t></a:t>
            </a:r>
            <a:r>
              <a:rPr lang="en-CA" sz="2800" dirty="0" smtClean="0">
                <a:latin typeface="Calibri" panose="020F0502020204030204" pitchFamily="34" charset="0"/>
              </a:rPr>
              <a:t>$12 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800" dirty="0" smtClean="0">
                <a:latin typeface="Calibri" panose="020F0502020204030204" pitchFamily="34" charset="0"/>
              </a:rPr>
              <a:t>MOU (KEK, RCNP, TRIUMF, </a:t>
            </a:r>
            <a:r>
              <a:rPr lang="en-CA" sz="2800" dirty="0" err="1" smtClean="0">
                <a:latin typeface="Calibri" panose="020F0502020204030204" pitchFamily="34" charset="0"/>
              </a:rPr>
              <a:t>U.Winnipeg</a:t>
            </a:r>
            <a:r>
              <a:rPr lang="en-CA" sz="2800" dirty="0" smtClean="0">
                <a:latin typeface="Calibri" panose="020F0502020204030204" pitchFamily="34" charset="0"/>
              </a:rPr>
              <a:t>) in 2011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800" dirty="0" smtClean="0">
                <a:latin typeface="Calibri" panose="020F0502020204030204" pitchFamily="34" charset="0"/>
              </a:rPr>
              <a:t>Construction of 1</a:t>
            </a:r>
            <a:r>
              <a:rPr lang="en-CA" sz="2800" baseline="30000" dirty="0" smtClean="0">
                <a:latin typeface="Calibri" panose="020F0502020204030204" pitchFamily="34" charset="0"/>
              </a:rPr>
              <a:t>st</a:t>
            </a:r>
            <a:r>
              <a:rPr lang="en-CA" sz="2800" dirty="0" smtClean="0">
                <a:latin typeface="Calibri" panose="020F0502020204030204" pitchFamily="34" charset="0"/>
              </a:rPr>
              <a:t> beamline component in 2012 (KEK)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800" dirty="0" smtClean="0">
                <a:latin typeface="Calibri" panose="020F0502020204030204" pitchFamily="34" charset="0"/>
              </a:rPr>
              <a:t>First installation period in 2014 (Meson Hall)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800" dirty="0" smtClean="0">
                <a:latin typeface="Calibri" panose="020F0502020204030204" pitchFamily="34" charset="0"/>
              </a:rPr>
              <a:t>May ’16: UCN Beamline &amp; Source Front-end installed</a:t>
            </a:r>
            <a:endParaRPr lang="en-CA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071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6"/>
          <p:cNvSpPr txBox="1">
            <a:spLocks noChangeArrowheads="1"/>
          </p:cNvSpPr>
          <p:nvPr/>
        </p:nvSpPr>
        <p:spPr bwMode="auto">
          <a:xfrm>
            <a:off x="0" y="133350"/>
            <a:ext cx="9144000" cy="51911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800" b="1" dirty="0" smtClean="0">
                <a:solidFill>
                  <a:srgbClr val="FFFFFF"/>
                </a:solidFill>
                <a:latin typeface="Arial" charset="0"/>
              </a:rPr>
              <a:t>UCN’s at TRIUMF</a:t>
            </a:r>
          </a:p>
        </p:txBody>
      </p:sp>
      <p:sp>
        <p:nvSpPr>
          <p:cNvPr id="45059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239000" y="206375"/>
            <a:ext cx="1905000" cy="45720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624A93A-D64E-4529-92D3-2A6A28A5C5F0}" type="slidenum">
              <a:rPr lang="en-US" altLang="en-US" sz="1400" b="1" smtClean="0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 b="1" smtClean="0">
              <a:solidFill>
                <a:srgbClr val="FFFFFF"/>
              </a:solidFill>
            </a:endParaRPr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CA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/>
          <a:p>
            <a:pPr>
              <a:defRPr/>
            </a:pPr>
            <a:fld id="{7480011A-14A0-4371-BCD3-1EB3B1D2655A}" type="datetime4">
              <a:rPr lang="en-US" smtClean="0"/>
              <a:t>June 14, 2016</a:t>
            </a:fld>
            <a:endParaRPr lang="en-US"/>
          </a:p>
        </p:txBody>
      </p:sp>
      <p:sp>
        <p:nvSpPr>
          <p:cNvPr id="6" name="Slide Number Placeholder 4"/>
          <p:cNvSpPr txBox="1">
            <a:spLocks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46A7D6E3-EA9D-E741-9881-B35FD450293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66" t="10246" r="12869"/>
          <a:stretch/>
        </p:blipFill>
        <p:spPr bwMode="auto">
          <a:xfrm>
            <a:off x="-16043" y="694219"/>
            <a:ext cx="9144001" cy="6182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reeform 8"/>
          <p:cNvSpPr/>
          <p:nvPr/>
        </p:nvSpPr>
        <p:spPr>
          <a:xfrm>
            <a:off x="5013158" y="3296653"/>
            <a:ext cx="2037347" cy="922421"/>
          </a:xfrm>
          <a:custGeom>
            <a:avLst/>
            <a:gdLst>
              <a:gd name="connsiteX0" fmla="*/ 0 w 3200400"/>
              <a:gd name="connsiteY0" fmla="*/ 320842 h 1034715"/>
              <a:gd name="connsiteX1" fmla="*/ 2847474 w 3200400"/>
              <a:gd name="connsiteY1" fmla="*/ 0 h 1034715"/>
              <a:gd name="connsiteX2" fmla="*/ 3200400 w 3200400"/>
              <a:gd name="connsiteY2" fmla="*/ 681789 h 1034715"/>
              <a:gd name="connsiteX3" fmla="*/ 64169 w 3200400"/>
              <a:gd name="connsiteY3" fmla="*/ 1034715 h 1034715"/>
              <a:gd name="connsiteX4" fmla="*/ 0 w 3200400"/>
              <a:gd name="connsiteY4" fmla="*/ 320842 h 1034715"/>
              <a:gd name="connsiteX0" fmla="*/ 1098884 w 3136231"/>
              <a:gd name="connsiteY0" fmla="*/ 168442 h 1034715"/>
              <a:gd name="connsiteX1" fmla="*/ 2783305 w 3136231"/>
              <a:gd name="connsiteY1" fmla="*/ 0 h 1034715"/>
              <a:gd name="connsiteX2" fmla="*/ 3136231 w 3136231"/>
              <a:gd name="connsiteY2" fmla="*/ 681789 h 1034715"/>
              <a:gd name="connsiteX3" fmla="*/ 0 w 3136231"/>
              <a:gd name="connsiteY3" fmla="*/ 1034715 h 1034715"/>
              <a:gd name="connsiteX4" fmla="*/ 1098884 w 3136231"/>
              <a:gd name="connsiteY4" fmla="*/ 168442 h 1034715"/>
              <a:gd name="connsiteX0" fmla="*/ 0 w 2037347"/>
              <a:gd name="connsiteY0" fmla="*/ 168442 h 922421"/>
              <a:gd name="connsiteX1" fmla="*/ 1684421 w 2037347"/>
              <a:gd name="connsiteY1" fmla="*/ 0 h 922421"/>
              <a:gd name="connsiteX2" fmla="*/ 2037347 w 2037347"/>
              <a:gd name="connsiteY2" fmla="*/ 681789 h 922421"/>
              <a:gd name="connsiteX3" fmla="*/ 256674 w 2037347"/>
              <a:gd name="connsiteY3" fmla="*/ 922421 h 922421"/>
              <a:gd name="connsiteX4" fmla="*/ 0 w 2037347"/>
              <a:gd name="connsiteY4" fmla="*/ 168442 h 922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7347" h="922421">
                <a:moveTo>
                  <a:pt x="0" y="168442"/>
                </a:moveTo>
                <a:lnTo>
                  <a:pt x="1684421" y="0"/>
                </a:lnTo>
                <a:lnTo>
                  <a:pt x="2037347" y="681789"/>
                </a:lnTo>
                <a:lnTo>
                  <a:pt x="256674" y="922421"/>
                </a:lnTo>
                <a:lnTo>
                  <a:pt x="0" y="168442"/>
                </a:lnTo>
                <a:close/>
              </a:path>
            </a:pathLst>
          </a:custGeom>
          <a:solidFill>
            <a:srgbClr val="FFFF00">
              <a:alpha val="35000"/>
            </a:srgb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400"/>
          </a:p>
        </p:txBody>
      </p:sp>
      <p:sp>
        <p:nvSpPr>
          <p:cNvPr id="10" name="TextBox 9"/>
          <p:cNvSpPr txBox="1"/>
          <p:nvPr/>
        </p:nvSpPr>
        <p:spPr>
          <a:xfrm>
            <a:off x="5109406" y="3458549"/>
            <a:ext cx="1808508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isometricOffAxis1Right">
                <a:rot lat="1080000" lon="20400000" rev="0"/>
              </a:camera>
              <a:lightRig rig="threePt" dir="t"/>
            </a:scene3d>
          </a:bodyPr>
          <a:lstStyle/>
          <a:p>
            <a:r>
              <a:rPr lang="en-CA" b="1" dirty="0" smtClean="0">
                <a:solidFill>
                  <a:srgbClr val="113F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Meson Hall</a:t>
            </a:r>
            <a:endParaRPr lang="en-CA" b="1" dirty="0">
              <a:solidFill>
                <a:srgbClr val="113F7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2" descr="C:\rpicker\_Transfer\Talks, Poster\2013-11-14 5YP Review\TRIUMF_logo_black_0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295"/>
          <a:stretch/>
        </p:blipFill>
        <p:spPr bwMode="auto">
          <a:xfrm>
            <a:off x="4068649" y="3437344"/>
            <a:ext cx="771316" cy="823734"/>
          </a:xfrm>
          <a:prstGeom prst="rect">
            <a:avLst/>
          </a:prstGeom>
          <a:noFill/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isometricTopUp">
              <a:rot lat="19800000" lon="19800000" rev="3609746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30907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7" r="12645" b="4735"/>
          <a:stretch/>
        </p:blipFill>
        <p:spPr>
          <a:xfrm>
            <a:off x="20138" y="1117294"/>
            <a:ext cx="9089730" cy="5722144"/>
          </a:xfrm>
          <a:prstGeom prst="rect">
            <a:avLst/>
          </a:prstGeom>
        </p:spPr>
      </p:pic>
      <p:sp>
        <p:nvSpPr>
          <p:cNvPr id="45058" name="Text Box 6"/>
          <p:cNvSpPr txBox="1">
            <a:spLocks noChangeArrowheads="1"/>
          </p:cNvSpPr>
          <p:nvPr/>
        </p:nvSpPr>
        <p:spPr bwMode="auto">
          <a:xfrm>
            <a:off x="0" y="133350"/>
            <a:ext cx="9144000" cy="51911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800" b="1" dirty="0" smtClean="0">
                <a:solidFill>
                  <a:srgbClr val="FFFFFF"/>
                </a:solidFill>
                <a:latin typeface="Arial" charset="0"/>
              </a:rPr>
              <a:t>BL1U: UCN </a:t>
            </a:r>
            <a:r>
              <a:rPr lang="en-US" altLang="en-US" sz="2800" b="1" dirty="0" err="1" smtClean="0">
                <a:solidFill>
                  <a:srgbClr val="FFFFFF"/>
                </a:solidFill>
                <a:latin typeface="Arial" charset="0"/>
              </a:rPr>
              <a:t>Beamline</a:t>
            </a:r>
            <a:endParaRPr lang="en-US" altLang="en-US" sz="2800" b="1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45059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239000" y="206375"/>
            <a:ext cx="1905000" cy="45720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624A93A-D64E-4529-92D3-2A6A28A5C5F0}" type="slidenum">
              <a:rPr lang="en-US" altLang="en-US" sz="1400" b="1" smtClean="0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 b="1" smtClean="0">
              <a:solidFill>
                <a:srgbClr val="FFFFFF"/>
              </a:solidFill>
            </a:endParaRPr>
          </a:p>
        </p:txBody>
      </p:sp>
      <p:sp>
        <p:nvSpPr>
          <p:cNvPr id="28" name="Text Box 25"/>
          <p:cNvSpPr txBox="1">
            <a:spLocks noChangeArrowheads="1"/>
          </p:cNvSpPr>
          <p:nvPr/>
        </p:nvSpPr>
        <p:spPr bwMode="auto">
          <a:xfrm rot="21720000">
            <a:off x="5364000" y="3996000"/>
            <a:ext cx="839169" cy="3699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scene3d>
            <a:camera prst="isometricTopUp"/>
            <a:lightRig rig="threePt" dir="t"/>
          </a:scene3d>
        </p:spPr>
        <p:txBody>
          <a:bodyPr wrap="none" lIns="82945" tIns="41473" rIns="82945" bIns="41473">
            <a:spAutoFit/>
          </a:bodyPr>
          <a:lstStyle>
            <a:lvl1pPr defTabSz="828675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28675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28675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28675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28675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8" charset="0"/>
              <a:buNone/>
            </a:pPr>
            <a:r>
              <a:rPr lang="en-CA" altLang="en-US" sz="2000" b="1" dirty="0" smtClean="0">
                <a:solidFill>
                  <a:srgbClr val="0000FF"/>
                </a:solidFill>
                <a:latin typeface="Arial" charset="0"/>
              </a:rPr>
              <a:t>BL1U</a:t>
            </a:r>
          </a:p>
        </p:txBody>
      </p:sp>
      <p:sp>
        <p:nvSpPr>
          <p:cNvPr id="29" name="Text Box 27"/>
          <p:cNvSpPr txBox="1">
            <a:spLocks noChangeArrowheads="1"/>
          </p:cNvSpPr>
          <p:nvPr/>
        </p:nvSpPr>
        <p:spPr bwMode="auto">
          <a:xfrm rot="840000">
            <a:off x="5041935" y="1095042"/>
            <a:ext cx="1352550" cy="9239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isometricTopUp">
              <a:rot lat="19200000" lon="19800000" rev="3000000"/>
            </a:camera>
            <a:lightRig rig="threePt" dir="t"/>
          </a:scene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err="1" smtClean="0">
                <a:solidFill>
                  <a:srgbClr val="000000"/>
                </a:solidFill>
                <a:latin typeface="Arial" charset="0"/>
              </a:rPr>
              <a:t>Floorspace</a:t>
            </a:r>
            <a:endParaRPr lang="en-US" altLang="en-US" sz="1800" dirty="0" smtClean="0">
              <a:solidFill>
                <a:srgbClr val="000000"/>
              </a:solidFill>
              <a:latin typeface="Arial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  <a:latin typeface="Arial" charset="0"/>
              </a:rPr>
              <a:t>for </a:t>
            </a:r>
            <a:r>
              <a:rPr lang="en-US" altLang="en-US" sz="1800" dirty="0" err="1" smtClean="0">
                <a:solidFill>
                  <a:srgbClr val="000000"/>
                </a:solidFill>
                <a:latin typeface="Arial" charset="0"/>
              </a:rPr>
              <a:t>nEDM</a:t>
            </a:r>
            <a:endParaRPr lang="en-US" altLang="en-US" sz="1800" dirty="0" smtClean="0">
              <a:solidFill>
                <a:srgbClr val="000000"/>
              </a:solidFill>
              <a:latin typeface="Arial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  <a:latin typeface="Arial" charset="0"/>
              </a:rPr>
              <a:t>Experiment</a:t>
            </a:r>
            <a:endParaRPr lang="en-US" altLang="en-US" sz="1600" i="1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2" name="Text Box 25"/>
          <p:cNvSpPr txBox="1">
            <a:spLocks noChangeArrowheads="1"/>
          </p:cNvSpPr>
          <p:nvPr/>
        </p:nvSpPr>
        <p:spPr bwMode="auto">
          <a:xfrm rot="960000">
            <a:off x="6471973" y="4839389"/>
            <a:ext cx="839169" cy="3699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scene3d>
            <a:camera prst="isometricRightUp">
              <a:rot lat="2100000" lon="18899998" rev="180000"/>
            </a:camera>
            <a:lightRig rig="threePt" dir="t"/>
          </a:scene3d>
        </p:spPr>
        <p:txBody>
          <a:bodyPr wrap="none" lIns="82945" tIns="41473" rIns="82945" bIns="41473">
            <a:spAutoFit/>
          </a:bodyPr>
          <a:lstStyle>
            <a:lvl1pPr defTabSz="828675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28675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28675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28675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28675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8" charset="0"/>
              <a:buNone/>
            </a:pPr>
            <a:r>
              <a:rPr lang="en-CA" altLang="en-US" sz="2000" b="1" dirty="0" smtClean="0">
                <a:latin typeface="Arial" charset="0"/>
              </a:rPr>
              <a:t>BL1A</a:t>
            </a:r>
          </a:p>
        </p:txBody>
      </p:sp>
      <p:sp>
        <p:nvSpPr>
          <p:cNvPr id="31" name="TextBox 1"/>
          <p:cNvSpPr txBox="1">
            <a:spLocks noChangeArrowheads="1"/>
          </p:cNvSpPr>
          <p:nvPr/>
        </p:nvSpPr>
        <p:spPr bwMode="auto">
          <a:xfrm>
            <a:off x="1606326" y="6448872"/>
            <a:ext cx="3288849" cy="3693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CA" altLang="en-US" sz="1800" dirty="0" smtClean="0">
                <a:solidFill>
                  <a:srgbClr val="FF0000"/>
                </a:solidFill>
                <a:latin typeface="Arial" charset="0"/>
              </a:rPr>
              <a:t>BL1V: 500 MeV, 120 </a:t>
            </a:r>
            <a:r>
              <a:rPr lang="en-CA" altLang="en-US" sz="1800" dirty="0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CA" altLang="en-US" sz="1800" dirty="0" smtClean="0">
                <a:solidFill>
                  <a:srgbClr val="FF0000"/>
                </a:solidFill>
                <a:latin typeface="Arial" charset="0"/>
              </a:rPr>
              <a:t>A Beam</a:t>
            </a:r>
          </a:p>
        </p:txBody>
      </p:sp>
      <p:grpSp>
        <p:nvGrpSpPr>
          <p:cNvPr id="45060" name="Group 45059"/>
          <p:cNvGrpSpPr/>
          <p:nvPr/>
        </p:nvGrpSpPr>
        <p:grpSpPr>
          <a:xfrm>
            <a:off x="38183" y="569373"/>
            <a:ext cx="3661718" cy="2469296"/>
            <a:chOff x="38183" y="640397"/>
            <a:chExt cx="3661718" cy="2469296"/>
          </a:xfrm>
        </p:grpSpPr>
        <p:pic>
          <p:nvPicPr>
            <p:cNvPr id="30" name="Picture 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83" y="715211"/>
              <a:ext cx="3661718" cy="2394482"/>
            </a:xfrm>
            <a:prstGeom prst="rect">
              <a:avLst/>
            </a:prstGeom>
            <a:ln w="28575">
              <a:solidFill>
                <a:srgbClr val="0000FF"/>
              </a:solidFill>
              <a:miter lim="800000"/>
              <a:headEnd/>
              <a:tailEnd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45057" name="TextBox 45056"/>
            <p:cNvSpPr txBox="1"/>
            <p:nvPr/>
          </p:nvSpPr>
          <p:spPr>
            <a:xfrm>
              <a:off x="807094" y="640397"/>
              <a:ext cx="18357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Beam Microstructure</a:t>
              </a:r>
              <a:endParaRPr lang="en-CA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2" name="Text Box 27"/>
          <p:cNvSpPr txBox="1">
            <a:spLocks noChangeArrowheads="1"/>
          </p:cNvSpPr>
          <p:nvPr/>
        </p:nvSpPr>
        <p:spPr bwMode="auto">
          <a:xfrm rot="840000">
            <a:off x="492171" y="3164704"/>
            <a:ext cx="1159293" cy="36933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isometricTopUp">
              <a:rot lat="19200000" lon="19800000" rev="3000000"/>
            </a:camera>
            <a:lightRig rig="threePt" dir="t"/>
          </a:scene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  <a:latin typeface="Arial" charset="0"/>
              </a:rPr>
              <a:t>Cyclotron</a:t>
            </a:r>
          </a:p>
        </p:txBody>
      </p:sp>
      <p:cxnSp>
        <p:nvCxnSpPr>
          <p:cNvPr id="7" name="Straight Arrow Connector 6"/>
          <p:cNvCxnSpPr/>
          <p:nvPr/>
        </p:nvCxnSpPr>
        <p:spPr bwMode="auto">
          <a:xfrm flipH="1">
            <a:off x="38183" y="3508744"/>
            <a:ext cx="514710" cy="160036"/>
          </a:xfrm>
          <a:prstGeom prst="straightConnector1">
            <a:avLst/>
          </a:prstGeom>
          <a:solidFill>
            <a:srgbClr val="FFFF66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4" name="Group 3"/>
          <p:cNvGrpSpPr/>
          <p:nvPr/>
        </p:nvGrpSpPr>
        <p:grpSpPr>
          <a:xfrm>
            <a:off x="38183" y="3702808"/>
            <a:ext cx="1586072" cy="2453192"/>
            <a:chOff x="38183" y="3702808"/>
            <a:chExt cx="1586072" cy="2453192"/>
          </a:xfrm>
        </p:grpSpPr>
        <p:sp>
          <p:nvSpPr>
            <p:cNvPr id="11" name="Down Arrow 1"/>
            <p:cNvSpPr>
              <a:spLocks noChangeArrowheads="1"/>
            </p:cNvSpPr>
            <p:nvPr/>
          </p:nvSpPr>
          <p:spPr bwMode="auto">
            <a:xfrm rot="19140000">
              <a:off x="936000" y="5364000"/>
              <a:ext cx="101508" cy="792000"/>
            </a:xfrm>
            <a:prstGeom prst="downArrow">
              <a:avLst>
                <a:gd name="adj1" fmla="val 50000"/>
                <a:gd name="adj2" fmla="val 181004"/>
              </a:avLst>
            </a:prstGeom>
            <a:solidFill>
              <a:srgbClr val="FFFF6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en-CA" altLang="en-US" sz="1800" smtClean="0">
                <a:solidFill>
                  <a:srgbClr val="000000"/>
                </a:solidFill>
                <a:latin typeface="Arial" charset="0"/>
              </a:endParaRP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38183" y="3702808"/>
              <a:ext cx="1586072" cy="2002547"/>
              <a:chOff x="38183" y="3702808"/>
              <a:chExt cx="1586072" cy="2002547"/>
            </a:xfrm>
          </p:grpSpPr>
          <p:pic>
            <p:nvPicPr>
              <p:cNvPr id="33" name="Picture 17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846" t="4179" r="9766" b="5366"/>
              <a:stretch/>
            </p:blipFill>
            <p:spPr bwMode="auto">
              <a:xfrm>
                <a:off x="38183" y="3702808"/>
                <a:ext cx="1586072" cy="158705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66"/>
                    </a:solidFill>
                  </a14:hiddenFill>
                </a:ext>
              </a:extLst>
            </p:spPr>
          </p:pic>
          <p:sp>
            <p:nvSpPr>
              <p:cNvPr id="13" name="Text Box 18"/>
              <p:cNvSpPr txBox="1">
                <a:spLocks noChangeArrowheads="1"/>
              </p:cNvSpPr>
              <p:nvPr/>
            </p:nvSpPr>
            <p:spPr bwMode="auto">
              <a:xfrm>
                <a:off x="38183" y="5289857"/>
                <a:ext cx="1586072" cy="415498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r>
                  <a:rPr lang="en-US" altLang="en-US" sz="12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Kicker Magnet</a:t>
                </a:r>
              </a:p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r>
                  <a:rPr lang="en-US" altLang="en-US" sz="9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</a:t>
                </a:r>
                <a:r>
                  <a:rPr lang="en-US" altLang="en-US" sz="900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icks every 3</a:t>
                </a:r>
                <a:r>
                  <a:rPr lang="en-US" altLang="en-US" sz="900" baseline="30000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rd</a:t>
                </a:r>
                <a:r>
                  <a:rPr lang="en-US" altLang="en-US" sz="9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en-US" sz="900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beam bunch</a:t>
                </a:r>
              </a:p>
            </p:txBody>
          </p:sp>
        </p:grpSp>
      </p:grpSp>
      <p:grpSp>
        <p:nvGrpSpPr>
          <p:cNvPr id="45056" name="Group 45055"/>
          <p:cNvGrpSpPr/>
          <p:nvPr/>
        </p:nvGrpSpPr>
        <p:grpSpPr>
          <a:xfrm>
            <a:off x="1670813" y="2951868"/>
            <a:ext cx="1721946" cy="2574491"/>
            <a:chOff x="1646140" y="2666326"/>
            <a:chExt cx="1721946" cy="2574491"/>
          </a:xfrm>
        </p:grpSpPr>
        <p:sp>
          <p:nvSpPr>
            <p:cNvPr id="12" name="Down Arrow 20"/>
            <p:cNvSpPr>
              <a:spLocks noChangeArrowheads="1"/>
            </p:cNvSpPr>
            <p:nvPr/>
          </p:nvSpPr>
          <p:spPr bwMode="auto">
            <a:xfrm rot="19080000">
              <a:off x="2838838" y="3932187"/>
              <a:ext cx="101508" cy="1308630"/>
            </a:xfrm>
            <a:prstGeom prst="downArrow">
              <a:avLst>
                <a:gd name="adj1" fmla="val 50000"/>
                <a:gd name="adj2" fmla="val 180942"/>
              </a:avLst>
            </a:prstGeom>
            <a:solidFill>
              <a:srgbClr val="FFFF6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en-CA" altLang="en-US" sz="1800" smtClean="0">
                <a:solidFill>
                  <a:srgbClr val="000000"/>
                </a:solidFill>
                <a:latin typeface="Arial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1646140" y="2666326"/>
              <a:ext cx="1721946" cy="2083489"/>
              <a:chOff x="2096063" y="2226647"/>
              <a:chExt cx="1721946" cy="2083489"/>
            </a:xfrm>
          </p:grpSpPr>
          <p:sp>
            <p:nvSpPr>
              <p:cNvPr id="14" name="Text Box 19"/>
              <p:cNvSpPr txBox="1">
                <a:spLocks noChangeArrowheads="1"/>
              </p:cNvSpPr>
              <p:nvPr/>
            </p:nvSpPr>
            <p:spPr bwMode="auto">
              <a:xfrm>
                <a:off x="2097667" y="3756138"/>
                <a:ext cx="1718739" cy="553998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r>
                  <a:rPr lang="en-US" altLang="en-US" sz="1200" b="1" dirty="0" err="1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Lambertson</a:t>
                </a:r>
                <a:r>
                  <a:rPr lang="en-US" altLang="en-US" sz="12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Septum</a:t>
                </a:r>
              </a:p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r>
                  <a:rPr lang="en-US" altLang="en-US" sz="9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  <a:r>
                  <a:rPr lang="en-US" altLang="en-US" sz="900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ends kicked beam 9</a:t>
                </a:r>
                <a:r>
                  <a:rPr lang="en-US" altLang="en-US" sz="900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/>
                  </a:rPr>
                  <a:t></a:t>
                </a:r>
                <a:r>
                  <a:rPr lang="en-US" altLang="en-US" sz="900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into 1U</a:t>
                </a:r>
              </a:p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r>
                  <a:rPr lang="en-US" altLang="en-US" sz="900" dirty="0" err="1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</a:t>
                </a:r>
                <a:r>
                  <a:rPr lang="en-US" altLang="en-US" sz="900" dirty="0" err="1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nkicked</a:t>
                </a:r>
                <a:r>
                  <a:rPr lang="en-US" altLang="en-US" sz="900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beam to BL1A </a:t>
                </a:r>
              </a:p>
            </p:txBody>
          </p:sp>
          <p:pic>
            <p:nvPicPr>
              <p:cNvPr id="34" name="Picture 15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665" t="5474" r="10266" b="21267"/>
              <a:stretch/>
            </p:blipFill>
            <p:spPr bwMode="auto">
              <a:xfrm>
                <a:off x="2096063" y="2226647"/>
                <a:ext cx="1721946" cy="155749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66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3983729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5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7" r="12645" b="4735"/>
          <a:stretch/>
        </p:blipFill>
        <p:spPr>
          <a:xfrm>
            <a:off x="20138" y="1117294"/>
            <a:ext cx="9089730" cy="5722144"/>
          </a:xfrm>
          <a:prstGeom prst="rect">
            <a:avLst/>
          </a:prstGeom>
        </p:spPr>
      </p:pic>
      <p:sp>
        <p:nvSpPr>
          <p:cNvPr id="45058" name="Text Box 6"/>
          <p:cNvSpPr txBox="1">
            <a:spLocks noChangeArrowheads="1"/>
          </p:cNvSpPr>
          <p:nvPr/>
        </p:nvSpPr>
        <p:spPr bwMode="auto">
          <a:xfrm>
            <a:off x="0" y="133350"/>
            <a:ext cx="9144000" cy="51911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800" b="1" dirty="0" smtClean="0">
                <a:solidFill>
                  <a:srgbClr val="FFFFFF"/>
                </a:solidFill>
                <a:latin typeface="Arial" charset="0"/>
              </a:rPr>
              <a:t>BL1U: UCN </a:t>
            </a:r>
            <a:r>
              <a:rPr lang="en-US" altLang="en-US" sz="2800" b="1" dirty="0" err="1" smtClean="0">
                <a:solidFill>
                  <a:srgbClr val="FFFFFF"/>
                </a:solidFill>
                <a:latin typeface="Arial" charset="0"/>
              </a:rPr>
              <a:t>Beamline</a:t>
            </a:r>
            <a:endParaRPr lang="en-US" altLang="en-US" sz="2800" b="1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45059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239000" y="206375"/>
            <a:ext cx="1905000" cy="45720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624A93A-D64E-4529-92D3-2A6A28A5C5F0}" type="slidenum">
              <a:rPr lang="en-US" altLang="en-US" sz="1400" b="1" smtClean="0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 b="1" smtClean="0">
              <a:solidFill>
                <a:srgbClr val="FFFFFF"/>
              </a:solidFill>
            </a:endParaRPr>
          </a:p>
        </p:txBody>
      </p:sp>
      <p:sp>
        <p:nvSpPr>
          <p:cNvPr id="28" name="Text Box 25"/>
          <p:cNvSpPr txBox="1">
            <a:spLocks noChangeArrowheads="1"/>
          </p:cNvSpPr>
          <p:nvPr/>
        </p:nvSpPr>
        <p:spPr bwMode="auto">
          <a:xfrm rot="21720000">
            <a:off x="5364000" y="3996000"/>
            <a:ext cx="839169" cy="3699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scene3d>
            <a:camera prst="isometricTopUp"/>
            <a:lightRig rig="threePt" dir="t"/>
          </a:scene3d>
        </p:spPr>
        <p:txBody>
          <a:bodyPr wrap="none" lIns="82945" tIns="41473" rIns="82945" bIns="41473">
            <a:spAutoFit/>
          </a:bodyPr>
          <a:lstStyle>
            <a:lvl1pPr defTabSz="828675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28675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28675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28675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28675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8" charset="0"/>
              <a:buNone/>
            </a:pPr>
            <a:r>
              <a:rPr lang="en-CA" altLang="en-US" sz="2000" b="1" dirty="0" smtClean="0">
                <a:solidFill>
                  <a:srgbClr val="0000FF"/>
                </a:solidFill>
                <a:latin typeface="Arial" charset="0"/>
              </a:rPr>
              <a:t>BL1U</a:t>
            </a:r>
          </a:p>
        </p:txBody>
      </p:sp>
      <p:sp>
        <p:nvSpPr>
          <p:cNvPr id="29" name="Text Box 27"/>
          <p:cNvSpPr txBox="1">
            <a:spLocks noChangeArrowheads="1"/>
          </p:cNvSpPr>
          <p:nvPr/>
        </p:nvSpPr>
        <p:spPr bwMode="auto">
          <a:xfrm rot="840000">
            <a:off x="5041935" y="1095042"/>
            <a:ext cx="1352550" cy="9239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isometricTopUp">
              <a:rot lat="19200000" lon="19800000" rev="3000000"/>
            </a:camera>
            <a:lightRig rig="threePt" dir="t"/>
          </a:scene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err="1" smtClean="0">
                <a:solidFill>
                  <a:srgbClr val="000000"/>
                </a:solidFill>
                <a:latin typeface="Arial" charset="0"/>
              </a:rPr>
              <a:t>Floorspace</a:t>
            </a:r>
            <a:endParaRPr lang="en-US" altLang="en-US" sz="1800" dirty="0" smtClean="0">
              <a:solidFill>
                <a:srgbClr val="000000"/>
              </a:solidFill>
              <a:latin typeface="Arial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  <a:latin typeface="Arial" charset="0"/>
              </a:rPr>
              <a:t>for </a:t>
            </a:r>
            <a:r>
              <a:rPr lang="en-US" altLang="en-US" sz="1800" dirty="0" err="1" smtClean="0">
                <a:solidFill>
                  <a:srgbClr val="000000"/>
                </a:solidFill>
                <a:latin typeface="Arial" charset="0"/>
              </a:rPr>
              <a:t>nEDM</a:t>
            </a:r>
            <a:endParaRPr lang="en-US" altLang="en-US" sz="1800" dirty="0" smtClean="0">
              <a:solidFill>
                <a:srgbClr val="000000"/>
              </a:solidFill>
              <a:latin typeface="Arial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  <a:latin typeface="Arial" charset="0"/>
              </a:rPr>
              <a:t>Experiment</a:t>
            </a:r>
            <a:endParaRPr lang="en-US" altLang="en-US" sz="1600" i="1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2" name="Text Box 25"/>
          <p:cNvSpPr txBox="1">
            <a:spLocks noChangeArrowheads="1"/>
          </p:cNvSpPr>
          <p:nvPr/>
        </p:nvSpPr>
        <p:spPr bwMode="auto">
          <a:xfrm rot="960000">
            <a:off x="6471973" y="4839389"/>
            <a:ext cx="839169" cy="3699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scene3d>
            <a:camera prst="isometricRightUp">
              <a:rot lat="2100000" lon="18899998" rev="180000"/>
            </a:camera>
            <a:lightRig rig="threePt" dir="t"/>
          </a:scene3d>
        </p:spPr>
        <p:txBody>
          <a:bodyPr wrap="none" lIns="82945" tIns="41473" rIns="82945" bIns="41473">
            <a:spAutoFit/>
          </a:bodyPr>
          <a:lstStyle>
            <a:lvl1pPr defTabSz="828675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28675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28675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28675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28675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8" charset="0"/>
              <a:buNone/>
            </a:pPr>
            <a:r>
              <a:rPr lang="en-CA" altLang="en-US" sz="2000" b="1" dirty="0" smtClean="0">
                <a:latin typeface="Arial" charset="0"/>
              </a:rPr>
              <a:t>BL1A</a:t>
            </a:r>
          </a:p>
        </p:txBody>
      </p:sp>
      <p:sp>
        <p:nvSpPr>
          <p:cNvPr id="31" name="TextBox 1"/>
          <p:cNvSpPr txBox="1">
            <a:spLocks noChangeArrowheads="1"/>
          </p:cNvSpPr>
          <p:nvPr/>
        </p:nvSpPr>
        <p:spPr bwMode="auto">
          <a:xfrm>
            <a:off x="1606326" y="6448872"/>
            <a:ext cx="3288849" cy="3693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CA" altLang="en-US" sz="1800" dirty="0" smtClean="0">
                <a:solidFill>
                  <a:srgbClr val="FF0000"/>
                </a:solidFill>
                <a:latin typeface="Arial" charset="0"/>
              </a:rPr>
              <a:t>BL1V: 500 MeV, 120 </a:t>
            </a:r>
            <a:r>
              <a:rPr lang="en-CA" altLang="en-US" sz="1800" dirty="0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CA" altLang="en-US" sz="1800" dirty="0" smtClean="0">
                <a:solidFill>
                  <a:srgbClr val="FF0000"/>
                </a:solidFill>
                <a:latin typeface="Arial" charset="0"/>
              </a:rPr>
              <a:t>A Beam</a:t>
            </a:r>
          </a:p>
        </p:txBody>
      </p:sp>
      <p:grpSp>
        <p:nvGrpSpPr>
          <p:cNvPr id="45060" name="Group 45059"/>
          <p:cNvGrpSpPr/>
          <p:nvPr/>
        </p:nvGrpSpPr>
        <p:grpSpPr>
          <a:xfrm>
            <a:off x="38183" y="569373"/>
            <a:ext cx="3661718" cy="2469296"/>
            <a:chOff x="38183" y="640397"/>
            <a:chExt cx="3661718" cy="2469296"/>
          </a:xfrm>
        </p:grpSpPr>
        <p:pic>
          <p:nvPicPr>
            <p:cNvPr id="30" name="Picture 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83" y="715211"/>
              <a:ext cx="3661718" cy="2394482"/>
            </a:xfrm>
            <a:prstGeom prst="rect">
              <a:avLst/>
            </a:prstGeom>
            <a:ln w="28575">
              <a:solidFill>
                <a:srgbClr val="0000FF"/>
              </a:solidFill>
              <a:miter lim="800000"/>
              <a:headEnd/>
              <a:tailEnd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45057" name="TextBox 45056"/>
            <p:cNvSpPr txBox="1"/>
            <p:nvPr/>
          </p:nvSpPr>
          <p:spPr>
            <a:xfrm>
              <a:off x="807094" y="640397"/>
              <a:ext cx="18357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Beam Microstructure</a:t>
              </a:r>
              <a:endParaRPr lang="en-CA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774557" y="715480"/>
            <a:ext cx="5333066" cy="6098837"/>
            <a:chOff x="3774557" y="715480"/>
            <a:chExt cx="5333066" cy="6098837"/>
          </a:xfrm>
        </p:grpSpPr>
        <p:sp>
          <p:nvSpPr>
            <p:cNvPr id="23" name="TextBox 1"/>
            <p:cNvSpPr txBox="1">
              <a:spLocks noChangeArrowheads="1"/>
            </p:cNvSpPr>
            <p:nvPr/>
          </p:nvSpPr>
          <p:spPr bwMode="auto">
            <a:xfrm>
              <a:off x="3774557" y="715480"/>
              <a:ext cx="5333065" cy="36933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CA" altLang="en-US" sz="1800" dirty="0" smtClean="0">
                  <a:solidFill>
                    <a:srgbClr val="0000FF"/>
                  </a:solidFill>
                  <a:latin typeface="Arial" charset="0"/>
                </a:rPr>
                <a:t>BL1U:  500 MeV, 40 </a:t>
              </a:r>
              <a:r>
                <a:rPr lang="en-CA" altLang="en-US" sz="1800" dirty="0" smtClean="0">
                  <a:solidFill>
                    <a:srgbClr val="0000FF"/>
                  </a:solidFill>
                  <a:latin typeface="Symbol" pitchFamily="18" charset="2"/>
                </a:rPr>
                <a:t>m</a:t>
              </a:r>
              <a:r>
                <a:rPr lang="en-CA" altLang="en-US" sz="1800" dirty="0" smtClean="0">
                  <a:solidFill>
                    <a:srgbClr val="0000FF"/>
                  </a:solidFill>
                  <a:latin typeface="Arial" charset="0"/>
                </a:rPr>
                <a:t>A protons, Tungsten target</a:t>
              </a:r>
            </a:p>
          </p:txBody>
        </p:sp>
        <p:grpSp>
          <p:nvGrpSpPr>
            <p:cNvPr id="24" name="Group 23"/>
            <p:cNvGrpSpPr>
              <a:grpSpLocks/>
            </p:cNvGrpSpPr>
            <p:nvPr/>
          </p:nvGrpSpPr>
          <p:grpSpPr bwMode="auto">
            <a:xfrm>
              <a:off x="5480186" y="4880742"/>
              <a:ext cx="3627437" cy="1933575"/>
              <a:chOff x="5436483" y="4852764"/>
              <a:chExt cx="3627439" cy="1933575"/>
            </a:xfrm>
          </p:grpSpPr>
          <p:grpSp>
            <p:nvGrpSpPr>
              <p:cNvPr id="25" name="Group 13"/>
              <p:cNvGrpSpPr>
                <a:grpSpLocks/>
              </p:cNvGrpSpPr>
              <p:nvPr/>
            </p:nvGrpSpPr>
            <p:grpSpPr bwMode="auto">
              <a:xfrm>
                <a:off x="5436483" y="4852764"/>
                <a:ext cx="3627439" cy="1933575"/>
                <a:chOff x="219075" y="1701800"/>
                <a:chExt cx="3627439" cy="1933575"/>
              </a:xfrm>
            </p:grpSpPr>
            <p:grpSp>
              <p:nvGrpSpPr>
                <p:cNvPr id="35" name="Group 6"/>
                <p:cNvGrpSpPr>
                  <a:grpSpLocks/>
                </p:cNvGrpSpPr>
                <p:nvPr/>
              </p:nvGrpSpPr>
              <p:grpSpPr bwMode="auto">
                <a:xfrm>
                  <a:off x="219075" y="1701800"/>
                  <a:ext cx="3627439" cy="1933575"/>
                  <a:chOff x="219075" y="1701800"/>
                  <a:chExt cx="3627439" cy="1933575"/>
                </a:xfrm>
              </p:grpSpPr>
              <p:grpSp>
                <p:nvGrpSpPr>
                  <p:cNvPr id="40" name="Group 4"/>
                  <p:cNvGrpSpPr>
                    <a:grpSpLocks/>
                  </p:cNvGrpSpPr>
                  <p:nvPr/>
                </p:nvGrpSpPr>
                <p:grpSpPr bwMode="auto">
                  <a:xfrm>
                    <a:off x="219075" y="1701800"/>
                    <a:ext cx="3627438" cy="1933575"/>
                    <a:chOff x="257175" y="942975"/>
                    <a:chExt cx="3627438" cy="1933575"/>
                  </a:xfrm>
                </p:grpSpPr>
                <p:pic>
                  <p:nvPicPr>
                    <p:cNvPr id="42" name="Picture 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4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t="16795" r="43265" b="33173"/>
                    <a:stretch>
                      <a:fillRect/>
                    </a:stretch>
                  </p:blipFill>
                  <p:spPr bwMode="auto">
                    <a:xfrm>
                      <a:off x="257175" y="942975"/>
                      <a:ext cx="3071818" cy="193357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pic>
                <p:pic>
                  <p:nvPicPr>
                    <p:cNvPr id="43" name="Picture 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4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65883" t="16795" r="22536" b="33173"/>
                    <a:stretch>
                      <a:fillRect/>
                    </a:stretch>
                  </p:blipFill>
                  <p:spPr bwMode="auto">
                    <a:xfrm>
                      <a:off x="3257556" y="942975"/>
                      <a:ext cx="627057" cy="193357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pic>
              </p:grpSp>
              <p:sp>
                <p:nvSpPr>
                  <p:cNvPr id="41" name="Rectangle 5"/>
                  <p:cNvSpPr>
                    <a:spLocks noChangeArrowheads="1"/>
                  </p:cNvSpPr>
                  <p:nvPr/>
                </p:nvSpPr>
                <p:spPr bwMode="auto">
                  <a:xfrm>
                    <a:off x="219076" y="1701800"/>
                    <a:ext cx="3627438" cy="1933575"/>
                  </a:xfrm>
                  <a:prstGeom prst="rect">
                    <a:avLst/>
                  </a:prstGeom>
                  <a:noFill/>
                  <a:ln w="28575" algn="ctr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fontAlgn="base" hangingPunct="1">
                      <a:spcBef>
                        <a:spcPct val="0"/>
                      </a:spcBef>
                      <a:spcAft>
                        <a:spcPct val="0"/>
                      </a:spcAft>
                      <a:buFontTx/>
                      <a:buNone/>
                    </a:pPr>
                    <a:endParaRPr lang="en-CA" altLang="en-US" sz="1800" smtClean="0">
                      <a:solidFill>
                        <a:srgbClr val="0000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36" name="Group 12"/>
                <p:cNvGrpSpPr>
                  <a:grpSpLocks/>
                </p:cNvGrpSpPr>
                <p:nvPr/>
              </p:nvGrpSpPr>
              <p:grpSpPr bwMode="auto">
                <a:xfrm>
                  <a:off x="1204905" y="2736543"/>
                  <a:ext cx="2328079" cy="328354"/>
                  <a:chOff x="1204905" y="2584143"/>
                  <a:chExt cx="2328079" cy="328354"/>
                </a:xfrm>
              </p:grpSpPr>
              <p:sp>
                <p:nvSpPr>
                  <p:cNvPr id="37" name="TextBox 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204905" y="2589332"/>
                    <a:ext cx="1814920" cy="32316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fontAlgn="base" hangingPunct="1">
                      <a:spcBef>
                        <a:spcPct val="0"/>
                      </a:spcBef>
                      <a:spcAft>
                        <a:spcPct val="0"/>
                      </a:spcAft>
                      <a:buFontTx/>
                      <a:buNone/>
                    </a:pPr>
                    <a:r>
                      <a:rPr lang="en-CA" altLang="en-US" sz="1500" dirty="0" smtClean="0">
                        <a:solidFill>
                          <a:srgbClr val="000000"/>
                        </a:solidFill>
                        <a:latin typeface="Arial" charset="0"/>
                      </a:rPr>
                      <a:t>1 min             3 min</a:t>
                    </a:r>
                  </a:p>
                </p:txBody>
              </p:sp>
              <p:cxnSp>
                <p:nvCxnSpPr>
                  <p:cNvPr id="38" name="Straight Arrow Connector 9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826419" y="2584143"/>
                    <a:ext cx="1706565" cy="0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chemeClr val="tx1"/>
                    </a:solidFill>
                    <a:round/>
                    <a:headEnd type="triangle" w="med" len="med"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39" name="Straight Arrow Connector 35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260361" y="2584143"/>
                    <a:ext cx="566058" cy="0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chemeClr val="tx1"/>
                    </a:solidFill>
                    <a:round/>
                    <a:headEnd type="triangle" w="med" len="med"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</p:grpSp>
          <p:sp>
            <p:nvSpPr>
              <p:cNvPr id="26" name="TextBox 3"/>
              <p:cNvSpPr txBox="1">
                <a:spLocks noChangeArrowheads="1"/>
              </p:cNvSpPr>
              <p:nvPr/>
            </p:nvSpPr>
            <p:spPr bwMode="auto">
              <a:xfrm>
                <a:off x="5575729" y="5093702"/>
                <a:ext cx="684803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r>
                  <a:rPr lang="en-CA" altLang="en-US" sz="1600" dirty="0" smtClean="0">
                    <a:solidFill>
                      <a:srgbClr val="000000"/>
                    </a:solidFill>
                    <a:latin typeface="Arial" charset="0"/>
                  </a:rPr>
                  <a:t>BL1A</a:t>
                </a:r>
              </a:p>
            </p:txBody>
          </p:sp>
          <p:sp>
            <p:nvSpPr>
              <p:cNvPr id="27" name="TextBox 34"/>
              <p:cNvSpPr txBox="1">
                <a:spLocks noChangeArrowheads="1"/>
              </p:cNvSpPr>
              <p:nvPr/>
            </p:nvSpPr>
            <p:spPr bwMode="auto">
              <a:xfrm>
                <a:off x="5575729" y="6141452"/>
                <a:ext cx="696024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r>
                  <a:rPr lang="en-CA" altLang="en-US" sz="1600" dirty="0" smtClean="0">
                    <a:solidFill>
                      <a:srgbClr val="000000"/>
                    </a:solidFill>
                    <a:latin typeface="Arial" charset="0"/>
                  </a:rPr>
                  <a:t>BL1U</a:t>
                </a:r>
              </a:p>
            </p:txBody>
          </p:sp>
        </p:grpSp>
      </p:grpSp>
      <p:sp>
        <p:nvSpPr>
          <p:cNvPr id="44" name="Right Arrow 43"/>
          <p:cNvSpPr/>
          <p:nvPr/>
        </p:nvSpPr>
        <p:spPr bwMode="auto">
          <a:xfrm rot="20220000">
            <a:off x="3657999" y="5168575"/>
            <a:ext cx="684000" cy="252000"/>
          </a:xfrm>
          <a:prstGeom prst="rightArrow">
            <a:avLst>
              <a:gd name="adj1" fmla="val 42347"/>
              <a:gd name="adj2" fmla="val 94382"/>
            </a:avLst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" name="Text Box 27"/>
          <p:cNvSpPr txBox="1">
            <a:spLocks noChangeArrowheads="1"/>
          </p:cNvSpPr>
          <p:nvPr/>
        </p:nvSpPr>
        <p:spPr bwMode="auto">
          <a:xfrm rot="840000">
            <a:off x="492171" y="3164704"/>
            <a:ext cx="1159293" cy="36933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isometricTopUp">
              <a:rot lat="19200000" lon="19800000" rev="3000000"/>
            </a:camera>
            <a:lightRig rig="threePt" dir="t"/>
          </a:scene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  <a:latin typeface="Arial" charset="0"/>
              </a:rPr>
              <a:t>Cyclotron</a:t>
            </a:r>
          </a:p>
        </p:txBody>
      </p:sp>
      <p:cxnSp>
        <p:nvCxnSpPr>
          <p:cNvPr id="46" name="Straight Arrow Connector 45"/>
          <p:cNvCxnSpPr/>
          <p:nvPr/>
        </p:nvCxnSpPr>
        <p:spPr bwMode="auto">
          <a:xfrm flipH="1">
            <a:off x="38183" y="3508744"/>
            <a:ext cx="514710" cy="160036"/>
          </a:xfrm>
          <a:prstGeom prst="straightConnector1">
            <a:avLst/>
          </a:prstGeom>
          <a:solidFill>
            <a:srgbClr val="FFFF66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4" name="Group 3"/>
          <p:cNvGrpSpPr/>
          <p:nvPr/>
        </p:nvGrpSpPr>
        <p:grpSpPr>
          <a:xfrm>
            <a:off x="38183" y="3702808"/>
            <a:ext cx="1586072" cy="2453192"/>
            <a:chOff x="38183" y="3702808"/>
            <a:chExt cx="1586072" cy="2453192"/>
          </a:xfrm>
        </p:grpSpPr>
        <p:sp>
          <p:nvSpPr>
            <p:cNvPr id="11" name="Down Arrow 1"/>
            <p:cNvSpPr>
              <a:spLocks noChangeArrowheads="1"/>
            </p:cNvSpPr>
            <p:nvPr/>
          </p:nvSpPr>
          <p:spPr bwMode="auto">
            <a:xfrm rot="19140000">
              <a:off x="936000" y="5364000"/>
              <a:ext cx="101508" cy="792000"/>
            </a:xfrm>
            <a:prstGeom prst="downArrow">
              <a:avLst>
                <a:gd name="adj1" fmla="val 50000"/>
                <a:gd name="adj2" fmla="val 181004"/>
              </a:avLst>
            </a:prstGeom>
            <a:solidFill>
              <a:srgbClr val="FFFF6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en-CA" altLang="en-US" sz="1800" smtClean="0">
                <a:solidFill>
                  <a:srgbClr val="000000"/>
                </a:solidFill>
                <a:latin typeface="Arial" charset="0"/>
              </a:endParaRP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38183" y="3702808"/>
              <a:ext cx="1586072" cy="2002547"/>
              <a:chOff x="38183" y="3702808"/>
              <a:chExt cx="1586072" cy="2002547"/>
            </a:xfrm>
          </p:grpSpPr>
          <p:pic>
            <p:nvPicPr>
              <p:cNvPr id="33" name="Picture 17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846" t="4179" r="9766" b="5366"/>
              <a:stretch/>
            </p:blipFill>
            <p:spPr bwMode="auto">
              <a:xfrm>
                <a:off x="38183" y="3702808"/>
                <a:ext cx="1586072" cy="158705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66"/>
                    </a:solidFill>
                  </a14:hiddenFill>
                </a:ext>
              </a:extLst>
            </p:spPr>
          </p:pic>
          <p:sp>
            <p:nvSpPr>
              <p:cNvPr id="13" name="Text Box 18"/>
              <p:cNvSpPr txBox="1">
                <a:spLocks noChangeArrowheads="1"/>
              </p:cNvSpPr>
              <p:nvPr/>
            </p:nvSpPr>
            <p:spPr bwMode="auto">
              <a:xfrm>
                <a:off x="38183" y="5289857"/>
                <a:ext cx="1586072" cy="415498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r>
                  <a:rPr lang="en-US" altLang="en-US" sz="12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Kicker Magnet</a:t>
                </a:r>
              </a:p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r>
                  <a:rPr lang="en-US" altLang="en-US" sz="9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</a:t>
                </a:r>
                <a:r>
                  <a:rPr lang="en-US" altLang="en-US" sz="900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icks every 3</a:t>
                </a:r>
                <a:r>
                  <a:rPr lang="en-US" altLang="en-US" sz="900" baseline="30000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rd</a:t>
                </a:r>
                <a:r>
                  <a:rPr lang="en-US" altLang="en-US" sz="9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en-US" sz="900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beam bunch</a:t>
                </a:r>
              </a:p>
            </p:txBody>
          </p:sp>
        </p:grpSp>
      </p:grpSp>
      <p:grpSp>
        <p:nvGrpSpPr>
          <p:cNvPr id="45056" name="Group 45055"/>
          <p:cNvGrpSpPr/>
          <p:nvPr/>
        </p:nvGrpSpPr>
        <p:grpSpPr>
          <a:xfrm>
            <a:off x="1670813" y="2951868"/>
            <a:ext cx="1721946" cy="2574491"/>
            <a:chOff x="1646140" y="2666326"/>
            <a:chExt cx="1721946" cy="2574491"/>
          </a:xfrm>
        </p:grpSpPr>
        <p:sp>
          <p:nvSpPr>
            <p:cNvPr id="12" name="Down Arrow 20"/>
            <p:cNvSpPr>
              <a:spLocks noChangeArrowheads="1"/>
            </p:cNvSpPr>
            <p:nvPr/>
          </p:nvSpPr>
          <p:spPr bwMode="auto">
            <a:xfrm rot="19080000">
              <a:off x="2838838" y="3932187"/>
              <a:ext cx="101508" cy="1308630"/>
            </a:xfrm>
            <a:prstGeom prst="downArrow">
              <a:avLst>
                <a:gd name="adj1" fmla="val 50000"/>
                <a:gd name="adj2" fmla="val 180942"/>
              </a:avLst>
            </a:prstGeom>
            <a:solidFill>
              <a:srgbClr val="FFFF6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en-CA" altLang="en-US" sz="1800" smtClean="0">
                <a:solidFill>
                  <a:srgbClr val="000000"/>
                </a:solidFill>
                <a:latin typeface="Arial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1646140" y="2666326"/>
              <a:ext cx="1721946" cy="2083489"/>
              <a:chOff x="2096063" y="2226647"/>
              <a:chExt cx="1721946" cy="2083489"/>
            </a:xfrm>
          </p:grpSpPr>
          <p:sp>
            <p:nvSpPr>
              <p:cNvPr id="14" name="Text Box 19"/>
              <p:cNvSpPr txBox="1">
                <a:spLocks noChangeArrowheads="1"/>
              </p:cNvSpPr>
              <p:nvPr/>
            </p:nvSpPr>
            <p:spPr bwMode="auto">
              <a:xfrm>
                <a:off x="2097667" y="3756138"/>
                <a:ext cx="1718739" cy="553998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r>
                  <a:rPr lang="en-US" altLang="en-US" sz="1200" b="1" dirty="0" err="1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Lambertson</a:t>
                </a:r>
                <a:r>
                  <a:rPr lang="en-US" altLang="en-US" sz="12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Septum</a:t>
                </a:r>
              </a:p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r>
                  <a:rPr lang="en-US" altLang="en-US" sz="9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  <a:r>
                  <a:rPr lang="en-US" altLang="en-US" sz="900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ends kicked beam 9</a:t>
                </a:r>
                <a:r>
                  <a:rPr lang="en-US" altLang="en-US" sz="900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/>
                  </a:rPr>
                  <a:t></a:t>
                </a:r>
                <a:r>
                  <a:rPr lang="en-US" altLang="en-US" sz="900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into 1U</a:t>
                </a:r>
              </a:p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r>
                  <a:rPr lang="en-US" altLang="en-US" sz="900" dirty="0" err="1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</a:t>
                </a:r>
                <a:r>
                  <a:rPr lang="en-US" altLang="en-US" sz="900" dirty="0" err="1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nkicked</a:t>
                </a:r>
                <a:r>
                  <a:rPr lang="en-US" altLang="en-US" sz="900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beam to BL1A </a:t>
                </a:r>
              </a:p>
            </p:txBody>
          </p:sp>
          <p:pic>
            <p:nvPicPr>
              <p:cNvPr id="34" name="Picture 15"/>
              <p:cNvPicPr>
                <a:picLocks noChangeAspect="1" noChangeArrowheads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665" t="5474" r="10266" b="21267"/>
              <a:stretch/>
            </p:blipFill>
            <p:spPr bwMode="auto">
              <a:xfrm>
                <a:off x="2096063" y="2226647"/>
                <a:ext cx="1721946" cy="155749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66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247549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96" r="11140" b="30067"/>
          <a:stretch/>
        </p:blipFill>
        <p:spPr>
          <a:xfrm>
            <a:off x="53161" y="1117293"/>
            <a:ext cx="9022561" cy="5723857"/>
          </a:xfrm>
          <a:prstGeom prst="rect">
            <a:avLst/>
          </a:prstGeom>
        </p:spPr>
      </p:pic>
      <p:sp>
        <p:nvSpPr>
          <p:cNvPr id="45058" name="Text Box 6"/>
          <p:cNvSpPr txBox="1">
            <a:spLocks noChangeArrowheads="1"/>
          </p:cNvSpPr>
          <p:nvPr/>
        </p:nvSpPr>
        <p:spPr bwMode="auto">
          <a:xfrm>
            <a:off x="0" y="133350"/>
            <a:ext cx="9144000" cy="51911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800" b="1" dirty="0" smtClean="0">
                <a:solidFill>
                  <a:srgbClr val="FFFFFF"/>
                </a:solidFill>
                <a:latin typeface="Arial" charset="0"/>
              </a:rPr>
              <a:t>BL1U: UCN </a:t>
            </a:r>
            <a:r>
              <a:rPr lang="en-US" altLang="en-US" sz="2800" b="1" dirty="0" err="1" smtClean="0">
                <a:solidFill>
                  <a:srgbClr val="FFFFFF"/>
                </a:solidFill>
                <a:latin typeface="Arial" charset="0"/>
              </a:rPr>
              <a:t>Beamline</a:t>
            </a:r>
            <a:endParaRPr lang="en-US" altLang="en-US" sz="2800" b="1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45059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239000" y="206375"/>
            <a:ext cx="1905000" cy="45720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624A93A-D64E-4529-92D3-2A6A28A5C5F0}" type="slidenum">
              <a:rPr lang="en-US" altLang="en-US" sz="1400" b="1" smtClean="0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400" b="1" smtClean="0">
              <a:solidFill>
                <a:srgbClr val="FFFFFF"/>
              </a:solidFill>
            </a:endParaRPr>
          </a:p>
        </p:txBody>
      </p:sp>
      <p:sp>
        <p:nvSpPr>
          <p:cNvPr id="28" name="Text Box 25"/>
          <p:cNvSpPr txBox="1">
            <a:spLocks noChangeArrowheads="1"/>
          </p:cNvSpPr>
          <p:nvPr/>
        </p:nvSpPr>
        <p:spPr bwMode="auto">
          <a:xfrm rot="21720000">
            <a:off x="3596482" y="5399598"/>
            <a:ext cx="839169" cy="3699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scene3d>
            <a:camera prst="isometricTopUp"/>
            <a:lightRig rig="threePt" dir="t"/>
          </a:scene3d>
        </p:spPr>
        <p:txBody>
          <a:bodyPr wrap="none" lIns="82945" tIns="41473" rIns="82945" bIns="41473">
            <a:spAutoFit/>
          </a:bodyPr>
          <a:lstStyle>
            <a:lvl1pPr defTabSz="828675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28675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28675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28675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28675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8" charset="0"/>
              <a:buNone/>
            </a:pPr>
            <a:r>
              <a:rPr lang="en-CA" altLang="en-US" sz="2000" b="1" dirty="0" smtClean="0">
                <a:solidFill>
                  <a:srgbClr val="0000FF"/>
                </a:solidFill>
                <a:latin typeface="Arial" charset="0"/>
              </a:rPr>
              <a:t>BL1U</a:t>
            </a:r>
          </a:p>
        </p:txBody>
      </p:sp>
      <p:sp>
        <p:nvSpPr>
          <p:cNvPr id="32" name="Text Box 25"/>
          <p:cNvSpPr txBox="1">
            <a:spLocks noChangeArrowheads="1"/>
          </p:cNvSpPr>
          <p:nvPr/>
        </p:nvSpPr>
        <p:spPr bwMode="auto">
          <a:xfrm rot="960000">
            <a:off x="5581292" y="5987272"/>
            <a:ext cx="839169" cy="3699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scene3d>
            <a:camera prst="isometricRightUp">
              <a:rot lat="2100000" lon="18899998" rev="180000"/>
            </a:camera>
            <a:lightRig rig="threePt" dir="t"/>
          </a:scene3d>
        </p:spPr>
        <p:txBody>
          <a:bodyPr wrap="none" lIns="82945" tIns="41473" rIns="82945" bIns="41473">
            <a:spAutoFit/>
          </a:bodyPr>
          <a:lstStyle>
            <a:lvl1pPr defTabSz="828675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28675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28675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28675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28675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8" charset="0"/>
              <a:buNone/>
            </a:pPr>
            <a:r>
              <a:rPr lang="en-CA" altLang="en-US" sz="2000" b="1" dirty="0" smtClean="0">
                <a:latin typeface="Arial" charset="0"/>
              </a:rPr>
              <a:t>BL1A</a:t>
            </a:r>
          </a:p>
        </p:txBody>
      </p:sp>
      <p:sp>
        <p:nvSpPr>
          <p:cNvPr id="23" name="TextBox 1"/>
          <p:cNvSpPr txBox="1">
            <a:spLocks noChangeArrowheads="1"/>
          </p:cNvSpPr>
          <p:nvPr/>
        </p:nvSpPr>
        <p:spPr bwMode="auto">
          <a:xfrm>
            <a:off x="3774557" y="715480"/>
            <a:ext cx="5333065" cy="36933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CA" altLang="en-US" sz="1800" dirty="0" smtClean="0">
                <a:solidFill>
                  <a:srgbClr val="0000FF"/>
                </a:solidFill>
                <a:latin typeface="Arial" charset="0"/>
              </a:rPr>
              <a:t>BL1U:  500 MeV, 40 </a:t>
            </a:r>
            <a:r>
              <a:rPr lang="en-CA" altLang="en-US" sz="1800" dirty="0" smtClean="0">
                <a:solidFill>
                  <a:srgbClr val="0000FF"/>
                </a:solidFill>
                <a:latin typeface="Symbol" pitchFamily="18" charset="2"/>
              </a:rPr>
              <a:t>m</a:t>
            </a:r>
            <a:r>
              <a:rPr lang="en-CA" altLang="en-US" sz="1800" dirty="0" smtClean="0">
                <a:solidFill>
                  <a:srgbClr val="0000FF"/>
                </a:solidFill>
                <a:latin typeface="Arial" charset="0"/>
              </a:rPr>
              <a:t>A protons, Tungsten target</a:t>
            </a:r>
          </a:p>
        </p:txBody>
      </p:sp>
      <p:sp>
        <p:nvSpPr>
          <p:cNvPr id="44" name="Right Arrow 43"/>
          <p:cNvSpPr/>
          <p:nvPr/>
        </p:nvSpPr>
        <p:spPr bwMode="auto">
          <a:xfrm rot="19920000">
            <a:off x="4513366" y="5293616"/>
            <a:ext cx="684000" cy="252000"/>
          </a:xfrm>
          <a:prstGeom prst="rightArrow">
            <a:avLst>
              <a:gd name="adj1" fmla="val 42347"/>
              <a:gd name="adj2" fmla="val 94382"/>
            </a:avLst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320297" y="3814987"/>
            <a:ext cx="2911484" cy="2480648"/>
            <a:chOff x="636607" y="2825929"/>
            <a:chExt cx="2911484" cy="2480648"/>
          </a:xfrm>
        </p:grpSpPr>
        <p:sp>
          <p:nvSpPr>
            <p:cNvPr id="46" name="Down Arrow 19"/>
            <p:cNvSpPr>
              <a:spLocks noChangeArrowheads="1"/>
            </p:cNvSpPr>
            <p:nvPr/>
          </p:nvSpPr>
          <p:spPr bwMode="auto">
            <a:xfrm rot="16500000">
              <a:off x="2843292" y="4398148"/>
              <a:ext cx="101520" cy="1308079"/>
            </a:xfrm>
            <a:prstGeom prst="downArrow">
              <a:avLst>
                <a:gd name="adj1" fmla="val 50000"/>
                <a:gd name="adj2" fmla="val 180942"/>
              </a:avLst>
            </a:prstGeom>
            <a:solidFill>
              <a:srgbClr val="FFFF6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en-CA" altLang="en-US" sz="1800" smtClean="0">
                <a:solidFill>
                  <a:srgbClr val="000000"/>
                </a:solidFill>
                <a:latin typeface="Arial" charset="0"/>
              </a:endParaRPr>
            </a:p>
          </p:txBody>
        </p:sp>
        <p:grpSp>
          <p:nvGrpSpPr>
            <p:cNvPr id="47" name="Group 46"/>
            <p:cNvGrpSpPr/>
            <p:nvPr/>
          </p:nvGrpSpPr>
          <p:grpSpPr>
            <a:xfrm>
              <a:off x="636607" y="2825929"/>
              <a:ext cx="1653481" cy="2480648"/>
              <a:chOff x="1318199" y="1194836"/>
              <a:chExt cx="1653481" cy="2480648"/>
            </a:xfrm>
          </p:grpSpPr>
          <p:pic>
            <p:nvPicPr>
              <p:cNvPr id="48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9163" t="20787" r="30786" b="18987"/>
              <a:stretch>
                <a:fillRect/>
              </a:stretch>
            </p:blipFill>
            <p:spPr bwMode="auto">
              <a:xfrm>
                <a:off x="1318199" y="1194836"/>
                <a:ext cx="1648718" cy="206515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49" name="Text Box 18"/>
              <p:cNvSpPr txBox="1">
                <a:spLocks noChangeArrowheads="1"/>
              </p:cNvSpPr>
              <p:nvPr/>
            </p:nvSpPr>
            <p:spPr bwMode="auto">
              <a:xfrm>
                <a:off x="1322962" y="3259986"/>
                <a:ext cx="1648718" cy="415498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r>
                  <a:rPr lang="en-US" altLang="en-US" sz="12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Dipole Magnet</a:t>
                </a:r>
              </a:p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r>
                  <a:rPr lang="en-US" altLang="en-US" sz="900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Bends beam 7</a:t>
                </a:r>
                <a:r>
                  <a:rPr lang="en-US" altLang="en-US" sz="900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/>
                  </a:rPr>
                  <a:t> on</a:t>
                </a:r>
                <a:r>
                  <a:rPr lang="en-US" altLang="en-US" sz="900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to target </a:t>
                </a:r>
              </a:p>
            </p:txBody>
          </p:sp>
        </p:grpSp>
      </p:grpSp>
      <p:grpSp>
        <p:nvGrpSpPr>
          <p:cNvPr id="50" name="Group 49"/>
          <p:cNvGrpSpPr/>
          <p:nvPr/>
        </p:nvGrpSpPr>
        <p:grpSpPr>
          <a:xfrm>
            <a:off x="2234185" y="3185401"/>
            <a:ext cx="3123611" cy="2015139"/>
            <a:chOff x="2188405" y="2924247"/>
            <a:chExt cx="3123611" cy="2015139"/>
          </a:xfrm>
        </p:grpSpPr>
        <p:sp>
          <p:nvSpPr>
            <p:cNvPr id="51" name="Down Arrow 21"/>
            <p:cNvSpPr>
              <a:spLocks noChangeArrowheads="1"/>
            </p:cNvSpPr>
            <p:nvPr/>
          </p:nvSpPr>
          <p:spPr bwMode="auto">
            <a:xfrm rot="16440000">
              <a:off x="4415260" y="3841364"/>
              <a:ext cx="101511" cy="1692000"/>
            </a:xfrm>
            <a:prstGeom prst="downArrow">
              <a:avLst>
                <a:gd name="adj1" fmla="val 50000"/>
                <a:gd name="adj2" fmla="val 180970"/>
              </a:avLst>
            </a:prstGeom>
            <a:solidFill>
              <a:srgbClr val="FFFF6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en-CA" altLang="en-US" sz="1800" smtClean="0">
                <a:solidFill>
                  <a:srgbClr val="000000"/>
                </a:solidFill>
                <a:latin typeface="Arial" charset="0"/>
              </a:endParaRPr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2188405" y="2924247"/>
              <a:ext cx="1526517" cy="2015139"/>
              <a:chOff x="5166256" y="1595215"/>
              <a:chExt cx="1526517" cy="2015139"/>
            </a:xfrm>
          </p:grpSpPr>
          <p:pic>
            <p:nvPicPr>
              <p:cNvPr id="53" name="Picture 2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168" t="54296" r="67685" b="15081"/>
              <a:stretch/>
            </p:blipFill>
            <p:spPr bwMode="auto">
              <a:xfrm>
                <a:off x="5167555" y="1595215"/>
                <a:ext cx="1520456" cy="158425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sp>
            <p:nvSpPr>
              <p:cNvPr id="54" name="Text Box 18"/>
              <p:cNvSpPr txBox="1">
                <a:spLocks noChangeArrowheads="1"/>
              </p:cNvSpPr>
              <p:nvPr/>
            </p:nvSpPr>
            <p:spPr bwMode="auto">
              <a:xfrm>
                <a:off x="5166256" y="3179467"/>
                <a:ext cx="1526517" cy="430887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r>
                  <a:rPr lang="en-US" altLang="en-US" sz="12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Quad Doublet</a:t>
                </a:r>
              </a:p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r>
                  <a:rPr lang="en-US" altLang="en-US" sz="900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Set beam size at target </a:t>
                </a:r>
              </a:p>
            </p:txBody>
          </p:sp>
        </p:grpSp>
      </p:grpSp>
      <p:sp>
        <p:nvSpPr>
          <p:cNvPr id="59" name="Down Arrow 21"/>
          <p:cNvSpPr>
            <a:spLocks noChangeArrowheads="1"/>
          </p:cNvSpPr>
          <p:nvPr/>
        </p:nvSpPr>
        <p:spPr bwMode="auto">
          <a:xfrm rot="17460000">
            <a:off x="5658124" y="2177144"/>
            <a:ext cx="101511" cy="2772000"/>
          </a:xfrm>
          <a:prstGeom prst="downArrow">
            <a:avLst>
              <a:gd name="adj1" fmla="val 50000"/>
              <a:gd name="adj2" fmla="val 180970"/>
            </a:avLst>
          </a:prstGeom>
          <a:solidFill>
            <a:srgbClr val="FFFF66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CA" altLang="en-US" sz="1800" smtClean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283553" y="1211782"/>
            <a:ext cx="4169785" cy="1911960"/>
            <a:chOff x="7038751" y="3041163"/>
            <a:chExt cx="4169785" cy="1911960"/>
          </a:xfrm>
        </p:grpSpPr>
        <p:sp>
          <p:nvSpPr>
            <p:cNvPr id="56" name="Text Box 18"/>
            <p:cNvSpPr txBox="1">
              <a:spLocks noChangeArrowheads="1"/>
            </p:cNvSpPr>
            <p:nvPr/>
          </p:nvSpPr>
          <p:spPr bwMode="auto">
            <a:xfrm>
              <a:off x="7038751" y="3041163"/>
              <a:ext cx="4169785" cy="1911960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en-US" sz="1200" b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Tungsten Spallation Target</a:t>
              </a:r>
            </a:p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en-US" sz="1050" i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 cm, Ta-cladded, water cooled, power: 20 kW (peak), 5 kW (</a:t>
              </a:r>
              <a:r>
                <a:rPr lang="en-US" altLang="en-US" sz="1050" i="1" dirty="0" err="1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avg</a:t>
              </a:r>
              <a:r>
                <a:rPr lang="en-US" altLang="en-US" sz="1050" i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None/>
              </a:pPr>
              <a:endParaRPr lang="en-US" altLang="en-US" sz="105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None/>
              </a:pPr>
              <a:endParaRPr lang="en-US" altLang="en-US" sz="12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None/>
              </a:pPr>
              <a:endParaRPr lang="en-US" altLang="en-US" sz="12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None/>
              </a:pPr>
              <a:endParaRPr lang="en-US" altLang="en-US" sz="12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None/>
              </a:pPr>
              <a:endParaRPr lang="en-US" altLang="en-US" sz="12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None/>
              </a:pPr>
              <a:endParaRPr lang="en-US" altLang="en-US" sz="12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None/>
              </a:pPr>
              <a:endParaRPr lang="en-US" altLang="en-US" sz="12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None/>
              </a:pPr>
              <a:endParaRPr lang="en-US" altLang="en-US" sz="12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None/>
              </a:pPr>
              <a:endParaRPr lang="en-US" altLang="en-US" sz="12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None/>
              </a:pPr>
              <a:endParaRPr lang="en-US" altLang="en-US" sz="12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None/>
              </a:pPr>
              <a:endParaRPr lang="en-US" altLang="en-US" sz="12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None/>
              </a:pPr>
              <a:endParaRPr lang="en-US" altLang="en-US" sz="12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None/>
              </a:pPr>
              <a:endParaRPr lang="en-US" altLang="en-US" sz="12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None/>
              </a:pPr>
              <a:endParaRPr lang="en-US" altLang="en-US" sz="12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None/>
              </a:pPr>
              <a:endParaRPr lang="en-US" altLang="en-US" sz="12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57" name="Picture 56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266" t="32167" r="16721" b="31439"/>
            <a:stretch/>
          </p:blipFill>
          <p:spPr>
            <a:xfrm>
              <a:off x="7138452" y="3514433"/>
              <a:ext cx="2147774" cy="132473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pic>
        <p:nvPicPr>
          <p:cNvPr id="58" name="Content Placeholder 4"/>
          <p:cNvPicPr>
            <a:picLocks noGrp="1" noChangeAspect="1"/>
          </p:cNvPicPr>
          <p:nvPr>
            <p:ph sz="half" idx="4294967295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2013" y="1683514"/>
            <a:ext cx="1705854" cy="1324282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60" name="Group 59"/>
          <p:cNvGrpSpPr/>
          <p:nvPr/>
        </p:nvGrpSpPr>
        <p:grpSpPr>
          <a:xfrm>
            <a:off x="5848992" y="1129404"/>
            <a:ext cx="3002405" cy="3611261"/>
            <a:chOff x="5848992" y="1129404"/>
            <a:chExt cx="3002405" cy="3611261"/>
          </a:xfrm>
        </p:grpSpPr>
        <p:grpSp>
          <p:nvGrpSpPr>
            <p:cNvPr id="61" name="Group 60"/>
            <p:cNvGrpSpPr/>
            <p:nvPr/>
          </p:nvGrpSpPr>
          <p:grpSpPr>
            <a:xfrm>
              <a:off x="7250756" y="4140501"/>
              <a:ext cx="1600641" cy="600164"/>
              <a:chOff x="7250756" y="4140501"/>
              <a:chExt cx="1600641" cy="600164"/>
            </a:xfrm>
          </p:grpSpPr>
          <p:sp>
            <p:nvSpPr>
              <p:cNvPr id="68" name="Down Arrow 21"/>
              <p:cNvSpPr>
                <a:spLocks noChangeArrowheads="1"/>
              </p:cNvSpPr>
              <p:nvPr/>
            </p:nvSpPr>
            <p:spPr bwMode="auto">
              <a:xfrm rot="7920000">
                <a:off x="7632000" y="3780000"/>
                <a:ext cx="101511" cy="864000"/>
              </a:xfrm>
              <a:prstGeom prst="downArrow">
                <a:avLst>
                  <a:gd name="adj1" fmla="val 50000"/>
                  <a:gd name="adj2" fmla="val 180970"/>
                </a:avLst>
              </a:prstGeom>
              <a:solidFill>
                <a:srgbClr val="FFFF66"/>
              </a:solidFill>
              <a:ln w="127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endParaRPr lang="en-CA" altLang="en-US" sz="1800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9" name="Text Box 18"/>
              <p:cNvSpPr txBox="1">
                <a:spLocks noChangeArrowheads="1"/>
              </p:cNvSpPr>
              <p:nvPr/>
            </p:nvSpPr>
            <p:spPr bwMode="auto">
              <a:xfrm>
                <a:off x="7682111" y="4140501"/>
                <a:ext cx="1169286" cy="600164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r>
                  <a:rPr lang="en-US" altLang="en-US" sz="12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</a:t>
                </a:r>
                <a:r>
                  <a:rPr lang="en-US" altLang="en-US" sz="1200" b="1" baseline="-25000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US" altLang="en-US" sz="12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 Cryostat</a:t>
                </a:r>
                <a:endParaRPr lang="en-US" altLang="en-US" sz="12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r>
                  <a:rPr lang="en-US" altLang="en-US" sz="1050" i="1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10K D</a:t>
                </a:r>
                <a:r>
                  <a:rPr lang="en-US" altLang="en-US" sz="1050" i="1" baseline="-25000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US" altLang="en-US" sz="1050" i="1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 ice</a:t>
                </a:r>
              </a:p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r>
                  <a:rPr lang="en-US" altLang="en-US" sz="1050" b="1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Cold Neutrons</a:t>
                </a:r>
              </a:p>
            </p:txBody>
          </p:sp>
        </p:grpSp>
        <p:grpSp>
          <p:nvGrpSpPr>
            <p:cNvPr id="62" name="Group 61"/>
            <p:cNvGrpSpPr/>
            <p:nvPr/>
          </p:nvGrpSpPr>
          <p:grpSpPr>
            <a:xfrm>
              <a:off x="6806432" y="1510520"/>
              <a:ext cx="1533659" cy="1261480"/>
              <a:chOff x="6806432" y="1510520"/>
              <a:chExt cx="1533659" cy="1261480"/>
            </a:xfrm>
          </p:grpSpPr>
          <p:sp>
            <p:nvSpPr>
              <p:cNvPr id="66" name="Down Arrow 21"/>
              <p:cNvSpPr>
                <a:spLocks noChangeArrowheads="1"/>
              </p:cNvSpPr>
              <p:nvPr/>
            </p:nvSpPr>
            <p:spPr bwMode="auto">
              <a:xfrm rot="2460000">
                <a:off x="6840000" y="1764000"/>
                <a:ext cx="101511" cy="1008000"/>
              </a:xfrm>
              <a:prstGeom prst="downArrow">
                <a:avLst>
                  <a:gd name="adj1" fmla="val 50000"/>
                  <a:gd name="adj2" fmla="val 180970"/>
                </a:avLst>
              </a:prstGeom>
              <a:solidFill>
                <a:srgbClr val="FFFF66"/>
              </a:solidFill>
              <a:ln w="127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endParaRPr lang="en-CA" altLang="en-US" sz="1800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7" name="Text Box 18"/>
              <p:cNvSpPr txBox="1">
                <a:spLocks noChangeArrowheads="1"/>
              </p:cNvSpPr>
              <p:nvPr/>
            </p:nvSpPr>
            <p:spPr bwMode="auto">
              <a:xfrm>
                <a:off x="6806432" y="1510520"/>
                <a:ext cx="1533659" cy="600164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r>
                  <a:rPr lang="en-US" altLang="en-US" sz="1200" b="1" baseline="30000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r>
                  <a:rPr lang="en-US" altLang="en-US" sz="12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He/He-II Cryostat</a:t>
                </a:r>
              </a:p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r>
                  <a:rPr lang="en-US" altLang="en-US" sz="1050" i="1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0.7K </a:t>
                </a:r>
                <a:r>
                  <a:rPr lang="en-US" altLang="en-US" sz="1050" i="1" baseline="30000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r>
                  <a:rPr lang="en-US" altLang="en-US" sz="1050" i="1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He, 0.8K He-II</a:t>
                </a:r>
              </a:p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r>
                  <a:rPr lang="en-US" altLang="en-US" sz="1050" b="1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Ultra-Cold Neutrons</a:t>
                </a:r>
              </a:p>
            </p:txBody>
          </p:sp>
        </p:grpSp>
        <p:grpSp>
          <p:nvGrpSpPr>
            <p:cNvPr id="63" name="Group 62"/>
            <p:cNvGrpSpPr/>
            <p:nvPr/>
          </p:nvGrpSpPr>
          <p:grpSpPr>
            <a:xfrm>
              <a:off x="5848992" y="1129404"/>
              <a:ext cx="1137525" cy="1270146"/>
              <a:chOff x="7709676" y="977004"/>
              <a:chExt cx="1137525" cy="1270146"/>
            </a:xfrm>
          </p:grpSpPr>
          <p:sp>
            <p:nvSpPr>
              <p:cNvPr id="64" name="Down Arrow 21"/>
              <p:cNvSpPr>
                <a:spLocks noChangeArrowheads="1"/>
              </p:cNvSpPr>
              <p:nvPr/>
            </p:nvSpPr>
            <p:spPr bwMode="auto">
              <a:xfrm rot="840000" flipH="1">
                <a:off x="7822626" y="1203150"/>
                <a:ext cx="101511" cy="1044000"/>
              </a:xfrm>
              <a:prstGeom prst="downArrow">
                <a:avLst>
                  <a:gd name="adj1" fmla="val 50000"/>
                  <a:gd name="adj2" fmla="val 180970"/>
                </a:avLst>
              </a:prstGeom>
              <a:solidFill>
                <a:srgbClr val="FFFF66"/>
              </a:solidFill>
              <a:ln w="127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endParaRPr lang="en-CA" altLang="en-US" sz="1800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5" name="Text Box 18"/>
              <p:cNvSpPr txBox="1">
                <a:spLocks noChangeArrowheads="1"/>
              </p:cNvSpPr>
              <p:nvPr/>
            </p:nvSpPr>
            <p:spPr bwMode="auto">
              <a:xfrm>
                <a:off x="7709676" y="977004"/>
                <a:ext cx="1137525" cy="276999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r>
                  <a:rPr lang="en-US" altLang="en-US" sz="12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SC Polarizer</a:t>
                </a:r>
              </a:p>
            </p:txBody>
          </p:sp>
        </p:grpSp>
      </p:grpSp>
      <p:sp>
        <p:nvSpPr>
          <p:cNvPr id="70" name="Text Box 18"/>
          <p:cNvSpPr txBox="1">
            <a:spLocks noChangeArrowheads="1"/>
          </p:cNvSpPr>
          <p:nvPr/>
        </p:nvSpPr>
        <p:spPr bwMode="auto">
          <a:xfrm>
            <a:off x="4527837" y="1315724"/>
            <a:ext cx="1242653" cy="52322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UCN guide to experiments </a:t>
            </a:r>
          </a:p>
        </p:txBody>
      </p:sp>
      <p:sp>
        <p:nvSpPr>
          <p:cNvPr id="35" name="Text Box 18"/>
          <p:cNvSpPr txBox="1">
            <a:spLocks noChangeArrowheads="1"/>
          </p:cNvSpPr>
          <p:nvPr/>
        </p:nvSpPr>
        <p:spPr bwMode="auto">
          <a:xfrm>
            <a:off x="7307044" y="2593364"/>
            <a:ext cx="860674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Shielding Pyramid</a:t>
            </a:r>
          </a:p>
        </p:txBody>
      </p:sp>
    </p:spTree>
    <p:extLst>
      <p:ext uri="{BB962C8B-B14F-4D97-AF65-F5344CB8AC3E}">
        <p14:creationId xmlns:p14="http://schemas.microsoft.com/office/powerpoint/2010/main" val="30060542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59" grpId="0" animBg="1"/>
      <p:bldP spid="70" grpId="0" animBg="1"/>
      <p:bldP spid="3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66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66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RIUMF_presentation">
  <a:themeElements>
    <a:clrScheme name="TRIUMF">
      <a:dk1>
        <a:srgbClr val="000000"/>
      </a:dk1>
      <a:lt1>
        <a:sysClr val="window" lastClr="FFFFFF"/>
      </a:lt1>
      <a:dk2>
        <a:srgbClr val="6E615D"/>
      </a:dk2>
      <a:lt2>
        <a:srgbClr val="EAE6E3"/>
      </a:lt2>
      <a:accent1>
        <a:srgbClr val="005BA8"/>
      </a:accent1>
      <a:accent2>
        <a:srgbClr val="A02A17"/>
      </a:accent2>
      <a:accent3>
        <a:srgbClr val="689550"/>
      </a:accent3>
      <a:accent4>
        <a:srgbClr val="F47B29"/>
      </a:accent4>
      <a:accent5>
        <a:srgbClr val="6E615D"/>
      </a:accent5>
      <a:accent6>
        <a:srgbClr val="AFA9A6"/>
      </a:accent6>
      <a:hlink>
        <a:srgbClr val="0000FF"/>
      </a:hlink>
      <a:folHlink>
        <a:srgbClr val="AFA9A6"/>
      </a:folHlink>
    </a:clrScheme>
    <a:fontScheme name="TRIUMF Preferred">
      <a:majorFont>
        <a:latin typeface="Myriad Pro"/>
        <a:ea typeface=""/>
        <a:cs typeface=""/>
        <a:font script="Grek" typeface="Arial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aramond"/>
        <a:ea typeface=""/>
        <a:cs typeface=""/>
        <a:font script="Grek" typeface="Times New Roman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TRIUMF_PPT_07-V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TRIUMF_presentation">
  <a:themeElements>
    <a:clrScheme name="TRIUMF">
      <a:dk1>
        <a:srgbClr val="000000"/>
      </a:dk1>
      <a:lt1>
        <a:sysClr val="window" lastClr="FFFFFF"/>
      </a:lt1>
      <a:dk2>
        <a:srgbClr val="6E615D"/>
      </a:dk2>
      <a:lt2>
        <a:srgbClr val="EAE6E3"/>
      </a:lt2>
      <a:accent1>
        <a:srgbClr val="005BA8"/>
      </a:accent1>
      <a:accent2>
        <a:srgbClr val="A02A17"/>
      </a:accent2>
      <a:accent3>
        <a:srgbClr val="689550"/>
      </a:accent3>
      <a:accent4>
        <a:srgbClr val="F47B29"/>
      </a:accent4>
      <a:accent5>
        <a:srgbClr val="6E615D"/>
      </a:accent5>
      <a:accent6>
        <a:srgbClr val="AFA9A6"/>
      </a:accent6>
      <a:hlink>
        <a:srgbClr val="0000FF"/>
      </a:hlink>
      <a:folHlink>
        <a:srgbClr val="AFA9A6"/>
      </a:folHlink>
    </a:clrScheme>
    <a:fontScheme name="TRIUMF Preferred">
      <a:majorFont>
        <a:latin typeface="Myriad Pro"/>
        <a:ea typeface=""/>
        <a:cs typeface=""/>
        <a:font script="Grek" typeface="Arial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aramond"/>
        <a:ea typeface=""/>
        <a:cs typeface=""/>
        <a:font script="Grek" typeface="Times New Roman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TRIUMF_PPT_07-V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TRIUMF_presentation">
  <a:themeElements>
    <a:clrScheme name="TRIUMF">
      <a:dk1>
        <a:srgbClr val="000000"/>
      </a:dk1>
      <a:lt1>
        <a:sysClr val="window" lastClr="FFFFFF"/>
      </a:lt1>
      <a:dk2>
        <a:srgbClr val="6E615D"/>
      </a:dk2>
      <a:lt2>
        <a:srgbClr val="EAE6E3"/>
      </a:lt2>
      <a:accent1>
        <a:srgbClr val="005BA8"/>
      </a:accent1>
      <a:accent2>
        <a:srgbClr val="A02A17"/>
      </a:accent2>
      <a:accent3>
        <a:srgbClr val="689550"/>
      </a:accent3>
      <a:accent4>
        <a:srgbClr val="F47B29"/>
      </a:accent4>
      <a:accent5>
        <a:srgbClr val="6E615D"/>
      </a:accent5>
      <a:accent6>
        <a:srgbClr val="AFA9A6"/>
      </a:accent6>
      <a:hlink>
        <a:srgbClr val="0000FF"/>
      </a:hlink>
      <a:folHlink>
        <a:srgbClr val="AFA9A6"/>
      </a:folHlink>
    </a:clrScheme>
    <a:fontScheme name="TRIUMF Preferred">
      <a:majorFont>
        <a:latin typeface="Myriad Pro"/>
        <a:ea typeface=""/>
        <a:cs typeface=""/>
        <a:font script="Grek" typeface="Arial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aramond"/>
        <a:ea typeface=""/>
        <a:cs typeface=""/>
        <a:font script="Grek" typeface="Times New Roman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TRIUMF_PPT_07-V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TRIUMF_presentation">
  <a:themeElements>
    <a:clrScheme name="TRIUMF">
      <a:dk1>
        <a:srgbClr val="000000"/>
      </a:dk1>
      <a:lt1>
        <a:sysClr val="window" lastClr="FFFFFF"/>
      </a:lt1>
      <a:dk2>
        <a:srgbClr val="6E615D"/>
      </a:dk2>
      <a:lt2>
        <a:srgbClr val="EAE6E3"/>
      </a:lt2>
      <a:accent1>
        <a:srgbClr val="005BA8"/>
      </a:accent1>
      <a:accent2>
        <a:srgbClr val="A02A17"/>
      </a:accent2>
      <a:accent3>
        <a:srgbClr val="689550"/>
      </a:accent3>
      <a:accent4>
        <a:srgbClr val="F47B29"/>
      </a:accent4>
      <a:accent5>
        <a:srgbClr val="6E615D"/>
      </a:accent5>
      <a:accent6>
        <a:srgbClr val="AFA9A6"/>
      </a:accent6>
      <a:hlink>
        <a:srgbClr val="0000FF"/>
      </a:hlink>
      <a:folHlink>
        <a:srgbClr val="AFA9A6"/>
      </a:folHlink>
    </a:clrScheme>
    <a:fontScheme name="TRIUMF Preferred">
      <a:majorFont>
        <a:latin typeface="Myriad Pro"/>
        <a:ea typeface=""/>
        <a:cs typeface=""/>
        <a:font script="Grek" typeface="Arial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aramond"/>
        <a:ea typeface=""/>
        <a:cs typeface=""/>
        <a:font script="Grek" typeface="Times New Roman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TRIUMF_PPT_07-V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TRIUMF_presentation">
  <a:themeElements>
    <a:clrScheme name="TRIUMF">
      <a:dk1>
        <a:srgbClr val="000000"/>
      </a:dk1>
      <a:lt1>
        <a:sysClr val="window" lastClr="FFFFFF"/>
      </a:lt1>
      <a:dk2>
        <a:srgbClr val="6E615D"/>
      </a:dk2>
      <a:lt2>
        <a:srgbClr val="EAE6E3"/>
      </a:lt2>
      <a:accent1>
        <a:srgbClr val="005BA8"/>
      </a:accent1>
      <a:accent2>
        <a:srgbClr val="A02A17"/>
      </a:accent2>
      <a:accent3>
        <a:srgbClr val="689550"/>
      </a:accent3>
      <a:accent4>
        <a:srgbClr val="F47B29"/>
      </a:accent4>
      <a:accent5>
        <a:srgbClr val="6E615D"/>
      </a:accent5>
      <a:accent6>
        <a:srgbClr val="AFA9A6"/>
      </a:accent6>
      <a:hlink>
        <a:srgbClr val="0000FF"/>
      </a:hlink>
      <a:folHlink>
        <a:srgbClr val="AFA9A6"/>
      </a:folHlink>
    </a:clrScheme>
    <a:fontScheme name="TRIUMF Preferred">
      <a:majorFont>
        <a:latin typeface="Myriad Pro"/>
        <a:ea typeface=""/>
        <a:cs typeface=""/>
        <a:font script="Grek" typeface="Arial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aramond"/>
        <a:ea typeface=""/>
        <a:cs typeface=""/>
        <a:font script="Grek" typeface="Times New Roman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TRIUMF_PPT_07-V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5_TRIUMF_presentation">
  <a:themeElements>
    <a:clrScheme name="TRIUMF">
      <a:dk1>
        <a:srgbClr val="000000"/>
      </a:dk1>
      <a:lt1>
        <a:sysClr val="window" lastClr="FFFFFF"/>
      </a:lt1>
      <a:dk2>
        <a:srgbClr val="6E615D"/>
      </a:dk2>
      <a:lt2>
        <a:srgbClr val="EAE6E3"/>
      </a:lt2>
      <a:accent1>
        <a:srgbClr val="005BA8"/>
      </a:accent1>
      <a:accent2>
        <a:srgbClr val="A02A17"/>
      </a:accent2>
      <a:accent3>
        <a:srgbClr val="689550"/>
      </a:accent3>
      <a:accent4>
        <a:srgbClr val="F47B29"/>
      </a:accent4>
      <a:accent5>
        <a:srgbClr val="6E615D"/>
      </a:accent5>
      <a:accent6>
        <a:srgbClr val="AFA9A6"/>
      </a:accent6>
      <a:hlink>
        <a:srgbClr val="0000FF"/>
      </a:hlink>
      <a:folHlink>
        <a:srgbClr val="AFA9A6"/>
      </a:folHlink>
    </a:clrScheme>
    <a:fontScheme name="TRIUMF Preferred">
      <a:majorFont>
        <a:latin typeface="Myriad Pro"/>
        <a:ea typeface=""/>
        <a:cs typeface=""/>
        <a:font script="Grek" typeface="Arial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aramond"/>
        <a:ea typeface=""/>
        <a:cs typeface=""/>
        <a:font script="Grek" typeface="Times New Roman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TRIUMF_PPT_07-V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12747</TotalTime>
  <Words>2113</Words>
  <Application>Microsoft Office PowerPoint</Application>
  <PresentationFormat>On-screen Show (4:3)</PresentationFormat>
  <Paragraphs>589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18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22</vt:i4>
      </vt:variant>
    </vt:vector>
  </HeadingPairs>
  <TitlesOfParts>
    <vt:vector size="48" baseType="lpstr">
      <vt:lpstr>Arial</vt:lpstr>
      <vt:lpstr>Edwardian Script ITC</vt:lpstr>
      <vt:lpstr>ＭＳ Ｐゴシック</vt:lpstr>
      <vt:lpstr>Arial Rounded MT Bold</vt:lpstr>
      <vt:lpstr>ヒラギノ角ゴ Pro W3</vt:lpstr>
      <vt:lpstr>Symbol</vt:lpstr>
      <vt:lpstr>Gill Sans</vt:lpstr>
      <vt:lpstr>Cambria Math</vt:lpstr>
      <vt:lpstr>Arial Unicode MS</vt:lpstr>
      <vt:lpstr>Times New Roman</vt:lpstr>
      <vt:lpstr>Wingdings</vt:lpstr>
      <vt:lpstr>Arial Black</vt:lpstr>
      <vt:lpstr>Garamond</vt:lpstr>
      <vt:lpstr>Calibri</vt:lpstr>
      <vt:lpstr>Courier New</vt:lpstr>
      <vt:lpstr>Myriad Pro</vt:lpstr>
      <vt:lpstr>ＭＳ 明朝</vt:lpstr>
      <vt:lpstr>AR PL ShanHeiSun Uni</vt:lpstr>
      <vt:lpstr>Office Theme</vt:lpstr>
      <vt:lpstr>Default Design</vt:lpstr>
      <vt:lpstr>TRIUMF_presentation</vt:lpstr>
      <vt:lpstr>1_TRIUMF_presentation</vt:lpstr>
      <vt:lpstr>2_TRIUMF_presentation</vt:lpstr>
      <vt:lpstr>3_TRIUMF_presentation</vt:lpstr>
      <vt:lpstr>4_TRIUMF_presentation</vt:lpstr>
      <vt:lpstr>5_TRIUMF_presentation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TRIUMF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ucn</dc:creator>
  <cp:lastModifiedBy>L.Lee</cp:lastModifiedBy>
  <cp:revision>1253</cp:revision>
  <cp:lastPrinted>2013-12-10T23:44:34Z</cp:lastPrinted>
  <dcterms:created xsi:type="dcterms:W3CDTF">2012-10-17T23:34:24Z</dcterms:created>
  <dcterms:modified xsi:type="dcterms:W3CDTF">2016-06-14T21:58:46Z</dcterms:modified>
</cp:coreProperties>
</file>