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5" r:id="rId3"/>
    <p:sldMasterId id="2147483697" r:id="rId4"/>
    <p:sldMasterId id="2147483709" r:id="rId5"/>
    <p:sldMasterId id="2147483721" r:id="rId6"/>
    <p:sldMasterId id="2147483733" r:id="rId7"/>
    <p:sldMasterId id="2147483745" r:id="rId8"/>
  </p:sldMasterIdLst>
  <p:sldIdLst>
    <p:sldId id="257" r:id="rId9"/>
    <p:sldId id="304" r:id="rId10"/>
    <p:sldId id="305" r:id="rId11"/>
    <p:sldId id="264" r:id="rId12"/>
    <p:sldId id="266" r:id="rId13"/>
    <p:sldId id="308" r:id="rId14"/>
    <p:sldId id="268" r:id="rId15"/>
    <p:sldId id="269" r:id="rId16"/>
    <p:sldId id="271" r:id="rId17"/>
    <p:sldId id="273" r:id="rId18"/>
    <p:sldId id="272" r:id="rId19"/>
    <p:sldId id="275" r:id="rId20"/>
    <p:sldId id="276" r:id="rId21"/>
    <p:sldId id="277" r:id="rId22"/>
    <p:sldId id="285" r:id="rId23"/>
    <p:sldId id="279" r:id="rId24"/>
    <p:sldId id="282" r:id="rId25"/>
    <p:sldId id="324" r:id="rId26"/>
    <p:sldId id="293" r:id="rId27"/>
    <p:sldId id="292" r:id="rId28"/>
    <p:sldId id="287" r:id="rId29"/>
    <p:sldId id="311" r:id="rId30"/>
    <p:sldId id="288" r:id="rId31"/>
    <p:sldId id="290" r:id="rId32"/>
    <p:sldId id="294" r:id="rId33"/>
    <p:sldId id="299" r:id="rId34"/>
    <p:sldId id="301" r:id="rId35"/>
    <p:sldId id="302" r:id="rId36"/>
    <p:sldId id="260" r:id="rId37"/>
    <p:sldId id="321" r:id="rId38"/>
    <p:sldId id="328" r:id="rId39"/>
    <p:sldId id="325" r:id="rId40"/>
    <p:sldId id="312" r:id="rId41"/>
    <p:sldId id="313" r:id="rId42"/>
    <p:sldId id="314" r:id="rId43"/>
    <p:sldId id="315" r:id="rId44"/>
    <p:sldId id="316" r:id="rId45"/>
    <p:sldId id="317" r:id="rId46"/>
    <p:sldId id="318" r:id="rId47"/>
    <p:sldId id="319" r:id="rId48"/>
    <p:sldId id="320" r:id="rId49"/>
    <p:sldId id="326" r:id="rId50"/>
    <p:sldId id="322" r:id="rId51"/>
    <p:sldId id="323" r:id="rId52"/>
    <p:sldId id="327"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8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9" d="100"/>
          <a:sy n="119" d="100"/>
        </p:scale>
        <p:origin x="-183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50" Type="http://schemas.openxmlformats.org/officeDocument/2006/relationships/slide" Target="slides/slide42.xml"/><Relationship Id="rId51" Type="http://schemas.openxmlformats.org/officeDocument/2006/relationships/slide" Target="slides/slide43.xml"/><Relationship Id="rId52" Type="http://schemas.openxmlformats.org/officeDocument/2006/relationships/slide" Target="slides/slide44.xml"/><Relationship Id="rId53" Type="http://schemas.openxmlformats.org/officeDocument/2006/relationships/slide" Target="slides/slide45.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2.xml"/><Relationship Id="rId41" Type="http://schemas.openxmlformats.org/officeDocument/2006/relationships/slide" Target="slides/slide33.xml"/><Relationship Id="rId42" Type="http://schemas.openxmlformats.org/officeDocument/2006/relationships/slide" Target="slides/slide34.xml"/><Relationship Id="rId43" Type="http://schemas.openxmlformats.org/officeDocument/2006/relationships/slide" Target="slides/slide35.xml"/><Relationship Id="rId44" Type="http://schemas.openxmlformats.org/officeDocument/2006/relationships/slide" Target="slides/slide36.xml"/><Relationship Id="rId45" Type="http://schemas.openxmlformats.org/officeDocument/2006/relationships/slide" Target="slides/slide37.xml"/><Relationship Id="rId46" Type="http://schemas.openxmlformats.org/officeDocument/2006/relationships/slide" Target="slides/slide38.xml"/><Relationship Id="rId47" Type="http://schemas.openxmlformats.org/officeDocument/2006/relationships/slide" Target="slides/slide39.xml"/><Relationship Id="rId48" Type="http://schemas.openxmlformats.org/officeDocument/2006/relationships/slide" Target="slides/slide40.xml"/><Relationship Id="rId49" Type="http://schemas.openxmlformats.org/officeDocument/2006/relationships/slide" Target="slides/slide4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 Target="slides/slide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37" Type="http://schemas.openxmlformats.org/officeDocument/2006/relationships/slide" Target="slides/slide29.xml"/><Relationship Id="rId38" Type="http://schemas.openxmlformats.org/officeDocument/2006/relationships/slide" Target="slides/slide30.xml"/><Relationship Id="rId39" Type="http://schemas.openxmlformats.org/officeDocument/2006/relationships/slide" Target="slides/slide3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F58AE5A-01D9-4A32-ADC4-0ACAC13BECE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2137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EC552F3-118E-4823-B9E5-332D05C9D85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21197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11188"/>
            <a:ext cx="1943100" cy="5484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11188"/>
            <a:ext cx="5676900" cy="5484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19715C-74DC-41BD-A907-2350B34CBAD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1238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grpSp>
      <p:sp>
        <p:nvSpPr>
          <p:cNvPr id="11330"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CA"/>
              <a:t>Click to edit Master title style</a:t>
            </a:r>
          </a:p>
        </p:txBody>
      </p:sp>
      <p:sp>
        <p:nvSpPr>
          <p:cNvPr id="1133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CA"/>
              <a:t>Click to edit Master subtitle style</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n-CA">
              <a:solidFill>
                <a:srgbClr val="FFFFFF"/>
              </a:solidFill>
            </a:endParaRPr>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n-CA">
              <a:solidFill>
                <a:srgbClr val="FFFFFF"/>
              </a:solidFill>
            </a:endParaRPr>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fld id="{9C0B9BF5-A7E3-E24B-B47B-25738C50DEC3}"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2087554060"/>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5"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6" name="Rectangle 71"/>
          <p:cNvSpPr>
            <a:spLocks noGrp="1" noChangeArrowheads="1"/>
          </p:cNvSpPr>
          <p:nvPr>
            <p:ph type="sldNum" sz="quarter" idx="12"/>
          </p:nvPr>
        </p:nvSpPr>
        <p:spPr>
          <a:ln/>
        </p:spPr>
        <p:txBody>
          <a:bodyPr/>
          <a:lstStyle>
            <a:lvl1pPr>
              <a:defRPr/>
            </a:lvl1pPr>
          </a:lstStyle>
          <a:p>
            <a:fld id="{1F6FA0EC-B92A-D747-AF4D-AF29C65FA42B}"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3916812513"/>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5"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6" name="Rectangle 71"/>
          <p:cNvSpPr>
            <a:spLocks noGrp="1" noChangeArrowheads="1"/>
          </p:cNvSpPr>
          <p:nvPr>
            <p:ph type="sldNum" sz="quarter" idx="12"/>
          </p:nvPr>
        </p:nvSpPr>
        <p:spPr>
          <a:ln/>
        </p:spPr>
        <p:txBody>
          <a:bodyPr/>
          <a:lstStyle>
            <a:lvl1pPr>
              <a:defRPr/>
            </a:lvl1pPr>
          </a:lstStyle>
          <a:p>
            <a:fld id="{CC358B03-DE9C-2145-B457-0DCE62AA3D68}"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2652435207"/>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6"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7" name="Rectangle 71"/>
          <p:cNvSpPr>
            <a:spLocks noGrp="1" noChangeArrowheads="1"/>
          </p:cNvSpPr>
          <p:nvPr>
            <p:ph type="sldNum" sz="quarter" idx="12"/>
          </p:nvPr>
        </p:nvSpPr>
        <p:spPr>
          <a:ln/>
        </p:spPr>
        <p:txBody>
          <a:bodyPr/>
          <a:lstStyle>
            <a:lvl1pPr>
              <a:defRPr/>
            </a:lvl1pPr>
          </a:lstStyle>
          <a:p>
            <a:fld id="{EE9B1EAC-7977-584F-940E-6B149537C81B}"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3131666050"/>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8"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9" name="Rectangle 71"/>
          <p:cNvSpPr>
            <a:spLocks noGrp="1" noChangeArrowheads="1"/>
          </p:cNvSpPr>
          <p:nvPr>
            <p:ph type="sldNum" sz="quarter" idx="12"/>
          </p:nvPr>
        </p:nvSpPr>
        <p:spPr>
          <a:ln/>
        </p:spPr>
        <p:txBody>
          <a:bodyPr/>
          <a:lstStyle>
            <a:lvl1pPr>
              <a:defRPr/>
            </a:lvl1pPr>
          </a:lstStyle>
          <a:p>
            <a:fld id="{99E98B01-4804-9243-B2B0-2ED37FB06AFB}"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928212222"/>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4"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5" name="Rectangle 71"/>
          <p:cNvSpPr>
            <a:spLocks noGrp="1" noChangeArrowheads="1"/>
          </p:cNvSpPr>
          <p:nvPr>
            <p:ph type="sldNum" sz="quarter" idx="12"/>
          </p:nvPr>
        </p:nvSpPr>
        <p:spPr>
          <a:ln/>
        </p:spPr>
        <p:txBody>
          <a:bodyPr/>
          <a:lstStyle>
            <a:lvl1pPr>
              <a:defRPr/>
            </a:lvl1pPr>
          </a:lstStyle>
          <a:p>
            <a:fld id="{6C909236-06F2-424D-9676-CB3273C75162}"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2977211098"/>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3"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4" name="Rectangle 71"/>
          <p:cNvSpPr>
            <a:spLocks noGrp="1" noChangeArrowheads="1"/>
          </p:cNvSpPr>
          <p:nvPr>
            <p:ph type="sldNum" sz="quarter" idx="12"/>
          </p:nvPr>
        </p:nvSpPr>
        <p:spPr>
          <a:ln/>
        </p:spPr>
        <p:txBody>
          <a:bodyPr/>
          <a:lstStyle>
            <a:lvl1pPr>
              <a:defRPr/>
            </a:lvl1pPr>
          </a:lstStyle>
          <a:p>
            <a:fld id="{610A4AB3-4700-FF4F-A703-FA1CE7728837}"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1581734545"/>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6"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7" name="Rectangle 71"/>
          <p:cNvSpPr>
            <a:spLocks noGrp="1" noChangeArrowheads="1"/>
          </p:cNvSpPr>
          <p:nvPr>
            <p:ph type="sldNum" sz="quarter" idx="12"/>
          </p:nvPr>
        </p:nvSpPr>
        <p:spPr>
          <a:ln/>
        </p:spPr>
        <p:txBody>
          <a:bodyPr/>
          <a:lstStyle>
            <a:lvl1pPr>
              <a:defRPr/>
            </a:lvl1pPr>
          </a:lstStyle>
          <a:p>
            <a:fld id="{FA50FEEF-663B-7C49-9844-4D84F03B67DD}"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1147551978"/>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E9C424-B88B-4522-B70D-9D78D9E34AB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30348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6"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7" name="Rectangle 71"/>
          <p:cNvSpPr>
            <a:spLocks noGrp="1" noChangeArrowheads="1"/>
          </p:cNvSpPr>
          <p:nvPr>
            <p:ph type="sldNum" sz="quarter" idx="12"/>
          </p:nvPr>
        </p:nvSpPr>
        <p:spPr>
          <a:ln/>
        </p:spPr>
        <p:txBody>
          <a:bodyPr/>
          <a:lstStyle>
            <a:lvl1pPr>
              <a:defRPr/>
            </a:lvl1pPr>
          </a:lstStyle>
          <a:p>
            <a:fld id="{ED797C71-9C0C-B54B-ADCC-6811F01C3491}"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3774346433"/>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5"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6" name="Rectangle 71"/>
          <p:cNvSpPr>
            <a:spLocks noGrp="1" noChangeArrowheads="1"/>
          </p:cNvSpPr>
          <p:nvPr>
            <p:ph type="sldNum" sz="quarter" idx="12"/>
          </p:nvPr>
        </p:nvSpPr>
        <p:spPr>
          <a:ln/>
        </p:spPr>
        <p:txBody>
          <a:bodyPr/>
          <a:lstStyle>
            <a:lvl1pPr>
              <a:defRPr/>
            </a:lvl1pPr>
          </a:lstStyle>
          <a:p>
            <a:fld id="{2B64059C-FE21-5B44-9539-F0DD10D6F233}"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3467880165"/>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5"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6" name="Rectangle 71"/>
          <p:cNvSpPr>
            <a:spLocks noGrp="1" noChangeArrowheads="1"/>
          </p:cNvSpPr>
          <p:nvPr>
            <p:ph type="sldNum" sz="quarter" idx="12"/>
          </p:nvPr>
        </p:nvSpPr>
        <p:spPr>
          <a:ln/>
        </p:spPr>
        <p:txBody>
          <a:bodyPr/>
          <a:lstStyle>
            <a:lvl1pPr>
              <a:defRPr/>
            </a:lvl1pPr>
          </a:lstStyle>
          <a:p>
            <a:fld id="{2D806DAB-9F2C-6442-A378-624293B0D9F2}"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3564348239"/>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a:ln/>
        </p:spPr>
        <p:txBody>
          <a:bodyPr/>
          <a:lstStyle>
            <a:lvl1pPr>
              <a:defRPr/>
            </a:lvl1pPr>
          </a:lstStyle>
          <a:p>
            <a:pPr>
              <a:defRPr/>
            </a:pPr>
            <a:endParaRPr lang="en-CA">
              <a:solidFill>
                <a:srgbClr val="FFFFFF"/>
              </a:solidFill>
            </a:endParaRPr>
          </a:p>
        </p:txBody>
      </p:sp>
      <p:sp>
        <p:nvSpPr>
          <p:cNvPr id="6" name="Rectangle 70"/>
          <p:cNvSpPr>
            <a:spLocks noGrp="1" noChangeArrowheads="1"/>
          </p:cNvSpPr>
          <p:nvPr>
            <p:ph type="ftr" sz="quarter" idx="11"/>
          </p:nvPr>
        </p:nvSpPr>
        <p:spPr>
          <a:ln/>
        </p:spPr>
        <p:txBody>
          <a:bodyPr/>
          <a:lstStyle>
            <a:lvl1pPr>
              <a:defRPr/>
            </a:lvl1pPr>
          </a:lstStyle>
          <a:p>
            <a:pPr>
              <a:defRPr/>
            </a:pPr>
            <a:endParaRPr lang="en-CA">
              <a:solidFill>
                <a:srgbClr val="FFFFFF"/>
              </a:solidFill>
            </a:endParaRPr>
          </a:p>
        </p:txBody>
      </p:sp>
      <p:sp>
        <p:nvSpPr>
          <p:cNvPr id="7" name="Rectangle 71"/>
          <p:cNvSpPr>
            <a:spLocks noGrp="1" noChangeArrowheads="1"/>
          </p:cNvSpPr>
          <p:nvPr>
            <p:ph type="sldNum" sz="quarter" idx="12"/>
          </p:nvPr>
        </p:nvSpPr>
        <p:spPr>
          <a:ln/>
        </p:spPr>
        <p:txBody>
          <a:bodyPr/>
          <a:lstStyle>
            <a:lvl1pPr>
              <a:defRPr/>
            </a:lvl1pPr>
          </a:lstStyle>
          <a:p>
            <a:fld id="{F9EABD01-AE7E-1747-8516-E736991964D0}" type="slidenum">
              <a:rPr lang="en-CA">
                <a:solidFill>
                  <a:srgbClr val="FFFFFF"/>
                </a:solidFill>
              </a:rPr>
              <a:pPr/>
              <a:t>‹#›</a:t>
            </a:fld>
            <a:endParaRPr lang="en-CA">
              <a:solidFill>
                <a:srgbClr val="FFFFFF"/>
              </a:solidFill>
            </a:endParaRPr>
          </a:p>
        </p:txBody>
      </p:sp>
    </p:spTree>
    <p:extLst>
      <p:ext uri="{BB962C8B-B14F-4D97-AF65-F5344CB8AC3E}">
        <p14:creationId xmlns:p14="http://schemas.microsoft.com/office/powerpoint/2010/main" val="924375009"/>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B903398C-DE1A-BE42-9D7D-D67A3EDCEB6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242418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8FB8C53F-505F-ED4C-94B4-6A5B6679E4E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99703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005B4AB-3B85-3045-B84A-C34CE6B3E06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065266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D2D33DE-E7C8-284B-8DAD-CC9C334E2B2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237743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600B3975-C464-DB42-A40E-DC500C7ED86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601514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CFCD152D-E6E3-C140-AA28-2E3A4414DBE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65081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7B02313-DEBC-4D6C-AD92-321DFC2270B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1230188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80E1A6A4-3ECA-7847-8957-03FA1F056F9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426930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5E1656F-702D-C747-B8B7-A0999B1D42A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601774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82D2D3A5-4650-6E42-BADF-85F2B426BE3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081422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7F22A3E-8572-5944-99C4-55AA2B3313A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77056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27C47B2-B487-3940-B98F-F020F268D4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366152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F58AE5A-01D9-4A32-ADC4-0ACAC13BECE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060608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E9C424-B88B-4522-B70D-9D78D9E34AB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209225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7B02313-DEBC-4D6C-AD92-321DFC2270B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69817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A875AC8-47F2-4302-9CA4-0AE02E2E273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433930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00D04FAE-7EEB-4D45-962D-37C612F34FE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47976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A875AC8-47F2-4302-9CA4-0AE02E2E273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820465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42D30E77-AD96-4DE4-90A7-6EE192B9C78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44704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E8A7763-4491-4DF5-9BF0-BD5C0922C50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805262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16345E2-09D8-4863-8BB9-11FF840AE9E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1871733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AC30276-070D-47DF-9788-74760817B6C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349278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EC552F3-118E-4823-B9E5-332D05C9D85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591187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11188"/>
            <a:ext cx="1943100" cy="5484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11188"/>
            <a:ext cx="5676900" cy="5484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19715C-74DC-41BD-A907-2350B34CBAD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93788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F58AE5A-01D9-4A32-ADC4-0ACAC13BECE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236311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E9C424-B88B-4522-B70D-9D78D9E34AB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231171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7B02313-DEBC-4D6C-AD92-321DFC2270B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605791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A875AC8-47F2-4302-9CA4-0AE02E2E273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52474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00D04FAE-7EEB-4D45-962D-37C612F34FE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70865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00D04FAE-7EEB-4D45-962D-37C612F34FE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87192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42D30E77-AD96-4DE4-90A7-6EE192B9C78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514187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E8A7763-4491-4DF5-9BF0-BD5C0922C50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132141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16345E2-09D8-4863-8BB9-11FF840AE9E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884986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AC30276-070D-47DF-9788-74760817B6C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496542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EC552F3-118E-4823-B9E5-332D05C9D85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09518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11188"/>
            <a:ext cx="1943100" cy="5484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11188"/>
            <a:ext cx="5676900" cy="5484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19715C-74DC-41BD-A907-2350B34CBAD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133350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68AA2A8-A595-F840-B277-D4D33F354A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62901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888ACD10-0782-3D47-9FCA-F32AECCF5A8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589141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8343A91-6C20-6B43-89C4-C9702B972F3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44444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42D30E77-AD96-4DE4-90A7-6EE192B9C78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494629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FA4D6D7-BCBD-A34E-9997-B38A0F696EE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8131185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2585B985-1495-B74B-9D27-2EC8105731B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4395889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AE9E816E-974E-4F44-839C-9416BA8EA49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900388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2A987F6-042F-3E4E-9D8A-C6FF5C0D1CF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212392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FFDA35C-D916-1B4B-A834-FBA59A6F495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59142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9BA2812-7D59-114C-B553-8F67DCFBB42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656446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B55CFC1-D103-504B-8ED0-7C3DF8ADDA3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645896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30BE7768-0006-B24A-9422-267695E653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4749119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6" name="Slide Number Placeholder 5"/>
          <p:cNvSpPr>
            <a:spLocks noGrp="1"/>
          </p:cNvSpPr>
          <p:nvPr>
            <p:ph type="sldNum" sz="quarter" idx="12"/>
          </p:nvPr>
        </p:nvSpPr>
        <p:spPr/>
        <p:txBody>
          <a:bodyPr/>
          <a:lstStyle>
            <a:lvl1pPr>
              <a:defRPr/>
            </a:lvl1pPr>
          </a:lstStyle>
          <a:p>
            <a:fld id="{CF58AE5A-01D9-4A32-ADC4-0ACAC13BECE1}"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33359956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6" name="Slide Number Placeholder 5"/>
          <p:cNvSpPr>
            <a:spLocks noGrp="1"/>
          </p:cNvSpPr>
          <p:nvPr>
            <p:ph type="sldNum" sz="quarter" idx="12"/>
          </p:nvPr>
        </p:nvSpPr>
        <p:spPr/>
        <p:txBody>
          <a:bodyPr/>
          <a:lstStyle>
            <a:lvl1pPr>
              <a:defRPr/>
            </a:lvl1pPr>
          </a:lstStyle>
          <a:p>
            <a:fld id="{6DE9C424-B88B-4522-B70D-9D78D9E34AB8}"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3925491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E8A7763-4491-4DF5-9BF0-BD5C0922C50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797332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6" name="Slide Number Placeholder 5"/>
          <p:cNvSpPr>
            <a:spLocks noGrp="1"/>
          </p:cNvSpPr>
          <p:nvPr>
            <p:ph type="sldNum" sz="quarter" idx="12"/>
          </p:nvPr>
        </p:nvSpPr>
        <p:spPr/>
        <p:txBody>
          <a:bodyPr/>
          <a:lstStyle>
            <a:lvl1pPr>
              <a:defRPr/>
            </a:lvl1pPr>
          </a:lstStyle>
          <a:p>
            <a:fld id="{B7B02313-DEBC-4D6C-AD92-321DFC2270B6}"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115990219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7" name="Slide Number Placeholder 6"/>
          <p:cNvSpPr>
            <a:spLocks noGrp="1"/>
          </p:cNvSpPr>
          <p:nvPr>
            <p:ph type="sldNum" sz="quarter" idx="12"/>
          </p:nvPr>
        </p:nvSpPr>
        <p:spPr/>
        <p:txBody>
          <a:bodyPr/>
          <a:lstStyle>
            <a:lvl1pPr>
              <a:defRPr/>
            </a:lvl1pPr>
          </a:lstStyle>
          <a:p>
            <a:fld id="{AA875AC8-47F2-4302-9CA4-0AE02E2E273C}"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23121512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9" name="Slide Number Placeholder 8"/>
          <p:cNvSpPr>
            <a:spLocks noGrp="1"/>
          </p:cNvSpPr>
          <p:nvPr>
            <p:ph type="sldNum" sz="quarter" idx="12"/>
          </p:nvPr>
        </p:nvSpPr>
        <p:spPr/>
        <p:txBody>
          <a:bodyPr/>
          <a:lstStyle>
            <a:lvl1pPr>
              <a:defRPr/>
            </a:lvl1pPr>
          </a:lstStyle>
          <a:p>
            <a:fld id="{00D04FAE-7EEB-4D45-962D-37C612F34FEB}"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12580456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5" name="Slide Number Placeholder 4"/>
          <p:cNvSpPr>
            <a:spLocks noGrp="1"/>
          </p:cNvSpPr>
          <p:nvPr>
            <p:ph type="sldNum" sz="quarter" idx="12"/>
          </p:nvPr>
        </p:nvSpPr>
        <p:spPr/>
        <p:txBody>
          <a:bodyPr/>
          <a:lstStyle>
            <a:lvl1pPr>
              <a:defRPr/>
            </a:lvl1pPr>
          </a:lstStyle>
          <a:p>
            <a:fld id="{42D30E77-AD96-4DE4-90A7-6EE192B9C781}"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5793644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4" name="Slide Number Placeholder 3"/>
          <p:cNvSpPr>
            <a:spLocks noGrp="1"/>
          </p:cNvSpPr>
          <p:nvPr>
            <p:ph type="sldNum" sz="quarter" idx="12"/>
          </p:nvPr>
        </p:nvSpPr>
        <p:spPr/>
        <p:txBody>
          <a:bodyPr/>
          <a:lstStyle>
            <a:lvl1pPr>
              <a:defRPr/>
            </a:lvl1pPr>
          </a:lstStyle>
          <a:p>
            <a:fld id="{CE8A7763-4491-4DF5-9BF0-BD5C0922C500}"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7968972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7" name="Slide Number Placeholder 6"/>
          <p:cNvSpPr>
            <a:spLocks noGrp="1"/>
          </p:cNvSpPr>
          <p:nvPr>
            <p:ph type="sldNum" sz="quarter" idx="12"/>
          </p:nvPr>
        </p:nvSpPr>
        <p:spPr/>
        <p:txBody>
          <a:bodyPr/>
          <a:lstStyle>
            <a:lvl1pPr>
              <a:defRPr/>
            </a:lvl1pPr>
          </a:lstStyle>
          <a:p>
            <a:fld id="{316345E2-09D8-4863-8BB9-11FF840AE9E2}"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13133347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7" name="Slide Number Placeholder 6"/>
          <p:cNvSpPr>
            <a:spLocks noGrp="1"/>
          </p:cNvSpPr>
          <p:nvPr>
            <p:ph type="sldNum" sz="quarter" idx="12"/>
          </p:nvPr>
        </p:nvSpPr>
        <p:spPr/>
        <p:txBody>
          <a:bodyPr/>
          <a:lstStyle>
            <a:lvl1pPr>
              <a:defRPr/>
            </a:lvl1pPr>
          </a:lstStyle>
          <a:p>
            <a:fld id="{0AC30276-070D-47DF-9788-74760817B6CB}"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14385921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6" name="Slide Number Placeholder 5"/>
          <p:cNvSpPr>
            <a:spLocks noGrp="1"/>
          </p:cNvSpPr>
          <p:nvPr>
            <p:ph type="sldNum" sz="quarter" idx="12"/>
          </p:nvPr>
        </p:nvSpPr>
        <p:spPr/>
        <p:txBody>
          <a:bodyPr/>
          <a:lstStyle>
            <a:lvl1pPr>
              <a:defRPr/>
            </a:lvl1pPr>
          </a:lstStyle>
          <a:p>
            <a:fld id="{3EC552F3-118E-4823-B9E5-332D05C9D856}"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246595271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11188"/>
            <a:ext cx="1943100" cy="5484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11188"/>
            <a:ext cx="5676900" cy="5484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latin typeface="Times New Roman"/>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latin typeface="Times New Roman"/>
            </a:endParaRPr>
          </a:p>
        </p:txBody>
      </p:sp>
      <p:sp>
        <p:nvSpPr>
          <p:cNvPr id="6" name="Slide Number Placeholder 5"/>
          <p:cNvSpPr>
            <a:spLocks noGrp="1"/>
          </p:cNvSpPr>
          <p:nvPr>
            <p:ph type="sldNum" sz="quarter" idx="12"/>
          </p:nvPr>
        </p:nvSpPr>
        <p:spPr/>
        <p:txBody>
          <a:bodyPr/>
          <a:lstStyle>
            <a:lvl1pPr>
              <a:defRPr/>
            </a:lvl1pPr>
          </a:lstStyle>
          <a:p>
            <a:fld id="{A919715C-74DC-41BD-A907-2350B34CBAD2}" type="slidenum">
              <a:rPr lang="en-GB">
                <a:solidFill>
                  <a:srgbClr val="000000"/>
                </a:solidFill>
                <a:latin typeface="Times New Roman"/>
              </a:rPr>
              <a:pPr/>
              <a:t>‹#›</a:t>
            </a:fld>
            <a:endParaRPr lang="en-GB">
              <a:solidFill>
                <a:srgbClr val="000000"/>
              </a:solidFill>
              <a:latin typeface="Times New Roman"/>
            </a:endParaRPr>
          </a:p>
        </p:txBody>
      </p:sp>
    </p:spTree>
    <p:extLst>
      <p:ext uri="{BB962C8B-B14F-4D97-AF65-F5344CB8AC3E}">
        <p14:creationId xmlns:p14="http://schemas.microsoft.com/office/powerpoint/2010/main" val="22687313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53215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16345E2-09D8-4863-8BB9-11FF840AE9E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0919409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306761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436760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0032799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34025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7743657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224231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08013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012985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017720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04761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AC30276-070D-47DF-9788-74760817B6C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852212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4.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5.xml"/><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7.xml"/><Relationship Id="rId12" Type="http://schemas.openxmlformats.org/officeDocument/2006/relationships/theme" Target="../theme/theme6.xml"/><Relationship Id="rId1" Type="http://schemas.openxmlformats.org/officeDocument/2006/relationships/slideLayout" Target="../slideLayouts/slideLayout57.xml"/><Relationship Id="rId2" Type="http://schemas.openxmlformats.org/officeDocument/2006/relationships/slideLayout" Target="../slideLayouts/slideLayout58.xml"/><Relationship Id="rId3" Type="http://schemas.openxmlformats.org/officeDocument/2006/relationships/slideLayout" Target="../slideLayouts/slideLayout59.xml"/><Relationship Id="rId4" Type="http://schemas.openxmlformats.org/officeDocument/2006/relationships/slideLayout" Target="../slideLayouts/slideLayout60.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8.xml"/><Relationship Id="rId12" Type="http://schemas.openxmlformats.org/officeDocument/2006/relationships/theme" Target="../theme/theme7.xml"/><Relationship Id="rId1" Type="http://schemas.openxmlformats.org/officeDocument/2006/relationships/slideLayout" Target="../slideLayouts/slideLayout68.xml"/><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9.xml"/><Relationship Id="rId12" Type="http://schemas.openxmlformats.org/officeDocument/2006/relationships/theme" Target="../theme/theme8.xml"/><Relationship Id="rId1" Type="http://schemas.openxmlformats.org/officeDocument/2006/relationships/slideLayout" Target="../slideLayouts/slideLayout79.xml"/><Relationship Id="rId2" Type="http://schemas.openxmlformats.org/officeDocument/2006/relationships/slideLayout" Target="../slideLayouts/slideLayout80.xml"/><Relationship Id="rId3" Type="http://schemas.openxmlformats.org/officeDocument/2006/relationships/slideLayout" Target="../slideLayouts/slideLayout81.xml"/><Relationship Id="rId4" Type="http://schemas.openxmlformats.org/officeDocument/2006/relationships/slideLayout" Target="../slideLayouts/slideLayout82.xml"/><Relationship Id="rId5" Type="http://schemas.openxmlformats.org/officeDocument/2006/relationships/slideLayout" Target="../slideLayouts/slideLayout83.xml"/><Relationship Id="rId6" Type="http://schemas.openxmlformats.org/officeDocument/2006/relationships/slideLayout" Target="../slideLayouts/slideLayout84.xml"/><Relationship Id="rId7" Type="http://schemas.openxmlformats.org/officeDocument/2006/relationships/slideLayout" Target="../slideLayouts/slideLayout85.xml"/><Relationship Id="rId8" Type="http://schemas.openxmlformats.org/officeDocument/2006/relationships/slideLayout" Target="../slideLayouts/slideLayout86.xml"/><Relationship Id="rId9" Type="http://schemas.openxmlformats.org/officeDocument/2006/relationships/slideLayout" Target="../slideLayouts/slideLayout87.xml"/><Relationship Id="rId10"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11188"/>
            <a:ext cx="7772400" cy="1143000"/>
          </a:xfrm>
          <a:prstGeom prst="rect">
            <a:avLst/>
          </a:prstGeom>
          <a:noFill/>
          <a:ln w="9525">
            <a:noFill/>
            <a:miter lim="800000"/>
            <a:headEnd/>
            <a:tailEnd/>
          </a:ln>
          <a:effectLst/>
        </p:spPr>
        <p:txBody>
          <a:bodyPr vert="horz" wrap="square" lIns="91380" tIns="45689" rIns="91380" bIns="45689"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6813"/>
            <a:ext cx="28956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ct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r">
              <a:defRPr sz="1400"/>
            </a:lvl1pPr>
          </a:lstStyle>
          <a:p>
            <a:pPr defTabSz="914400" fontAlgn="base">
              <a:spcBef>
                <a:spcPct val="0"/>
              </a:spcBef>
              <a:spcAft>
                <a:spcPct val="0"/>
              </a:spcAft>
            </a:pPr>
            <a:fld id="{9F5D14E5-790C-420D-881B-59EC6EFB5ED5}" type="slidenum">
              <a:rPr lang="en-GB">
                <a:solidFill>
                  <a:srgbClr val="000000"/>
                </a:solidFill>
                <a:latin typeface="Times New Roman" pitchFamily="18" charset="0"/>
              </a:rPr>
              <a:pPr defTabSz="914400" fontAlgn="base">
                <a:spcBef>
                  <a:spcPct val="0"/>
                </a:spcBef>
                <a:spcAft>
                  <a:spcPct val="0"/>
                </a:spcAft>
              </a:pPr>
              <a:t>‹#›</a:t>
            </a:fld>
            <a:endParaRPr lang="en-GB">
              <a:solidFill>
                <a:srgbClr val="000000"/>
              </a:solidFill>
              <a:latin typeface="Times New Roman" pitchFamily="18" charset="0"/>
            </a:endParaRPr>
          </a:p>
        </p:txBody>
      </p:sp>
      <p:sp>
        <p:nvSpPr>
          <p:cNvPr id="7" name="TextBox 6"/>
          <p:cNvSpPr txBox="1"/>
          <p:nvPr userDrawn="1"/>
        </p:nvSpPr>
        <p:spPr>
          <a:xfrm>
            <a:off x="7291109" y="6519446"/>
            <a:ext cx="1852891" cy="338554"/>
          </a:xfrm>
          <a:prstGeom prst="rect">
            <a:avLst/>
          </a:prstGeom>
          <a:noFill/>
        </p:spPr>
        <p:txBody>
          <a:bodyPr wrap="none" rtlCol="0">
            <a:spAutoFit/>
          </a:bodyPr>
          <a:lstStyle/>
          <a:p>
            <a:r>
              <a:rPr lang="en-US" sz="1600" dirty="0" smtClean="0">
                <a:solidFill>
                  <a:schemeClr val="bg1">
                    <a:lumMod val="50000"/>
                  </a:schemeClr>
                </a:solidFill>
              </a:rPr>
              <a:t>CAP Congress 2016</a:t>
            </a:r>
            <a:endParaRPr lang="en-US" sz="1600" dirty="0">
              <a:solidFill>
                <a:schemeClr val="bg1">
                  <a:lumMod val="50000"/>
                </a:schemeClr>
              </a:solidFill>
            </a:endParaRPr>
          </a:p>
        </p:txBody>
      </p:sp>
    </p:spTree>
    <p:extLst>
      <p:ext uri="{BB962C8B-B14F-4D97-AF65-F5344CB8AC3E}">
        <p14:creationId xmlns:p14="http://schemas.microsoft.com/office/powerpoint/2010/main" val="35700458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5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nvGrpSpPr>
          <p:cNvPr id="2051" name="Group 3"/>
          <p:cNvGrpSpPr>
            <a:grpSpLocks/>
          </p:cNvGrpSpPr>
          <p:nvPr/>
        </p:nvGrpSpPr>
        <p:grpSpPr bwMode="auto">
          <a:xfrm>
            <a:off x="3175" y="4267200"/>
            <a:ext cx="9140825" cy="2590800"/>
            <a:chOff x="2" y="2688"/>
            <a:chExt cx="5758" cy="1632"/>
          </a:xfrm>
        </p:grpSpPr>
        <p:sp>
          <p:nvSpPr>
            <p:cNvPr id="10244"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nvGrpSpPr>
            <p:cNvPr id="2058" name="Group 5"/>
            <p:cNvGrpSpPr>
              <a:grpSpLocks/>
            </p:cNvGrpSpPr>
            <p:nvPr userDrawn="1"/>
          </p:nvGrpSpPr>
          <p:grpSpPr bwMode="auto">
            <a:xfrm>
              <a:off x="3528" y="3715"/>
              <a:ext cx="792" cy="521"/>
              <a:chOff x="3527" y="3715"/>
              <a:chExt cx="792" cy="521"/>
            </a:xfrm>
          </p:grpSpPr>
          <p:sp>
            <p:nvSpPr>
              <p:cNvPr id="1024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4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4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4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1"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2"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3"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4"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5"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nvGrpSpPr>
            <p:cNvPr id="2059" name="Group 17"/>
            <p:cNvGrpSpPr>
              <a:grpSpLocks/>
            </p:cNvGrpSpPr>
            <p:nvPr userDrawn="1"/>
          </p:nvGrpSpPr>
          <p:grpSpPr bwMode="auto">
            <a:xfrm>
              <a:off x="1776" y="3631"/>
              <a:ext cx="1626" cy="683"/>
              <a:chOff x="1776" y="3631"/>
              <a:chExt cx="1626" cy="683"/>
            </a:xfrm>
          </p:grpSpPr>
          <p:sp>
            <p:nvSpPr>
              <p:cNvPr id="1025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5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6"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7"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8"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69"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0"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1"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2"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3"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4"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5"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nvGrpSpPr>
            <p:cNvPr id="2060" name="Group 36"/>
            <p:cNvGrpSpPr>
              <a:grpSpLocks/>
            </p:cNvGrpSpPr>
            <p:nvPr userDrawn="1"/>
          </p:nvGrpSpPr>
          <p:grpSpPr bwMode="auto">
            <a:xfrm>
              <a:off x="4128" y="3360"/>
              <a:ext cx="1351" cy="821"/>
              <a:chOff x="4128" y="3360"/>
              <a:chExt cx="1351" cy="821"/>
            </a:xfrm>
          </p:grpSpPr>
          <p:sp>
            <p:nvSpPr>
              <p:cNvPr id="10277"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8"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79"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0"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1"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2"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3"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4"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5"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6"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7"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8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nvGrpSpPr>
            <p:cNvPr id="2061" name="Group 54"/>
            <p:cNvGrpSpPr>
              <a:grpSpLocks/>
            </p:cNvGrpSpPr>
            <p:nvPr userDrawn="1"/>
          </p:nvGrpSpPr>
          <p:grpSpPr bwMode="auto">
            <a:xfrm>
              <a:off x="5280" y="3024"/>
              <a:ext cx="425" cy="258"/>
              <a:chOff x="5280" y="3024"/>
              <a:chExt cx="425" cy="258"/>
            </a:xfrm>
          </p:grpSpPr>
          <p:sp>
            <p:nvSpPr>
              <p:cNvPr id="10295"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6"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7"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8"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299"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300"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301"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nvGrpSpPr>
              <p:cNvPr id="2069" name="Group 62"/>
              <p:cNvGrpSpPr>
                <a:grpSpLocks/>
              </p:cNvGrpSpPr>
              <p:nvPr/>
            </p:nvGrpSpPr>
            <p:grpSpPr bwMode="auto">
              <a:xfrm>
                <a:off x="5381" y="3085"/>
                <a:ext cx="227" cy="132"/>
                <a:chOff x="5381" y="3085"/>
                <a:chExt cx="227" cy="132"/>
              </a:xfrm>
            </p:grpSpPr>
            <p:sp>
              <p:nvSpPr>
                <p:cNvPr id="10303"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304"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305"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sp>
              <p:nvSpPr>
                <p:cNvPr id="10306"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defTabSz="914400" fontAlgn="base">
                    <a:spcBef>
                      <a:spcPct val="0"/>
                    </a:spcBef>
                    <a:spcAft>
                      <a:spcPct val="0"/>
                    </a:spcAft>
                    <a:defRPr/>
                  </a:pPr>
                  <a:endParaRPr lang="en-US">
                    <a:solidFill>
                      <a:srgbClr val="FFFFFF"/>
                    </a:solidFill>
                    <a:latin typeface="Arial" charset="0"/>
                    <a:ea typeface="ＭＳ Ｐゴシック" charset="0"/>
                  </a:endParaRPr>
                </a:p>
              </p:txBody>
            </p:sp>
          </p:grpSp>
        </p:grpSp>
      </p:grpSp>
      <p:sp>
        <p:nvSpPr>
          <p:cNvPr id="10307"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CA" smtClean="0"/>
              <a:t>Click to edit Master title style</a:t>
            </a:r>
          </a:p>
        </p:txBody>
      </p:sp>
      <p:sp>
        <p:nvSpPr>
          <p:cNvPr id="10308"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309"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buClrTx/>
              <a:buSzTx/>
              <a:buFontTx/>
              <a:buNone/>
              <a:defRPr sz="1400">
                <a:effectLst>
                  <a:outerShdw blurRad="38100" dist="38100" dir="2700000" algn="tl">
                    <a:srgbClr val="000000"/>
                  </a:outerShdw>
                </a:effectLst>
                <a:ea typeface="+mn-ea"/>
              </a:defRPr>
            </a:lvl1pPr>
          </a:lstStyle>
          <a:p>
            <a:pPr defTabSz="914400" fontAlgn="base">
              <a:spcBef>
                <a:spcPct val="0"/>
              </a:spcBef>
              <a:spcAft>
                <a:spcPct val="0"/>
              </a:spcAft>
              <a:defRPr/>
            </a:pPr>
            <a:endParaRPr lang="en-CA">
              <a:solidFill>
                <a:srgbClr val="FFFFFF"/>
              </a:solidFill>
              <a:latin typeface="Arial" charset="0"/>
            </a:endParaRPr>
          </a:p>
        </p:txBody>
      </p:sp>
      <p:sp>
        <p:nvSpPr>
          <p:cNvPr id="10310"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lnSpc>
                <a:spcPct val="100000"/>
              </a:lnSpc>
              <a:buClrTx/>
              <a:buSzTx/>
              <a:buFontTx/>
              <a:buNone/>
              <a:defRPr sz="1400">
                <a:effectLst>
                  <a:outerShdw blurRad="38100" dist="38100" dir="2700000" algn="tl">
                    <a:srgbClr val="000000"/>
                  </a:outerShdw>
                </a:effectLst>
                <a:ea typeface="+mn-ea"/>
              </a:defRPr>
            </a:lvl1pPr>
          </a:lstStyle>
          <a:p>
            <a:pPr defTabSz="914400" fontAlgn="base">
              <a:spcBef>
                <a:spcPct val="0"/>
              </a:spcBef>
              <a:spcAft>
                <a:spcPct val="0"/>
              </a:spcAft>
              <a:defRPr/>
            </a:pPr>
            <a:endParaRPr lang="en-CA">
              <a:solidFill>
                <a:srgbClr val="FFFFFF"/>
              </a:solidFill>
              <a:latin typeface="Arial" charset="0"/>
            </a:endParaRPr>
          </a:p>
        </p:txBody>
      </p:sp>
      <p:sp>
        <p:nvSpPr>
          <p:cNvPr id="10311"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buClrTx/>
              <a:buSzTx/>
              <a:buFontTx/>
              <a:buNone/>
              <a:defRPr sz="1400">
                <a:effectLst>
                  <a:outerShdw blurRad="38100" dist="38100" dir="2700000" algn="tl">
                    <a:srgbClr val="000000"/>
                  </a:outerShdw>
                </a:effectLst>
              </a:defRPr>
            </a:lvl1pPr>
          </a:lstStyle>
          <a:p>
            <a:pPr defTabSz="914400" fontAlgn="base">
              <a:spcBef>
                <a:spcPct val="0"/>
              </a:spcBef>
              <a:spcAft>
                <a:spcPct val="0"/>
              </a:spcAft>
            </a:pPr>
            <a:fld id="{34B8F9F4-0849-ED4F-B50D-6A6F8A3E0631}" type="slidenum">
              <a:rPr lang="en-CA">
                <a:solidFill>
                  <a:srgbClr val="FFFFFF"/>
                </a:solidFill>
                <a:latin typeface="Arial" charset="0"/>
                <a:ea typeface="ＭＳ Ｐゴシック" charset="0"/>
              </a:rPr>
              <a:pPr defTabSz="914400" fontAlgn="base">
                <a:spcBef>
                  <a:spcPct val="0"/>
                </a:spcBef>
                <a:spcAft>
                  <a:spcPct val="0"/>
                </a:spcAft>
              </a:pPr>
              <a:t>‹#›</a:t>
            </a:fld>
            <a:endParaRPr lang="en-CA">
              <a:solidFill>
                <a:srgbClr val="FFFFFF"/>
              </a:solidFill>
              <a:latin typeface="Arial" charset="0"/>
              <a:ea typeface="ＭＳ Ｐゴシック" charset="0"/>
            </a:endParaRPr>
          </a:p>
        </p:txBody>
      </p:sp>
    </p:spTree>
    <p:extLst>
      <p:ext uri="{BB962C8B-B14F-4D97-AF65-F5344CB8AC3E}">
        <p14:creationId xmlns:p14="http://schemas.microsoft.com/office/powerpoint/2010/main" val="2078783550"/>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charset="0"/>
        <a:buChar char="Ø"/>
        <a:defRPr sz="3200">
          <a:solidFill>
            <a:schemeClr val="tx1"/>
          </a:solidFill>
          <a:effectLst>
            <a:outerShdw blurRad="38100" dist="38100" dir="2700000" algn="tl">
              <a:srgbClr val="000000"/>
            </a:outerShdw>
          </a:effectLst>
          <a:latin typeface="+mn-lt"/>
          <a:ea typeface="ＭＳ Ｐゴシック" charset="0"/>
          <a:cs typeface="+mn-cs"/>
        </a:defRPr>
      </a:lvl1pPr>
      <a:lvl2pPr marL="742950" indent="-285750" algn="l" rtl="0" eaLnBrk="0" fontAlgn="base" hangingPunct="0">
        <a:spcBef>
          <a:spcPct val="20000"/>
        </a:spcBef>
        <a:spcAft>
          <a:spcPct val="0"/>
        </a:spcAft>
        <a:buClr>
          <a:schemeClr val="tx2"/>
        </a:buClr>
        <a:buSzPct val="50000"/>
        <a:buFont typeface="Wingdings" charset="0"/>
        <a:buChar char="l"/>
        <a:defRPr sz="2800">
          <a:solidFill>
            <a:schemeClr val="tx1"/>
          </a:solidFill>
          <a:effectLst>
            <a:outerShdw blurRad="38100" dist="38100" dir="2700000" algn="tl">
              <a:srgbClr val="000000"/>
            </a:outerShdw>
          </a:effectLst>
          <a:latin typeface="+mn-lt"/>
          <a:ea typeface="ＭＳ Ｐゴシック" charset="0"/>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ea typeface="ＭＳ Ｐゴシック" charset="0"/>
        </a:defRPr>
      </a:lvl3pPr>
      <a:lvl4pPr marL="1600200" indent="-228600" algn="l" rtl="0" eaLnBrk="0" fontAlgn="base" hangingPunct="0">
        <a:spcBef>
          <a:spcPct val="20000"/>
        </a:spcBef>
        <a:spcAft>
          <a:spcPct val="0"/>
        </a:spcAft>
        <a:buClr>
          <a:schemeClr val="folHlink"/>
        </a:buClr>
        <a:buSzPct val="50000"/>
        <a:buFont typeface="Wingdings" charset="0"/>
        <a:buChar char="l"/>
        <a:defRPr sz="2000">
          <a:solidFill>
            <a:schemeClr val="tx1"/>
          </a:solidFill>
          <a:effectLst>
            <a:outerShdw blurRad="38100" dist="38100" dir="2700000" algn="tl">
              <a:srgbClr val="000000"/>
            </a:outerShdw>
          </a:effectLst>
          <a:latin typeface="+mn-lt"/>
          <a:ea typeface="ＭＳ Ｐゴシック" charset="0"/>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0"/>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ea typeface="+mn-ea"/>
              </a:defRPr>
            </a:lvl1pPr>
          </a:lstStyle>
          <a:p>
            <a:pPr defTabSz="914400" fontAlgn="base">
              <a:spcBef>
                <a:spcPct val="0"/>
              </a:spcBef>
              <a:spcAft>
                <a:spcPct val="0"/>
              </a:spcAft>
              <a:defRPr/>
            </a:pPr>
            <a:endParaRPr lang="en-US">
              <a:solidFill>
                <a:srgbClr val="000000"/>
              </a:solidFill>
              <a:latin typeface="Arial"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ea typeface="+mn-ea"/>
              </a:defRPr>
            </a:lvl1pPr>
          </a:lstStyle>
          <a:p>
            <a:pPr defTabSz="914400" fontAlgn="base">
              <a:spcBef>
                <a:spcPct val="0"/>
              </a:spcBef>
              <a:spcAft>
                <a:spcPct val="0"/>
              </a:spcAft>
              <a:defRPr/>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D3594E1C-47C8-5943-B1D1-BBEA12B78723}" type="slidenum">
              <a:rPr lang="en-US" smtClean="0">
                <a:solidFill>
                  <a:srgbClr val="000000"/>
                </a:solidFill>
                <a:latin typeface="Arial" charset="0"/>
                <a:ea typeface="ＭＳ Ｐゴシック" charset="0"/>
              </a:rPr>
              <a:pPr defTabSz="914400" fontAlgn="base">
                <a:spcBef>
                  <a:spcPct val="0"/>
                </a:spcBef>
                <a:spcAft>
                  <a:spcPct val="0"/>
                </a:spcAft>
              </a:pPr>
              <a:t>‹#›</a:t>
            </a:fld>
            <a:endParaRPr lang="en-US"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88530445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11188"/>
            <a:ext cx="7772400" cy="1143000"/>
          </a:xfrm>
          <a:prstGeom prst="rect">
            <a:avLst/>
          </a:prstGeom>
          <a:noFill/>
          <a:ln w="9525">
            <a:noFill/>
            <a:miter lim="800000"/>
            <a:headEnd/>
            <a:tailEnd/>
          </a:ln>
          <a:effectLst/>
        </p:spPr>
        <p:txBody>
          <a:bodyPr vert="horz" wrap="square" lIns="91380" tIns="45689" rIns="91380" bIns="45689"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6813"/>
            <a:ext cx="28956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ct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r">
              <a:defRPr sz="1400"/>
            </a:lvl1pPr>
          </a:lstStyle>
          <a:p>
            <a:pPr defTabSz="914400" fontAlgn="base">
              <a:spcBef>
                <a:spcPct val="0"/>
              </a:spcBef>
              <a:spcAft>
                <a:spcPct val="0"/>
              </a:spcAft>
            </a:pPr>
            <a:fld id="{9F5D14E5-790C-420D-881B-59EC6EFB5ED5}" type="slidenum">
              <a:rPr lang="en-GB">
                <a:solidFill>
                  <a:srgbClr val="000000"/>
                </a:solidFill>
                <a:latin typeface="Times New Roman" pitchFamily="18" charset="0"/>
              </a:rPr>
              <a:pPr defTabSz="914400" fontAlgn="base">
                <a:spcBef>
                  <a:spcPct val="0"/>
                </a:spcBef>
                <a:spcAft>
                  <a:spcPct val="0"/>
                </a:spcAft>
              </a:pPr>
              <a:t>‹#›</a:t>
            </a:fld>
            <a:endParaRPr lang="en-GB">
              <a:solidFill>
                <a:srgbClr val="000000"/>
              </a:solidFill>
              <a:latin typeface="Times New Roman" pitchFamily="18" charset="0"/>
            </a:endParaRPr>
          </a:p>
        </p:txBody>
      </p:sp>
    </p:spTree>
    <p:extLst>
      <p:ext uri="{BB962C8B-B14F-4D97-AF65-F5344CB8AC3E}">
        <p14:creationId xmlns:p14="http://schemas.microsoft.com/office/powerpoint/2010/main" val="203765586"/>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5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11188"/>
            <a:ext cx="7772400" cy="1143000"/>
          </a:xfrm>
          <a:prstGeom prst="rect">
            <a:avLst/>
          </a:prstGeom>
          <a:noFill/>
          <a:ln w="9525">
            <a:noFill/>
            <a:miter lim="800000"/>
            <a:headEnd/>
            <a:tailEnd/>
          </a:ln>
          <a:effectLst/>
        </p:spPr>
        <p:txBody>
          <a:bodyPr vert="horz" wrap="square" lIns="91380" tIns="45689" rIns="91380" bIns="45689"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6813"/>
            <a:ext cx="28956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ct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r">
              <a:defRPr sz="1400"/>
            </a:lvl1pPr>
          </a:lstStyle>
          <a:p>
            <a:pPr defTabSz="914400" fontAlgn="base">
              <a:spcBef>
                <a:spcPct val="0"/>
              </a:spcBef>
              <a:spcAft>
                <a:spcPct val="0"/>
              </a:spcAft>
            </a:pPr>
            <a:fld id="{9F5D14E5-790C-420D-881B-59EC6EFB5ED5}" type="slidenum">
              <a:rPr lang="en-GB">
                <a:solidFill>
                  <a:srgbClr val="000000"/>
                </a:solidFill>
                <a:latin typeface="Times New Roman" pitchFamily="18" charset="0"/>
              </a:rPr>
              <a:pPr defTabSz="914400" fontAlgn="base">
                <a:spcBef>
                  <a:spcPct val="0"/>
                </a:spcBef>
                <a:spcAft>
                  <a:spcPct val="0"/>
                </a:spcAft>
              </a:pPr>
              <a:t>‹#›</a:t>
            </a:fld>
            <a:endParaRPr lang="en-GB">
              <a:solidFill>
                <a:srgbClr val="000000"/>
              </a:solidFill>
              <a:latin typeface="Times New Roman" pitchFamily="18" charset="0"/>
            </a:endParaRPr>
          </a:p>
        </p:txBody>
      </p:sp>
    </p:spTree>
    <p:extLst>
      <p:ext uri="{BB962C8B-B14F-4D97-AF65-F5344CB8AC3E}">
        <p14:creationId xmlns:p14="http://schemas.microsoft.com/office/powerpoint/2010/main" val="407370254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5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ea typeface="+mn-ea"/>
              </a:defRPr>
            </a:lvl1pPr>
          </a:lstStyle>
          <a:p>
            <a:pPr defTabSz="914400" fontAlgn="base">
              <a:spcBef>
                <a:spcPct val="0"/>
              </a:spcBef>
              <a:spcAft>
                <a:spcPct val="0"/>
              </a:spcAft>
              <a:defRPr/>
            </a:pPr>
            <a:endParaRPr lang="en-US">
              <a:solidFill>
                <a:srgbClr val="000000"/>
              </a:solidFill>
              <a:latin typeface="Arial"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ea typeface="+mn-ea"/>
              </a:defRPr>
            </a:lvl1pPr>
          </a:lstStyle>
          <a:p>
            <a:pPr defTabSz="914400" fontAlgn="base">
              <a:spcBef>
                <a:spcPct val="0"/>
              </a:spcBef>
              <a:spcAft>
                <a:spcPct val="0"/>
              </a:spcAft>
              <a:defRPr/>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BCB43640-989E-C646-A01B-168F46E56336}" type="slidenum">
              <a:rPr lang="en-US" smtClean="0">
                <a:solidFill>
                  <a:srgbClr val="000000"/>
                </a:solidFill>
                <a:latin typeface="Arial" charset="0"/>
                <a:ea typeface="ＭＳ Ｐゴシック" charset="0"/>
              </a:rPr>
              <a:pPr defTabSz="914400" fontAlgn="base">
                <a:spcBef>
                  <a:spcPct val="0"/>
                </a:spcBef>
                <a:spcAft>
                  <a:spcPct val="0"/>
                </a:spcAft>
              </a:pPr>
              <a:t>‹#›</a:t>
            </a:fld>
            <a:endParaRPr lang="en-US"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249783116"/>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11188"/>
            <a:ext cx="7772400" cy="1143000"/>
          </a:xfrm>
          <a:prstGeom prst="rect">
            <a:avLst/>
          </a:prstGeom>
          <a:noFill/>
          <a:ln w="9525">
            <a:noFill/>
            <a:miter lim="800000"/>
            <a:headEnd/>
            <a:tailEnd/>
          </a:ln>
          <a:effectLst/>
        </p:spPr>
        <p:txBody>
          <a:bodyPr vert="horz" wrap="square" lIns="91380" tIns="45689" rIns="91380" bIns="45689"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6813"/>
            <a:ext cx="28956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ctr">
              <a:defRPr sz="1400"/>
            </a:lvl1pPr>
          </a:lstStyle>
          <a:p>
            <a:pPr defTabSz="914400" fontAlgn="base">
              <a:spcBef>
                <a:spcPct val="0"/>
              </a:spcBef>
              <a:spcAft>
                <a:spcPct val="0"/>
              </a:spcAft>
            </a:pPr>
            <a:endParaRPr lang="en-GB">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6813"/>
            <a:ext cx="1905000" cy="458787"/>
          </a:xfrm>
          <a:prstGeom prst="rect">
            <a:avLst/>
          </a:prstGeom>
          <a:noFill/>
          <a:ln w="9525">
            <a:noFill/>
            <a:miter lim="800000"/>
            <a:headEnd/>
            <a:tailEnd/>
          </a:ln>
          <a:effectLst/>
        </p:spPr>
        <p:txBody>
          <a:bodyPr vert="horz" wrap="square" lIns="91380" tIns="45689" rIns="91380" bIns="45689" numCol="1" anchor="t" anchorCtr="0" compatLnSpc="1">
            <a:prstTxWarp prst="textNoShape">
              <a:avLst/>
            </a:prstTxWarp>
          </a:bodyPr>
          <a:lstStyle>
            <a:lvl1pPr algn="r">
              <a:defRPr sz="1400"/>
            </a:lvl1pPr>
          </a:lstStyle>
          <a:p>
            <a:pPr defTabSz="914400" fontAlgn="base">
              <a:spcBef>
                <a:spcPct val="0"/>
              </a:spcBef>
              <a:spcAft>
                <a:spcPct val="0"/>
              </a:spcAft>
            </a:pPr>
            <a:fld id="{9F5D14E5-790C-420D-881B-59EC6EFB5ED5}" type="slidenum">
              <a:rPr lang="en-GB">
                <a:solidFill>
                  <a:srgbClr val="000000"/>
                </a:solidFill>
                <a:latin typeface="Times New Roman" pitchFamily="18" charset="0"/>
              </a:rPr>
              <a:pPr defTabSz="914400" fontAlgn="base">
                <a:spcBef>
                  <a:spcPct val="0"/>
                </a:spcBef>
                <a:spcAft>
                  <a:spcPct val="0"/>
                </a:spcAft>
              </a:pPr>
              <a:t>‹#›</a:t>
            </a:fld>
            <a:endParaRPr lang="en-GB">
              <a:solidFill>
                <a:srgbClr val="000000"/>
              </a:solidFill>
              <a:latin typeface="Times New Roman" pitchFamily="18" charset="0"/>
            </a:endParaRPr>
          </a:p>
        </p:txBody>
      </p:sp>
      <p:sp>
        <p:nvSpPr>
          <p:cNvPr id="7" name="TextBox 6"/>
          <p:cNvSpPr txBox="1"/>
          <p:nvPr userDrawn="1"/>
        </p:nvSpPr>
        <p:spPr>
          <a:xfrm>
            <a:off x="7291109" y="6519446"/>
            <a:ext cx="1852891" cy="338554"/>
          </a:xfrm>
          <a:prstGeom prst="rect">
            <a:avLst/>
          </a:prstGeom>
          <a:noFill/>
        </p:spPr>
        <p:txBody>
          <a:bodyPr wrap="none" rtlCol="0">
            <a:spAutoFit/>
          </a:bodyPr>
          <a:lstStyle/>
          <a:p>
            <a:r>
              <a:rPr lang="en-US" sz="1600" dirty="0" smtClean="0">
                <a:solidFill>
                  <a:srgbClr val="FFFFFF">
                    <a:lumMod val="50000"/>
                  </a:srgbClr>
                </a:solidFill>
                <a:latin typeface="Times New Roman"/>
              </a:rPr>
              <a:t>CAP Congress 2016</a:t>
            </a:r>
            <a:endParaRPr lang="en-US" sz="1600" dirty="0">
              <a:solidFill>
                <a:srgbClr val="FFFFFF">
                  <a:lumMod val="50000"/>
                </a:srgbClr>
              </a:solidFill>
              <a:latin typeface="Times New Roman"/>
            </a:endParaRPr>
          </a:p>
        </p:txBody>
      </p:sp>
    </p:spTree>
    <p:extLst>
      <p:ext uri="{BB962C8B-B14F-4D97-AF65-F5344CB8AC3E}">
        <p14:creationId xmlns:p14="http://schemas.microsoft.com/office/powerpoint/2010/main" val="412207922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5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BAD16C-1B4E-1240-9CD4-8A06F09CA37C}" type="datetimeFigureOut">
              <a:rPr lang="en-US" smtClean="0">
                <a:solidFill>
                  <a:prstClr val="black">
                    <a:tint val="75000"/>
                  </a:prstClr>
                </a:solidFill>
                <a:latin typeface="Calibri"/>
              </a:rPr>
              <a:pPr/>
              <a:t>2016-06-14</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B04D3E-3734-9D4C-8884-C420DEBE81D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8408482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40.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29.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6.png"/><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8.emf"/><Relationship Id="rId3" Type="http://schemas.openxmlformats.org/officeDocument/2006/relationships/image" Target="../media/image19.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51.xml"/><Relationship Id="rId2"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2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2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1" Type="http://schemas.openxmlformats.org/officeDocument/2006/relationships/slideLayout" Target="../slideLayouts/slideLayout85.xml"/><Relationship Id="rId2" Type="http://schemas.openxmlformats.org/officeDocument/2006/relationships/image" Target="../media/image2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image" Target="../media/image31.png"/><Relationship Id="rId3" Type="http://schemas.openxmlformats.org/officeDocument/2006/relationships/image" Target="../media/image3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3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3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3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5.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36.jpeg"/></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1" Type="http://schemas.openxmlformats.org/officeDocument/2006/relationships/slideLayout" Target="../slideLayouts/slideLayout73.xml"/><Relationship Id="rId2" Type="http://schemas.openxmlformats.org/officeDocument/2006/relationships/image" Target="../media/image3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73.xml"/><Relationship Id="rId2" Type="http://schemas.openxmlformats.org/officeDocument/2006/relationships/image" Target="../media/image4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16.png"/><Relationship Id="rId3"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44.emf"/><Relationship Id="rId3" Type="http://schemas.openxmlformats.org/officeDocument/2006/relationships/image" Target="../media/image45.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image" Target="../media/image4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7" descr="chickenmultiple"/>
          <p:cNvPicPr>
            <a:picLocks noChangeAspect="1" noChangeArrowheads="1"/>
          </p:cNvPicPr>
          <p:nvPr/>
        </p:nvPicPr>
        <p:blipFill>
          <a:blip r:embed="rId2" cstate="print"/>
          <a:srcRect/>
          <a:stretch>
            <a:fillRect/>
          </a:stretch>
        </p:blipFill>
        <p:spPr bwMode="auto">
          <a:xfrm>
            <a:off x="2647006" y="2571038"/>
            <a:ext cx="4043365" cy="4032711"/>
          </a:xfrm>
          <a:prstGeom prst="rect">
            <a:avLst/>
          </a:prstGeom>
          <a:noFill/>
          <a:ln w="9525">
            <a:noFill/>
            <a:miter lim="800000"/>
            <a:headEnd/>
            <a:tailEnd/>
          </a:ln>
        </p:spPr>
      </p:pic>
      <p:sp>
        <p:nvSpPr>
          <p:cNvPr id="106500" name="Rectangle 4"/>
          <p:cNvSpPr>
            <a:spLocks noGrp="1" noChangeArrowheads="1"/>
          </p:cNvSpPr>
          <p:nvPr>
            <p:ph type="ctrTitle"/>
          </p:nvPr>
        </p:nvSpPr>
        <p:spPr>
          <a:xfrm>
            <a:off x="214282" y="271450"/>
            <a:ext cx="8786874" cy="1371600"/>
          </a:xfrm>
        </p:spPr>
        <p:txBody>
          <a:bodyPr/>
          <a:lstStyle/>
          <a:p>
            <a:r>
              <a:rPr lang="en-CA" sz="3100" b="1" dirty="0" smtClean="0">
                <a:solidFill>
                  <a:srgbClr val="000000"/>
                </a:solidFill>
                <a:cs typeface="Times New Roman" pitchFamily="18" charset="0"/>
              </a:rPr>
              <a:t>Integrated Testlets: Multiple-Choice Testing 2.0</a:t>
            </a:r>
            <a:endParaRPr lang="en-GB" sz="3100" b="1" i="1" dirty="0">
              <a:solidFill>
                <a:srgbClr val="000000"/>
              </a:solidFill>
              <a:cs typeface="Times New Roman" pitchFamily="18" charset="0"/>
            </a:endParaRPr>
          </a:p>
        </p:txBody>
      </p:sp>
      <p:sp>
        <p:nvSpPr>
          <p:cNvPr id="106502" name="Rectangle 6"/>
          <p:cNvSpPr>
            <a:spLocks noChangeArrowheads="1"/>
          </p:cNvSpPr>
          <p:nvPr/>
        </p:nvSpPr>
        <p:spPr bwMode="auto">
          <a:xfrm>
            <a:off x="322263" y="1507619"/>
            <a:ext cx="8316912" cy="720724"/>
          </a:xfrm>
          <a:prstGeom prst="rect">
            <a:avLst/>
          </a:prstGeom>
          <a:noFill/>
          <a:ln w="9525">
            <a:noFill/>
            <a:miter lim="800000"/>
            <a:headEnd/>
            <a:tailEnd/>
          </a:ln>
          <a:effectLst/>
        </p:spPr>
        <p:txBody>
          <a:bodyPr lIns="91367" tIns="45684" rIns="91367" bIns="45684"/>
          <a:lstStyle/>
          <a:p>
            <a:pPr algn="ctr" defTabSz="914400" fontAlgn="base">
              <a:spcBef>
                <a:spcPct val="20000"/>
              </a:spcBef>
              <a:spcAft>
                <a:spcPct val="0"/>
              </a:spcAft>
            </a:pPr>
            <a:r>
              <a:rPr lang="en-US" sz="2500" b="1" dirty="0">
                <a:solidFill>
                  <a:srgbClr val="008000"/>
                </a:solidFill>
                <a:latin typeface="Times New Roman" pitchFamily="18" charset="0"/>
                <a:cs typeface="Times New Roman" pitchFamily="18" charset="0"/>
              </a:rPr>
              <a:t>Aaron </a:t>
            </a:r>
            <a:r>
              <a:rPr lang="en-US" sz="2500" b="1" dirty="0" smtClean="0">
                <a:solidFill>
                  <a:srgbClr val="008000"/>
                </a:solidFill>
                <a:latin typeface="Times New Roman" pitchFamily="18" charset="0"/>
                <a:cs typeface="Times New Roman" pitchFamily="18" charset="0"/>
              </a:rPr>
              <a:t>Slepkov and Ralph </a:t>
            </a:r>
            <a:r>
              <a:rPr lang="en-US" sz="2500" b="1" dirty="0" err="1" smtClean="0">
                <a:solidFill>
                  <a:srgbClr val="008000"/>
                </a:solidFill>
                <a:latin typeface="Times New Roman" pitchFamily="18" charset="0"/>
                <a:cs typeface="Times New Roman" pitchFamily="18" charset="0"/>
              </a:rPr>
              <a:t>Shiell</a:t>
            </a:r>
            <a:r>
              <a:rPr lang="en-US" sz="2500" b="1" dirty="0" smtClean="0">
                <a:solidFill>
                  <a:srgbClr val="008000"/>
                </a:solidFill>
                <a:latin typeface="Times New Roman" pitchFamily="18" charset="0"/>
                <a:cs typeface="Times New Roman" pitchFamily="18" charset="0"/>
              </a:rPr>
              <a:t> </a:t>
            </a:r>
          </a:p>
          <a:p>
            <a:pPr algn="ctr" defTabSz="914400" fontAlgn="base">
              <a:spcBef>
                <a:spcPct val="20000"/>
              </a:spcBef>
              <a:spcAft>
                <a:spcPct val="0"/>
              </a:spcAft>
            </a:pPr>
            <a:r>
              <a:rPr lang="en-US" sz="2100" b="1" dirty="0" smtClean="0">
                <a:solidFill>
                  <a:srgbClr val="008000"/>
                </a:solidFill>
                <a:latin typeface="Times New Roman" pitchFamily="18" charset="0"/>
                <a:cs typeface="Times New Roman" pitchFamily="18" charset="0"/>
              </a:rPr>
              <a:t>Department </a:t>
            </a:r>
            <a:r>
              <a:rPr lang="en-US" sz="2100" b="1" dirty="0">
                <a:solidFill>
                  <a:srgbClr val="008000"/>
                </a:solidFill>
                <a:latin typeface="Times New Roman" pitchFamily="18" charset="0"/>
                <a:cs typeface="Times New Roman" pitchFamily="18" charset="0"/>
              </a:rPr>
              <a:t>of Physics and Astronomy, Trent University</a:t>
            </a:r>
            <a:endParaRPr lang="en-GB" sz="2100" b="1" dirty="0">
              <a:solidFill>
                <a:srgbClr val="008000"/>
              </a:solidFill>
              <a:latin typeface="Times New Roman" pitchFamily="18" charset="0"/>
              <a:cs typeface="Times New Roman" pitchFamily="18" charset="0"/>
            </a:endParaRPr>
          </a:p>
        </p:txBody>
      </p:sp>
    </p:spTree>
    <p:extLst>
      <p:ext uri="{BB962C8B-B14F-4D97-AF65-F5344CB8AC3E}">
        <p14:creationId xmlns:p14="http://schemas.microsoft.com/office/powerpoint/2010/main" val="41953192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Grp="1" noChangeArrowheads="1"/>
          </p:cNvSpPr>
          <p:nvPr>
            <p:ph type="body" sz="half" idx="1"/>
          </p:nvPr>
        </p:nvSpPr>
        <p:spPr>
          <a:xfrm>
            <a:off x="4908550" y="346075"/>
            <a:ext cx="3971925" cy="6153150"/>
          </a:xfrm>
        </p:spPr>
        <p:txBody>
          <a:bodyPr/>
          <a:lstStyle/>
          <a:p>
            <a:pPr marL="109538" indent="-109538" algn="ctr" defTabSz="682625" eaLnBrk="1" hangingPunct="1">
              <a:buFontTx/>
              <a:buNone/>
            </a:pPr>
            <a:r>
              <a:rPr lang="en-US" sz="2400" b="1" u="sng" dirty="0">
                <a:latin typeface="Arial" charset="0"/>
              </a:rPr>
              <a:t>Multiple-</a:t>
            </a:r>
            <a:r>
              <a:rPr lang="en-US" sz="2400" b="1" u="sng" dirty="0" smtClean="0">
                <a:latin typeface="Arial" charset="0"/>
              </a:rPr>
              <a:t>Choice</a:t>
            </a:r>
          </a:p>
          <a:p>
            <a:pPr marL="109538" indent="-109538" algn="ctr" defTabSz="682625" eaLnBrk="1" hangingPunct="1">
              <a:buFontTx/>
              <a:buNone/>
            </a:pPr>
            <a:endParaRPr lang="en-US" sz="1000" b="1" u="sng" dirty="0">
              <a:latin typeface="Arial" charset="0"/>
            </a:endParaRPr>
          </a:p>
          <a:p>
            <a:pPr marL="109538" indent="-109538" defTabSz="682625" eaLnBrk="1" hangingPunct="1">
              <a:buFontTx/>
              <a:buNone/>
            </a:pPr>
            <a:r>
              <a:rPr lang="en-US" sz="2400" b="1" dirty="0">
                <a:latin typeface="Arial" charset="0"/>
              </a:rPr>
              <a:t>Pros:</a:t>
            </a:r>
          </a:p>
          <a:p>
            <a:pPr marL="682625" lvl="1" indent="-458788" defTabSz="682625" eaLnBrk="1" hangingPunct="1">
              <a:buFont typeface="Wingdings" charset="0"/>
              <a:buChar char="Ø"/>
            </a:pPr>
            <a:r>
              <a:rPr lang="en-US" sz="2000" dirty="0">
                <a:latin typeface="Arial" charset="0"/>
              </a:rPr>
              <a:t>Easy to grade (fast and reliable)</a:t>
            </a:r>
          </a:p>
          <a:p>
            <a:pPr marL="682625" lvl="1" indent="-458788" defTabSz="682625" eaLnBrk="1" hangingPunct="1">
              <a:buFont typeface="Wingdings" charset="0"/>
              <a:buChar char="Ø"/>
            </a:pPr>
            <a:r>
              <a:rPr lang="en-US" sz="2000" dirty="0">
                <a:latin typeface="Arial" charset="0"/>
              </a:rPr>
              <a:t>Inexpensive to grade</a:t>
            </a:r>
          </a:p>
          <a:p>
            <a:pPr marL="682625" lvl="1" indent="-458788" defTabSz="682625" eaLnBrk="1" hangingPunct="1">
              <a:buFont typeface="Wingdings" charset="0"/>
              <a:buChar char="Ø"/>
            </a:pPr>
            <a:r>
              <a:rPr lang="en-US" sz="2000" dirty="0">
                <a:latin typeface="Arial" charset="0"/>
              </a:rPr>
              <a:t>Reliable (many items; good coverage</a:t>
            </a:r>
            <a:r>
              <a:rPr lang="en-US" sz="2000" dirty="0" smtClean="0">
                <a:latin typeface="Arial" charset="0"/>
              </a:rPr>
              <a:t>)</a:t>
            </a:r>
          </a:p>
          <a:p>
            <a:pPr marL="682625" lvl="1" indent="-458788" defTabSz="682625" eaLnBrk="1" hangingPunct="1">
              <a:buFont typeface="Wingdings" charset="0"/>
              <a:buChar char="Ø"/>
            </a:pPr>
            <a:endParaRPr lang="en-US" sz="2000" dirty="0">
              <a:latin typeface="Arial" charset="0"/>
            </a:endParaRPr>
          </a:p>
          <a:p>
            <a:pPr marL="109538" indent="-109538" defTabSz="682625" eaLnBrk="1" hangingPunct="1">
              <a:buFontTx/>
              <a:buNone/>
            </a:pPr>
            <a:endParaRPr lang="en-US" b="1" dirty="0" smtClean="0">
              <a:latin typeface="Arial" charset="0"/>
            </a:endParaRPr>
          </a:p>
          <a:p>
            <a:pPr marL="109538" indent="-109538" defTabSz="682625" eaLnBrk="1" hangingPunct="1">
              <a:buFontTx/>
              <a:buNone/>
            </a:pPr>
            <a:r>
              <a:rPr lang="en-US" sz="2400" b="1" dirty="0" smtClean="0">
                <a:latin typeface="Arial" charset="0"/>
              </a:rPr>
              <a:t>Cons</a:t>
            </a:r>
            <a:r>
              <a:rPr lang="en-US" sz="2400" b="1" dirty="0">
                <a:latin typeface="Arial" charset="0"/>
              </a:rPr>
              <a:t>:</a:t>
            </a:r>
          </a:p>
          <a:p>
            <a:pPr marL="682625" lvl="1" indent="-458788" defTabSz="682625" eaLnBrk="1" hangingPunct="1">
              <a:buFont typeface="Wingdings" charset="0"/>
              <a:buChar char="Ø"/>
            </a:pPr>
            <a:r>
              <a:rPr lang="en-US" sz="2000" dirty="0">
                <a:solidFill>
                  <a:srgbClr val="FF0000"/>
                </a:solidFill>
                <a:latin typeface="Arial" charset="0"/>
              </a:rPr>
              <a:t>Poorly aligned with course objectives? (i.e. overly rely on factual knowledge)</a:t>
            </a:r>
          </a:p>
          <a:p>
            <a:pPr marL="682625" lvl="1" indent="-458788" defTabSz="682625" eaLnBrk="1" hangingPunct="1">
              <a:buFont typeface="Wingdings" charset="0"/>
              <a:buChar char="Ø"/>
            </a:pPr>
            <a:r>
              <a:rPr lang="en-US" sz="2000" dirty="0">
                <a:solidFill>
                  <a:srgbClr val="FF0000"/>
                </a:solidFill>
                <a:latin typeface="Arial" charset="0"/>
              </a:rPr>
              <a:t>Partial credit </a:t>
            </a:r>
            <a:r>
              <a:rPr lang="en-US" sz="2000" dirty="0" smtClean="0">
                <a:solidFill>
                  <a:srgbClr val="FF0000"/>
                </a:solidFill>
                <a:latin typeface="Arial" charset="0"/>
              </a:rPr>
              <a:t>is unavailable</a:t>
            </a:r>
            <a:endParaRPr lang="en-US" sz="2000" dirty="0">
              <a:solidFill>
                <a:srgbClr val="FF0000"/>
              </a:solidFill>
              <a:latin typeface="Arial" charset="0"/>
            </a:endParaRPr>
          </a:p>
          <a:p>
            <a:pPr marL="682625" lvl="1" indent="-458788" defTabSz="682625" eaLnBrk="1" hangingPunct="1">
              <a:buFont typeface="Wingdings" charset="0"/>
              <a:buChar char="Ø"/>
            </a:pPr>
            <a:r>
              <a:rPr lang="en-US" sz="2000" dirty="0">
                <a:latin typeface="Arial" charset="0"/>
              </a:rPr>
              <a:t>Potential for </a:t>
            </a:r>
            <a:r>
              <a:rPr lang="ja-JP" altLang="en-US" sz="2000" dirty="0">
                <a:latin typeface="Arial" charset="0"/>
              </a:rPr>
              <a:t>“</a:t>
            </a:r>
            <a:r>
              <a:rPr lang="en-US" sz="2000" dirty="0">
                <a:latin typeface="Arial" charset="0"/>
              </a:rPr>
              <a:t>guessing</a:t>
            </a:r>
            <a:r>
              <a:rPr lang="ja-JP" altLang="en-US" sz="2000" dirty="0">
                <a:latin typeface="Arial" charset="0"/>
              </a:rPr>
              <a:t>”</a:t>
            </a:r>
            <a:r>
              <a:rPr lang="en-US" sz="2000" dirty="0">
                <a:latin typeface="Arial" charset="0"/>
              </a:rPr>
              <a:t> repugnant to some </a:t>
            </a:r>
          </a:p>
        </p:txBody>
      </p:sp>
      <p:sp>
        <p:nvSpPr>
          <p:cNvPr id="14342" name="Rectangle 6"/>
          <p:cNvSpPr>
            <a:spLocks noGrp="1" noChangeArrowheads="1"/>
          </p:cNvSpPr>
          <p:nvPr>
            <p:ph type="body" sz="half" idx="2"/>
          </p:nvPr>
        </p:nvSpPr>
        <p:spPr>
          <a:xfrm>
            <a:off x="200025" y="346075"/>
            <a:ext cx="4419600" cy="6340475"/>
          </a:xfrm>
        </p:spPr>
        <p:txBody>
          <a:bodyPr/>
          <a:lstStyle/>
          <a:p>
            <a:pPr algn="ctr" eaLnBrk="1" hangingPunct="1">
              <a:buFontTx/>
              <a:buNone/>
            </a:pPr>
            <a:r>
              <a:rPr lang="en-US" sz="2400" b="1" u="sng" dirty="0">
                <a:latin typeface="Arial" charset="0"/>
              </a:rPr>
              <a:t>Constructed-</a:t>
            </a:r>
            <a:r>
              <a:rPr lang="en-US" sz="2400" b="1" u="sng" dirty="0" smtClean="0">
                <a:latin typeface="Arial" charset="0"/>
              </a:rPr>
              <a:t>Response</a:t>
            </a:r>
          </a:p>
          <a:p>
            <a:pPr algn="ctr" eaLnBrk="1" hangingPunct="1">
              <a:buFontTx/>
              <a:buNone/>
            </a:pPr>
            <a:endParaRPr lang="en-US" sz="1000" b="1" u="sng" dirty="0">
              <a:latin typeface="Arial" charset="0"/>
            </a:endParaRPr>
          </a:p>
          <a:p>
            <a:pPr eaLnBrk="1" hangingPunct="1">
              <a:buFontTx/>
              <a:buNone/>
            </a:pPr>
            <a:r>
              <a:rPr lang="en-US" sz="2400" b="1" dirty="0">
                <a:latin typeface="Arial" charset="0"/>
              </a:rPr>
              <a:t>Pros:</a:t>
            </a:r>
          </a:p>
          <a:p>
            <a:pPr lvl="1" eaLnBrk="1" hangingPunct="1">
              <a:buFont typeface="Wingdings" charset="0"/>
              <a:buChar char="Ø"/>
            </a:pPr>
            <a:r>
              <a:rPr lang="en-US" sz="2000" dirty="0">
                <a:latin typeface="Arial" charset="0"/>
              </a:rPr>
              <a:t>Flexible in construction and grading</a:t>
            </a:r>
          </a:p>
          <a:p>
            <a:pPr lvl="1" eaLnBrk="1" hangingPunct="1">
              <a:buFont typeface="Wingdings" charset="0"/>
              <a:buChar char="Ø"/>
            </a:pPr>
            <a:r>
              <a:rPr lang="en-US" sz="2000" dirty="0">
                <a:latin typeface="Arial" charset="0"/>
              </a:rPr>
              <a:t>Assess broadly across </a:t>
            </a:r>
            <a:r>
              <a:rPr lang="en-US" sz="2000" dirty="0">
                <a:solidFill>
                  <a:srgbClr val="000000"/>
                </a:solidFill>
                <a:latin typeface="Arial" charset="0"/>
              </a:rPr>
              <a:t>cognitive/knowledge </a:t>
            </a:r>
            <a:r>
              <a:rPr lang="en-US" sz="2000" dirty="0" smtClean="0">
                <a:solidFill>
                  <a:srgbClr val="000000"/>
                </a:solidFill>
                <a:latin typeface="Arial" charset="0"/>
              </a:rPr>
              <a:t>domains</a:t>
            </a:r>
          </a:p>
          <a:p>
            <a:pPr lvl="1" eaLnBrk="1" hangingPunct="1">
              <a:buFont typeface="Wingdings" charset="0"/>
              <a:buChar char="Ø"/>
            </a:pPr>
            <a:r>
              <a:rPr lang="en-US" sz="2000" dirty="0" smtClean="0">
                <a:solidFill>
                  <a:srgbClr val="000000"/>
                </a:solidFill>
                <a:latin typeface="Arial" charset="0"/>
              </a:rPr>
              <a:t>“Honest” (?!) assessment </a:t>
            </a:r>
            <a:r>
              <a:rPr lang="en-US" sz="2000" dirty="0" smtClean="0">
                <a:latin typeface="Arial" charset="0"/>
              </a:rPr>
              <a:t>tool</a:t>
            </a:r>
            <a:endParaRPr lang="en-US" sz="2000" dirty="0">
              <a:latin typeface="Arial" charset="0"/>
            </a:endParaRPr>
          </a:p>
          <a:p>
            <a:pPr lvl="1" eaLnBrk="1" hangingPunct="1">
              <a:buFont typeface="Wingdings" charset="0"/>
              <a:buChar char="Ø"/>
            </a:pPr>
            <a:r>
              <a:rPr lang="en-US" sz="2000" dirty="0">
                <a:latin typeface="Arial" charset="0"/>
              </a:rPr>
              <a:t> </a:t>
            </a:r>
            <a:r>
              <a:rPr lang="en-US" sz="2000" dirty="0" smtClean="0">
                <a:latin typeface="Arial" charset="0"/>
              </a:rPr>
              <a:t>Allows for partial credit (but a few dead mice…)</a:t>
            </a:r>
          </a:p>
          <a:p>
            <a:pPr marL="457200" lvl="1" indent="0" eaLnBrk="1" hangingPunct="1">
              <a:buNone/>
            </a:pPr>
            <a:endParaRPr lang="en-US" sz="1000" dirty="0">
              <a:latin typeface="Arial" charset="0"/>
            </a:endParaRPr>
          </a:p>
          <a:p>
            <a:pPr eaLnBrk="1" hangingPunct="1">
              <a:buFontTx/>
              <a:buNone/>
            </a:pPr>
            <a:r>
              <a:rPr lang="en-US" sz="2400" b="1" dirty="0" smtClean="0">
                <a:latin typeface="Arial" charset="0"/>
              </a:rPr>
              <a:t>Cons</a:t>
            </a:r>
            <a:r>
              <a:rPr lang="en-US" sz="2400" b="1" dirty="0">
                <a:latin typeface="Arial" charset="0"/>
              </a:rPr>
              <a:t>:</a:t>
            </a:r>
          </a:p>
          <a:p>
            <a:pPr lvl="1" eaLnBrk="1" hangingPunct="1">
              <a:buFont typeface="Wingdings" charset="0"/>
              <a:buChar char="Ø"/>
            </a:pPr>
            <a:r>
              <a:rPr lang="en-US" sz="2000" dirty="0">
                <a:latin typeface="Arial" charset="0"/>
              </a:rPr>
              <a:t>Time-consuming and expensive to score</a:t>
            </a:r>
          </a:p>
          <a:p>
            <a:pPr lvl="1" eaLnBrk="1" hangingPunct="1">
              <a:buFont typeface="Wingdings" charset="0"/>
              <a:buChar char="Ø"/>
            </a:pPr>
            <a:r>
              <a:rPr lang="en-US" sz="2000" dirty="0">
                <a:latin typeface="Arial" charset="0"/>
              </a:rPr>
              <a:t>Grading/scoring less reliable; sometimes biased</a:t>
            </a:r>
          </a:p>
          <a:p>
            <a:pPr marL="457200" lvl="1" indent="0" eaLnBrk="1" hangingPunct="1">
              <a:buNone/>
            </a:pPr>
            <a:endParaRPr lang="en-US" sz="2000" dirty="0">
              <a:latin typeface="Arial" charset="0"/>
            </a:endParaRPr>
          </a:p>
          <a:p>
            <a:pPr algn="ctr" eaLnBrk="1" hangingPunct="1">
              <a:buFontTx/>
              <a:buNone/>
            </a:pPr>
            <a:endParaRPr lang="en-US" sz="2400" b="1" u="sng" dirty="0">
              <a:latin typeface="Arial" charset="0"/>
            </a:endParaRPr>
          </a:p>
        </p:txBody>
      </p:sp>
      <p:sp>
        <p:nvSpPr>
          <p:cNvPr id="12292" name="Line 7"/>
          <p:cNvSpPr>
            <a:spLocks noChangeShapeType="1"/>
          </p:cNvSpPr>
          <p:nvPr/>
        </p:nvSpPr>
        <p:spPr bwMode="auto">
          <a:xfrm>
            <a:off x="4759325" y="176213"/>
            <a:ext cx="0" cy="64341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fontAlgn="base">
              <a:spcBef>
                <a:spcPct val="0"/>
              </a:spcBef>
              <a:spcAft>
                <a:spcPct val="0"/>
              </a:spcAft>
            </a:pPr>
            <a:endParaRPr lang="en-US"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226199624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xmlns:p14="http://schemas.microsoft.com/office/powerpoint/2010/main">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142844" y="1112251"/>
            <a:ext cx="6322686" cy="501839"/>
          </a:xfrm>
          <a:prstGeom prst="rect">
            <a:avLst/>
          </a:prstGeom>
          <a:noFill/>
          <a:ln w="9525">
            <a:noFill/>
            <a:miter lim="800000"/>
            <a:headEnd/>
            <a:tailEnd/>
          </a:ln>
          <a:effectLst/>
        </p:spPr>
        <p:txBody>
          <a:bodyPr vert="horz" wrap="square" lIns="91380" tIns="45689" rIns="91380" bIns="45689" numCol="1" anchor="ctr" anchorCtr="0" compatLnSpc="1">
            <a:prstTxWarp prst="textNoShape">
              <a:avLst/>
            </a:prstTxWarp>
          </a:bodyPr>
          <a:lstStyle/>
          <a:p>
            <a:pPr lvl="0">
              <a:defRPr/>
            </a:pPr>
            <a:r>
              <a:rPr lang="en-US" sz="2400" b="1" dirty="0" smtClean="0">
                <a:solidFill>
                  <a:srgbClr val="006600"/>
                </a:solidFill>
              </a:rPr>
              <a:t>Testlets </a:t>
            </a:r>
            <a:r>
              <a:rPr kumimoji="0" lang="en-US" sz="2200" b="0" i="0" u="none" strike="noStrike" kern="0" cap="none" spc="0" normalizeH="0" baseline="0" noProof="0" dirty="0" smtClean="0">
                <a:ln>
                  <a:noFill/>
                </a:ln>
                <a:solidFill>
                  <a:schemeClr val="tx2"/>
                </a:solidFill>
                <a:effectLst/>
                <a:uLnTx/>
                <a:uFillTx/>
                <a:latin typeface="+mj-lt"/>
                <a:ea typeface="+mj-ea"/>
                <a:cs typeface="+mj-cs"/>
              </a:rPr>
              <a:t>are ‘context-dependent item sets’:</a:t>
            </a:r>
          </a:p>
        </p:txBody>
      </p:sp>
      <p:sp>
        <p:nvSpPr>
          <p:cNvPr id="9" name="Rectangle 3"/>
          <p:cNvSpPr txBox="1">
            <a:spLocks noChangeArrowheads="1"/>
          </p:cNvSpPr>
          <p:nvPr/>
        </p:nvSpPr>
        <p:spPr>
          <a:xfrm>
            <a:off x="71406" y="1685528"/>
            <a:ext cx="8901114" cy="1214446"/>
          </a:xfrm>
          <a:prstGeom prst="rect">
            <a:avLst/>
          </a:prstGeom>
        </p:spPr>
        <p:txBody>
          <a:bodyPr/>
          <a:lstStyle/>
          <a:p>
            <a:pPr marL="342900" marR="0" lvl="0" indent="-342900" algn="l" defTabSz="914400" rtl="0" eaLnBrk="1" fontAlgn="base" latinLnBrk="0" hangingPunct="1">
              <a:lnSpc>
                <a:spcPct val="95000"/>
              </a:lnSpc>
              <a:spcBef>
                <a:spcPts val="0"/>
              </a:spcBef>
              <a:spcAft>
                <a:spcPct val="0"/>
              </a:spcAft>
              <a:buClrTx/>
              <a:buSzTx/>
              <a:buFontTx/>
              <a:buChar char="•"/>
              <a:tabLst/>
              <a:defRPr/>
            </a:pPr>
            <a:r>
              <a:rPr kumimoji="0" lang="en-US" sz="2200" b="0" i="0" u="none" strike="noStrike" kern="0" cap="none" spc="0" normalizeH="0" baseline="0" noProof="0" dirty="0" smtClean="0">
                <a:ln>
                  <a:noFill/>
                </a:ln>
                <a:solidFill>
                  <a:schemeClr val="tx1"/>
                </a:solidFill>
                <a:effectLst/>
                <a:uLnTx/>
                <a:uFillTx/>
              </a:rPr>
              <a:t>A group of MC items that share a common stem and mine a topic</a:t>
            </a:r>
          </a:p>
          <a:p>
            <a:pPr marL="342900" marR="0" lvl="0" indent="-342900" algn="l" defTabSz="914400" rtl="0" eaLnBrk="1" fontAlgn="base" latinLnBrk="0" hangingPunct="1">
              <a:lnSpc>
                <a:spcPct val="95000"/>
              </a:lnSpc>
              <a:spcBef>
                <a:spcPts val="0"/>
              </a:spcBef>
              <a:spcAft>
                <a:spcPct val="0"/>
              </a:spcAft>
              <a:buClrTx/>
              <a:buSzTx/>
              <a:buFontTx/>
              <a:buChar char="•"/>
              <a:tabLst/>
              <a:defRPr/>
            </a:pPr>
            <a:endParaRPr kumimoji="0" lang="en-US" sz="2200" b="0" i="0" u="none" strike="noStrike" kern="0" cap="none" spc="0" normalizeH="0" baseline="0" noProof="0" dirty="0" smtClean="0">
              <a:ln>
                <a:noFill/>
              </a:ln>
              <a:solidFill>
                <a:schemeClr val="tx1"/>
              </a:solidFill>
              <a:effectLst/>
              <a:uLnTx/>
              <a:uFillTx/>
            </a:endParaRPr>
          </a:p>
          <a:p>
            <a:pPr marL="342900" marR="0" lvl="0" indent="-342900" algn="l" defTabSz="914400" rtl="0" eaLnBrk="1" fontAlgn="base" latinLnBrk="0" hangingPunct="1">
              <a:lnSpc>
                <a:spcPct val="95000"/>
              </a:lnSpc>
              <a:spcBef>
                <a:spcPts val="0"/>
              </a:spcBef>
              <a:spcAft>
                <a:spcPct val="0"/>
              </a:spcAft>
              <a:buClrTx/>
              <a:buSzTx/>
              <a:buFontTx/>
              <a:buChar char="•"/>
              <a:tabLst/>
              <a:defRPr/>
            </a:pPr>
            <a:r>
              <a:rPr kumimoji="0" lang="en-US" sz="2200" b="0" i="0" u="none" strike="noStrike" kern="0" cap="none" spc="0" normalizeH="0" baseline="0" noProof="0" dirty="0" smtClean="0">
                <a:ln>
                  <a:noFill/>
                </a:ln>
                <a:solidFill>
                  <a:schemeClr val="tx1"/>
                </a:solidFill>
                <a:effectLst/>
                <a:uLnTx/>
                <a:uFillTx/>
              </a:rPr>
              <a:t>By keeping a common stem, reading time is reduced</a:t>
            </a:r>
            <a:r>
              <a:rPr lang="en-US" sz="2200" kern="0" dirty="0" smtClean="0">
                <a:sym typeface="Wingdings" pitchFamily="2" charset="2"/>
              </a:rPr>
              <a:t> and so students </a:t>
            </a:r>
            <a:r>
              <a:rPr kumimoji="0" lang="en-US" sz="2200" b="0" i="0" u="none" strike="noStrike" kern="0" cap="none" spc="0" normalizeH="0" baseline="0" noProof="0" dirty="0" smtClean="0">
                <a:ln>
                  <a:noFill/>
                </a:ln>
                <a:solidFill>
                  <a:schemeClr val="tx1"/>
                </a:solidFill>
                <a:effectLst/>
                <a:uLnTx/>
                <a:uFillTx/>
                <a:sym typeface="Wingdings" pitchFamily="2" charset="2"/>
              </a:rPr>
              <a:t>engage better with a set of questions</a:t>
            </a:r>
            <a:endParaRPr kumimoji="0" lang="en-US" sz="2200" b="0" i="0" u="none" strike="noStrike" kern="0" cap="none" spc="0" normalizeH="0" baseline="0" noProof="0" dirty="0" smtClean="0">
              <a:ln>
                <a:noFill/>
              </a:ln>
              <a:solidFill>
                <a:schemeClr val="tx1"/>
              </a:solidFill>
              <a:effectLst/>
              <a:uLnTx/>
              <a:uFillTx/>
            </a:endParaRPr>
          </a:p>
        </p:txBody>
      </p:sp>
      <p:pic>
        <p:nvPicPr>
          <p:cNvPr id="10" name="Picture 5"/>
          <p:cNvPicPr>
            <a:picLocks noChangeAspect="1" noChangeArrowheads="1"/>
          </p:cNvPicPr>
          <p:nvPr/>
        </p:nvPicPr>
        <p:blipFill>
          <a:blip r:embed="rId2" cstate="print"/>
          <a:srcRect l="30911" t="43718" r="7318" b="36426"/>
          <a:stretch>
            <a:fillRect/>
          </a:stretch>
        </p:blipFill>
        <p:spPr bwMode="auto">
          <a:xfrm>
            <a:off x="271490" y="4015055"/>
            <a:ext cx="8001000" cy="2057400"/>
          </a:xfrm>
          <a:prstGeom prst="rect">
            <a:avLst/>
          </a:prstGeom>
          <a:noFill/>
          <a:ln w="9525">
            <a:noFill/>
            <a:miter lim="800000"/>
            <a:headEnd/>
            <a:tailEnd/>
          </a:ln>
          <a:effectLst/>
        </p:spPr>
      </p:pic>
      <p:sp>
        <p:nvSpPr>
          <p:cNvPr id="11" name="Text Box 7"/>
          <p:cNvSpPr txBox="1">
            <a:spLocks noChangeArrowheads="1"/>
          </p:cNvSpPr>
          <p:nvPr/>
        </p:nvSpPr>
        <p:spPr bwMode="auto">
          <a:xfrm>
            <a:off x="3887309" y="6150491"/>
            <a:ext cx="5135213" cy="215444"/>
          </a:xfrm>
          <a:prstGeom prst="rect">
            <a:avLst/>
          </a:prstGeom>
          <a:noFill/>
          <a:ln w="9525">
            <a:noFill/>
            <a:miter lim="800000"/>
            <a:headEnd/>
            <a:tailEnd/>
          </a:ln>
          <a:effectLst/>
        </p:spPr>
        <p:txBody>
          <a:bodyPr wrap="square" lIns="0" tIns="0" rIns="0" bIns="0">
            <a:spAutoFit/>
          </a:bodyPr>
          <a:lstStyle/>
          <a:p>
            <a:r>
              <a:rPr lang="en-US" sz="1400" dirty="0"/>
              <a:t>Downing and </a:t>
            </a:r>
            <a:r>
              <a:rPr lang="en-US" sz="1400" dirty="0" err="1"/>
              <a:t>Haladnaya</a:t>
            </a:r>
            <a:r>
              <a:rPr lang="en-US" sz="1400" dirty="0"/>
              <a:t>, </a:t>
            </a:r>
            <a:r>
              <a:rPr lang="en-US" sz="1400" i="1" dirty="0"/>
              <a:t>Handbook of Test Development</a:t>
            </a:r>
            <a:r>
              <a:rPr lang="en-US" sz="1400" dirty="0"/>
              <a:t>, </a:t>
            </a:r>
            <a:r>
              <a:rPr lang="en-US" sz="1400" dirty="0" smtClean="0"/>
              <a:t>2006</a:t>
            </a:r>
            <a:endParaRPr lang="en-US" sz="1400" dirty="0"/>
          </a:p>
        </p:txBody>
      </p:sp>
      <p:sp>
        <p:nvSpPr>
          <p:cNvPr id="12" name="Line 13"/>
          <p:cNvSpPr>
            <a:spLocks noChangeShapeType="1"/>
          </p:cNvSpPr>
          <p:nvPr/>
        </p:nvSpPr>
        <p:spPr bwMode="auto">
          <a:xfrm>
            <a:off x="375478" y="4491498"/>
            <a:ext cx="7736675" cy="0"/>
          </a:xfrm>
          <a:prstGeom prst="line">
            <a:avLst/>
          </a:prstGeom>
          <a:noFill/>
          <a:ln w="22225">
            <a:solidFill>
              <a:srgbClr val="FF0000"/>
            </a:solidFill>
            <a:round/>
            <a:headEnd/>
            <a:tailEnd/>
          </a:ln>
          <a:effectLst/>
        </p:spPr>
        <p:txBody>
          <a:bodyPr/>
          <a:lstStyle/>
          <a:p>
            <a:endParaRPr lang="en-GB"/>
          </a:p>
        </p:txBody>
      </p:sp>
      <p:sp>
        <p:nvSpPr>
          <p:cNvPr id="13" name="Line 14"/>
          <p:cNvSpPr>
            <a:spLocks noChangeShapeType="1"/>
          </p:cNvSpPr>
          <p:nvPr/>
        </p:nvSpPr>
        <p:spPr bwMode="auto">
          <a:xfrm>
            <a:off x="357158" y="4755022"/>
            <a:ext cx="958850" cy="0"/>
          </a:xfrm>
          <a:prstGeom prst="line">
            <a:avLst/>
          </a:prstGeom>
          <a:noFill/>
          <a:ln w="22225">
            <a:solidFill>
              <a:srgbClr val="FF0000"/>
            </a:solidFill>
            <a:round/>
            <a:headEnd/>
            <a:tailEnd/>
          </a:ln>
          <a:effectLst/>
        </p:spPr>
        <p:txBody>
          <a:bodyPr/>
          <a:lstStyle/>
          <a:p>
            <a:endParaRPr lang="en-GB"/>
          </a:p>
        </p:txBody>
      </p:sp>
      <p:sp>
        <p:nvSpPr>
          <p:cNvPr id="14" name="Line 15"/>
          <p:cNvSpPr>
            <a:spLocks noChangeShapeType="1"/>
          </p:cNvSpPr>
          <p:nvPr/>
        </p:nvSpPr>
        <p:spPr bwMode="auto">
          <a:xfrm>
            <a:off x="363565" y="5277256"/>
            <a:ext cx="7766050" cy="0"/>
          </a:xfrm>
          <a:prstGeom prst="line">
            <a:avLst/>
          </a:prstGeom>
          <a:noFill/>
          <a:ln w="22225">
            <a:solidFill>
              <a:srgbClr val="FF0000"/>
            </a:solidFill>
            <a:round/>
            <a:headEnd/>
            <a:tailEnd/>
          </a:ln>
          <a:effectLst/>
        </p:spPr>
        <p:txBody>
          <a:bodyPr/>
          <a:lstStyle/>
          <a:p>
            <a:endParaRPr lang="en-GB"/>
          </a:p>
        </p:txBody>
      </p:sp>
      <p:sp>
        <p:nvSpPr>
          <p:cNvPr id="15" name="Line 16"/>
          <p:cNvSpPr>
            <a:spLocks noChangeShapeType="1"/>
          </p:cNvSpPr>
          <p:nvPr/>
        </p:nvSpPr>
        <p:spPr bwMode="auto">
          <a:xfrm flipV="1">
            <a:off x="350865" y="5526496"/>
            <a:ext cx="649288" cy="11112"/>
          </a:xfrm>
          <a:prstGeom prst="line">
            <a:avLst/>
          </a:prstGeom>
          <a:noFill/>
          <a:ln w="22225">
            <a:solidFill>
              <a:srgbClr val="FF0000"/>
            </a:solidFill>
            <a:round/>
            <a:headEnd/>
            <a:tailEnd/>
          </a:ln>
          <a:effectLst/>
        </p:spPr>
        <p:txBody>
          <a:bodyPr/>
          <a:lstStyle/>
          <a:p>
            <a:endParaRPr lang="en-GB"/>
          </a:p>
        </p:txBody>
      </p:sp>
      <p:sp>
        <p:nvSpPr>
          <p:cNvPr id="16" name="Rectangle 6"/>
          <p:cNvSpPr txBox="1">
            <a:spLocks noChangeArrowheads="1"/>
          </p:cNvSpPr>
          <p:nvPr/>
        </p:nvSpPr>
        <p:spPr bwMode="auto">
          <a:xfrm>
            <a:off x="200051" y="3453889"/>
            <a:ext cx="8756209" cy="428628"/>
          </a:xfrm>
          <a:prstGeom prst="rect">
            <a:avLst/>
          </a:prstGeom>
          <a:noFill/>
          <a:ln w="9525">
            <a:noFill/>
            <a:miter lim="800000"/>
            <a:headEnd/>
            <a:tailEnd/>
          </a:ln>
          <a:effectLst/>
        </p:spPr>
        <p:txBody>
          <a:bodyPr vert="horz" wrap="square" lIns="91380" tIns="45689" rIns="91380" bIns="45689"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006600"/>
                </a:solidFill>
                <a:effectLst/>
                <a:uLnTx/>
                <a:uFillTx/>
                <a:latin typeface="+mj-lt"/>
                <a:ea typeface="+mj-ea"/>
                <a:cs typeface="+mj-cs"/>
              </a:rPr>
              <a:t>Item </a:t>
            </a:r>
            <a:r>
              <a:rPr kumimoji="0" lang="en-US" sz="2400" b="0" i="0" u="sng" strike="noStrike" kern="0" cap="none" spc="0" normalizeH="0" baseline="0" noProof="0" dirty="0" smtClean="0">
                <a:ln>
                  <a:noFill/>
                </a:ln>
                <a:solidFill>
                  <a:srgbClr val="006600"/>
                </a:solidFill>
                <a:effectLst/>
                <a:uLnTx/>
                <a:uFillTx/>
                <a:latin typeface="+mj-lt"/>
                <a:ea typeface="+mj-ea"/>
                <a:cs typeface="+mj-cs"/>
              </a:rPr>
              <a:t>independence</a:t>
            </a:r>
            <a:r>
              <a:rPr lang="en-US" sz="2400" kern="0" dirty="0" smtClean="0">
                <a:solidFill>
                  <a:srgbClr val="006600"/>
                </a:solidFill>
                <a:latin typeface="+mj-lt"/>
                <a:ea typeface="+mj-ea"/>
                <a:cs typeface="+mj-cs"/>
                <a:sym typeface="Wingdings"/>
              </a:rPr>
              <a:t> a </a:t>
            </a:r>
            <a:r>
              <a:rPr kumimoji="0" lang="en-US" sz="2400" b="0" i="0" u="none" strike="noStrike" kern="0" cap="none" spc="0" normalizeH="0" baseline="0" noProof="0" dirty="0" smtClean="0">
                <a:ln>
                  <a:noFill/>
                </a:ln>
                <a:solidFill>
                  <a:srgbClr val="006600"/>
                </a:solidFill>
                <a:effectLst/>
                <a:uLnTx/>
                <a:uFillTx/>
                <a:latin typeface="+mj-lt"/>
                <a:ea typeface="+mj-ea"/>
                <a:cs typeface="+mj-cs"/>
              </a:rPr>
              <a:t>cornerstone of traditional testlet theory:</a:t>
            </a:r>
          </a:p>
        </p:txBody>
      </p:sp>
      <p:sp>
        <p:nvSpPr>
          <p:cNvPr id="17" name="Rectangle 3"/>
          <p:cNvSpPr>
            <a:spLocks noGrp="1" noChangeArrowheads="1"/>
          </p:cNvSpPr>
          <p:nvPr>
            <p:ph type="title"/>
          </p:nvPr>
        </p:nvSpPr>
        <p:spPr>
          <a:xfrm>
            <a:off x="323850" y="214290"/>
            <a:ext cx="8320116" cy="381000"/>
          </a:xfrm>
          <a:noFill/>
        </p:spPr>
        <p:txBody>
          <a:bodyPr rIns="0" bIns="0"/>
          <a:lstStyle/>
          <a:p>
            <a:r>
              <a:rPr lang="en-GB" sz="4000" dirty="0" smtClean="0"/>
              <a:t>traditional </a:t>
            </a:r>
            <a:r>
              <a:rPr lang="en-GB" sz="4000" dirty="0" err="1" smtClean="0"/>
              <a:t>testlets</a:t>
            </a:r>
            <a:endParaRPr lang="en-GB" sz="4000" dirty="0"/>
          </a:p>
        </p:txBody>
      </p:sp>
    </p:spTree>
    <p:extLst>
      <p:ext uri="{BB962C8B-B14F-4D97-AF65-F5344CB8AC3E}">
        <p14:creationId xmlns:p14="http://schemas.microsoft.com/office/powerpoint/2010/main" val="28274842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type="title"/>
          </p:nvPr>
        </p:nvSpPr>
        <p:spPr>
          <a:xfrm>
            <a:off x="323850" y="214290"/>
            <a:ext cx="8320116" cy="381000"/>
          </a:xfrm>
          <a:noFill/>
        </p:spPr>
        <p:txBody>
          <a:bodyPr rIns="0" bIns="0"/>
          <a:lstStyle/>
          <a:p>
            <a:r>
              <a:rPr lang="en-GB" sz="4000" dirty="0" smtClean="0"/>
              <a:t>traditional </a:t>
            </a:r>
            <a:r>
              <a:rPr lang="en-GB" sz="4000" dirty="0" err="1" smtClean="0"/>
              <a:t>testlets</a:t>
            </a:r>
            <a:endParaRPr lang="en-GB" sz="4000" dirty="0"/>
          </a:p>
        </p:txBody>
      </p:sp>
      <p:sp>
        <p:nvSpPr>
          <p:cNvPr id="16" name="Rectangle 10"/>
          <p:cNvSpPr>
            <a:spLocks noChangeArrowheads="1"/>
          </p:cNvSpPr>
          <p:nvPr/>
        </p:nvSpPr>
        <p:spPr bwMode="auto">
          <a:xfrm>
            <a:off x="176182" y="928670"/>
            <a:ext cx="8753536" cy="1788586"/>
          </a:xfrm>
          <a:prstGeom prst="rect">
            <a:avLst/>
          </a:prstGeom>
          <a:noFill/>
          <a:ln w="9525">
            <a:noFill/>
            <a:miter lim="800000"/>
            <a:headEnd/>
            <a:tailEnd/>
          </a:ln>
          <a:effectLst/>
        </p:spPr>
        <p:txBody>
          <a:bodyPr/>
          <a:lstStyle/>
          <a:p>
            <a:pPr marL="342900" indent="-342900">
              <a:spcBef>
                <a:spcPct val="20000"/>
              </a:spcBef>
              <a:spcAft>
                <a:spcPct val="30000"/>
              </a:spcAft>
              <a:buFont typeface="Arial"/>
              <a:buChar char="•"/>
              <a:tabLst>
                <a:tab pos="341313" algn="l"/>
              </a:tabLst>
            </a:pPr>
            <a:endParaRPr lang="en-US" sz="2400" dirty="0" smtClean="0"/>
          </a:p>
          <a:p>
            <a:pPr marL="342900" indent="-342900">
              <a:spcBef>
                <a:spcPct val="20000"/>
              </a:spcBef>
              <a:spcAft>
                <a:spcPct val="30000"/>
              </a:spcAft>
              <a:buFont typeface="Arial"/>
              <a:buChar char="•"/>
              <a:tabLst>
                <a:tab pos="341313" algn="l"/>
              </a:tabLst>
            </a:pPr>
            <a:r>
              <a:rPr lang="en-US" sz="2400" dirty="0" smtClean="0"/>
              <a:t>Item independence avoids double-jeopardy for students</a:t>
            </a:r>
          </a:p>
          <a:p>
            <a:pPr marL="342900" indent="-342900">
              <a:spcBef>
                <a:spcPct val="20000"/>
              </a:spcBef>
              <a:spcAft>
                <a:spcPct val="30000"/>
              </a:spcAft>
              <a:buFont typeface="Arial"/>
              <a:buChar char="•"/>
              <a:tabLst>
                <a:tab pos="341313" algn="l"/>
              </a:tabLst>
            </a:pPr>
            <a:r>
              <a:rPr lang="en-US" sz="2400" dirty="0" smtClean="0"/>
              <a:t>Reading comprehension modules are archetypical </a:t>
            </a:r>
            <a:r>
              <a:rPr lang="en-US" sz="2400" dirty="0" err="1" smtClean="0"/>
              <a:t>testlets</a:t>
            </a:r>
            <a:endParaRPr lang="en-US" sz="2400" dirty="0" smtClean="0"/>
          </a:p>
          <a:p>
            <a:pPr>
              <a:spcBef>
                <a:spcPct val="20000"/>
              </a:spcBef>
              <a:spcAft>
                <a:spcPct val="30000"/>
              </a:spcAft>
              <a:tabLst>
                <a:tab pos="341313" algn="l"/>
              </a:tabLst>
            </a:pPr>
            <a:endParaRPr lang="en-US" sz="2400" dirty="0"/>
          </a:p>
          <a:p>
            <a:pPr>
              <a:spcBef>
                <a:spcPct val="20000"/>
              </a:spcBef>
              <a:spcAft>
                <a:spcPct val="30000"/>
              </a:spcAft>
              <a:tabLst>
                <a:tab pos="341313" algn="l"/>
              </a:tabLst>
            </a:pPr>
            <a:r>
              <a:rPr lang="en-US" sz="3200" dirty="0" smtClean="0"/>
              <a:t>Main advantage of traditional </a:t>
            </a:r>
            <a:r>
              <a:rPr lang="en-US" sz="3200" dirty="0" err="1" smtClean="0"/>
              <a:t>testlets</a:t>
            </a:r>
            <a:r>
              <a:rPr lang="en-US" sz="3200" dirty="0" smtClean="0"/>
              <a:t>:</a:t>
            </a:r>
          </a:p>
          <a:p>
            <a:pPr marL="354013" indent="-354013">
              <a:spcBef>
                <a:spcPct val="20000"/>
              </a:spcBef>
              <a:spcAft>
                <a:spcPct val="30000"/>
              </a:spcAft>
              <a:tabLst>
                <a:tab pos="354013" algn="l"/>
              </a:tabLst>
            </a:pPr>
            <a:r>
              <a:rPr lang="en-US" sz="3200" dirty="0"/>
              <a:t>	</a:t>
            </a:r>
            <a:r>
              <a:rPr lang="en-US" sz="2800" dirty="0" smtClean="0"/>
              <a:t>By mining a given scenario for a set of questions, both reading time and cognitive load are reduced.</a:t>
            </a:r>
          </a:p>
          <a:p>
            <a:pPr marL="354013" indent="-354013">
              <a:spcBef>
                <a:spcPct val="20000"/>
              </a:spcBef>
              <a:spcAft>
                <a:spcPct val="30000"/>
              </a:spcAft>
              <a:tabLst>
                <a:tab pos="354013" algn="l"/>
              </a:tabLst>
            </a:pPr>
            <a:r>
              <a:rPr lang="en-US" sz="2800" dirty="0"/>
              <a:t>	</a:t>
            </a:r>
            <a:r>
              <a:rPr lang="en-US" sz="2800" dirty="0" smtClean="0"/>
              <a:t>	</a:t>
            </a:r>
            <a:r>
              <a:rPr lang="en-US" sz="2800" dirty="0" smtClean="0">
                <a:sym typeface="Wingdings"/>
              </a:rPr>
              <a:t> allows for more “items” and </a:t>
            </a:r>
            <a:r>
              <a:rPr lang="en-US" sz="2800" u="sng" dirty="0" smtClean="0">
                <a:sym typeface="Wingdings"/>
              </a:rPr>
              <a:t>increased reliability</a:t>
            </a:r>
            <a:r>
              <a:rPr lang="en-US" sz="2800" dirty="0" smtClean="0">
                <a:sym typeface="Wingdings"/>
              </a:rPr>
              <a:t>.</a:t>
            </a:r>
            <a:endParaRPr lang="en-US" sz="2800" dirty="0"/>
          </a:p>
        </p:txBody>
      </p:sp>
    </p:spTree>
    <p:extLst>
      <p:ext uri="{BB962C8B-B14F-4D97-AF65-F5344CB8AC3E}">
        <p14:creationId xmlns:p14="http://schemas.microsoft.com/office/powerpoint/2010/main" val="1451738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9" name="Rectangle 513"/>
          <p:cNvSpPr>
            <a:spLocks noGrp="1" noChangeArrowheads="1"/>
          </p:cNvSpPr>
          <p:nvPr>
            <p:ph type="title"/>
          </p:nvPr>
        </p:nvSpPr>
        <p:spPr>
          <a:xfrm>
            <a:off x="142844" y="214314"/>
            <a:ext cx="8858311" cy="928670"/>
          </a:xfrm>
          <a:noFill/>
          <a:ln/>
        </p:spPr>
        <p:txBody>
          <a:bodyPr lIns="0" rIns="0"/>
          <a:lstStyle/>
          <a:p>
            <a:r>
              <a:rPr lang="en-US" sz="3200" dirty="0" smtClean="0"/>
              <a:t> </a:t>
            </a:r>
            <a:r>
              <a:rPr lang="en-US" sz="3600" dirty="0" smtClean="0"/>
              <a:t>Integrated Testlets</a:t>
            </a:r>
            <a:endParaRPr lang="en-US" sz="3600" i="1" dirty="0"/>
          </a:p>
        </p:txBody>
      </p:sp>
      <p:sp>
        <p:nvSpPr>
          <p:cNvPr id="206" name="Rectangle 205"/>
          <p:cNvSpPr/>
          <p:nvPr/>
        </p:nvSpPr>
        <p:spPr>
          <a:xfrm>
            <a:off x="142844" y="1528551"/>
            <a:ext cx="9001156" cy="2169825"/>
          </a:xfrm>
          <a:prstGeom prst="rect">
            <a:avLst/>
          </a:prstGeom>
        </p:spPr>
        <p:txBody>
          <a:bodyPr wrap="square">
            <a:spAutoFit/>
          </a:bodyPr>
          <a:lstStyle/>
          <a:p>
            <a:pPr defTabSz="341313" eaLnBrk="1" hangingPunct="1"/>
            <a:r>
              <a:rPr lang="en-US" sz="2400" dirty="0" smtClean="0"/>
              <a:t>Our teaching objectives involve developing knowledge and skills beyond the factual and the </a:t>
            </a:r>
            <a:r>
              <a:rPr lang="en-US" sz="2400" dirty="0" err="1" smtClean="0"/>
              <a:t>categorizable</a:t>
            </a:r>
            <a:endParaRPr lang="en-US" sz="500" dirty="0" smtClean="0"/>
          </a:p>
          <a:p>
            <a:pPr defTabSz="341313" eaLnBrk="1" hangingPunct="1"/>
            <a:r>
              <a:rPr lang="en-US" sz="500" dirty="0" smtClean="0"/>
              <a:t> </a:t>
            </a:r>
            <a:endParaRPr lang="en-US" sz="100" dirty="0" smtClean="0"/>
          </a:p>
          <a:p>
            <a:pPr defTabSz="341313" eaLnBrk="1" hangingPunct="1"/>
            <a:endParaRPr lang="en-US" sz="100" dirty="0" smtClean="0"/>
          </a:p>
          <a:p>
            <a:pPr marL="266700" defTabSz="341313" eaLnBrk="1" hangingPunct="1">
              <a:buFont typeface="Wingdings"/>
              <a:buChar char="à"/>
              <a:tabLst>
                <a:tab pos="717550" algn="l"/>
              </a:tabLst>
            </a:pPr>
            <a:r>
              <a:rPr lang="en-US" sz="2400" b="1" dirty="0" smtClean="0">
                <a:solidFill>
                  <a:srgbClr val="006600"/>
                </a:solidFill>
                <a:sym typeface="Wingdings" pitchFamily="2" charset="2"/>
              </a:rPr>
              <a:t> want to assess </a:t>
            </a:r>
            <a:r>
              <a:rPr lang="en-US" sz="2400" b="1" dirty="0">
                <a:solidFill>
                  <a:srgbClr val="006600"/>
                </a:solidFill>
                <a:sym typeface="Wingdings" pitchFamily="2" charset="2"/>
              </a:rPr>
              <a:t>d</a:t>
            </a:r>
            <a:r>
              <a:rPr lang="en-US" sz="2400" b="1" dirty="0" smtClean="0">
                <a:solidFill>
                  <a:srgbClr val="006600"/>
                </a:solidFill>
                <a:sym typeface="Wingdings" pitchFamily="2" charset="2"/>
              </a:rPr>
              <a:t>eeper knowledge, understanding, and </a:t>
            </a:r>
            <a:r>
              <a:rPr lang="en-US" sz="2400" b="1" dirty="0">
                <a:solidFill>
                  <a:srgbClr val="006600"/>
                </a:solidFill>
                <a:sym typeface="Wingdings" pitchFamily="2" charset="2"/>
              </a:rPr>
              <a:t> </a:t>
            </a:r>
            <a:r>
              <a:rPr lang="en-US" sz="2400" b="1" dirty="0" smtClean="0">
                <a:solidFill>
                  <a:srgbClr val="006600"/>
                </a:solidFill>
                <a:sym typeface="Wingdings" pitchFamily="2" charset="2"/>
              </a:rPr>
              <a:t> 	abilities.</a:t>
            </a:r>
            <a:endParaRPr lang="en-US" sz="900" b="1" dirty="0" smtClean="0">
              <a:solidFill>
                <a:srgbClr val="006600"/>
              </a:solidFill>
              <a:sym typeface="Wingdings" pitchFamily="2" charset="2"/>
            </a:endParaRPr>
          </a:p>
          <a:p>
            <a:pPr marL="266700" defTabSz="341313" eaLnBrk="1" hangingPunct="1">
              <a:buFont typeface="Wingdings"/>
              <a:buChar char="à"/>
            </a:pPr>
            <a:endParaRPr lang="en-US" sz="900" dirty="0" smtClean="0">
              <a:solidFill>
                <a:srgbClr val="006600"/>
              </a:solidFill>
              <a:sym typeface="Wingdings" pitchFamily="2" charset="2"/>
            </a:endParaRPr>
          </a:p>
          <a:p>
            <a:pPr defTabSz="341313" eaLnBrk="1" hangingPunct="1"/>
            <a:r>
              <a:rPr lang="en-CA" sz="2400" dirty="0" smtClean="0"/>
              <a:t>We developed </a:t>
            </a:r>
            <a:r>
              <a:rPr lang="en-CA" sz="2400" i="1" u="sng" dirty="0" smtClean="0"/>
              <a:t>answer-until-correct</a:t>
            </a:r>
            <a:r>
              <a:rPr lang="en-CA" sz="2400" u="sng" dirty="0" smtClean="0"/>
              <a:t> </a:t>
            </a:r>
            <a:r>
              <a:rPr lang="en-CA" sz="2400" i="1" u="sng" dirty="0" smtClean="0"/>
              <a:t>integrated testlets:</a:t>
            </a:r>
            <a:endParaRPr lang="en-CA" sz="2400" dirty="0" smtClean="0"/>
          </a:p>
        </p:txBody>
      </p:sp>
      <p:sp>
        <p:nvSpPr>
          <p:cNvPr id="209" name="Text Box 5"/>
          <p:cNvSpPr txBox="1">
            <a:spLocks noChangeArrowheads="1"/>
          </p:cNvSpPr>
          <p:nvPr/>
        </p:nvSpPr>
        <p:spPr bwMode="auto">
          <a:xfrm>
            <a:off x="142844" y="3910029"/>
            <a:ext cx="9001156" cy="2100575"/>
          </a:xfrm>
          <a:prstGeom prst="rect">
            <a:avLst/>
          </a:prstGeom>
          <a:noFill/>
          <a:ln w="9525">
            <a:noFill/>
            <a:miter lim="800000"/>
            <a:headEnd/>
            <a:tailEnd/>
          </a:ln>
          <a:effectLst/>
        </p:spPr>
        <p:txBody>
          <a:bodyPr wrap="square" lIns="36000" rIns="36000">
            <a:spAutoFit/>
          </a:bodyPr>
          <a:lstStyle/>
          <a:p>
            <a:pPr marL="354013" indent="-354013" eaLnBrk="1" hangingPunct="1">
              <a:buFont typeface="Arial" pitchFamily="34" charset="0"/>
              <a:buChar char="•"/>
            </a:pPr>
            <a:r>
              <a:rPr lang="en-US" sz="2400" dirty="0" smtClean="0"/>
              <a:t>Context-dependent item sets with items </a:t>
            </a:r>
            <a:r>
              <a:rPr lang="en-US" sz="2400" u="sng" dirty="0" smtClean="0"/>
              <a:t>purposefully</a:t>
            </a:r>
            <a:r>
              <a:rPr lang="en-US" sz="2400" dirty="0" smtClean="0"/>
              <a:t> interrelated so knowing the answers for certain items is helpful or required to answer subsequent items.</a:t>
            </a:r>
            <a:endParaRPr lang="en-US" sz="1050" dirty="0" smtClean="0"/>
          </a:p>
          <a:p>
            <a:pPr marL="354013" indent="-354013" eaLnBrk="1" hangingPunct="1">
              <a:buFont typeface="Arial" pitchFamily="34" charset="0"/>
              <a:buChar char="•"/>
            </a:pPr>
            <a:endParaRPr lang="en-US" sz="1050" dirty="0" smtClean="0"/>
          </a:p>
          <a:p>
            <a:pPr marL="354013" indent="-354013" eaLnBrk="1" hangingPunct="1">
              <a:buFont typeface="Arial" pitchFamily="34" charset="0"/>
              <a:buChar char="•"/>
            </a:pPr>
            <a:r>
              <a:rPr lang="en-US" sz="2400" dirty="0" smtClean="0"/>
              <a:t>Various levels of item integration can be used, including stand-alone items.</a:t>
            </a:r>
            <a:endParaRPr lang="en-US" sz="1050" dirty="0" smtClean="0"/>
          </a:p>
        </p:txBody>
      </p:sp>
    </p:spTree>
    <p:extLst>
      <p:ext uri="{BB962C8B-B14F-4D97-AF65-F5344CB8AC3E}">
        <p14:creationId xmlns:p14="http://schemas.microsoft.com/office/powerpoint/2010/main" val="40068203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6">
                                            <p:txEl>
                                              <p:pRg st="5" end="5"/>
                                            </p:txEl>
                                          </p:spTgt>
                                        </p:tgtEl>
                                        <p:attrNameLst>
                                          <p:attrName>style.visibility</p:attrName>
                                        </p:attrNameLst>
                                      </p:cBhvr>
                                      <p:to>
                                        <p:strVal val="visible"/>
                                      </p:to>
                                    </p:set>
                                    <p:animEffect transition="in" filter="fade">
                                      <p:cBhvr>
                                        <p:cTn id="7" dur="500"/>
                                        <p:tgtEl>
                                          <p:spTgt spid="206">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9">
                                            <p:txEl>
                                              <p:pRg st="0" end="0"/>
                                            </p:txEl>
                                          </p:spTgt>
                                        </p:tgtEl>
                                        <p:attrNameLst>
                                          <p:attrName>style.visibility</p:attrName>
                                        </p:attrNameLst>
                                      </p:cBhvr>
                                      <p:to>
                                        <p:strVal val="visible"/>
                                      </p:to>
                                    </p:set>
                                    <p:animEffect transition="in" filter="fade">
                                      <p:cBhvr>
                                        <p:cTn id="10" dur="500"/>
                                        <p:tgtEl>
                                          <p:spTgt spid="209">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09">
                                            <p:txEl>
                                              <p:pRg st="2" end="2"/>
                                            </p:txEl>
                                          </p:spTgt>
                                        </p:tgtEl>
                                        <p:attrNameLst>
                                          <p:attrName>style.visibility</p:attrName>
                                        </p:attrNameLst>
                                      </p:cBhvr>
                                      <p:to>
                                        <p:strVal val="visible"/>
                                      </p:to>
                                    </p:set>
                                    <p:animEffect transition="in" filter="fade">
                                      <p:cBhvr>
                                        <p:cTn id="13" dur="500"/>
                                        <p:tgtEl>
                                          <p:spTgt spid="20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9" name="Rectangle 513"/>
          <p:cNvSpPr>
            <a:spLocks noGrp="1" noChangeArrowheads="1"/>
          </p:cNvSpPr>
          <p:nvPr>
            <p:ph type="title"/>
          </p:nvPr>
        </p:nvSpPr>
        <p:spPr>
          <a:xfrm>
            <a:off x="142844" y="255588"/>
            <a:ext cx="8858311" cy="349230"/>
          </a:xfrm>
          <a:noFill/>
          <a:ln/>
        </p:spPr>
        <p:txBody>
          <a:bodyPr lIns="0" rIns="0"/>
          <a:lstStyle/>
          <a:p>
            <a:r>
              <a:rPr lang="en-US" sz="3600" dirty="0" smtClean="0"/>
              <a:t>Integrated </a:t>
            </a:r>
            <a:r>
              <a:rPr lang="en-US" sz="3600" dirty="0" err="1" smtClean="0"/>
              <a:t>testlets</a:t>
            </a:r>
            <a:endParaRPr lang="en-US" sz="3600" dirty="0"/>
          </a:p>
        </p:txBody>
      </p:sp>
      <p:sp>
        <p:nvSpPr>
          <p:cNvPr id="209" name="Text Box 5"/>
          <p:cNvSpPr txBox="1">
            <a:spLocks noChangeArrowheads="1"/>
          </p:cNvSpPr>
          <p:nvPr/>
        </p:nvSpPr>
        <p:spPr bwMode="auto">
          <a:xfrm>
            <a:off x="142844" y="2031028"/>
            <a:ext cx="4859478" cy="4013920"/>
          </a:xfrm>
          <a:prstGeom prst="rect">
            <a:avLst/>
          </a:prstGeom>
          <a:noFill/>
          <a:ln w="9525">
            <a:noFill/>
            <a:miter lim="800000"/>
            <a:headEnd/>
            <a:tailEnd/>
          </a:ln>
          <a:effectLst/>
        </p:spPr>
        <p:txBody>
          <a:bodyPr wrap="square" lIns="36000" rIns="36000">
            <a:spAutoFit/>
          </a:bodyPr>
          <a:lstStyle/>
          <a:p>
            <a:pPr marL="347663" indent="-347663">
              <a:lnSpc>
                <a:spcPct val="105000"/>
              </a:lnSpc>
              <a:spcBef>
                <a:spcPct val="30000"/>
              </a:spcBef>
              <a:buFont typeface="Wingdings" pitchFamily="2" charset="2"/>
              <a:buChar char="Ø"/>
            </a:pPr>
            <a:r>
              <a:rPr lang="en-CA" sz="2000" dirty="0" smtClean="0"/>
              <a:t>Boxes </a:t>
            </a:r>
            <a:r>
              <a:rPr lang="en-CA" sz="2000" dirty="0"/>
              <a:t>are coated like a scratch-and-win lottery </a:t>
            </a:r>
            <a:r>
              <a:rPr lang="en-CA" sz="2000" dirty="0" smtClean="0"/>
              <a:t>ticket</a:t>
            </a:r>
            <a:endParaRPr lang="en-CA" sz="2000" dirty="0"/>
          </a:p>
          <a:p>
            <a:pPr marL="347663" indent="-347663">
              <a:lnSpc>
                <a:spcPct val="105000"/>
              </a:lnSpc>
              <a:spcBef>
                <a:spcPct val="30000"/>
              </a:spcBef>
              <a:buFont typeface="Wingdings" pitchFamily="2" charset="2"/>
              <a:buChar char="Ø"/>
            </a:pPr>
            <a:r>
              <a:rPr lang="en-CA" sz="2000" dirty="0"/>
              <a:t>A star is </a:t>
            </a:r>
            <a:r>
              <a:rPr lang="en-CA" sz="2000" dirty="0" smtClean="0"/>
              <a:t>within </a:t>
            </a:r>
            <a:r>
              <a:rPr lang="en-CA" sz="2000" dirty="0"/>
              <a:t>the </a:t>
            </a:r>
            <a:r>
              <a:rPr lang="en-CA" sz="2000" dirty="0" smtClean="0"/>
              <a:t>keyed-response </a:t>
            </a:r>
            <a:r>
              <a:rPr lang="en-CA" sz="2000" dirty="0"/>
              <a:t>box, </a:t>
            </a:r>
            <a:r>
              <a:rPr lang="en-CA" sz="2000" dirty="0" smtClean="0"/>
              <a:t>with </a:t>
            </a:r>
            <a:r>
              <a:rPr lang="en-CA" sz="2000" dirty="0" err="1" smtClean="0"/>
              <a:t>distractor</a:t>
            </a:r>
            <a:r>
              <a:rPr lang="en-CA" sz="2000" dirty="0" smtClean="0"/>
              <a:t> </a:t>
            </a:r>
            <a:r>
              <a:rPr lang="en-CA" sz="2000" dirty="0"/>
              <a:t>boxes </a:t>
            </a:r>
            <a:r>
              <a:rPr lang="en-CA" sz="2000" dirty="0" smtClean="0"/>
              <a:t>being blank</a:t>
            </a:r>
            <a:endParaRPr lang="en-CA" sz="2000" dirty="0"/>
          </a:p>
          <a:p>
            <a:pPr marL="347663" indent="-347663">
              <a:lnSpc>
                <a:spcPct val="105000"/>
              </a:lnSpc>
              <a:spcBef>
                <a:spcPct val="30000"/>
              </a:spcBef>
              <a:buFont typeface="Wingdings" pitchFamily="2" charset="2"/>
              <a:buChar char="Ø"/>
            </a:pPr>
            <a:r>
              <a:rPr lang="en-CA" sz="2000" dirty="0"/>
              <a:t>The student continues answering until the star is </a:t>
            </a:r>
            <a:r>
              <a:rPr lang="en-CA" sz="2000" dirty="0" smtClean="0"/>
              <a:t>found</a:t>
            </a:r>
            <a:endParaRPr lang="en-CA" sz="2000" dirty="0"/>
          </a:p>
          <a:p>
            <a:pPr marL="347663" indent="-347663">
              <a:lnSpc>
                <a:spcPct val="105000"/>
              </a:lnSpc>
              <a:spcBef>
                <a:spcPct val="30000"/>
              </a:spcBef>
              <a:buFont typeface="Wingdings" pitchFamily="2" charset="2"/>
              <a:buChar char="Ø"/>
            </a:pPr>
            <a:r>
              <a:rPr lang="en-CA" sz="2000" dirty="0"/>
              <a:t>The student scores their own card</a:t>
            </a:r>
            <a:r>
              <a:rPr lang="en-CA" sz="2000" dirty="0" smtClean="0"/>
              <a:t>, and </a:t>
            </a:r>
            <a:r>
              <a:rPr lang="en-CA" sz="2000" dirty="0"/>
              <a:t>leaves </a:t>
            </a:r>
            <a:r>
              <a:rPr lang="en-CA" sz="2000" dirty="0" smtClean="0"/>
              <a:t>the exam </a:t>
            </a:r>
            <a:r>
              <a:rPr lang="en-CA" sz="2000" dirty="0"/>
              <a:t>with </a:t>
            </a:r>
            <a:r>
              <a:rPr lang="en-CA" sz="2000" dirty="0" smtClean="0"/>
              <a:t>knowledge of their score</a:t>
            </a:r>
          </a:p>
          <a:p>
            <a:pPr marL="347663" indent="-347663">
              <a:lnSpc>
                <a:spcPct val="105000"/>
              </a:lnSpc>
              <a:spcBef>
                <a:spcPct val="30000"/>
              </a:spcBef>
              <a:buFont typeface="Wingdings" pitchFamily="2" charset="2"/>
              <a:buChar char="Ø"/>
            </a:pPr>
            <a:r>
              <a:rPr lang="en-CA" sz="2000" dirty="0" smtClean="0"/>
              <a:t>Students prefer the IF-AT to </a:t>
            </a:r>
            <a:r>
              <a:rPr lang="en-CA" sz="2000" dirty="0" err="1" smtClean="0"/>
              <a:t>Scantron</a:t>
            </a:r>
            <a:r>
              <a:rPr lang="en-CA" sz="2000" dirty="0" smtClean="0"/>
              <a:t> by a substantial margin*</a:t>
            </a:r>
          </a:p>
        </p:txBody>
      </p:sp>
      <p:sp>
        <p:nvSpPr>
          <p:cNvPr id="7" name="Rectangle 7"/>
          <p:cNvSpPr>
            <a:spLocks noChangeArrowheads="1"/>
          </p:cNvSpPr>
          <p:nvPr/>
        </p:nvSpPr>
        <p:spPr bwMode="auto">
          <a:xfrm>
            <a:off x="0" y="6286520"/>
            <a:ext cx="4357686" cy="523220"/>
          </a:xfrm>
          <a:prstGeom prst="rect">
            <a:avLst/>
          </a:prstGeom>
          <a:noFill/>
          <a:ln w="9525">
            <a:noFill/>
            <a:miter lim="800000"/>
            <a:headEnd/>
            <a:tailEnd/>
          </a:ln>
          <a:effectLst/>
        </p:spPr>
        <p:txBody>
          <a:bodyPr wrap="square">
            <a:spAutoFit/>
          </a:bodyPr>
          <a:lstStyle/>
          <a:p>
            <a:r>
              <a:rPr lang="en-US" sz="1400" baseline="30000" dirty="0" smtClean="0">
                <a:latin typeface="Times New Roman" pitchFamily="18" charset="0"/>
              </a:rPr>
              <a:t>(1)</a:t>
            </a:r>
            <a:r>
              <a:rPr lang="en-US" sz="1400" dirty="0" smtClean="0">
                <a:latin typeface="Times New Roman" pitchFamily="18" charset="0"/>
              </a:rPr>
              <a:t> Available from Epstein Enterprises</a:t>
            </a:r>
          </a:p>
          <a:p>
            <a:r>
              <a:rPr lang="en-US" sz="1400" dirty="0" smtClean="0">
                <a:latin typeface="Times New Roman" pitchFamily="18" charset="0"/>
              </a:rPr>
              <a:t>* </a:t>
            </a:r>
            <a:r>
              <a:rPr lang="en-US" sz="1400" dirty="0">
                <a:latin typeface="Times New Roman" pitchFamily="18" charset="0"/>
              </a:rPr>
              <a:t>D. </a:t>
            </a:r>
            <a:r>
              <a:rPr lang="en-US" sz="1400" dirty="0" err="1">
                <a:latin typeface="Times New Roman" pitchFamily="18" charset="0"/>
              </a:rPr>
              <a:t>DiBattista</a:t>
            </a:r>
            <a:r>
              <a:rPr lang="en-US" sz="1400" dirty="0">
                <a:latin typeface="Times New Roman" pitchFamily="18" charset="0"/>
              </a:rPr>
              <a:t>, </a:t>
            </a:r>
            <a:r>
              <a:rPr lang="en-US" sz="1400" i="1" dirty="0">
                <a:latin typeface="Times New Roman" pitchFamily="18" charset="0"/>
              </a:rPr>
              <a:t>et al.</a:t>
            </a:r>
            <a:r>
              <a:rPr lang="en-US" sz="1400" dirty="0">
                <a:latin typeface="Times New Roman" pitchFamily="18" charset="0"/>
              </a:rPr>
              <a:t>, </a:t>
            </a:r>
            <a:r>
              <a:rPr lang="en-US" sz="1400" i="1" dirty="0">
                <a:latin typeface="Times New Roman" pitchFamily="18" charset="0"/>
              </a:rPr>
              <a:t>Teach. High. Educ</a:t>
            </a:r>
            <a:r>
              <a:rPr lang="en-US" sz="1400" dirty="0">
                <a:latin typeface="Times New Roman" pitchFamily="18" charset="0"/>
              </a:rPr>
              <a:t>. </a:t>
            </a:r>
            <a:r>
              <a:rPr lang="en-US" sz="1400" b="1" dirty="0">
                <a:latin typeface="Times New Roman" pitchFamily="18" charset="0"/>
              </a:rPr>
              <a:t>9</a:t>
            </a:r>
            <a:r>
              <a:rPr lang="en-US" sz="1400" dirty="0">
                <a:latin typeface="Times New Roman" pitchFamily="18" charset="0"/>
              </a:rPr>
              <a:t>, 17-28 (2004</a:t>
            </a:r>
            <a:r>
              <a:rPr lang="en-US" sz="1400" dirty="0" smtClean="0">
                <a:latin typeface="Times New Roman" pitchFamily="18" charset="0"/>
              </a:rPr>
              <a:t>)</a:t>
            </a:r>
            <a:endParaRPr lang="en-US" sz="1400" dirty="0">
              <a:latin typeface="Times New Roman" pitchFamily="18" charset="0"/>
            </a:endParaRPr>
          </a:p>
        </p:txBody>
      </p:sp>
      <p:sp>
        <p:nvSpPr>
          <p:cNvPr id="8" name="Rectangle 7"/>
          <p:cNvSpPr/>
          <p:nvPr/>
        </p:nvSpPr>
        <p:spPr>
          <a:xfrm>
            <a:off x="385838" y="803342"/>
            <a:ext cx="8393043" cy="843116"/>
          </a:xfrm>
          <a:prstGeom prst="rect">
            <a:avLst/>
          </a:prstGeom>
        </p:spPr>
        <p:txBody>
          <a:bodyPr wrap="square" lIns="0" rIns="0">
            <a:spAutoFit/>
          </a:bodyPr>
          <a:lstStyle/>
          <a:p>
            <a:pPr marL="88900">
              <a:lnSpc>
                <a:spcPct val="105000"/>
              </a:lnSpc>
              <a:spcBef>
                <a:spcPct val="30000"/>
              </a:spcBef>
            </a:pPr>
            <a:r>
              <a:rPr lang="en-CA" sz="2300" dirty="0" smtClean="0"/>
              <a:t>For </a:t>
            </a:r>
            <a:r>
              <a:rPr lang="en-CA" sz="2300" u="sng" dirty="0" smtClean="0"/>
              <a:t>offline</a:t>
            </a:r>
            <a:r>
              <a:rPr lang="en-CA" sz="2300" dirty="0" smtClean="0"/>
              <a:t> implementation we use commercially available Immediate Feedback Assessment Technique (IF-AT) cards</a:t>
            </a:r>
            <a:r>
              <a:rPr lang="en-CA" sz="2300" baseline="30000" dirty="0" smtClean="0"/>
              <a:t>(1)</a:t>
            </a:r>
            <a:r>
              <a:rPr lang="en-CA" sz="2300" dirty="0" smtClean="0"/>
              <a:t>:</a:t>
            </a:r>
          </a:p>
        </p:txBody>
      </p:sp>
      <p:pic>
        <p:nvPicPr>
          <p:cNvPr id="3" name="Picture 2" descr="IF-AT card scan_Slepkov version.pdf"/>
          <p:cNvPicPr>
            <a:picLocks noChangeAspect="1"/>
          </p:cNvPicPr>
          <p:nvPr/>
        </p:nvPicPr>
        <p:blipFill rotWithShape="1">
          <a:blip r:embed="rId2">
            <a:extLst>
              <a:ext uri="{28A0092B-C50C-407E-A947-70E740481C1C}">
                <a14:useLocalDpi xmlns:a14="http://schemas.microsoft.com/office/drawing/2010/main" val="0"/>
              </a:ext>
            </a:extLst>
          </a:blip>
          <a:srcRect l="75906" b="46811"/>
          <a:stretch/>
        </p:blipFill>
        <p:spPr>
          <a:xfrm>
            <a:off x="5091452" y="1523752"/>
            <a:ext cx="3676538" cy="5251710"/>
          </a:xfrm>
          <a:prstGeom prst="rect">
            <a:avLst/>
          </a:prstGeom>
        </p:spPr>
      </p:pic>
    </p:spTree>
    <p:extLst>
      <p:ext uri="{BB962C8B-B14F-4D97-AF65-F5344CB8AC3E}">
        <p14:creationId xmlns:p14="http://schemas.microsoft.com/office/powerpoint/2010/main" val="33459668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78961"/>
            <a:ext cx="5610087" cy="1997701"/>
          </a:xfrm>
          <a:prstGeom prst="rect">
            <a:avLst/>
          </a:prstGeom>
        </p:spPr>
      </p:pic>
      <p:pic>
        <p:nvPicPr>
          <p:cNvPr id="4" name="Picture 3"/>
          <p:cNvPicPr>
            <a:picLocks noChangeAspect="1"/>
          </p:cNvPicPr>
          <p:nvPr/>
        </p:nvPicPr>
        <p:blipFill>
          <a:blip r:embed="rId3"/>
          <a:stretch>
            <a:fillRect/>
          </a:stretch>
        </p:blipFill>
        <p:spPr>
          <a:xfrm>
            <a:off x="5340858" y="110436"/>
            <a:ext cx="3538098" cy="2350308"/>
          </a:xfrm>
          <a:prstGeom prst="rect">
            <a:avLst/>
          </a:prstGeom>
        </p:spPr>
      </p:pic>
      <p:pic>
        <p:nvPicPr>
          <p:cNvPr id="5" name="Picture 4"/>
          <p:cNvPicPr>
            <a:picLocks noChangeAspect="1"/>
          </p:cNvPicPr>
          <p:nvPr/>
        </p:nvPicPr>
        <p:blipFill>
          <a:blip r:embed="rId4"/>
          <a:stretch>
            <a:fillRect/>
          </a:stretch>
        </p:blipFill>
        <p:spPr>
          <a:xfrm>
            <a:off x="344558" y="2096051"/>
            <a:ext cx="3683101" cy="2199861"/>
          </a:xfrm>
          <a:prstGeom prst="rect">
            <a:avLst/>
          </a:prstGeom>
        </p:spPr>
      </p:pic>
      <p:pic>
        <p:nvPicPr>
          <p:cNvPr id="6" name="Picture 5"/>
          <p:cNvPicPr>
            <a:picLocks noChangeAspect="1"/>
          </p:cNvPicPr>
          <p:nvPr/>
        </p:nvPicPr>
        <p:blipFill>
          <a:blip r:embed="rId5"/>
          <a:stretch>
            <a:fillRect/>
          </a:stretch>
        </p:blipFill>
        <p:spPr>
          <a:xfrm>
            <a:off x="344558" y="4411867"/>
            <a:ext cx="3764920" cy="1662046"/>
          </a:xfrm>
          <a:prstGeom prst="rect">
            <a:avLst/>
          </a:prstGeom>
        </p:spPr>
      </p:pic>
      <p:pic>
        <p:nvPicPr>
          <p:cNvPr id="7" name="Picture 6"/>
          <p:cNvPicPr>
            <a:picLocks noChangeAspect="1"/>
          </p:cNvPicPr>
          <p:nvPr/>
        </p:nvPicPr>
        <p:blipFill>
          <a:blip r:embed="rId6"/>
          <a:stretch>
            <a:fillRect/>
          </a:stretch>
        </p:blipFill>
        <p:spPr>
          <a:xfrm>
            <a:off x="4196523" y="2375267"/>
            <a:ext cx="3220250" cy="2132104"/>
          </a:xfrm>
          <a:prstGeom prst="rect">
            <a:avLst/>
          </a:prstGeom>
        </p:spPr>
      </p:pic>
      <p:pic>
        <p:nvPicPr>
          <p:cNvPr id="11" name="Picture 10"/>
          <p:cNvPicPr>
            <a:picLocks noChangeAspect="1"/>
          </p:cNvPicPr>
          <p:nvPr/>
        </p:nvPicPr>
        <p:blipFill>
          <a:blip r:embed="rId7"/>
          <a:stretch>
            <a:fillRect/>
          </a:stretch>
        </p:blipFill>
        <p:spPr>
          <a:xfrm>
            <a:off x="4196523" y="4518414"/>
            <a:ext cx="2081139" cy="1381693"/>
          </a:xfrm>
          <a:prstGeom prst="rect">
            <a:avLst/>
          </a:prstGeom>
        </p:spPr>
      </p:pic>
      <p:pic>
        <p:nvPicPr>
          <p:cNvPr id="9" name="Picture 8"/>
          <p:cNvPicPr>
            <a:picLocks noChangeAspect="1"/>
          </p:cNvPicPr>
          <p:nvPr/>
        </p:nvPicPr>
        <p:blipFill>
          <a:blip r:embed="rId8"/>
          <a:stretch>
            <a:fillRect/>
          </a:stretch>
        </p:blipFill>
        <p:spPr>
          <a:xfrm>
            <a:off x="5952435" y="4788970"/>
            <a:ext cx="3090444" cy="1682510"/>
          </a:xfrm>
          <a:prstGeom prst="rect">
            <a:avLst/>
          </a:prstGeom>
        </p:spPr>
      </p:pic>
      <p:sp>
        <p:nvSpPr>
          <p:cNvPr id="13" name="TextBox 12"/>
          <p:cNvSpPr txBox="1"/>
          <p:nvPr/>
        </p:nvSpPr>
        <p:spPr>
          <a:xfrm>
            <a:off x="0" y="6523763"/>
            <a:ext cx="3402669" cy="307777"/>
          </a:xfrm>
          <a:prstGeom prst="rect">
            <a:avLst/>
          </a:prstGeom>
          <a:noFill/>
        </p:spPr>
        <p:txBody>
          <a:bodyPr wrap="none" rtlCol="0">
            <a:spAutoFit/>
          </a:bodyPr>
          <a:lstStyle/>
          <a:p>
            <a:r>
              <a:rPr lang="en-US" sz="1400" dirty="0" smtClean="0">
                <a:solidFill>
                  <a:srgbClr val="0000FF"/>
                </a:solidFill>
              </a:rPr>
              <a:t>A. D. </a:t>
            </a:r>
            <a:r>
              <a:rPr lang="en-US" sz="1400" dirty="0" err="1" smtClean="0">
                <a:solidFill>
                  <a:srgbClr val="0000FF"/>
                </a:solidFill>
              </a:rPr>
              <a:t>Slepkov</a:t>
            </a:r>
            <a:r>
              <a:rPr lang="en-US" sz="1400" dirty="0" smtClean="0">
                <a:solidFill>
                  <a:srgbClr val="0000FF"/>
                </a:solidFill>
              </a:rPr>
              <a:t>, </a:t>
            </a:r>
            <a:r>
              <a:rPr lang="ro-RO" sz="1400" dirty="0" smtClean="0">
                <a:solidFill>
                  <a:srgbClr val="0000FF"/>
                </a:solidFill>
              </a:rPr>
              <a:t>Am</a:t>
            </a:r>
            <a:r>
              <a:rPr lang="ro-RO" sz="1400" dirty="0">
                <a:solidFill>
                  <a:srgbClr val="0000FF"/>
                </a:solidFill>
              </a:rPr>
              <a:t>. J. Phys.  </a:t>
            </a:r>
            <a:r>
              <a:rPr lang="ro-RO" sz="1400" b="1" dirty="0">
                <a:solidFill>
                  <a:srgbClr val="0000FF"/>
                </a:solidFill>
              </a:rPr>
              <a:t>81</a:t>
            </a:r>
            <a:r>
              <a:rPr lang="ro-RO" sz="1400" dirty="0">
                <a:solidFill>
                  <a:srgbClr val="0000FF"/>
                </a:solidFill>
              </a:rPr>
              <a:t>, 782 (2013</a:t>
            </a:r>
            <a:r>
              <a:rPr lang="ro-RO" sz="1400" dirty="0" smtClean="0">
                <a:solidFill>
                  <a:srgbClr val="0000FF"/>
                </a:solidFill>
              </a:rPr>
              <a:t>)</a:t>
            </a:r>
            <a:endParaRPr lang="en-US" sz="1400" dirty="0">
              <a:solidFill>
                <a:srgbClr val="0000FF"/>
              </a:solidFill>
            </a:endParaRPr>
          </a:p>
        </p:txBody>
      </p:sp>
    </p:spTree>
    <p:extLst>
      <p:ext uri="{BB962C8B-B14F-4D97-AF65-F5344CB8AC3E}">
        <p14:creationId xmlns:p14="http://schemas.microsoft.com/office/powerpoint/2010/main" val="32886310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9" name="Rectangle 513"/>
          <p:cNvSpPr>
            <a:spLocks noGrp="1" noChangeArrowheads="1"/>
          </p:cNvSpPr>
          <p:nvPr>
            <p:ph type="title"/>
          </p:nvPr>
        </p:nvSpPr>
        <p:spPr>
          <a:xfrm>
            <a:off x="357158" y="105999"/>
            <a:ext cx="8501121" cy="898404"/>
          </a:xfrm>
          <a:noFill/>
          <a:ln/>
        </p:spPr>
        <p:txBody>
          <a:bodyPr lIns="36000" rIns="36000"/>
          <a:lstStyle/>
          <a:p>
            <a:r>
              <a:rPr lang="en-US" sz="3600" dirty="0" smtClean="0"/>
              <a:t>integrated </a:t>
            </a:r>
            <a:r>
              <a:rPr lang="en-US" sz="3600" dirty="0" err="1" smtClean="0"/>
              <a:t>testlets</a:t>
            </a:r>
            <a:r>
              <a:rPr lang="en-US" sz="3600" dirty="0" smtClean="0"/>
              <a:t> (ITs)</a:t>
            </a:r>
            <a:endParaRPr lang="en-US" sz="3600" dirty="0"/>
          </a:p>
        </p:txBody>
      </p:sp>
      <p:sp>
        <p:nvSpPr>
          <p:cNvPr id="8" name="Rectangle 4"/>
          <p:cNvSpPr>
            <a:spLocks noChangeArrowheads="1"/>
          </p:cNvSpPr>
          <p:nvPr/>
        </p:nvSpPr>
        <p:spPr bwMode="auto">
          <a:xfrm>
            <a:off x="331305" y="965600"/>
            <a:ext cx="8536609" cy="2071702"/>
          </a:xfrm>
          <a:prstGeom prst="rect">
            <a:avLst/>
          </a:prstGeom>
          <a:noFill/>
          <a:ln w="9525">
            <a:noFill/>
            <a:miter lim="800000"/>
            <a:headEnd/>
            <a:tailEnd/>
          </a:ln>
          <a:effectLst/>
        </p:spPr>
        <p:txBody>
          <a:bodyPr lIns="0" rIns="0"/>
          <a:lstStyle/>
          <a:p>
            <a:pPr marL="274638" indent="-274638">
              <a:spcBef>
                <a:spcPct val="20000"/>
              </a:spcBef>
              <a:buClr>
                <a:schemeClr val="tx1"/>
              </a:buClr>
              <a:buSzPct val="80000"/>
              <a:buFont typeface="Wingdings" pitchFamily="2" charset="2"/>
              <a:buChar char="Ø"/>
            </a:pPr>
            <a:r>
              <a:rPr lang="en-CA" sz="2200" dirty="0" smtClean="0"/>
              <a:t>Item-by-item confirmatory/corrective </a:t>
            </a:r>
            <a:r>
              <a:rPr lang="en-CA" sz="2200" dirty="0"/>
              <a:t>feedback </a:t>
            </a:r>
            <a:r>
              <a:rPr lang="en-CA" sz="2200" dirty="0" smtClean="0"/>
              <a:t>provides learning opportunities as well as summative assessment.</a:t>
            </a:r>
            <a:endParaRPr lang="en-CA" sz="2200" dirty="0"/>
          </a:p>
          <a:p>
            <a:pPr marL="274638" indent="-274638">
              <a:spcBef>
                <a:spcPct val="20000"/>
              </a:spcBef>
              <a:buClr>
                <a:schemeClr val="tx1"/>
              </a:buClr>
              <a:buSzPct val="80000"/>
              <a:buFont typeface="Wingdings" pitchFamily="2" charset="2"/>
              <a:buChar char="Ø"/>
            </a:pPr>
            <a:r>
              <a:rPr lang="en-CA" sz="2200" dirty="0" smtClean="0"/>
              <a:t>Partial-credit schemes allow for a fair </a:t>
            </a:r>
            <a:r>
              <a:rPr lang="en-CA" sz="2200" dirty="0"/>
              <a:t>and reliable </a:t>
            </a:r>
            <a:r>
              <a:rPr lang="en-CA" sz="2200" dirty="0" smtClean="0"/>
              <a:t>MC test, at lower costs.</a:t>
            </a:r>
            <a:endParaRPr lang="en-CA" sz="2200" dirty="0"/>
          </a:p>
          <a:p>
            <a:pPr marL="274638" indent="-274638">
              <a:spcBef>
                <a:spcPct val="20000"/>
              </a:spcBef>
              <a:buClr>
                <a:schemeClr val="tx1"/>
              </a:buClr>
              <a:buSzPct val="80000"/>
              <a:buFont typeface="Wingdings" pitchFamily="2" charset="2"/>
              <a:buChar char="Ø"/>
            </a:pPr>
            <a:r>
              <a:rPr lang="en-US" sz="2200" kern="0" dirty="0" smtClean="0"/>
              <a:t>By integrating items, a ‘scaffolding’ can be built within the test. This allows for ascension of a mountain of knowledge.</a:t>
            </a:r>
            <a:endParaRPr lang="en-CA" sz="2200" dirty="0"/>
          </a:p>
        </p:txBody>
      </p:sp>
      <p:pic>
        <p:nvPicPr>
          <p:cNvPr id="15" name="Picture 2" descr="300px-Pieter_Both%2C_mountain"/>
          <p:cNvPicPr>
            <a:picLocks noChangeAspect="1" noChangeArrowheads="1"/>
          </p:cNvPicPr>
          <p:nvPr/>
        </p:nvPicPr>
        <p:blipFill>
          <a:blip r:embed="rId2" cstate="print"/>
          <a:srcRect/>
          <a:stretch>
            <a:fillRect/>
          </a:stretch>
        </p:blipFill>
        <p:spPr bwMode="auto">
          <a:xfrm>
            <a:off x="285720" y="3571876"/>
            <a:ext cx="4491802" cy="3071834"/>
          </a:xfrm>
          <a:prstGeom prst="rect">
            <a:avLst/>
          </a:prstGeom>
          <a:noFill/>
          <a:ln w="9525">
            <a:noFill/>
            <a:miter lim="800000"/>
            <a:headEnd/>
            <a:tailEnd/>
          </a:ln>
        </p:spPr>
      </p:pic>
      <p:sp>
        <p:nvSpPr>
          <p:cNvPr id="16" name="Line 24"/>
          <p:cNvSpPr>
            <a:spLocks noChangeShapeType="1"/>
          </p:cNvSpPr>
          <p:nvPr/>
        </p:nvSpPr>
        <p:spPr bwMode="auto">
          <a:xfrm>
            <a:off x="4505739" y="5002696"/>
            <a:ext cx="132522" cy="1027043"/>
          </a:xfrm>
          <a:prstGeom prst="line">
            <a:avLst/>
          </a:prstGeom>
          <a:noFill/>
          <a:ln w="9525">
            <a:solidFill>
              <a:schemeClr val="tx1"/>
            </a:solidFill>
            <a:round/>
            <a:headEnd/>
            <a:tailEnd type="triangle" w="med" len="med"/>
          </a:ln>
          <a:effectLst/>
        </p:spPr>
        <p:txBody>
          <a:bodyPr/>
          <a:lstStyle/>
          <a:p>
            <a:endParaRPr lang="en-GB"/>
          </a:p>
        </p:txBody>
      </p:sp>
      <p:sp>
        <p:nvSpPr>
          <p:cNvPr id="17" name="Text Box 26"/>
          <p:cNvSpPr txBox="1">
            <a:spLocks noChangeArrowheads="1"/>
          </p:cNvSpPr>
          <p:nvPr/>
        </p:nvSpPr>
        <p:spPr bwMode="auto">
          <a:xfrm>
            <a:off x="3424022" y="3648672"/>
            <a:ext cx="1357813" cy="830997"/>
          </a:xfrm>
          <a:prstGeom prst="rect">
            <a:avLst/>
          </a:prstGeom>
          <a:noFill/>
          <a:ln w="9525">
            <a:noFill/>
            <a:miter lim="800000"/>
            <a:headEnd/>
            <a:tailEnd/>
          </a:ln>
          <a:effectLst/>
        </p:spPr>
        <p:txBody>
          <a:bodyPr wrap="square">
            <a:spAutoFit/>
          </a:bodyPr>
          <a:lstStyle/>
          <a:p>
            <a:r>
              <a:rPr lang="en-US" sz="1600" dirty="0"/>
              <a:t>desired knowledge </a:t>
            </a:r>
            <a:r>
              <a:rPr lang="en-US" sz="1600" dirty="0" smtClean="0"/>
              <a:t>assessment</a:t>
            </a:r>
            <a:endParaRPr lang="en-US" sz="1600" dirty="0"/>
          </a:p>
        </p:txBody>
      </p:sp>
      <p:sp>
        <p:nvSpPr>
          <p:cNvPr id="18" name="Line 27"/>
          <p:cNvSpPr>
            <a:spLocks noChangeShapeType="1"/>
          </p:cNvSpPr>
          <p:nvPr/>
        </p:nvSpPr>
        <p:spPr bwMode="auto">
          <a:xfrm flipH="1">
            <a:off x="2716827" y="3838207"/>
            <a:ext cx="695608" cy="0"/>
          </a:xfrm>
          <a:prstGeom prst="line">
            <a:avLst/>
          </a:prstGeom>
          <a:noFill/>
          <a:ln w="9525">
            <a:solidFill>
              <a:schemeClr val="tx1"/>
            </a:solidFill>
            <a:round/>
            <a:headEnd/>
            <a:tailEnd type="triangle" w="med" len="med"/>
          </a:ln>
          <a:effectLst/>
        </p:spPr>
        <p:txBody>
          <a:bodyPr/>
          <a:lstStyle/>
          <a:p>
            <a:endParaRPr lang="en-GB"/>
          </a:p>
        </p:txBody>
      </p:sp>
      <p:sp>
        <p:nvSpPr>
          <p:cNvPr id="29" name="Freeform 16"/>
          <p:cNvSpPr>
            <a:spLocks/>
          </p:cNvSpPr>
          <p:nvPr/>
        </p:nvSpPr>
        <p:spPr bwMode="auto">
          <a:xfrm>
            <a:off x="305524" y="5115693"/>
            <a:ext cx="4277669" cy="1198489"/>
          </a:xfrm>
          <a:custGeom>
            <a:avLst/>
            <a:gdLst>
              <a:gd name="T0" fmla="*/ 3456 w 3456"/>
              <a:gd name="T1" fmla="*/ 897 h 884"/>
              <a:gd name="T2" fmla="*/ 3394 w 3456"/>
              <a:gd name="T3" fmla="*/ 857 h 884"/>
              <a:gd name="T4" fmla="*/ 3312 w 3456"/>
              <a:gd name="T5" fmla="*/ 790 h 884"/>
              <a:gd name="T6" fmla="*/ 3291 w 3456"/>
              <a:gd name="T7" fmla="*/ 774 h 884"/>
              <a:gd name="T8" fmla="*/ 3271 w 3456"/>
              <a:gd name="T9" fmla="*/ 741 h 884"/>
              <a:gd name="T10" fmla="*/ 3278 w 3456"/>
              <a:gd name="T11" fmla="*/ 947 h 884"/>
              <a:gd name="T12" fmla="*/ 3113 w 3456"/>
              <a:gd name="T13" fmla="*/ 782 h 884"/>
              <a:gd name="T14" fmla="*/ 3065 w 3456"/>
              <a:gd name="T15" fmla="*/ 1030 h 884"/>
              <a:gd name="T16" fmla="*/ 2914 w 3456"/>
              <a:gd name="T17" fmla="*/ 816 h 884"/>
              <a:gd name="T18" fmla="*/ 2866 w 3456"/>
              <a:gd name="T19" fmla="*/ 1046 h 884"/>
              <a:gd name="T20" fmla="*/ 2674 w 3456"/>
              <a:gd name="T21" fmla="*/ 840 h 884"/>
              <a:gd name="T22" fmla="*/ 2606 w 3456"/>
              <a:gd name="T23" fmla="*/ 1055 h 884"/>
              <a:gd name="T24" fmla="*/ 2421 w 3456"/>
              <a:gd name="T25" fmla="*/ 840 h 884"/>
              <a:gd name="T26" fmla="*/ 2311 w 3456"/>
              <a:gd name="T27" fmla="*/ 1055 h 884"/>
              <a:gd name="T28" fmla="*/ 2139 w 3456"/>
              <a:gd name="T29" fmla="*/ 857 h 884"/>
              <a:gd name="T30" fmla="*/ 2043 w 3456"/>
              <a:gd name="T31" fmla="*/ 1062 h 884"/>
              <a:gd name="T32" fmla="*/ 1886 w 3456"/>
              <a:gd name="T33" fmla="*/ 873 h 884"/>
              <a:gd name="T34" fmla="*/ 1790 w 3456"/>
              <a:gd name="T35" fmla="*/ 1062 h 884"/>
              <a:gd name="T36" fmla="*/ 1605 w 3456"/>
              <a:gd name="T37" fmla="*/ 865 h 884"/>
              <a:gd name="T38" fmla="*/ 1426 w 3456"/>
              <a:gd name="T39" fmla="*/ 1013 h 884"/>
              <a:gd name="T40" fmla="*/ 1255 w 3456"/>
              <a:gd name="T41" fmla="*/ 816 h 884"/>
              <a:gd name="T42" fmla="*/ 1056 w 3456"/>
              <a:gd name="T43" fmla="*/ 947 h 884"/>
              <a:gd name="T44" fmla="*/ 974 w 3456"/>
              <a:gd name="T45" fmla="*/ 724 h 884"/>
              <a:gd name="T46" fmla="*/ 706 w 3456"/>
              <a:gd name="T47" fmla="*/ 766 h 884"/>
              <a:gd name="T48" fmla="*/ 713 w 3456"/>
              <a:gd name="T49" fmla="*/ 585 h 884"/>
              <a:gd name="T50" fmla="*/ 501 w 3456"/>
              <a:gd name="T51" fmla="*/ 585 h 884"/>
              <a:gd name="T52" fmla="*/ 501 w 3456"/>
              <a:gd name="T53" fmla="*/ 354 h 884"/>
              <a:gd name="T54" fmla="*/ 288 w 3456"/>
              <a:gd name="T55" fmla="*/ 363 h 884"/>
              <a:gd name="T56" fmla="*/ 336 w 3456"/>
              <a:gd name="T57" fmla="*/ 190 h 884"/>
              <a:gd name="T58" fmla="*/ 117 w 3456"/>
              <a:gd name="T59" fmla="*/ 197 h 884"/>
              <a:gd name="T60" fmla="*/ 123 w 3456"/>
              <a:gd name="T61" fmla="*/ 0 h 884"/>
              <a:gd name="T62" fmla="*/ 0 w 3456"/>
              <a:gd name="T63" fmla="*/ 49 h 8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456" h="884">
                <a:moveTo>
                  <a:pt x="3456" y="747"/>
                </a:moveTo>
                <a:cubicBezTo>
                  <a:pt x="3431" y="739"/>
                  <a:pt x="3419" y="721"/>
                  <a:pt x="3394" y="713"/>
                </a:cubicBezTo>
                <a:cubicBezTo>
                  <a:pt x="3367" y="694"/>
                  <a:pt x="3339" y="676"/>
                  <a:pt x="3312" y="658"/>
                </a:cubicBezTo>
                <a:cubicBezTo>
                  <a:pt x="3305" y="653"/>
                  <a:pt x="3291" y="644"/>
                  <a:pt x="3291" y="644"/>
                </a:cubicBezTo>
                <a:cubicBezTo>
                  <a:pt x="3276" y="621"/>
                  <a:pt x="3284" y="630"/>
                  <a:pt x="3271" y="617"/>
                </a:cubicBezTo>
                <a:lnTo>
                  <a:pt x="3278" y="788"/>
                </a:lnTo>
                <a:lnTo>
                  <a:pt x="3113" y="651"/>
                </a:lnTo>
                <a:lnTo>
                  <a:pt x="3065" y="857"/>
                </a:lnTo>
                <a:lnTo>
                  <a:pt x="2914" y="679"/>
                </a:lnTo>
                <a:lnTo>
                  <a:pt x="2866" y="871"/>
                </a:lnTo>
                <a:lnTo>
                  <a:pt x="2674" y="699"/>
                </a:lnTo>
                <a:lnTo>
                  <a:pt x="2606" y="878"/>
                </a:lnTo>
                <a:lnTo>
                  <a:pt x="2421" y="699"/>
                </a:lnTo>
                <a:lnTo>
                  <a:pt x="2311" y="878"/>
                </a:lnTo>
                <a:lnTo>
                  <a:pt x="2139" y="713"/>
                </a:lnTo>
                <a:lnTo>
                  <a:pt x="2043" y="884"/>
                </a:lnTo>
                <a:lnTo>
                  <a:pt x="1886" y="727"/>
                </a:lnTo>
                <a:lnTo>
                  <a:pt x="1790" y="884"/>
                </a:lnTo>
                <a:lnTo>
                  <a:pt x="1605" y="720"/>
                </a:lnTo>
                <a:lnTo>
                  <a:pt x="1426" y="843"/>
                </a:lnTo>
                <a:lnTo>
                  <a:pt x="1255" y="679"/>
                </a:lnTo>
                <a:lnTo>
                  <a:pt x="1056" y="788"/>
                </a:lnTo>
                <a:lnTo>
                  <a:pt x="974" y="603"/>
                </a:lnTo>
                <a:lnTo>
                  <a:pt x="706" y="638"/>
                </a:lnTo>
                <a:lnTo>
                  <a:pt x="713" y="487"/>
                </a:lnTo>
                <a:lnTo>
                  <a:pt x="501" y="487"/>
                </a:lnTo>
                <a:lnTo>
                  <a:pt x="501" y="295"/>
                </a:lnTo>
                <a:lnTo>
                  <a:pt x="288" y="302"/>
                </a:lnTo>
                <a:lnTo>
                  <a:pt x="336" y="158"/>
                </a:lnTo>
                <a:lnTo>
                  <a:pt x="117" y="164"/>
                </a:lnTo>
                <a:lnTo>
                  <a:pt x="123" y="0"/>
                </a:lnTo>
                <a:lnTo>
                  <a:pt x="0" y="41"/>
                </a:lnTo>
              </a:path>
            </a:pathLst>
          </a:custGeom>
          <a:noFill/>
          <a:ln w="28575">
            <a:solidFill>
              <a:schemeClr val="bg1"/>
            </a:solidFill>
            <a:round/>
            <a:headEnd/>
            <a:tailEnd/>
          </a:ln>
          <a:effectLst/>
        </p:spPr>
        <p:txBody>
          <a:bodyPr/>
          <a:lstStyle/>
          <a:p>
            <a:endParaRPr lang="en-GB"/>
          </a:p>
        </p:txBody>
      </p:sp>
      <p:sp>
        <p:nvSpPr>
          <p:cNvPr id="30" name="Text Box 18"/>
          <p:cNvSpPr txBox="1">
            <a:spLocks noChangeArrowheads="1"/>
          </p:cNvSpPr>
          <p:nvPr/>
        </p:nvSpPr>
        <p:spPr bwMode="auto">
          <a:xfrm>
            <a:off x="3850097" y="6258744"/>
            <a:ext cx="336668"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Q3</a:t>
            </a:r>
          </a:p>
        </p:txBody>
      </p:sp>
      <p:sp>
        <p:nvSpPr>
          <p:cNvPr id="31" name="Text Box 19"/>
          <p:cNvSpPr txBox="1">
            <a:spLocks noChangeArrowheads="1"/>
          </p:cNvSpPr>
          <p:nvPr/>
        </p:nvSpPr>
        <p:spPr bwMode="auto">
          <a:xfrm>
            <a:off x="3013297" y="5764852"/>
            <a:ext cx="336668"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Q5</a:t>
            </a:r>
          </a:p>
        </p:txBody>
      </p:sp>
      <p:sp>
        <p:nvSpPr>
          <p:cNvPr id="32" name="Text Box 20"/>
          <p:cNvSpPr txBox="1">
            <a:spLocks noChangeArrowheads="1"/>
          </p:cNvSpPr>
          <p:nvPr/>
        </p:nvSpPr>
        <p:spPr bwMode="auto">
          <a:xfrm>
            <a:off x="2419874" y="5833422"/>
            <a:ext cx="336668"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Q7</a:t>
            </a:r>
          </a:p>
        </p:txBody>
      </p:sp>
      <p:sp>
        <p:nvSpPr>
          <p:cNvPr id="33" name="Text Box 21"/>
          <p:cNvSpPr txBox="1">
            <a:spLocks noChangeArrowheads="1"/>
          </p:cNvSpPr>
          <p:nvPr/>
        </p:nvSpPr>
        <p:spPr bwMode="auto">
          <a:xfrm>
            <a:off x="1422050" y="6152074"/>
            <a:ext cx="336668"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Q9</a:t>
            </a:r>
          </a:p>
        </p:txBody>
      </p:sp>
      <p:sp>
        <p:nvSpPr>
          <p:cNvPr id="34" name="Text Box 22"/>
          <p:cNvSpPr txBox="1">
            <a:spLocks noChangeArrowheads="1"/>
          </p:cNvSpPr>
          <p:nvPr/>
        </p:nvSpPr>
        <p:spPr bwMode="auto">
          <a:xfrm>
            <a:off x="635340" y="5768597"/>
            <a:ext cx="415884"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Q11</a:t>
            </a:r>
          </a:p>
        </p:txBody>
      </p:sp>
      <p:sp>
        <p:nvSpPr>
          <p:cNvPr id="35" name="Text Box 23"/>
          <p:cNvSpPr txBox="1">
            <a:spLocks noChangeArrowheads="1"/>
          </p:cNvSpPr>
          <p:nvPr/>
        </p:nvSpPr>
        <p:spPr bwMode="auto">
          <a:xfrm>
            <a:off x="684276" y="5159705"/>
            <a:ext cx="415884"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Q13</a:t>
            </a:r>
          </a:p>
        </p:txBody>
      </p:sp>
      <p:sp>
        <p:nvSpPr>
          <p:cNvPr id="36" name="Text Box 17"/>
          <p:cNvSpPr txBox="1">
            <a:spLocks noChangeArrowheads="1"/>
          </p:cNvSpPr>
          <p:nvPr/>
        </p:nvSpPr>
        <p:spPr bwMode="auto">
          <a:xfrm>
            <a:off x="4249504" y="5678815"/>
            <a:ext cx="336668"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Q1</a:t>
            </a:r>
          </a:p>
        </p:txBody>
      </p:sp>
      <p:sp>
        <p:nvSpPr>
          <p:cNvPr id="20" name="Text Box 25"/>
          <p:cNvSpPr txBox="1">
            <a:spLocks noChangeArrowheads="1"/>
          </p:cNvSpPr>
          <p:nvPr/>
        </p:nvSpPr>
        <p:spPr bwMode="auto">
          <a:xfrm>
            <a:off x="3780073" y="4699165"/>
            <a:ext cx="1074333" cy="338554"/>
          </a:xfrm>
          <a:prstGeom prst="rect">
            <a:avLst/>
          </a:prstGeom>
          <a:noFill/>
          <a:ln w="9525">
            <a:noFill/>
            <a:miter lim="800000"/>
            <a:headEnd/>
            <a:tailEnd/>
          </a:ln>
          <a:effectLst/>
        </p:spPr>
        <p:txBody>
          <a:bodyPr wrap="none">
            <a:spAutoFit/>
          </a:bodyPr>
          <a:lstStyle/>
          <a:p>
            <a:r>
              <a:rPr lang="en-US" sz="1600" dirty="0"/>
              <a:t>examinee</a:t>
            </a:r>
          </a:p>
        </p:txBody>
      </p:sp>
      <p:pic>
        <p:nvPicPr>
          <p:cNvPr id="22" name="Picture 56" descr="http://www.sweethaven02.com/BldgConst/Bldg02/fig034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51635" y="5117951"/>
            <a:ext cx="995153" cy="808021"/>
          </a:xfrm>
          <a:prstGeom prst="rect">
            <a:avLst/>
          </a:prstGeom>
          <a:noFill/>
          <a:ln w="9525">
            <a:noFill/>
            <a:miter lim="800000"/>
            <a:headEnd/>
            <a:tailEnd/>
          </a:ln>
        </p:spPr>
      </p:pic>
      <p:pic>
        <p:nvPicPr>
          <p:cNvPr id="23" name="Picture 56" descr="http://www.sweethaven02.com/BldgConst/Bldg02/fig0345.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92377" y="4174507"/>
            <a:ext cx="995153" cy="1035982"/>
          </a:xfrm>
          <a:prstGeom prst="rect">
            <a:avLst/>
          </a:prstGeom>
          <a:noFill/>
          <a:ln w="9525">
            <a:noFill/>
            <a:miter lim="800000"/>
            <a:headEnd/>
            <a:tailEnd/>
          </a:ln>
        </p:spPr>
      </p:pic>
      <p:sp>
        <p:nvSpPr>
          <p:cNvPr id="24" name="Text Box 13"/>
          <p:cNvSpPr txBox="1">
            <a:spLocks noChangeArrowheads="1"/>
          </p:cNvSpPr>
          <p:nvPr/>
        </p:nvSpPr>
        <p:spPr bwMode="auto">
          <a:xfrm>
            <a:off x="2738947" y="4048103"/>
            <a:ext cx="336669"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Q5</a:t>
            </a:r>
          </a:p>
        </p:txBody>
      </p:sp>
      <p:sp>
        <p:nvSpPr>
          <p:cNvPr id="25" name="Text Box 14"/>
          <p:cNvSpPr txBox="1">
            <a:spLocks noChangeArrowheads="1"/>
          </p:cNvSpPr>
          <p:nvPr/>
        </p:nvSpPr>
        <p:spPr bwMode="auto">
          <a:xfrm>
            <a:off x="2245084" y="3606272"/>
            <a:ext cx="336669"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Q6</a:t>
            </a:r>
          </a:p>
        </p:txBody>
      </p:sp>
      <p:sp>
        <p:nvSpPr>
          <p:cNvPr id="26" name="Text Box 10"/>
          <p:cNvSpPr txBox="1">
            <a:spLocks noChangeArrowheads="1"/>
          </p:cNvSpPr>
          <p:nvPr/>
        </p:nvSpPr>
        <p:spPr bwMode="auto">
          <a:xfrm>
            <a:off x="4177216" y="5285242"/>
            <a:ext cx="336669"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Q2</a:t>
            </a:r>
          </a:p>
        </p:txBody>
      </p:sp>
      <p:sp>
        <p:nvSpPr>
          <p:cNvPr id="27" name="Text Box 11"/>
          <p:cNvSpPr txBox="1">
            <a:spLocks noChangeArrowheads="1"/>
          </p:cNvSpPr>
          <p:nvPr/>
        </p:nvSpPr>
        <p:spPr bwMode="auto">
          <a:xfrm>
            <a:off x="3605374" y="4928349"/>
            <a:ext cx="336669"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Q3</a:t>
            </a:r>
          </a:p>
        </p:txBody>
      </p:sp>
      <p:sp>
        <p:nvSpPr>
          <p:cNvPr id="28" name="Text Box 13"/>
          <p:cNvSpPr txBox="1">
            <a:spLocks noChangeArrowheads="1"/>
          </p:cNvSpPr>
          <p:nvPr/>
        </p:nvSpPr>
        <p:spPr bwMode="auto">
          <a:xfrm>
            <a:off x="3237762" y="4473835"/>
            <a:ext cx="336669" cy="239246"/>
          </a:xfrm>
          <a:prstGeom prst="rect">
            <a:avLst/>
          </a:prstGeom>
          <a:noFill/>
          <a:ln w="9525">
            <a:noFill/>
            <a:miter lim="800000"/>
            <a:headEnd/>
            <a:tailEnd/>
          </a:ln>
          <a:effectLst/>
        </p:spPr>
        <p:txBody>
          <a:bodyPr wrap="none">
            <a:spAutoFit/>
          </a:bodyPr>
          <a:lstStyle/>
          <a:p>
            <a:r>
              <a:rPr lang="en-US" sz="1600" dirty="0">
                <a:solidFill>
                  <a:schemeClr val="bg1"/>
                </a:solidFill>
                <a:latin typeface="Times New Roman" pitchFamily="18" charset="0"/>
              </a:rPr>
              <a:t>Q4</a:t>
            </a:r>
          </a:p>
        </p:txBody>
      </p:sp>
      <p:sp>
        <p:nvSpPr>
          <p:cNvPr id="37" name="Text Box 20"/>
          <p:cNvSpPr txBox="1">
            <a:spLocks noChangeArrowheads="1"/>
          </p:cNvSpPr>
          <p:nvPr/>
        </p:nvSpPr>
        <p:spPr bwMode="auto">
          <a:xfrm>
            <a:off x="5214942" y="3979429"/>
            <a:ext cx="3329632" cy="2569934"/>
          </a:xfrm>
          <a:prstGeom prst="rect">
            <a:avLst/>
          </a:prstGeom>
          <a:solidFill>
            <a:schemeClr val="bg1"/>
          </a:solidFill>
          <a:ln w="9525">
            <a:noFill/>
            <a:miter lim="800000"/>
            <a:headEnd/>
            <a:tailEnd/>
          </a:ln>
          <a:effectLst/>
        </p:spPr>
        <p:txBody>
          <a:bodyPr wrap="square">
            <a:spAutoFit/>
          </a:bodyPr>
          <a:lstStyle/>
          <a:p>
            <a:pPr algn="ctr"/>
            <a:r>
              <a:rPr lang="en-US" sz="2300" dirty="0" smtClean="0"/>
              <a:t>climbing the mountain of learning (</a:t>
            </a:r>
            <a:r>
              <a:rPr lang="en-US" sz="2300" dirty="0" smtClean="0">
                <a:solidFill>
                  <a:srgbClr val="FF0000"/>
                </a:solidFill>
              </a:rPr>
              <a:t>ITs</a:t>
            </a:r>
            <a:r>
              <a:rPr lang="en-US" sz="2300" dirty="0" smtClean="0"/>
              <a:t>)</a:t>
            </a:r>
          </a:p>
          <a:p>
            <a:pPr algn="ctr"/>
            <a:endParaRPr lang="en-US" sz="2300" dirty="0" smtClean="0"/>
          </a:p>
          <a:p>
            <a:pPr algn="ctr"/>
            <a:r>
              <a:rPr lang="en-US" sz="2300" dirty="0" smtClean="0"/>
              <a:t>vs.</a:t>
            </a:r>
          </a:p>
          <a:p>
            <a:pPr algn="ctr"/>
            <a:endParaRPr lang="en-US" sz="2300" dirty="0" smtClean="0"/>
          </a:p>
          <a:p>
            <a:pPr algn="ctr"/>
            <a:r>
              <a:rPr lang="en-US" sz="2300" dirty="0"/>
              <a:t>s</a:t>
            </a:r>
            <a:r>
              <a:rPr lang="en-US" sz="2300" dirty="0" smtClean="0"/>
              <a:t>urveying the perimeter</a:t>
            </a:r>
          </a:p>
          <a:p>
            <a:pPr algn="ctr"/>
            <a:r>
              <a:rPr lang="en-US" sz="2300" dirty="0" smtClean="0"/>
              <a:t>(</a:t>
            </a:r>
            <a:r>
              <a:rPr lang="en-US" sz="2300" dirty="0" smtClean="0">
                <a:solidFill>
                  <a:schemeClr val="accent2"/>
                </a:solidFill>
              </a:rPr>
              <a:t>typical MC test</a:t>
            </a:r>
            <a:r>
              <a:rPr lang="en-US" sz="2300" dirty="0" smtClean="0"/>
              <a:t>)</a:t>
            </a:r>
            <a:endParaRPr lang="en-US" sz="2300" dirty="0"/>
          </a:p>
        </p:txBody>
      </p:sp>
      <p:cxnSp>
        <p:nvCxnSpPr>
          <p:cNvPr id="39" name="Straight Arrow Connector 38"/>
          <p:cNvCxnSpPr/>
          <p:nvPr/>
        </p:nvCxnSpPr>
        <p:spPr bwMode="auto">
          <a:xfrm flipH="1">
            <a:off x="4792871" y="5974522"/>
            <a:ext cx="485912" cy="11043"/>
          </a:xfrm>
          <a:prstGeom prst="straightConnector1">
            <a:avLst/>
          </a:prstGeom>
          <a:solidFill>
            <a:schemeClr val="accent1"/>
          </a:solidFill>
          <a:ln w="31750" cap="flat" cmpd="sng" algn="ctr">
            <a:solidFill>
              <a:schemeClr val="accent2"/>
            </a:solidFill>
            <a:prstDash val="solid"/>
            <a:round/>
            <a:headEnd type="none" w="med" len="med"/>
            <a:tailEnd type="arrow"/>
          </a:ln>
          <a:effectLst/>
        </p:spPr>
      </p:cxnSp>
      <p:cxnSp>
        <p:nvCxnSpPr>
          <p:cNvPr id="38" name="Straight Arrow Connector 37"/>
          <p:cNvCxnSpPr/>
          <p:nvPr/>
        </p:nvCxnSpPr>
        <p:spPr bwMode="auto">
          <a:xfrm rot="10800000">
            <a:off x="4804755" y="4214818"/>
            <a:ext cx="540000" cy="1552"/>
          </a:xfrm>
          <a:prstGeom prst="straightConnector1">
            <a:avLst/>
          </a:prstGeom>
          <a:solidFill>
            <a:schemeClr val="accent1"/>
          </a:solidFill>
          <a:ln w="3175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3851158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487603" y="95527"/>
            <a:ext cx="8180131" cy="2237422"/>
          </a:xfrm>
          <a:prstGeom prst="rect">
            <a:avLst/>
          </a:prstGeom>
          <a:solidFill>
            <a:schemeClr val="bg1">
              <a:lumMod val="85000"/>
            </a:schemeClr>
          </a:solidFill>
        </p:spPr>
      </p:pic>
      <p:pic>
        <p:nvPicPr>
          <p:cNvPr id="7" name="Picture 6"/>
          <p:cNvPicPr>
            <a:picLocks noChangeAspect="1"/>
          </p:cNvPicPr>
          <p:nvPr/>
        </p:nvPicPr>
        <p:blipFill rotWithShape="1">
          <a:blip r:embed="rId3"/>
          <a:srcRect t="65632"/>
          <a:stretch/>
        </p:blipFill>
        <p:spPr>
          <a:xfrm>
            <a:off x="5080158" y="4962316"/>
            <a:ext cx="3656556" cy="1702637"/>
          </a:xfrm>
          <a:prstGeom prst="rect">
            <a:avLst/>
          </a:prstGeom>
        </p:spPr>
      </p:pic>
      <p:sp>
        <p:nvSpPr>
          <p:cNvPr id="9" name="Rectangle 8"/>
          <p:cNvSpPr/>
          <p:nvPr/>
        </p:nvSpPr>
        <p:spPr>
          <a:xfrm>
            <a:off x="578322" y="5250525"/>
            <a:ext cx="3980212" cy="204122"/>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clrChange>
              <a:clrFrom>
                <a:srgbClr val="FFFFFF"/>
              </a:clrFrom>
              <a:clrTo>
                <a:srgbClr val="FFFFFF">
                  <a:alpha val="0"/>
                </a:srgbClr>
              </a:clrTo>
            </a:clrChange>
          </a:blip>
          <a:srcRect b="33962"/>
          <a:stretch/>
        </p:blipFill>
        <p:spPr>
          <a:xfrm>
            <a:off x="414164" y="2544774"/>
            <a:ext cx="4461880" cy="3992196"/>
          </a:xfrm>
          <a:prstGeom prst="rect">
            <a:avLst/>
          </a:prstGeom>
        </p:spPr>
      </p:pic>
      <p:sp>
        <p:nvSpPr>
          <p:cNvPr id="10" name="TextBox 9"/>
          <p:cNvSpPr txBox="1"/>
          <p:nvPr/>
        </p:nvSpPr>
        <p:spPr>
          <a:xfrm>
            <a:off x="4785326" y="2562890"/>
            <a:ext cx="4275044" cy="2308324"/>
          </a:xfrm>
          <a:prstGeom prst="rect">
            <a:avLst/>
          </a:prstGeom>
          <a:noFill/>
        </p:spPr>
        <p:txBody>
          <a:bodyPr wrap="square" rtlCol="0">
            <a:spAutoFit/>
          </a:bodyPr>
          <a:lstStyle/>
          <a:p>
            <a:pPr marL="285750" indent="-285750">
              <a:buFont typeface="Arial"/>
              <a:buChar char="•"/>
            </a:pPr>
            <a:r>
              <a:rPr lang="en-US" dirty="0" smtClean="0"/>
              <a:t>N~150 student study</a:t>
            </a:r>
          </a:p>
          <a:p>
            <a:endParaRPr lang="en-US" dirty="0" smtClean="0"/>
          </a:p>
          <a:p>
            <a:pPr marL="285750" indent="-285750">
              <a:buFont typeface="Arial"/>
              <a:buChar char="•"/>
            </a:pPr>
            <a:r>
              <a:rPr lang="en-US" dirty="0" smtClean="0"/>
              <a:t>ITs prove less “difficult” than CR</a:t>
            </a:r>
          </a:p>
          <a:p>
            <a:r>
              <a:rPr lang="en-US" dirty="0" smtClean="0"/>
              <a:t>	(mean score is 17%</a:t>
            </a:r>
            <a:r>
              <a:rPr lang="en-US" baseline="-25000" dirty="0" smtClean="0"/>
              <a:t>p</a:t>
            </a:r>
            <a:r>
              <a:rPr lang="en-US" dirty="0" smtClean="0"/>
              <a:t> higher)</a:t>
            </a:r>
          </a:p>
          <a:p>
            <a:endParaRPr lang="en-US" dirty="0" smtClean="0"/>
          </a:p>
          <a:p>
            <a:pPr marL="285750" indent="-285750">
              <a:buFont typeface="Arial"/>
              <a:buChar char="•"/>
            </a:pPr>
            <a:r>
              <a:rPr lang="en-US" dirty="0" smtClean="0"/>
              <a:t>ITs prove less discriminating than CR 	(but are still very discriminating)</a:t>
            </a:r>
            <a:endParaRPr lang="en-US" dirty="0"/>
          </a:p>
          <a:p>
            <a:endParaRPr lang="en-US" dirty="0"/>
          </a:p>
        </p:txBody>
      </p:sp>
    </p:spTree>
    <p:extLst>
      <p:ext uri="{BB962C8B-B14F-4D97-AF65-F5344CB8AC3E}">
        <p14:creationId xmlns:p14="http://schemas.microsoft.com/office/powerpoint/2010/main" val="4122821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fade">
                                      <p:cBhvr>
                                        <p:cTn id="7" dur="500"/>
                                        <p:tgtEl>
                                          <p:spTgt spid="10">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3" end="3"/>
                                            </p:txEl>
                                          </p:spTgt>
                                        </p:tgtEl>
                                        <p:attrNameLst>
                                          <p:attrName>style.visibility</p:attrName>
                                        </p:attrNameLst>
                                      </p:cBhvr>
                                      <p:to>
                                        <p:strVal val="visible"/>
                                      </p:to>
                                    </p:set>
                                    <p:animEffect transition="in" filter="fade">
                                      <p:cBhvr>
                                        <p:cTn id="10" dur="500"/>
                                        <p:tgtEl>
                                          <p:spTgt spid="10">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5" end="5"/>
                                            </p:txEl>
                                          </p:spTgt>
                                        </p:tgtEl>
                                        <p:attrNameLst>
                                          <p:attrName>style.visibility</p:attrName>
                                        </p:attrNameLst>
                                      </p:cBhvr>
                                      <p:to>
                                        <p:strVal val="visible"/>
                                      </p:to>
                                    </p:set>
                                    <p:animEffect transition="in" filter="fade">
                                      <p:cBhvr>
                                        <p:cTn id="13"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6917"/>
            <a:ext cx="8229600" cy="539974"/>
          </a:xfrm>
        </p:spPr>
        <p:txBody>
          <a:bodyPr/>
          <a:lstStyle/>
          <a:p>
            <a:r>
              <a:rPr lang="en-US" sz="3200" dirty="0" smtClean="0"/>
              <a:t>Availability of partial credit (2</a:t>
            </a:r>
            <a:r>
              <a:rPr lang="en-US" sz="3200" baseline="30000" dirty="0" smtClean="0"/>
              <a:t>nd</a:t>
            </a:r>
            <a:r>
              <a:rPr lang="en-US" sz="3200" dirty="0" smtClean="0"/>
              <a:t> response) makes test a better measurement tool!</a:t>
            </a:r>
            <a:endParaRPr lang="en-US" sz="3200" dirty="0"/>
          </a:p>
        </p:txBody>
      </p:sp>
      <p:sp>
        <p:nvSpPr>
          <p:cNvPr id="5" name="TextBox 4"/>
          <p:cNvSpPr txBox="1"/>
          <p:nvPr/>
        </p:nvSpPr>
        <p:spPr>
          <a:xfrm>
            <a:off x="254805" y="5103414"/>
            <a:ext cx="8573045" cy="1277273"/>
          </a:xfrm>
          <a:prstGeom prst="rect">
            <a:avLst/>
          </a:prstGeom>
          <a:noFill/>
        </p:spPr>
        <p:txBody>
          <a:bodyPr wrap="square" rtlCol="0">
            <a:spAutoFit/>
          </a:bodyPr>
          <a:lstStyle/>
          <a:p>
            <a:pPr marL="342900" indent="-342900">
              <a:spcAft>
                <a:spcPts val="600"/>
              </a:spcAft>
              <a:buFont typeface="Arial"/>
              <a:buChar char="•"/>
            </a:pPr>
            <a:r>
              <a:rPr lang="en-US" sz="2400" dirty="0" smtClean="0"/>
              <a:t>In all IF-AT studies (many using ITs), the test proves more discriminating and reliable with partial credit than without</a:t>
            </a:r>
            <a:r>
              <a:rPr lang="en-US" sz="2400" dirty="0"/>
              <a:t>	</a:t>
            </a:r>
            <a:endParaRPr lang="en-US" sz="2400" dirty="0" smtClean="0"/>
          </a:p>
          <a:p>
            <a:pPr marL="342900" indent="-342900">
              <a:spcAft>
                <a:spcPts val="600"/>
              </a:spcAft>
              <a:buFont typeface="Arial"/>
              <a:buChar char="•"/>
            </a:pPr>
            <a:r>
              <a:rPr lang="en-US" sz="2400" dirty="0" smtClean="0"/>
              <a:t>Partial credit is not random; not grade “inflation”</a:t>
            </a:r>
            <a:endParaRPr lang="en-US" sz="2400" dirty="0"/>
          </a:p>
        </p:txBody>
      </p:sp>
      <p:sp>
        <p:nvSpPr>
          <p:cNvPr id="6" name="TextBox 5"/>
          <p:cNvSpPr txBox="1"/>
          <p:nvPr/>
        </p:nvSpPr>
        <p:spPr>
          <a:xfrm>
            <a:off x="0" y="6550223"/>
            <a:ext cx="5803066" cy="307777"/>
          </a:xfrm>
          <a:prstGeom prst="rect">
            <a:avLst/>
          </a:prstGeom>
          <a:noFill/>
        </p:spPr>
        <p:txBody>
          <a:bodyPr wrap="none" rtlCol="0">
            <a:spAutoFit/>
          </a:bodyPr>
          <a:lstStyle/>
          <a:p>
            <a:r>
              <a:rPr lang="en-US" sz="1400" dirty="0" smtClean="0">
                <a:solidFill>
                  <a:srgbClr val="0000FF"/>
                </a:solidFill>
              </a:rPr>
              <a:t>A. D. Slepkov, A. T. K. Godfrey, </a:t>
            </a:r>
            <a:r>
              <a:rPr lang="en-CA" sz="1400" dirty="0" smtClean="0">
                <a:solidFill>
                  <a:srgbClr val="0000FF"/>
                </a:solidFill>
              </a:rPr>
              <a:t>Submitted to Appl. Meas. Educ., 2016.</a:t>
            </a:r>
            <a:endParaRPr lang="en-US" sz="1400" dirty="0">
              <a:solidFill>
                <a:srgbClr val="0000FF"/>
              </a:solidFill>
            </a:endParaRPr>
          </a:p>
        </p:txBody>
      </p:sp>
      <p:pic>
        <p:nvPicPr>
          <p:cNvPr id="7" name="Picture 6" descr="Description: MacBook-HD:Users:aslepkov:Dropbox:IF-AT Partial Credit Paper:Reliability scatter plot.pdf"/>
          <p:cNvPicPr>
            <a:picLocks noChangeAspect="1"/>
          </p:cNvPicPr>
          <p:nvPr/>
        </p:nvPicPr>
        <p:blipFill>
          <a:blip r:embed="rId2">
            <a:extLst>
              <a:ext uri="{28A0092B-C50C-407E-A947-70E740481C1C}">
                <a14:useLocalDpi xmlns:a14="http://schemas.microsoft.com/office/drawing/2010/main" val="0"/>
              </a:ext>
            </a:extLst>
          </a:blip>
          <a:srcRect l="5923" t="8504" r="8551" b="5183"/>
          <a:stretch>
            <a:fillRect/>
          </a:stretch>
        </p:blipFill>
        <p:spPr bwMode="auto">
          <a:xfrm>
            <a:off x="4556681" y="1616085"/>
            <a:ext cx="4333492" cy="3348000"/>
          </a:xfrm>
          <a:prstGeom prst="rect">
            <a:avLst/>
          </a:prstGeom>
          <a:noFill/>
          <a:ln>
            <a:noFill/>
          </a:ln>
        </p:spPr>
      </p:pic>
      <p:pic>
        <p:nvPicPr>
          <p:cNvPr id="8" name="Picture 7" descr="Description: MacBook-HD:Users:aslepkov:Dropbox:IF-AT Partial Credit Paper:Discrimination scatter plot.pdf"/>
          <p:cNvPicPr/>
          <p:nvPr/>
        </p:nvPicPr>
        <p:blipFill>
          <a:blip r:embed="rId3">
            <a:extLst>
              <a:ext uri="{28A0092B-C50C-407E-A947-70E740481C1C}">
                <a14:useLocalDpi xmlns:a14="http://schemas.microsoft.com/office/drawing/2010/main" val="0"/>
              </a:ext>
            </a:extLst>
          </a:blip>
          <a:srcRect l="6076" t="8095" r="9030" b="6018"/>
          <a:stretch>
            <a:fillRect/>
          </a:stretch>
        </p:blipFill>
        <p:spPr bwMode="auto">
          <a:xfrm>
            <a:off x="289666" y="1616085"/>
            <a:ext cx="4117884" cy="3340344"/>
          </a:xfrm>
          <a:prstGeom prst="rect">
            <a:avLst/>
          </a:prstGeom>
          <a:noFill/>
          <a:ln>
            <a:noFill/>
          </a:ln>
        </p:spPr>
      </p:pic>
    </p:spTree>
    <p:extLst>
      <p:ext uri="{BB962C8B-B14F-4D97-AF65-F5344CB8AC3E}">
        <p14:creationId xmlns:p14="http://schemas.microsoft.com/office/powerpoint/2010/main" val="267963879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720"/>
            <a:ext cx="8229600" cy="539974"/>
          </a:xfrm>
        </p:spPr>
        <p:txBody>
          <a:bodyPr/>
          <a:lstStyle/>
          <a:p>
            <a:r>
              <a:rPr lang="en-US" sz="3200" dirty="0" smtClean="0"/>
              <a:t>IF-AT and partial </a:t>
            </a:r>
            <a:r>
              <a:rPr lang="en-US" sz="3200" dirty="0"/>
              <a:t>c</a:t>
            </a:r>
            <a:r>
              <a:rPr lang="en-US" sz="3200" dirty="0" smtClean="0"/>
              <a:t>redit</a:t>
            </a:r>
            <a:endParaRPr lang="en-US" sz="3200" dirty="0"/>
          </a:p>
        </p:txBody>
      </p:sp>
      <p:sp>
        <p:nvSpPr>
          <p:cNvPr id="5" name="TextBox 4"/>
          <p:cNvSpPr txBox="1"/>
          <p:nvPr/>
        </p:nvSpPr>
        <p:spPr>
          <a:xfrm>
            <a:off x="299370" y="5230181"/>
            <a:ext cx="8573045" cy="1277273"/>
          </a:xfrm>
          <a:prstGeom prst="rect">
            <a:avLst/>
          </a:prstGeom>
          <a:noFill/>
        </p:spPr>
        <p:txBody>
          <a:bodyPr wrap="square" rtlCol="0">
            <a:spAutoFit/>
          </a:bodyPr>
          <a:lstStyle/>
          <a:p>
            <a:pPr>
              <a:spcAft>
                <a:spcPts val="600"/>
              </a:spcAft>
            </a:pPr>
            <a:r>
              <a:rPr lang="en-US" sz="2400" dirty="0" smtClean="0"/>
              <a:t>Partial credit is seen to be granted in a discriminating manner</a:t>
            </a:r>
          </a:p>
          <a:p>
            <a:pPr>
              <a:spcAft>
                <a:spcPts val="600"/>
              </a:spcAft>
            </a:pPr>
            <a:r>
              <a:rPr lang="en-US" sz="2400" dirty="0"/>
              <a:t>	</a:t>
            </a:r>
            <a:r>
              <a:rPr lang="en-US" sz="2400" dirty="0" smtClean="0">
                <a:sym typeface="Wingdings"/>
              </a:rPr>
              <a:t> Students with more knowledge are more likely to earn 			partial credit </a:t>
            </a:r>
            <a:r>
              <a:rPr lang="en-US" sz="2400" u="sng" dirty="0" smtClean="0">
                <a:sym typeface="Wingdings"/>
              </a:rPr>
              <a:t>when available to them </a:t>
            </a:r>
            <a:endParaRPr lang="en-US" sz="2400" u="sng" dirty="0"/>
          </a:p>
        </p:txBody>
      </p:sp>
      <p:sp>
        <p:nvSpPr>
          <p:cNvPr id="6" name="TextBox 5"/>
          <p:cNvSpPr txBox="1"/>
          <p:nvPr/>
        </p:nvSpPr>
        <p:spPr>
          <a:xfrm>
            <a:off x="0" y="6550223"/>
            <a:ext cx="6511656" cy="307777"/>
          </a:xfrm>
          <a:prstGeom prst="rect">
            <a:avLst/>
          </a:prstGeom>
          <a:noFill/>
        </p:spPr>
        <p:txBody>
          <a:bodyPr wrap="none" rtlCol="0">
            <a:spAutoFit/>
          </a:bodyPr>
          <a:lstStyle/>
          <a:p>
            <a:r>
              <a:rPr lang="en-US" sz="1400" dirty="0" smtClean="0">
                <a:solidFill>
                  <a:srgbClr val="0000FF"/>
                </a:solidFill>
              </a:rPr>
              <a:t>A. D. Slepkov, A. J. </a:t>
            </a:r>
            <a:r>
              <a:rPr lang="en-US" sz="1400" dirty="0" err="1" smtClean="0">
                <a:solidFill>
                  <a:srgbClr val="0000FF"/>
                </a:solidFill>
              </a:rPr>
              <a:t>Vreugdenhill</a:t>
            </a:r>
            <a:r>
              <a:rPr lang="en-US" sz="1400" dirty="0" smtClean="0">
                <a:solidFill>
                  <a:srgbClr val="0000FF"/>
                </a:solidFill>
              </a:rPr>
              <a:t>, and R. </a:t>
            </a:r>
            <a:r>
              <a:rPr lang="en-US" sz="1400" dirty="0" err="1" smtClean="0">
                <a:solidFill>
                  <a:srgbClr val="0000FF"/>
                </a:solidFill>
              </a:rPr>
              <a:t>Shiell</a:t>
            </a:r>
            <a:r>
              <a:rPr lang="en-US" sz="1400" dirty="0" smtClean="0">
                <a:solidFill>
                  <a:srgbClr val="0000FF"/>
                </a:solidFill>
              </a:rPr>
              <a:t>, </a:t>
            </a:r>
            <a:r>
              <a:rPr lang="en-CA" sz="1400" dirty="0" smtClean="0">
                <a:solidFill>
                  <a:srgbClr val="0000FF"/>
                </a:solidFill>
              </a:rPr>
              <a:t>Submitted to J. Chem. Ed, 2016.</a:t>
            </a:r>
            <a:endParaRPr lang="en-US" sz="1400" dirty="0">
              <a:solidFill>
                <a:srgbClr val="0000FF"/>
              </a:solidFill>
            </a:endParaRPr>
          </a:p>
        </p:txBody>
      </p:sp>
      <p:sp>
        <p:nvSpPr>
          <p:cNvPr id="3" name="TextBox 2"/>
          <p:cNvSpPr txBox="1"/>
          <p:nvPr/>
        </p:nvSpPr>
        <p:spPr>
          <a:xfrm>
            <a:off x="6784351" y="1304379"/>
            <a:ext cx="1864613" cy="646331"/>
          </a:xfrm>
          <a:prstGeom prst="rect">
            <a:avLst/>
          </a:prstGeom>
          <a:noFill/>
        </p:spPr>
        <p:txBody>
          <a:bodyPr wrap="none" rtlCol="0">
            <a:spAutoFit/>
          </a:bodyPr>
          <a:lstStyle/>
          <a:p>
            <a:r>
              <a:rPr lang="en-US" dirty="0" smtClean="0">
                <a:latin typeface="Times New Roman"/>
                <a:cs typeface="Times New Roman"/>
              </a:rPr>
              <a:t>Intro Chemistry II</a:t>
            </a:r>
          </a:p>
          <a:p>
            <a:r>
              <a:rPr lang="en-US" dirty="0" smtClean="0">
                <a:latin typeface="Times New Roman"/>
                <a:cs typeface="Times New Roman"/>
              </a:rPr>
              <a:t>~450 students</a:t>
            </a:r>
            <a:endParaRPr lang="en-US" dirty="0">
              <a:latin typeface="Times New Roman"/>
              <a:cs typeface="Times New Roman"/>
            </a:endParaRPr>
          </a:p>
        </p:txBody>
      </p:sp>
      <p:pic>
        <p:nvPicPr>
          <p:cNvPr id="4" name="Picture 3" descr="Combined binned correlations-V2.png"/>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9351" r="12004"/>
          <a:stretch/>
        </p:blipFill>
        <p:spPr>
          <a:xfrm>
            <a:off x="560595" y="995447"/>
            <a:ext cx="5308498" cy="4214915"/>
          </a:xfrm>
          <a:prstGeom prst="rect">
            <a:avLst/>
          </a:prstGeom>
        </p:spPr>
      </p:pic>
    </p:spTree>
    <p:extLst>
      <p:ext uri="{BB962C8B-B14F-4D97-AF65-F5344CB8AC3E}">
        <p14:creationId xmlns:p14="http://schemas.microsoft.com/office/powerpoint/2010/main" val="215810307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75365"/>
            <a:ext cx="7772400" cy="721188"/>
          </a:xfrm>
        </p:spPr>
        <p:txBody>
          <a:bodyPr/>
          <a:lstStyle/>
          <a:p>
            <a:r>
              <a:rPr lang="en-US" sz="3600" dirty="0" smtClean="0"/>
              <a:t>Context and Roadmap</a:t>
            </a:r>
            <a:endParaRPr lang="en-US" sz="3600" dirty="0"/>
          </a:p>
        </p:txBody>
      </p:sp>
      <p:sp>
        <p:nvSpPr>
          <p:cNvPr id="2" name="TextBox 1"/>
          <p:cNvSpPr txBox="1"/>
          <p:nvPr/>
        </p:nvSpPr>
        <p:spPr>
          <a:xfrm>
            <a:off x="422592" y="1322611"/>
            <a:ext cx="8468031" cy="4832092"/>
          </a:xfrm>
          <a:prstGeom prst="rect">
            <a:avLst/>
          </a:prstGeom>
          <a:noFill/>
        </p:spPr>
        <p:txBody>
          <a:bodyPr wrap="square" rtlCol="0">
            <a:spAutoFit/>
          </a:bodyPr>
          <a:lstStyle/>
          <a:p>
            <a:pPr>
              <a:spcAft>
                <a:spcPts val="600"/>
              </a:spcAft>
            </a:pPr>
            <a:r>
              <a:rPr lang="en-US" sz="3200" b="1" dirty="0" smtClean="0"/>
              <a:t>Context:</a:t>
            </a:r>
          </a:p>
          <a:p>
            <a:pPr>
              <a:spcAft>
                <a:spcPts val="600"/>
              </a:spcAft>
            </a:pPr>
            <a:endParaRPr lang="en-US" sz="1000" dirty="0" smtClean="0"/>
          </a:p>
          <a:p>
            <a:pPr>
              <a:spcAft>
                <a:spcPts val="600"/>
              </a:spcAft>
            </a:pPr>
            <a:r>
              <a:rPr lang="en-US" sz="2400" dirty="0" smtClean="0"/>
              <a:t>The choice between using Oral, Constructed-Response </a:t>
            </a:r>
            <a:r>
              <a:rPr lang="en-US" sz="2400" dirty="0" smtClean="0">
                <a:solidFill>
                  <a:srgbClr val="FF0000"/>
                </a:solidFill>
              </a:rPr>
              <a:t>(CR)</a:t>
            </a:r>
            <a:r>
              <a:rPr lang="en-US" sz="2400" dirty="0" smtClean="0"/>
              <a:t>, and Multiple-Choice </a:t>
            </a:r>
            <a:r>
              <a:rPr lang="en-US" sz="2400" dirty="0" smtClean="0">
                <a:solidFill>
                  <a:srgbClr val="FF0000"/>
                </a:solidFill>
              </a:rPr>
              <a:t>(MC)</a:t>
            </a:r>
            <a:r>
              <a:rPr lang="en-US" sz="2400" dirty="0" smtClean="0"/>
              <a:t> testing in physics examinations stems from a balance of </a:t>
            </a:r>
            <a:r>
              <a:rPr lang="en-US" sz="2400" b="1" dirty="0" smtClean="0"/>
              <a:t>economics and ethos</a:t>
            </a:r>
            <a:r>
              <a:rPr lang="en-US" sz="2400" dirty="0" smtClean="0"/>
              <a:t>.</a:t>
            </a:r>
          </a:p>
          <a:p>
            <a:pPr>
              <a:spcAft>
                <a:spcPts val="600"/>
              </a:spcAft>
            </a:pPr>
            <a:endParaRPr lang="en-US" sz="1000" dirty="0"/>
          </a:p>
          <a:p>
            <a:pPr>
              <a:spcAft>
                <a:spcPts val="600"/>
              </a:spcAft>
            </a:pPr>
            <a:r>
              <a:rPr lang="en-US" sz="2400" dirty="0" smtClean="0"/>
              <a:t>Traditionally, multiple-choice testing has been reviled in pedagogical circles in physics, where constructed response testing is seen as a “gold standard” of sorts.</a:t>
            </a:r>
          </a:p>
          <a:p>
            <a:pPr>
              <a:spcAft>
                <a:spcPts val="600"/>
              </a:spcAft>
            </a:pPr>
            <a:endParaRPr lang="en-US" sz="1000" dirty="0"/>
          </a:p>
          <a:p>
            <a:pPr>
              <a:spcAft>
                <a:spcPts val="600"/>
              </a:spcAft>
            </a:pPr>
            <a:r>
              <a:rPr lang="en-US" sz="2400" dirty="0" smtClean="0"/>
              <a:t>Economics are driving the adoption of multiple-choice. We are working on reconciling our ethos towards this format by exploring MC structures that are more valid in physics education.</a:t>
            </a:r>
          </a:p>
        </p:txBody>
      </p:sp>
    </p:spTree>
    <p:extLst>
      <p:ext uri="{BB962C8B-B14F-4D97-AF65-F5344CB8AC3E}">
        <p14:creationId xmlns:p14="http://schemas.microsoft.com/office/powerpoint/2010/main" val="271672280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318077" y="423178"/>
            <a:ext cx="8536609" cy="4445390"/>
          </a:xfrm>
          <a:prstGeom prst="rect">
            <a:avLst/>
          </a:prstGeom>
          <a:noFill/>
          <a:ln w="9525">
            <a:noFill/>
            <a:miter lim="800000"/>
            <a:headEnd/>
            <a:tailEnd/>
          </a:ln>
          <a:effectLst/>
        </p:spPr>
        <p:txBody>
          <a:bodyPr lIns="0" rIns="0"/>
          <a:lstStyle/>
          <a:p>
            <a:pPr>
              <a:spcBef>
                <a:spcPct val="20000"/>
              </a:spcBef>
              <a:buClr>
                <a:schemeClr val="tx1"/>
              </a:buClr>
              <a:buSzPct val="80000"/>
            </a:pPr>
            <a:r>
              <a:rPr lang="en-CA" sz="3200" dirty="0" smtClean="0"/>
              <a:t>What do we know about Integrated Testlets?</a:t>
            </a:r>
          </a:p>
          <a:p>
            <a:pPr>
              <a:spcBef>
                <a:spcPct val="20000"/>
              </a:spcBef>
              <a:buClr>
                <a:schemeClr val="tx1"/>
              </a:buClr>
              <a:buSzPct val="80000"/>
            </a:pPr>
            <a:endParaRPr lang="en-CA" sz="3200" dirty="0" smtClean="0"/>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They allow for testing of complex integrated ideas like CR</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They are reliable like MC</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They allow for simple and valid partial credit schemes</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They are applicable to many disciplines, but are particularly useful in STEM disciplines</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Students spend less time on them than on CR</a:t>
            </a:r>
          </a:p>
          <a:p>
            <a:pPr marL="274638" lvl="0" indent="-274638">
              <a:spcBef>
                <a:spcPct val="20000"/>
              </a:spcBef>
              <a:spcAft>
                <a:spcPts val="600"/>
              </a:spcAft>
              <a:buClr>
                <a:srgbClr val="000000"/>
              </a:buClr>
              <a:buSzPct val="80000"/>
              <a:buFont typeface="Wingdings" pitchFamily="2" charset="2"/>
              <a:buChar char="Ø"/>
            </a:pPr>
            <a:r>
              <a:rPr lang="en-CA" sz="2400" b="1" u="sng" dirty="0" smtClean="0">
                <a:solidFill>
                  <a:srgbClr val="000000"/>
                </a:solidFill>
              </a:rPr>
              <a:t>Their use reinforces the course’s learning objectives</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They cost 2X as much as </a:t>
            </a:r>
            <a:r>
              <a:rPr lang="en-CA" sz="2400" dirty="0" err="1" smtClean="0">
                <a:solidFill>
                  <a:srgbClr val="000000"/>
                </a:solidFill>
              </a:rPr>
              <a:t>Scantron</a:t>
            </a:r>
            <a:r>
              <a:rPr lang="en-CA" sz="2000" baseline="30000" dirty="0" smtClean="0">
                <a:solidFill>
                  <a:srgbClr val="000000"/>
                </a:solidFill>
              </a:rPr>
              <a:t>®</a:t>
            </a:r>
            <a:r>
              <a:rPr lang="en-CA" sz="2400" dirty="0" smtClean="0">
                <a:solidFill>
                  <a:srgbClr val="000000"/>
                </a:solidFill>
              </a:rPr>
              <a:t>, but 5% as much as CR</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rPr>
              <a:t>Students prefer this testing format (even top students!) </a:t>
            </a:r>
            <a:endParaRPr lang="en-CA" sz="2400" dirty="0">
              <a:solidFill>
                <a:srgbClr val="000000"/>
              </a:solidFill>
            </a:endParaRPr>
          </a:p>
          <a:p>
            <a:pPr>
              <a:spcBef>
                <a:spcPct val="20000"/>
              </a:spcBef>
              <a:buClr>
                <a:schemeClr val="tx1"/>
              </a:buClr>
              <a:buSzPct val="80000"/>
            </a:pPr>
            <a:endParaRPr lang="en-CA" sz="3200" dirty="0"/>
          </a:p>
          <a:p>
            <a:pPr>
              <a:spcBef>
                <a:spcPct val="20000"/>
              </a:spcBef>
              <a:buClr>
                <a:schemeClr val="tx1"/>
              </a:buClr>
              <a:buSzPct val="80000"/>
            </a:pPr>
            <a:endParaRPr lang="en-CA" sz="3200" dirty="0"/>
          </a:p>
        </p:txBody>
      </p:sp>
    </p:spTree>
    <p:extLst>
      <p:ext uri="{BB962C8B-B14F-4D97-AF65-F5344CB8AC3E}">
        <p14:creationId xmlns:p14="http://schemas.microsoft.com/office/powerpoint/2010/main" val="64925654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2"/>
          <p:cNvSpPr>
            <a:spLocks noChangeArrowheads="1"/>
          </p:cNvSpPr>
          <p:nvPr/>
        </p:nvSpPr>
        <p:spPr bwMode="auto">
          <a:xfrm>
            <a:off x="6939858" y="181443"/>
            <a:ext cx="2068066" cy="817751"/>
          </a:xfrm>
          <a:prstGeom prst="flowChartAlternateProcess">
            <a:avLst/>
          </a:prstGeom>
          <a:solidFill>
            <a:srgbClr val="FFFF99"/>
          </a:solidFill>
          <a:ln w="25400">
            <a:solidFill>
              <a:srgbClr val="FF6600"/>
            </a:solidFill>
            <a:miter lim="800000"/>
            <a:headEnd/>
            <a:tailEnd/>
          </a:ln>
          <a:effectLst/>
        </p:spPr>
        <p:txBody>
          <a:bodyPr wrap="none" anchor="ctr"/>
          <a:lstStyle/>
          <a:p>
            <a:pPr algn="ctr" defTabSz="914400" fontAlgn="base">
              <a:spcBef>
                <a:spcPct val="0"/>
              </a:spcBef>
              <a:spcAft>
                <a:spcPct val="0"/>
              </a:spcAft>
            </a:pPr>
            <a:r>
              <a:rPr lang="en-GB" sz="2000" b="1" dirty="0" smtClean="0">
                <a:solidFill>
                  <a:srgbClr val="000000"/>
                </a:solidFill>
                <a:latin typeface="Times New Roman" pitchFamily="18" charset="0"/>
              </a:rPr>
              <a:t>Senior Physics:</a:t>
            </a:r>
          </a:p>
          <a:p>
            <a:pPr algn="ctr" defTabSz="914400" fontAlgn="base">
              <a:spcBef>
                <a:spcPct val="0"/>
              </a:spcBef>
              <a:spcAft>
                <a:spcPct val="0"/>
              </a:spcAft>
            </a:pPr>
            <a:r>
              <a:rPr lang="en-GB" sz="2000" b="1" dirty="0" smtClean="0">
                <a:solidFill>
                  <a:srgbClr val="000000"/>
                </a:solidFill>
                <a:latin typeface="Times New Roman" pitchFamily="18" charset="0"/>
              </a:rPr>
              <a:t>Optics</a:t>
            </a:r>
            <a:endParaRPr lang="en-GB" sz="2000" b="1" dirty="0">
              <a:solidFill>
                <a:srgbClr val="000000"/>
              </a:solidFill>
              <a:latin typeface="Times New Roman" pitchFamily="18" charset="0"/>
            </a:endParaRPr>
          </a:p>
        </p:txBody>
      </p:sp>
      <p:pic>
        <p:nvPicPr>
          <p:cNvPr id="2" name="Picture 1"/>
          <p:cNvPicPr>
            <a:picLocks noChangeAspect="1"/>
          </p:cNvPicPr>
          <p:nvPr/>
        </p:nvPicPr>
        <p:blipFill rotWithShape="1">
          <a:blip r:embed="rId2"/>
          <a:srcRect r="44666" b="69559"/>
          <a:stretch/>
        </p:blipFill>
        <p:spPr>
          <a:xfrm>
            <a:off x="477520" y="121921"/>
            <a:ext cx="5455920" cy="1381760"/>
          </a:xfrm>
          <a:prstGeom prst="rect">
            <a:avLst/>
          </a:prstGeom>
        </p:spPr>
      </p:pic>
      <p:pic>
        <p:nvPicPr>
          <p:cNvPr id="4" name="Picture 3"/>
          <p:cNvPicPr>
            <a:picLocks noChangeAspect="1"/>
          </p:cNvPicPr>
          <p:nvPr/>
        </p:nvPicPr>
        <p:blipFill rotWithShape="1">
          <a:blip r:embed="rId3">
            <a:clrChange>
              <a:clrFrom>
                <a:srgbClr val="FFFFFF"/>
              </a:clrFrom>
              <a:clrTo>
                <a:srgbClr val="FFFFFF">
                  <a:alpha val="0"/>
                </a:srgbClr>
              </a:clrTo>
            </a:clrChange>
          </a:blip>
          <a:srcRect l="55444" b="11664"/>
          <a:stretch/>
        </p:blipFill>
        <p:spPr>
          <a:xfrm>
            <a:off x="4450080" y="1158241"/>
            <a:ext cx="4074160" cy="3718560"/>
          </a:xfrm>
          <a:prstGeom prst="rect">
            <a:avLst/>
          </a:prstGeom>
        </p:spPr>
      </p:pic>
      <p:pic>
        <p:nvPicPr>
          <p:cNvPr id="5" name="Picture 4"/>
          <p:cNvPicPr>
            <a:picLocks noChangeAspect="1"/>
          </p:cNvPicPr>
          <p:nvPr/>
        </p:nvPicPr>
        <p:blipFill rotWithShape="1">
          <a:blip r:embed="rId4"/>
          <a:srcRect b="51510"/>
          <a:stretch/>
        </p:blipFill>
        <p:spPr>
          <a:xfrm>
            <a:off x="650240" y="4754880"/>
            <a:ext cx="3659663" cy="1788160"/>
          </a:xfrm>
          <a:prstGeom prst="rect">
            <a:avLst/>
          </a:prstGeom>
        </p:spPr>
      </p:pic>
      <p:pic>
        <p:nvPicPr>
          <p:cNvPr id="14" name="Picture 13"/>
          <p:cNvPicPr>
            <a:picLocks noChangeAspect="1"/>
          </p:cNvPicPr>
          <p:nvPr/>
        </p:nvPicPr>
        <p:blipFill rotWithShape="1">
          <a:blip r:embed="rId4"/>
          <a:srcRect t="51448"/>
          <a:stretch/>
        </p:blipFill>
        <p:spPr>
          <a:xfrm>
            <a:off x="3891280" y="4805680"/>
            <a:ext cx="3670562" cy="1795780"/>
          </a:xfrm>
          <a:prstGeom prst="rect">
            <a:avLst/>
          </a:prstGeom>
        </p:spPr>
      </p:pic>
      <p:pic>
        <p:nvPicPr>
          <p:cNvPr id="15" name="Picture 14"/>
          <p:cNvPicPr>
            <a:picLocks noChangeAspect="1"/>
          </p:cNvPicPr>
          <p:nvPr/>
        </p:nvPicPr>
        <p:blipFill rotWithShape="1">
          <a:blip r:embed="rId2"/>
          <a:srcRect t="34693" r="69705"/>
          <a:stretch/>
        </p:blipFill>
        <p:spPr>
          <a:xfrm>
            <a:off x="650240" y="1544320"/>
            <a:ext cx="3204370" cy="3180080"/>
          </a:xfrm>
          <a:prstGeom prst="rect">
            <a:avLst/>
          </a:prstGeom>
        </p:spPr>
      </p:pic>
    </p:spTree>
    <p:extLst>
      <p:ext uri="{BB962C8B-B14F-4D97-AF65-F5344CB8AC3E}">
        <p14:creationId xmlns:p14="http://schemas.microsoft.com/office/powerpoint/2010/main" val="224002972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io_testlet_01.jpg"/>
          <p:cNvPicPr>
            <a:picLocks noChangeAspect="1"/>
          </p:cNvPicPr>
          <p:nvPr/>
        </p:nvPicPr>
        <p:blipFill rotWithShape="1">
          <a:blip r:embed="rId2" cstate="print"/>
          <a:srcRect b="50081"/>
          <a:stretch/>
        </p:blipFill>
        <p:spPr>
          <a:xfrm>
            <a:off x="419567" y="204124"/>
            <a:ext cx="6339912" cy="4014439"/>
          </a:xfrm>
          <a:prstGeom prst="rect">
            <a:avLst/>
          </a:prstGeom>
        </p:spPr>
      </p:pic>
      <p:grpSp>
        <p:nvGrpSpPr>
          <p:cNvPr id="3" name="Group 2"/>
          <p:cNvGrpSpPr/>
          <p:nvPr/>
        </p:nvGrpSpPr>
        <p:grpSpPr>
          <a:xfrm>
            <a:off x="293462" y="4348294"/>
            <a:ext cx="3806187" cy="1331784"/>
            <a:chOff x="293462" y="4915294"/>
            <a:chExt cx="3806187" cy="1331784"/>
          </a:xfrm>
        </p:grpSpPr>
        <p:pic>
          <p:nvPicPr>
            <p:cNvPr id="9" name="Picture 8" descr="bio_testlet_01.jpg"/>
            <p:cNvPicPr>
              <a:picLocks noChangeAspect="1"/>
            </p:cNvPicPr>
            <p:nvPr/>
          </p:nvPicPr>
          <p:blipFill rotWithShape="1">
            <a:blip r:embed="rId2" cstate="print"/>
            <a:srcRect l="44994" t="65791" b="31530"/>
            <a:stretch/>
          </p:blipFill>
          <p:spPr>
            <a:xfrm>
              <a:off x="612340" y="5171140"/>
              <a:ext cx="3487309" cy="215465"/>
            </a:xfrm>
            <a:prstGeom prst="rect">
              <a:avLst/>
            </a:prstGeom>
          </p:spPr>
        </p:pic>
        <p:pic>
          <p:nvPicPr>
            <p:cNvPr id="10" name="Picture 9" descr="bio_testlet_01.jpg"/>
            <p:cNvPicPr>
              <a:picLocks noChangeAspect="1"/>
            </p:cNvPicPr>
            <p:nvPr/>
          </p:nvPicPr>
          <p:blipFill rotWithShape="1">
            <a:blip r:embed="rId2" cstate="print"/>
            <a:srcRect t="65086" r="55084" b="32015"/>
            <a:stretch/>
          </p:blipFill>
          <p:spPr>
            <a:xfrm>
              <a:off x="293462" y="4915294"/>
              <a:ext cx="2847618" cy="233168"/>
            </a:xfrm>
            <a:prstGeom prst="rect">
              <a:avLst/>
            </a:prstGeom>
          </p:spPr>
        </p:pic>
        <p:pic>
          <p:nvPicPr>
            <p:cNvPr id="11" name="Picture 10" descr="bio_testlet_01.jpg"/>
            <p:cNvPicPr>
              <a:picLocks noChangeAspect="1"/>
            </p:cNvPicPr>
            <p:nvPr/>
          </p:nvPicPr>
          <p:blipFill rotWithShape="1">
            <a:blip r:embed="rId2" cstate="print"/>
            <a:srcRect t="68769" r="55084" b="20249"/>
            <a:stretch/>
          </p:blipFill>
          <p:spPr>
            <a:xfrm>
              <a:off x="434522" y="5363926"/>
              <a:ext cx="2847618" cy="883152"/>
            </a:xfrm>
            <a:prstGeom prst="rect">
              <a:avLst/>
            </a:prstGeom>
          </p:spPr>
        </p:pic>
      </p:grpSp>
      <p:pic>
        <p:nvPicPr>
          <p:cNvPr id="8" name="Picture 7" descr="bio_testlet_01.jpg"/>
          <p:cNvPicPr>
            <a:picLocks noChangeAspect="1"/>
          </p:cNvPicPr>
          <p:nvPr/>
        </p:nvPicPr>
        <p:blipFill rotWithShape="1">
          <a:blip r:embed="rId2" cstate="print"/>
          <a:srcRect t="49293" r="39803" b="34490"/>
          <a:stretch/>
        </p:blipFill>
        <p:spPr>
          <a:xfrm>
            <a:off x="3384198" y="3776296"/>
            <a:ext cx="3816472" cy="1304126"/>
          </a:xfrm>
          <a:prstGeom prst="rect">
            <a:avLst/>
          </a:prstGeom>
        </p:spPr>
      </p:pic>
      <p:pic>
        <p:nvPicPr>
          <p:cNvPr id="12" name="Picture 11" descr="bio_testlet_01.jpg"/>
          <p:cNvPicPr>
            <a:picLocks noChangeAspect="1"/>
          </p:cNvPicPr>
          <p:nvPr/>
        </p:nvPicPr>
        <p:blipFill rotWithShape="1">
          <a:blip r:embed="rId2" cstate="print"/>
          <a:srcRect l="-1" t="80818" r="710" b="-418"/>
          <a:stretch/>
        </p:blipFill>
        <p:spPr>
          <a:xfrm>
            <a:off x="1983072" y="5202329"/>
            <a:ext cx="6294868" cy="1576291"/>
          </a:xfrm>
          <a:prstGeom prst="rect">
            <a:avLst/>
          </a:prstGeom>
        </p:spPr>
      </p:pic>
      <p:sp>
        <p:nvSpPr>
          <p:cNvPr id="13" name="AutoShape 2"/>
          <p:cNvSpPr>
            <a:spLocks noChangeArrowheads="1"/>
          </p:cNvSpPr>
          <p:nvPr/>
        </p:nvSpPr>
        <p:spPr bwMode="auto">
          <a:xfrm>
            <a:off x="6939858" y="181443"/>
            <a:ext cx="2068066" cy="817751"/>
          </a:xfrm>
          <a:prstGeom prst="flowChartAlternateProcess">
            <a:avLst/>
          </a:prstGeom>
          <a:solidFill>
            <a:srgbClr val="FFFF99"/>
          </a:solidFill>
          <a:ln w="25400">
            <a:solidFill>
              <a:srgbClr val="FF6600"/>
            </a:solidFill>
            <a:miter lim="800000"/>
            <a:headEnd/>
            <a:tailEnd/>
          </a:ln>
          <a:effectLst/>
        </p:spPr>
        <p:txBody>
          <a:bodyPr wrap="none" anchor="ctr"/>
          <a:lstStyle/>
          <a:p>
            <a:pPr algn="ctr" defTabSz="914400" fontAlgn="base">
              <a:spcBef>
                <a:spcPct val="0"/>
              </a:spcBef>
              <a:spcAft>
                <a:spcPct val="0"/>
              </a:spcAft>
            </a:pPr>
            <a:r>
              <a:rPr lang="en-GB" sz="2000" b="1" dirty="0" smtClean="0">
                <a:solidFill>
                  <a:srgbClr val="000000"/>
                </a:solidFill>
                <a:latin typeface="Times New Roman" pitchFamily="18" charset="0"/>
              </a:rPr>
              <a:t>Biology/Genetics</a:t>
            </a:r>
            <a:endParaRPr lang="en-GB" sz="2000" b="1" dirty="0">
              <a:solidFill>
                <a:srgbClr val="000000"/>
              </a:solidFill>
              <a:latin typeface="Times New Roman" pitchFamily="18" charset="0"/>
            </a:endParaRPr>
          </a:p>
        </p:txBody>
      </p:sp>
    </p:spTree>
    <p:extLst>
      <p:ext uri="{BB962C8B-B14F-4D97-AF65-F5344CB8AC3E}">
        <p14:creationId xmlns:p14="http://schemas.microsoft.com/office/powerpoint/2010/main" val="175378163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em_testlet_01.jpg"/>
          <p:cNvPicPr>
            <a:picLocks noChangeAspect="1"/>
          </p:cNvPicPr>
          <p:nvPr/>
        </p:nvPicPr>
        <p:blipFill rotWithShape="1">
          <a:blip r:embed="rId2" cstate="print"/>
          <a:srcRect b="76456"/>
          <a:stretch/>
        </p:blipFill>
        <p:spPr>
          <a:xfrm>
            <a:off x="165436" y="188678"/>
            <a:ext cx="6668470" cy="1801360"/>
          </a:xfrm>
          <a:prstGeom prst="rect">
            <a:avLst/>
          </a:prstGeom>
        </p:spPr>
      </p:pic>
      <p:sp>
        <p:nvSpPr>
          <p:cNvPr id="8" name="AutoShape 2"/>
          <p:cNvSpPr>
            <a:spLocks noChangeArrowheads="1"/>
          </p:cNvSpPr>
          <p:nvPr/>
        </p:nvSpPr>
        <p:spPr bwMode="auto">
          <a:xfrm>
            <a:off x="6985216" y="102061"/>
            <a:ext cx="2068066" cy="817751"/>
          </a:xfrm>
          <a:prstGeom prst="flowChartAlternateProcess">
            <a:avLst/>
          </a:prstGeom>
          <a:solidFill>
            <a:srgbClr val="FFFF99"/>
          </a:solidFill>
          <a:ln w="25400">
            <a:solidFill>
              <a:srgbClr val="FF6600"/>
            </a:solidFill>
            <a:miter lim="800000"/>
            <a:headEnd/>
            <a:tailEnd/>
          </a:ln>
          <a:effectLst/>
        </p:spPr>
        <p:txBody>
          <a:bodyPr wrap="none" anchor="ctr"/>
          <a:lstStyle/>
          <a:p>
            <a:pPr algn="ctr" defTabSz="914400" fontAlgn="base">
              <a:spcBef>
                <a:spcPct val="0"/>
              </a:spcBef>
              <a:spcAft>
                <a:spcPct val="0"/>
              </a:spcAft>
            </a:pPr>
            <a:r>
              <a:rPr lang="en-GB" sz="2000" b="1" dirty="0" smtClean="0">
                <a:solidFill>
                  <a:srgbClr val="000000"/>
                </a:solidFill>
                <a:latin typeface="Times New Roman" pitchFamily="18" charset="0"/>
              </a:rPr>
              <a:t>Chemistry</a:t>
            </a:r>
            <a:endParaRPr lang="en-GB" sz="2000" b="1" dirty="0">
              <a:solidFill>
                <a:srgbClr val="000000"/>
              </a:solidFill>
              <a:latin typeface="Times New Roman" pitchFamily="18" charset="0"/>
            </a:endParaRPr>
          </a:p>
        </p:txBody>
      </p:sp>
      <p:pic>
        <p:nvPicPr>
          <p:cNvPr id="9" name="Picture 8" descr="chem_testlet_01.jpg"/>
          <p:cNvPicPr>
            <a:picLocks noChangeAspect="1"/>
          </p:cNvPicPr>
          <p:nvPr/>
        </p:nvPicPr>
        <p:blipFill rotWithShape="1">
          <a:blip r:embed="rId2" cstate="print"/>
          <a:srcRect t="48368" r="54109" b="27263"/>
          <a:stretch/>
        </p:blipFill>
        <p:spPr>
          <a:xfrm>
            <a:off x="198606" y="4037111"/>
            <a:ext cx="3060228" cy="1864481"/>
          </a:xfrm>
          <a:prstGeom prst="rect">
            <a:avLst/>
          </a:prstGeom>
        </p:spPr>
      </p:pic>
      <p:pic>
        <p:nvPicPr>
          <p:cNvPr id="10" name="Picture 9" descr="chem_testlet_01.jpg"/>
          <p:cNvPicPr>
            <a:picLocks noChangeAspect="1"/>
          </p:cNvPicPr>
          <p:nvPr/>
        </p:nvPicPr>
        <p:blipFill rotWithShape="1">
          <a:blip r:embed="rId2" cstate="print"/>
          <a:srcRect l="49064" t="47579" b="26985"/>
          <a:stretch/>
        </p:blipFill>
        <p:spPr>
          <a:xfrm>
            <a:off x="5443025" y="1108509"/>
            <a:ext cx="3396652" cy="1946117"/>
          </a:xfrm>
          <a:prstGeom prst="rect">
            <a:avLst/>
          </a:prstGeom>
        </p:spPr>
      </p:pic>
      <p:pic>
        <p:nvPicPr>
          <p:cNvPr id="11" name="Picture 10" descr="chem_testlet_01.jpg"/>
          <p:cNvPicPr>
            <a:picLocks noChangeAspect="1"/>
          </p:cNvPicPr>
          <p:nvPr/>
        </p:nvPicPr>
        <p:blipFill rotWithShape="1">
          <a:blip r:embed="rId2" cstate="print"/>
          <a:srcRect t="75249" r="56125"/>
          <a:stretch/>
        </p:blipFill>
        <p:spPr>
          <a:xfrm>
            <a:off x="5477054" y="3050524"/>
            <a:ext cx="2925791" cy="1893708"/>
          </a:xfrm>
          <a:prstGeom prst="rect">
            <a:avLst/>
          </a:prstGeom>
        </p:spPr>
      </p:pic>
      <p:grpSp>
        <p:nvGrpSpPr>
          <p:cNvPr id="3" name="Group 2"/>
          <p:cNvGrpSpPr/>
          <p:nvPr/>
        </p:nvGrpSpPr>
        <p:grpSpPr>
          <a:xfrm>
            <a:off x="124740" y="2234018"/>
            <a:ext cx="5352831" cy="1732220"/>
            <a:chOff x="282969" y="3776294"/>
            <a:chExt cx="5352831" cy="1732220"/>
          </a:xfrm>
        </p:grpSpPr>
        <p:pic>
          <p:nvPicPr>
            <p:cNvPr id="13" name="Picture 12" descr="chem_testlet_01.jpg"/>
            <p:cNvPicPr>
              <a:picLocks noChangeAspect="1"/>
            </p:cNvPicPr>
            <p:nvPr/>
          </p:nvPicPr>
          <p:blipFill rotWithShape="1">
            <a:blip r:embed="rId2" cstate="print"/>
            <a:srcRect t="24177" r="32068" b="72118"/>
            <a:stretch/>
          </p:blipFill>
          <p:spPr>
            <a:xfrm>
              <a:off x="289324" y="3776294"/>
              <a:ext cx="4530022" cy="283506"/>
            </a:xfrm>
            <a:prstGeom prst="rect">
              <a:avLst/>
            </a:prstGeom>
          </p:spPr>
        </p:pic>
        <p:pic>
          <p:nvPicPr>
            <p:cNvPr id="14" name="Picture 13" descr="chem_testlet_01.jpg"/>
            <p:cNvPicPr>
              <a:picLocks noChangeAspect="1"/>
            </p:cNvPicPr>
            <p:nvPr/>
          </p:nvPicPr>
          <p:blipFill rotWithShape="1">
            <a:blip r:embed="rId2" cstate="print"/>
            <a:srcRect t="31820" r="43706" b="51632"/>
            <a:stretch/>
          </p:blipFill>
          <p:spPr>
            <a:xfrm>
              <a:off x="282969" y="4242367"/>
              <a:ext cx="3753942" cy="1266147"/>
            </a:xfrm>
            <a:prstGeom prst="rect">
              <a:avLst/>
            </a:prstGeom>
          </p:spPr>
        </p:pic>
        <p:pic>
          <p:nvPicPr>
            <p:cNvPr id="16" name="Picture 15" descr="chem_testlet_01.jpg"/>
            <p:cNvPicPr>
              <a:picLocks noChangeAspect="1"/>
            </p:cNvPicPr>
            <p:nvPr/>
          </p:nvPicPr>
          <p:blipFill rotWithShape="1">
            <a:blip r:embed="rId2" cstate="print"/>
            <a:srcRect l="67857" t="25001" b="72331"/>
            <a:stretch/>
          </p:blipFill>
          <p:spPr>
            <a:xfrm>
              <a:off x="555641" y="4025780"/>
              <a:ext cx="2143433" cy="204124"/>
            </a:xfrm>
            <a:prstGeom prst="rect">
              <a:avLst/>
            </a:prstGeom>
          </p:spPr>
        </p:pic>
        <p:pic>
          <p:nvPicPr>
            <p:cNvPr id="15" name="Picture 14" descr="chem_testlet_01.jpg"/>
            <p:cNvPicPr>
              <a:picLocks noChangeAspect="1"/>
            </p:cNvPicPr>
            <p:nvPr/>
          </p:nvPicPr>
          <p:blipFill rotWithShape="1">
            <a:blip r:embed="rId2" cstate="print"/>
            <a:srcRect l="4259" t="28114" r="50678" b="69812"/>
            <a:stretch/>
          </p:blipFill>
          <p:spPr>
            <a:xfrm>
              <a:off x="2630796" y="4059799"/>
              <a:ext cx="3005004" cy="158763"/>
            </a:xfrm>
            <a:prstGeom prst="rect">
              <a:avLst/>
            </a:prstGeom>
          </p:spPr>
        </p:pic>
      </p:grpSp>
      <p:grpSp>
        <p:nvGrpSpPr>
          <p:cNvPr id="4" name="Group 3"/>
          <p:cNvGrpSpPr/>
          <p:nvPr/>
        </p:nvGrpSpPr>
        <p:grpSpPr>
          <a:xfrm>
            <a:off x="5470699" y="4985562"/>
            <a:ext cx="3455754" cy="1605254"/>
            <a:chOff x="5606779" y="4985562"/>
            <a:chExt cx="3455754" cy="1605254"/>
          </a:xfrm>
        </p:grpSpPr>
        <p:pic>
          <p:nvPicPr>
            <p:cNvPr id="12" name="Picture 11" descr="chem_testlet_01.jpg"/>
            <p:cNvPicPr>
              <a:picLocks noChangeAspect="1"/>
            </p:cNvPicPr>
            <p:nvPr/>
          </p:nvPicPr>
          <p:blipFill rotWithShape="1">
            <a:blip r:embed="rId2" cstate="print"/>
            <a:srcRect l="48273" t="75527" b="19379"/>
            <a:stretch/>
          </p:blipFill>
          <p:spPr>
            <a:xfrm>
              <a:off x="5613134" y="4985562"/>
              <a:ext cx="3449399" cy="389704"/>
            </a:xfrm>
            <a:prstGeom prst="rect">
              <a:avLst/>
            </a:prstGeom>
          </p:spPr>
        </p:pic>
        <p:pic>
          <p:nvPicPr>
            <p:cNvPr id="17" name="Picture 16" descr="chem_testlet_01.jpg"/>
            <p:cNvPicPr>
              <a:picLocks noChangeAspect="1"/>
            </p:cNvPicPr>
            <p:nvPr/>
          </p:nvPicPr>
          <p:blipFill rotWithShape="1">
            <a:blip r:embed="rId2" cstate="print"/>
            <a:srcRect l="48273" t="84557"/>
            <a:stretch/>
          </p:blipFill>
          <p:spPr>
            <a:xfrm>
              <a:off x="5606779" y="5409291"/>
              <a:ext cx="3449399" cy="1181525"/>
            </a:xfrm>
            <a:prstGeom prst="rect">
              <a:avLst/>
            </a:prstGeom>
          </p:spPr>
        </p:pic>
      </p:grpSp>
    </p:spTree>
    <p:extLst>
      <p:ext uri="{BB962C8B-B14F-4D97-AF65-F5344CB8AC3E}">
        <p14:creationId xmlns:p14="http://schemas.microsoft.com/office/powerpoint/2010/main" val="311800270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th_testlet_01.jpg"/>
          <p:cNvPicPr>
            <a:picLocks noChangeAspect="1"/>
          </p:cNvPicPr>
          <p:nvPr/>
        </p:nvPicPr>
        <p:blipFill rotWithShape="1">
          <a:blip r:embed="rId2" cstate="print"/>
          <a:srcRect l="50358" t="19109" b="51622"/>
          <a:stretch/>
        </p:blipFill>
        <p:spPr>
          <a:xfrm>
            <a:off x="2846247" y="1553611"/>
            <a:ext cx="3636054" cy="2669666"/>
          </a:xfrm>
          <a:prstGeom prst="rect">
            <a:avLst/>
          </a:prstGeom>
        </p:spPr>
      </p:pic>
      <p:pic>
        <p:nvPicPr>
          <p:cNvPr id="9" name="Picture 8" descr="math_testlet_01.jpg"/>
          <p:cNvPicPr>
            <a:picLocks noChangeAspect="1"/>
          </p:cNvPicPr>
          <p:nvPr/>
        </p:nvPicPr>
        <p:blipFill rotWithShape="1">
          <a:blip r:embed="rId2" cstate="print"/>
          <a:srcRect t="17548" r="66004" b="44585"/>
          <a:stretch/>
        </p:blipFill>
        <p:spPr>
          <a:xfrm>
            <a:off x="124162" y="1462889"/>
            <a:ext cx="2490055" cy="3453902"/>
          </a:xfrm>
          <a:prstGeom prst="rect">
            <a:avLst/>
          </a:prstGeom>
        </p:spPr>
      </p:pic>
      <p:pic>
        <p:nvPicPr>
          <p:cNvPr id="11" name="Picture 10" descr="math_testlet_01.jpg"/>
          <p:cNvPicPr>
            <a:picLocks noChangeAspect="1"/>
          </p:cNvPicPr>
          <p:nvPr/>
        </p:nvPicPr>
        <p:blipFill rotWithShape="1">
          <a:blip r:embed="rId2" cstate="print"/>
          <a:srcRect l="5596" b="84416"/>
          <a:stretch/>
        </p:blipFill>
        <p:spPr>
          <a:xfrm>
            <a:off x="90717" y="144650"/>
            <a:ext cx="6914670" cy="1421439"/>
          </a:xfrm>
          <a:prstGeom prst="rect">
            <a:avLst/>
          </a:prstGeom>
        </p:spPr>
      </p:pic>
      <p:sp>
        <p:nvSpPr>
          <p:cNvPr id="13" name="AutoShape 2"/>
          <p:cNvSpPr>
            <a:spLocks noChangeArrowheads="1"/>
          </p:cNvSpPr>
          <p:nvPr/>
        </p:nvSpPr>
        <p:spPr bwMode="auto">
          <a:xfrm>
            <a:off x="6985216" y="102061"/>
            <a:ext cx="2068066" cy="817751"/>
          </a:xfrm>
          <a:prstGeom prst="flowChartAlternateProcess">
            <a:avLst/>
          </a:prstGeom>
          <a:solidFill>
            <a:srgbClr val="FFFF99"/>
          </a:solidFill>
          <a:ln w="25400">
            <a:solidFill>
              <a:srgbClr val="FF6600"/>
            </a:solidFill>
            <a:miter lim="800000"/>
            <a:headEnd/>
            <a:tailEnd/>
          </a:ln>
          <a:effectLst/>
        </p:spPr>
        <p:txBody>
          <a:bodyPr wrap="none" anchor="ctr"/>
          <a:lstStyle/>
          <a:p>
            <a:pPr algn="ctr" defTabSz="914400" fontAlgn="base">
              <a:spcBef>
                <a:spcPct val="0"/>
              </a:spcBef>
              <a:spcAft>
                <a:spcPct val="0"/>
              </a:spcAft>
            </a:pPr>
            <a:r>
              <a:rPr lang="en-GB" sz="2000" b="1" dirty="0" smtClean="0">
                <a:solidFill>
                  <a:srgbClr val="000000"/>
                </a:solidFill>
                <a:latin typeface="Times New Roman" pitchFamily="18" charset="0"/>
              </a:rPr>
              <a:t>Calculus</a:t>
            </a:r>
            <a:endParaRPr lang="en-GB" sz="2000" b="1" dirty="0">
              <a:solidFill>
                <a:srgbClr val="000000"/>
              </a:solidFill>
              <a:latin typeface="Times New Roman" pitchFamily="18" charset="0"/>
            </a:endParaRPr>
          </a:p>
        </p:txBody>
      </p:sp>
      <p:grpSp>
        <p:nvGrpSpPr>
          <p:cNvPr id="2" name="Group 1"/>
          <p:cNvGrpSpPr/>
          <p:nvPr/>
        </p:nvGrpSpPr>
        <p:grpSpPr>
          <a:xfrm>
            <a:off x="5568701" y="2363743"/>
            <a:ext cx="3096945" cy="1798259"/>
            <a:chOff x="6373815" y="2737970"/>
            <a:chExt cx="3096945" cy="1798259"/>
          </a:xfrm>
        </p:grpSpPr>
        <p:pic>
          <p:nvPicPr>
            <p:cNvPr id="12" name="Picture 11" descr="math_testlet_01.jpg"/>
            <p:cNvPicPr>
              <a:picLocks noChangeAspect="1"/>
            </p:cNvPicPr>
            <p:nvPr/>
          </p:nvPicPr>
          <p:blipFill rotWithShape="1">
            <a:blip r:embed="rId2" cstate="print"/>
            <a:srcRect l="37269" t="83393" r="25700" b="14120"/>
            <a:stretch/>
          </p:blipFill>
          <p:spPr>
            <a:xfrm>
              <a:off x="6758430" y="3061863"/>
              <a:ext cx="2712330" cy="226805"/>
            </a:xfrm>
            <a:prstGeom prst="rect">
              <a:avLst/>
            </a:prstGeom>
          </p:spPr>
        </p:pic>
        <p:pic>
          <p:nvPicPr>
            <p:cNvPr id="14" name="Picture 13" descr="math_testlet_01.jpg"/>
            <p:cNvPicPr>
              <a:picLocks noChangeAspect="1"/>
            </p:cNvPicPr>
            <p:nvPr/>
          </p:nvPicPr>
          <p:blipFill rotWithShape="1">
            <a:blip r:embed="rId2" cstate="print"/>
            <a:srcRect t="87442" r="75649"/>
            <a:stretch/>
          </p:blipFill>
          <p:spPr>
            <a:xfrm>
              <a:off x="6521235" y="3390730"/>
              <a:ext cx="1783637" cy="1145499"/>
            </a:xfrm>
            <a:prstGeom prst="rect">
              <a:avLst/>
            </a:prstGeom>
          </p:spPr>
        </p:pic>
        <p:pic>
          <p:nvPicPr>
            <p:cNvPr id="15" name="Picture 14" descr="math_testlet_01.jpg"/>
            <p:cNvPicPr>
              <a:picLocks noChangeAspect="1"/>
            </p:cNvPicPr>
            <p:nvPr/>
          </p:nvPicPr>
          <p:blipFill rotWithShape="1">
            <a:blip r:embed="rId2" cstate="print"/>
            <a:srcRect l="-1" t="82647" r="62180" b="13180"/>
            <a:stretch/>
          </p:blipFill>
          <p:spPr>
            <a:xfrm>
              <a:off x="6373815" y="2737970"/>
              <a:ext cx="2770185" cy="380591"/>
            </a:xfrm>
            <a:prstGeom prst="rect">
              <a:avLst/>
            </a:prstGeom>
          </p:spPr>
        </p:pic>
      </p:grpSp>
      <p:pic>
        <p:nvPicPr>
          <p:cNvPr id="10" name="Picture 9" descr="math_testlet_01.jpg"/>
          <p:cNvPicPr>
            <a:picLocks noChangeAspect="1"/>
          </p:cNvPicPr>
          <p:nvPr/>
        </p:nvPicPr>
        <p:blipFill rotWithShape="1">
          <a:blip r:embed="rId2" cstate="print"/>
          <a:srcRect t="54908" r="6219" b="18366"/>
          <a:stretch/>
        </p:blipFill>
        <p:spPr>
          <a:xfrm>
            <a:off x="2477631" y="4309284"/>
            <a:ext cx="6582740" cy="2336086"/>
          </a:xfrm>
          <a:prstGeom prst="rect">
            <a:avLst/>
          </a:prstGeom>
        </p:spPr>
      </p:pic>
    </p:spTree>
    <p:extLst>
      <p:ext uri="{BB962C8B-B14F-4D97-AF65-F5344CB8AC3E}">
        <p14:creationId xmlns:p14="http://schemas.microsoft.com/office/powerpoint/2010/main" val="4385272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318077" y="423178"/>
            <a:ext cx="8536609" cy="4445390"/>
          </a:xfrm>
          <a:prstGeom prst="rect">
            <a:avLst/>
          </a:prstGeom>
          <a:noFill/>
          <a:ln w="9525">
            <a:noFill/>
            <a:miter lim="800000"/>
            <a:headEnd/>
            <a:tailEnd/>
          </a:ln>
          <a:effectLst/>
        </p:spPr>
        <p:txBody>
          <a:bodyPr lIns="0" rIns="0"/>
          <a:lstStyle/>
          <a:p>
            <a:pPr>
              <a:spcBef>
                <a:spcPct val="20000"/>
              </a:spcBef>
              <a:buClr>
                <a:schemeClr val="tx1"/>
              </a:buClr>
              <a:buSzPct val="80000"/>
            </a:pPr>
            <a:r>
              <a:rPr lang="en-CA" sz="3200" dirty="0" smtClean="0">
                <a:latin typeface="Arial"/>
                <a:cs typeface="Arial"/>
              </a:rPr>
              <a:t>What don’t we know about Integrated Testlets?</a:t>
            </a:r>
          </a:p>
          <a:p>
            <a:pPr>
              <a:spcBef>
                <a:spcPct val="20000"/>
              </a:spcBef>
              <a:buClr>
                <a:schemeClr val="tx1"/>
              </a:buClr>
              <a:buSzPct val="80000"/>
            </a:pPr>
            <a:r>
              <a:rPr lang="en-CA" sz="3200" dirty="0" smtClean="0">
                <a:latin typeface="Arial"/>
                <a:cs typeface="Arial"/>
              </a:rPr>
              <a:t>								</a:t>
            </a:r>
            <a:r>
              <a:rPr lang="en-CA" sz="2800" dirty="0" smtClean="0">
                <a:solidFill>
                  <a:srgbClr val="FF0000"/>
                </a:solidFill>
                <a:latin typeface="Arial"/>
                <a:cs typeface="Arial"/>
              </a:rPr>
              <a:t>[i.e. current &amp; future research]</a:t>
            </a:r>
          </a:p>
          <a:p>
            <a:pPr>
              <a:spcBef>
                <a:spcPct val="20000"/>
              </a:spcBef>
              <a:buClr>
                <a:schemeClr val="tx1"/>
              </a:buClr>
              <a:buSzPct val="80000"/>
            </a:pPr>
            <a:endParaRPr lang="en-CA" sz="3200" dirty="0" smtClean="0">
              <a:latin typeface="Arial"/>
              <a:cs typeface="Arial"/>
            </a:endParaRP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latin typeface="Arial"/>
                <a:cs typeface="Arial"/>
              </a:rPr>
              <a:t>How well do they model the problem-solving of CR?</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latin typeface="Arial"/>
                <a:cs typeface="Arial"/>
              </a:rPr>
              <a:t>Can they ever access the “synthesis” domain of CR?</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latin typeface="Arial"/>
                <a:cs typeface="Arial"/>
              </a:rPr>
              <a:t>How much faster are they completed than CR?</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latin typeface="Arial"/>
                <a:cs typeface="Arial"/>
              </a:rPr>
              <a:t>Does the grade distribution indeed better reflect the distribution of knowledge of the class?</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latin typeface="Arial"/>
                <a:cs typeface="Arial"/>
              </a:rPr>
              <a:t>How well do they transfer to online deployment?</a:t>
            </a:r>
          </a:p>
          <a:p>
            <a:pPr marL="274638" lvl="0" indent="-274638">
              <a:spcBef>
                <a:spcPct val="20000"/>
              </a:spcBef>
              <a:spcAft>
                <a:spcPts val="600"/>
              </a:spcAft>
              <a:buClr>
                <a:srgbClr val="000000"/>
              </a:buClr>
              <a:buSzPct val="80000"/>
              <a:buFont typeface="Wingdings" pitchFamily="2" charset="2"/>
              <a:buChar char="Ø"/>
            </a:pPr>
            <a:r>
              <a:rPr lang="en-CA" sz="2400" dirty="0" smtClean="0">
                <a:solidFill>
                  <a:srgbClr val="000000"/>
                </a:solidFill>
                <a:latin typeface="Arial"/>
                <a:cs typeface="Arial"/>
              </a:rPr>
              <a:t>What do they offer in a collaborative testing environment?</a:t>
            </a:r>
          </a:p>
          <a:p>
            <a:pPr>
              <a:spcBef>
                <a:spcPct val="20000"/>
              </a:spcBef>
              <a:buClr>
                <a:schemeClr val="tx1"/>
              </a:buClr>
              <a:buSzPct val="80000"/>
            </a:pPr>
            <a:endParaRPr lang="en-CA" sz="3200" dirty="0"/>
          </a:p>
          <a:p>
            <a:pPr>
              <a:spcBef>
                <a:spcPct val="20000"/>
              </a:spcBef>
              <a:buClr>
                <a:schemeClr val="tx1"/>
              </a:buClr>
              <a:buSzPct val="80000"/>
            </a:pPr>
            <a:endParaRPr lang="en-CA" sz="3200" dirty="0"/>
          </a:p>
        </p:txBody>
      </p:sp>
    </p:spTree>
    <p:extLst>
      <p:ext uri="{BB962C8B-B14F-4D97-AF65-F5344CB8AC3E}">
        <p14:creationId xmlns:p14="http://schemas.microsoft.com/office/powerpoint/2010/main" val="3239454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790417"/>
          </a:xfrm>
        </p:spPr>
        <p:txBody>
          <a:bodyPr/>
          <a:lstStyle/>
          <a:p>
            <a:pPr eaLnBrk="1" hangingPunct="1"/>
            <a:r>
              <a:rPr lang="en-US" dirty="0" smtClean="0">
                <a:latin typeface="Arial" charset="0"/>
              </a:rPr>
              <a:t>Usage at Trent and Beyond</a:t>
            </a:r>
            <a:endParaRPr lang="en-US" dirty="0">
              <a:latin typeface="Arial" charset="0"/>
            </a:endParaRPr>
          </a:p>
        </p:txBody>
      </p:sp>
      <p:sp>
        <p:nvSpPr>
          <p:cNvPr id="36867" name="Rectangle 3"/>
          <p:cNvSpPr>
            <a:spLocks noGrp="1" noChangeArrowheads="1"/>
          </p:cNvSpPr>
          <p:nvPr>
            <p:ph type="body" idx="1"/>
          </p:nvPr>
        </p:nvSpPr>
        <p:spPr>
          <a:xfrm>
            <a:off x="457200" y="1272490"/>
            <a:ext cx="8229600" cy="5090532"/>
          </a:xfrm>
        </p:spPr>
        <p:txBody>
          <a:bodyPr/>
          <a:lstStyle/>
          <a:p>
            <a:pPr eaLnBrk="1" hangingPunct="1">
              <a:lnSpc>
                <a:spcPct val="90000"/>
              </a:lnSpc>
              <a:spcAft>
                <a:spcPct val="30000"/>
              </a:spcAft>
            </a:pPr>
            <a:r>
              <a:rPr lang="en-US" dirty="0" smtClean="0">
                <a:latin typeface="Arial" charset="0"/>
              </a:rPr>
              <a:t>ITs have been used in EVERY introductory physics exam at Trent U since 2011. (5 instructors; 15 courses)</a:t>
            </a:r>
            <a:endParaRPr lang="en-US" dirty="0">
              <a:latin typeface="Arial" charset="0"/>
            </a:endParaRPr>
          </a:p>
          <a:p>
            <a:pPr eaLnBrk="1" hangingPunct="1">
              <a:lnSpc>
                <a:spcPct val="90000"/>
              </a:lnSpc>
              <a:spcAft>
                <a:spcPct val="30000"/>
              </a:spcAft>
            </a:pPr>
            <a:r>
              <a:rPr lang="en-US" dirty="0" smtClean="0">
                <a:latin typeface="Arial" charset="0"/>
              </a:rPr>
              <a:t>Used in 2014 Intro Chemistry Exams</a:t>
            </a:r>
          </a:p>
          <a:p>
            <a:pPr eaLnBrk="1" hangingPunct="1">
              <a:lnSpc>
                <a:spcPct val="90000"/>
              </a:lnSpc>
              <a:spcAft>
                <a:spcPct val="30000"/>
              </a:spcAft>
            </a:pPr>
            <a:r>
              <a:rPr lang="en-US" dirty="0" smtClean="0">
                <a:latin typeface="Arial" charset="0"/>
              </a:rPr>
              <a:t>Used at Queen’s </a:t>
            </a:r>
            <a:r>
              <a:rPr lang="en-US" dirty="0">
                <a:latin typeface="Arial" charset="0"/>
              </a:rPr>
              <a:t>this past term</a:t>
            </a:r>
            <a:r>
              <a:rPr lang="en-US" dirty="0" smtClean="0">
                <a:latin typeface="Arial" charset="0"/>
              </a:rPr>
              <a:t>!        </a:t>
            </a:r>
            <a:r>
              <a:rPr lang="en-US" sz="2800" dirty="0" smtClean="0">
                <a:latin typeface="Arial" charset="0"/>
              </a:rPr>
              <a:t>(James </a:t>
            </a:r>
            <a:r>
              <a:rPr lang="en-US" sz="2800" dirty="0" err="1" smtClean="0">
                <a:latin typeface="Arial" charset="0"/>
              </a:rPr>
              <a:t>Stotz</a:t>
            </a:r>
            <a:r>
              <a:rPr lang="en-US" sz="2800" dirty="0" smtClean="0">
                <a:latin typeface="Arial" charset="0"/>
              </a:rPr>
              <a:t>, 2</a:t>
            </a:r>
            <a:r>
              <a:rPr lang="en-US" sz="2800" baseline="30000" dirty="0" smtClean="0">
                <a:latin typeface="Arial" charset="0"/>
              </a:rPr>
              <a:t>nd</a:t>
            </a:r>
            <a:r>
              <a:rPr lang="en-US" sz="2800" dirty="0" smtClean="0">
                <a:latin typeface="Arial" charset="0"/>
              </a:rPr>
              <a:t> year </a:t>
            </a:r>
            <a:r>
              <a:rPr lang="en-US" sz="2800" dirty="0" err="1" smtClean="0">
                <a:latin typeface="Arial" charset="0"/>
              </a:rPr>
              <a:t>Eng.Phys</a:t>
            </a:r>
            <a:r>
              <a:rPr lang="en-US" sz="2800" dirty="0" smtClean="0">
                <a:latin typeface="Arial" charset="0"/>
              </a:rPr>
              <a:t> course)</a:t>
            </a:r>
            <a:endParaRPr lang="en-US" sz="2800" dirty="0">
              <a:latin typeface="Arial" charset="0"/>
            </a:endParaRPr>
          </a:p>
          <a:p>
            <a:pPr eaLnBrk="1" hangingPunct="1">
              <a:lnSpc>
                <a:spcPct val="90000"/>
              </a:lnSpc>
              <a:spcAft>
                <a:spcPct val="30000"/>
              </a:spcAft>
            </a:pPr>
            <a:r>
              <a:rPr lang="en-US" dirty="0" smtClean="0">
                <a:solidFill>
                  <a:srgbClr val="008000"/>
                </a:solidFill>
                <a:latin typeface="Arial" charset="0"/>
              </a:rPr>
              <a:t>Students love the IF-AT (the tool), but many confuse it with the IT (the approach).</a:t>
            </a:r>
            <a:endParaRPr lang="en-US" dirty="0">
              <a:solidFill>
                <a:srgbClr val="008000"/>
              </a:solidFill>
              <a:latin typeface="Arial" charset="0"/>
            </a:endParaRPr>
          </a:p>
        </p:txBody>
      </p:sp>
    </p:spTree>
    <p:extLst>
      <p:ext uri="{BB962C8B-B14F-4D97-AF65-F5344CB8AC3E}">
        <p14:creationId xmlns:p14="http://schemas.microsoft.com/office/powerpoint/2010/main" val="11884786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436880" y="499745"/>
            <a:ext cx="8229600" cy="5819775"/>
          </a:xfrm>
        </p:spPr>
        <p:txBody>
          <a:bodyPr/>
          <a:lstStyle/>
          <a:p>
            <a:pPr marL="176213" indent="-176213" eaLnBrk="1" hangingPunct="1">
              <a:spcAft>
                <a:spcPct val="30000"/>
              </a:spcAft>
            </a:pPr>
            <a:r>
              <a:rPr lang="ja-JP" altLang="en-US" sz="2000" dirty="0">
                <a:solidFill>
                  <a:srgbClr val="A6A6A6"/>
                </a:solidFill>
                <a:latin typeface="Arial" charset="0"/>
              </a:rPr>
              <a:t>“</a:t>
            </a:r>
            <a:r>
              <a:rPr lang="en-US" sz="2000" dirty="0">
                <a:solidFill>
                  <a:srgbClr val="A6A6A6"/>
                </a:solidFill>
                <a:latin typeface="Arial" charset="0"/>
              </a:rPr>
              <a:t>I love the fact that you can walk away with knowing what your mark on the final exam is and not have to wait … to see your mark. </a:t>
            </a:r>
            <a:r>
              <a:rPr lang="en-US" sz="2000" dirty="0">
                <a:latin typeface="Arial" charset="0"/>
              </a:rPr>
              <a:t>Knowing the right answer after you made a mistake, definitely does stay in ones memory for a long time.</a:t>
            </a:r>
            <a:r>
              <a:rPr lang="ja-JP" altLang="en-US" sz="2000" dirty="0">
                <a:latin typeface="Arial" charset="0"/>
              </a:rPr>
              <a:t>”</a:t>
            </a:r>
            <a:r>
              <a:rPr lang="en-US" sz="2000" dirty="0">
                <a:latin typeface="Arial" charset="0"/>
              </a:rPr>
              <a:t> [</a:t>
            </a:r>
            <a:r>
              <a:rPr lang="en-US" sz="2000" dirty="0">
                <a:solidFill>
                  <a:srgbClr val="0033CC"/>
                </a:solidFill>
                <a:latin typeface="Arial" charset="0"/>
              </a:rPr>
              <a:t>formative assessment qualities</a:t>
            </a:r>
            <a:r>
              <a:rPr lang="en-US" sz="2000" dirty="0">
                <a:latin typeface="Arial" charset="0"/>
              </a:rPr>
              <a:t>]</a:t>
            </a:r>
          </a:p>
          <a:p>
            <a:pPr marL="176213" indent="-176213" eaLnBrk="1" hangingPunct="1">
              <a:spcAft>
                <a:spcPts val="600"/>
              </a:spcAft>
            </a:pPr>
            <a:r>
              <a:rPr lang="ja-JP" altLang="en-US" sz="2000" dirty="0">
                <a:latin typeface="Arial" charset="0"/>
              </a:rPr>
              <a:t>“</a:t>
            </a:r>
            <a:r>
              <a:rPr lang="en-US" sz="2000" dirty="0">
                <a:latin typeface="Arial" charset="0"/>
              </a:rPr>
              <a:t>This was a great technique! It is very similar to the style of the </a:t>
            </a:r>
            <a:r>
              <a:rPr lang="en-US" sz="2000" dirty="0" smtClean="0">
                <a:latin typeface="Arial" charset="0"/>
              </a:rPr>
              <a:t>…</a:t>
            </a:r>
            <a:r>
              <a:rPr lang="en-US" sz="2000" dirty="0" err="1" smtClean="0">
                <a:latin typeface="Arial" charset="0"/>
              </a:rPr>
              <a:t>iclicker</a:t>
            </a:r>
            <a:r>
              <a:rPr lang="en-US" sz="2000" dirty="0" smtClean="0">
                <a:latin typeface="Arial" charset="0"/>
              </a:rPr>
              <a:t> </a:t>
            </a:r>
            <a:r>
              <a:rPr lang="en-US" sz="2000" dirty="0">
                <a:latin typeface="Arial" charset="0"/>
              </a:rPr>
              <a:t>questions. If you are incorrect you are given a chance to rethink the question and try to better understand it. I think this is a great technique and </a:t>
            </a:r>
            <a:r>
              <a:rPr lang="en-US" sz="2000" b="1" dirty="0">
                <a:latin typeface="Arial" charset="0"/>
              </a:rPr>
              <a:t>very helpful in better understanding the material</a:t>
            </a:r>
            <a:r>
              <a:rPr lang="en-US" sz="2000" dirty="0">
                <a:latin typeface="Arial" charset="0"/>
              </a:rPr>
              <a:t>.</a:t>
            </a:r>
            <a:r>
              <a:rPr lang="ja-JP" altLang="en-US" sz="2000" dirty="0">
                <a:latin typeface="Arial" charset="0"/>
              </a:rPr>
              <a:t>”</a:t>
            </a:r>
            <a:r>
              <a:rPr lang="en-US" sz="2000" dirty="0">
                <a:latin typeface="Arial" charset="0"/>
              </a:rPr>
              <a:t> [</a:t>
            </a:r>
            <a:r>
              <a:rPr lang="en-US" sz="2000" dirty="0">
                <a:solidFill>
                  <a:srgbClr val="0033CC"/>
                </a:solidFill>
                <a:latin typeface="Arial" charset="0"/>
              </a:rPr>
              <a:t>Helps engaging with the problem</a:t>
            </a:r>
            <a:r>
              <a:rPr lang="en-US" sz="2000" dirty="0">
                <a:latin typeface="Arial" charset="0"/>
              </a:rPr>
              <a:t>]</a:t>
            </a:r>
          </a:p>
          <a:p>
            <a:pPr marL="176213" indent="-176213" eaLnBrk="1" hangingPunct="1">
              <a:spcAft>
                <a:spcPts val="600"/>
              </a:spcAft>
            </a:pPr>
            <a:r>
              <a:rPr lang="ja-JP" altLang="en-US" sz="2000" dirty="0">
                <a:latin typeface="Arial" charset="0"/>
              </a:rPr>
              <a:t>“</a:t>
            </a:r>
            <a:r>
              <a:rPr lang="en-US" sz="2000" dirty="0">
                <a:latin typeface="Arial" charset="0"/>
              </a:rPr>
              <a:t>IT WAS AWESOME! </a:t>
            </a:r>
            <a:r>
              <a:rPr lang="en-US" sz="2000" dirty="0">
                <a:solidFill>
                  <a:srgbClr val="A6A6A6"/>
                </a:solidFill>
                <a:latin typeface="Arial" charset="0"/>
              </a:rPr>
              <a:t>Yes. It was cool that </a:t>
            </a:r>
            <a:r>
              <a:rPr lang="en-US" sz="2000" dirty="0" err="1">
                <a:solidFill>
                  <a:srgbClr val="A6A6A6"/>
                </a:solidFill>
                <a:latin typeface="Arial" charset="0"/>
              </a:rPr>
              <a:t>i</a:t>
            </a:r>
            <a:r>
              <a:rPr lang="en-US" sz="2000" dirty="0">
                <a:solidFill>
                  <a:srgbClr val="A6A6A6"/>
                </a:solidFill>
                <a:latin typeface="Arial" charset="0"/>
              </a:rPr>
              <a:t> got the second chance and even if </a:t>
            </a:r>
            <a:r>
              <a:rPr lang="en-US" sz="2000" dirty="0" err="1">
                <a:solidFill>
                  <a:srgbClr val="A6A6A6"/>
                </a:solidFill>
                <a:latin typeface="Arial" charset="0"/>
              </a:rPr>
              <a:t>i</a:t>
            </a:r>
            <a:r>
              <a:rPr lang="en-US" sz="2000" dirty="0">
                <a:solidFill>
                  <a:srgbClr val="A6A6A6"/>
                </a:solidFill>
                <a:latin typeface="Arial" charset="0"/>
              </a:rPr>
              <a:t> got that wrong </a:t>
            </a:r>
            <a:r>
              <a:rPr lang="en-US" sz="2000" dirty="0" err="1">
                <a:solidFill>
                  <a:srgbClr val="A6A6A6"/>
                </a:solidFill>
                <a:latin typeface="Arial" charset="0"/>
              </a:rPr>
              <a:t>i</a:t>
            </a:r>
            <a:r>
              <a:rPr lang="en-US" sz="2000" dirty="0">
                <a:solidFill>
                  <a:srgbClr val="A6A6A6"/>
                </a:solidFill>
                <a:latin typeface="Arial" charset="0"/>
              </a:rPr>
              <a:t> knew the answer to the question and </a:t>
            </a:r>
            <a:r>
              <a:rPr lang="en-US" sz="2000" dirty="0" err="1">
                <a:latin typeface="Arial" charset="0"/>
              </a:rPr>
              <a:t>i</a:t>
            </a:r>
            <a:r>
              <a:rPr lang="en-US" sz="2000" dirty="0">
                <a:latin typeface="Arial" charset="0"/>
              </a:rPr>
              <a:t> feel like it helped me learn better</a:t>
            </a:r>
            <a:r>
              <a:rPr lang="ja-JP" altLang="en-US" sz="2000" dirty="0">
                <a:latin typeface="Arial" charset="0"/>
              </a:rPr>
              <a:t>”</a:t>
            </a:r>
            <a:r>
              <a:rPr lang="en-US" sz="2000" dirty="0">
                <a:latin typeface="Arial" charset="0"/>
              </a:rPr>
              <a:t> [</a:t>
            </a:r>
            <a:r>
              <a:rPr lang="en-US" sz="2000" dirty="0">
                <a:solidFill>
                  <a:srgbClr val="0033CC"/>
                </a:solidFill>
                <a:latin typeface="Arial" charset="0"/>
              </a:rPr>
              <a:t>formative assessment qualities</a:t>
            </a:r>
            <a:r>
              <a:rPr lang="en-US" sz="2000" dirty="0">
                <a:latin typeface="Arial" charset="0"/>
              </a:rPr>
              <a:t>]</a:t>
            </a:r>
          </a:p>
          <a:p>
            <a:pPr marL="176213" indent="-176213" eaLnBrk="1" hangingPunct="1">
              <a:spcAft>
                <a:spcPts val="600"/>
              </a:spcAft>
            </a:pPr>
            <a:r>
              <a:rPr lang="ja-JP" altLang="en-US" sz="2000" dirty="0">
                <a:latin typeface="Arial" charset="0"/>
              </a:rPr>
              <a:t>“</a:t>
            </a:r>
            <a:r>
              <a:rPr lang="en-US" sz="2000" dirty="0">
                <a:solidFill>
                  <a:srgbClr val="A6A6A6"/>
                </a:solidFill>
                <a:latin typeface="Arial" charset="0"/>
              </a:rPr>
              <a:t>It's great knowing how you're doing as you're going through a test. And also, </a:t>
            </a:r>
            <a:r>
              <a:rPr lang="en-US" sz="2000" dirty="0">
                <a:latin typeface="Arial" charset="0"/>
              </a:rPr>
              <a:t>if you make a mistake in the previous question, it helps you to correct yourself </a:t>
            </a:r>
            <a:r>
              <a:rPr lang="en-US" sz="2000" u="sng" dirty="0">
                <a:latin typeface="Arial" charset="0"/>
              </a:rPr>
              <a:t>before attempting subsequent questions</a:t>
            </a:r>
            <a:r>
              <a:rPr lang="en-US" sz="2000" dirty="0">
                <a:latin typeface="Arial" charset="0"/>
              </a:rPr>
              <a:t>, which is very helpful.</a:t>
            </a:r>
            <a:r>
              <a:rPr lang="ja-JP" altLang="en-US" sz="2000" dirty="0">
                <a:latin typeface="Arial" charset="0"/>
              </a:rPr>
              <a:t>”</a:t>
            </a:r>
            <a:r>
              <a:rPr lang="en-US" sz="2000" dirty="0">
                <a:latin typeface="Arial" charset="0"/>
              </a:rPr>
              <a:t> [</a:t>
            </a:r>
            <a:r>
              <a:rPr lang="en-US" sz="2000" dirty="0">
                <a:solidFill>
                  <a:srgbClr val="0033CC"/>
                </a:solidFill>
                <a:latin typeface="Arial" charset="0"/>
              </a:rPr>
              <a:t>Already presuming knowledge integration]</a:t>
            </a:r>
          </a:p>
        </p:txBody>
      </p:sp>
    </p:spTree>
    <p:extLst>
      <p:ext uri="{BB962C8B-B14F-4D97-AF65-F5344CB8AC3E}">
        <p14:creationId xmlns:p14="http://schemas.microsoft.com/office/powerpoint/2010/main" val="369555979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457200" y="1038225"/>
            <a:ext cx="8229600" cy="5616575"/>
          </a:xfrm>
        </p:spPr>
        <p:txBody>
          <a:bodyPr/>
          <a:lstStyle/>
          <a:p>
            <a:pPr marL="176213" indent="-176213" eaLnBrk="1" hangingPunct="1">
              <a:spcAft>
                <a:spcPct val="30000"/>
              </a:spcAft>
            </a:pPr>
            <a:r>
              <a:rPr lang="ja-JP" altLang="en-US" sz="2000" dirty="0">
                <a:latin typeface="Arial" charset="0"/>
              </a:rPr>
              <a:t>“</a:t>
            </a:r>
            <a:r>
              <a:rPr lang="en-US" sz="2000" dirty="0">
                <a:latin typeface="Arial" charset="0"/>
              </a:rPr>
              <a:t>It is good for allowing for questions that can </a:t>
            </a:r>
            <a:r>
              <a:rPr lang="en-US" sz="2000" u="sng" dirty="0">
                <a:latin typeface="Arial" charset="0"/>
              </a:rPr>
              <a:t>build on themselves</a:t>
            </a:r>
            <a:r>
              <a:rPr lang="en-US" sz="2000" dirty="0">
                <a:latin typeface="Arial" charset="0"/>
              </a:rPr>
              <a:t>… </a:t>
            </a:r>
            <a:r>
              <a:rPr lang="en-US" sz="2000" dirty="0">
                <a:solidFill>
                  <a:srgbClr val="A6A6A6"/>
                </a:solidFill>
                <a:latin typeface="Arial" charset="0"/>
              </a:rPr>
              <a:t>I liked the fact that it helped to build confidence, in that you knew that you were right and there wasn't that niggling self doubt that always makes you change your answers at the last minute to something silly.</a:t>
            </a:r>
            <a:r>
              <a:rPr lang="ja-JP" altLang="en-US" sz="2000" dirty="0">
                <a:solidFill>
                  <a:srgbClr val="A6A6A6"/>
                </a:solidFill>
                <a:latin typeface="Arial" charset="0"/>
              </a:rPr>
              <a:t>”</a:t>
            </a:r>
            <a:r>
              <a:rPr lang="en-US" sz="2000" dirty="0">
                <a:solidFill>
                  <a:srgbClr val="A6A6A6"/>
                </a:solidFill>
                <a:latin typeface="Arial" charset="0"/>
              </a:rPr>
              <a:t> </a:t>
            </a:r>
            <a:r>
              <a:rPr lang="en-US" sz="2000" dirty="0">
                <a:latin typeface="Arial" charset="0"/>
              </a:rPr>
              <a:t>[</a:t>
            </a:r>
            <a:r>
              <a:rPr lang="en-US" sz="2000" dirty="0">
                <a:solidFill>
                  <a:srgbClr val="0033CC"/>
                </a:solidFill>
                <a:latin typeface="Arial" charset="0"/>
              </a:rPr>
              <a:t>Already presuming knowledge integration]</a:t>
            </a:r>
            <a:endParaRPr lang="en-US" sz="2000" dirty="0">
              <a:latin typeface="Arial" charset="0"/>
            </a:endParaRPr>
          </a:p>
          <a:p>
            <a:pPr marL="176213" indent="-176213" eaLnBrk="1" hangingPunct="1">
              <a:spcAft>
                <a:spcPct val="30000"/>
              </a:spcAft>
            </a:pPr>
            <a:r>
              <a:rPr lang="ja-JP" altLang="en-US" sz="2000" dirty="0">
                <a:latin typeface="Arial" charset="0"/>
              </a:rPr>
              <a:t>“</a:t>
            </a:r>
            <a:r>
              <a:rPr lang="en-US" sz="2000" dirty="0">
                <a:latin typeface="Arial" charset="0"/>
              </a:rPr>
              <a:t>Yes I like this, immediate feedback helps me to better figure out other </a:t>
            </a:r>
            <a:r>
              <a:rPr lang="en-US" sz="2000" u="sng" dirty="0">
                <a:latin typeface="Arial" charset="0"/>
              </a:rPr>
              <a:t>related</a:t>
            </a:r>
            <a:r>
              <a:rPr lang="en-US" sz="2000" dirty="0">
                <a:latin typeface="Arial" charset="0"/>
              </a:rPr>
              <a:t> questions.</a:t>
            </a:r>
            <a:r>
              <a:rPr lang="ja-JP" altLang="en-US" sz="2000" dirty="0">
                <a:latin typeface="Arial" charset="0"/>
              </a:rPr>
              <a:t>”</a:t>
            </a:r>
            <a:r>
              <a:rPr lang="en-US" sz="2000" dirty="0">
                <a:latin typeface="Arial" charset="0"/>
              </a:rPr>
              <a:t> [</a:t>
            </a:r>
            <a:r>
              <a:rPr lang="en-US" sz="2000" dirty="0">
                <a:solidFill>
                  <a:srgbClr val="0033CC"/>
                </a:solidFill>
                <a:latin typeface="Arial" charset="0"/>
              </a:rPr>
              <a:t>Already presuming knowledge integration</a:t>
            </a:r>
            <a:r>
              <a:rPr lang="en-US" sz="2000" dirty="0">
                <a:latin typeface="Arial" charset="0"/>
              </a:rPr>
              <a:t>]</a:t>
            </a:r>
          </a:p>
          <a:p>
            <a:pPr marL="176213" indent="-176213" eaLnBrk="1" hangingPunct="1">
              <a:spcAft>
                <a:spcPct val="30000"/>
              </a:spcAft>
            </a:pPr>
            <a:r>
              <a:rPr lang="ja-JP" altLang="en-US" sz="2000" dirty="0">
                <a:latin typeface="Arial" charset="0"/>
              </a:rPr>
              <a:t>“</a:t>
            </a:r>
            <a:r>
              <a:rPr lang="en-US" sz="2000" dirty="0">
                <a:latin typeface="Arial" charset="0"/>
              </a:rPr>
              <a:t>Knowing your mark as you leave the test is great having the feedback during the test is better.</a:t>
            </a:r>
            <a:r>
              <a:rPr lang="ja-JP" altLang="en-US" sz="2000" dirty="0">
                <a:latin typeface="Arial" charset="0"/>
              </a:rPr>
              <a:t>”</a:t>
            </a:r>
            <a:endParaRPr lang="en-US" sz="2000" dirty="0">
              <a:latin typeface="Arial" charset="0"/>
            </a:endParaRPr>
          </a:p>
          <a:p>
            <a:pPr marL="176213" indent="-176213" eaLnBrk="1" hangingPunct="1">
              <a:spcAft>
                <a:spcPct val="30000"/>
              </a:spcAft>
            </a:pPr>
            <a:r>
              <a:rPr lang="ja-JP" altLang="en-US" sz="2000" dirty="0">
                <a:solidFill>
                  <a:srgbClr val="A6A6A6"/>
                </a:solidFill>
                <a:latin typeface="Arial" charset="0"/>
              </a:rPr>
              <a:t>“</a:t>
            </a:r>
            <a:r>
              <a:rPr lang="en-US" sz="2000" dirty="0">
                <a:solidFill>
                  <a:srgbClr val="A6A6A6"/>
                </a:solidFill>
                <a:latin typeface="Arial" charset="0"/>
              </a:rPr>
              <a:t>I would recommend it to be used in other courses. I found that, knowing I would see whether my answer was correct or not, </a:t>
            </a:r>
            <a:r>
              <a:rPr lang="en-US" sz="2000" dirty="0">
                <a:latin typeface="Arial" charset="0"/>
              </a:rPr>
              <a:t>made me focus more on the question and less likely to guess if I was presented with a question that I did not immediately understand. [</a:t>
            </a:r>
            <a:r>
              <a:rPr lang="en-US" sz="2000" dirty="0">
                <a:solidFill>
                  <a:srgbClr val="0033CC"/>
                </a:solidFill>
                <a:latin typeface="Arial" charset="0"/>
              </a:rPr>
              <a:t>Helps engaging with the question</a:t>
            </a:r>
            <a:r>
              <a:rPr lang="en-US" sz="2000" dirty="0">
                <a:latin typeface="Arial" charset="0"/>
              </a:rPr>
              <a:t>]</a:t>
            </a:r>
          </a:p>
        </p:txBody>
      </p:sp>
    </p:spTree>
    <p:extLst>
      <p:ext uri="{BB962C8B-B14F-4D97-AF65-F5344CB8AC3E}">
        <p14:creationId xmlns:p14="http://schemas.microsoft.com/office/powerpoint/2010/main" val="186289799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9012" name="Text Box 4"/>
          <p:cNvSpPr txBox="1">
            <a:spLocks noChangeArrowheads="1"/>
          </p:cNvSpPr>
          <p:nvPr/>
        </p:nvSpPr>
        <p:spPr bwMode="auto">
          <a:xfrm>
            <a:off x="621728" y="4622296"/>
            <a:ext cx="7923698"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defTabSz="914400" fontAlgn="base">
              <a:spcBef>
                <a:spcPct val="50000"/>
              </a:spcBef>
              <a:spcAft>
                <a:spcPct val="0"/>
              </a:spcAft>
            </a:pPr>
            <a:r>
              <a:rPr lang="en-US" sz="3200" b="1" dirty="0">
                <a:latin typeface="+mj-lt"/>
                <a:ea typeface="ＭＳ Ｐゴシック" charset="0"/>
                <a:cs typeface="Big Caslon"/>
              </a:rPr>
              <a:t>Students can overcome poor teaching; they cannot overcome poor </a:t>
            </a:r>
            <a:r>
              <a:rPr lang="en-US" sz="3200" b="1" dirty="0">
                <a:solidFill>
                  <a:srgbClr val="FFFFFF"/>
                </a:solidFill>
                <a:latin typeface="+mj-lt"/>
                <a:ea typeface="ＭＳ Ｐゴシック" charset="0"/>
                <a:cs typeface="Big Caslon"/>
              </a:rPr>
              <a:t>testing</a:t>
            </a:r>
            <a:r>
              <a:rPr lang="en-US" sz="3200" b="1" dirty="0" smtClean="0">
                <a:solidFill>
                  <a:srgbClr val="FFFFFF"/>
                </a:solidFill>
                <a:latin typeface="+mj-lt"/>
                <a:ea typeface="ＭＳ Ｐゴシック" charset="0"/>
                <a:cs typeface="Big Caslon"/>
              </a:rPr>
              <a:t>!</a:t>
            </a:r>
          </a:p>
          <a:p>
            <a:pPr algn="r" defTabSz="914400" fontAlgn="base">
              <a:spcBef>
                <a:spcPct val="50000"/>
              </a:spcBef>
              <a:spcAft>
                <a:spcPct val="0"/>
              </a:spcAft>
            </a:pPr>
            <a:r>
              <a:rPr lang="en-US" sz="3200" b="1" dirty="0" smtClean="0">
                <a:solidFill>
                  <a:srgbClr val="FFFFFF"/>
                </a:solidFill>
                <a:latin typeface="+mj-lt"/>
                <a:ea typeface="ＭＳ Ｐゴシック" charset="0"/>
              </a:rPr>
              <a:t>—David </a:t>
            </a:r>
            <a:r>
              <a:rPr lang="en-US" sz="3200" b="1" dirty="0" err="1" smtClean="0">
                <a:solidFill>
                  <a:srgbClr val="FFFFFF"/>
                </a:solidFill>
                <a:latin typeface="+mj-lt"/>
                <a:ea typeface="ＭＳ Ｐゴシック" charset="0"/>
              </a:rPr>
              <a:t>DiBattista</a:t>
            </a:r>
            <a:endParaRPr lang="en-US" sz="3200" b="1" dirty="0">
              <a:solidFill>
                <a:srgbClr val="FFFFFF"/>
              </a:solidFill>
              <a:latin typeface="+mj-lt"/>
              <a:ea typeface="ＭＳ Ｐゴシック" charset="0"/>
            </a:endParaRPr>
          </a:p>
        </p:txBody>
      </p:sp>
      <p:pic>
        <p:nvPicPr>
          <p:cNvPr id="2" name="Picture 1"/>
          <p:cNvPicPr>
            <a:picLocks noChangeAspect="1"/>
          </p:cNvPicPr>
          <p:nvPr/>
        </p:nvPicPr>
        <p:blipFill>
          <a:blip r:embed="rId2"/>
          <a:stretch>
            <a:fillRect/>
          </a:stretch>
        </p:blipFill>
        <p:spPr>
          <a:xfrm>
            <a:off x="3088523" y="217361"/>
            <a:ext cx="2990109" cy="4261089"/>
          </a:xfrm>
          <a:prstGeom prst="rect">
            <a:avLst/>
          </a:prstGeom>
        </p:spPr>
      </p:pic>
    </p:spTree>
    <p:extLst>
      <p:ext uri="{BB962C8B-B14F-4D97-AF65-F5344CB8AC3E}">
        <p14:creationId xmlns:p14="http://schemas.microsoft.com/office/powerpoint/2010/main" val="1026230400"/>
      </p:ext>
    </p:extLst>
  </p:cSld>
  <p:clrMapOvr>
    <a:masterClrMapping/>
  </p:clrMapOvr>
  <mc:AlternateContent xmlns:mc="http://schemas.openxmlformats.org/markup-compatibility/2006" xmlns:p14="http://schemas.microsoft.com/office/powerpoint/2010/main">
    <mc:Choice Requires="p14">
      <p:transition p14:dur="100">
        <p:fade/>
      </p:transition>
    </mc:Choice>
    <mc:Fallback xmlns="">
      <p:transition xmlns:p14="http://schemas.microsoft.com/office/powerpoint/2010/main">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75365"/>
            <a:ext cx="7772400" cy="721188"/>
          </a:xfrm>
        </p:spPr>
        <p:txBody>
          <a:bodyPr/>
          <a:lstStyle/>
          <a:p>
            <a:r>
              <a:rPr lang="en-US" sz="3600" dirty="0" smtClean="0"/>
              <a:t>Context and Roadmap</a:t>
            </a:r>
            <a:endParaRPr lang="en-US" sz="3600" dirty="0"/>
          </a:p>
        </p:txBody>
      </p:sp>
      <p:sp>
        <p:nvSpPr>
          <p:cNvPr id="2" name="TextBox 1"/>
          <p:cNvSpPr txBox="1"/>
          <p:nvPr/>
        </p:nvSpPr>
        <p:spPr>
          <a:xfrm>
            <a:off x="400310" y="1255772"/>
            <a:ext cx="8538528" cy="5324535"/>
          </a:xfrm>
          <a:prstGeom prst="rect">
            <a:avLst/>
          </a:prstGeom>
          <a:noFill/>
        </p:spPr>
        <p:txBody>
          <a:bodyPr wrap="square" rtlCol="0">
            <a:spAutoFit/>
          </a:bodyPr>
          <a:lstStyle/>
          <a:p>
            <a:pPr>
              <a:spcAft>
                <a:spcPts val="600"/>
              </a:spcAft>
            </a:pPr>
            <a:r>
              <a:rPr lang="en-US" sz="3200" b="1" dirty="0" smtClean="0"/>
              <a:t>Roadmap:</a:t>
            </a:r>
          </a:p>
          <a:p>
            <a:pPr>
              <a:spcAft>
                <a:spcPts val="600"/>
              </a:spcAft>
            </a:pPr>
            <a:endParaRPr lang="en-US" sz="1000" dirty="0" smtClean="0"/>
          </a:p>
          <a:p>
            <a:pPr marL="342900" indent="-342900">
              <a:spcAft>
                <a:spcPts val="600"/>
              </a:spcAft>
              <a:buFont typeface="Arial"/>
              <a:buChar char="•"/>
            </a:pPr>
            <a:r>
              <a:rPr lang="en-US" sz="2800" dirty="0" smtClean="0"/>
              <a:t>Why we test</a:t>
            </a:r>
          </a:p>
          <a:p>
            <a:pPr marL="342900" indent="-342900">
              <a:spcAft>
                <a:spcPts val="600"/>
              </a:spcAft>
              <a:buFont typeface="Arial"/>
              <a:buChar char="•"/>
            </a:pPr>
            <a:r>
              <a:rPr lang="en-US" sz="2800" dirty="0" smtClean="0"/>
              <a:t>How we test</a:t>
            </a:r>
          </a:p>
          <a:p>
            <a:pPr marL="342900" indent="-342900">
              <a:spcAft>
                <a:spcPts val="600"/>
              </a:spcAft>
              <a:buFont typeface="Arial"/>
              <a:buChar char="•"/>
            </a:pPr>
            <a:r>
              <a:rPr lang="en-US" sz="2800" dirty="0" smtClean="0"/>
              <a:t>The present clash between </a:t>
            </a:r>
            <a:r>
              <a:rPr lang="en-US" sz="2800" i="1" dirty="0" smtClean="0"/>
              <a:t>reliability</a:t>
            </a:r>
            <a:r>
              <a:rPr lang="en-US" sz="2800" dirty="0" smtClean="0"/>
              <a:t> and </a:t>
            </a:r>
            <a:r>
              <a:rPr lang="en-US" sz="2800" i="1" dirty="0" smtClean="0"/>
              <a:t>validity</a:t>
            </a:r>
          </a:p>
          <a:p>
            <a:pPr marL="342900" indent="-342900">
              <a:spcAft>
                <a:spcPts val="600"/>
              </a:spcAft>
              <a:buFont typeface="Arial"/>
              <a:buChar char="•"/>
            </a:pPr>
            <a:r>
              <a:rPr lang="en-US" sz="2800" dirty="0" smtClean="0"/>
              <a:t>Integrated Testlets: A new multiple choice framework</a:t>
            </a:r>
          </a:p>
          <a:p>
            <a:pPr marL="1714500" lvl="3" indent="-342900">
              <a:spcAft>
                <a:spcPts val="600"/>
              </a:spcAft>
              <a:buFont typeface="Arial"/>
              <a:buChar char="•"/>
            </a:pPr>
            <a:r>
              <a:rPr lang="en-US" sz="2800" dirty="0" smtClean="0"/>
              <a:t>What are they?</a:t>
            </a:r>
          </a:p>
          <a:p>
            <a:pPr marL="1714500" lvl="3" indent="-342900">
              <a:spcAft>
                <a:spcPts val="600"/>
              </a:spcAft>
              <a:buFont typeface="Arial"/>
              <a:buChar char="•"/>
            </a:pPr>
            <a:r>
              <a:rPr lang="en-US" sz="2800" dirty="0" smtClean="0"/>
              <a:t>How do they work?</a:t>
            </a:r>
          </a:p>
          <a:p>
            <a:pPr marL="1714500" lvl="3" indent="-342900">
              <a:spcAft>
                <a:spcPts val="600"/>
              </a:spcAft>
              <a:buFont typeface="Arial"/>
              <a:buChar char="•"/>
            </a:pPr>
            <a:r>
              <a:rPr lang="en-US" sz="2800" dirty="0" smtClean="0"/>
              <a:t>Key attributes, validated</a:t>
            </a:r>
          </a:p>
          <a:p>
            <a:pPr marL="1714500" lvl="3" indent="-342900">
              <a:spcAft>
                <a:spcPts val="600"/>
              </a:spcAft>
              <a:buFont typeface="Arial"/>
              <a:buChar char="•"/>
            </a:pPr>
            <a:r>
              <a:rPr lang="en-US" sz="2800" dirty="0" smtClean="0"/>
              <a:t>How are they currently used?</a:t>
            </a:r>
          </a:p>
          <a:p>
            <a:pPr marL="342900" indent="-342900">
              <a:spcAft>
                <a:spcPts val="600"/>
              </a:spcAft>
              <a:buFont typeface="Arial"/>
              <a:buChar char="•"/>
            </a:pPr>
            <a:endParaRPr lang="en-US" sz="2400" dirty="0" smtClean="0"/>
          </a:p>
        </p:txBody>
      </p:sp>
    </p:spTree>
    <p:extLst>
      <p:ext uri="{BB962C8B-B14F-4D97-AF65-F5344CB8AC3E}">
        <p14:creationId xmlns:p14="http://schemas.microsoft.com/office/powerpoint/2010/main" val="298296753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p:cNvGrpSpPr>
            <a:grpSpLocks/>
          </p:cNvGrpSpPr>
          <p:nvPr/>
        </p:nvGrpSpPr>
        <p:grpSpPr bwMode="auto">
          <a:xfrm>
            <a:off x="0" y="0"/>
            <a:ext cx="9144000" cy="6858005"/>
            <a:chOff x="0" y="13"/>
            <a:chExt cx="5760" cy="4307"/>
          </a:xfrm>
        </p:grpSpPr>
        <p:pic>
          <p:nvPicPr>
            <p:cNvPr id="22535" name="Picture 3" descr="East Bank Trent_VanVeen"/>
            <p:cNvPicPr>
              <a:picLocks noChangeAspect="1" noChangeArrowheads="1"/>
            </p:cNvPicPr>
            <p:nvPr/>
          </p:nvPicPr>
          <p:blipFill>
            <a:blip r:embed="rId2">
              <a:extLst>
                <a:ext uri="{28A0092B-C50C-407E-A947-70E740481C1C}">
                  <a14:useLocalDpi xmlns:a14="http://schemas.microsoft.com/office/drawing/2010/main" val="0"/>
                </a:ext>
              </a:extLst>
            </a:blip>
            <a:srcRect r="11031"/>
            <a:stretch>
              <a:fillRect/>
            </a:stretch>
          </p:blipFill>
          <p:spPr bwMode="auto">
            <a:xfrm>
              <a:off x="0" y="13"/>
              <a:ext cx="5760" cy="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Text Box 4"/>
            <p:cNvSpPr txBox="1">
              <a:spLocks noChangeArrowheads="1"/>
            </p:cNvSpPr>
            <p:nvPr/>
          </p:nvSpPr>
          <p:spPr bwMode="auto">
            <a:xfrm>
              <a:off x="0" y="4129"/>
              <a:ext cx="1141"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Arial" charset="0"/>
                  <a:ea typeface="ＭＳ Ｐゴシック" charset="0"/>
                </a:defRPr>
              </a:lvl1pPr>
              <a:lvl2pPr>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a:r>
                <a:rPr lang="en-US" sz="1400" dirty="0">
                  <a:solidFill>
                    <a:prstClr val="white"/>
                  </a:solidFill>
                </a:rPr>
                <a:t>Photo: Ben </a:t>
              </a:r>
              <a:r>
                <a:rPr lang="en-US" sz="1400" dirty="0" err="1">
                  <a:solidFill>
                    <a:prstClr val="white"/>
                  </a:solidFill>
                </a:rPr>
                <a:t>vanVeen</a:t>
              </a:r>
              <a:endParaRPr lang="en-US" sz="1400" dirty="0">
                <a:solidFill>
                  <a:prstClr val="white"/>
                </a:solidFill>
              </a:endParaRPr>
            </a:p>
          </p:txBody>
        </p:sp>
      </p:grpSp>
      <p:grpSp>
        <p:nvGrpSpPr>
          <p:cNvPr id="22532" name="Group 6"/>
          <p:cNvGrpSpPr>
            <a:grpSpLocks/>
          </p:cNvGrpSpPr>
          <p:nvPr/>
        </p:nvGrpSpPr>
        <p:grpSpPr bwMode="auto">
          <a:xfrm>
            <a:off x="14288" y="-28575"/>
            <a:ext cx="3317112" cy="1211831"/>
            <a:chOff x="9" y="-18"/>
            <a:chExt cx="1667" cy="609"/>
          </a:xfrm>
        </p:grpSpPr>
        <p:pic>
          <p:nvPicPr>
            <p:cNvPr id="22533" name="Picture 7" descr="Trent University White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 y="-18"/>
              <a:ext cx="1667" cy="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6562" t="2104" r="22668" b="30728"/>
            <a:stretch>
              <a:fillRect/>
            </a:stretch>
          </p:blipFill>
          <p:spPr bwMode="auto">
            <a:xfrm>
              <a:off x="33" y="30"/>
              <a:ext cx="1621" cy="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sp>
        <p:nvSpPr>
          <p:cNvPr id="10" name="Rectangle 3"/>
          <p:cNvSpPr>
            <a:spLocks noRot="1" noChangeArrowheads="1"/>
          </p:cNvSpPr>
          <p:nvPr/>
        </p:nvSpPr>
        <p:spPr bwMode="auto">
          <a:xfrm>
            <a:off x="423346" y="3940578"/>
            <a:ext cx="8340727" cy="146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CA" sz="5400" dirty="0" smtClean="0">
                <a:solidFill>
                  <a:srgbClr val="FFFFFF"/>
                </a:solidFill>
                <a:latin typeface="Apple Chancery"/>
                <a:cs typeface="Apple Chancery"/>
              </a:rPr>
              <a:t>Questions &amp; Comments? </a:t>
            </a:r>
            <a:endParaRPr lang="en-CA" sz="5400" dirty="0">
              <a:solidFill>
                <a:srgbClr val="FFFFFF"/>
              </a:solidFill>
              <a:latin typeface="Apple Chancery"/>
              <a:cs typeface="Apple Chancery"/>
            </a:endParaRPr>
          </a:p>
        </p:txBody>
      </p:sp>
    </p:spTree>
    <p:extLst>
      <p:ext uri="{BB962C8B-B14F-4D97-AF65-F5344CB8AC3E}">
        <p14:creationId xmlns:p14="http://schemas.microsoft.com/office/powerpoint/2010/main" val="1368597065"/>
      </p:ext>
    </p:extLst>
  </p:cSld>
  <p:clrMapOvr>
    <a:masterClrMapping/>
  </p:clrMapOvr>
  <p:transition xmlns:p14="http://schemas.microsoft.com/office/powerpoint/2010/main" spd="slow" advClick="0" advTm="45000">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26473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11542"/>
          <a:stretch/>
        </p:blipFill>
        <p:spPr>
          <a:xfrm>
            <a:off x="298832" y="656815"/>
            <a:ext cx="8591237" cy="2767515"/>
          </a:xfrm>
          <a:prstGeom prst="rect">
            <a:avLst/>
          </a:prstGeom>
        </p:spPr>
      </p:pic>
      <p:sp>
        <p:nvSpPr>
          <p:cNvPr id="5" name="TextBox 4"/>
          <p:cNvSpPr txBox="1"/>
          <p:nvPr/>
        </p:nvSpPr>
        <p:spPr>
          <a:xfrm>
            <a:off x="362107" y="3635737"/>
            <a:ext cx="3285344" cy="2554545"/>
          </a:xfrm>
          <a:prstGeom prst="rect">
            <a:avLst/>
          </a:prstGeom>
          <a:noFill/>
        </p:spPr>
        <p:txBody>
          <a:bodyPr wrap="none" rtlCol="0">
            <a:spAutoFit/>
          </a:bodyPr>
          <a:lstStyle/>
          <a:p>
            <a:r>
              <a:rPr lang="en-US" sz="2000" dirty="0" smtClean="0">
                <a:solidFill>
                  <a:srgbClr val="000000"/>
                </a:solidFill>
                <a:latin typeface="Chalkduster"/>
                <a:cs typeface="Chalkduster"/>
              </a:rPr>
              <a:t>This article contains:</a:t>
            </a:r>
          </a:p>
          <a:p>
            <a:r>
              <a:rPr lang="en-US" sz="2000" dirty="0" smtClean="0">
                <a:solidFill>
                  <a:srgbClr val="3366FF"/>
                </a:solidFill>
                <a:latin typeface="Chalkduster"/>
                <a:cs typeface="Chalkduster"/>
              </a:rPr>
              <a:t>-great ideas</a:t>
            </a:r>
          </a:p>
          <a:p>
            <a:r>
              <a:rPr lang="en-US" sz="2000" dirty="0" smtClean="0">
                <a:solidFill>
                  <a:srgbClr val="3366FF"/>
                </a:solidFill>
                <a:latin typeface="Chalkduster"/>
                <a:cs typeface="Chalkduster"/>
              </a:rPr>
              <a:t>           </a:t>
            </a:r>
            <a:r>
              <a:rPr lang="en-US" sz="2000" dirty="0" smtClean="0">
                <a:latin typeface="Chalkduster"/>
                <a:cs typeface="Chalkduster"/>
              </a:rPr>
              <a:t>&amp;</a:t>
            </a:r>
          </a:p>
          <a:p>
            <a:r>
              <a:rPr lang="en-US" sz="2000" dirty="0">
                <a:solidFill>
                  <a:srgbClr val="FF0000"/>
                </a:solidFill>
                <a:latin typeface="Chalkduster"/>
                <a:cs typeface="Chalkduster"/>
              </a:rPr>
              <a:t>-</a:t>
            </a:r>
            <a:r>
              <a:rPr lang="en-US" sz="2000" dirty="0" smtClean="0">
                <a:solidFill>
                  <a:srgbClr val="FF0000"/>
                </a:solidFill>
                <a:latin typeface="Chalkduster"/>
                <a:cs typeface="Chalkduster"/>
              </a:rPr>
              <a:t>sexism of all kinds</a:t>
            </a:r>
          </a:p>
          <a:p>
            <a:r>
              <a:rPr lang="en-US" sz="2000" dirty="0" smtClean="0">
                <a:solidFill>
                  <a:srgbClr val="FF0000"/>
                </a:solidFill>
                <a:latin typeface="Chalkduster"/>
                <a:cs typeface="Chalkduster"/>
              </a:rPr>
              <a:t>-physics chauvinism</a:t>
            </a:r>
          </a:p>
          <a:p>
            <a:r>
              <a:rPr lang="en-US" sz="2000" dirty="0" smtClean="0">
                <a:solidFill>
                  <a:srgbClr val="FF0000"/>
                </a:solidFill>
                <a:latin typeface="Chalkduster"/>
                <a:cs typeface="Chalkduster"/>
              </a:rPr>
              <a:t>-dead animal jokes</a:t>
            </a:r>
          </a:p>
          <a:p>
            <a:r>
              <a:rPr lang="en-US" sz="2000" dirty="0" smtClean="0">
                <a:solidFill>
                  <a:srgbClr val="FF0000"/>
                </a:solidFill>
                <a:latin typeface="Chalkduster"/>
                <a:cs typeface="Chalkduster"/>
              </a:rPr>
              <a:t>-Catholic jokes</a:t>
            </a:r>
          </a:p>
          <a:p>
            <a:endParaRPr lang="en-US" sz="2000" dirty="0">
              <a:solidFill>
                <a:srgbClr val="3366FF"/>
              </a:solidFill>
            </a:endParaRPr>
          </a:p>
        </p:txBody>
      </p:sp>
      <p:grpSp>
        <p:nvGrpSpPr>
          <p:cNvPr id="3" name="Group 2"/>
          <p:cNvGrpSpPr/>
          <p:nvPr/>
        </p:nvGrpSpPr>
        <p:grpSpPr>
          <a:xfrm>
            <a:off x="3763308" y="4278172"/>
            <a:ext cx="5009091" cy="2290984"/>
            <a:chOff x="3763308" y="4278172"/>
            <a:chExt cx="5009091" cy="2290984"/>
          </a:xfrm>
        </p:grpSpPr>
        <p:grpSp>
          <p:nvGrpSpPr>
            <p:cNvPr id="9" name="Group 8"/>
            <p:cNvGrpSpPr/>
            <p:nvPr/>
          </p:nvGrpSpPr>
          <p:grpSpPr>
            <a:xfrm>
              <a:off x="3763308" y="4737910"/>
              <a:ext cx="4997682" cy="1347989"/>
              <a:chOff x="3632857" y="4775267"/>
              <a:chExt cx="4997682" cy="1347989"/>
            </a:xfrm>
          </p:grpSpPr>
          <p:pic>
            <p:nvPicPr>
              <p:cNvPr id="6" name="Picture 5"/>
              <p:cNvPicPr>
                <a:picLocks noChangeAspect="1"/>
              </p:cNvPicPr>
              <p:nvPr/>
            </p:nvPicPr>
            <p:blipFill>
              <a:blip r:embed="rId3"/>
              <a:stretch>
                <a:fillRect/>
              </a:stretch>
            </p:blipFill>
            <p:spPr>
              <a:xfrm>
                <a:off x="3632857" y="4775267"/>
                <a:ext cx="4997682" cy="1347989"/>
              </a:xfrm>
              <a:prstGeom prst="rect">
                <a:avLst/>
              </a:prstGeom>
            </p:spPr>
          </p:pic>
          <p:sp>
            <p:nvSpPr>
              <p:cNvPr id="7" name="Rectangle 6"/>
              <p:cNvSpPr/>
              <p:nvPr/>
            </p:nvSpPr>
            <p:spPr bwMode="auto">
              <a:xfrm>
                <a:off x="8093414" y="5842966"/>
                <a:ext cx="512222" cy="28029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17563" rtl="0" eaLnBrk="1" fontAlgn="base" latinLnBrk="0" hangingPunct="1">
                  <a:lnSpc>
                    <a:spcPct val="100000"/>
                  </a:lnSpc>
                  <a:spcBef>
                    <a:spcPct val="0"/>
                  </a:spcBef>
                  <a:spcAft>
                    <a:spcPct val="0"/>
                  </a:spcAft>
                  <a:buClrTx/>
                  <a:buSzTx/>
                  <a:buFontTx/>
                  <a:buNone/>
                  <a:tabLst/>
                </a:pPr>
                <a:endParaRPr lang="en-US" dirty="0" smtClean="0">
                  <a:latin typeface="Times New Roman" pitchFamily="18" charset="0"/>
                </a:endParaRPr>
              </a:p>
              <a:p>
                <a:pPr marL="0" marR="0" indent="0" algn="l" defTabSz="81756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8" name="Rectangle 7"/>
              <p:cNvSpPr/>
              <p:nvPr/>
            </p:nvSpPr>
            <p:spPr bwMode="auto">
              <a:xfrm>
                <a:off x="3763308" y="4775267"/>
                <a:ext cx="1453830" cy="28029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17563" rtl="0" eaLnBrk="1" fontAlgn="base" latinLnBrk="0" hangingPunct="1">
                  <a:lnSpc>
                    <a:spcPct val="100000"/>
                  </a:lnSpc>
                  <a:spcBef>
                    <a:spcPct val="0"/>
                  </a:spcBef>
                  <a:spcAft>
                    <a:spcPct val="0"/>
                  </a:spcAft>
                  <a:buClrTx/>
                  <a:buSzTx/>
                  <a:buFontTx/>
                  <a:buNone/>
                  <a:tabLst/>
                </a:pPr>
                <a:endParaRPr lang="en-US" dirty="0" smtClean="0">
                  <a:latin typeface="Times New Roman" pitchFamily="18" charset="0"/>
                </a:endParaRPr>
              </a:p>
              <a:p>
                <a:pPr marL="0" marR="0" indent="0" algn="l" defTabSz="81756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sp>
          <p:nvSpPr>
            <p:cNvPr id="2" name="Rectangle 1"/>
            <p:cNvSpPr/>
            <p:nvPr/>
          </p:nvSpPr>
          <p:spPr>
            <a:xfrm>
              <a:off x="4880068" y="4278172"/>
              <a:ext cx="530915" cy="923330"/>
            </a:xfrm>
            <a:prstGeom prst="rect">
              <a:avLst/>
            </a:prstGeom>
            <a:noFill/>
          </p:spPr>
          <p:txBody>
            <a:bodyPr wrap="none" lIns="91440" tIns="45720" rIns="91440" bIns="45720">
              <a:spAutoFit/>
            </a:bodyPr>
            <a:lstStyle/>
            <a:p>
              <a:pPr algn="ctr"/>
              <a:r>
                <a:rPr lang="en-CA" sz="54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endParaRPr lang="en-CA"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0" name="Rectangle 9"/>
            <p:cNvSpPr/>
            <p:nvPr/>
          </p:nvSpPr>
          <p:spPr>
            <a:xfrm>
              <a:off x="8241484" y="5645826"/>
              <a:ext cx="530915" cy="923330"/>
            </a:xfrm>
            <a:prstGeom prst="rect">
              <a:avLst/>
            </a:prstGeom>
            <a:noFill/>
          </p:spPr>
          <p:txBody>
            <a:bodyPr wrap="none" lIns="91440" tIns="45720" rIns="91440" bIns="45720">
              <a:spAutoFit/>
            </a:bodyPr>
            <a:lstStyle/>
            <a:p>
              <a:pPr algn="ctr"/>
              <a:r>
                <a:rPr lang="en-CA" sz="54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endParaRPr lang="en-CA"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grpSp>
      <p:sp>
        <p:nvSpPr>
          <p:cNvPr id="11" name="Rectangle 10"/>
          <p:cNvSpPr/>
          <p:nvPr/>
        </p:nvSpPr>
        <p:spPr bwMode="auto">
          <a:xfrm>
            <a:off x="4643120" y="5821680"/>
            <a:ext cx="3637280" cy="2641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1756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956569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grpId="0" nodeType="clickEffect">
                                  <p:stCondLst>
                                    <p:cond delay="0"/>
                                  </p:stCondLst>
                                  <p:childTnLst>
                                    <p:animEffect transition="out" filter="dissolve">
                                      <p:cBhvr>
                                        <p:cTn id="14" dur="200"/>
                                        <p:tgtEl>
                                          <p:spTgt spid="11"/>
                                        </p:tgtEl>
                                      </p:cBhvr>
                                    </p:animEffect>
                                    <p:set>
                                      <p:cBhvr>
                                        <p:cTn id="15" dur="1" fill="hold">
                                          <p:stCondLst>
                                            <p:cond delay="1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20626" y="932024"/>
            <a:ext cx="6982950" cy="5427892"/>
          </a:xfrm>
          <a:prstGeom prst="rect">
            <a:avLst/>
          </a:prstGeom>
        </p:spPr>
      </p:pic>
      <p:sp>
        <p:nvSpPr>
          <p:cNvPr id="4" name="Title 3"/>
          <p:cNvSpPr>
            <a:spLocks noGrp="1"/>
          </p:cNvSpPr>
          <p:nvPr>
            <p:ph type="title"/>
          </p:nvPr>
        </p:nvSpPr>
        <p:spPr>
          <a:xfrm>
            <a:off x="685800" y="175365"/>
            <a:ext cx="7772400" cy="721188"/>
          </a:xfrm>
        </p:spPr>
        <p:txBody>
          <a:bodyPr/>
          <a:lstStyle/>
          <a:p>
            <a:r>
              <a:rPr lang="en-US" sz="3600" dirty="0" smtClean="0"/>
              <a:t>The “Dead Mouse Principle”</a:t>
            </a:r>
            <a:br>
              <a:rPr lang="en-US" sz="3600" dirty="0" smtClean="0"/>
            </a:br>
            <a:endParaRPr lang="en-US" sz="3600" dirty="0"/>
          </a:p>
        </p:txBody>
      </p:sp>
      <p:grpSp>
        <p:nvGrpSpPr>
          <p:cNvPr id="14" name="Group 13"/>
          <p:cNvGrpSpPr/>
          <p:nvPr/>
        </p:nvGrpSpPr>
        <p:grpSpPr>
          <a:xfrm>
            <a:off x="1005840" y="1676400"/>
            <a:ext cx="7051040" cy="2225040"/>
            <a:chOff x="1005840" y="1676400"/>
            <a:chExt cx="7051040" cy="2225040"/>
          </a:xfrm>
        </p:grpSpPr>
        <p:sp>
          <p:nvSpPr>
            <p:cNvPr id="2" name="Rectangle 1"/>
            <p:cNvSpPr/>
            <p:nvPr/>
          </p:nvSpPr>
          <p:spPr bwMode="auto">
            <a:xfrm>
              <a:off x="4409440" y="1676400"/>
              <a:ext cx="3627120" cy="3657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5" name="Rectangle 4"/>
            <p:cNvSpPr/>
            <p:nvPr/>
          </p:nvSpPr>
          <p:spPr bwMode="auto">
            <a:xfrm>
              <a:off x="1005840" y="2062480"/>
              <a:ext cx="7051040" cy="14935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6" name="Rectangle 5"/>
            <p:cNvSpPr/>
            <p:nvPr/>
          </p:nvSpPr>
          <p:spPr bwMode="auto">
            <a:xfrm>
              <a:off x="1087120" y="3535680"/>
              <a:ext cx="3627120" cy="3657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grpSp>
        <p:nvGrpSpPr>
          <p:cNvPr id="15" name="Group 14"/>
          <p:cNvGrpSpPr/>
          <p:nvPr/>
        </p:nvGrpSpPr>
        <p:grpSpPr>
          <a:xfrm>
            <a:off x="1016000" y="3535680"/>
            <a:ext cx="7457440" cy="751840"/>
            <a:chOff x="1016000" y="3535680"/>
            <a:chExt cx="7457440" cy="751840"/>
          </a:xfrm>
        </p:grpSpPr>
        <p:sp>
          <p:nvSpPr>
            <p:cNvPr id="7" name="Rectangle 6"/>
            <p:cNvSpPr/>
            <p:nvPr/>
          </p:nvSpPr>
          <p:spPr bwMode="auto">
            <a:xfrm>
              <a:off x="4846320" y="3535680"/>
              <a:ext cx="3627120" cy="3657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8" name="Rectangle 7"/>
            <p:cNvSpPr/>
            <p:nvPr/>
          </p:nvSpPr>
          <p:spPr bwMode="auto">
            <a:xfrm>
              <a:off x="1016000" y="3921760"/>
              <a:ext cx="4765040" cy="3657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grpSp>
        <p:nvGrpSpPr>
          <p:cNvPr id="17" name="Group 16"/>
          <p:cNvGrpSpPr/>
          <p:nvPr/>
        </p:nvGrpSpPr>
        <p:grpSpPr>
          <a:xfrm>
            <a:off x="1056640" y="3911600"/>
            <a:ext cx="7203440" cy="741680"/>
            <a:chOff x="1056640" y="3911600"/>
            <a:chExt cx="7203440" cy="741680"/>
          </a:xfrm>
        </p:grpSpPr>
        <p:sp>
          <p:nvSpPr>
            <p:cNvPr id="9" name="Rectangle 8"/>
            <p:cNvSpPr/>
            <p:nvPr/>
          </p:nvSpPr>
          <p:spPr bwMode="auto">
            <a:xfrm>
              <a:off x="5872480" y="3911600"/>
              <a:ext cx="2387600" cy="3657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10" name="Rectangle 9"/>
            <p:cNvSpPr/>
            <p:nvPr/>
          </p:nvSpPr>
          <p:spPr bwMode="auto">
            <a:xfrm>
              <a:off x="1056640" y="4307840"/>
              <a:ext cx="4693920" cy="3454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grpSp>
        <p:nvGrpSpPr>
          <p:cNvPr id="18" name="Group 17"/>
          <p:cNvGrpSpPr/>
          <p:nvPr/>
        </p:nvGrpSpPr>
        <p:grpSpPr>
          <a:xfrm>
            <a:off x="1148080" y="4297680"/>
            <a:ext cx="6888480" cy="2153920"/>
            <a:chOff x="1148080" y="4297680"/>
            <a:chExt cx="6888480" cy="2153920"/>
          </a:xfrm>
        </p:grpSpPr>
        <p:sp>
          <p:nvSpPr>
            <p:cNvPr id="11" name="Rectangle 10"/>
            <p:cNvSpPr/>
            <p:nvPr/>
          </p:nvSpPr>
          <p:spPr bwMode="auto">
            <a:xfrm>
              <a:off x="5750560" y="4297680"/>
              <a:ext cx="2286000" cy="7518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12" name="Rectangle 11"/>
            <p:cNvSpPr/>
            <p:nvPr/>
          </p:nvSpPr>
          <p:spPr bwMode="auto">
            <a:xfrm>
              <a:off x="1148080" y="4561840"/>
              <a:ext cx="6197600" cy="18897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spTree>
    <p:extLst>
      <p:ext uri="{BB962C8B-B14F-4D97-AF65-F5344CB8AC3E}">
        <p14:creationId xmlns:p14="http://schemas.microsoft.com/office/powerpoint/2010/main" val="11971354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
                                        <p:tgtEl>
                                          <p:spTgt spid="14"/>
                                        </p:tgtEl>
                                      </p:cBhvr>
                                    </p:animEffect>
                                    <p:set>
                                      <p:cBhvr>
                                        <p:cTn id="7" dur="1" fill="hold">
                                          <p:stCondLst>
                                            <p:cond delay="199"/>
                                          </p:stCondLst>
                                        </p:cTn>
                                        <p:tgtEl>
                                          <p:spTgt spid="1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300"/>
                                        <p:tgtEl>
                                          <p:spTgt spid="17"/>
                                        </p:tgtEl>
                                      </p:cBhvr>
                                    </p:animEffect>
                                    <p:set>
                                      <p:cBhvr>
                                        <p:cTn id="17" dur="1" fill="hold">
                                          <p:stCondLst>
                                            <p:cond delay="299"/>
                                          </p:stCondLst>
                                        </p:cTn>
                                        <p:tgtEl>
                                          <p:spTgt spid="1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300"/>
                                        <p:tgtEl>
                                          <p:spTgt spid="18"/>
                                        </p:tgtEl>
                                      </p:cBhvr>
                                    </p:animEffect>
                                    <p:set>
                                      <p:cBhvr>
                                        <p:cTn id="22" dur="1" fill="hold">
                                          <p:stCondLst>
                                            <p:cond delay="2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995368"/>
            <a:ext cx="9144000" cy="5662047"/>
            <a:chOff x="0" y="995368"/>
            <a:chExt cx="9144000" cy="5662047"/>
          </a:xfrm>
        </p:grpSpPr>
        <p:pic>
          <p:nvPicPr>
            <p:cNvPr id="2" name="Picture 1"/>
            <p:cNvPicPr>
              <a:picLocks noChangeAspect="1"/>
            </p:cNvPicPr>
            <p:nvPr/>
          </p:nvPicPr>
          <p:blipFill>
            <a:blip r:embed="rId2"/>
            <a:stretch>
              <a:fillRect/>
            </a:stretch>
          </p:blipFill>
          <p:spPr>
            <a:xfrm>
              <a:off x="0" y="995368"/>
              <a:ext cx="9144000" cy="5662047"/>
            </a:xfrm>
            <a:prstGeom prst="rect">
              <a:avLst/>
            </a:prstGeom>
          </p:spPr>
        </p:pic>
        <p:sp>
          <p:nvSpPr>
            <p:cNvPr id="5" name="Rectangle 4"/>
            <p:cNvSpPr/>
            <p:nvPr/>
          </p:nvSpPr>
          <p:spPr bwMode="auto">
            <a:xfrm>
              <a:off x="136554" y="2212038"/>
              <a:ext cx="2553561" cy="53252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grpSp>
        <p:nvGrpSpPr>
          <p:cNvPr id="4" name="Group 3"/>
          <p:cNvGrpSpPr/>
          <p:nvPr/>
        </p:nvGrpSpPr>
        <p:grpSpPr>
          <a:xfrm>
            <a:off x="4893015" y="2676293"/>
            <a:ext cx="3819133" cy="3281494"/>
            <a:chOff x="4893015" y="2676293"/>
            <a:chExt cx="3819133" cy="3281494"/>
          </a:xfrm>
        </p:grpSpPr>
        <p:sp>
          <p:nvSpPr>
            <p:cNvPr id="3" name="Rectangle 2"/>
            <p:cNvSpPr/>
            <p:nvPr/>
          </p:nvSpPr>
          <p:spPr bwMode="auto">
            <a:xfrm>
              <a:off x="8206898" y="2676293"/>
              <a:ext cx="505250" cy="47790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8" name="Rectangle 7"/>
            <p:cNvSpPr/>
            <p:nvPr/>
          </p:nvSpPr>
          <p:spPr bwMode="auto">
            <a:xfrm>
              <a:off x="8181778" y="4410421"/>
              <a:ext cx="505250" cy="35721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sp>
          <p:nvSpPr>
            <p:cNvPr id="9" name="Rectangle 8"/>
            <p:cNvSpPr/>
            <p:nvPr/>
          </p:nvSpPr>
          <p:spPr bwMode="auto">
            <a:xfrm>
              <a:off x="4893015" y="5600568"/>
              <a:ext cx="855909" cy="35721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spTree>
    <p:extLst>
      <p:ext uri="{BB962C8B-B14F-4D97-AF65-F5344CB8AC3E}">
        <p14:creationId xmlns:p14="http://schemas.microsoft.com/office/powerpoint/2010/main" val="4014404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200"/>
                                        <p:tgtEl>
                                          <p:spTgt spid="4"/>
                                        </p:tgtEl>
                                      </p:cBhvr>
                                    </p:animEffect>
                                    <p:set>
                                      <p:cBhvr>
                                        <p:cTn id="7" dur="1" fill="hold">
                                          <p:stCondLst>
                                            <p:cond delay="1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348638" y="2017241"/>
            <a:ext cx="4557215" cy="3924151"/>
          </a:xfrm>
          <a:prstGeom prst="rect">
            <a:avLst/>
          </a:prstGeom>
          <a:noFill/>
        </p:spPr>
        <p:txBody>
          <a:bodyPr wrap="square" rtlCol="0">
            <a:spAutoFit/>
          </a:bodyPr>
          <a:lstStyle/>
          <a:p>
            <a:r>
              <a:rPr lang="en-US" sz="2800" dirty="0" smtClean="0">
                <a:solidFill>
                  <a:srgbClr val="000000"/>
                </a:solidFill>
                <a:latin typeface="Times New Roman"/>
              </a:rPr>
              <a:t>Which force pair best represents Newton’s 3</a:t>
            </a:r>
            <a:r>
              <a:rPr lang="en-US" sz="2800" baseline="30000" dirty="0" smtClean="0">
                <a:solidFill>
                  <a:srgbClr val="000000"/>
                </a:solidFill>
                <a:latin typeface="Times New Roman"/>
              </a:rPr>
              <a:t>rd</a:t>
            </a:r>
            <a:r>
              <a:rPr lang="en-US" sz="2800" dirty="0" smtClean="0">
                <a:solidFill>
                  <a:srgbClr val="000000"/>
                </a:solidFill>
                <a:latin typeface="Times New Roman"/>
              </a:rPr>
              <a:t> Law?</a:t>
            </a:r>
          </a:p>
          <a:p>
            <a:pPr>
              <a:spcAft>
                <a:spcPts val="600"/>
              </a:spcAft>
            </a:pPr>
            <a:endParaRPr lang="en-US" sz="2800" dirty="0">
              <a:solidFill>
                <a:srgbClr val="000000"/>
              </a:solidFill>
              <a:latin typeface="Times New Roman"/>
            </a:endParaRPr>
          </a:p>
          <a:p>
            <a:pPr marL="457200" indent="-457200">
              <a:spcAft>
                <a:spcPts val="600"/>
              </a:spcAft>
              <a:buFontTx/>
              <a:buAutoNum type="alphaUcPeriod"/>
            </a:pPr>
            <a:r>
              <a:rPr lang="en-US" sz="2800" dirty="0" smtClean="0">
                <a:solidFill>
                  <a:srgbClr val="000000"/>
                </a:solidFill>
                <a:latin typeface="Times New Roman"/>
              </a:rPr>
              <a:t> </a:t>
            </a:r>
            <a:r>
              <a:rPr lang="en-US" sz="2800" i="1" dirty="0" smtClean="0">
                <a:solidFill>
                  <a:srgbClr val="000000"/>
                </a:solidFill>
                <a:latin typeface="Times New Roman"/>
              </a:rPr>
              <a:t>W</a:t>
            </a:r>
            <a:r>
              <a:rPr lang="en-US" sz="2800" dirty="0" smtClean="0">
                <a:solidFill>
                  <a:srgbClr val="000000"/>
                </a:solidFill>
                <a:latin typeface="Times New Roman"/>
              </a:rPr>
              <a:t>  and  </a:t>
            </a:r>
            <a:r>
              <a:rPr lang="en-US" sz="2800" i="1" dirty="0" smtClean="0">
                <a:solidFill>
                  <a:srgbClr val="000000"/>
                </a:solidFill>
                <a:latin typeface="Times New Roman"/>
              </a:rPr>
              <a:t>N</a:t>
            </a:r>
          </a:p>
          <a:p>
            <a:pPr marL="457200" indent="-457200">
              <a:spcAft>
                <a:spcPts val="600"/>
              </a:spcAft>
              <a:buFontTx/>
              <a:buAutoNum type="alphaUcPeriod"/>
            </a:pPr>
            <a:r>
              <a:rPr lang="en-US" sz="2800" dirty="0" smtClean="0">
                <a:solidFill>
                  <a:srgbClr val="000000"/>
                </a:solidFill>
                <a:latin typeface="Times New Roman"/>
              </a:rPr>
              <a:t> </a:t>
            </a:r>
            <a:r>
              <a:rPr lang="en-US" sz="2800" i="1" dirty="0" smtClean="0">
                <a:solidFill>
                  <a:srgbClr val="000000"/>
                </a:solidFill>
                <a:latin typeface="Times New Roman"/>
              </a:rPr>
              <a:t>W</a:t>
            </a:r>
            <a:r>
              <a:rPr lang="en-US" sz="2800" dirty="0" smtClean="0">
                <a:solidFill>
                  <a:srgbClr val="000000"/>
                </a:solidFill>
                <a:latin typeface="Times New Roman"/>
              </a:rPr>
              <a:t>  and  </a:t>
            </a:r>
            <a:r>
              <a:rPr lang="en-US" sz="2800" i="1" dirty="0" err="1" smtClean="0">
                <a:solidFill>
                  <a:srgbClr val="000000"/>
                </a:solidFill>
                <a:latin typeface="Times New Roman"/>
              </a:rPr>
              <a:t>G</a:t>
            </a:r>
            <a:r>
              <a:rPr lang="en-US" sz="2800" baseline="-25000" dirty="0" err="1" smtClean="0">
                <a:solidFill>
                  <a:srgbClr val="000000"/>
                </a:solidFill>
                <a:latin typeface="Times New Roman"/>
              </a:rPr>
              <a:t>e</a:t>
            </a:r>
            <a:r>
              <a:rPr lang="en-US" sz="2800" baseline="-25000" dirty="0" smtClean="0">
                <a:solidFill>
                  <a:srgbClr val="000000"/>
                </a:solidFill>
                <a:latin typeface="Times New Roman"/>
              </a:rPr>
              <a:t>-b</a:t>
            </a:r>
          </a:p>
          <a:p>
            <a:pPr marL="457200" indent="-457200">
              <a:spcAft>
                <a:spcPts val="600"/>
              </a:spcAft>
              <a:buFontTx/>
              <a:buAutoNum type="alphaUcPeriod"/>
            </a:pPr>
            <a:r>
              <a:rPr lang="en-US" sz="2800" dirty="0" smtClean="0">
                <a:solidFill>
                  <a:srgbClr val="000000"/>
                </a:solidFill>
                <a:latin typeface="Times New Roman"/>
              </a:rPr>
              <a:t> </a:t>
            </a:r>
            <a:r>
              <a:rPr lang="en-US" sz="2800" i="1" dirty="0" smtClean="0">
                <a:solidFill>
                  <a:srgbClr val="000000"/>
                </a:solidFill>
                <a:latin typeface="Times New Roman"/>
              </a:rPr>
              <a:t>N</a:t>
            </a:r>
            <a:r>
              <a:rPr lang="en-US" sz="2800" dirty="0" smtClean="0">
                <a:solidFill>
                  <a:srgbClr val="000000"/>
                </a:solidFill>
                <a:latin typeface="Times New Roman"/>
              </a:rPr>
              <a:t>   and </a:t>
            </a:r>
            <a:r>
              <a:rPr lang="en-US" sz="2800" i="1" dirty="0" err="1" smtClean="0">
                <a:solidFill>
                  <a:srgbClr val="000000"/>
                </a:solidFill>
                <a:latin typeface="Times New Roman"/>
              </a:rPr>
              <a:t>F</a:t>
            </a:r>
            <a:r>
              <a:rPr lang="en-US" sz="2800" baseline="-25000" dirty="0" err="1" smtClean="0">
                <a:solidFill>
                  <a:srgbClr val="000000"/>
                </a:solidFill>
                <a:latin typeface="Times New Roman"/>
              </a:rPr>
              <a:t>b</a:t>
            </a:r>
            <a:r>
              <a:rPr lang="en-US" sz="2800" baseline="-25000" dirty="0" smtClean="0">
                <a:solidFill>
                  <a:srgbClr val="000000"/>
                </a:solidFill>
                <a:latin typeface="Times New Roman"/>
              </a:rPr>
              <a:t>-t</a:t>
            </a:r>
          </a:p>
          <a:p>
            <a:pPr marL="457200" indent="-457200">
              <a:spcAft>
                <a:spcPts val="600"/>
              </a:spcAft>
              <a:buFontTx/>
              <a:buAutoNum type="alphaUcPeriod"/>
            </a:pPr>
            <a:r>
              <a:rPr lang="en-US" sz="2800" dirty="0" smtClean="0">
                <a:solidFill>
                  <a:srgbClr val="000000"/>
                </a:solidFill>
                <a:latin typeface="Times New Roman"/>
              </a:rPr>
              <a:t> </a:t>
            </a:r>
            <a:r>
              <a:rPr lang="en-US" sz="2800" i="1" dirty="0" smtClean="0">
                <a:solidFill>
                  <a:srgbClr val="000000"/>
                </a:solidFill>
                <a:latin typeface="Times New Roman"/>
              </a:rPr>
              <a:t>N</a:t>
            </a:r>
            <a:r>
              <a:rPr lang="en-US" sz="2800" dirty="0" smtClean="0">
                <a:solidFill>
                  <a:srgbClr val="000000"/>
                </a:solidFill>
                <a:latin typeface="Times New Roman"/>
              </a:rPr>
              <a:t>   and </a:t>
            </a:r>
            <a:r>
              <a:rPr lang="en-US" sz="2800" i="1" dirty="0" err="1" smtClean="0">
                <a:solidFill>
                  <a:srgbClr val="000000"/>
                </a:solidFill>
                <a:latin typeface="Times New Roman"/>
              </a:rPr>
              <a:t>G</a:t>
            </a:r>
            <a:r>
              <a:rPr lang="en-US" sz="2800" baseline="-25000" dirty="0" err="1" smtClean="0">
                <a:solidFill>
                  <a:srgbClr val="000000"/>
                </a:solidFill>
                <a:latin typeface="Times New Roman"/>
              </a:rPr>
              <a:t>e</a:t>
            </a:r>
            <a:r>
              <a:rPr lang="en-US" sz="2800" baseline="-25000" dirty="0" smtClean="0">
                <a:solidFill>
                  <a:srgbClr val="000000"/>
                </a:solidFill>
                <a:latin typeface="Times New Roman"/>
              </a:rPr>
              <a:t>-b</a:t>
            </a:r>
          </a:p>
          <a:p>
            <a:pPr marL="457200" indent="-457200">
              <a:spcAft>
                <a:spcPts val="600"/>
              </a:spcAft>
              <a:buFontTx/>
              <a:buAutoNum type="alphaUcPeriod"/>
            </a:pPr>
            <a:r>
              <a:rPr lang="en-US" sz="2800" dirty="0" smtClean="0">
                <a:solidFill>
                  <a:srgbClr val="000000"/>
                </a:solidFill>
                <a:latin typeface="Times New Roman"/>
              </a:rPr>
              <a:t> </a:t>
            </a:r>
            <a:r>
              <a:rPr lang="en-US" sz="2800" i="1" dirty="0" err="1" smtClean="0">
                <a:solidFill>
                  <a:srgbClr val="000000"/>
                </a:solidFill>
                <a:latin typeface="Times New Roman"/>
              </a:rPr>
              <a:t>F</a:t>
            </a:r>
            <a:r>
              <a:rPr lang="en-US" sz="2800" baseline="-25000" dirty="0" err="1" smtClean="0">
                <a:solidFill>
                  <a:srgbClr val="000000"/>
                </a:solidFill>
                <a:latin typeface="Times New Roman"/>
              </a:rPr>
              <a:t>b</a:t>
            </a:r>
            <a:r>
              <a:rPr lang="en-US" sz="2800" baseline="-25000" dirty="0" smtClean="0">
                <a:solidFill>
                  <a:srgbClr val="000000"/>
                </a:solidFill>
                <a:latin typeface="Times New Roman"/>
              </a:rPr>
              <a:t>-t</a:t>
            </a:r>
            <a:r>
              <a:rPr lang="en-US" sz="2800" dirty="0" smtClean="0">
                <a:solidFill>
                  <a:srgbClr val="000000"/>
                </a:solidFill>
                <a:latin typeface="Times New Roman"/>
              </a:rPr>
              <a:t> and </a:t>
            </a:r>
            <a:r>
              <a:rPr lang="en-US" sz="2800" i="1" dirty="0" smtClean="0">
                <a:solidFill>
                  <a:srgbClr val="000000"/>
                </a:solidFill>
                <a:latin typeface="Times New Roman"/>
              </a:rPr>
              <a:t>W</a:t>
            </a:r>
            <a:endParaRPr lang="en-US" sz="2800" i="1" baseline="-25000" dirty="0">
              <a:solidFill>
                <a:srgbClr val="000000"/>
              </a:solidFill>
              <a:latin typeface="Times New Roman"/>
            </a:endParaRPr>
          </a:p>
        </p:txBody>
      </p:sp>
      <p:grpSp>
        <p:nvGrpSpPr>
          <p:cNvPr id="2" name="Group 1"/>
          <p:cNvGrpSpPr/>
          <p:nvPr/>
        </p:nvGrpSpPr>
        <p:grpSpPr>
          <a:xfrm>
            <a:off x="4245934" y="926018"/>
            <a:ext cx="4395340" cy="5247113"/>
            <a:chOff x="4245934" y="926018"/>
            <a:chExt cx="4395340" cy="5247113"/>
          </a:xfrm>
        </p:grpSpPr>
        <p:pic>
          <p:nvPicPr>
            <p:cNvPr id="3" name="Picture 2"/>
            <p:cNvPicPr>
              <a:picLocks noChangeAspect="1"/>
            </p:cNvPicPr>
            <p:nvPr/>
          </p:nvPicPr>
          <p:blipFill rotWithShape="1">
            <a:blip r:embed="rId2"/>
            <a:srcRect l="12528" t="40260" r="38587" b="18175"/>
            <a:stretch/>
          </p:blipFill>
          <p:spPr>
            <a:xfrm>
              <a:off x="5540874" y="926018"/>
              <a:ext cx="3100400" cy="1632336"/>
            </a:xfrm>
            <a:prstGeom prst="rect">
              <a:avLst/>
            </a:prstGeom>
          </p:spPr>
        </p:pic>
        <p:grpSp>
          <p:nvGrpSpPr>
            <p:cNvPr id="6" name="Group 5"/>
            <p:cNvGrpSpPr/>
            <p:nvPr/>
          </p:nvGrpSpPr>
          <p:grpSpPr>
            <a:xfrm>
              <a:off x="4245934" y="2328542"/>
              <a:ext cx="4108964" cy="3844589"/>
              <a:chOff x="2602343" y="1842912"/>
              <a:chExt cx="4108964" cy="3844589"/>
            </a:xfrm>
            <a:solidFill>
              <a:schemeClr val="tx1">
                <a:lumMod val="65000"/>
                <a:lumOff val="35000"/>
              </a:schemeClr>
            </a:solidFill>
            <a:effectLst/>
          </p:grpSpPr>
          <p:sp>
            <p:nvSpPr>
              <p:cNvPr id="4" name="Oval 3"/>
              <p:cNvSpPr/>
              <p:nvPr/>
            </p:nvSpPr>
            <p:spPr bwMode="auto">
              <a:xfrm>
                <a:off x="2602343" y="1842912"/>
                <a:ext cx="4108964" cy="3844589"/>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dirty="0" smtClean="0">
                  <a:solidFill>
                    <a:srgbClr val="000000"/>
                  </a:solidFill>
                  <a:latin typeface="Times New Roman" pitchFamily="18" charset="0"/>
                </a:endParaRPr>
              </a:p>
            </p:txBody>
          </p:sp>
          <p:sp>
            <p:nvSpPr>
              <p:cNvPr id="5" name="Oval 4"/>
              <p:cNvSpPr/>
              <p:nvPr/>
            </p:nvSpPr>
            <p:spPr bwMode="auto">
              <a:xfrm>
                <a:off x="4613243" y="3721624"/>
                <a:ext cx="87165" cy="87165"/>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17563" fontAlgn="base">
                  <a:spcBef>
                    <a:spcPct val="0"/>
                  </a:spcBef>
                  <a:spcAft>
                    <a:spcPct val="0"/>
                  </a:spcAft>
                </a:pPr>
                <a:endParaRPr lang="en-US" smtClean="0">
                  <a:solidFill>
                    <a:srgbClr val="000000"/>
                  </a:solidFill>
                  <a:latin typeface="Times New Roman" pitchFamily="18" charset="0"/>
                </a:endParaRPr>
              </a:p>
            </p:txBody>
          </p:sp>
        </p:grpSp>
        <p:cxnSp>
          <p:nvCxnSpPr>
            <p:cNvPr id="10" name="Straight Arrow Connector 9"/>
            <p:cNvCxnSpPr/>
            <p:nvPr/>
          </p:nvCxnSpPr>
          <p:spPr bwMode="auto">
            <a:xfrm flipV="1">
              <a:off x="6306646" y="3547292"/>
              <a:ext cx="0" cy="659962"/>
            </a:xfrm>
            <a:prstGeom prst="straightConnector1">
              <a:avLst/>
            </a:prstGeom>
            <a:solidFill>
              <a:schemeClr val="accent1"/>
            </a:solidFill>
            <a:ln w="38100" cap="flat" cmpd="sng" algn="ctr">
              <a:solidFill>
                <a:schemeClr val="bg1"/>
              </a:solidFill>
              <a:prstDash val="solid"/>
              <a:round/>
              <a:headEnd type="none" w="med" len="med"/>
              <a:tailEnd type="arrow"/>
            </a:ln>
            <a:effectLst/>
          </p:spPr>
        </p:cxnSp>
        <p:sp>
          <p:nvSpPr>
            <p:cNvPr id="11" name="TextBox 10"/>
            <p:cNvSpPr txBox="1"/>
            <p:nvPr/>
          </p:nvSpPr>
          <p:spPr>
            <a:xfrm>
              <a:off x="5665377" y="2877556"/>
              <a:ext cx="1511614" cy="923330"/>
            </a:xfrm>
            <a:prstGeom prst="rect">
              <a:avLst/>
            </a:prstGeom>
            <a:noFill/>
          </p:spPr>
          <p:txBody>
            <a:bodyPr wrap="none" rtlCol="0">
              <a:spAutoFit/>
            </a:bodyPr>
            <a:lstStyle/>
            <a:p>
              <a:r>
                <a:rPr lang="en-US" dirty="0" err="1" smtClean="0">
                  <a:solidFill>
                    <a:srgbClr val="FFFFFF"/>
                  </a:solidFill>
                  <a:latin typeface="Times New Roman"/>
                </a:rPr>
                <a:t>Grav</a:t>
              </a:r>
              <a:r>
                <a:rPr lang="en-US" dirty="0" smtClean="0">
                  <a:solidFill>
                    <a:srgbClr val="FFFFFF"/>
                  </a:solidFill>
                  <a:latin typeface="Times New Roman"/>
                </a:rPr>
                <a:t>. pull of </a:t>
              </a:r>
            </a:p>
            <a:p>
              <a:r>
                <a:rPr lang="en-US" dirty="0" smtClean="0">
                  <a:solidFill>
                    <a:srgbClr val="FFFFFF"/>
                  </a:solidFill>
                  <a:latin typeface="Times New Roman"/>
                </a:rPr>
                <a:t>book on earth,</a:t>
              </a:r>
            </a:p>
            <a:p>
              <a:r>
                <a:rPr lang="en-US" dirty="0" smtClean="0">
                  <a:solidFill>
                    <a:srgbClr val="FFFFFF"/>
                  </a:solidFill>
                  <a:latin typeface="Times New Roman"/>
                </a:rPr>
                <a:t> </a:t>
              </a:r>
              <a:r>
                <a:rPr lang="en-US" i="1" dirty="0" err="1" smtClean="0">
                  <a:solidFill>
                    <a:srgbClr val="FFFFFF"/>
                  </a:solidFill>
                  <a:latin typeface="Times New Roman"/>
                </a:rPr>
                <a:t>G</a:t>
              </a:r>
              <a:r>
                <a:rPr lang="en-US" baseline="-25000" dirty="0" err="1" smtClean="0">
                  <a:solidFill>
                    <a:srgbClr val="FFFFFF"/>
                  </a:solidFill>
                  <a:latin typeface="Times New Roman"/>
                </a:rPr>
                <a:t>e</a:t>
              </a:r>
              <a:r>
                <a:rPr lang="en-US" baseline="-25000" dirty="0" smtClean="0">
                  <a:solidFill>
                    <a:srgbClr val="FFFFFF"/>
                  </a:solidFill>
                  <a:latin typeface="Times New Roman"/>
                </a:rPr>
                <a:t>-b</a:t>
              </a:r>
              <a:endParaRPr lang="en-US" baseline="-25000" dirty="0">
                <a:solidFill>
                  <a:srgbClr val="FFFFFF"/>
                </a:solidFill>
                <a:latin typeface="Times New Roman"/>
              </a:endParaRPr>
            </a:p>
          </p:txBody>
        </p:sp>
        <p:cxnSp>
          <p:nvCxnSpPr>
            <p:cNvPr id="13" name="Straight Arrow Connector 12"/>
            <p:cNvCxnSpPr/>
            <p:nvPr/>
          </p:nvCxnSpPr>
          <p:spPr bwMode="auto">
            <a:xfrm flipH="1">
              <a:off x="5279395" y="1718391"/>
              <a:ext cx="983661"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14" name="TextBox 13"/>
            <p:cNvSpPr txBox="1"/>
            <p:nvPr/>
          </p:nvSpPr>
          <p:spPr>
            <a:xfrm>
              <a:off x="8143218" y="1419540"/>
              <a:ext cx="441764" cy="400110"/>
            </a:xfrm>
            <a:prstGeom prst="rect">
              <a:avLst/>
            </a:prstGeom>
            <a:solidFill>
              <a:schemeClr val="bg1"/>
            </a:solidFill>
            <a:ln>
              <a:noFill/>
            </a:ln>
          </p:spPr>
          <p:txBody>
            <a:bodyPr wrap="none" rtlCol="0">
              <a:spAutoFit/>
            </a:bodyPr>
            <a:lstStyle/>
            <a:p>
              <a:r>
                <a:rPr lang="en-US" sz="2000" i="1" dirty="0" smtClean="0">
                  <a:solidFill>
                    <a:srgbClr val="000000"/>
                  </a:solidFill>
                  <a:latin typeface="Times New Roman"/>
                </a:rPr>
                <a:t>N</a:t>
              </a:r>
              <a:endParaRPr lang="en-US" sz="2000" i="1" dirty="0">
                <a:solidFill>
                  <a:srgbClr val="000000"/>
                </a:solidFill>
                <a:latin typeface="Times New Roman"/>
              </a:endParaRPr>
            </a:p>
          </p:txBody>
        </p:sp>
        <p:sp>
          <p:nvSpPr>
            <p:cNvPr id="15" name="TextBox 14"/>
            <p:cNvSpPr txBox="1"/>
            <p:nvPr/>
          </p:nvSpPr>
          <p:spPr>
            <a:xfrm>
              <a:off x="4295734" y="1270115"/>
              <a:ext cx="1479892" cy="400110"/>
            </a:xfrm>
            <a:prstGeom prst="rect">
              <a:avLst/>
            </a:prstGeom>
            <a:noFill/>
          </p:spPr>
          <p:txBody>
            <a:bodyPr wrap="none" rtlCol="0">
              <a:spAutoFit/>
            </a:bodyPr>
            <a:lstStyle/>
            <a:p>
              <a:r>
                <a:rPr lang="en-US" sz="2000" dirty="0" smtClean="0">
                  <a:solidFill>
                    <a:srgbClr val="000000"/>
                  </a:solidFill>
                  <a:latin typeface="Times New Roman"/>
                </a:rPr>
                <a:t>Friction, </a:t>
              </a:r>
              <a:r>
                <a:rPr lang="en-US" sz="2000" i="1" dirty="0" err="1" smtClean="0">
                  <a:solidFill>
                    <a:srgbClr val="000000"/>
                  </a:solidFill>
                  <a:latin typeface="Times New Roman"/>
                </a:rPr>
                <a:t>F</a:t>
              </a:r>
              <a:r>
                <a:rPr lang="en-US" sz="2000" baseline="-25000" dirty="0" err="1" smtClean="0">
                  <a:solidFill>
                    <a:srgbClr val="000000"/>
                  </a:solidFill>
                  <a:latin typeface="Times New Roman"/>
                </a:rPr>
                <a:t>b</a:t>
              </a:r>
              <a:r>
                <a:rPr lang="en-US" sz="2000" baseline="-25000" dirty="0" smtClean="0">
                  <a:solidFill>
                    <a:srgbClr val="000000"/>
                  </a:solidFill>
                  <a:latin typeface="Times New Roman"/>
                </a:rPr>
                <a:t>-t</a:t>
              </a:r>
              <a:endParaRPr lang="en-US" sz="2000" baseline="-25000" dirty="0">
                <a:solidFill>
                  <a:srgbClr val="000000"/>
                </a:solidFill>
                <a:latin typeface="Times New Roman"/>
              </a:endParaRPr>
            </a:p>
          </p:txBody>
        </p:sp>
        <p:sp>
          <p:nvSpPr>
            <p:cNvPr id="18" name="TextBox 17"/>
            <p:cNvSpPr txBox="1"/>
            <p:nvPr/>
          </p:nvSpPr>
          <p:spPr>
            <a:xfrm>
              <a:off x="6737857" y="4950194"/>
              <a:ext cx="918706" cy="461665"/>
            </a:xfrm>
            <a:prstGeom prst="rect">
              <a:avLst/>
            </a:prstGeom>
            <a:noFill/>
          </p:spPr>
          <p:txBody>
            <a:bodyPr wrap="none" rtlCol="0">
              <a:spAutoFit/>
            </a:bodyPr>
            <a:lstStyle/>
            <a:p>
              <a:r>
                <a:rPr lang="en-US" sz="2400" dirty="0" smtClean="0">
                  <a:solidFill>
                    <a:srgbClr val="FFFFFF"/>
                  </a:solidFill>
                  <a:latin typeface="Apple Chancery"/>
                  <a:cs typeface="Apple Chancery"/>
                </a:rPr>
                <a:t>earth</a:t>
              </a:r>
              <a:endParaRPr lang="en-US" sz="2400" dirty="0">
                <a:solidFill>
                  <a:srgbClr val="FFFFFF"/>
                </a:solidFill>
                <a:latin typeface="Apple Chancery"/>
                <a:cs typeface="Apple Chancery"/>
              </a:endParaRPr>
            </a:p>
          </p:txBody>
        </p:sp>
      </p:grpSp>
      <p:sp>
        <p:nvSpPr>
          <p:cNvPr id="20" name="Title 3"/>
          <p:cNvSpPr>
            <a:spLocks noGrp="1"/>
          </p:cNvSpPr>
          <p:nvPr>
            <p:ph type="title"/>
          </p:nvPr>
        </p:nvSpPr>
        <p:spPr>
          <a:xfrm>
            <a:off x="685800" y="175365"/>
            <a:ext cx="7772400" cy="721188"/>
          </a:xfrm>
        </p:spPr>
        <p:txBody>
          <a:bodyPr/>
          <a:lstStyle/>
          <a:p>
            <a:r>
              <a:rPr lang="en-US" sz="3600" dirty="0" smtClean="0"/>
              <a:t>As a multiple-choice question</a:t>
            </a:r>
            <a:br>
              <a:rPr lang="en-US" sz="3600" dirty="0" smtClean="0"/>
            </a:br>
            <a:endParaRPr lang="en-US" sz="3600" dirty="0"/>
          </a:p>
        </p:txBody>
      </p:sp>
    </p:spTree>
    <p:extLst>
      <p:ext uri="{BB962C8B-B14F-4D97-AF65-F5344CB8AC3E}">
        <p14:creationId xmlns:p14="http://schemas.microsoft.com/office/powerpoint/2010/main" val="37699156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6135" y="396525"/>
            <a:ext cx="8468031" cy="4401205"/>
          </a:xfrm>
          <a:prstGeom prst="rect">
            <a:avLst/>
          </a:prstGeom>
          <a:noFill/>
        </p:spPr>
        <p:txBody>
          <a:bodyPr wrap="square" rtlCol="0">
            <a:spAutoFit/>
          </a:bodyPr>
          <a:lstStyle/>
          <a:p>
            <a:pPr algn="ctr">
              <a:spcAft>
                <a:spcPts val="600"/>
              </a:spcAft>
            </a:pPr>
            <a:r>
              <a:rPr lang="en-US" sz="3200" b="1" dirty="0" smtClean="0">
                <a:solidFill>
                  <a:srgbClr val="000000"/>
                </a:solidFill>
                <a:latin typeface="Times New Roman"/>
              </a:rPr>
              <a:t>The Dead Mouse principle is actually, a cautionary tale about the dangers of rubrics.</a:t>
            </a:r>
          </a:p>
          <a:p>
            <a:pPr algn="ctr">
              <a:spcAft>
                <a:spcPts val="600"/>
              </a:spcAft>
            </a:pPr>
            <a:endParaRPr lang="en-US" sz="2800" dirty="0">
              <a:solidFill>
                <a:srgbClr val="008000"/>
              </a:solidFill>
              <a:latin typeface="Times New Roman"/>
            </a:endParaRPr>
          </a:p>
          <a:p>
            <a:pPr marL="457200" indent="-457200">
              <a:spcAft>
                <a:spcPts val="600"/>
              </a:spcAft>
              <a:buFont typeface="Arial"/>
              <a:buChar char="•"/>
            </a:pPr>
            <a:r>
              <a:rPr lang="en-US" sz="2800" dirty="0" smtClean="0">
                <a:solidFill>
                  <a:srgbClr val="000000"/>
                </a:solidFill>
                <a:latin typeface="Times New Roman"/>
              </a:rPr>
              <a:t>How do we reliably assess partial knowledge? [ESPECIALLY when the solution is partially correct yet wholly incorrect?!]</a:t>
            </a:r>
          </a:p>
          <a:p>
            <a:pPr>
              <a:spcAft>
                <a:spcPts val="600"/>
              </a:spcAft>
            </a:pPr>
            <a:endParaRPr lang="en-US" sz="2800" dirty="0" smtClean="0">
              <a:solidFill>
                <a:srgbClr val="000000"/>
              </a:solidFill>
              <a:latin typeface="Times New Roman"/>
            </a:endParaRPr>
          </a:p>
          <a:p>
            <a:pPr marL="457200" indent="-457200">
              <a:spcAft>
                <a:spcPts val="600"/>
              </a:spcAft>
              <a:buFont typeface="Arial"/>
              <a:buChar char="•"/>
            </a:pPr>
            <a:r>
              <a:rPr lang="en-US" sz="2800" dirty="0" smtClean="0">
                <a:solidFill>
                  <a:srgbClr val="000000"/>
                </a:solidFill>
                <a:latin typeface="Times New Roman"/>
              </a:rPr>
              <a:t>We would like a way to give credit only for completely correct answers</a:t>
            </a:r>
            <a:endParaRPr lang="en-US" sz="2800" dirty="0">
              <a:solidFill>
                <a:srgbClr val="000000"/>
              </a:solidFill>
              <a:latin typeface="Times New Roman"/>
            </a:endParaRPr>
          </a:p>
        </p:txBody>
      </p:sp>
      <p:sp>
        <p:nvSpPr>
          <p:cNvPr id="2" name="Rectangle 1"/>
          <p:cNvSpPr/>
          <p:nvPr/>
        </p:nvSpPr>
        <p:spPr>
          <a:xfrm>
            <a:off x="1009111" y="5274955"/>
            <a:ext cx="7071167" cy="769441"/>
          </a:xfrm>
          <a:prstGeom prst="rect">
            <a:avLst/>
          </a:prstGeom>
          <a:noFill/>
        </p:spPr>
        <p:txBody>
          <a:bodyPr wrap="none" lIns="91440" tIns="45720" rIns="91440" bIns="45720">
            <a:spAutoFit/>
          </a:bodyPr>
          <a:lstStyle/>
          <a:p>
            <a:pPr algn="ctr"/>
            <a:r>
              <a:rPr lang="en-CA" sz="4400" b="1" dirty="0" smtClean="0">
                <a:ln w="12700">
                  <a:solidFill>
                    <a:srgbClr val="000000">
                      <a:satMod val="155000"/>
                    </a:srgbClr>
                  </a:solidFill>
                  <a:prstDash val="solid"/>
                </a:ln>
                <a:solidFill>
                  <a:srgbClr val="FF0000"/>
                </a:solidFill>
                <a:effectLst>
                  <a:outerShdw blurRad="41275" dist="20320" dir="1800000" algn="tl" rotWithShape="0">
                    <a:srgbClr val="000000">
                      <a:alpha val="40000"/>
                    </a:srgbClr>
                  </a:outerShdw>
                </a:effectLst>
                <a:latin typeface="Times New Roman"/>
              </a:rPr>
              <a:t>We’ll come back to this later</a:t>
            </a:r>
            <a:endParaRPr lang="en-CA" sz="4400" b="1" dirty="0">
              <a:ln w="12700">
                <a:solidFill>
                  <a:srgbClr val="000000">
                    <a:satMod val="155000"/>
                  </a:srgbClr>
                </a:solidFill>
                <a:prstDash val="solid"/>
              </a:ln>
              <a:solidFill>
                <a:srgbClr val="FF0000"/>
              </a:solidFill>
              <a:effectLst>
                <a:outerShdw blurRad="41275" dist="20320" dir="1800000" algn="tl" rotWithShape="0">
                  <a:srgbClr val="000000">
                    <a:alpha val="40000"/>
                  </a:srgbClr>
                </a:outerShdw>
              </a:effectLst>
              <a:latin typeface="Times New Roman"/>
            </a:endParaRPr>
          </a:p>
        </p:txBody>
      </p:sp>
    </p:spTree>
    <p:extLst>
      <p:ext uri="{BB962C8B-B14F-4D97-AF65-F5344CB8AC3E}">
        <p14:creationId xmlns:p14="http://schemas.microsoft.com/office/powerpoint/2010/main" val="37760757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20"/>
          <p:cNvSpPr txBox="1">
            <a:spLocks noChangeArrowheads="1"/>
          </p:cNvSpPr>
          <p:nvPr/>
        </p:nvSpPr>
        <p:spPr bwMode="auto">
          <a:xfrm>
            <a:off x="6833130" y="1390683"/>
            <a:ext cx="2256250" cy="3277821"/>
          </a:xfrm>
          <a:prstGeom prst="rect">
            <a:avLst/>
          </a:prstGeom>
          <a:solidFill>
            <a:schemeClr val="bg1"/>
          </a:solidFill>
          <a:ln w="9525">
            <a:noFill/>
            <a:miter lim="800000"/>
            <a:headEnd/>
            <a:tailEnd/>
          </a:ln>
          <a:effectLst/>
        </p:spPr>
        <p:txBody>
          <a:bodyPr wrap="square">
            <a:spAutoFit/>
          </a:bodyPr>
          <a:lstStyle/>
          <a:p>
            <a:pPr algn="ctr"/>
            <a:r>
              <a:rPr lang="en-US" sz="2300" dirty="0" smtClean="0">
                <a:solidFill>
                  <a:prstClr val="black"/>
                </a:solidFill>
                <a:latin typeface="Calibri"/>
              </a:rPr>
              <a:t>climbing the mountain of learning (</a:t>
            </a:r>
            <a:r>
              <a:rPr lang="en-US" sz="2300" dirty="0" smtClean="0">
                <a:solidFill>
                  <a:srgbClr val="FF0000"/>
                </a:solidFill>
                <a:latin typeface="Calibri"/>
              </a:rPr>
              <a:t>ITs</a:t>
            </a:r>
            <a:r>
              <a:rPr lang="en-US" sz="2300" dirty="0" smtClean="0">
                <a:solidFill>
                  <a:prstClr val="black"/>
                </a:solidFill>
                <a:latin typeface="Calibri"/>
              </a:rPr>
              <a:t>)</a:t>
            </a:r>
          </a:p>
          <a:p>
            <a:pPr algn="ctr"/>
            <a:endParaRPr lang="en-US" sz="2300" dirty="0" smtClean="0">
              <a:solidFill>
                <a:prstClr val="black"/>
              </a:solidFill>
              <a:latin typeface="Calibri"/>
            </a:endParaRPr>
          </a:p>
          <a:p>
            <a:pPr algn="ctr"/>
            <a:r>
              <a:rPr lang="en-US" sz="2300" dirty="0" smtClean="0">
                <a:solidFill>
                  <a:prstClr val="black"/>
                </a:solidFill>
                <a:latin typeface="Calibri"/>
              </a:rPr>
              <a:t>vs.</a:t>
            </a:r>
          </a:p>
          <a:p>
            <a:pPr algn="ctr"/>
            <a:endParaRPr lang="en-US" sz="2300" dirty="0" smtClean="0">
              <a:solidFill>
                <a:prstClr val="black"/>
              </a:solidFill>
              <a:latin typeface="Calibri"/>
            </a:endParaRPr>
          </a:p>
          <a:p>
            <a:pPr algn="ctr"/>
            <a:r>
              <a:rPr lang="en-US" sz="2300" dirty="0">
                <a:solidFill>
                  <a:prstClr val="black"/>
                </a:solidFill>
                <a:latin typeface="Calibri"/>
              </a:rPr>
              <a:t>s</a:t>
            </a:r>
            <a:r>
              <a:rPr lang="en-US" sz="2300" dirty="0" smtClean="0">
                <a:solidFill>
                  <a:prstClr val="black"/>
                </a:solidFill>
                <a:latin typeface="Calibri"/>
              </a:rPr>
              <a:t>urveying the perimeter</a:t>
            </a:r>
          </a:p>
          <a:p>
            <a:pPr algn="ctr"/>
            <a:r>
              <a:rPr lang="en-US" sz="2300" dirty="0" smtClean="0">
                <a:solidFill>
                  <a:prstClr val="black"/>
                </a:solidFill>
                <a:latin typeface="Calibri"/>
              </a:rPr>
              <a:t>(</a:t>
            </a:r>
            <a:r>
              <a:rPr lang="en-US" sz="2300" dirty="0" smtClean="0">
                <a:solidFill>
                  <a:srgbClr val="C0504D"/>
                </a:solidFill>
                <a:latin typeface="Calibri"/>
              </a:rPr>
              <a:t>typical MC test</a:t>
            </a:r>
            <a:r>
              <a:rPr lang="en-US" sz="2300" dirty="0" smtClean="0">
                <a:solidFill>
                  <a:prstClr val="black"/>
                </a:solidFill>
                <a:latin typeface="Calibri"/>
              </a:rPr>
              <a:t>)</a:t>
            </a:r>
            <a:endParaRPr lang="en-US" sz="2300" dirty="0">
              <a:solidFill>
                <a:prstClr val="black"/>
              </a:solidFill>
              <a:latin typeface="Calibri"/>
            </a:endParaRPr>
          </a:p>
        </p:txBody>
      </p:sp>
      <p:sp>
        <p:nvSpPr>
          <p:cNvPr id="31" name="TextBox 30"/>
          <p:cNvSpPr txBox="1"/>
          <p:nvPr/>
        </p:nvSpPr>
        <p:spPr>
          <a:xfrm>
            <a:off x="1059341" y="5571338"/>
            <a:ext cx="7153325" cy="1077218"/>
          </a:xfrm>
          <a:prstGeom prst="rect">
            <a:avLst/>
          </a:prstGeom>
          <a:noFill/>
        </p:spPr>
        <p:txBody>
          <a:bodyPr wrap="square" rtlCol="0">
            <a:spAutoFit/>
          </a:bodyPr>
          <a:lstStyle/>
          <a:p>
            <a:pPr algn="ctr"/>
            <a:r>
              <a:rPr lang="en-US" sz="3200" b="1" dirty="0" smtClean="0">
                <a:solidFill>
                  <a:srgbClr val="008000"/>
                </a:solidFill>
                <a:latin typeface="Calibri"/>
              </a:rPr>
              <a:t>ITs are designed to align our assessments with course learning objectives</a:t>
            </a:r>
            <a:endParaRPr lang="en-US" sz="3200" b="1" dirty="0">
              <a:solidFill>
                <a:srgbClr val="008000"/>
              </a:solidFill>
              <a:latin typeface="Calibri"/>
            </a:endParaRPr>
          </a:p>
        </p:txBody>
      </p:sp>
      <p:sp>
        <p:nvSpPr>
          <p:cNvPr id="33" name="Title 1"/>
          <p:cNvSpPr>
            <a:spLocks noGrp="1"/>
          </p:cNvSpPr>
          <p:nvPr>
            <p:ph type="title"/>
          </p:nvPr>
        </p:nvSpPr>
        <p:spPr>
          <a:xfrm>
            <a:off x="0" y="0"/>
            <a:ext cx="9144000" cy="825023"/>
          </a:xfrm>
          <a:solidFill>
            <a:schemeClr val="tx1"/>
          </a:solidFill>
          <a:ln>
            <a:solidFill>
              <a:schemeClr val="bg1">
                <a:lumMod val="65000"/>
              </a:schemeClr>
            </a:solidFill>
          </a:ln>
        </p:spPr>
        <p:txBody>
          <a:bodyPr>
            <a:normAutofit/>
          </a:bodyPr>
          <a:lstStyle/>
          <a:p>
            <a:r>
              <a:rPr lang="en-US" dirty="0" smtClean="0">
                <a:ln>
                  <a:solidFill>
                    <a:srgbClr val="FFFF00"/>
                  </a:solidFill>
                </a:ln>
                <a:solidFill>
                  <a:srgbClr val="FFFF00"/>
                </a:solidFill>
              </a:rPr>
              <a:t>The integrated </a:t>
            </a:r>
            <a:r>
              <a:rPr lang="en-US" dirty="0" err="1" smtClean="0">
                <a:ln>
                  <a:solidFill>
                    <a:srgbClr val="FFFF00"/>
                  </a:solidFill>
                </a:ln>
                <a:solidFill>
                  <a:srgbClr val="FFFF00"/>
                </a:solidFill>
              </a:rPr>
              <a:t>testlet</a:t>
            </a:r>
            <a:r>
              <a:rPr lang="en-US" dirty="0" smtClean="0">
                <a:ln>
                  <a:solidFill>
                    <a:srgbClr val="FFFF00"/>
                  </a:solidFill>
                </a:ln>
                <a:solidFill>
                  <a:srgbClr val="FFFF00"/>
                </a:solidFill>
              </a:rPr>
              <a:t> (IT) ethos</a:t>
            </a:r>
            <a:endParaRPr lang="en-US" dirty="0">
              <a:ln>
                <a:solidFill>
                  <a:srgbClr val="FFFF00"/>
                </a:solidFill>
              </a:ln>
              <a:solidFill>
                <a:srgbClr val="FFFF00"/>
              </a:solidFill>
            </a:endParaRPr>
          </a:p>
        </p:txBody>
      </p:sp>
      <p:pic>
        <p:nvPicPr>
          <p:cNvPr id="2" name="Picture 1"/>
          <p:cNvPicPr>
            <a:picLocks noChangeAspect="1"/>
          </p:cNvPicPr>
          <p:nvPr/>
        </p:nvPicPr>
        <p:blipFill>
          <a:blip r:embed="rId2"/>
          <a:stretch>
            <a:fillRect/>
          </a:stretch>
        </p:blipFill>
        <p:spPr>
          <a:xfrm>
            <a:off x="203200" y="1040739"/>
            <a:ext cx="6739329" cy="4530327"/>
          </a:xfrm>
          <a:prstGeom prst="rect">
            <a:avLst/>
          </a:prstGeom>
        </p:spPr>
      </p:pic>
    </p:spTree>
    <p:extLst>
      <p:ext uri="{BB962C8B-B14F-4D97-AF65-F5344CB8AC3E}">
        <p14:creationId xmlns:p14="http://schemas.microsoft.com/office/powerpoint/2010/main" val="387162323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ys_testlet_01.jpg"/>
          <p:cNvPicPr>
            <a:picLocks noChangeAspect="1"/>
          </p:cNvPicPr>
          <p:nvPr/>
        </p:nvPicPr>
        <p:blipFill>
          <a:blip r:embed="rId2" cstate="print"/>
          <a:stretch>
            <a:fillRect/>
          </a:stretch>
        </p:blipFill>
        <p:spPr>
          <a:xfrm>
            <a:off x="595675" y="0"/>
            <a:ext cx="5563945" cy="6858000"/>
          </a:xfrm>
          <a:prstGeom prst="rect">
            <a:avLst/>
          </a:prstGeom>
        </p:spPr>
      </p:pic>
    </p:spTree>
    <p:extLst>
      <p:ext uri="{BB962C8B-B14F-4D97-AF65-F5344CB8AC3E}">
        <p14:creationId xmlns:p14="http://schemas.microsoft.com/office/powerpoint/2010/main" val="249529029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40400" y="254000"/>
            <a:ext cx="2743200" cy="1498600"/>
          </a:xfrm>
          <a:prstGeom prst="rect">
            <a:avLst/>
          </a:prstGeom>
          <a:solidFill>
            <a:srgbClr val="FFFF8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3" name="Group 12"/>
          <p:cNvGrpSpPr/>
          <p:nvPr/>
        </p:nvGrpSpPr>
        <p:grpSpPr>
          <a:xfrm>
            <a:off x="406400" y="193041"/>
            <a:ext cx="4419600" cy="2588259"/>
            <a:chOff x="698500" y="193041"/>
            <a:chExt cx="4127500" cy="2372359"/>
          </a:xfrm>
        </p:grpSpPr>
        <p:sp>
          <p:nvSpPr>
            <p:cNvPr id="11" name="Rectangle 10"/>
            <p:cNvSpPr/>
            <p:nvPr/>
          </p:nvSpPr>
          <p:spPr>
            <a:xfrm>
              <a:off x="723900" y="215900"/>
              <a:ext cx="4076700" cy="2349500"/>
            </a:xfrm>
            <a:prstGeom prst="rect">
              <a:avLst/>
            </a:prstGeom>
            <a:solidFill>
              <a:srgbClr val="FFFF8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rotWithShape="1">
            <a:blip r:embed="rId2">
              <a:clrChange>
                <a:clrFrom>
                  <a:srgbClr val="FFFFFF"/>
                </a:clrFrom>
                <a:clrTo>
                  <a:srgbClr val="FFFFFF">
                    <a:alpha val="0"/>
                  </a:srgbClr>
                </a:clrTo>
              </a:clrChange>
            </a:blip>
            <a:srcRect r="44624"/>
            <a:stretch/>
          </p:blipFill>
          <p:spPr>
            <a:xfrm>
              <a:off x="698500" y="193041"/>
              <a:ext cx="4127500" cy="2334777"/>
            </a:xfrm>
            <a:prstGeom prst="rect">
              <a:avLst/>
            </a:prstGeom>
          </p:spPr>
        </p:pic>
      </p:grpSp>
      <p:pic>
        <p:nvPicPr>
          <p:cNvPr id="10" name="Picture 9"/>
          <p:cNvPicPr>
            <a:picLocks noChangeAspect="1"/>
          </p:cNvPicPr>
          <p:nvPr/>
        </p:nvPicPr>
        <p:blipFill rotWithShape="1">
          <a:blip r:embed="rId2">
            <a:clrChange>
              <a:clrFrom>
                <a:srgbClr val="FFFFFF"/>
              </a:clrFrom>
              <a:clrTo>
                <a:srgbClr val="FFFFFF">
                  <a:alpha val="0"/>
                </a:srgbClr>
              </a:clrTo>
            </a:clrChange>
          </a:blip>
          <a:srcRect l="55699"/>
          <a:stretch/>
        </p:blipFill>
        <p:spPr>
          <a:xfrm>
            <a:off x="5803900" y="91441"/>
            <a:ext cx="2600780" cy="1838959"/>
          </a:xfrm>
          <a:prstGeom prst="rect">
            <a:avLst/>
          </a:prstGeom>
        </p:spPr>
      </p:pic>
      <p:pic>
        <p:nvPicPr>
          <p:cNvPr id="5" name="Picture 4"/>
          <p:cNvPicPr>
            <a:picLocks noChangeAspect="1"/>
          </p:cNvPicPr>
          <p:nvPr/>
        </p:nvPicPr>
        <p:blipFill>
          <a:blip r:embed="rId3"/>
          <a:stretch>
            <a:fillRect/>
          </a:stretch>
        </p:blipFill>
        <p:spPr>
          <a:xfrm>
            <a:off x="469900" y="2814062"/>
            <a:ext cx="3917590" cy="3586738"/>
          </a:xfrm>
          <a:prstGeom prst="rect">
            <a:avLst/>
          </a:prstGeom>
        </p:spPr>
      </p:pic>
      <p:pic>
        <p:nvPicPr>
          <p:cNvPr id="6" name="Picture 5"/>
          <p:cNvPicPr>
            <a:picLocks noChangeAspect="1"/>
          </p:cNvPicPr>
          <p:nvPr/>
        </p:nvPicPr>
        <p:blipFill rotWithShape="1">
          <a:blip r:embed="rId4"/>
          <a:srcRect b="53779"/>
          <a:stretch/>
        </p:blipFill>
        <p:spPr>
          <a:xfrm>
            <a:off x="4965699" y="1811020"/>
            <a:ext cx="3594099" cy="1479613"/>
          </a:xfrm>
          <a:prstGeom prst="rect">
            <a:avLst/>
          </a:prstGeom>
        </p:spPr>
      </p:pic>
      <p:pic>
        <p:nvPicPr>
          <p:cNvPr id="8" name="Picture 7"/>
          <p:cNvPicPr>
            <a:picLocks noChangeAspect="1"/>
          </p:cNvPicPr>
          <p:nvPr/>
        </p:nvPicPr>
        <p:blipFill rotWithShape="1">
          <a:blip r:embed="rId4"/>
          <a:srcRect t="52616"/>
          <a:stretch/>
        </p:blipFill>
        <p:spPr>
          <a:xfrm>
            <a:off x="4965698" y="3276601"/>
            <a:ext cx="3707667" cy="1564766"/>
          </a:xfrm>
          <a:prstGeom prst="rect">
            <a:avLst/>
          </a:prstGeom>
        </p:spPr>
      </p:pic>
      <p:pic>
        <p:nvPicPr>
          <p:cNvPr id="7" name="Picture 6"/>
          <p:cNvPicPr>
            <a:picLocks noChangeAspect="1"/>
          </p:cNvPicPr>
          <p:nvPr/>
        </p:nvPicPr>
        <p:blipFill>
          <a:blip r:embed="rId5"/>
          <a:stretch>
            <a:fillRect/>
          </a:stretch>
        </p:blipFill>
        <p:spPr>
          <a:xfrm>
            <a:off x="4965698" y="4749800"/>
            <a:ext cx="3653628" cy="1955800"/>
          </a:xfrm>
          <a:prstGeom prst="rect">
            <a:avLst/>
          </a:prstGeom>
        </p:spPr>
      </p:pic>
    </p:spTree>
    <p:extLst>
      <p:ext uri="{BB962C8B-B14F-4D97-AF65-F5344CB8AC3E}">
        <p14:creationId xmlns:p14="http://schemas.microsoft.com/office/powerpoint/2010/main" val="18195571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75365"/>
            <a:ext cx="7772400" cy="721188"/>
          </a:xfrm>
        </p:spPr>
        <p:txBody>
          <a:bodyPr/>
          <a:lstStyle/>
          <a:p>
            <a:r>
              <a:rPr lang="en-US" sz="3600" dirty="0" smtClean="0"/>
              <a:t>Main uses of formal assessments</a:t>
            </a:r>
            <a:endParaRPr lang="en-US" sz="3600" dirty="0"/>
          </a:p>
        </p:txBody>
      </p:sp>
      <p:sp>
        <p:nvSpPr>
          <p:cNvPr id="2" name="TextBox 1"/>
          <p:cNvSpPr txBox="1"/>
          <p:nvPr/>
        </p:nvSpPr>
        <p:spPr>
          <a:xfrm>
            <a:off x="422592" y="1322611"/>
            <a:ext cx="8468031" cy="4893647"/>
          </a:xfrm>
          <a:prstGeom prst="rect">
            <a:avLst/>
          </a:prstGeom>
          <a:noFill/>
        </p:spPr>
        <p:txBody>
          <a:bodyPr wrap="square" rtlCol="0">
            <a:spAutoFit/>
          </a:bodyPr>
          <a:lstStyle/>
          <a:p>
            <a:pPr>
              <a:spcAft>
                <a:spcPts val="600"/>
              </a:spcAft>
            </a:pPr>
            <a:r>
              <a:rPr lang="en-US" sz="2400" b="1" dirty="0" smtClean="0"/>
              <a:t>Foremost:</a:t>
            </a:r>
          </a:p>
          <a:p>
            <a:pPr marL="285750" indent="-285750">
              <a:spcAft>
                <a:spcPts val="600"/>
              </a:spcAft>
              <a:buFont typeface="Arial"/>
              <a:buChar char="•"/>
            </a:pPr>
            <a:r>
              <a:rPr lang="en-US" sz="2000" dirty="0" smtClean="0"/>
              <a:t>Determine student rankings for scholarships and/or future placements</a:t>
            </a:r>
          </a:p>
          <a:p>
            <a:pPr marL="285750" indent="-285750">
              <a:spcAft>
                <a:spcPts val="600"/>
              </a:spcAft>
              <a:buFont typeface="Arial"/>
              <a:buChar char="•"/>
            </a:pPr>
            <a:r>
              <a:rPr lang="en-US" sz="2000" dirty="0" smtClean="0"/>
              <a:t>Incentivize pre-test study (“The Stick”)</a:t>
            </a:r>
          </a:p>
          <a:p>
            <a:pPr marL="285750" indent="-285750">
              <a:spcAft>
                <a:spcPts val="600"/>
              </a:spcAft>
              <a:buFont typeface="Arial"/>
              <a:buChar char="•"/>
            </a:pPr>
            <a:r>
              <a:rPr lang="en-US" sz="2000" dirty="0" smtClean="0"/>
              <a:t>Inform students about how much they’ve learned</a:t>
            </a:r>
          </a:p>
          <a:p>
            <a:pPr>
              <a:spcAft>
                <a:spcPts val="600"/>
              </a:spcAft>
            </a:pPr>
            <a:endParaRPr lang="en-US" sz="1000" dirty="0" smtClean="0"/>
          </a:p>
          <a:p>
            <a:pPr>
              <a:spcAft>
                <a:spcPts val="600"/>
              </a:spcAft>
            </a:pPr>
            <a:r>
              <a:rPr lang="en-US" sz="2400" b="1" dirty="0" smtClean="0"/>
              <a:t>Secondary:</a:t>
            </a:r>
            <a:endParaRPr lang="en-US" sz="2000" dirty="0" smtClean="0"/>
          </a:p>
          <a:p>
            <a:pPr marL="285750" indent="-285750">
              <a:spcAft>
                <a:spcPts val="600"/>
              </a:spcAft>
              <a:buFont typeface="Arial"/>
              <a:buChar char="•"/>
            </a:pPr>
            <a:r>
              <a:rPr lang="en-US" sz="2000" dirty="0" smtClean="0"/>
              <a:t>Inform instructor about their success in the transfer of knowledge</a:t>
            </a:r>
          </a:p>
          <a:p>
            <a:pPr marL="285750" indent="-285750">
              <a:spcAft>
                <a:spcPts val="600"/>
              </a:spcAft>
              <a:buFont typeface="Arial"/>
              <a:buChar char="•"/>
            </a:pPr>
            <a:r>
              <a:rPr lang="en-US" sz="2000" dirty="0" smtClean="0"/>
              <a:t>Allow opportunity for assessing meta-cognition for students (“Checkpoint”)</a:t>
            </a:r>
          </a:p>
          <a:p>
            <a:pPr marL="285750" indent="-285750">
              <a:spcAft>
                <a:spcPts val="600"/>
              </a:spcAft>
              <a:buFont typeface="Arial"/>
              <a:buChar char="•"/>
            </a:pPr>
            <a:endParaRPr lang="en-US" sz="1000" dirty="0"/>
          </a:p>
          <a:p>
            <a:pPr>
              <a:spcAft>
                <a:spcPts val="600"/>
              </a:spcAft>
            </a:pPr>
            <a:r>
              <a:rPr lang="en-US" sz="2400" b="1" dirty="0" smtClean="0"/>
              <a:t>Tertiary (and oft ignored):</a:t>
            </a:r>
          </a:p>
          <a:p>
            <a:pPr marL="285750" indent="-285750">
              <a:spcAft>
                <a:spcPts val="600"/>
              </a:spcAft>
              <a:buFont typeface="Arial"/>
              <a:buChar char="•"/>
            </a:pPr>
            <a:r>
              <a:rPr lang="en-US" sz="2000" dirty="0" smtClean="0"/>
              <a:t>Provide leaning opportunities (i.e. formative testing) </a:t>
            </a:r>
          </a:p>
          <a:p>
            <a:pPr marL="285750" indent="-285750">
              <a:spcAft>
                <a:spcPts val="600"/>
              </a:spcAft>
              <a:buFont typeface="Arial"/>
              <a:buChar char="•"/>
            </a:pPr>
            <a:r>
              <a:rPr lang="en-US" sz="2000" dirty="0" smtClean="0"/>
              <a:t>Certify the scope and </a:t>
            </a:r>
            <a:r>
              <a:rPr lang="en-US" sz="2000" dirty="0" err="1" smtClean="0"/>
              <a:t>rigour</a:t>
            </a:r>
            <a:r>
              <a:rPr lang="en-US" sz="2000" dirty="0" smtClean="0"/>
              <a:t> of the course itself (for comparisons)</a:t>
            </a:r>
          </a:p>
          <a:p>
            <a:pPr marL="285750" indent="-285750">
              <a:spcAft>
                <a:spcPts val="600"/>
              </a:spcAft>
              <a:buFont typeface="Arial"/>
              <a:buChar char="•"/>
            </a:pPr>
            <a:r>
              <a:rPr lang="en-US" sz="2000" dirty="0" err="1" smtClean="0"/>
              <a:t>Implicitely</a:t>
            </a:r>
            <a:r>
              <a:rPr lang="en-US" sz="2000" dirty="0" smtClean="0"/>
              <a:t> inform students of learning objectives (post-hoc)?</a:t>
            </a:r>
            <a:endParaRPr lang="en-US" sz="2000" dirty="0"/>
          </a:p>
        </p:txBody>
      </p:sp>
    </p:spTree>
    <p:extLst>
      <p:ext uri="{BB962C8B-B14F-4D97-AF65-F5344CB8AC3E}">
        <p14:creationId xmlns:p14="http://schemas.microsoft.com/office/powerpoint/2010/main" val="1518936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6" end="6"/>
                                            </p:txEl>
                                          </p:spTgt>
                                        </p:tgtEl>
                                        <p:attrNameLst>
                                          <p:attrName>style.visibility</p:attrName>
                                        </p:attrNameLst>
                                      </p:cBhvr>
                                      <p:to>
                                        <p:strVal val="visible"/>
                                      </p:to>
                                    </p:set>
                                    <p:animEffect transition="in" filter="fade">
                                      <p:cBhvr>
                                        <p:cTn id="10" dur="500"/>
                                        <p:tgtEl>
                                          <p:spTgt spid="2">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Effect transition="in" filter="fade">
                                      <p:cBhvr>
                                        <p:cTn id="13" dur="500"/>
                                        <p:tgtEl>
                                          <p:spTgt spid="2">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9" end="9"/>
                                            </p:txEl>
                                          </p:spTgt>
                                        </p:tgtEl>
                                        <p:attrNameLst>
                                          <p:attrName>style.visibility</p:attrName>
                                        </p:attrNameLst>
                                      </p:cBhvr>
                                      <p:to>
                                        <p:strVal val="visible"/>
                                      </p:to>
                                    </p:set>
                                    <p:animEffect transition="in" filter="fade">
                                      <p:cBhvr>
                                        <p:cTn id="18" dur="500"/>
                                        <p:tgtEl>
                                          <p:spTgt spid="2">
                                            <p:txEl>
                                              <p:pRg st="9" end="9"/>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animEffect transition="in" filter="fade">
                                      <p:cBhvr>
                                        <p:cTn id="21" dur="500"/>
                                        <p:tgtEl>
                                          <p:spTgt spid="2">
                                            <p:txEl>
                                              <p:pRg st="10" end="1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11" end="11"/>
                                            </p:txEl>
                                          </p:spTgt>
                                        </p:tgtEl>
                                        <p:attrNameLst>
                                          <p:attrName>style.visibility</p:attrName>
                                        </p:attrNameLst>
                                      </p:cBhvr>
                                      <p:to>
                                        <p:strVal val="visible"/>
                                      </p:to>
                                    </p:set>
                                    <p:animEffect transition="in" filter="fade">
                                      <p:cBhvr>
                                        <p:cTn id="24" dur="500"/>
                                        <p:tgtEl>
                                          <p:spTgt spid="2">
                                            <p:txEl>
                                              <p:pRg st="11" end="1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animEffect transition="in" filter="fade">
                                      <p:cBhvr>
                                        <p:cTn id="27"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3391" y="88900"/>
            <a:ext cx="7354957" cy="2865979"/>
          </a:xfrm>
          <a:prstGeom prst="rect">
            <a:avLst/>
          </a:prstGeom>
        </p:spPr>
      </p:pic>
      <p:pic>
        <p:nvPicPr>
          <p:cNvPr id="5" name="Picture 4"/>
          <p:cNvPicPr>
            <a:picLocks noChangeAspect="1"/>
          </p:cNvPicPr>
          <p:nvPr/>
        </p:nvPicPr>
        <p:blipFill>
          <a:blip r:embed="rId3"/>
          <a:stretch>
            <a:fillRect/>
          </a:stretch>
        </p:blipFill>
        <p:spPr>
          <a:xfrm>
            <a:off x="762000" y="2738783"/>
            <a:ext cx="7888868" cy="3997457"/>
          </a:xfrm>
          <a:prstGeom prst="rect">
            <a:avLst/>
          </a:prstGeom>
        </p:spPr>
      </p:pic>
      <p:pic>
        <p:nvPicPr>
          <p:cNvPr id="2" name="Picture 1"/>
          <p:cNvPicPr>
            <a:picLocks noChangeAspect="1"/>
          </p:cNvPicPr>
          <p:nvPr/>
        </p:nvPicPr>
        <p:blipFill rotWithShape="1">
          <a:blip r:embed="rId4"/>
          <a:srcRect r="42498"/>
          <a:stretch/>
        </p:blipFill>
        <p:spPr>
          <a:xfrm>
            <a:off x="2646642" y="3025086"/>
            <a:ext cx="4345155" cy="3492500"/>
          </a:xfrm>
          <a:prstGeom prst="rect">
            <a:avLst/>
          </a:prstGeom>
        </p:spPr>
      </p:pic>
    </p:spTree>
    <p:extLst>
      <p:ext uri="{BB962C8B-B14F-4D97-AF65-F5344CB8AC3E}">
        <p14:creationId xmlns:p14="http://schemas.microsoft.com/office/powerpoint/2010/main" val="801463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9"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2142" y="273091"/>
            <a:ext cx="8643871" cy="4028094"/>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32142" y="4451382"/>
            <a:ext cx="8643871" cy="2102801"/>
          </a:xfrm>
          <a:prstGeom prst="rect">
            <a:avLst/>
          </a:prstGeom>
          <a:solidFill>
            <a:schemeClr val="tx1">
              <a:lumMod val="50000"/>
              <a:lumOff val="50000"/>
            </a:schemeClr>
          </a:solidFill>
          <a:ln>
            <a:noFill/>
          </a:ln>
          <a:effectLst>
            <a:outerShdw blurRad="40005" dist="22987" dir="54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96135" y="396525"/>
            <a:ext cx="8468031" cy="3693319"/>
          </a:xfrm>
          <a:prstGeom prst="rect">
            <a:avLst/>
          </a:prstGeom>
          <a:noFill/>
        </p:spPr>
        <p:txBody>
          <a:bodyPr wrap="square" rtlCol="0">
            <a:spAutoFit/>
          </a:bodyPr>
          <a:lstStyle/>
          <a:p>
            <a:pPr algn="ctr">
              <a:spcAft>
                <a:spcPts val="600"/>
              </a:spcAft>
            </a:pPr>
            <a:r>
              <a:rPr lang="en-US" sz="3200" b="1" dirty="0" smtClean="0"/>
              <a:t>The Dead Mouse Principle:</a:t>
            </a:r>
          </a:p>
          <a:p>
            <a:pPr algn="ctr">
              <a:spcAft>
                <a:spcPts val="600"/>
              </a:spcAft>
            </a:pPr>
            <a:endParaRPr lang="en-US" sz="1400" dirty="0">
              <a:solidFill>
                <a:srgbClr val="008000"/>
              </a:solidFill>
            </a:endParaRPr>
          </a:p>
          <a:p>
            <a:pPr marL="457200" indent="-457200">
              <a:spcAft>
                <a:spcPts val="600"/>
              </a:spcAft>
              <a:buFont typeface="Arial"/>
              <a:buChar char="•"/>
            </a:pPr>
            <a:r>
              <a:rPr lang="en-US" sz="2800" dirty="0" smtClean="0"/>
              <a:t>How do we reliably assess partial knowledge? [ESPECIALLY when the solution is partially correct yet wholly incorrect?!]</a:t>
            </a:r>
          </a:p>
          <a:p>
            <a:pPr>
              <a:spcAft>
                <a:spcPts val="600"/>
              </a:spcAft>
            </a:pPr>
            <a:endParaRPr lang="en-US" sz="2800" dirty="0" smtClean="0"/>
          </a:p>
          <a:p>
            <a:pPr marL="457200" indent="-457200">
              <a:spcAft>
                <a:spcPts val="600"/>
              </a:spcAft>
              <a:buFont typeface="Arial"/>
              <a:buChar char="•"/>
            </a:pPr>
            <a:r>
              <a:rPr lang="en-US" sz="2800" dirty="0" smtClean="0"/>
              <a:t>Would like a way to give credit only for completely correct answers</a:t>
            </a:r>
          </a:p>
        </p:txBody>
      </p:sp>
      <p:sp>
        <p:nvSpPr>
          <p:cNvPr id="2" name="Rectangle 1"/>
          <p:cNvSpPr/>
          <p:nvPr/>
        </p:nvSpPr>
        <p:spPr>
          <a:xfrm>
            <a:off x="928567" y="4553536"/>
            <a:ext cx="7442195" cy="1569660"/>
          </a:xfrm>
          <a:prstGeom prst="rect">
            <a:avLst/>
          </a:prstGeom>
        </p:spPr>
        <p:txBody>
          <a:bodyPr wrap="square">
            <a:spAutoFit/>
          </a:bodyPr>
          <a:lstStyle/>
          <a:p>
            <a:pPr>
              <a:spcAft>
                <a:spcPts val="600"/>
              </a:spcAft>
            </a:pPr>
            <a:r>
              <a:rPr lang="en-US" sz="3200" dirty="0" smtClean="0">
                <a:solidFill>
                  <a:schemeClr val="bg1"/>
                </a:solidFill>
              </a:rPr>
              <a:t>With the answer-until-correct scheme, all marks are given for entirely correct responses	</a:t>
            </a:r>
            <a:r>
              <a:rPr lang="en-US" sz="3200" b="1" dirty="0" smtClean="0">
                <a:solidFill>
                  <a:schemeClr val="bg1"/>
                </a:solidFill>
                <a:sym typeface="Wingdings"/>
              </a:rPr>
              <a:t> No dead mice!</a:t>
            </a:r>
            <a:endParaRPr lang="en-US" sz="3200" b="1" dirty="0">
              <a:solidFill>
                <a:schemeClr val="bg1"/>
              </a:solidFill>
            </a:endParaRPr>
          </a:p>
        </p:txBody>
      </p:sp>
    </p:spTree>
    <p:extLst>
      <p:ext uri="{BB962C8B-B14F-4D97-AF65-F5344CB8AC3E}">
        <p14:creationId xmlns:p14="http://schemas.microsoft.com/office/powerpoint/2010/main" val="6838899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487603" y="95527"/>
            <a:ext cx="8180131" cy="2237422"/>
          </a:xfrm>
          <a:prstGeom prst="rect">
            <a:avLst/>
          </a:prstGeom>
          <a:solidFill>
            <a:schemeClr val="bg1">
              <a:lumMod val="85000"/>
            </a:schemeClr>
          </a:solidFill>
        </p:spPr>
      </p:pic>
      <p:pic>
        <p:nvPicPr>
          <p:cNvPr id="7" name="Picture 6"/>
          <p:cNvPicPr>
            <a:picLocks noChangeAspect="1"/>
          </p:cNvPicPr>
          <p:nvPr/>
        </p:nvPicPr>
        <p:blipFill rotWithShape="1">
          <a:blip r:embed="rId3"/>
          <a:srcRect t="65632"/>
          <a:stretch/>
        </p:blipFill>
        <p:spPr>
          <a:xfrm>
            <a:off x="5080158" y="4962316"/>
            <a:ext cx="3656556" cy="1702637"/>
          </a:xfrm>
          <a:prstGeom prst="rect">
            <a:avLst/>
          </a:prstGeom>
        </p:spPr>
      </p:pic>
      <p:sp>
        <p:nvSpPr>
          <p:cNvPr id="9" name="Rectangle 8"/>
          <p:cNvSpPr/>
          <p:nvPr/>
        </p:nvSpPr>
        <p:spPr>
          <a:xfrm>
            <a:off x="578322" y="5250525"/>
            <a:ext cx="3980212" cy="204122"/>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clrChange>
              <a:clrFrom>
                <a:srgbClr val="FFFFFF"/>
              </a:clrFrom>
              <a:clrTo>
                <a:srgbClr val="FFFFFF">
                  <a:alpha val="0"/>
                </a:srgbClr>
              </a:clrTo>
            </a:clrChange>
          </a:blip>
          <a:srcRect b="33962"/>
          <a:stretch/>
        </p:blipFill>
        <p:spPr>
          <a:xfrm>
            <a:off x="414164" y="2544774"/>
            <a:ext cx="4461880" cy="3992196"/>
          </a:xfrm>
          <a:prstGeom prst="rect">
            <a:avLst/>
          </a:prstGeom>
        </p:spPr>
      </p:pic>
      <p:sp>
        <p:nvSpPr>
          <p:cNvPr id="10" name="TextBox 9"/>
          <p:cNvSpPr txBox="1"/>
          <p:nvPr/>
        </p:nvSpPr>
        <p:spPr>
          <a:xfrm>
            <a:off x="4785326" y="2562890"/>
            <a:ext cx="4275044" cy="2308324"/>
          </a:xfrm>
          <a:prstGeom prst="rect">
            <a:avLst/>
          </a:prstGeom>
          <a:noFill/>
        </p:spPr>
        <p:txBody>
          <a:bodyPr wrap="square" rtlCol="0">
            <a:spAutoFit/>
          </a:bodyPr>
          <a:lstStyle/>
          <a:p>
            <a:pPr marL="285750" indent="-285750">
              <a:buFont typeface="Arial"/>
              <a:buChar char="•"/>
            </a:pPr>
            <a:r>
              <a:rPr lang="en-US" dirty="0" smtClean="0"/>
              <a:t>N~150 student study</a:t>
            </a:r>
          </a:p>
          <a:p>
            <a:endParaRPr lang="en-US" dirty="0" smtClean="0"/>
          </a:p>
          <a:p>
            <a:pPr marL="285750" indent="-285750">
              <a:buFont typeface="Arial"/>
              <a:buChar char="•"/>
            </a:pPr>
            <a:r>
              <a:rPr lang="en-US" dirty="0" smtClean="0"/>
              <a:t>ITs prove less “difficult” than CR</a:t>
            </a:r>
          </a:p>
          <a:p>
            <a:r>
              <a:rPr lang="en-US" dirty="0" smtClean="0"/>
              <a:t>	(mean score is 17%</a:t>
            </a:r>
            <a:r>
              <a:rPr lang="en-US" baseline="-25000" dirty="0" smtClean="0"/>
              <a:t>p</a:t>
            </a:r>
            <a:r>
              <a:rPr lang="en-US" dirty="0" smtClean="0"/>
              <a:t> higher)</a:t>
            </a:r>
          </a:p>
          <a:p>
            <a:endParaRPr lang="en-US" dirty="0" smtClean="0"/>
          </a:p>
          <a:p>
            <a:pPr marL="285750" indent="-285750">
              <a:buFont typeface="Arial"/>
              <a:buChar char="•"/>
            </a:pPr>
            <a:r>
              <a:rPr lang="en-US" dirty="0" smtClean="0"/>
              <a:t>ITs prove less discriminating than CR 	(but are still very discriminating)</a:t>
            </a:r>
            <a:endParaRPr lang="en-US" dirty="0"/>
          </a:p>
          <a:p>
            <a:endParaRPr lang="en-US" dirty="0"/>
          </a:p>
        </p:txBody>
      </p:sp>
    </p:spTree>
    <p:extLst>
      <p:ext uri="{BB962C8B-B14F-4D97-AF65-F5344CB8AC3E}">
        <p14:creationId xmlns:p14="http://schemas.microsoft.com/office/powerpoint/2010/main" val="594163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fade">
                                      <p:cBhvr>
                                        <p:cTn id="7" dur="500"/>
                                        <p:tgtEl>
                                          <p:spTgt spid="10">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3" end="3"/>
                                            </p:txEl>
                                          </p:spTgt>
                                        </p:tgtEl>
                                        <p:attrNameLst>
                                          <p:attrName>style.visibility</p:attrName>
                                        </p:attrNameLst>
                                      </p:cBhvr>
                                      <p:to>
                                        <p:strVal val="visible"/>
                                      </p:to>
                                    </p:set>
                                    <p:animEffect transition="in" filter="fade">
                                      <p:cBhvr>
                                        <p:cTn id="10" dur="500"/>
                                        <p:tgtEl>
                                          <p:spTgt spid="10">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5" end="5"/>
                                            </p:txEl>
                                          </p:spTgt>
                                        </p:tgtEl>
                                        <p:attrNameLst>
                                          <p:attrName>style.visibility</p:attrName>
                                        </p:attrNameLst>
                                      </p:cBhvr>
                                      <p:to>
                                        <p:strVal val="visible"/>
                                      </p:to>
                                    </p:set>
                                    <p:animEffect transition="in" filter="fade">
                                      <p:cBhvr>
                                        <p:cTn id="13"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227575" y="544331"/>
            <a:ext cx="3674040" cy="4062651"/>
          </a:xfrm>
          <a:prstGeom prst="rect">
            <a:avLst/>
          </a:prstGeom>
          <a:noFill/>
        </p:spPr>
        <p:txBody>
          <a:bodyPr wrap="square" rtlCol="0">
            <a:spAutoFit/>
          </a:bodyPr>
          <a:lstStyle/>
          <a:p>
            <a:r>
              <a:rPr lang="en-US" sz="2400" dirty="0" smtClean="0"/>
              <a:t>out of 700 “answers” in the study:</a:t>
            </a:r>
          </a:p>
          <a:p>
            <a:endParaRPr lang="en-US" sz="2400" dirty="0"/>
          </a:p>
          <a:p>
            <a:r>
              <a:rPr lang="en-US" sz="2400" dirty="0" smtClean="0"/>
              <a:t>9% of CR and 9% of IT scores were 100% </a:t>
            </a:r>
            <a:r>
              <a:rPr lang="en-US" sz="2400" dirty="0" smtClean="0">
                <a:latin typeface="Zapf Dingbats"/>
                <a:ea typeface="Zapf Dingbats"/>
                <a:cs typeface="Zapf Dingbats"/>
                <a:sym typeface="Zapf Dingbats"/>
              </a:rPr>
              <a:t>✔</a:t>
            </a:r>
            <a:endParaRPr lang="en-US" sz="2400" dirty="0" smtClean="0"/>
          </a:p>
          <a:p>
            <a:endParaRPr lang="en-US" sz="2400" dirty="0" smtClean="0"/>
          </a:p>
          <a:p>
            <a:endParaRPr lang="en-US" sz="2400" dirty="0"/>
          </a:p>
          <a:p>
            <a:r>
              <a:rPr lang="en-US" sz="2400" dirty="0" smtClean="0"/>
              <a:t>0.3 % of IT scores = 0%</a:t>
            </a:r>
          </a:p>
          <a:p>
            <a:pPr algn="ctr"/>
            <a:r>
              <a:rPr lang="en-US" sz="2400" dirty="0" smtClean="0"/>
              <a:t>but</a:t>
            </a:r>
          </a:p>
          <a:p>
            <a:r>
              <a:rPr lang="en-US" sz="2400" dirty="0" smtClean="0"/>
              <a:t>3.0 % of CR scores = 0%</a:t>
            </a:r>
          </a:p>
          <a:p>
            <a:endParaRPr lang="en-US" dirty="0"/>
          </a:p>
        </p:txBody>
      </p:sp>
      <p:sp>
        <p:nvSpPr>
          <p:cNvPr id="7" name="TextBox 6"/>
          <p:cNvSpPr txBox="1"/>
          <p:nvPr/>
        </p:nvSpPr>
        <p:spPr>
          <a:xfrm>
            <a:off x="5528071" y="4581464"/>
            <a:ext cx="3231796" cy="2031325"/>
          </a:xfrm>
          <a:prstGeom prst="rect">
            <a:avLst/>
          </a:prstGeom>
          <a:solidFill>
            <a:schemeClr val="tx1"/>
          </a:solidFill>
        </p:spPr>
        <p:txBody>
          <a:bodyPr wrap="square" rtlCol="0">
            <a:spAutoFit/>
          </a:bodyPr>
          <a:lstStyle/>
          <a:p>
            <a:r>
              <a:rPr lang="en-US" dirty="0" smtClean="0">
                <a:solidFill>
                  <a:srgbClr val="FFFF00"/>
                </a:solidFill>
              </a:rPr>
              <a:t>Some students can’t begin a CR question, does that mean that they don’t know anything relevant?</a:t>
            </a:r>
          </a:p>
          <a:p>
            <a:endParaRPr lang="en-US" dirty="0" smtClean="0">
              <a:solidFill>
                <a:srgbClr val="FFFF00"/>
              </a:solidFill>
            </a:endParaRPr>
          </a:p>
          <a:p>
            <a:r>
              <a:rPr lang="en-US" dirty="0" smtClean="0">
                <a:solidFill>
                  <a:srgbClr val="FFFF00"/>
                </a:solidFill>
              </a:rPr>
              <a:t>-How much do you reward 	drivel?</a:t>
            </a:r>
            <a:endParaRPr lang="en-US" dirty="0">
              <a:solidFill>
                <a:srgbClr val="FFFF00"/>
              </a:solidFill>
            </a:endParaRPr>
          </a:p>
        </p:txBody>
      </p:sp>
      <p:pic>
        <p:nvPicPr>
          <p:cNvPr id="8" name="Picture 7"/>
          <p:cNvPicPr>
            <a:picLocks noChangeAspect="1"/>
          </p:cNvPicPr>
          <p:nvPr/>
        </p:nvPicPr>
        <p:blipFill rotWithShape="1">
          <a:blip r:embed="rId2"/>
          <a:srcRect l="11804"/>
          <a:stretch/>
        </p:blipFill>
        <p:spPr>
          <a:xfrm>
            <a:off x="355600" y="3416301"/>
            <a:ext cx="4320000" cy="3076671"/>
          </a:xfrm>
          <a:prstGeom prst="rect">
            <a:avLst/>
          </a:prstGeom>
        </p:spPr>
      </p:pic>
      <p:pic>
        <p:nvPicPr>
          <p:cNvPr id="9" name="Picture 8"/>
          <p:cNvPicPr>
            <a:picLocks noChangeAspect="1"/>
          </p:cNvPicPr>
          <p:nvPr/>
        </p:nvPicPr>
        <p:blipFill rotWithShape="1">
          <a:blip r:embed="rId3"/>
          <a:srcRect l="9035"/>
          <a:stretch/>
        </p:blipFill>
        <p:spPr>
          <a:xfrm>
            <a:off x="355600" y="205741"/>
            <a:ext cx="4320000" cy="2988493"/>
          </a:xfrm>
          <a:prstGeom prst="rect">
            <a:avLst/>
          </a:prstGeom>
        </p:spPr>
      </p:pic>
    </p:spTree>
    <p:extLst>
      <p:ext uri="{BB962C8B-B14F-4D97-AF65-F5344CB8AC3E}">
        <p14:creationId xmlns:p14="http://schemas.microsoft.com/office/powerpoint/2010/main" val="173542458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13"/>
          <p:cNvSpPr>
            <a:spLocks noGrp="1" noChangeArrowheads="1"/>
          </p:cNvSpPr>
          <p:nvPr>
            <p:ph type="title"/>
          </p:nvPr>
        </p:nvSpPr>
        <p:spPr>
          <a:xfrm>
            <a:off x="357158" y="105999"/>
            <a:ext cx="8501121" cy="687817"/>
          </a:xfrm>
          <a:noFill/>
          <a:ln/>
        </p:spPr>
        <p:txBody>
          <a:bodyPr lIns="36000" rIns="36000"/>
          <a:lstStyle/>
          <a:p>
            <a:r>
              <a:rPr lang="en-US" sz="3600" dirty="0" smtClean="0"/>
              <a:t>Inter-rater Reliability:</a:t>
            </a:r>
            <a:endParaRPr lang="en-US" sz="3600" dirty="0"/>
          </a:p>
        </p:txBody>
      </p:sp>
      <p:sp>
        <p:nvSpPr>
          <p:cNvPr id="6" name="Rectangle 4"/>
          <p:cNvSpPr>
            <a:spLocks noChangeArrowheads="1"/>
          </p:cNvSpPr>
          <p:nvPr/>
        </p:nvSpPr>
        <p:spPr bwMode="auto">
          <a:xfrm>
            <a:off x="331305" y="965600"/>
            <a:ext cx="8536609" cy="2071702"/>
          </a:xfrm>
          <a:prstGeom prst="rect">
            <a:avLst/>
          </a:prstGeom>
          <a:noFill/>
          <a:ln w="9525">
            <a:noFill/>
            <a:miter lim="800000"/>
            <a:headEnd/>
            <a:tailEnd/>
          </a:ln>
          <a:effectLst/>
        </p:spPr>
        <p:txBody>
          <a:bodyPr lIns="0" rIns="0"/>
          <a:lstStyle/>
          <a:p>
            <a:pPr marL="274638" indent="-274638">
              <a:spcBef>
                <a:spcPct val="20000"/>
              </a:spcBef>
              <a:buClr>
                <a:schemeClr val="tx1"/>
              </a:buClr>
              <a:buSzPct val="80000"/>
              <a:buFont typeface="Wingdings" pitchFamily="2" charset="2"/>
              <a:buChar char="Ø"/>
            </a:pPr>
            <a:r>
              <a:rPr lang="en-CA" sz="2200" dirty="0" smtClean="0"/>
              <a:t>Whether scored by professors or by students, there can be significant variability in the scoring of any given question</a:t>
            </a:r>
            <a:endParaRPr lang="en-CA" sz="2200" dirty="0"/>
          </a:p>
          <a:p>
            <a:pPr marL="274638" indent="-274638">
              <a:spcBef>
                <a:spcPct val="20000"/>
              </a:spcBef>
              <a:buClr>
                <a:schemeClr val="tx1"/>
              </a:buClr>
              <a:buSzPct val="80000"/>
              <a:buFont typeface="Wingdings" pitchFamily="2" charset="2"/>
              <a:buChar char="Ø"/>
            </a:pPr>
            <a:r>
              <a:rPr lang="en-CA" sz="2200" dirty="0" smtClean="0"/>
              <a:t>Rubrics do not solve the problem. (dead mouse issues)</a:t>
            </a:r>
            <a:endParaRPr lang="en-CA" sz="2200" dirty="0"/>
          </a:p>
          <a:p>
            <a:pPr marL="274638" indent="-274638">
              <a:spcBef>
                <a:spcPct val="20000"/>
              </a:spcBef>
              <a:buClr>
                <a:schemeClr val="tx1"/>
              </a:buClr>
              <a:buSzPct val="80000"/>
              <a:buFont typeface="Wingdings" pitchFamily="2" charset="2"/>
              <a:buChar char="Ø"/>
            </a:pPr>
            <a:r>
              <a:rPr lang="en-US" sz="2200" kern="0" dirty="0" smtClean="0"/>
              <a:t>The silent taboo of constructed response (hear/see no evil!)</a:t>
            </a:r>
            <a:endParaRPr lang="en-CA" sz="2200" dirty="0"/>
          </a:p>
        </p:txBody>
      </p:sp>
      <p:grpSp>
        <p:nvGrpSpPr>
          <p:cNvPr id="2" name="Group 1"/>
          <p:cNvGrpSpPr/>
          <p:nvPr/>
        </p:nvGrpSpPr>
        <p:grpSpPr>
          <a:xfrm>
            <a:off x="948239" y="2759018"/>
            <a:ext cx="7307017" cy="3944542"/>
            <a:chOff x="948239" y="2759018"/>
            <a:chExt cx="7307017" cy="3944542"/>
          </a:xfrm>
        </p:grpSpPr>
        <p:sp>
          <p:nvSpPr>
            <p:cNvPr id="8" name="Rectangle 7"/>
            <p:cNvSpPr/>
            <p:nvPr/>
          </p:nvSpPr>
          <p:spPr>
            <a:xfrm>
              <a:off x="2177208" y="6373206"/>
              <a:ext cx="5647139" cy="215463"/>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clrChange>
                <a:clrFrom>
                  <a:srgbClr val="FFFFFF"/>
                </a:clrFrom>
                <a:clrTo>
                  <a:srgbClr val="FFFFFF">
                    <a:alpha val="0"/>
                  </a:srgbClr>
                </a:clrTo>
              </a:clrChange>
            </a:blip>
            <a:srcRect b="29849"/>
            <a:stretch/>
          </p:blipFill>
          <p:spPr>
            <a:xfrm>
              <a:off x="948239" y="2759018"/>
              <a:ext cx="7307017" cy="3944542"/>
            </a:xfrm>
            <a:prstGeom prst="rect">
              <a:avLst/>
            </a:prstGeom>
          </p:spPr>
        </p:pic>
      </p:grpSp>
    </p:spTree>
    <p:extLst>
      <p:ext uri="{BB962C8B-B14F-4D97-AF65-F5344CB8AC3E}">
        <p14:creationId xmlns:p14="http://schemas.microsoft.com/office/powerpoint/2010/main" val="30496870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230188" y="344488"/>
            <a:ext cx="8594725"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ctr" defTabSz="914400" fontAlgn="base">
              <a:spcBef>
                <a:spcPct val="0"/>
              </a:spcBef>
              <a:spcAft>
                <a:spcPct val="0"/>
              </a:spcAft>
            </a:pPr>
            <a:r>
              <a:rPr lang="en-CA" altLang="ja-JP" dirty="0" smtClean="0">
                <a:solidFill>
                  <a:schemeClr val="bg1">
                    <a:lumMod val="75000"/>
                  </a:schemeClr>
                </a:solidFill>
                <a:latin typeface="Arial" charset="0"/>
                <a:ea typeface="ＭＳ Ｐゴシック" charset="0"/>
              </a:rPr>
              <a:t>“</a:t>
            </a:r>
            <a:r>
              <a:rPr lang="en-US" dirty="0" smtClean="0">
                <a:solidFill>
                  <a:schemeClr val="bg1">
                    <a:lumMod val="75000"/>
                  </a:schemeClr>
                </a:solidFill>
                <a:latin typeface="Arial" charset="0"/>
                <a:ea typeface="ＭＳ Ｐゴシック" charset="0"/>
              </a:rPr>
              <a:t>I personally </a:t>
            </a:r>
            <a:r>
              <a:rPr lang="en-US" dirty="0" smtClean="0">
                <a:solidFill>
                  <a:schemeClr val="bg1">
                    <a:lumMod val="65000"/>
                  </a:schemeClr>
                </a:solidFill>
                <a:latin typeface="Arial" charset="0"/>
                <a:ea typeface="ＭＳ Ｐゴシック" charset="0"/>
              </a:rPr>
              <a:t>strongly prefer IFAT over constructed response. I would be very happy with a 100% IFAT tests. I have done 100% IFAT tests before in PHYS 1060H and much preferred them. I prefer IFAT because I find when I am doing a constructed response question, I spend too much time thinking about what I need to write down on my exam sheet (all the assumptions and rationale that are taking place in my head). I find this a major burden in an exam …[because] you have to come up with a way to explain this fact on paper…[while] this fact is only one small part of the problem you are solving. I find that I end up wasting time on little parts of the problem clearly stating my rationale, which reduces the amount of time I spend actually thinking about the underlying physics... </a:t>
            </a:r>
            <a:r>
              <a:rPr lang="en-US" dirty="0" smtClean="0">
                <a:solidFill>
                  <a:srgbClr val="000000"/>
                </a:solidFill>
                <a:latin typeface="Arial" charset="0"/>
                <a:ea typeface="ＭＳ Ｐゴシック" charset="0"/>
              </a:rPr>
              <a:t>I also like IFAT because I can solve questions in fractions of the amount of time </a:t>
            </a:r>
            <a:r>
              <a:rPr lang="en-US" dirty="0" smtClean="0">
                <a:solidFill>
                  <a:srgbClr val="A6A6A6"/>
                </a:solidFill>
                <a:latin typeface="Arial" charset="0"/>
                <a:ea typeface="ＭＳ Ｐゴシック" charset="0"/>
              </a:rPr>
              <a:t>(I spent just over 1 hour on 20 IFAT questions and the other 2 hours on 3 constructed response questions). I think that you can test far more material in a given amount of time through IFAT questions than through constructed response questions</a:t>
            </a:r>
            <a:r>
              <a:rPr lang="en-US" dirty="0" smtClean="0">
                <a:solidFill>
                  <a:srgbClr val="000000"/>
                </a:solidFill>
                <a:latin typeface="Arial" charset="0"/>
                <a:ea typeface="ＭＳ Ｐゴシック" charset="0"/>
              </a:rPr>
              <a:t>. I understand that generating a coherent solution that any physicist can read and understand is a very important skill to have, but I do not think that the high-stress exam environment is an ideal medium to test this skill.” </a:t>
            </a:r>
          </a:p>
          <a:p>
            <a:pPr algn="ctr" defTabSz="914400" fontAlgn="base">
              <a:spcBef>
                <a:spcPct val="0"/>
              </a:spcBef>
              <a:spcAft>
                <a:spcPct val="0"/>
              </a:spcAft>
            </a:pPr>
            <a:endParaRPr lang="en-US" dirty="0" smtClean="0">
              <a:solidFill>
                <a:srgbClr val="000000"/>
              </a:solidFill>
              <a:latin typeface="Arial" charset="0"/>
              <a:ea typeface="ＭＳ Ｐゴシック" charset="0"/>
            </a:endParaRPr>
          </a:p>
          <a:p>
            <a:pPr algn="ctr" defTabSz="914400" fontAlgn="base">
              <a:spcBef>
                <a:spcPct val="0"/>
              </a:spcBef>
              <a:spcAft>
                <a:spcPct val="0"/>
              </a:spcAft>
            </a:pPr>
            <a:r>
              <a:rPr lang="en-US" dirty="0" smtClean="0">
                <a:solidFill>
                  <a:srgbClr val="000000"/>
                </a:solidFill>
                <a:latin typeface="Arial" charset="0"/>
                <a:ea typeface="ＭＳ Ｐゴシック" charset="0"/>
              </a:rPr>
              <a:t>“I think that the cons (scratching the wrong box… [and] stressing about an error) are outweighed by the pros (testing more material, allowing part marks for limited understanding, </a:t>
            </a:r>
            <a:r>
              <a:rPr lang="en-US" b="1" u="sng" dirty="0" smtClean="0">
                <a:solidFill>
                  <a:srgbClr val="000000"/>
                </a:solidFill>
                <a:latin typeface="Arial" charset="0"/>
                <a:ea typeface="ＭＳ Ｐゴシック" charset="0"/>
              </a:rPr>
              <a:t>allowing multi-step problems</a:t>
            </a:r>
            <a:r>
              <a:rPr lang="en-US" dirty="0" smtClean="0">
                <a:solidFill>
                  <a:srgbClr val="000000"/>
                </a:solidFill>
                <a:latin typeface="Arial" charset="0"/>
                <a:ea typeface="ＭＳ Ｐゴシック" charset="0"/>
              </a:rPr>
              <a:t>).”</a:t>
            </a:r>
          </a:p>
          <a:p>
            <a:pPr algn="ctr" defTabSz="914400" fontAlgn="base">
              <a:spcBef>
                <a:spcPct val="0"/>
              </a:spcBef>
              <a:spcAft>
                <a:spcPct val="0"/>
              </a:spcAft>
            </a:pPr>
            <a:endParaRPr lang="en-US" dirty="0"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37797044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6135" y="290686"/>
            <a:ext cx="8468031" cy="707886"/>
          </a:xfrm>
          <a:prstGeom prst="rect">
            <a:avLst/>
          </a:prstGeom>
          <a:noFill/>
        </p:spPr>
        <p:txBody>
          <a:bodyPr wrap="square" rtlCol="0">
            <a:spAutoFit/>
          </a:bodyPr>
          <a:lstStyle/>
          <a:p>
            <a:pPr algn="ctr">
              <a:spcAft>
                <a:spcPts val="600"/>
              </a:spcAft>
            </a:pPr>
            <a:r>
              <a:rPr lang="en-US" sz="4000" b="1" dirty="0" smtClean="0"/>
              <a:t>Reliability vs. Validity </a:t>
            </a:r>
          </a:p>
        </p:txBody>
      </p:sp>
      <p:sp>
        <p:nvSpPr>
          <p:cNvPr id="3" name="TextBox 2"/>
          <p:cNvSpPr txBox="1"/>
          <p:nvPr/>
        </p:nvSpPr>
        <p:spPr>
          <a:xfrm>
            <a:off x="396135" y="1388761"/>
            <a:ext cx="8468031" cy="5186035"/>
          </a:xfrm>
          <a:prstGeom prst="rect">
            <a:avLst/>
          </a:prstGeom>
          <a:noFill/>
        </p:spPr>
        <p:txBody>
          <a:bodyPr wrap="square" rtlCol="0">
            <a:spAutoFit/>
          </a:bodyPr>
          <a:lstStyle/>
          <a:p>
            <a:pPr>
              <a:spcAft>
                <a:spcPts val="1200"/>
              </a:spcAft>
              <a:tabLst>
                <a:tab pos="1614488" algn="l"/>
              </a:tabLst>
            </a:pPr>
            <a:endParaRPr lang="en-US" sz="900" dirty="0"/>
          </a:p>
          <a:p>
            <a:pPr>
              <a:spcAft>
                <a:spcPts val="1200"/>
              </a:spcAft>
              <a:tabLst>
                <a:tab pos="1612900" algn="l"/>
              </a:tabLst>
            </a:pPr>
            <a:r>
              <a:rPr lang="en-US" sz="2800" dirty="0">
                <a:solidFill>
                  <a:srgbClr val="FF0000"/>
                </a:solidFill>
              </a:rPr>
              <a:t>Reliability:		*	How accurate is the measurement?</a:t>
            </a:r>
          </a:p>
          <a:p>
            <a:pPr>
              <a:spcAft>
                <a:spcPts val="1200"/>
              </a:spcAft>
              <a:tabLst>
                <a:tab pos="1612900" algn="l"/>
              </a:tabLst>
            </a:pPr>
            <a:r>
              <a:rPr lang="en-US" sz="2800" dirty="0">
                <a:solidFill>
                  <a:srgbClr val="FF0000"/>
                </a:solidFill>
              </a:rPr>
              <a:t>		*	How repeatable or representative is it</a:t>
            </a:r>
            <a:r>
              <a:rPr lang="en-US" sz="2800" dirty="0" smtClean="0">
                <a:solidFill>
                  <a:srgbClr val="FF0000"/>
                </a:solidFill>
              </a:rPr>
              <a:t>?</a:t>
            </a:r>
          </a:p>
          <a:p>
            <a:pPr>
              <a:spcAft>
                <a:spcPts val="1200"/>
              </a:spcAft>
              <a:tabLst>
                <a:tab pos="1612900" algn="l"/>
              </a:tabLst>
            </a:pPr>
            <a:endParaRPr lang="en-US" sz="2800" dirty="0"/>
          </a:p>
          <a:p>
            <a:pPr>
              <a:spcAft>
                <a:spcPts val="1200"/>
              </a:spcAft>
              <a:tabLst>
                <a:tab pos="1612900" algn="l"/>
              </a:tabLst>
            </a:pPr>
            <a:r>
              <a:rPr lang="en-US" sz="2800" dirty="0" smtClean="0">
                <a:solidFill>
                  <a:srgbClr val="0000FF"/>
                </a:solidFill>
              </a:rPr>
              <a:t>Validity:		*	How “appropriate” is the test?</a:t>
            </a:r>
          </a:p>
          <a:p>
            <a:pPr>
              <a:spcAft>
                <a:spcPts val="1200"/>
              </a:spcAft>
              <a:tabLst>
                <a:tab pos="1612900" algn="l"/>
              </a:tabLst>
            </a:pPr>
            <a:r>
              <a:rPr lang="en-US" sz="2800" dirty="0" smtClean="0">
                <a:solidFill>
                  <a:srgbClr val="0000FF"/>
                </a:solidFill>
              </a:rPr>
              <a:t>		*	How aligned is it with our learning/testing 	 		goals?</a:t>
            </a:r>
          </a:p>
          <a:p>
            <a:pPr>
              <a:spcAft>
                <a:spcPts val="1200"/>
              </a:spcAft>
              <a:tabLst>
                <a:tab pos="1612900" algn="l"/>
              </a:tabLst>
            </a:pPr>
            <a:r>
              <a:rPr lang="en-US" sz="2800" dirty="0">
                <a:solidFill>
                  <a:srgbClr val="0000FF"/>
                </a:solidFill>
              </a:rPr>
              <a:t>	</a:t>
            </a:r>
            <a:r>
              <a:rPr lang="en-US" sz="2800" dirty="0" smtClean="0">
                <a:solidFill>
                  <a:srgbClr val="0000FF"/>
                </a:solidFill>
              </a:rPr>
              <a:t>	*</a:t>
            </a:r>
            <a:r>
              <a:rPr lang="en-US" sz="2800" dirty="0">
                <a:solidFill>
                  <a:srgbClr val="0000FF"/>
                </a:solidFill>
              </a:rPr>
              <a:t>	</a:t>
            </a:r>
            <a:r>
              <a:rPr lang="en-US" sz="2800" dirty="0" smtClean="0">
                <a:solidFill>
                  <a:srgbClr val="0000FF"/>
                </a:solidFill>
              </a:rPr>
              <a:t>What does our test tell the student about 			our learning goals?</a:t>
            </a:r>
          </a:p>
          <a:p>
            <a:pPr>
              <a:spcAft>
                <a:spcPts val="1200"/>
              </a:spcAft>
              <a:tabLst>
                <a:tab pos="1614488" algn="l"/>
              </a:tabLst>
            </a:pPr>
            <a:endParaRPr lang="en-US" sz="2800" dirty="0" smtClean="0"/>
          </a:p>
        </p:txBody>
      </p:sp>
      <p:sp>
        <p:nvSpPr>
          <p:cNvPr id="2" name="Rectangle 1"/>
          <p:cNvSpPr/>
          <p:nvPr/>
        </p:nvSpPr>
        <p:spPr>
          <a:xfrm rot="21300000">
            <a:off x="1077675" y="4984742"/>
            <a:ext cx="7570702" cy="830997"/>
          </a:xfrm>
          <a:prstGeom prst="rect">
            <a:avLst/>
          </a:prstGeom>
          <a:solidFill>
            <a:schemeClr val="bg1">
              <a:alpha val="69000"/>
            </a:schemeClr>
          </a:solidFill>
        </p:spPr>
        <p:txBody>
          <a:bodyPr wrap="none" lIns="91440" tIns="45720" rIns="91440" bIns="45720">
            <a:spAutoFit/>
          </a:bodyPr>
          <a:lstStyle/>
          <a:p>
            <a:pPr algn="ctr"/>
            <a:r>
              <a:rPr lang="en-CA" sz="4800" b="1" dirty="0" smtClean="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latin typeface="+mj-lt"/>
                <a:cs typeface="Charter Black"/>
              </a:rPr>
              <a:t>The medium is the message!</a:t>
            </a:r>
            <a:endParaRPr lang="en-CA" sz="4800" b="1" dirty="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latin typeface="+mj-lt"/>
              <a:cs typeface="Charter Black"/>
            </a:endParaRPr>
          </a:p>
        </p:txBody>
      </p:sp>
    </p:spTree>
    <p:extLst>
      <p:ext uri="{BB962C8B-B14F-4D97-AF65-F5344CB8AC3E}">
        <p14:creationId xmlns:p14="http://schemas.microsoft.com/office/powerpoint/2010/main" val="15455377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57682" y="712560"/>
            <a:ext cx="7828636" cy="5432881"/>
            <a:chOff x="624840" y="325735"/>
            <a:chExt cx="7828636" cy="5432881"/>
          </a:xfrm>
        </p:grpSpPr>
        <p:pic>
          <p:nvPicPr>
            <p:cNvPr id="2" name="Picture 1"/>
            <p:cNvPicPr>
              <a:picLocks noChangeAspect="1"/>
            </p:cNvPicPr>
            <p:nvPr/>
          </p:nvPicPr>
          <p:blipFill rotWithShape="1">
            <a:blip r:embed="rId2"/>
            <a:srcRect b="11594"/>
            <a:stretch/>
          </p:blipFill>
          <p:spPr>
            <a:xfrm>
              <a:off x="624840" y="388619"/>
              <a:ext cx="7716520" cy="5361941"/>
            </a:xfrm>
            <a:prstGeom prst="rect">
              <a:avLst/>
            </a:prstGeom>
          </p:spPr>
        </p:pic>
        <p:sp>
          <p:nvSpPr>
            <p:cNvPr id="3" name="Rectangle 2"/>
            <p:cNvSpPr/>
            <p:nvPr/>
          </p:nvSpPr>
          <p:spPr>
            <a:xfrm>
              <a:off x="2564554" y="325735"/>
              <a:ext cx="3852337" cy="830997"/>
            </a:xfrm>
            <a:prstGeom prst="rect">
              <a:avLst/>
            </a:prstGeom>
            <a:noFill/>
          </p:spPr>
          <p:txBody>
            <a:bodyPr wrap="none" lIns="91440" tIns="45720" rIns="91440" bIns="45720">
              <a:spAutoFit/>
            </a:bodyPr>
            <a:lstStyle/>
            <a:p>
              <a:pPr algn="ctr"/>
              <a:r>
                <a:rPr lang="en-CA" sz="4800" b="1" cap="none" spc="-30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Narrow"/>
                  <a:cs typeface="Arial Narrow"/>
                </a:rPr>
                <a:t>AND THEN I SAID</a:t>
              </a:r>
              <a:endParaRPr lang="en-CA" sz="4800" b="1" cap="none" spc="-30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Narrow"/>
                <a:cs typeface="Arial Narrow"/>
              </a:endParaRPr>
            </a:p>
          </p:txBody>
        </p:sp>
        <p:sp>
          <p:nvSpPr>
            <p:cNvPr id="7" name="Rectangle 6"/>
            <p:cNvSpPr/>
            <p:nvPr/>
          </p:nvSpPr>
          <p:spPr>
            <a:xfrm>
              <a:off x="649912" y="4989175"/>
              <a:ext cx="7803564" cy="769441"/>
            </a:xfrm>
            <a:prstGeom prst="rect">
              <a:avLst/>
            </a:prstGeom>
            <a:noFill/>
          </p:spPr>
          <p:txBody>
            <a:bodyPr wrap="none" lIns="91440" tIns="45720" rIns="91440" bIns="45720">
              <a:spAutoFit/>
            </a:bodyPr>
            <a:lstStyle/>
            <a:p>
              <a:pPr algn="dist"/>
              <a:r>
                <a:rPr lang="en-CA" sz="4400" b="1" spc="-30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Narrow"/>
                  <a:cs typeface="Arial Narrow"/>
                </a:rPr>
                <a:t>the final exam will be MULTIPLE CHOICE!</a:t>
              </a:r>
              <a:endParaRPr lang="en-CA" sz="4400" b="1" cap="none" spc="-30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Narrow"/>
                <a:cs typeface="Arial Narrow"/>
              </a:endParaRPr>
            </a:p>
          </p:txBody>
        </p:sp>
      </p:grpSp>
    </p:spTree>
    <p:extLst>
      <p:ext uri="{BB962C8B-B14F-4D97-AF65-F5344CB8AC3E}">
        <p14:creationId xmlns:p14="http://schemas.microsoft.com/office/powerpoint/2010/main" val="2350945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6135" y="290686"/>
            <a:ext cx="8468031" cy="707886"/>
          </a:xfrm>
          <a:prstGeom prst="rect">
            <a:avLst/>
          </a:prstGeom>
          <a:noFill/>
        </p:spPr>
        <p:txBody>
          <a:bodyPr wrap="square" rtlCol="0">
            <a:spAutoFit/>
          </a:bodyPr>
          <a:lstStyle/>
          <a:p>
            <a:pPr algn="ctr">
              <a:spcAft>
                <a:spcPts val="600"/>
              </a:spcAft>
            </a:pPr>
            <a:r>
              <a:rPr lang="en-US" sz="4000" b="1" dirty="0" smtClean="0"/>
              <a:t>Reliability vs. Validity</a:t>
            </a:r>
          </a:p>
        </p:txBody>
      </p:sp>
      <p:sp>
        <p:nvSpPr>
          <p:cNvPr id="3" name="TextBox 2"/>
          <p:cNvSpPr txBox="1"/>
          <p:nvPr/>
        </p:nvSpPr>
        <p:spPr>
          <a:xfrm>
            <a:off x="396135" y="1163854"/>
            <a:ext cx="8468031" cy="4308872"/>
          </a:xfrm>
          <a:prstGeom prst="rect">
            <a:avLst/>
          </a:prstGeom>
          <a:noFill/>
        </p:spPr>
        <p:txBody>
          <a:bodyPr wrap="square" rtlCol="0">
            <a:spAutoFit/>
          </a:bodyPr>
          <a:lstStyle/>
          <a:p>
            <a:pPr algn="ctr">
              <a:spcAft>
                <a:spcPts val="1200"/>
              </a:spcAft>
              <a:tabLst>
                <a:tab pos="1614488" algn="l"/>
              </a:tabLst>
            </a:pPr>
            <a:r>
              <a:rPr lang="en-US" sz="2800" b="1" dirty="0"/>
              <a:t>The dominant antagonism between “</a:t>
            </a:r>
            <a:r>
              <a:rPr lang="en-US" sz="2800" b="1" u="sng" dirty="0"/>
              <a:t>constructed response</a:t>
            </a:r>
            <a:r>
              <a:rPr lang="en-US" sz="2800" b="1" dirty="0"/>
              <a:t>” and “</a:t>
            </a:r>
            <a:r>
              <a:rPr lang="en-US" sz="2800" b="1" u="sng" dirty="0"/>
              <a:t>multiple choice</a:t>
            </a:r>
            <a:r>
              <a:rPr lang="en-US" sz="2800" b="1" dirty="0"/>
              <a:t>” testing </a:t>
            </a:r>
          </a:p>
          <a:p>
            <a:pPr>
              <a:spcAft>
                <a:spcPts val="1200"/>
              </a:spcAft>
              <a:tabLst>
                <a:tab pos="1614488" algn="l"/>
              </a:tabLst>
            </a:pPr>
            <a:endParaRPr lang="en-US" sz="1000" b="1" dirty="0" smtClean="0"/>
          </a:p>
          <a:p>
            <a:pPr>
              <a:spcAft>
                <a:spcPts val="1800"/>
              </a:spcAft>
              <a:tabLst>
                <a:tab pos="1706563" algn="l"/>
              </a:tabLst>
            </a:pPr>
            <a:r>
              <a:rPr lang="en-US" sz="2800" b="1" dirty="0" smtClean="0"/>
              <a:t>CR</a:t>
            </a:r>
            <a:r>
              <a:rPr lang="en-US" sz="2800" dirty="0" smtClean="0"/>
              <a:t>: Problem solving, concept integration, idea synthesis…these are the things we WANT to test for in a 	VALID exam</a:t>
            </a:r>
            <a:endParaRPr lang="en-US" sz="800" dirty="0"/>
          </a:p>
          <a:p>
            <a:pPr>
              <a:spcAft>
                <a:spcPts val="1200"/>
              </a:spcAft>
              <a:tabLst>
                <a:tab pos="1431925" algn="l"/>
              </a:tabLst>
            </a:pPr>
            <a:r>
              <a:rPr lang="en-US" sz="2800" b="1" dirty="0" smtClean="0"/>
              <a:t>MC</a:t>
            </a:r>
            <a:r>
              <a:rPr lang="en-US" sz="2800" dirty="0" smtClean="0"/>
              <a:t>: Maximizing the number of questions + objective scoring…these are the things we WANT in a RELIABLE 	exam.</a:t>
            </a:r>
            <a:endParaRPr lang="en-US" sz="2800" dirty="0"/>
          </a:p>
        </p:txBody>
      </p:sp>
      <p:sp>
        <p:nvSpPr>
          <p:cNvPr id="4" name="TextBox 3"/>
          <p:cNvSpPr txBox="1"/>
          <p:nvPr/>
        </p:nvSpPr>
        <p:spPr>
          <a:xfrm>
            <a:off x="497410" y="5507600"/>
            <a:ext cx="8468031" cy="1107996"/>
          </a:xfrm>
          <a:prstGeom prst="rect">
            <a:avLst/>
          </a:prstGeom>
          <a:solidFill>
            <a:schemeClr val="tx1"/>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spcAft>
                <a:spcPts val="1200"/>
              </a:spcAft>
              <a:tabLst>
                <a:tab pos="1614488" algn="l"/>
              </a:tabLst>
            </a:pPr>
            <a:r>
              <a:rPr lang="en-US" sz="2800" dirty="0" smtClean="0">
                <a:solidFill>
                  <a:schemeClr val="bg1"/>
                </a:solidFill>
              </a:rPr>
              <a:t>CR: Valid but can be unreliable (and expensive!!!)</a:t>
            </a:r>
          </a:p>
          <a:p>
            <a:pPr algn="ctr">
              <a:spcAft>
                <a:spcPts val="1200"/>
              </a:spcAft>
              <a:tabLst>
                <a:tab pos="1614488" algn="l"/>
              </a:tabLst>
            </a:pPr>
            <a:r>
              <a:rPr lang="en-US" sz="2800" dirty="0" smtClean="0">
                <a:solidFill>
                  <a:schemeClr val="bg1"/>
                </a:solidFill>
              </a:rPr>
              <a:t>MC: Can be very reliable but smacks of invalidity</a:t>
            </a:r>
            <a:endParaRPr lang="en-US" sz="2800" dirty="0">
              <a:solidFill>
                <a:schemeClr val="bg1"/>
              </a:solidFill>
            </a:endParaRPr>
          </a:p>
        </p:txBody>
      </p:sp>
    </p:spTree>
    <p:extLst>
      <p:ext uri="{BB962C8B-B14F-4D97-AF65-F5344CB8AC3E}">
        <p14:creationId xmlns:p14="http://schemas.microsoft.com/office/powerpoint/2010/main" val="23719323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6135" y="290686"/>
            <a:ext cx="8468031" cy="707886"/>
          </a:xfrm>
          <a:prstGeom prst="rect">
            <a:avLst/>
          </a:prstGeom>
          <a:noFill/>
        </p:spPr>
        <p:txBody>
          <a:bodyPr wrap="square" rtlCol="0">
            <a:spAutoFit/>
          </a:bodyPr>
          <a:lstStyle/>
          <a:p>
            <a:pPr algn="ctr">
              <a:spcAft>
                <a:spcPts val="600"/>
              </a:spcAft>
            </a:pPr>
            <a:r>
              <a:rPr lang="en-US" sz="4000" b="1" dirty="0" smtClean="0"/>
              <a:t>Reliability vs. Validity</a:t>
            </a:r>
          </a:p>
        </p:txBody>
      </p:sp>
      <p:sp>
        <p:nvSpPr>
          <p:cNvPr id="3" name="TextBox 2"/>
          <p:cNvSpPr txBox="1"/>
          <p:nvPr/>
        </p:nvSpPr>
        <p:spPr>
          <a:xfrm>
            <a:off x="428204" y="2623804"/>
            <a:ext cx="8468031" cy="954107"/>
          </a:xfrm>
          <a:prstGeom prst="rect">
            <a:avLst/>
          </a:prstGeom>
          <a:noFill/>
        </p:spPr>
        <p:txBody>
          <a:bodyPr wrap="square" rtlCol="0">
            <a:spAutoFit/>
          </a:bodyPr>
          <a:lstStyle/>
          <a:p>
            <a:pPr algn="ctr">
              <a:spcAft>
                <a:spcPts val="1200"/>
              </a:spcAft>
              <a:tabLst>
                <a:tab pos="1614488" algn="l"/>
              </a:tabLst>
            </a:pPr>
            <a:r>
              <a:rPr lang="en-US" sz="2800" b="1" dirty="0" smtClean="0"/>
              <a:t>Large physics classrooms </a:t>
            </a:r>
            <a:r>
              <a:rPr lang="en-US" sz="2800" b="1" dirty="0" smtClean="0">
                <a:sym typeface="Wingdings"/>
              </a:rPr>
              <a:t> Economics force us to 																		adopt MC testing</a:t>
            </a:r>
            <a:endParaRPr lang="en-US" sz="2800" dirty="0"/>
          </a:p>
        </p:txBody>
      </p:sp>
      <p:sp>
        <p:nvSpPr>
          <p:cNvPr id="4" name="TextBox 3"/>
          <p:cNvSpPr txBox="1"/>
          <p:nvPr/>
        </p:nvSpPr>
        <p:spPr>
          <a:xfrm>
            <a:off x="403025" y="1276565"/>
            <a:ext cx="8468031" cy="1107996"/>
          </a:xfrm>
          <a:prstGeom prst="rect">
            <a:avLst/>
          </a:prstGeom>
          <a:solidFill>
            <a:schemeClr val="tx1"/>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spcAft>
                <a:spcPts val="1200"/>
              </a:spcAft>
              <a:tabLst>
                <a:tab pos="1614488" algn="l"/>
              </a:tabLst>
            </a:pPr>
            <a:r>
              <a:rPr lang="en-US" sz="2800" dirty="0" smtClean="0">
                <a:solidFill>
                  <a:schemeClr val="bg1"/>
                </a:solidFill>
              </a:rPr>
              <a:t>CR: Valid but can be unreliable (and expensive!!!)</a:t>
            </a:r>
          </a:p>
          <a:p>
            <a:pPr algn="ctr">
              <a:spcAft>
                <a:spcPts val="1200"/>
              </a:spcAft>
              <a:tabLst>
                <a:tab pos="1614488" algn="l"/>
              </a:tabLst>
            </a:pPr>
            <a:r>
              <a:rPr lang="en-US" sz="2800" dirty="0" smtClean="0">
                <a:solidFill>
                  <a:schemeClr val="bg1"/>
                </a:solidFill>
              </a:rPr>
              <a:t>MC: Can be very reliable but smacks of invalidity</a:t>
            </a:r>
            <a:endParaRPr lang="en-US" sz="2800" dirty="0">
              <a:solidFill>
                <a:schemeClr val="bg1"/>
              </a:solidFill>
            </a:endParaRPr>
          </a:p>
        </p:txBody>
      </p:sp>
      <p:sp>
        <p:nvSpPr>
          <p:cNvPr id="6" name="TextBox 5"/>
          <p:cNvSpPr txBox="1"/>
          <p:nvPr/>
        </p:nvSpPr>
        <p:spPr>
          <a:xfrm>
            <a:off x="430395" y="3827606"/>
            <a:ext cx="8468031" cy="954107"/>
          </a:xfrm>
          <a:prstGeom prst="rect">
            <a:avLst/>
          </a:prstGeom>
          <a:noFill/>
        </p:spPr>
        <p:txBody>
          <a:bodyPr wrap="square" rtlCol="0">
            <a:spAutoFit/>
          </a:bodyPr>
          <a:lstStyle/>
          <a:p>
            <a:pPr algn="ctr">
              <a:spcAft>
                <a:spcPts val="1200"/>
              </a:spcAft>
              <a:tabLst>
                <a:tab pos="1614488" algn="l"/>
              </a:tabLst>
            </a:pPr>
            <a:r>
              <a:rPr lang="en-US" sz="2800" b="1" dirty="0" smtClean="0"/>
              <a:t>MC testing in physics has been shown to be reliable, and a ‘tolerable’ alternative to CR.</a:t>
            </a:r>
            <a:endParaRPr lang="en-US" sz="2800" dirty="0"/>
          </a:p>
        </p:txBody>
      </p:sp>
      <p:sp>
        <p:nvSpPr>
          <p:cNvPr id="7" name="Rectangle 6"/>
          <p:cNvSpPr/>
          <p:nvPr/>
        </p:nvSpPr>
        <p:spPr bwMode="auto">
          <a:xfrm>
            <a:off x="600838" y="4997567"/>
            <a:ext cx="8138621" cy="163854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1756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2" name="Picture 1"/>
          <p:cNvPicPr>
            <a:picLocks noChangeAspect="1"/>
          </p:cNvPicPr>
          <p:nvPr/>
        </p:nvPicPr>
        <p:blipFill>
          <a:blip r:embed="rId2">
            <a:clrChange>
              <a:clrFrom>
                <a:srgbClr val="FFFFFF"/>
              </a:clrFrom>
              <a:clrTo>
                <a:srgbClr val="FFFFFF">
                  <a:alpha val="0"/>
                </a:srgbClr>
              </a:clrTo>
            </a:clrChange>
          </a:blip>
          <a:stretch>
            <a:fillRect/>
          </a:stretch>
        </p:blipFill>
        <p:spPr>
          <a:xfrm>
            <a:off x="641804" y="5039879"/>
            <a:ext cx="7996946" cy="1640611"/>
          </a:xfrm>
          <a:prstGeom prst="rect">
            <a:avLst/>
          </a:prstGeom>
        </p:spPr>
      </p:pic>
    </p:spTree>
    <p:extLst>
      <p:ext uri="{BB962C8B-B14F-4D97-AF65-F5344CB8AC3E}">
        <p14:creationId xmlns:p14="http://schemas.microsoft.com/office/powerpoint/2010/main" val="135242898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Grp="1" noChangeArrowheads="1"/>
          </p:cNvSpPr>
          <p:nvPr>
            <p:ph type="body" sz="half" idx="1"/>
          </p:nvPr>
        </p:nvSpPr>
        <p:spPr>
          <a:xfrm>
            <a:off x="4908550" y="346075"/>
            <a:ext cx="3971925" cy="6153150"/>
          </a:xfrm>
        </p:spPr>
        <p:txBody>
          <a:bodyPr/>
          <a:lstStyle/>
          <a:p>
            <a:pPr marL="109538" indent="-109538" algn="ctr" defTabSz="682625" eaLnBrk="1" hangingPunct="1">
              <a:buFontTx/>
              <a:buNone/>
            </a:pPr>
            <a:r>
              <a:rPr lang="en-US" sz="2400" b="1" u="sng" dirty="0">
                <a:latin typeface="Arial" charset="0"/>
              </a:rPr>
              <a:t>Multiple-</a:t>
            </a:r>
            <a:r>
              <a:rPr lang="en-US" sz="2400" b="1" u="sng" dirty="0" smtClean="0">
                <a:latin typeface="Arial" charset="0"/>
              </a:rPr>
              <a:t>Choice</a:t>
            </a:r>
          </a:p>
          <a:p>
            <a:pPr marL="109538" indent="-109538" algn="ctr" defTabSz="682625" eaLnBrk="1" hangingPunct="1">
              <a:buFontTx/>
              <a:buNone/>
            </a:pPr>
            <a:endParaRPr lang="en-US" sz="1000" b="1" u="sng" dirty="0">
              <a:latin typeface="Arial" charset="0"/>
            </a:endParaRPr>
          </a:p>
          <a:p>
            <a:pPr marL="109538" indent="-109538" defTabSz="682625" eaLnBrk="1" hangingPunct="1">
              <a:buFontTx/>
              <a:buNone/>
            </a:pPr>
            <a:r>
              <a:rPr lang="en-US" sz="2400" b="1" dirty="0">
                <a:latin typeface="Arial" charset="0"/>
              </a:rPr>
              <a:t>Pros:</a:t>
            </a:r>
          </a:p>
          <a:p>
            <a:pPr marL="682625" lvl="1" indent="-458788" defTabSz="682625" eaLnBrk="1" hangingPunct="1">
              <a:buFont typeface="Wingdings" charset="0"/>
              <a:buChar char="Ø"/>
            </a:pPr>
            <a:r>
              <a:rPr lang="en-US" sz="2000" dirty="0">
                <a:latin typeface="Arial" charset="0"/>
              </a:rPr>
              <a:t>Easy to grade (fast and reliable)</a:t>
            </a:r>
          </a:p>
          <a:p>
            <a:pPr marL="682625" lvl="1" indent="-458788" defTabSz="682625" eaLnBrk="1" hangingPunct="1">
              <a:buFont typeface="Wingdings" charset="0"/>
              <a:buChar char="Ø"/>
            </a:pPr>
            <a:r>
              <a:rPr lang="en-US" sz="2000" dirty="0">
                <a:latin typeface="Arial" charset="0"/>
              </a:rPr>
              <a:t>Inexpensive to grade</a:t>
            </a:r>
          </a:p>
          <a:p>
            <a:pPr marL="682625" lvl="1" indent="-458788" defTabSz="682625" eaLnBrk="1" hangingPunct="1">
              <a:buFont typeface="Wingdings" charset="0"/>
              <a:buChar char="Ø"/>
            </a:pPr>
            <a:r>
              <a:rPr lang="en-US" sz="2000" dirty="0">
                <a:latin typeface="Arial" charset="0"/>
              </a:rPr>
              <a:t>Reliable (many items; good coverage</a:t>
            </a:r>
            <a:r>
              <a:rPr lang="en-US" sz="2000" dirty="0" smtClean="0">
                <a:latin typeface="Arial" charset="0"/>
              </a:rPr>
              <a:t>)</a:t>
            </a:r>
          </a:p>
          <a:p>
            <a:pPr marL="682625" lvl="1" indent="-458788" defTabSz="682625" eaLnBrk="1" hangingPunct="1">
              <a:buFont typeface="Wingdings" charset="0"/>
              <a:buChar char="Ø"/>
            </a:pPr>
            <a:endParaRPr lang="en-US" sz="2000" dirty="0">
              <a:latin typeface="Arial" charset="0"/>
            </a:endParaRPr>
          </a:p>
          <a:p>
            <a:pPr marL="109538" indent="-109538" defTabSz="682625" eaLnBrk="1" hangingPunct="1">
              <a:buFontTx/>
              <a:buNone/>
            </a:pPr>
            <a:endParaRPr lang="en-US" b="1" dirty="0" smtClean="0">
              <a:latin typeface="Arial" charset="0"/>
            </a:endParaRPr>
          </a:p>
          <a:p>
            <a:pPr marL="109538" indent="-109538" defTabSz="682625" eaLnBrk="1" hangingPunct="1">
              <a:buFontTx/>
              <a:buNone/>
            </a:pPr>
            <a:r>
              <a:rPr lang="en-US" sz="2400" b="1" dirty="0" smtClean="0">
                <a:latin typeface="Arial" charset="0"/>
              </a:rPr>
              <a:t>Cons</a:t>
            </a:r>
            <a:r>
              <a:rPr lang="en-US" sz="2400" b="1" dirty="0">
                <a:latin typeface="Arial" charset="0"/>
              </a:rPr>
              <a:t>:</a:t>
            </a:r>
          </a:p>
          <a:p>
            <a:pPr marL="682625" lvl="1" indent="-458788" defTabSz="682625" eaLnBrk="1" hangingPunct="1">
              <a:buFont typeface="Wingdings" charset="0"/>
              <a:buChar char="Ø"/>
            </a:pPr>
            <a:r>
              <a:rPr lang="en-US" sz="2000" dirty="0">
                <a:latin typeface="Arial" charset="0"/>
              </a:rPr>
              <a:t>Poorly aligned with course objectives? (i.e. overly rely on </a:t>
            </a:r>
            <a:r>
              <a:rPr lang="en-US" sz="2000" dirty="0" smtClean="0">
                <a:latin typeface="Arial" charset="0"/>
              </a:rPr>
              <a:t>superficial knowledge</a:t>
            </a:r>
            <a:r>
              <a:rPr lang="en-US" sz="2000" dirty="0">
                <a:latin typeface="Arial" charset="0"/>
              </a:rPr>
              <a:t>)</a:t>
            </a:r>
          </a:p>
          <a:p>
            <a:pPr marL="682625" lvl="1" indent="-458788" defTabSz="682625" eaLnBrk="1" hangingPunct="1">
              <a:buFont typeface="Wingdings" charset="0"/>
              <a:buChar char="Ø"/>
            </a:pPr>
            <a:r>
              <a:rPr lang="en-US" sz="2000" dirty="0">
                <a:latin typeface="Arial" charset="0"/>
              </a:rPr>
              <a:t>Partial credit is uncommon</a:t>
            </a:r>
          </a:p>
          <a:p>
            <a:pPr marL="682625" lvl="1" indent="-458788" defTabSz="682625" eaLnBrk="1" hangingPunct="1">
              <a:buFont typeface="Wingdings" charset="0"/>
              <a:buChar char="Ø"/>
            </a:pPr>
            <a:r>
              <a:rPr lang="en-US" sz="2000" dirty="0">
                <a:latin typeface="Arial" charset="0"/>
              </a:rPr>
              <a:t>Potential for </a:t>
            </a:r>
            <a:r>
              <a:rPr lang="ja-JP" altLang="en-US" sz="2000" dirty="0">
                <a:latin typeface="Arial" charset="0"/>
              </a:rPr>
              <a:t>“</a:t>
            </a:r>
            <a:r>
              <a:rPr lang="en-US" sz="2000" dirty="0">
                <a:latin typeface="Arial" charset="0"/>
              </a:rPr>
              <a:t>guessing</a:t>
            </a:r>
            <a:r>
              <a:rPr lang="ja-JP" altLang="en-US" sz="2000" dirty="0">
                <a:latin typeface="Arial" charset="0"/>
              </a:rPr>
              <a:t>”</a:t>
            </a:r>
            <a:r>
              <a:rPr lang="en-US" sz="2000" dirty="0">
                <a:latin typeface="Arial" charset="0"/>
              </a:rPr>
              <a:t> repugnant to some </a:t>
            </a:r>
          </a:p>
        </p:txBody>
      </p:sp>
      <p:sp>
        <p:nvSpPr>
          <p:cNvPr id="14342" name="Rectangle 6"/>
          <p:cNvSpPr>
            <a:spLocks noGrp="1" noChangeArrowheads="1"/>
          </p:cNvSpPr>
          <p:nvPr>
            <p:ph type="body" sz="half" idx="2"/>
          </p:nvPr>
        </p:nvSpPr>
        <p:spPr>
          <a:xfrm>
            <a:off x="200025" y="346075"/>
            <a:ext cx="4419600" cy="6340475"/>
          </a:xfrm>
        </p:spPr>
        <p:txBody>
          <a:bodyPr/>
          <a:lstStyle/>
          <a:p>
            <a:pPr algn="ctr" eaLnBrk="1" hangingPunct="1">
              <a:buFontTx/>
              <a:buNone/>
            </a:pPr>
            <a:r>
              <a:rPr lang="en-US" sz="2400" b="1" u="sng" dirty="0">
                <a:latin typeface="Arial" charset="0"/>
              </a:rPr>
              <a:t>Constructed-</a:t>
            </a:r>
            <a:r>
              <a:rPr lang="en-US" sz="2400" b="1" u="sng" dirty="0" smtClean="0">
                <a:latin typeface="Arial" charset="0"/>
              </a:rPr>
              <a:t>Response</a:t>
            </a:r>
          </a:p>
          <a:p>
            <a:pPr algn="ctr" eaLnBrk="1" hangingPunct="1">
              <a:buFontTx/>
              <a:buNone/>
            </a:pPr>
            <a:endParaRPr lang="en-US" sz="1000" b="1" u="sng" dirty="0">
              <a:latin typeface="Arial" charset="0"/>
            </a:endParaRPr>
          </a:p>
          <a:p>
            <a:pPr eaLnBrk="1" hangingPunct="1">
              <a:buFontTx/>
              <a:buNone/>
            </a:pPr>
            <a:r>
              <a:rPr lang="en-US" sz="2400" b="1" dirty="0">
                <a:latin typeface="Arial" charset="0"/>
              </a:rPr>
              <a:t>Pros:</a:t>
            </a:r>
          </a:p>
          <a:p>
            <a:pPr lvl="1" eaLnBrk="1" hangingPunct="1">
              <a:buFont typeface="Wingdings" charset="0"/>
              <a:buChar char="Ø"/>
            </a:pPr>
            <a:r>
              <a:rPr lang="en-US" sz="2000" dirty="0">
                <a:latin typeface="Arial" charset="0"/>
              </a:rPr>
              <a:t>Flexible in construction and grading</a:t>
            </a:r>
          </a:p>
          <a:p>
            <a:pPr lvl="1" eaLnBrk="1" hangingPunct="1">
              <a:buFont typeface="Wingdings" charset="0"/>
              <a:buChar char="Ø"/>
            </a:pPr>
            <a:r>
              <a:rPr lang="en-US" sz="2000" dirty="0">
                <a:latin typeface="Arial" charset="0"/>
              </a:rPr>
              <a:t>Assess broadly across </a:t>
            </a:r>
            <a:r>
              <a:rPr lang="en-US" sz="2000" dirty="0">
                <a:solidFill>
                  <a:srgbClr val="000000"/>
                </a:solidFill>
                <a:latin typeface="Arial" charset="0"/>
              </a:rPr>
              <a:t>cognitive/knowledge </a:t>
            </a:r>
            <a:r>
              <a:rPr lang="en-US" sz="2000" dirty="0" smtClean="0">
                <a:solidFill>
                  <a:srgbClr val="000000"/>
                </a:solidFill>
                <a:latin typeface="Arial" charset="0"/>
              </a:rPr>
              <a:t>domains</a:t>
            </a:r>
          </a:p>
          <a:p>
            <a:pPr lvl="1" eaLnBrk="1" hangingPunct="1">
              <a:buFont typeface="Wingdings" charset="0"/>
              <a:buChar char="Ø"/>
            </a:pPr>
            <a:r>
              <a:rPr lang="en-US" sz="2000" dirty="0" smtClean="0">
                <a:solidFill>
                  <a:srgbClr val="000000"/>
                </a:solidFill>
                <a:latin typeface="Arial" charset="0"/>
              </a:rPr>
              <a:t>“Honest” (?!) assessment </a:t>
            </a:r>
            <a:r>
              <a:rPr lang="en-US" sz="2000" dirty="0" smtClean="0">
                <a:latin typeface="Arial" charset="0"/>
              </a:rPr>
              <a:t>tool</a:t>
            </a:r>
            <a:endParaRPr lang="en-US" sz="2000" dirty="0">
              <a:latin typeface="Arial" charset="0"/>
            </a:endParaRPr>
          </a:p>
          <a:p>
            <a:pPr lvl="1" eaLnBrk="1" hangingPunct="1">
              <a:buFont typeface="Wingdings" charset="0"/>
              <a:buChar char="Ø"/>
            </a:pPr>
            <a:r>
              <a:rPr lang="en-US" sz="2000" dirty="0">
                <a:latin typeface="Arial" charset="0"/>
              </a:rPr>
              <a:t> </a:t>
            </a:r>
            <a:r>
              <a:rPr lang="en-US" sz="2000" dirty="0" smtClean="0">
                <a:latin typeface="Arial" charset="0"/>
              </a:rPr>
              <a:t>Allows for partial credit (but a few dead mice…)</a:t>
            </a:r>
          </a:p>
          <a:p>
            <a:pPr marL="457200" lvl="1" indent="0" eaLnBrk="1" hangingPunct="1">
              <a:buNone/>
            </a:pPr>
            <a:endParaRPr lang="en-US" sz="1000" dirty="0">
              <a:latin typeface="Arial" charset="0"/>
            </a:endParaRPr>
          </a:p>
          <a:p>
            <a:pPr eaLnBrk="1" hangingPunct="1">
              <a:buFontTx/>
              <a:buNone/>
            </a:pPr>
            <a:r>
              <a:rPr lang="en-US" sz="2400" b="1" dirty="0" smtClean="0">
                <a:latin typeface="Arial" charset="0"/>
              </a:rPr>
              <a:t>Cons</a:t>
            </a:r>
            <a:r>
              <a:rPr lang="en-US" sz="2400" b="1" dirty="0">
                <a:latin typeface="Arial" charset="0"/>
              </a:rPr>
              <a:t>:</a:t>
            </a:r>
          </a:p>
          <a:p>
            <a:pPr lvl="1" eaLnBrk="1" hangingPunct="1">
              <a:buFont typeface="Wingdings" charset="0"/>
              <a:buChar char="Ø"/>
            </a:pPr>
            <a:r>
              <a:rPr lang="en-US" sz="2000" dirty="0">
                <a:latin typeface="Arial" charset="0"/>
              </a:rPr>
              <a:t>Time-consuming and expensive to score</a:t>
            </a:r>
          </a:p>
          <a:p>
            <a:pPr lvl="1" eaLnBrk="1" hangingPunct="1">
              <a:buFont typeface="Wingdings" charset="0"/>
              <a:buChar char="Ø"/>
            </a:pPr>
            <a:r>
              <a:rPr lang="en-US" sz="2000" dirty="0">
                <a:latin typeface="Arial" charset="0"/>
              </a:rPr>
              <a:t>Grading/scoring less reliable; sometimes biased</a:t>
            </a:r>
          </a:p>
          <a:p>
            <a:pPr marL="457200" lvl="1" indent="0" eaLnBrk="1" hangingPunct="1">
              <a:buNone/>
            </a:pPr>
            <a:endParaRPr lang="en-US" sz="2000" dirty="0">
              <a:latin typeface="Arial" charset="0"/>
            </a:endParaRPr>
          </a:p>
          <a:p>
            <a:pPr algn="ctr" eaLnBrk="1" hangingPunct="1">
              <a:buFontTx/>
              <a:buNone/>
            </a:pPr>
            <a:endParaRPr lang="en-US" sz="2400" b="1" u="sng" dirty="0">
              <a:latin typeface="Arial" charset="0"/>
            </a:endParaRPr>
          </a:p>
        </p:txBody>
      </p:sp>
      <p:sp>
        <p:nvSpPr>
          <p:cNvPr id="12292" name="Line 7"/>
          <p:cNvSpPr>
            <a:spLocks noChangeShapeType="1"/>
          </p:cNvSpPr>
          <p:nvPr/>
        </p:nvSpPr>
        <p:spPr bwMode="auto">
          <a:xfrm>
            <a:off x="4759325" y="176213"/>
            <a:ext cx="0" cy="64341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fontAlgn="base">
              <a:spcBef>
                <a:spcPct val="0"/>
              </a:spcBef>
              <a:spcAft>
                <a:spcPct val="0"/>
              </a:spcAft>
            </a:pPr>
            <a:endParaRPr lang="en-US"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2285055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4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4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342">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34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342">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34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341">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341">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341">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341">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341">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34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17563"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17511</TotalTime>
  <Words>2380</Words>
  <Application>Microsoft Macintosh PowerPoint</Application>
  <PresentationFormat>On-screen Show (4:3)</PresentationFormat>
  <Paragraphs>289</Paragraphs>
  <Slides>45</Slides>
  <Notes>0</Notes>
  <HiddenSlides>0</HiddenSlides>
  <MMClips>0</MMClips>
  <ScaleCrop>false</ScaleCrop>
  <HeadingPairs>
    <vt:vector size="4" baseType="variant">
      <vt:variant>
        <vt:lpstr>Theme</vt:lpstr>
      </vt:variant>
      <vt:variant>
        <vt:i4>8</vt:i4>
      </vt:variant>
      <vt:variant>
        <vt:lpstr>Slide Titles</vt:lpstr>
      </vt:variant>
      <vt:variant>
        <vt:i4>45</vt:i4>
      </vt:variant>
    </vt:vector>
  </HeadingPairs>
  <TitlesOfParts>
    <vt:vector size="53" baseType="lpstr">
      <vt:lpstr>Default Design</vt:lpstr>
      <vt:lpstr>Ripple</vt:lpstr>
      <vt:lpstr>1_Default Design</vt:lpstr>
      <vt:lpstr>2_Default Design</vt:lpstr>
      <vt:lpstr>3_Default Design</vt:lpstr>
      <vt:lpstr>4_Default Design</vt:lpstr>
      <vt:lpstr>5_Default Design</vt:lpstr>
      <vt:lpstr>Office Theme</vt:lpstr>
      <vt:lpstr>Integrated Testlets: Multiple-Choice Testing 2.0</vt:lpstr>
      <vt:lpstr>Context and Roadmap</vt:lpstr>
      <vt:lpstr>Context and Roadmap</vt:lpstr>
      <vt:lpstr>Main uses of formal assessments</vt:lpstr>
      <vt:lpstr>PowerPoint Presentation</vt:lpstr>
      <vt:lpstr>PowerPoint Presentation</vt:lpstr>
      <vt:lpstr>PowerPoint Presentation</vt:lpstr>
      <vt:lpstr>PowerPoint Presentation</vt:lpstr>
      <vt:lpstr>PowerPoint Presentation</vt:lpstr>
      <vt:lpstr>PowerPoint Presentation</vt:lpstr>
      <vt:lpstr>traditional testlets</vt:lpstr>
      <vt:lpstr>traditional testlets</vt:lpstr>
      <vt:lpstr> Integrated Testlets</vt:lpstr>
      <vt:lpstr>Integrated testlets</vt:lpstr>
      <vt:lpstr>PowerPoint Presentation</vt:lpstr>
      <vt:lpstr>integrated testlets (ITs)</vt:lpstr>
      <vt:lpstr>PowerPoint Presentation</vt:lpstr>
      <vt:lpstr>Availability of partial credit (2nd response) makes test a better measurement tool!</vt:lpstr>
      <vt:lpstr>IF-AT and partial credit</vt:lpstr>
      <vt:lpstr>PowerPoint Presentation</vt:lpstr>
      <vt:lpstr>PowerPoint Presentation</vt:lpstr>
      <vt:lpstr>PowerPoint Presentation</vt:lpstr>
      <vt:lpstr>PowerPoint Presentation</vt:lpstr>
      <vt:lpstr>PowerPoint Presentation</vt:lpstr>
      <vt:lpstr>PowerPoint Presentation</vt:lpstr>
      <vt:lpstr>Usage at Trent and Beyond</vt:lpstr>
      <vt:lpstr>PowerPoint Presentation</vt:lpstr>
      <vt:lpstr>PowerPoint Presentation</vt:lpstr>
      <vt:lpstr>PowerPoint Presentation</vt:lpstr>
      <vt:lpstr>PowerPoint Presentation</vt:lpstr>
      <vt:lpstr>PowerPoint Presentation</vt:lpstr>
      <vt:lpstr>PowerPoint Presentation</vt:lpstr>
      <vt:lpstr>The “Dead Mouse Principle” </vt:lpstr>
      <vt:lpstr>PowerPoint Presentation</vt:lpstr>
      <vt:lpstr>As a multiple-choice question </vt:lpstr>
      <vt:lpstr>PowerPoint Presentation</vt:lpstr>
      <vt:lpstr>The integrated testlet (IT) ethos</vt:lpstr>
      <vt:lpstr>PowerPoint Presentation</vt:lpstr>
      <vt:lpstr>PowerPoint Presentation</vt:lpstr>
      <vt:lpstr>PowerPoint Presentation</vt:lpstr>
      <vt:lpstr>PowerPoint Presentation</vt:lpstr>
      <vt:lpstr>PowerPoint Presentation</vt:lpstr>
      <vt:lpstr>PowerPoint Presentation</vt:lpstr>
      <vt:lpstr>Inter-rater Reliability:</vt:lpstr>
      <vt:lpstr>PowerPoint Presentation</vt:lpstr>
    </vt:vector>
  </TitlesOfParts>
  <Company>Trentu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Testlets: A Powerful Multiple-Choice Testing Platform for Assessing Deeper Knowledge</dc:title>
  <dc:creator>Trent University</dc:creator>
  <cp:lastModifiedBy>Trent University</cp:lastModifiedBy>
  <cp:revision>123</cp:revision>
  <cp:lastPrinted>2015-03-17T21:07:42Z</cp:lastPrinted>
  <dcterms:created xsi:type="dcterms:W3CDTF">2015-03-02T20:43:16Z</dcterms:created>
  <dcterms:modified xsi:type="dcterms:W3CDTF">2016-06-14T13:23:33Z</dcterms:modified>
</cp:coreProperties>
</file>