
<file path=[Content_Types].xml><?xml version="1.0" encoding="utf-8"?>
<Types xmlns="http://schemas.openxmlformats.org/package/2006/content-types"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"/>
  </p:notesMasterIdLst>
  <p:handoutMasterIdLst>
    <p:handoutMasterId r:id="rId5"/>
  </p:handoutMasterIdLst>
  <p:sldIdLst>
    <p:sldId id="260" r:id="rId3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13824" userDrawn="1">
          <p15:clr>
            <a:srgbClr val="A4A3A4"/>
          </p15:clr>
        </p15:guide>
        <p15:guide id="2" orient="horz" pos="104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7C8EA"/>
    <a:srgbClr val="CCCC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994" autoAdjust="0"/>
    <p:restoredTop sz="98746" autoAdjust="0"/>
  </p:normalViewPr>
  <p:slideViewPr>
    <p:cSldViewPr snapToGrid="0">
      <p:cViewPr>
        <p:scale>
          <a:sx n="30" d="100"/>
          <a:sy n="30" d="100"/>
        </p:scale>
        <p:origin x="-78" y="3468"/>
      </p:cViewPr>
      <p:guideLst>
        <p:guide orient="horz" pos="10413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4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189BBA-6C0A-4424-96B3-8FE82AFDD3E0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904CD85-F84D-4D50-ABEE-D2D139845905}">
      <dgm:prSet phldrT="[Texte]" custT="1"/>
      <dgm:spPr/>
      <dgm:t>
        <a:bodyPr/>
        <a:lstStyle/>
        <a:p>
          <a:r>
            <a:rPr lang="fr-FR" sz="2800" b="1" dirty="0" smtClean="0"/>
            <a:t>1. </a:t>
          </a:r>
          <a:r>
            <a:rPr lang="fr-FR" sz="2800" b="1" dirty="0" err="1" smtClean="0"/>
            <a:t>Material</a:t>
          </a:r>
          <a:r>
            <a:rPr lang="fr-FR" sz="2800" b="1" dirty="0" smtClean="0"/>
            <a:t> </a:t>
          </a:r>
          <a:r>
            <a:rPr lang="fr-FR" sz="2800" b="1" dirty="0" err="1" smtClean="0"/>
            <a:t>synthesis</a:t>
          </a:r>
          <a:r>
            <a:rPr lang="fr-FR" sz="2800" b="1" dirty="0" smtClean="0"/>
            <a:t> </a:t>
          </a:r>
          <a:endParaRPr lang="fr-FR" sz="2800" b="1" dirty="0"/>
        </a:p>
      </dgm:t>
    </dgm:pt>
    <dgm:pt modelId="{EEC0E6E7-5312-4BC5-9293-F91CEA593A51}" type="parTrans" cxnId="{0DC35FDD-8495-465E-B65A-2F1C20A2AA1C}">
      <dgm:prSet/>
      <dgm:spPr/>
      <dgm:t>
        <a:bodyPr/>
        <a:lstStyle/>
        <a:p>
          <a:endParaRPr lang="fr-FR"/>
        </a:p>
      </dgm:t>
    </dgm:pt>
    <dgm:pt modelId="{6CCC9BFF-628F-4B35-AC8C-745403423727}" type="sibTrans" cxnId="{0DC35FDD-8495-465E-B65A-2F1C20A2AA1C}">
      <dgm:prSet/>
      <dgm:spPr/>
      <dgm:t>
        <a:bodyPr/>
        <a:lstStyle/>
        <a:p>
          <a:endParaRPr lang="fr-FR"/>
        </a:p>
      </dgm:t>
    </dgm:pt>
    <dgm:pt modelId="{846A73F7-7E8B-40F8-8ED4-5F2AB73983E8}">
      <dgm:prSet phldrT="[Texte]" custT="1"/>
      <dgm:spPr/>
      <dgm:t>
        <a:bodyPr/>
        <a:lstStyle/>
        <a:p>
          <a:r>
            <a:rPr lang="fr-FR" sz="2800" b="1" dirty="0" smtClean="0"/>
            <a:t>2. Crystal structure</a:t>
          </a:r>
          <a:endParaRPr lang="fr-FR" sz="2800" b="1" dirty="0"/>
        </a:p>
      </dgm:t>
    </dgm:pt>
    <dgm:pt modelId="{4C6BE066-1D3F-4152-9156-AD6A44BA07BA}" type="parTrans" cxnId="{843BDEDD-C33A-47E8-810F-9A386D3A91B1}">
      <dgm:prSet/>
      <dgm:spPr/>
      <dgm:t>
        <a:bodyPr/>
        <a:lstStyle/>
        <a:p>
          <a:endParaRPr lang="fr-FR"/>
        </a:p>
      </dgm:t>
    </dgm:pt>
    <dgm:pt modelId="{1720907A-3F48-41D1-B7E6-F3B91779DE52}" type="sibTrans" cxnId="{843BDEDD-C33A-47E8-810F-9A386D3A91B1}">
      <dgm:prSet/>
      <dgm:spPr/>
      <dgm:t>
        <a:bodyPr/>
        <a:lstStyle/>
        <a:p>
          <a:endParaRPr lang="fr-FR"/>
        </a:p>
      </dgm:t>
    </dgm:pt>
    <dgm:pt modelId="{A3E5760B-49F9-409E-BA87-347508A6D63E}">
      <dgm:prSet phldrT="[Texte]" custT="1"/>
      <dgm:spPr/>
      <dgm:t>
        <a:bodyPr anchor="t"/>
        <a:lstStyle/>
        <a:p>
          <a:pPr algn="ctr"/>
          <a:r>
            <a:rPr lang="fr-FR" sz="2800" b="1" dirty="0" smtClean="0"/>
            <a:t>The </a:t>
          </a:r>
          <a:r>
            <a:rPr lang="fr-FR" sz="2800" b="1" dirty="0" err="1" smtClean="0"/>
            <a:t>crystal</a:t>
          </a:r>
          <a:r>
            <a:rPr lang="fr-FR" sz="2800" b="1" dirty="0" smtClean="0"/>
            <a:t> structure </a:t>
          </a:r>
          <a:r>
            <a:rPr lang="fr-FR" sz="2800" b="1" dirty="0" err="1" smtClean="0"/>
            <a:t>was</a:t>
          </a:r>
          <a:r>
            <a:rPr lang="fr-FR" sz="2800" b="1" dirty="0" smtClean="0"/>
            <a:t> </a:t>
          </a:r>
          <a:r>
            <a:rPr lang="fr-FR" sz="2800" b="1" dirty="0" err="1" smtClean="0"/>
            <a:t>studied</a:t>
          </a:r>
          <a:r>
            <a:rPr lang="fr-FR" sz="2800" b="1" dirty="0" smtClean="0"/>
            <a:t> by X-Ray diffraction (XRD). </a:t>
          </a:r>
          <a:endParaRPr lang="fr-FR" sz="2800" b="1" dirty="0"/>
        </a:p>
      </dgm:t>
    </dgm:pt>
    <dgm:pt modelId="{FC1A71DC-3CEA-4515-BA3E-65E0BB3A14E9}" type="parTrans" cxnId="{674B5CFE-BA2D-4FB5-A66F-DF824B4F67A4}">
      <dgm:prSet/>
      <dgm:spPr/>
      <dgm:t>
        <a:bodyPr/>
        <a:lstStyle/>
        <a:p>
          <a:endParaRPr lang="fr-FR"/>
        </a:p>
      </dgm:t>
    </dgm:pt>
    <dgm:pt modelId="{7A08E746-B41B-4C69-B989-7F23FEFA9ADE}" type="sibTrans" cxnId="{674B5CFE-BA2D-4FB5-A66F-DF824B4F67A4}">
      <dgm:prSet/>
      <dgm:spPr/>
      <dgm:t>
        <a:bodyPr/>
        <a:lstStyle/>
        <a:p>
          <a:endParaRPr lang="fr-FR"/>
        </a:p>
      </dgm:t>
    </dgm:pt>
    <dgm:pt modelId="{DCE237E0-ED5F-496A-B5BE-81BAA2D4C5BD}">
      <dgm:prSet phldrT="[Texte]" custT="1"/>
      <dgm:spPr/>
      <dgm:t>
        <a:bodyPr/>
        <a:lstStyle/>
        <a:p>
          <a:r>
            <a:rPr lang="fr-FR" sz="2800" b="1" dirty="0" smtClean="0"/>
            <a:t>3</a:t>
          </a:r>
          <a:r>
            <a:rPr lang="fr-FR" sz="2800" dirty="0" smtClean="0"/>
            <a:t>. </a:t>
          </a:r>
          <a:r>
            <a:rPr lang="fr-FR" sz="2800" b="1" dirty="0" smtClean="0"/>
            <a:t>First </a:t>
          </a:r>
          <a:r>
            <a:rPr lang="fr-FR" sz="2800" b="1" dirty="0" err="1" smtClean="0"/>
            <a:t>hydrogenation</a:t>
          </a:r>
          <a:r>
            <a:rPr lang="fr-FR" sz="2800" b="1" dirty="0" smtClean="0"/>
            <a:t> properties</a:t>
          </a:r>
          <a:endParaRPr lang="fr-FR" sz="2800" b="1" dirty="0"/>
        </a:p>
      </dgm:t>
    </dgm:pt>
    <dgm:pt modelId="{716FDA5E-3E57-47DE-BCB4-D23DBBF389C4}" type="parTrans" cxnId="{F5B89F84-F646-43EE-A82B-4CD5E59DDBB6}">
      <dgm:prSet/>
      <dgm:spPr/>
      <dgm:t>
        <a:bodyPr/>
        <a:lstStyle/>
        <a:p>
          <a:endParaRPr lang="fr-FR"/>
        </a:p>
      </dgm:t>
    </dgm:pt>
    <dgm:pt modelId="{8CBC47B6-A9D1-4C4C-8E5E-2CB9C0EF5EDF}" type="sibTrans" cxnId="{F5B89F84-F646-43EE-A82B-4CD5E59DDBB6}">
      <dgm:prSet/>
      <dgm:spPr/>
      <dgm:t>
        <a:bodyPr/>
        <a:lstStyle/>
        <a:p>
          <a:endParaRPr lang="fr-FR"/>
        </a:p>
      </dgm:t>
    </dgm:pt>
    <dgm:pt modelId="{F0E8AF5D-AEB5-4109-905C-5AE5FD39B475}">
      <dgm:prSet phldrT="[Texte]" custT="1"/>
      <dgm:spPr/>
      <dgm:t>
        <a:bodyPr/>
        <a:lstStyle/>
        <a:p>
          <a:pPr algn="ctr"/>
          <a:r>
            <a:rPr lang="fr-FR" sz="2800" b="1" dirty="0" err="1" smtClean="0"/>
            <a:t>Capacity</a:t>
          </a:r>
          <a:r>
            <a:rPr lang="fr-FR" sz="2800" b="1" dirty="0" smtClean="0"/>
            <a:t> of </a:t>
          </a:r>
          <a:r>
            <a:rPr lang="fr-FR" sz="2800" b="1" dirty="0" err="1" smtClean="0"/>
            <a:t>hydrogen</a:t>
          </a:r>
          <a:r>
            <a:rPr lang="fr-FR" sz="2800" b="1" dirty="0" smtClean="0"/>
            <a:t> absorption </a:t>
          </a:r>
          <a:r>
            <a:rPr lang="fr-FR" sz="2800" b="1" dirty="0" err="1" smtClean="0"/>
            <a:t>was</a:t>
          </a:r>
          <a:r>
            <a:rPr lang="fr-FR" sz="2800" b="1" dirty="0" smtClean="0"/>
            <a:t> </a:t>
          </a:r>
          <a:r>
            <a:rPr lang="fr-FR" sz="2800" b="1" dirty="0" err="1" smtClean="0"/>
            <a:t>determined</a:t>
          </a:r>
          <a:r>
            <a:rPr lang="fr-FR" sz="2800" b="1" dirty="0" smtClean="0"/>
            <a:t> </a:t>
          </a:r>
          <a:r>
            <a:rPr lang="fr-FR" sz="2800" b="1" dirty="0" err="1" smtClean="0"/>
            <a:t>with</a:t>
          </a:r>
          <a:r>
            <a:rPr lang="fr-FR" sz="2800" b="1" dirty="0" smtClean="0"/>
            <a:t> a Sievert-type </a:t>
          </a:r>
          <a:r>
            <a:rPr lang="fr-FR" sz="2800" b="1" dirty="0" err="1" smtClean="0"/>
            <a:t>apparatus</a:t>
          </a:r>
          <a:r>
            <a:rPr lang="fr-FR" sz="2800" dirty="0" smtClean="0"/>
            <a:t>.</a:t>
          </a:r>
          <a:endParaRPr lang="fr-FR" sz="2800" dirty="0"/>
        </a:p>
      </dgm:t>
    </dgm:pt>
    <dgm:pt modelId="{002C1F34-14B1-494D-8E58-9D15F04C074F}" type="parTrans" cxnId="{1E36AE21-8502-485B-9F88-79153C5A290E}">
      <dgm:prSet/>
      <dgm:spPr/>
      <dgm:t>
        <a:bodyPr/>
        <a:lstStyle/>
        <a:p>
          <a:endParaRPr lang="fr-FR"/>
        </a:p>
      </dgm:t>
    </dgm:pt>
    <dgm:pt modelId="{6BFD3FA4-71B5-4D3D-AA0C-F33294ED2F1D}" type="sibTrans" cxnId="{1E36AE21-8502-485B-9F88-79153C5A290E}">
      <dgm:prSet/>
      <dgm:spPr/>
      <dgm:t>
        <a:bodyPr/>
        <a:lstStyle/>
        <a:p>
          <a:endParaRPr lang="fr-FR"/>
        </a:p>
      </dgm:t>
    </dgm:pt>
    <dgm:pt modelId="{5AF2A2D0-73C4-47D7-B26F-45E95F62B21D}">
      <dgm:prSet phldrT="[Texte]" custT="1"/>
      <dgm:spPr/>
      <dgm:t>
        <a:bodyPr/>
        <a:lstStyle/>
        <a:p>
          <a:pPr algn="ctr"/>
          <a:r>
            <a:rPr lang="fr-FR" sz="2800" b="1" dirty="0" smtClean="0"/>
            <a:t>All </a:t>
          </a:r>
          <a:r>
            <a:rPr lang="fr-FR" sz="2800" b="1" dirty="0" err="1" smtClean="0"/>
            <a:t>samples</a:t>
          </a:r>
          <a:r>
            <a:rPr lang="fr-FR" sz="2800" b="1" dirty="0" smtClean="0"/>
            <a:t> </a:t>
          </a:r>
          <a:r>
            <a:rPr lang="fr-FR" sz="2800" b="1" dirty="0" err="1" smtClean="0"/>
            <a:t>were</a:t>
          </a:r>
          <a:r>
            <a:rPr lang="fr-FR" sz="2800" b="1" dirty="0" smtClean="0"/>
            <a:t> </a:t>
          </a:r>
          <a:r>
            <a:rPr lang="en-CA" sz="2800" b="1" noProof="0" dirty="0" smtClean="0"/>
            <a:t>synthesized by arc melting</a:t>
          </a:r>
          <a:r>
            <a:rPr lang="en-US" sz="2800" dirty="0" smtClean="0"/>
            <a:t>. </a:t>
          </a:r>
          <a:endParaRPr lang="fr-FR" sz="2800" dirty="0"/>
        </a:p>
      </dgm:t>
    </dgm:pt>
    <dgm:pt modelId="{0CCCD818-6230-4A1E-BBFD-45DD76A55FE3}" type="parTrans" cxnId="{559561B3-8309-4919-96F0-B0E5C45E02DD}">
      <dgm:prSet/>
      <dgm:spPr/>
      <dgm:t>
        <a:bodyPr/>
        <a:lstStyle/>
        <a:p>
          <a:endParaRPr lang="fr-FR"/>
        </a:p>
      </dgm:t>
    </dgm:pt>
    <dgm:pt modelId="{7F1EE971-DD20-4A6C-B0B7-AE00D02EFEE7}" type="sibTrans" cxnId="{559561B3-8309-4919-96F0-B0E5C45E02DD}">
      <dgm:prSet/>
      <dgm:spPr/>
      <dgm:t>
        <a:bodyPr/>
        <a:lstStyle/>
        <a:p>
          <a:endParaRPr lang="fr-FR"/>
        </a:p>
      </dgm:t>
    </dgm:pt>
    <dgm:pt modelId="{22971902-F71C-4F92-B515-5A8B8E3EBB8A}" type="pres">
      <dgm:prSet presAssocID="{61189BBA-6C0A-4424-96B3-8FE82AFDD3E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9592C74E-E371-4FCB-A24A-7D17A714BBC9}" type="pres">
      <dgm:prSet presAssocID="{7904CD85-F84D-4D50-ABEE-D2D139845905}" presName="composite" presStyleCnt="0"/>
      <dgm:spPr/>
      <dgm:t>
        <a:bodyPr/>
        <a:lstStyle/>
        <a:p>
          <a:endParaRPr lang="fr-FR"/>
        </a:p>
      </dgm:t>
    </dgm:pt>
    <dgm:pt modelId="{9B6E0B22-E8D3-46DB-A42D-ED8C098BA291}" type="pres">
      <dgm:prSet presAssocID="{7904CD85-F84D-4D50-ABEE-D2D139845905}" presName="bentUpArrow1" presStyleLbl="alignImgPlace1" presStyleIdx="0" presStyleCnt="2" custFlipHor="1" custScaleX="14584" custScaleY="51360"/>
      <dgm:spPr/>
      <dgm:t>
        <a:bodyPr/>
        <a:lstStyle/>
        <a:p>
          <a:endParaRPr lang="fr-FR"/>
        </a:p>
      </dgm:t>
    </dgm:pt>
    <dgm:pt modelId="{BEB724C1-23B7-4F22-843E-DC951857A4C4}" type="pres">
      <dgm:prSet presAssocID="{7904CD85-F84D-4D50-ABEE-D2D139845905}" presName="ParentText" presStyleLbl="node1" presStyleIdx="0" presStyleCnt="3" custScaleX="684321" custScaleY="256906" custLinFactY="-300000" custLinFactNeighborX="96157" custLinFactNeighborY="-3293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10CEA9-5747-4FCC-A0E0-B88A32097AEA}" type="pres">
      <dgm:prSet presAssocID="{7904CD85-F84D-4D50-ABEE-D2D139845905}" presName="ChildText" presStyleLbl="revTx" presStyleIdx="0" presStyleCnt="3" custScaleX="1284875" custScaleY="304438" custLinFactY="-200000" custLinFactNeighborX="19416" custLinFactNeighborY="-2212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86D904-2C3C-478D-84D9-656C623B9DC7}" type="pres">
      <dgm:prSet presAssocID="{6CCC9BFF-628F-4B35-AC8C-745403423727}" presName="sibTrans" presStyleCnt="0"/>
      <dgm:spPr/>
      <dgm:t>
        <a:bodyPr/>
        <a:lstStyle/>
        <a:p>
          <a:endParaRPr lang="fr-FR"/>
        </a:p>
      </dgm:t>
    </dgm:pt>
    <dgm:pt modelId="{133371BF-737D-4BA2-9118-B994B63E7B4F}" type="pres">
      <dgm:prSet presAssocID="{846A73F7-7E8B-40F8-8ED4-5F2AB73983E8}" presName="composite" presStyleCnt="0"/>
      <dgm:spPr/>
      <dgm:t>
        <a:bodyPr/>
        <a:lstStyle/>
        <a:p>
          <a:endParaRPr lang="fr-FR"/>
        </a:p>
      </dgm:t>
    </dgm:pt>
    <dgm:pt modelId="{F0FBCAC1-3918-4930-811B-8C43541E0B61}" type="pres">
      <dgm:prSet presAssocID="{846A73F7-7E8B-40F8-8ED4-5F2AB73983E8}" presName="bentUpArrow1" presStyleLbl="alignImgPlace1" presStyleIdx="1" presStyleCnt="2" custFlipVert="1" custFlipHor="0" custScaleX="6687" custScaleY="7613" custLinFactX="200000" custLinFactNeighborX="280278" custLinFactNeighborY="-83055"/>
      <dgm:spPr/>
      <dgm:t>
        <a:bodyPr/>
        <a:lstStyle/>
        <a:p>
          <a:endParaRPr lang="fr-FR"/>
        </a:p>
      </dgm:t>
    </dgm:pt>
    <dgm:pt modelId="{4DC26B3F-FAD0-4099-8723-E1F7C8A51926}" type="pres">
      <dgm:prSet presAssocID="{846A73F7-7E8B-40F8-8ED4-5F2AB73983E8}" presName="ParentText" presStyleLbl="node1" presStyleIdx="1" presStyleCnt="3" custScaleX="747493" custScaleY="230491" custLinFactX="-100000" custLinFactY="-4250" custLinFactNeighborX="-13371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38E4B9-4C78-459D-B874-034F3D66F446}" type="pres">
      <dgm:prSet presAssocID="{846A73F7-7E8B-40F8-8ED4-5F2AB73983E8}" presName="ChildText" presStyleLbl="revTx" presStyleIdx="1" presStyleCnt="3" custScaleX="1508240" custScaleY="500463" custLinFactX="-100000" custLinFactY="114594" custLinFactNeighborX="-139709" custLinFactNeighborY="2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DEEFA-743C-452B-A610-EAB42C303386}" type="pres">
      <dgm:prSet presAssocID="{1720907A-3F48-41D1-B7E6-F3B91779DE52}" presName="sibTrans" presStyleCnt="0"/>
      <dgm:spPr/>
      <dgm:t>
        <a:bodyPr/>
        <a:lstStyle/>
        <a:p>
          <a:endParaRPr lang="fr-FR"/>
        </a:p>
      </dgm:t>
    </dgm:pt>
    <dgm:pt modelId="{0F0EB7AB-0A89-4955-9656-488CD7FEB2D2}" type="pres">
      <dgm:prSet presAssocID="{DCE237E0-ED5F-496A-B5BE-81BAA2D4C5BD}" presName="composite" presStyleCnt="0"/>
      <dgm:spPr/>
      <dgm:t>
        <a:bodyPr/>
        <a:lstStyle/>
        <a:p>
          <a:endParaRPr lang="fr-FR"/>
        </a:p>
      </dgm:t>
    </dgm:pt>
    <dgm:pt modelId="{FD70EBC1-CAC6-46EA-B840-DE37912A6AAF}" type="pres">
      <dgm:prSet presAssocID="{DCE237E0-ED5F-496A-B5BE-81BAA2D4C5BD}" presName="ParentText" presStyleLbl="node1" presStyleIdx="2" presStyleCnt="3" custScaleX="967624" custScaleY="247410" custLinFactX="-200000" custLinFactY="129358" custLinFactNeighborX="-204626" custLinFactNeighborY="2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ABDCEEC-67BE-4275-83C9-B6E9379F6132}" type="pres">
      <dgm:prSet presAssocID="{DCE237E0-ED5F-496A-B5BE-81BAA2D4C5BD}" presName="FinalChildText" presStyleLbl="revTx" presStyleIdx="2" presStyleCnt="3" custScaleX="2000000" custScaleY="455800" custLinFactX="-200000" custLinFactY="400000" custLinFactNeighborX="-283397" custLinFactNeighborY="417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C063358-6E0C-4BFC-867E-EC75DF123AD6}" type="presOf" srcId="{7904CD85-F84D-4D50-ABEE-D2D139845905}" destId="{BEB724C1-23B7-4F22-843E-DC951857A4C4}" srcOrd="0" destOrd="0" presId="urn:microsoft.com/office/officeart/2005/8/layout/StepDownProcess"/>
    <dgm:cxn modelId="{0DC35FDD-8495-465E-B65A-2F1C20A2AA1C}" srcId="{61189BBA-6C0A-4424-96B3-8FE82AFDD3E0}" destId="{7904CD85-F84D-4D50-ABEE-D2D139845905}" srcOrd="0" destOrd="0" parTransId="{EEC0E6E7-5312-4BC5-9293-F91CEA593A51}" sibTransId="{6CCC9BFF-628F-4B35-AC8C-745403423727}"/>
    <dgm:cxn modelId="{F5B89F84-F646-43EE-A82B-4CD5E59DDBB6}" srcId="{61189BBA-6C0A-4424-96B3-8FE82AFDD3E0}" destId="{DCE237E0-ED5F-496A-B5BE-81BAA2D4C5BD}" srcOrd="2" destOrd="0" parTransId="{716FDA5E-3E57-47DE-BCB4-D23DBBF389C4}" sibTransId="{8CBC47B6-A9D1-4C4C-8E5E-2CB9C0EF5EDF}"/>
    <dgm:cxn modelId="{2886C295-BAF0-4032-A3DE-5813C2F8ED92}" type="presOf" srcId="{DCE237E0-ED5F-496A-B5BE-81BAA2D4C5BD}" destId="{FD70EBC1-CAC6-46EA-B840-DE37912A6AAF}" srcOrd="0" destOrd="0" presId="urn:microsoft.com/office/officeart/2005/8/layout/StepDownProcess"/>
    <dgm:cxn modelId="{8755CB7B-5C1A-48B5-9D66-4834B0552A56}" type="presOf" srcId="{F0E8AF5D-AEB5-4109-905C-5AE5FD39B475}" destId="{AABDCEEC-67BE-4275-83C9-B6E9379F6132}" srcOrd="0" destOrd="0" presId="urn:microsoft.com/office/officeart/2005/8/layout/StepDownProcess"/>
    <dgm:cxn modelId="{4C39B5ED-514C-4B7C-965B-3F725CAA9D70}" type="presOf" srcId="{5AF2A2D0-73C4-47D7-B26F-45E95F62B21D}" destId="{A310CEA9-5747-4FCC-A0E0-B88A32097AEA}" srcOrd="0" destOrd="0" presId="urn:microsoft.com/office/officeart/2005/8/layout/StepDownProcess"/>
    <dgm:cxn modelId="{559561B3-8309-4919-96F0-B0E5C45E02DD}" srcId="{7904CD85-F84D-4D50-ABEE-D2D139845905}" destId="{5AF2A2D0-73C4-47D7-B26F-45E95F62B21D}" srcOrd="0" destOrd="0" parTransId="{0CCCD818-6230-4A1E-BBFD-45DD76A55FE3}" sibTransId="{7F1EE971-DD20-4A6C-B0B7-AE00D02EFEE7}"/>
    <dgm:cxn modelId="{362B0D15-8B52-41E7-A310-46CC81AECF40}" type="presOf" srcId="{A3E5760B-49F9-409E-BA87-347508A6D63E}" destId="{9738E4B9-4C78-459D-B874-034F3D66F446}" srcOrd="0" destOrd="0" presId="urn:microsoft.com/office/officeart/2005/8/layout/StepDownProcess"/>
    <dgm:cxn modelId="{1E36AE21-8502-485B-9F88-79153C5A290E}" srcId="{DCE237E0-ED5F-496A-B5BE-81BAA2D4C5BD}" destId="{F0E8AF5D-AEB5-4109-905C-5AE5FD39B475}" srcOrd="0" destOrd="0" parTransId="{002C1F34-14B1-494D-8E58-9D15F04C074F}" sibTransId="{6BFD3FA4-71B5-4D3D-AA0C-F33294ED2F1D}"/>
    <dgm:cxn modelId="{2C58683F-BCD8-40EB-B631-4F97B69B5D89}" type="presOf" srcId="{61189BBA-6C0A-4424-96B3-8FE82AFDD3E0}" destId="{22971902-F71C-4F92-B515-5A8B8E3EBB8A}" srcOrd="0" destOrd="0" presId="urn:microsoft.com/office/officeart/2005/8/layout/StepDownProcess"/>
    <dgm:cxn modelId="{674B5CFE-BA2D-4FB5-A66F-DF824B4F67A4}" srcId="{846A73F7-7E8B-40F8-8ED4-5F2AB73983E8}" destId="{A3E5760B-49F9-409E-BA87-347508A6D63E}" srcOrd="0" destOrd="0" parTransId="{FC1A71DC-3CEA-4515-BA3E-65E0BB3A14E9}" sibTransId="{7A08E746-B41B-4C69-B989-7F23FEFA9ADE}"/>
    <dgm:cxn modelId="{EAB06B30-0901-450D-81F7-C7350C3118A7}" type="presOf" srcId="{846A73F7-7E8B-40F8-8ED4-5F2AB73983E8}" destId="{4DC26B3F-FAD0-4099-8723-E1F7C8A51926}" srcOrd="0" destOrd="0" presId="urn:microsoft.com/office/officeart/2005/8/layout/StepDownProcess"/>
    <dgm:cxn modelId="{843BDEDD-C33A-47E8-810F-9A386D3A91B1}" srcId="{61189BBA-6C0A-4424-96B3-8FE82AFDD3E0}" destId="{846A73F7-7E8B-40F8-8ED4-5F2AB73983E8}" srcOrd="1" destOrd="0" parTransId="{4C6BE066-1D3F-4152-9156-AD6A44BA07BA}" sibTransId="{1720907A-3F48-41D1-B7E6-F3B91779DE52}"/>
    <dgm:cxn modelId="{2B8CA513-945D-4CD1-B2BB-0B2803A3E263}" type="presParOf" srcId="{22971902-F71C-4F92-B515-5A8B8E3EBB8A}" destId="{9592C74E-E371-4FCB-A24A-7D17A714BBC9}" srcOrd="0" destOrd="0" presId="urn:microsoft.com/office/officeart/2005/8/layout/StepDownProcess"/>
    <dgm:cxn modelId="{C35CBF62-32E7-4C97-A519-F1ACAB1B5180}" type="presParOf" srcId="{9592C74E-E371-4FCB-A24A-7D17A714BBC9}" destId="{9B6E0B22-E8D3-46DB-A42D-ED8C098BA291}" srcOrd="0" destOrd="0" presId="urn:microsoft.com/office/officeart/2005/8/layout/StepDownProcess"/>
    <dgm:cxn modelId="{C1ACC13E-7250-4DEB-B97A-B9EFBB6E1AA1}" type="presParOf" srcId="{9592C74E-E371-4FCB-A24A-7D17A714BBC9}" destId="{BEB724C1-23B7-4F22-843E-DC951857A4C4}" srcOrd="1" destOrd="0" presId="urn:microsoft.com/office/officeart/2005/8/layout/StepDownProcess"/>
    <dgm:cxn modelId="{303A68ED-D756-482A-8543-5AA8EFE3E4F6}" type="presParOf" srcId="{9592C74E-E371-4FCB-A24A-7D17A714BBC9}" destId="{A310CEA9-5747-4FCC-A0E0-B88A32097AEA}" srcOrd="2" destOrd="0" presId="urn:microsoft.com/office/officeart/2005/8/layout/StepDownProcess"/>
    <dgm:cxn modelId="{45F4A789-F398-481B-8764-4970013382F9}" type="presParOf" srcId="{22971902-F71C-4F92-B515-5A8B8E3EBB8A}" destId="{9586D904-2C3C-478D-84D9-656C623B9DC7}" srcOrd="1" destOrd="0" presId="urn:microsoft.com/office/officeart/2005/8/layout/StepDownProcess"/>
    <dgm:cxn modelId="{F0E7890B-D81B-4002-A61B-E00161973647}" type="presParOf" srcId="{22971902-F71C-4F92-B515-5A8B8E3EBB8A}" destId="{133371BF-737D-4BA2-9118-B994B63E7B4F}" srcOrd="2" destOrd="0" presId="urn:microsoft.com/office/officeart/2005/8/layout/StepDownProcess"/>
    <dgm:cxn modelId="{66404509-EC3C-457B-9188-A05666A356E6}" type="presParOf" srcId="{133371BF-737D-4BA2-9118-B994B63E7B4F}" destId="{F0FBCAC1-3918-4930-811B-8C43541E0B61}" srcOrd="0" destOrd="0" presId="urn:microsoft.com/office/officeart/2005/8/layout/StepDownProcess"/>
    <dgm:cxn modelId="{40CAE2D6-4C32-4CD8-B05A-2C7EC2DC0409}" type="presParOf" srcId="{133371BF-737D-4BA2-9118-B994B63E7B4F}" destId="{4DC26B3F-FAD0-4099-8723-E1F7C8A51926}" srcOrd="1" destOrd="0" presId="urn:microsoft.com/office/officeart/2005/8/layout/StepDownProcess"/>
    <dgm:cxn modelId="{1B4E3CEA-ADF8-482C-8207-993452734C08}" type="presParOf" srcId="{133371BF-737D-4BA2-9118-B994B63E7B4F}" destId="{9738E4B9-4C78-459D-B874-034F3D66F446}" srcOrd="2" destOrd="0" presId="urn:microsoft.com/office/officeart/2005/8/layout/StepDownProcess"/>
    <dgm:cxn modelId="{29011C4D-2269-43DA-990E-A816F8DC233C}" type="presParOf" srcId="{22971902-F71C-4F92-B515-5A8B8E3EBB8A}" destId="{05ADEEFA-743C-452B-A610-EAB42C303386}" srcOrd="3" destOrd="0" presId="urn:microsoft.com/office/officeart/2005/8/layout/StepDownProcess"/>
    <dgm:cxn modelId="{6E86842A-84FD-485E-8A07-954CE0AEA28C}" type="presParOf" srcId="{22971902-F71C-4F92-B515-5A8B8E3EBB8A}" destId="{0F0EB7AB-0A89-4955-9656-488CD7FEB2D2}" srcOrd="4" destOrd="0" presId="urn:microsoft.com/office/officeart/2005/8/layout/StepDownProcess"/>
    <dgm:cxn modelId="{05E5F985-9018-4B35-82D3-2703F827B6F9}" type="presParOf" srcId="{0F0EB7AB-0A89-4955-9656-488CD7FEB2D2}" destId="{FD70EBC1-CAC6-46EA-B840-DE37912A6AAF}" srcOrd="0" destOrd="0" presId="urn:microsoft.com/office/officeart/2005/8/layout/StepDownProcess"/>
    <dgm:cxn modelId="{C36F8F4C-045C-4711-B55B-D53A9CEA5F7D}" type="presParOf" srcId="{0F0EB7AB-0A89-4955-9656-488CD7FEB2D2}" destId="{AABDCEEC-67BE-4275-83C9-B6E9379F6132}" srcOrd="1" destOrd="0" presId="urn:microsoft.com/office/officeart/2005/8/layout/StepDownProcess"/>
  </dgm:cxnLst>
  <dgm:bg>
    <a:solidFill>
      <a:schemeClr val="accent3">
        <a:lumMod val="20000"/>
        <a:lumOff val="80000"/>
      </a:schemeClr>
    </a:solidFill>
  </dgm:bg>
  <dgm:whole>
    <a:ln>
      <a:solidFill>
        <a:schemeClr val="accent2">
          <a:lumMod val="40000"/>
          <a:lumOff val="6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3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6E0B22-E8D3-46DB-A42D-ED8C098BA291}">
      <dsp:nvSpPr>
        <dsp:cNvPr id="0" name=""/>
        <dsp:cNvSpPr/>
      </dsp:nvSpPr>
      <dsp:spPr>
        <a:xfrm rot="16200000" flipH="1">
          <a:off x="2098833" y="3625618"/>
          <a:ext cx="176695" cy="571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EB724C1-23B7-4F22-843E-DC951857A4C4}">
      <dsp:nvSpPr>
        <dsp:cNvPr id="0" name=""/>
        <dsp:cNvSpPr/>
      </dsp:nvSpPr>
      <dsp:spPr>
        <a:xfrm>
          <a:off x="788863" y="207744"/>
          <a:ext cx="3963241" cy="104146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1. </a:t>
          </a:r>
          <a:r>
            <a:rPr lang="fr-FR" sz="2800" b="1" kern="1200" dirty="0" err="1" smtClean="0"/>
            <a:t>Material</a:t>
          </a:r>
          <a:r>
            <a:rPr lang="fr-FR" sz="2800" b="1" kern="1200" dirty="0" smtClean="0"/>
            <a:t> </a:t>
          </a:r>
          <a:r>
            <a:rPr lang="fr-FR" sz="2800" b="1" kern="1200" dirty="0" err="1" smtClean="0"/>
            <a:t>synthesis</a:t>
          </a:r>
          <a:r>
            <a:rPr lang="fr-FR" sz="2800" b="1" kern="1200" dirty="0" smtClean="0"/>
            <a:t> </a:t>
          </a:r>
          <a:endParaRPr lang="fr-FR" sz="2800" b="1" kern="1200" dirty="0"/>
        </a:p>
      </dsp:txBody>
      <dsp:txXfrm>
        <a:off x="788863" y="207744"/>
        <a:ext cx="3963241" cy="1041460"/>
      </dsp:txXfrm>
    </dsp:sp>
    <dsp:sp modelId="{A310CEA9-5747-4FCC-A0E0-B88A32097AEA}">
      <dsp:nvSpPr>
        <dsp:cNvPr id="0" name=""/>
        <dsp:cNvSpPr/>
      </dsp:nvSpPr>
      <dsp:spPr>
        <a:xfrm>
          <a:off x="89495" y="1400564"/>
          <a:ext cx="5412126" cy="997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800" b="1" kern="1200" dirty="0" smtClean="0"/>
            <a:t>All </a:t>
          </a:r>
          <a:r>
            <a:rPr lang="fr-FR" sz="2800" b="1" kern="1200" dirty="0" err="1" smtClean="0"/>
            <a:t>samples</a:t>
          </a:r>
          <a:r>
            <a:rPr lang="fr-FR" sz="2800" b="1" kern="1200" dirty="0" smtClean="0"/>
            <a:t> </a:t>
          </a:r>
          <a:r>
            <a:rPr lang="fr-FR" sz="2800" b="1" kern="1200" dirty="0" err="1" smtClean="0"/>
            <a:t>were</a:t>
          </a:r>
          <a:r>
            <a:rPr lang="fr-FR" sz="2800" b="1" kern="1200" dirty="0" smtClean="0"/>
            <a:t> </a:t>
          </a:r>
          <a:r>
            <a:rPr lang="en-CA" sz="2800" b="1" kern="1200" noProof="0" dirty="0" smtClean="0"/>
            <a:t>synthesized by arc melting</a:t>
          </a:r>
          <a:r>
            <a:rPr lang="en-US" sz="2800" kern="1200" dirty="0" smtClean="0"/>
            <a:t>. </a:t>
          </a:r>
          <a:endParaRPr lang="fr-FR" sz="2800" kern="1200" dirty="0"/>
        </a:p>
      </dsp:txBody>
      <dsp:txXfrm>
        <a:off x="89495" y="1400564"/>
        <a:ext cx="5412126" cy="997493"/>
      </dsp:txXfrm>
    </dsp:sp>
    <dsp:sp modelId="{F0FBCAC1-3918-4930-811B-8C43541E0B61}">
      <dsp:nvSpPr>
        <dsp:cNvPr id="0" name=""/>
        <dsp:cNvSpPr/>
      </dsp:nvSpPr>
      <dsp:spPr>
        <a:xfrm rot="16200000" flipV="1">
          <a:off x="7123436" y="4402329"/>
          <a:ext cx="26191" cy="261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20672133"/>
            <a:satOff val="-49265"/>
            <a:lumOff val="7576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DC26B3F-FAD0-4099-8723-E1F7C8A51926}">
      <dsp:nvSpPr>
        <dsp:cNvPr id="0" name=""/>
        <dsp:cNvSpPr/>
      </dsp:nvSpPr>
      <dsp:spPr>
        <a:xfrm>
          <a:off x="1763751" y="3436848"/>
          <a:ext cx="4329101" cy="93437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9849663"/>
                <a:satOff val="-13603"/>
                <a:lumOff val="-244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49663"/>
                <a:satOff val="-13603"/>
                <a:lumOff val="-244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49663"/>
                <a:satOff val="-13603"/>
                <a:lumOff val="-244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2. Crystal structure</a:t>
          </a:r>
          <a:endParaRPr lang="fr-FR" sz="2800" b="1" kern="1200" dirty="0"/>
        </a:p>
      </dsp:txBody>
      <dsp:txXfrm>
        <a:off x="1763751" y="3436848"/>
        <a:ext cx="4329101" cy="934377"/>
      </dsp:txXfrm>
    </dsp:sp>
    <dsp:sp modelId="{9738E4B9-4C78-459D-B874-034F3D66F446}">
      <dsp:nvSpPr>
        <dsp:cNvPr id="0" name=""/>
        <dsp:cNvSpPr/>
      </dsp:nvSpPr>
      <dsp:spPr>
        <a:xfrm>
          <a:off x="1595834" y="4537331"/>
          <a:ext cx="6352980" cy="1639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800" b="1" kern="1200" dirty="0" smtClean="0"/>
            <a:t>The </a:t>
          </a:r>
          <a:r>
            <a:rPr lang="fr-FR" sz="2800" b="1" kern="1200" dirty="0" err="1" smtClean="0"/>
            <a:t>crystal</a:t>
          </a:r>
          <a:r>
            <a:rPr lang="fr-FR" sz="2800" b="1" kern="1200" dirty="0" smtClean="0"/>
            <a:t> structure </a:t>
          </a:r>
          <a:r>
            <a:rPr lang="fr-FR" sz="2800" b="1" kern="1200" dirty="0" err="1" smtClean="0"/>
            <a:t>was</a:t>
          </a:r>
          <a:r>
            <a:rPr lang="fr-FR" sz="2800" b="1" kern="1200" dirty="0" smtClean="0"/>
            <a:t> </a:t>
          </a:r>
          <a:r>
            <a:rPr lang="fr-FR" sz="2800" b="1" kern="1200" dirty="0" err="1" smtClean="0"/>
            <a:t>studied</a:t>
          </a:r>
          <a:r>
            <a:rPr lang="fr-FR" sz="2800" b="1" kern="1200" dirty="0" smtClean="0"/>
            <a:t> by X-Ray diffraction (XRD). </a:t>
          </a:r>
          <a:endParaRPr lang="fr-FR" sz="2800" b="1" kern="1200" dirty="0"/>
        </a:p>
      </dsp:txBody>
      <dsp:txXfrm>
        <a:off x="1595834" y="4537331"/>
        <a:ext cx="6352980" cy="1639770"/>
      </dsp:txXfrm>
    </dsp:sp>
    <dsp:sp modelId="{FD70EBC1-CAC6-46EA-B840-DE37912A6AAF}">
      <dsp:nvSpPr>
        <dsp:cNvPr id="0" name=""/>
        <dsp:cNvSpPr/>
      </dsp:nvSpPr>
      <dsp:spPr>
        <a:xfrm>
          <a:off x="3769966" y="6433104"/>
          <a:ext cx="5603988" cy="100296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19699327"/>
                <a:satOff val="-27207"/>
                <a:lumOff val="-489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99327"/>
                <a:satOff val="-27207"/>
                <a:lumOff val="-489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99327"/>
                <a:satOff val="-27207"/>
                <a:lumOff val="-489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3</a:t>
          </a:r>
          <a:r>
            <a:rPr lang="fr-FR" sz="2800" kern="1200" dirty="0" smtClean="0"/>
            <a:t>. </a:t>
          </a:r>
          <a:r>
            <a:rPr lang="fr-FR" sz="2800" b="1" kern="1200" dirty="0" smtClean="0"/>
            <a:t>First </a:t>
          </a:r>
          <a:r>
            <a:rPr lang="fr-FR" sz="2800" b="1" kern="1200" dirty="0" err="1" smtClean="0"/>
            <a:t>hydrogenation</a:t>
          </a:r>
          <a:r>
            <a:rPr lang="fr-FR" sz="2800" b="1" kern="1200" dirty="0" smtClean="0"/>
            <a:t> properties</a:t>
          </a:r>
          <a:endParaRPr lang="fr-FR" sz="2800" b="1" kern="1200" dirty="0"/>
        </a:p>
      </dsp:txBody>
      <dsp:txXfrm>
        <a:off x="3769966" y="6433104"/>
        <a:ext cx="5603988" cy="1002965"/>
      </dsp:txXfrm>
    </dsp:sp>
    <dsp:sp modelId="{AABDCEEC-67BE-4275-83C9-B6E9379F6132}">
      <dsp:nvSpPr>
        <dsp:cNvPr id="0" name=""/>
        <dsp:cNvSpPr/>
      </dsp:nvSpPr>
      <dsp:spPr>
        <a:xfrm>
          <a:off x="3167197" y="7532357"/>
          <a:ext cx="8424362" cy="1493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800" b="1" kern="1200" dirty="0" err="1" smtClean="0"/>
            <a:t>Capacity</a:t>
          </a:r>
          <a:r>
            <a:rPr lang="fr-FR" sz="2800" b="1" kern="1200" dirty="0" smtClean="0"/>
            <a:t> of </a:t>
          </a:r>
          <a:r>
            <a:rPr lang="fr-FR" sz="2800" b="1" kern="1200" dirty="0" err="1" smtClean="0"/>
            <a:t>hydrogen</a:t>
          </a:r>
          <a:r>
            <a:rPr lang="fr-FR" sz="2800" b="1" kern="1200" dirty="0" smtClean="0"/>
            <a:t> absorption </a:t>
          </a:r>
          <a:r>
            <a:rPr lang="fr-FR" sz="2800" b="1" kern="1200" dirty="0" err="1" smtClean="0"/>
            <a:t>was</a:t>
          </a:r>
          <a:r>
            <a:rPr lang="fr-FR" sz="2800" b="1" kern="1200" dirty="0" smtClean="0"/>
            <a:t> </a:t>
          </a:r>
          <a:r>
            <a:rPr lang="fr-FR" sz="2800" b="1" kern="1200" dirty="0" err="1" smtClean="0"/>
            <a:t>determined</a:t>
          </a:r>
          <a:r>
            <a:rPr lang="fr-FR" sz="2800" b="1" kern="1200" dirty="0" smtClean="0"/>
            <a:t> </a:t>
          </a:r>
          <a:r>
            <a:rPr lang="fr-FR" sz="2800" b="1" kern="1200" dirty="0" err="1" smtClean="0"/>
            <a:t>with</a:t>
          </a:r>
          <a:r>
            <a:rPr lang="fr-FR" sz="2800" b="1" kern="1200" dirty="0" smtClean="0"/>
            <a:t> a Sievert-type </a:t>
          </a:r>
          <a:r>
            <a:rPr lang="fr-FR" sz="2800" b="1" kern="1200" dirty="0" err="1" smtClean="0"/>
            <a:t>apparatus</a:t>
          </a:r>
          <a:r>
            <a:rPr lang="fr-FR" sz="2800" kern="1200" dirty="0" smtClean="0"/>
            <a:t>.</a:t>
          </a:r>
          <a:endParaRPr lang="fr-FR" sz="2800" kern="1200" dirty="0"/>
        </a:p>
      </dsp:txBody>
      <dsp:txXfrm>
        <a:off x="3167197" y="7532357"/>
        <a:ext cx="8424362" cy="1493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B079-A316-4C9B-B165-DF9EA8325D2C}" type="datetimeFigureOut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28AB8-57D1-494F-9851-055AD867E790}" type="datetimeFigureOut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7F044-5458-4B2E-BFA0-52AAA1C529D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4300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f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structions"/>
          <p:cNvSpPr/>
          <p:nvPr userDrawn="1"/>
        </p:nvSpPr>
        <p:spPr>
          <a:xfrm>
            <a:off x="44302679" y="-1"/>
            <a:ext cx="14356081" cy="330054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rtlCol="0" anchor="t"/>
          <a:lstStyle/>
          <a:p>
            <a:pPr algn="l" defTabSz="3685032">
              <a:spcBef>
                <a:spcPts val="1200"/>
              </a:spcBef>
              <a:buNone/>
            </a:pPr>
            <a:r>
              <a:rPr lang="fr-FR" sz="9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Impression :</a:t>
            </a:r>
          </a:p>
          <a:p>
            <a:pPr algn="l" defTabSz="3685032">
              <a:spcBef>
                <a:spcPts val="12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La taille de cette affiche est de 121,9 cm (largeur) sur 91,5 cm (hauteur). Elle doit être imprimée sur une imprimante grand format.</a:t>
            </a:r>
          </a:p>
          <a:p>
            <a:pPr algn="l" defTabSz="3685032">
              <a:spcBef>
                <a:spcPts val="300"/>
              </a:spcBef>
              <a:buNone/>
            </a:pPr>
            <a:endParaRPr lang="fr-FR" sz="6000" noProof="1" smtClean="0">
              <a:latin typeface="Calibri Light"/>
              <a:cs typeface="Calibri"/>
            </a:endParaRPr>
          </a:p>
          <a:p>
            <a:pPr algn="l" defTabSz="3685032">
              <a:spcBef>
                <a:spcPts val="1200"/>
              </a:spcBef>
              <a:buNone/>
            </a:pPr>
            <a:r>
              <a:rPr lang="fr-FR" sz="88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Personnalisation du contenu :</a:t>
            </a:r>
          </a:p>
          <a:p>
            <a:pPr algn="l" defTabSz="3685032">
              <a:spcBef>
                <a:spcPts val="12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Les espaces réservés de cette affiche sont déjà mis en forme. Pour ajouter du texte, tapez-le dans les espaces réservés ou cliquez sur une icône pour ajouter un tableau, un graphique, un graphique SmartArt, une image ou un fichier multimédia.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Pour ajouter ou supprimer des puces, cliquez sur le bouton Puces sous l’onglet Accueil.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Si vous avez besoin d’espaces réservés supplémentaires pour les titres, le contenu ou le texte du corps, effectuez une copie de ce dont vous avez besoin, puis insérez-la à l’endroit désiré. Les repères actifs de PowerPoint vous permettront d’aligner votre élément sur les autres.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Vous voulez remplacer les images par les vôtres ? Aucun problème ! Cliquez simplement sur une image, appuyez sur la touche Suppr, puis cliquez sur l’icône pour ajouter votre image.</a:t>
            </a:r>
            <a:endParaRPr lang="fr-FR" sz="6600" kern="1200" noProof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1" smtClean="0"/>
              <a:t>Modifiez le style du titre</a:t>
            </a:r>
            <a:endParaRPr lang="fr-FR" noProof="1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1158240" y="4093905"/>
            <a:ext cx="30174412" cy="64633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600">
                <a:solidFill>
                  <a:schemeClr val="bg1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fr-FR" noProof="1" smtClean="0"/>
              <a:t>Modifiez les styles du texte du masque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0" y="5669280"/>
            <a:ext cx="12801600" cy="128016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9" hasCustomPrompt="1"/>
          </p:nvPr>
        </p:nvSpPr>
        <p:spPr bwMode="ltGray">
          <a:xfrm>
            <a:off x="1143000" y="7114032"/>
            <a:ext cx="12801600" cy="2732574"/>
          </a:xfrm>
          <a:solidFill>
            <a:schemeClr val="tx2">
              <a:lumMod val="10000"/>
              <a:lumOff val="90000"/>
            </a:schemeClr>
          </a:solidFill>
        </p:spPr>
        <p:txBody>
          <a:bodyPr lIns="365760" rIns="365760"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4400" baseline="0"/>
            </a:lvl1pPr>
            <a:lvl2pPr marL="571500" indent="-571500">
              <a:spcBef>
                <a:spcPts val="1200"/>
              </a:spcBef>
              <a:buFont typeface="Arial" panose="020B0604020202020204" pitchFamily="34" charset="0"/>
              <a:buChar char="•"/>
              <a:defRPr sz="4400"/>
            </a:lvl2pPr>
            <a:lvl3pPr marL="571500" indent="-571500">
              <a:spcBef>
                <a:spcPts val="1200"/>
              </a:spcBef>
              <a:buFont typeface="Arial" panose="020B0604020202020204" pitchFamily="34" charset="0"/>
              <a:buChar char="•"/>
              <a:defRPr sz="4400"/>
            </a:lvl3pPr>
            <a:lvl4pPr marL="0" indent="0">
              <a:spcBef>
                <a:spcPts val="1200"/>
              </a:spcBef>
              <a:buNone/>
              <a:defRPr sz="4400"/>
            </a:lvl4pPr>
            <a:lvl5pPr marL="0" indent="0">
              <a:spcBef>
                <a:spcPts val="1200"/>
              </a:spcBef>
              <a:buNone/>
              <a:defRPr sz="4400"/>
            </a:lvl5pPr>
            <a:lvl6pPr marL="0" indent="0">
              <a:spcBef>
                <a:spcPts val="1200"/>
              </a:spcBef>
              <a:buNone/>
              <a:defRPr sz="4400"/>
            </a:lvl6pPr>
            <a:lvl7pPr marL="0" indent="0">
              <a:spcBef>
                <a:spcPts val="1200"/>
              </a:spcBef>
              <a:buNone/>
              <a:defRPr sz="4400"/>
            </a:lvl7pPr>
            <a:lvl8pPr marL="0" indent="0">
              <a:spcBef>
                <a:spcPts val="1200"/>
              </a:spcBef>
              <a:buNone/>
              <a:defRPr sz="4400"/>
            </a:lvl8pPr>
            <a:lvl9pPr marL="0" indent="0">
              <a:spcBef>
                <a:spcPts val="1200"/>
              </a:spcBef>
              <a:buNone/>
              <a:defRPr sz="4400"/>
            </a:lvl9pPr>
          </a:lstStyle>
          <a:p>
            <a:pPr lvl="0"/>
            <a:r>
              <a:rPr lang="fr-FR" noProof="1" smtClean="0"/>
              <a:t>Type your question or a statement of the problem here</a:t>
            </a:r>
            <a:endParaRPr lang="fr-FR" noProof="1"/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37" hasCustomPrompt="1"/>
          </p:nvPr>
        </p:nvSpPr>
        <p:spPr>
          <a:xfrm>
            <a:off x="1143000" y="10497312"/>
            <a:ext cx="12801600" cy="128016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38" hasCustomPrompt="1"/>
          </p:nvPr>
        </p:nvSpPr>
        <p:spPr>
          <a:xfrm>
            <a:off x="1143000" y="11868912"/>
            <a:ext cx="12801600" cy="280750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1495044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143000" y="16440912"/>
            <a:ext cx="12801600" cy="6027461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2288743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1143000" y="24332184"/>
            <a:ext cx="12801600" cy="729691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15544800" y="566928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5544800" y="7114032"/>
            <a:ext cx="12801600" cy="679555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40" hasCustomPrompt="1"/>
          </p:nvPr>
        </p:nvSpPr>
        <p:spPr>
          <a:xfrm>
            <a:off x="15544800" y="14328648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15544800" y="15773399"/>
            <a:ext cx="12801600" cy="6694973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15544800" y="2288743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5544800" y="24332184"/>
            <a:ext cx="12801600" cy="729691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9900880" y="566928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29900880" y="7114032"/>
            <a:ext cx="12801600" cy="7315200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29900880" y="14914834"/>
            <a:ext cx="12801600" cy="4538610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  <a:endParaRPr lang="fr-FR" noProof="1"/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41" hasCustomPrompt="1"/>
          </p:nvPr>
        </p:nvSpPr>
        <p:spPr>
          <a:xfrm>
            <a:off x="29900880" y="19767596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40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29900880" y="21212348"/>
            <a:ext cx="12801600" cy="434478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  <a:endParaRPr lang="fr-FR" noProof="1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29900880" y="2572207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29900880" y="27166824"/>
            <a:ext cx="12801600" cy="446227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  <a:endParaRPr lang="fr-FR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fr-FR" noProof="1" dirty="0" smtClean="0"/>
              <a:pPr/>
              <a:t>09/06/2016</a:t>
            </a:fld>
            <a:endParaRPr lang="fr-FR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fr-FR" noProof="1" dirty="0" smtClean="0"/>
              <a:pPr/>
              <a:t>‹#›</a:t>
            </a:fld>
            <a:endParaRPr lang="fr-FR" noProof="1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43"/>
          </p:nvPr>
        </p:nvSpPr>
        <p:spPr>
          <a:xfrm>
            <a:off x="32270700" y="0"/>
            <a:ext cx="11620500" cy="3842445"/>
          </a:xfrm>
          <a:effectDag name="">
            <a:cont type="tree" name="">
              <a:effect ref="fillLine"/>
              <a:alphaMod>
                <a:cont name="">
                  <a:fill>
                    <a:gradFill>
                      <a:gsLst>
                        <a:gs pos="60000">
                          <a:srgbClr val="000000">
                            <a:alpha val="100000"/>
                          </a:srgbClr>
                        </a:gs>
                        <a:gs pos="97000">
                          <a:srgbClr val="000000">
                            <a:alpha val="0"/>
                          </a:srgbClr>
                        </a:gs>
                      </a:gsLst>
                      <a:lin ang="10800000"/>
                    </a:gradFill>
                  </a:fill>
                </a:cont>
              </a:alphaMod>
            </a:cont>
          </a:effectDag>
        </p:spPr>
        <p:txBody>
          <a:bodyPr lIns="91440" tIns="457200" rIns="9144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1" smtClean="0"/>
              <a:t>Cliquez sur l'icône pour ajouter une image</a:t>
            </a:r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xmlns="" val="14590772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9168" userDrawn="1">
          <p15:clr>
            <a:srgbClr val="A4A3A4"/>
          </p15:clr>
        </p15:guide>
        <p15:guide id="2" pos="18480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0" y="0"/>
            <a:ext cx="43891200" cy="502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158240" y="685860"/>
            <a:ext cx="30175200" cy="2971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8240" y="6019800"/>
            <a:ext cx="41589960" cy="2362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300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57DF-1C19-4726-AB84-014692BAD8F5}" type="datetimeFigureOut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18520" y="32114698"/>
            <a:ext cx="2185416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87268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3143249"/>
            <a:ext cx="43891200" cy="198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3143250"/>
            <a:ext cx="43891200" cy="0"/>
          </a:xfrm>
          <a:prstGeom prst="line">
            <a:avLst/>
          </a:prstGeom>
          <a:ln w="1143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115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0368" userDrawn="1">
          <p15:clr>
            <a:srgbClr val="A4A3A4"/>
          </p15:clr>
        </p15:guide>
        <p15:guide id="2" pos="720" userDrawn="1">
          <p15:clr>
            <a:srgbClr val="A4A3A4"/>
          </p15:clr>
        </p15:guide>
        <p15:guide id="3" pos="26928" userDrawn="1">
          <p15:clr>
            <a:srgbClr val="A4A3A4"/>
          </p15:clr>
        </p15:guide>
        <p15:guide id="4" pos="1382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image" Target="../media/image6.jpe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microsoft.com/office/2007/relationships/diagramDrawing" Target="../diagrams/drawing1.xml"/><Relationship Id="rId42" Type="http://schemas.openxmlformats.org/officeDocument/2006/relationships/image" Target="../media/image9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diagramColors" Target="../diagrams/colors1.xml"/><Relationship Id="rId38" Type="http://schemas.openxmlformats.org/officeDocument/2006/relationships/image" Target="../media/image5.jpe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image" Target="../media/image1.png"/><Relationship Id="rId41" Type="http://schemas.openxmlformats.org/officeDocument/2006/relationships/image" Target="../media/image8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diagramQuickStyle" Target="../diagrams/quickStyle1.xml"/><Relationship Id="rId37" Type="http://schemas.openxmlformats.org/officeDocument/2006/relationships/image" Target="../media/image4.png"/><Relationship Id="rId40" Type="http://schemas.openxmlformats.org/officeDocument/2006/relationships/image" Target="../media/image7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notesSlide" Target="../notesSlides/notesSlide1.xml"/><Relationship Id="rId36" Type="http://schemas.openxmlformats.org/officeDocument/2006/relationships/image" Target="../media/image3.jpe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diagramLayout" Target="../diagrams/layout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slideLayout" Target="../slideLayouts/slideLayout1.xml"/><Relationship Id="rId30" Type="http://schemas.openxmlformats.org/officeDocument/2006/relationships/diagramData" Target="../diagrams/data1.xml"/><Relationship Id="rId35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4863" y="373236"/>
            <a:ext cx="2725238" cy="23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me 8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xmlns="" val="1421191288"/>
              </p:ext>
            </p:extLst>
          </p:nvPr>
        </p:nvGraphicFramePr>
        <p:xfrm>
          <a:off x="14887877" y="6536730"/>
          <a:ext cx="13635427" cy="9104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0" r:lo="rId31" r:qs="rId32" r:cs="rId33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0531864" y="271510"/>
            <a:ext cx="24592548" cy="2388781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smtClean="0"/>
              <a:t> </a:t>
            </a:r>
            <a:br>
              <a:rPr lang="en-US" sz="9600" b="1" dirty="0" smtClean="0"/>
            </a:br>
            <a:r>
              <a:rPr lang="en-US" sz="9600" b="1" dirty="0" smtClean="0"/>
              <a:t> </a:t>
            </a:r>
            <a:r>
              <a:rPr lang="en-US" sz="7200" b="1" dirty="0" smtClean="0"/>
              <a:t>Investigation of Entropy- Enthalpy Compensation effect </a:t>
            </a:r>
            <a:r>
              <a:rPr lang="en-US" sz="7200" b="1" dirty="0"/>
              <a:t>i</a:t>
            </a:r>
            <a:r>
              <a:rPr lang="en-US" sz="7200" b="1" dirty="0" smtClean="0"/>
              <a:t>n the </a:t>
            </a:r>
            <a:r>
              <a:rPr lang="en-US" sz="7200" b="1" dirty="0" err="1" smtClean="0"/>
              <a:t>Ti</a:t>
            </a:r>
            <a:r>
              <a:rPr lang="en-US" sz="7200" b="1" dirty="0" smtClean="0"/>
              <a:t>-V-Cr System.</a:t>
            </a:r>
            <a:endParaRPr lang="fr-CA" sz="72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36"/>
            <p:custDataLst>
              <p:tags r:id="rId4"/>
            </p:custDataLst>
          </p:nvPr>
        </p:nvSpPr>
        <p:spPr>
          <a:xfrm>
            <a:off x="1" y="3032469"/>
            <a:ext cx="43891200" cy="1979081"/>
          </a:xfrm>
          <a:solidFill>
            <a:schemeClr val="accent1">
              <a:lumMod val="50000"/>
            </a:schemeClr>
          </a:solidFill>
        </p:spPr>
        <p:txBody>
          <a:bodyPr anchor="t"/>
          <a:lstStyle/>
          <a:p>
            <a:r>
              <a:rPr lang="fr-CA" sz="4800" b="1" dirty="0" smtClean="0">
                <a:solidFill>
                  <a:schemeClr val="bg1"/>
                </a:solidFill>
              </a:rPr>
              <a:t>                                                                                        </a:t>
            </a:r>
            <a:r>
              <a:rPr lang="en-US" sz="4800" b="1" dirty="0" err="1" smtClean="0">
                <a:solidFill>
                  <a:schemeClr val="bg1"/>
                </a:solidFill>
              </a:rPr>
              <a:t>Viney</a:t>
            </a:r>
            <a:r>
              <a:rPr lang="en-US" sz="4800" b="1" dirty="0" smtClean="0">
                <a:solidFill>
                  <a:schemeClr val="bg1"/>
                </a:solidFill>
              </a:rPr>
              <a:t> Dixit </a:t>
            </a:r>
            <a:r>
              <a:rPr lang="en-US" sz="4800" b="1" baseline="30000" dirty="0" smtClean="0">
                <a:solidFill>
                  <a:schemeClr val="bg1"/>
                </a:solidFill>
              </a:rPr>
              <a:t>a </a:t>
            </a:r>
            <a:r>
              <a:rPr lang="fr-CA" sz="4800" b="1" dirty="0" smtClean="0">
                <a:solidFill>
                  <a:schemeClr val="bg1"/>
                </a:solidFill>
              </a:rPr>
              <a:t>, </a:t>
            </a:r>
            <a:r>
              <a:rPr lang="fr-CA" sz="4800" b="1" dirty="0">
                <a:solidFill>
                  <a:schemeClr val="bg1"/>
                </a:solidFill>
              </a:rPr>
              <a:t>Thomas </a:t>
            </a:r>
            <a:r>
              <a:rPr lang="fr-CA" sz="4800" b="1" dirty="0" err="1">
                <a:solidFill>
                  <a:schemeClr val="bg1"/>
                </a:solidFill>
              </a:rPr>
              <a:t>Bibienne</a:t>
            </a:r>
            <a:r>
              <a:rPr lang="fr-CA" sz="4800" b="1" dirty="0">
                <a:solidFill>
                  <a:schemeClr val="bg1"/>
                </a:solidFill>
              </a:rPr>
              <a:t> </a:t>
            </a:r>
            <a:r>
              <a:rPr lang="fr-CA" sz="4800" b="1" baseline="30000" dirty="0">
                <a:solidFill>
                  <a:schemeClr val="bg1"/>
                </a:solidFill>
              </a:rPr>
              <a:t>a</a:t>
            </a:r>
            <a:r>
              <a:rPr lang="fr-CA" sz="4800" b="1" dirty="0" smtClean="0">
                <a:solidFill>
                  <a:schemeClr val="bg1"/>
                </a:solidFill>
              </a:rPr>
              <a:t>, </a:t>
            </a:r>
            <a:r>
              <a:rPr lang="fr-CA" sz="4800" b="1" dirty="0">
                <a:solidFill>
                  <a:schemeClr val="bg1"/>
                </a:solidFill>
              </a:rPr>
              <a:t>Jacques Huot </a:t>
            </a:r>
            <a:r>
              <a:rPr lang="fr-CA" sz="4800" b="1" baseline="30000" dirty="0" smtClean="0">
                <a:solidFill>
                  <a:schemeClr val="bg1"/>
                </a:solidFill>
              </a:rPr>
              <a:t>a</a:t>
            </a:r>
            <a:endParaRPr lang="en-US" sz="4800" b="1" dirty="0">
              <a:solidFill>
                <a:schemeClr val="bg1"/>
              </a:solidFill>
            </a:endParaRPr>
          </a:p>
          <a:p>
            <a:r>
              <a:rPr lang="fr-CA" sz="5400" b="1" dirty="0" smtClean="0">
                <a:solidFill>
                  <a:schemeClr val="bg1"/>
                </a:solidFill>
              </a:rPr>
              <a:t>                            </a:t>
            </a:r>
            <a:r>
              <a:rPr lang="fr-FR" b="1" baseline="30000" dirty="0" smtClean="0">
                <a:solidFill>
                  <a:schemeClr val="bg1"/>
                </a:solidFill>
              </a:rPr>
              <a:t>a </a:t>
            </a:r>
            <a:r>
              <a:rPr lang="fr-FR" b="1" dirty="0">
                <a:solidFill>
                  <a:schemeClr val="bg1"/>
                </a:solidFill>
              </a:rPr>
              <a:t>Université du Québec à Trois-Rivières – Institut de Recherche sur l’hydrogène - 3351, boul. des Forges,  </a:t>
            </a:r>
            <a:r>
              <a:rPr lang="fr-FR" b="1" dirty="0" smtClean="0">
                <a:solidFill>
                  <a:schemeClr val="bg1"/>
                </a:solidFill>
              </a:rPr>
              <a:t>C.P</a:t>
            </a:r>
            <a:r>
              <a:rPr lang="fr-FR" b="1" dirty="0">
                <a:solidFill>
                  <a:schemeClr val="bg1"/>
                </a:solidFill>
              </a:rPr>
              <a:t>. 500, Trois-Rivières (Québec) G9A </a:t>
            </a:r>
            <a:r>
              <a:rPr lang="fr-FR" b="1" dirty="0" smtClean="0">
                <a:solidFill>
                  <a:schemeClr val="bg1"/>
                </a:solidFill>
              </a:rPr>
              <a:t>5H7.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                      </a:t>
            </a:r>
          </a:p>
          <a:p>
            <a:endParaRPr lang="fr-FR" b="1" dirty="0" smtClean="0">
              <a:solidFill>
                <a:schemeClr val="bg1"/>
              </a:solidFill>
            </a:endParaRPr>
          </a:p>
          <a:p>
            <a:endParaRPr lang="fr-FR" b="1" dirty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dirty="0"/>
              <a:t> </a:t>
            </a:r>
          </a:p>
          <a:p>
            <a:endParaRPr lang="fr-CA" sz="5400" b="1" dirty="0">
              <a:solidFill>
                <a:schemeClr val="bg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378372" y="10424679"/>
            <a:ext cx="14084858" cy="1080000"/>
          </a:xfr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CA" sz="4800" b="1" dirty="0" smtClean="0"/>
              <a:t>INTRODUCTION</a:t>
            </a:r>
            <a:endParaRPr lang="fr-CA" sz="4800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9"/>
            <p:custDataLst>
              <p:tags r:id="rId6"/>
            </p:custDataLst>
          </p:nvPr>
        </p:nvSpPr>
        <p:spPr>
          <a:xfrm>
            <a:off x="378372" y="11560946"/>
            <a:ext cx="14084409" cy="5377292"/>
          </a:xfrm>
        </p:spPr>
        <p:txBody>
          <a:bodyPr numCol="1" anchor="ctr"/>
          <a:lstStyle/>
          <a:p>
            <a:pPr algn="just">
              <a:spcAft>
                <a:spcPts val="1200"/>
              </a:spcAft>
            </a:pPr>
            <a:endParaRPr lang="en-US" sz="3200" dirty="0" smtClean="0"/>
          </a:p>
          <a:p>
            <a:pPr algn="just">
              <a:spcAft>
                <a:spcPts val="1200"/>
              </a:spcAft>
            </a:pPr>
            <a:r>
              <a:rPr lang="en-US" sz="3200" b="1" dirty="0" smtClean="0"/>
              <a:t>Titanium-based alloys with </a:t>
            </a:r>
            <a:r>
              <a:rPr lang="en-US" sz="3200" b="1" dirty="0"/>
              <a:t>a solid solutions Body </a:t>
            </a:r>
            <a:r>
              <a:rPr lang="en-US" sz="3200" b="1" dirty="0" smtClean="0"/>
              <a:t>Centered Cubic (BCC) crystal structure are well known to be good hydrogen storage materials because of their high volumetric hydrogen storage capacity. </a:t>
            </a:r>
          </a:p>
          <a:p>
            <a:pPr algn="just">
              <a:spcAft>
                <a:spcPts val="1200"/>
              </a:spcAft>
            </a:pPr>
            <a:r>
              <a:rPr lang="en-US" sz="3200" b="1" dirty="0" smtClean="0"/>
              <a:t>We have recently found that in Ti-V-Cr system, the enthalpy of hydrogenation is linearly related to the entropy change</a:t>
            </a:r>
            <a:r>
              <a:rPr lang="en-US" sz="3200" b="1" baseline="30000" dirty="0" smtClean="0"/>
              <a:t>1,2,3</a:t>
            </a:r>
            <a:r>
              <a:rPr lang="en-US" sz="3200" b="1" dirty="0" smtClean="0"/>
              <a:t> which is represented by the Fig.1. This is the so-called enthalpy-entropy compensation. The aim of the present work is to investigate the entropy-enthalpy compensation effect by varying the elemental concentration of the </a:t>
            </a:r>
            <a:r>
              <a:rPr lang="en-US" sz="3200" b="1" dirty="0" err="1" smtClean="0"/>
              <a:t>Ti</a:t>
            </a:r>
            <a:r>
              <a:rPr lang="en-US" sz="3200" b="1" dirty="0" smtClean="0"/>
              <a:t>-V-Cr system.</a:t>
            </a:r>
          </a:p>
          <a:p>
            <a:pPr algn="just">
              <a:spcAft>
                <a:spcPts val="1200"/>
              </a:spcAft>
            </a:pPr>
            <a:r>
              <a:rPr lang="en-US" sz="3200" b="1" dirty="0" smtClean="0"/>
              <a:t>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37"/>
            <p:custDataLst>
              <p:tags r:id="rId7"/>
            </p:custDataLst>
          </p:nvPr>
        </p:nvSpPr>
        <p:spPr>
          <a:xfrm>
            <a:off x="362546" y="28063119"/>
            <a:ext cx="14004000" cy="1080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Aft>
                <a:spcPts val="1200"/>
              </a:spcAft>
            </a:pPr>
            <a:r>
              <a:rPr lang="fr-CA" sz="4800" dirty="0" smtClean="0"/>
              <a:t>                             </a:t>
            </a:r>
            <a:r>
              <a:rPr lang="fr-CA" sz="4800" b="1" dirty="0" smtClean="0"/>
              <a:t>OBJECTIVES</a:t>
            </a:r>
            <a:endParaRPr lang="fr-CA" sz="4800" b="1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7"/>
            <p:custDataLst>
              <p:tags r:id="rId8"/>
            </p:custDataLst>
          </p:nvPr>
        </p:nvSpPr>
        <p:spPr>
          <a:xfrm>
            <a:off x="29619323" y="19255022"/>
            <a:ext cx="13724365" cy="108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CA" sz="4800" b="1" dirty="0" smtClean="0"/>
              <a:t>CONCLUSION</a:t>
            </a:r>
            <a:endParaRPr lang="fr-CA" sz="4800" b="1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9"/>
            <p:custDataLst>
              <p:tags r:id="rId9"/>
            </p:custDataLst>
          </p:nvPr>
        </p:nvSpPr>
        <p:spPr>
          <a:xfrm>
            <a:off x="14750313" y="15725161"/>
            <a:ext cx="14093152" cy="108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CA" sz="4800" b="1" dirty="0" smtClean="0"/>
              <a:t>RESULTS</a:t>
            </a:r>
            <a:endParaRPr lang="fr-CA" sz="4800" b="1" dirty="0"/>
          </a:p>
        </p:txBody>
      </p:sp>
      <p:sp>
        <p:nvSpPr>
          <p:cNvPr id="51" name="ZoneTexte 50"/>
          <p:cNvSpPr txBox="1"/>
          <p:nvPr>
            <p:custDataLst>
              <p:tags r:id="rId10"/>
            </p:custDataLst>
          </p:nvPr>
        </p:nvSpPr>
        <p:spPr>
          <a:xfrm>
            <a:off x="14992107" y="24580566"/>
            <a:ext cx="140351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Fig. 2: X-Ray diffraction patterns of as-</a:t>
            </a:r>
            <a:r>
              <a:rPr lang="fr-FR" sz="3200" b="1" dirty="0" err="1" smtClean="0"/>
              <a:t>cast</a:t>
            </a:r>
            <a:r>
              <a:rPr lang="fr-FR" sz="3200" b="1" dirty="0" smtClean="0"/>
              <a:t> </a:t>
            </a:r>
            <a:r>
              <a:rPr lang="en-US" sz="3200" b="1" dirty="0" smtClean="0"/>
              <a:t>Ti</a:t>
            </a:r>
            <a:r>
              <a:rPr lang="en-US" sz="3200" b="1" baseline="-25000" dirty="0" smtClean="0"/>
              <a:t>x</a:t>
            </a:r>
            <a:r>
              <a:rPr lang="en-US" sz="3200" b="1" dirty="0" smtClean="0"/>
              <a:t>V</a:t>
            </a:r>
            <a:r>
              <a:rPr lang="en-US" sz="3200" b="1" baseline="-25000" dirty="0" smtClean="0"/>
              <a:t>70-x</a:t>
            </a:r>
            <a:r>
              <a:rPr lang="en-US" sz="3200" b="1" dirty="0" smtClean="0"/>
              <a:t>Cr</a:t>
            </a:r>
            <a:r>
              <a:rPr lang="en-US" sz="3200" b="1" baseline="-25000" dirty="0" smtClean="0"/>
              <a:t>30</a:t>
            </a:r>
            <a:r>
              <a:rPr lang="en-US" sz="3200" b="1" dirty="0" smtClean="0"/>
              <a:t> (x = 10, 20, 30, 40, 50) </a:t>
            </a:r>
            <a:r>
              <a:rPr lang="fr-FR" sz="3200" b="1" dirty="0" err="1" smtClean="0"/>
              <a:t>samples</a:t>
            </a:r>
            <a:r>
              <a:rPr lang="fr-FR" sz="3200" b="1" dirty="0" smtClean="0"/>
              <a:t> .</a:t>
            </a:r>
          </a:p>
        </p:txBody>
      </p:sp>
      <p:sp>
        <p:nvSpPr>
          <p:cNvPr id="53" name="Espace réservé du texte 5"/>
          <p:cNvSpPr>
            <a:spLocks noGrp="1"/>
          </p:cNvSpPr>
          <p:nvPr>
            <p:ph type="body" sz="quarter" idx="37"/>
            <p:custDataLst>
              <p:tags r:id="rId11"/>
            </p:custDataLst>
          </p:nvPr>
        </p:nvSpPr>
        <p:spPr>
          <a:xfrm>
            <a:off x="29680132" y="29725425"/>
            <a:ext cx="13756432" cy="106211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fr-CA" sz="4800" b="1" dirty="0" smtClean="0"/>
              <a:t>ACKNOWLEDGMENT</a:t>
            </a:r>
            <a:endParaRPr lang="fr-CA" sz="4800" b="1" dirty="0"/>
          </a:p>
        </p:txBody>
      </p:sp>
      <p:sp>
        <p:nvSpPr>
          <p:cNvPr id="56" name="Espace réservé du texte 11"/>
          <p:cNvSpPr>
            <a:spLocks noGrp="1"/>
          </p:cNvSpPr>
          <p:nvPr>
            <p:ph type="body" sz="quarter" idx="21"/>
            <p:custDataLst>
              <p:tags r:id="rId12"/>
            </p:custDataLst>
          </p:nvPr>
        </p:nvSpPr>
        <p:spPr>
          <a:xfrm>
            <a:off x="18744301" y="16864904"/>
            <a:ext cx="6369269" cy="699872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fr-FR" sz="4800" dirty="0" smtClean="0">
                <a:solidFill>
                  <a:schemeClr val="tx1"/>
                </a:solidFill>
                <a:latin typeface="+mn-lt"/>
              </a:rPr>
              <a:t>Crystal Structure</a:t>
            </a:r>
            <a:endParaRPr lang="fr-FR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9" name="Espace réservé du texte 5"/>
          <p:cNvSpPr>
            <a:spLocks noGrp="1"/>
          </p:cNvSpPr>
          <p:nvPr>
            <p:ph type="body" sz="quarter" idx="37"/>
            <p:custDataLst>
              <p:tags r:id="rId13"/>
            </p:custDataLst>
          </p:nvPr>
        </p:nvSpPr>
        <p:spPr>
          <a:xfrm>
            <a:off x="14694910" y="5401595"/>
            <a:ext cx="14153322" cy="108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CA" sz="4800" b="1" dirty="0" smtClean="0"/>
              <a:t>METHODOLOGY</a:t>
            </a:r>
            <a:endParaRPr lang="fr-CA" sz="4800" b="1" dirty="0"/>
          </a:p>
        </p:txBody>
      </p:sp>
      <p:sp>
        <p:nvSpPr>
          <p:cNvPr id="60" name="Espace réservé du texte 4"/>
          <p:cNvSpPr>
            <a:spLocks noGrp="1"/>
          </p:cNvSpPr>
          <p:nvPr>
            <p:ph type="body" sz="quarter" idx="39"/>
            <p:custDataLst>
              <p:tags r:id="rId14"/>
            </p:custDataLst>
          </p:nvPr>
        </p:nvSpPr>
        <p:spPr>
          <a:xfrm>
            <a:off x="355018" y="29211275"/>
            <a:ext cx="14068456" cy="3144078"/>
          </a:xfrm>
        </p:spPr>
        <p:txBody>
          <a:bodyPr numCol="1" anchor="ctr"/>
          <a:lstStyle/>
          <a:p>
            <a:pPr marL="457200" indent="-457200">
              <a:buSzPct val="100000"/>
              <a:buFont typeface="Wingdings" panose="05000000000000000000" pitchFamily="2" charset="2"/>
              <a:buChar char="v"/>
            </a:pPr>
            <a:r>
              <a:rPr lang="fr-FR" sz="3200" b="1" dirty="0" err="1" smtClean="0"/>
              <a:t>Synthesis</a:t>
            </a:r>
            <a:r>
              <a:rPr lang="fr-FR" sz="3200" b="1" dirty="0" smtClean="0"/>
              <a:t> and </a:t>
            </a:r>
            <a:r>
              <a:rPr lang="fr-FR" sz="3200" b="1" dirty="0"/>
              <a:t>structural </a:t>
            </a:r>
            <a:r>
              <a:rPr lang="fr-FR" sz="3200" b="1" dirty="0" err="1"/>
              <a:t>characterization</a:t>
            </a:r>
            <a:r>
              <a:rPr lang="fr-FR" sz="3200" b="1" dirty="0"/>
              <a:t> </a:t>
            </a:r>
            <a:r>
              <a:rPr lang="fr-FR" sz="3200" b="1" dirty="0" smtClean="0"/>
              <a:t>of the system </a:t>
            </a:r>
            <a:r>
              <a:rPr lang="en-US" sz="3200" b="1" dirty="0"/>
              <a:t>Ti</a:t>
            </a:r>
            <a:r>
              <a:rPr lang="en-US" sz="3200" b="1" baseline="-25000" dirty="0"/>
              <a:t>x</a:t>
            </a:r>
            <a:r>
              <a:rPr lang="en-US" sz="3200" b="1" dirty="0"/>
              <a:t>V</a:t>
            </a:r>
            <a:r>
              <a:rPr lang="en-US" sz="3200" b="1" baseline="-25000" dirty="0"/>
              <a:t>70-x</a:t>
            </a:r>
            <a:r>
              <a:rPr lang="en-US" sz="3200" b="1" dirty="0"/>
              <a:t>Cr</a:t>
            </a:r>
            <a:r>
              <a:rPr lang="en-US" sz="3200" b="1" baseline="-25000" dirty="0"/>
              <a:t>30</a:t>
            </a:r>
            <a:r>
              <a:rPr lang="en-US" sz="3200" b="1" dirty="0"/>
              <a:t>  (x = 10, 20, 30, 40, 50</a:t>
            </a:r>
            <a:r>
              <a:rPr lang="en-US" sz="3200" b="1" dirty="0" smtClean="0"/>
              <a:t>)</a:t>
            </a:r>
            <a:r>
              <a:rPr lang="fr-FR" sz="3200" b="1" dirty="0" smtClean="0"/>
              <a:t>.</a:t>
            </a:r>
          </a:p>
          <a:p>
            <a:pPr marL="457200" indent="-457200">
              <a:buSzPct val="100000"/>
              <a:buFont typeface="Wingdings" panose="05000000000000000000" pitchFamily="2" charset="2"/>
              <a:buChar char="v"/>
            </a:pPr>
            <a:r>
              <a:rPr lang="fr-FR" sz="3200" b="1" dirty="0" smtClean="0"/>
              <a:t> </a:t>
            </a:r>
            <a:r>
              <a:rPr lang="fr-FR" sz="3200" b="1" dirty="0" err="1"/>
              <a:t>H</a:t>
            </a:r>
            <a:r>
              <a:rPr lang="fr-FR" sz="3200" b="1" dirty="0" err="1" smtClean="0"/>
              <a:t>ydrogenation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studies</a:t>
            </a:r>
            <a:r>
              <a:rPr lang="fr-FR" sz="3200" b="1" dirty="0" smtClean="0"/>
              <a:t> of  </a:t>
            </a:r>
            <a:r>
              <a:rPr lang="fr-FR" sz="3200" b="1" dirty="0" err="1" smtClean="0"/>
              <a:t>these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materials</a:t>
            </a:r>
            <a:r>
              <a:rPr lang="fr-FR" sz="3200" b="1" dirty="0" smtClean="0"/>
              <a:t>.</a:t>
            </a:r>
          </a:p>
          <a:p>
            <a:pPr marL="457200" indent="-457200">
              <a:buSzPct val="100000"/>
              <a:buFont typeface="Wingdings" panose="05000000000000000000" pitchFamily="2" charset="2"/>
              <a:buChar char="v"/>
            </a:pPr>
            <a:r>
              <a:rPr lang="fr-FR" sz="3200" b="1" dirty="0" err="1" smtClean="0"/>
              <a:t>Verify</a:t>
            </a:r>
            <a:r>
              <a:rPr lang="fr-FR" sz="3200" b="1" dirty="0" smtClean="0"/>
              <a:t> the </a:t>
            </a:r>
            <a:r>
              <a:rPr lang="fr-FR" sz="3200" b="1" dirty="0" err="1" smtClean="0"/>
              <a:t>Entropy-Enthalpy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relationship</a:t>
            </a:r>
            <a:r>
              <a:rPr lang="fr-FR" sz="3200" b="1" dirty="0" smtClean="0"/>
              <a:t> and </a:t>
            </a:r>
            <a:r>
              <a:rPr lang="fr-FR" sz="3200" b="1" dirty="0" err="1" smtClean="0"/>
              <a:t>find</a:t>
            </a:r>
            <a:r>
              <a:rPr lang="fr-FR" sz="3200" b="1" dirty="0" smtClean="0"/>
              <a:t> the </a:t>
            </a:r>
            <a:r>
              <a:rPr lang="fr-FR" sz="3200" b="1" dirty="0" err="1" smtClean="0"/>
              <a:t>mechanism</a:t>
            </a:r>
            <a:endParaRPr lang="fr-FR" sz="3200" b="1" dirty="0" smtClean="0"/>
          </a:p>
        </p:txBody>
      </p:sp>
      <p:pic>
        <p:nvPicPr>
          <p:cNvPr id="16" name="Image 15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022" y="682624"/>
            <a:ext cx="4812621" cy="1773071"/>
          </a:xfrm>
          <a:prstGeom prst="rect">
            <a:avLst/>
          </a:prstGeom>
        </p:spPr>
      </p:pic>
      <p:sp>
        <p:nvSpPr>
          <p:cNvPr id="80" name="Espace réservé du texte 4"/>
          <p:cNvSpPr>
            <a:spLocks noGrp="1"/>
          </p:cNvSpPr>
          <p:nvPr>
            <p:ph type="body" sz="quarter" idx="39"/>
            <p:custDataLst>
              <p:tags r:id="rId16"/>
            </p:custDataLst>
          </p:nvPr>
        </p:nvSpPr>
        <p:spPr>
          <a:xfrm>
            <a:off x="29683609" y="20399290"/>
            <a:ext cx="13749478" cy="5094514"/>
          </a:xfrm>
        </p:spPr>
        <p:txBody>
          <a:bodyPr numCol="1" anchor="ctr"/>
          <a:lstStyle/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b="1" dirty="0" smtClean="0"/>
              <a:t>Five different compositions of </a:t>
            </a:r>
            <a:r>
              <a:rPr lang="en-US" sz="3200" b="1" dirty="0" err="1" smtClean="0"/>
              <a:t>Ti</a:t>
            </a:r>
            <a:r>
              <a:rPr lang="en-US" sz="3200" b="1" dirty="0" smtClean="0"/>
              <a:t>-V-Cr were investigated.</a:t>
            </a:r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b="1" dirty="0" smtClean="0"/>
              <a:t>All samples have the same crystal structure (BCC solid solution).</a:t>
            </a:r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b="1" dirty="0" smtClean="0"/>
              <a:t>Large discrepancies in the first hydrogenation </a:t>
            </a:r>
            <a:r>
              <a:rPr lang="en-US" sz="3200" b="1" dirty="0" err="1" smtClean="0"/>
              <a:t>behaviour</a:t>
            </a:r>
            <a:r>
              <a:rPr lang="en-US" sz="3200" b="1" dirty="0" smtClean="0"/>
              <a:t> are observed.</a:t>
            </a:r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b="1" dirty="0" smtClean="0"/>
              <a:t>Fast kinetics of first hydrogenation may be explained by the presence of a secondary phase.</a:t>
            </a:r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b="1" dirty="0" smtClean="0"/>
              <a:t>Microstructure and thermodynamic parameters are now being investigated. </a:t>
            </a:r>
            <a:endParaRPr lang="en-US" sz="3200" b="1" dirty="0"/>
          </a:p>
        </p:txBody>
      </p:sp>
      <p:sp>
        <p:nvSpPr>
          <p:cNvPr id="81" name="Espace réservé du texte 11"/>
          <p:cNvSpPr>
            <a:spLocks noGrp="1"/>
          </p:cNvSpPr>
          <p:nvPr>
            <p:ph type="body" sz="quarter" idx="21"/>
            <p:custDataLst>
              <p:tags r:id="rId17"/>
            </p:custDataLst>
          </p:nvPr>
        </p:nvSpPr>
        <p:spPr>
          <a:xfrm>
            <a:off x="32900920" y="5447328"/>
            <a:ext cx="6052486" cy="996597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fr-FR" sz="4800" dirty="0" smtClean="0">
                <a:solidFill>
                  <a:schemeClr val="tx1"/>
                </a:solidFill>
                <a:latin typeface="+mn-lt"/>
              </a:rPr>
              <a:t>First </a:t>
            </a:r>
            <a:r>
              <a:rPr lang="fr-FR" sz="4800" dirty="0" err="1" smtClean="0">
                <a:solidFill>
                  <a:schemeClr val="tx1"/>
                </a:solidFill>
                <a:latin typeface="+mn-lt"/>
              </a:rPr>
              <a:t>Hydrogenation</a:t>
            </a:r>
            <a:endParaRPr lang="fr-FR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4" name="Espace réservé du texte 5"/>
          <p:cNvSpPr>
            <a:spLocks noGrp="1"/>
          </p:cNvSpPr>
          <p:nvPr>
            <p:ph type="body" sz="quarter" idx="37"/>
            <p:custDataLst>
              <p:tags r:id="rId18"/>
            </p:custDataLst>
          </p:nvPr>
        </p:nvSpPr>
        <p:spPr>
          <a:xfrm>
            <a:off x="29711663" y="25620531"/>
            <a:ext cx="13720211" cy="1103337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fr-CA" sz="4800" b="1" dirty="0" smtClean="0"/>
              <a:t>REFERENCES</a:t>
            </a:r>
            <a:endParaRPr lang="fr-CA" sz="4800" b="1" dirty="0"/>
          </a:p>
        </p:txBody>
      </p:sp>
      <p:sp>
        <p:nvSpPr>
          <p:cNvPr id="86" name="ZoneTexte 85"/>
          <p:cNvSpPr txBox="1"/>
          <p:nvPr>
            <p:custDataLst>
              <p:tags r:id="rId19"/>
            </p:custDataLst>
          </p:nvPr>
        </p:nvSpPr>
        <p:spPr>
          <a:xfrm>
            <a:off x="29658500" y="15479542"/>
            <a:ext cx="13381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dirty="0" smtClean="0"/>
              <a:t>Fig. 3: First </a:t>
            </a:r>
            <a:r>
              <a:rPr lang="fr-FR" sz="2800" b="1" dirty="0" err="1" smtClean="0"/>
              <a:t>hydrogenation</a:t>
            </a:r>
            <a:r>
              <a:rPr lang="fr-FR" sz="2800" b="1" dirty="0" smtClean="0"/>
              <a:t> </a:t>
            </a:r>
            <a:r>
              <a:rPr lang="fr-FR" sz="2800" b="1" dirty="0"/>
              <a:t>at 24°C and </a:t>
            </a:r>
            <a:r>
              <a:rPr lang="fr-FR" sz="2800" b="1" dirty="0" err="1"/>
              <a:t>under</a:t>
            </a:r>
            <a:r>
              <a:rPr lang="fr-FR" sz="2800" b="1" dirty="0"/>
              <a:t> 20 bar </a:t>
            </a:r>
            <a:r>
              <a:rPr lang="fr-FR" sz="2800" b="1" dirty="0" err="1"/>
              <a:t>hydrogen</a:t>
            </a:r>
            <a:r>
              <a:rPr lang="fr-FR" sz="2800" b="1" dirty="0"/>
              <a:t> </a:t>
            </a:r>
            <a:r>
              <a:rPr lang="fr-FR" sz="2800" b="1" dirty="0" smtClean="0"/>
              <a:t>pressure. </a:t>
            </a:r>
            <a:r>
              <a:rPr lang="fr-FR" sz="2800" b="1" dirty="0" smtClean="0"/>
              <a:t>As-</a:t>
            </a:r>
            <a:r>
              <a:rPr lang="fr-FR" sz="2800" b="1" dirty="0" err="1" smtClean="0"/>
              <a:t>cast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samples</a:t>
            </a:r>
            <a:r>
              <a:rPr lang="fr-FR" sz="2800" b="1" dirty="0" smtClean="0"/>
              <a:t>: </a:t>
            </a:r>
            <a:r>
              <a:rPr lang="en-US" sz="2800" b="1" dirty="0" smtClean="0"/>
              <a:t>Ti</a:t>
            </a:r>
            <a:r>
              <a:rPr lang="en-US" sz="2800" b="1" baseline="-25000" dirty="0" smtClean="0"/>
              <a:t>x</a:t>
            </a:r>
            <a:r>
              <a:rPr lang="en-US" sz="2800" b="1" dirty="0" smtClean="0"/>
              <a:t>V</a:t>
            </a:r>
            <a:r>
              <a:rPr lang="en-US" sz="2800" b="1" baseline="-25000" dirty="0" smtClean="0"/>
              <a:t>70-x</a:t>
            </a:r>
            <a:r>
              <a:rPr lang="en-US" sz="2800" b="1" dirty="0" smtClean="0"/>
              <a:t>Cr</a:t>
            </a:r>
            <a:r>
              <a:rPr lang="en-US" sz="2800" b="1" baseline="-25000" dirty="0" smtClean="0"/>
              <a:t>30</a:t>
            </a:r>
            <a:r>
              <a:rPr lang="en-US" sz="2800" b="1" dirty="0" smtClean="0"/>
              <a:t>  (x = 10, 20, 30, 40, 50) + </a:t>
            </a:r>
            <a:r>
              <a:rPr lang="fr-FR" sz="2800" b="1" dirty="0"/>
              <a:t>4 </a:t>
            </a:r>
            <a:r>
              <a:rPr lang="fr-FR" sz="2800" b="1" dirty="0" err="1"/>
              <a:t>wt</a:t>
            </a:r>
            <a:r>
              <a:rPr lang="fr-FR" sz="2800" b="1" dirty="0"/>
              <a:t>.% of </a:t>
            </a:r>
            <a:r>
              <a:rPr lang="en-US" sz="2800" b="1" dirty="0" smtClean="0"/>
              <a:t>Zr</a:t>
            </a:r>
            <a:r>
              <a:rPr lang="en-US" sz="2800" b="1" baseline="-25000" dirty="0" smtClean="0"/>
              <a:t>7</a:t>
            </a:r>
            <a:r>
              <a:rPr lang="en-US" sz="2800" b="1" dirty="0" smtClean="0"/>
              <a:t>Ni</a:t>
            </a:r>
            <a:r>
              <a:rPr lang="en-US" sz="2800" b="1" baseline="-25000" dirty="0" smtClean="0"/>
              <a:t>10</a:t>
            </a:r>
            <a:r>
              <a:rPr lang="fr-FR" sz="2800" b="1" dirty="0" smtClean="0"/>
              <a:t>. </a:t>
            </a:r>
            <a:endParaRPr lang="fr-FR" sz="2800" b="1" baseline="30000" dirty="0" smtClean="0"/>
          </a:p>
        </p:txBody>
      </p:sp>
      <p:sp>
        <p:nvSpPr>
          <p:cNvPr id="75" name="Espace réservé du texte 4"/>
          <p:cNvSpPr>
            <a:spLocks noGrp="1"/>
          </p:cNvSpPr>
          <p:nvPr>
            <p:ph type="body" sz="quarter" idx="39"/>
            <p:custDataLst>
              <p:tags r:id="rId20"/>
            </p:custDataLst>
          </p:nvPr>
        </p:nvSpPr>
        <p:spPr>
          <a:xfrm>
            <a:off x="29592596" y="16518063"/>
            <a:ext cx="13769158" cy="2714208"/>
          </a:xfrm>
        </p:spPr>
        <p:txBody>
          <a:bodyPr numCol="1" anchor="ctr"/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CA" sz="3200" b="1" dirty="0" smtClean="0"/>
              <a:t>x = 50 has the highest capacity and an incubation time of less than 8 minutes.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CA" sz="3200" b="1" dirty="0" smtClean="0"/>
              <a:t>For x = 20, no incubation time but capacity is lowered.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CA" sz="3200" b="1" dirty="0" smtClean="0"/>
              <a:t>Sample x = 10 has  shown low storage capacity.</a:t>
            </a:r>
            <a:endParaRPr lang="en-CA" sz="3200" b="1" dirty="0"/>
          </a:p>
        </p:txBody>
      </p:sp>
      <p:sp>
        <p:nvSpPr>
          <p:cNvPr id="82" name="Espace réservé du texte 4"/>
          <p:cNvSpPr>
            <a:spLocks noGrp="1"/>
          </p:cNvSpPr>
          <p:nvPr>
            <p:ph type="body" sz="quarter" idx="39"/>
            <p:custDataLst>
              <p:tags r:id="rId21"/>
            </p:custDataLst>
          </p:nvPr>
        </p:nvSpPr>
        <p:spPr>
          <a:xfrm>
            <a:off x="21934703" y="17763621"/>
            <a:ext cx="7155582" cy="5468819"/>
          </a:xfrm>
        </p:spPr>
        <p:txBody>
          <a:bodyPr numCol="1" anchor="ctr"/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en-CA" sz="3200" b="1" dirty="0" smtClean="0"/>
              <a:t>All samples have the BCC structure. Small peaks may indicate the 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en-CA" sz="3200" b="1" dirty="0" smtClean="0"/>
              <a:t>P</a:t>
            </a:r>
            <a:r>
              <a:rPr lang="en-CA" sz="3200" b="1" dirty="0" smtClean="0"/>
              <a:t>resence of a secondary phase.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en-CA" sz="3200" b="1" dirty="0" smtClean="0"/>
              <a:t>Crystal parameters of as cast samples are shown in Table. 1. </a:t>
            </a:r>
            <a:endParaRPr lang="en-CA" sz="3200" dirty="0"/>
          </a:p>
        </p:txBody>
      </p:sp>
      <p:sp>
        <p:nvSpPr>
          <p:cNvPr id="83" name="Espace réservé du texte 4"/>
          <p:cNvSpPr>
            <a:spLocks noGrp="1"/>
          </p:cNvSpPr>
          <p:nvPr>
            <p:ph type="body" sz="quarter" idx="39"/>
            <p:custDataLst>
              <p:tags r:id="rId22"/>
            </p:custDataLst>
          </p:nvPr>
        </p:nvSpPr>
        <p:spPr>
          <a:xfrm>
            <a:off x="29694619" y="26780553"/>
            <a:ext cx="13727458" cy="2912135"/>
          </a:xfrm>
        </p:spPr>
        <p:txBody>
          <a:bodyPr numCol="1" anchor="ctr"/>
          <a:lstStyle/>
          <a:p>
            <a:r>
              <a:rPr lang="en-CA" sz="3200" b="1" dirty="0" smtClean="0">
                <a:ea typeface="Calibri"/>
                <a:cs typeface="Arial"/>
              </a:rPr>
              <a:t>[</a:t>
            </a:r>
            <a:r>
              <a:rPr lang="en-CA" sz="3200" b="1" dirty="0">
                <a:ea typeface="Calibri"/>
                <a:cs typeface="Arial"/>
              </a:rPr>
              <a:t>1] </a:t>
            </a:r>
            <a:r>
              <a:rPr lang="en-US" sz="3200" b="1" dirty="0" err="1" smtClean="0"/>
              <a:t>Bibienne</a:t>
            </a:r>
            <a:r>
              <a:rPr lang="en-US" sz="3200" b="1" dirty="0" smtClean="0"/>
              <a:t>  T and </a:t>
            </a:r>
            <a:r>
              <a:rPr lang="en-US" sz="3200" b="1" dirty="0" err="1" smtClean="0"/>
              <a:t>Huot</a:t>
            </a:r>
            <a:r>
              <a:rPr lang="en-US" sz="3200" b="1" dirty="0" smtClean="0"/>
              <a:t> J. Journal of Alloys and Compounds, 607 (2014)  251– 257.</a:t>
            </a:r>
            <a:endParaRPr lang="en-CA" sz="3200" b="1" dirty="0" smtClean="0">
              <a:ea typeface="Calibri"/>
              <a:cs typeface="Arial"/>
            </a:endParaRPr>
          </a:p>
          <a:p>
            <a:r>
              <a:rPr lang="fr-CA" sz="3200" b="1" dirty="0" smtClean="0"/>
              <a:t>[2] </a:t>
            </a:r>
            <a:r>
              <a:rPr lang="en-CA" sz="3200" b="1" dirty="0">
                <a:ea typeface="Calibri"/>
                <a:cs typeface="Arial"/>
              </a:rPr>
              <a:t>] </a:t>
            </a:r>
            <a:r>
              <a:rPr lang="en-US" sz="3200" b="1" dirty="0" err="1"/>
              <a:t>Bibienne</a:t>
            </a:r>
            <a:r>
              <a:rPr lang="en-US" sz="3200" b="1" dirty="0"/>
              <a:t>  T and </a:t>
            </a:r>
            <a:r>
              <a:rPr lang="en-US" sz="3200" b="1" dirty="0" err="1"/>
              <a:t>Huot</a:t>
            </a:r>
            <a:r>
              <a:rPr lang="en-US" sz="3200" b="1" dirty="0"/>
              <a:t> J. Journal of Alloys and </a:t>
            </a:r>
            <a:r>
              <a:rPr lang="en-US" sz="3200" b="1" dirty="0" smtClean="0"/>
              <a:t>Compounds, 620 (2015)  101-108</a:t>
            </a:r>
          </a:p>
          <a:p>
            <a:r>
              <a:rPr lang="en-US" sz="3200" b="1" dirty="0" smtClean="0">
                <a:ea typeface="Calibri"/>
                <a:cs typeface="Times New Roman"/>
              </a:rPr>
              <a:t>[3] </a:t>
            </a:r>
            <a:r>
              <a:rPr lang="en-US" sz="3200" b="1" dirty="0" err="1" smtClean="0"/>
              <a:t>Bibienne</a:t>
            </a:r>
            <a:r>
              <a:rPr lang="en-US" sz="3200" b="1" dirty="0" smtClean="0"/>
              <a:t> T and </a:t>
            </a:r>
            <a:r>
              <a:rPr lang="en-US" sz="3200" b="1" dirty="0" err="1" smtClean="0"/>
              <a:t>Huot</a:t>
            </a:r>
            <a:r>
              <a:rPr lang="en-US" sz="3200" b="1" dirty="0" smtClean="0"/>
              <a:t> J. To be published. </a:t>
            </a:r>
            <a:endParaRPr lang="fr-CA" sz="3200" b="1" dirty="0">
              <a:ea typeface="Calibri"/>
              <a:cs typeface="Times New Roman"/>
            </a:endParaRPr>
          </a:p>
        </p:txBody>
      </p:sp>
      <p:sp>
        <p:nvSpPr>
          <p:cNvPr id="95" name="Espace réservé du texte 4"/>
          <p:cNvSpPr>
            <a:spLocks noGrp="1"/>
          </p:cNvSpPr>
          <p:nvPr>
            <p:ph type="body" sz="quarter" idx="39"/>
            <p:custDataLst>
              <p:tags r:id="rId23"/>
            </p:custDataLst>
          </p:nvPr>
        </p:nvSpPr>
        <p:spPr>
          <a:xfrm>
            <a:off x="29683510" y="30851804"/>
            <a:ext cx="10220985" cy="1460194"/>
          </a:xfrm>
        </p:spPr>
        <p:txBody>
          <a:bodyPr numCol="1" anchor="ctr"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fr-FR" sz="3200" b="1" dirty="0" smtClean="0"/>
              <a:t> V. Dixit </a:t>
            </a:r>
            <a:r>
              <a:rPr lang="fr-FR" sz="3200" b="1" dirty="0" err="1" smtClean="0"/>
              <a:t>would</a:t>
            </a:r>
            <a:r>
              <a:rPr lang="fr-FR" sz="3200" b="1" dirty="0" smtClean="0"/>
              <a:t> </a:t>
            </a:r>
            <a:r>
              <a:rPr lang="fr-FR" sz="3200" b="1" dirty="0" err="1"/>
              <a:t>like</a:t>
            </a:r>
            <a:r>
              <a:rPr lang="fr-FR" sz="3200" b="1" dirty="0"/>
              <a:t> to </a:t>
            </a:r>
            <a:r>
              <a:rPr lang="fr-FR" sz="3200" b="1" dirty="0" err="1"/>
              <a:t>thank</a:t>
            </a:r>
            <a:r>
              <a:rPr lang="fr-FR" sz="3200" b="1" dirty="0"/>
              <a:t> </a:t>
            </a:r>
            <a:r>
              <a:rPr lang="fr-FR" sz="3200" b="1" dirty="0" smtClean="0"/>
              <a:t>to </a:t>
            </a:r>
            <a:r>
              <a:rPr lang="en-US" sz="3200" b="1" dirty="0"/>
              <a:t>Canadian Queen Elizabeth II </a:t>
            </a:r>
            <a:r>
              <a:rPr lang="en-US" sz="3200" b="1" dirty="0" smtClean="0"/>
              <a:t>Diamond Jubilee </a:t>
            </a:r>
            <a:r>
              <a:rPr lang="en-US" sz="3200" b="1" dirty="0"/>
              <a:t>Scholarships for a Ph.D. fellowship</a:t>
            </a:r>
            <a:r>
              <a:rPr lang="en-US" sz="3200" b="1" dirty="0" smtClean="0"/>
              <a:t>.</a:t>
            </a:r>
            <a:endParaRPr lang="fr-FR" sz="3200" b="1" dirty="0"/>
          </a:p>
        </p:txBody>
      </p:sp>
      <p:sp>
        <p:nvSpPr>
          <p:cNvPr id="74" name="Espace réservé du texte 5"/>
          <p:cNvSpPr>
            <a:spLocks noGrp="1"/>
          </p:cNvSpPr>
          <p:nvPr>
            <p:ph type="body" sz="quarter" idx="37"/>
            <p:custDataLst>
              <p:tags r:id="rId24"/>
            </p:custDataLst>
          </p:nvPr>
        </p:nvSpPr>
        <p:spPr>
          <a:xfrm>
            <a:off x="362546" y="5403256"/>
            <a:ext cx="14004000" cy="1080000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CA" sz="4800" b="1" dirty="0" smtClean="0"/>
              <a:t>ABSTRACT</a:t>
            </a:r>
            <a:endParaRPr lang="fr-CA" sz="4800" b="1" dirty="0"/>
          </a:p>
        </p:txBody>
      </p:sp>
      <p:sp>
        <p:nvSpPr>
          <p:cNvPr id="85" name="Espace réservé du texte 4"/>
          <p:cNvSpPr>
            <a:spLocks noGrp="1"/>
          </p:cNvSpPr>
          <p:nvPr>
            <p:ph type="body" sz="quarter" idx="39"/>
            <p:custDataLst>
              <p:tags r:id="rId25"/>
            </p:custDataLst>
          </p:nvPr>
        </p:nvSpPr>
        <p:spPr>
          <a:xfrm>
            <a:off x="407124" y="6523036"/>
            <a:ext cx="14004000" cy="3839513"/>
          </a:xfrm>
        </p:spPr>
        <p:txBody>
          <a:bodyPr numCol="1" anchor="ctr"/>
          <a:lstStyle/>
          <a:p>
            <a:pPr algn="just">
              <a:spcAft>
                <a:spcPts val="1200"/>
              </a:spcAft>
            </a:pPr>
            <a:r>
              <a:rPr lang="en-US" sz="3200" b="1" dirty="0" smtClean="0"/>
              <a:t>Selected composition of Ti</a:t>
            </a:r>
            <a:r>
              <a:rPr lang="en-US" sz="3200" b="1" baseline="-25000" dirty="0" smtClean="0"/>
              <a:t>x</a:t>
            </a:r>
            <a:r>
              <a:rPr lang="en-US" sz="3200" b="1" dirty="0" smtClean="0"/>
              <a:t>V</a:t>
            </a:r>
            <a:r>
              <a:rPr lang="en-US" sz="3200" b="1" baseline="-25000" dirty="0" smtClean="0"/>
              <a:t>70-x</a:t>
            </a:r>
            <a:r>
              <a:rPr lang="en-US" sz="3200" b="1" dirty="0" smtClean="0"/>
              <a:t>Cr</a:t>
            </a:r>
            <a:r>
              <a:rPr lang="en-US" sz="3200" b="1" baseline="-25000" dirty="0" smtClean="0"/>
              <a:t>30</a:t>
            </a:r>
            <a:r>
              <a:rPr lang="en-US" sz="3200" b="1" dirty="0" smtClean="0"/>
              <a:t>  (x = 10, 20, 30, 40, 50) alloys doped with 4 wt.% </a:t>
            </a:r>
            <a:r>
              <a:rPr lang="en-US" sz="3200" b="1" dirty="0"/>
              <a:t>of </a:t>
            </a:r>
            <a:r>
              <a:rPr lang="en-US" sz="3200" b="1" dirty="0" smtClean="0"/>
              <a:t>Zr</a:t>
            </a:r>
            <a:r>
              <a:rPr lang="en-US" sz="3200" b="1" baseline="-25000" dirty="0" smtClean="0"/>
              <a:t>7</a:t>
            </a:r>
            <a:r>
              <a:rPr lang="en-US" sz="3200" b="1" dirty="0" smtClean="0"/>
              <a:t>Ni</a:t>
            </a:r>
            <a:r>
              <a:rPr lang="en-US" sz="3200" b="1" baseline="-25000" dirty="0" smtClean="0"/>
              <a:t>10</a:t>
            </a:r>
            <a:r>
              <a:rPr lang="en-US" sz="3200" b="1" dirty="0" smtClean="0"/>
              <a:t> have been synthesized by arc melting. Crystal structure was characterized by X-ray diffraction pattern. Hydrogen storage properties were investigated using a </a:t>
            </a:r>
            <a:r>
              <a:rPr lang="en-US" sz="3200" b="1" dirty="0" err="1" smtClean="0"/>
              <a:t>Sievert</a:t>
            </a:r>
            <a:r>
              <a:rPr lang="en-US" sz="3200" b="1" dirty="0" smtClean="0"/>
              <a:t>- type apparatus. We found a strong discrepancy in the first hydrogenation curves of these samples. Maximum hydrogenation capacity was measured to be 4.0 wt.% for </a:t>
            </a:r>
            <a:r>
              <a:rPr lang="en-US" sz="3200" b="1" dirty="0"/>
              <a:t>the </a:t>
            </a:r>
            <a:r>
              <a:rPr lang="en-US" sz="3200" b="1" dirty="0" smtClean="0"/>
              <a:t>Ti</a:t>
            </a:r>
            <a:r>
              <a:rPr lang="en-US" sz="3200" b="1" baseline="-25000" dirty="0" smtClean="0"/>
              <a:t>50</a:t>
            </a:r>
            <a:r>
              <a:rPr lang="en-US" sz="3200" b="1" dirty="0" smtClean="0"/>
              <a:t>V</a:t>
            </a:r>
            <a:r>
              <a:rPr lang="en-US" sz="3200" b="1" baseline="-25000" dirty="0" smtClean="0"/>
              <a:t>20</a:t>
            </a:r>
            <a:r>
              <a:rPr lang="en-US" sz="3200" b="1" dirty="0" smtClean="0"/>
              <a:t>Cr</a:t>
            </a:r>
            <a:r>
              <a:rPr lang="en-US" sz="3200" b="1" baseline="-25000" dirty="0" smtClean="0"/>
              <a:t>30</a:t>
            </a:r>
            <a:r>
              <a:rPr lang="en-US" sz="3200" b="1" dirty="0" smtClean="0"/>
              <a:t> alloy.</a:t>
            </a:r>
            <a:endParaRPr lang="fr-FR" sz="3200" b="1" dirty="0"/>
          </a:p>
        </p:txBody>
      </p:sp>
      <p:pic>
        <p:nvPicPr>
          <p:cNvPr id="1026" name="Picture 2" descr="http://www.ccp14.ac.uk/ccp/web-mirrors/dirdif/xtal/graphics/d8.jpg"/>
          <p:cNvPicPr preferRelativeResize="0">
            <a:picLocks noChangeArrowheads="1"/>
          </p:cNvPicPr>
          <p:nvPr/>
        </p:nvPicPr>
        <p:blipFill>
          <a:blip r:embed="rId36" cstate="print">
            <a:lum contrast="1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49231" y="9313045"/>
            <a:ext cx="2346800" cy="2592548"/>
          </a:xfrm>
          <a:prstGeom prst="rect">
            <a:avLst/>
          </a:prstGeom>
          <a:ln w="12700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7" name="Picture 7" descr="http://www.queenelizabethscholars.ca/wp-content/uploads/2014/09/Logo-QES-EN-400px.png"/>
          <p:cNvPicPr>
            <a:picLocks noChangeAspect="1" noChangeArrowheads="1"/>
          </p:cNvPicPr>
          <p:nvPr>
            <p:custDataLst>
              <p:tags r:id="rId26"/>
            </p:custDataLst>
          </p:nvPr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60472" y="31175847"/>
            <a:ext cx="2913761" cy="18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1 to 5.jpg"/>
          <p:cNvPicPr>
            <a:picLocks noChangeAspect="1"/>
          </p:cNvPicPr>
          <p:nvPr/>
        </p:nvPicPr>
        <p:blipFill rotWithShape="1">
          <a:blip r:embed="rId38" cstate="print">
            <a:lum bright="7000"/>
          </a:blip>
          <a:srcRect l="8194" t="9592" r="12698" b="4163"/>
          <a:stretch/>
        </p:blipFill>
        <p:spPr>
          <a:xfrm>
            <a:off x="29296264" y="6463863"/>
            <a:ext cx="12111868" cy="9085118"/>
          </a:xfrm>
          <a:prstGeom prst="rect">
            <a:avLst/>
          </a:prstGeom>
        </p:spPr>
      </p:pic>
      <p:pic>
        <p:nvPicPr>
          <p:cNvPr id="44" name="Content Placeholder 43" descr="CAP.jpg"/>
          <p:cNvPicPr>
            <a:picLocks noGrp="1" noChangeAspect="1"/>
          </p:cNvPicPr>
          <p:nvPr>
            <p:ph sz="quarter" idx="26"/>
          </p:nvPr>
        </p:nvPicPr>
        <p:blipFill>
          <a:blip r:embed="rId39" cstate="print"/>
          <a:srcRect l="12970" t="10442" r="12071" b="5082"/>
          <a:stretch>
            <a:fillRect/>
          </a:stretch>
        </p:blipFill>
        <p:spPr>
          <a:xfrm>
            <a:off x="14464416" y="17657379"/>
            <a:ext cx="7796494" cy="6905297"/>
          </a:xfrm>
        </p:spPr>
      </p:pic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1870367"/>
              </p:ext>
            </p:extLst>
          </p:nvPr>
        </p:nvGraphicFramePr>
        <p:xfrm>
          <a:off x="15086700" y="26509078"/>
          <a:ext cx="13684470" cy="589056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2208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62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029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744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43339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Alloy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389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Lattice Parameter (</a:t>
                      </a:r>
                      <a:r>
                        <a:rPr lang="en-US" sz="3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Å</a:t>
                      </a:r>
                      <a:r>
                        <a:rPr lang="en-US" sz="3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3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Crystallite Size (nm)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>
                          <a:solidFill>
                            <a:schemeClr val="tx1"/>
                          </a:solidFill>
                        </a:rPr>
                        <a:t>Microstrain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 (%)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5563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Ti</a:t>
                      </a:r>
                      <a:r>
                        <a:rPr lang="en-US" sz="3600" b="1" baseline="-25000" dirty="0" smtClean="0"/>
                        <a:t>10</a:t>
                      </a:r>
                      <a:r>
                        <a:rPr lang="en-US" sz="3600" b="1" dirty="0" smtClean="0"/>
                        <a:t>V</a:t>
                      </a:r>
                      <a:r>
                        <a:rPr lang="en-US" sz="3600" b="1" baseline="-25000" dirty="0" smtClean="0"/>
                        <a:t>60</a:t>
                      </a:r>
                      <a:r>
                        <a:rPr lang="en-US" sz="3600" b="1" dirty="0" smtClean="0"/>
                        <a:t>Cr</a:t>
                      </a:r>
                      <a:r>
                        <a:rPr lang="en-US" sz="3600" b="1" baseline="-250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3.000(2)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18</a:t>
                      </a:r>
                      <a:r>
                        <a:rPr lang="en-US" sz="3600" baseline="0" dirty="0" smtClean="0"/>
                        <a:t> (</a:t>
                      </a:r>
                      <a:r>
                        <a:rPr lang="en-US" sz="3600" dirty="0" smtClean="0"/>
                        <a:t>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0.43(9)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5563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Ti</a:t>
                      </a:r>
                      <a:r>
                        <a:rPr lang="en-US" sz="3600" b="1" baseline="-25000" dirty="0" smtClean="0"/>
                        <a:t>20</a:t>
                      </a:r>
                      <a:r>
                        <a:rPr lang="en-US" sz="3600" b="1" dirty="0" smtClean="0"/>
                        <a:t>V</a:t>
                      </a:r>
                      <a:r>
                        <a:rPr lang="en-US" sz="3600" b="1" baseline="-25000" dirty="0" smtClean="0"/>
                        <a:t>50</a:t>
                      </a:r>
                      <a:r>
                        <a:rPr lang="en-US" sz="3600" b="1" dirty="0" smtClean="0"/>
                        <a:t>Cr</a:t>
                      </a:r>
                      <a:r>
                        <a:rPr lang="en-US" sz="3600" b="1" baseline="-250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3.023(1)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12.5 (3)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0.62(4)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5563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Ti</a:t>
                      </a:r>
                      <a:r>
                        <a:rPr lang="en-US" sz="3600" b="1" baseline="-25000" dirty="0" smtClean="0"/>
                        <a:t>30</a:t>
                      </a:r>
                      <a:r>
                        <a:rPr lang="en-US" sz="3600" b="1" dirty="0" smtClean="0"/>
                        <a:t>V</a:t>
                      </a:r>
                      <a:r>
                        <a:rPr lang="en-US" sz="3600" b="1" baseline="-25000" dirty="0" smtClean="0"/>
                        <a:t>40</a:t>
                      </a:r>
                      <a:r>
                        <a:rPr lang="en-US" sz="3600" b="1" dirty="0" smtClean="0"/>
                        <a:t>Cr</a:t>
                      </a:r>
                      <a:r>
                        <a:rPr lang="en-US" sz="3600" b="1" baseline="-250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2.999(1)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16(1)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0.38(9)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04189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Ti</a:t>
                      </a:r>
                      <a:r>
                        <a:rPr lang="en-US" sz="3600" b="1" baseline="-25000" dirty="0" smtClean="0"/>
                        <a:t>40</a:t>
                      </a:r>
                      <a:r>
                        <a:rPr lang="en-US" sz="3600" b="1" dirty="0" smtClean="0"/>
                        <a:t>V</a:t>
                      </a:r>
                      <a:r>
                        <a:rPr lang="en-US" sz="3600" b="1" baseline="-25000" dirty="0" smtClean="0"/>
                        <a:t>30</a:t>
                      </a:r>
                      <a:r>
                        <a:rPr lang="en-US" sz="3600" b="1" dirty="0" smtClean="0"/>
                        <a:t>Cr</a:t>
                      </a:r>
                      <a:r>
                        <a:rPr lang="en-US" sz="3600" b="1" baseline="-250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3.069(1)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14.4(8)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0.47(9)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634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Ti</a:t>
                      </a:r>
                      <a:r>
                        <a:rPr lang="en-US" sz="3600" b="1" baseline="-25000" dirty="0" smtClean="0"/>
                        <a:t>50</a:t>
                      </a:r>
                      <a:r>
                        <a:rPr lang="en-US" sz="3600" b="1" dirty="0" smtClean="0"/>
                        <a:t>V</a:t>
                      </a:r>
                      <a:r>
                        <a:rPr lang="en-US" sz="3600" b="1" baseline="-25000" dirty="0" smtClean="0"/>
                        <a:t>20</a:t>
                      </a:r>
                      <a:r>
                        <a:rPr lang="en-US" sz="3600" b="1" dirty="0" smtClean="0"/>
                        <a:t>Cr</a:t>
                      </a:r>
                      <a:r>
                        <a:rPr lang="en-US" sz="3600" b="1" baseline="-250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3.102(1)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15.6(6)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0.46(6)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5" name="Picture 54" descr="Picture2.jpg"/>
          <p:cNvPicPr preferRelativeResize="0">
            <a:picLocks/>
          </p:cNvPicPr>
          <p:nvPr/>
        </p:nvPicPr>
        <p:blipFill>
          <a:blip r:embed="rId40" cstate="print">
            <a:lum bright="23000" contrast="5000"/>
          </a:blip>
          <a:srcRect l="7769" r="10662" b="39683"/>
          <a:stretch>
            <a:fillRect/>
          </a:stretch>
        </p:blipFill>
        <p:spPr>
          <a:xfrm>
            <a:off x="20602901" y="6598444"/>
            <a:ext cx="2350008" cy="259689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8" name="Picture 57" descr="Picture4.jpg"/>
          <p:cNvPicPr>
            <a:picLocks noChangeAspect="1"/>
          </p:cNvPicPr>
          <p:nvPr/>
        </p:nvPicPr>
        <p:blipFill>
          <a:blip r:embed="rId41" cstate="print"/>
          <a:srcRect l="34853" t="6714" r="48754" b="17874"/>
          <a:stretch>
            <a:fillRect/>
          </a:stretch>
        </p:blipFill>
        <p:spPr>
          <a:xfrm>
            <a:off x="26030858" y="11893388"/>
            <a:ext cx="2371435" cy="359450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2" name="TextBox 61"/>
          <p:cNvSpPr txBox="1"/>
          <p:nvPr/>
        </p:nvSpPr>
        <p:spPr>
          <a:xfrm>
            <a:off x="20338285" y="25543504"/>
            <a:ext cx="3246929" cy="769441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  </a:t>
            </a:r>
            <a:r>
              <a:rPr lang="en-US" sz="4400" dirty="0" smtClean="0">
                <a:solidFill>
                  <a:schemeClr val="tx1"/>
                </a:solidFill>
              </a:rPr>
              <a:t>Table.1</a:t>
            </a:r>
            <a:endParaRPr lang="en-US" sz="4400" dirty="0" smtClean="0">
              <a:solidFill>
                <a:schemeClr val="tx1"/>
              </a:solidFill>
            </a:endParaRPr>
          </a:p>
        </p:txBody>
      </p:sp>
      <p:pic>
        <p:nvPicPr>
          <p:cNvPr id="49" name="Espace réservé du contenu 25"/>
          <p:cNvPicPr>
            <a:picLocks noGrp="1" noChangeAspect="1"/>
          </p:cNvPicPr>
          <p:nvPr>
            <p:ph idx="4294967295"/>
          </p:nvPr>
        </p:nvPicPr>
        <p:blipFill>
          <a:blip r:embed="rId42" cstate="print"/>
          <a:stretch>
            <a:fillRect/>
          </a:stretch>
        </p:blipFill>
        <p:spPr>
          <a:xfrm>
            <a:off x="1001852" y="17187747"/>
            <a:ext cx="12381460" cy="9773039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411552" y="27210295"/>
            <a:ext cx="13927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Fig.1:Enthalpy-Entropy plot of </a:t>
            </a:r>
            <a:r>
              <a:rPr lang="en-US" sz="3200" b="1" dirty="0" err="1" smtClean="0"/>
              <a:t>Ti</a:t>
            </a:r>
            <a:r>
              <a:rPr lang="en-US" sz="3200" b="1" dirty="0" smtClean="0"/>
              <a:t>-V-Cr system</a:t>
            </a:r>
          </a:p>
        </p:txBody>
      </p:sp>
    </p:spTree>
    <p:extLst>
      <p:ext uri="{BB962C8B-B14F-4D97-AF65-F5344CB8AC3E}">
        <p14:creationId xmlns:p14="http://schemas.microsoft.com/office/powerpoint/2010/main" xmlns="" val="5266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heme/theme1.xml><?xml version="1.0" encoding="utf-8"?>
<a:theme xmlns:a="http://schemas.openxmlformats.org/drawingml/2006/main" name="Affiche scientifiqu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ciencePoster_TP104001342" id="{EB941A95-AABB-4BCE-A56B-259F3E907070}" vid="{D37A76F8-2F59-417F-8DC5-F5F5A242F8E5}"/>
    </a:ext>
  </a:extLst>
</a:theme>
</file>

<file path=ppt/theme/theme2.xml><?xml version="1.0" encoding="utf-8"?>
<a:theme xmlns:a="http://schemas.openxmlformats.org/drawingml/2006/main" name="Office Them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9B7E175-EA31-4EB5-9BCC-A945A81036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Affiche de projet scientifique</Template>
  <TotalTime>0</TotalTime>
  <Words>633</Words>
  <Application>Microsoft Office PowerPoint</Application>
  <PresentationFormat>Custom</PresentationFormat>
  <Paragraphs>77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Affiche scientifique</vt:lpstr>
      <vt:lpstr>    Investigation of Entropy- Enthalpy Compensation effect in the Ti-V-Cr System.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2016-02-08T19:41:49Z</dcterms:created>
  <dcterms:modified xsi:type="dcterms:W3CDTF">2016-06-09T01:07:28Z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TC040013439991</vt:lpwstr>
  </property>
</Properties>
</file>