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4" r:id="rId2"/>
    <p:sldId id="258" r:id="rId3"/>
    <p:sldId id="259" r:id="rId4"/>
    <p:sldId id="273" r:id="rId5"/>
    <p:sldId id="269" r:id="rId6"/>
    <p:sldId id="270" r:id="rId7"/>
    <p:sldId id="271" r:id="rId8"/>
    <p:sldId id="272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014" autoAdjust="0"/>
  </p:normalViewPr>
  <p:slideViewPr>
    <p:cSldViewPr>
      <p:cViewPr varScale="1">
        <p:scale>
          <a:sx n="98" d="100"/>
          <a:sy n="98" d="100"/>
        </p:scale>
        <p:origin x="-20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65A715-7DAC-4B6E-B77F-D385C65B0DB7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17E43-46A5-4157-BB97-C3D286F5C0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457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29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17E43-46A5-4157-BB97-C3D286F5C0B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173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396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36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443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29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842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160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5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950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60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629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81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DA402-1B6E-4829-BBC7-544AAB01A2DD}" type="datetimeFigureOut">
              <a:rPr lang="zh-CN" altLang="en-US" smtClean="0"/>
              <a:t>2016/6/14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40BAF-BDBA-4887-93CC-CCABFF1BEB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32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1</a:t>
            </a:fld>
            <a:endParaRPr lang="en-US" sz="120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88950" y="2514600"/>
            <a:ext cx="8274050" cy="1288504"/>
          </a:xfrm>
        </p:spPr>
        <p:txBody>
          <a:bodyPr>
            <a:noAutofit/>
          </a:bodyPr>
          <a:lstStyle/>
          <a:p>
            <a:pPr algn="ctr"/>
            <a:r>
              <a:rPr lang="en-US" altLang="zh-CN" b="1" dirty="0" smtClean="0">
                <a:solidFill>
                  <a:srgbClr val="C00000"/>
                </a:solidFill>
              </a:rPr>
              <a:t>All-Optical Fresnel Zone Plate for High Harmonic Generation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1447800" y="4267200"/>
            <a:ext cx="6248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 algn="ctr">
              <a:buNone/>
            </a:pPr>
            <a:r>
              <a:rPr lang="en-US" altLang="zh-CN" b="1" dirty="0" err="1" smtClean="0">
                <a:latin typeface="+mn-lt"/>
              </a:rPr>
              <a:t>Zhengyan</a:t>
            </a:r>
            <a:r>
              <a:rPr lang="en-US" altLang="zh-CN" b="1" dirty="0" smtClean="0">
                <a:latin typeface="+mn-lt"/>
              </a:rPr>
              <a:t> Li, Graham Brown</a:t>
            </a:r>
            <a:r>
              <a:rPr lang="en-US" altLang="zh-CN" b="1" dirty="0">
                <a:latin typeface="+mn-lt"/>
              </a:rPr>
              <a:t>, Dong </a:t>
            </a:r>
            <a:r>
              <a:rPr lang="en-US" altLang="zh-CN" b="1" dirty="0" err="1">
                <a:latin typeface="+mn-lt"/>
              </a:rPr>
              <a:t>Hyuk</a:t>
            </a:r>
            <a:r>
              <a:rPr lang="en-US" altLang="zh-CN" b="1" dirty="0">
                <a:latin typeface="+mn-lt"/>
              </a:rPr>
              <a:t> </a:t>
            </a:r>
            <a:r>
              <a:rPr lang="en-US" altLang="zh-CN" b="1" dirty="0" err="1">
                <a:latin typeface="+mn-lt"/>
              </a:rPr>
              <a:t>Ko</a:t>
            </a:r>
            <a:r>
              <a:rPr lang="en-US" altLang="zh-CN" b="1" dirty="0">
                <a:latin typeface="+mn-lt"/>
              </a:rPr>
              <a:t>,  </a:t>
            </a:r>
            <a:r>
              <a:rPr lang="en-US" altLang="zh-CN" b="1" dirty="0" err="1" smtClean="0">
                <a:latin typeface="+mn-lt"/>
              </a:rPr>
              <a:t>Fanqi</a:t>
            </a:r>
            <a:r>
              <a:rPr lang="en-US" altLang="zh-CN" b="1" dirty="0" smtClean="0">
                <a:latin typeface="+mn-lt"/>
              </a:rPr>
              <a:t> Kong, </a:t>
            </a:r>
            <a:r>
              <a:rPr lang="en-US" altLang="zh-CN" b="1" dirty="0" err="1" smtClean="0">
                <a:latin typeface="+mn-lt"/>
              </a:rPr>
              <a:t>Ladan</a:t>
            </a:r>
            <a:r>
              <a:rPr lang="en-US" altLang="zh-CN" b="1" dirty="0" smtClean="0">
                <a:latin typeface="+mn-lt"/>
              </a:rPr>
              <a:t> </a:t>
            </a:r>
            <a:r>
              <a:rPr lang="en-US" altLang="zh-CN" b="1" dirty="0" err="1" smtClean="0">
                <a:latin typeface="+mn-lt"/>
              </a:rPr>
              <a:t>Arissan</a:t>
            </a:r>
            <a:r>
              <a:rPr lang="en-US" altLang="zh-CN" b="1" dirty="0" smtClean="0">
                <a:latin typeface="+mn-lt"/>
              </a:rPr>
              <a:t>, Paul </a:t>
            </a:r>
            <a:r>
              <a:rPr lang="en-US" altLang="zh-CN" b="1" dirty="0" err="1" smtClean="0">
                <a:latin typeface="+mn-lt"/>
              </a:rPr>
              <a:t>Corkum</a:t>
            </a:r>
            <a:endParaRPr lang="en-US" altLang="zh-CN" b="1" dirty="0" smtClean="0">
              <a:latin typeface="+mn-lt"/>
            </a:endParaRPr>
          </a:p>
          <a:p>
            <a:pPr marL="0" indent="0" algn="ctr">
              <a:buNone/>
            </a:pPr>
            <a:r>
              <a:rPr lang="en-US" altLang="zh-CN" b="1" dirty="0" smtClean="0">
                <a:latin typeface="+mn-lt"/>
              </a:rPr>
              <a:t>Department of Physics, University of Ottawa,</a:t>
            </a:r>
          </a:p>
          <a:p>
            <a:pPr marL="0" indent="0" algn="ctr">
              <a:buNone/>
            </a:pPr>
            <a:r>
              <a:rPr lang="en-US" altLang="zh-CN" b="1" dirty="0" smtClean="0">
                <a:latin typeface="+mn-lt"/>
              </a:rPr>
              <a:t>National Research Council, Canada</a:t>
            </a:r>
            <a:endParaRPr lang="zh-CN" altLang="en-US" b="1" dirty="0">
              <a:latin typeface="+mn-lt"/>
            </a:endParaRPr>
          </a:p>
        </p:txBody>
      </p:sp>
      <p:pic>
        <p:nvPicPr>
          <p:cNvPr id="2050" name="Picture 2" descr="C:\Users\lsc-xps14\Desktop\uottawa_ver_black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371600" cy="116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sc-xps14\Desktop\295px-NRC_logo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85800"/>
            <a:ext cx="2209800" cy="33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63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</a:rPr>
              <a:t>Acknowledgement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6019800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0033CC"/>
                </a:solidFill>
              </a:rPr>
              <a:t>Thank you for your attention!</a:t>
            </a:r>
            <a:endParaRPr lang="zh-CN" altLang="en-US" sz="3200" b="1" i="1" dirty="0">
              <a:solidFill>
                <a:srgbClr val="0033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219" y="1219199"/>
            <a:ext cx="6913562" cy="457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447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15400" cy="108012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Introduction: all-optical control of HHG or </a:t>
            </a:r>
            <a:r>
              <a:rPr lang="en-US" sz="3200" b="1" dirty="0" err="1" smtClean="0">
                <a:solidFill>
                  <a:srgbClr val="C00000"/>
                </a:solidFill>
              </a:rPr>
              <a:t>atto</a:t>
            </a:r>
            <a:r>
              <a:rPr lang="en-US" sz="3200" b="1" dirty="0" smtClean="0">
                <a:solidFill>
                  <a:srgbClr val="C00000"/>
                </a:solidFill>
              </a:rPr>
              <a:t>-pulse wave front for pulse measurement</a:t>
            </a:r>
            <a:endParaRPr lang="en-US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lsc-xps14\Desktop\ThreeSte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83322"/>
            <a:ext cx="3354557" cy="206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1362075"/>
            <a:ext cx="41814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6643" y="3593068"/>
            <a:ext cx="8512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A transverse modulation on fundamental wave front leads to HHG wave front changes!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41131" y="2968823"/>
            <a:ext cx="3617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P. </a:t>
            </a:r>
            <a:r>
              <a:rPr lang="en-US" altLang="zh-CN" sz="1400" dirty="0" err="1" smtClean="0"/>
              <a:t>Corkum</a:t>
            </a:r>
            <a:r>
              <a:rPr lang="en-US" altLang="zh-CN" sz="1400" dirty="0" smtClean="0"/>
              <a:t>, Phys. Rev. </a:t>
            </a:r>
            <a:r>
              <a:rPr lang="en-US" altLang="zh-CN" sz="1400" dirty="0" err="1" smtClean="0"/>
              <a:t>Lett</a:t>
            </a:r>
            <a:r>
              <a:rPr lang="en-US" altLang="zh-CN" sz="1400" dirty="0" smtClean="0"/>
              <a:t>. 71, 1994 (1993).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02843" y="4102100"/>
            <a:ext cx="8512557" cy="2527300"/>
            <a:chOff x="402843" y="3657600"/>
            <a:chExt cx="8512557" cy="25273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7024" y="4191000"/>
              <a:ext cx="2359025" cy="1993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402843" y="3657600"/>
              <a:ext cx="42453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0033CC"/>
                  </a:solidFill>
                </a:rPr>
                <a:t>Optical wedge</a:t>
              </a:r>
            </a:p>
            <a:p>
              <a:r>
                <a:rPr lang="fr-FR" sz="1400" dirty="0" smtClean="0"/>
                <a:t>K.T. Kim, et al., Nat. Phys. 9, 159-163 (2013)</a:t>
              </a:r>
              <a:endParaRPr lang="en-US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70043" y="3657600"/>
              <a:ext cx="42453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0033CC"/>
                  </a:solidFill>
                </a:rPr>
                <a:t>Optical lens</a:t>
              </a:r>
            </a:p>
            <a:p>
              <a:pPr lvl="0"/>
              <a:r>
                <a:rPr lang="fr-FR" altLang="zh-CN" sz="1400" dirty="0">
                  <a:solidFill>
                    <a:prstClr val="black"/>
                  </a:solidFill>
                </a:rPr>
                <a:t>N. </a:t>
              </a:r>
              <a:r>
                <a:rPr lang="fr-FR" altLang="zh-CN" sz="1400" dirty="0" err="1">
                  <a:solidFill>
                    <a:prstClr val="black"/>
                  </a:solidFill>
                </a:rPr>
                <a:t>Dudovich</a:t>
              </a:r>
              <a:r>
                <a:rPr lang="fr-FR" altLang="zh-CN" sz="1400" dirty="0">
                  <a:solidFill>
                    <a:prstClr val="black"/>
                  </a:solidFill>
                </a:rPr>
                <a:t>, et al., </a:t>
              </a:r>
              <a:r>
                <a:rPr lang="en-US" altLang="zh-CN" sz="1400" dirty="0">
                  <a:solidFill>
                    <a:prstClr val="black"/>
                  </a:solidFill>
                </a:rPr>
                <a:t>Phys. Rev. A 80, 011806(R) (2009</a:t>
              </a:r>
              <a:r>
                <a:rPr lang="en-US" altLang="zh-CN" sz="1400" dirty="0" smtClean="0">
                  <a:solidFill>
                    <a:prstClr val="black"/>
                  </a:solidFill>
                </a:rPr>
                <a:t>)</a:t>
              </a:r>
              <a:endParaRPr lang="en-US" altLang="zh-CN" sz="1400" b="1" dirty="0"/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4359294"/>
              <a:ext cx="3407157" cy="1812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0840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</a:rPr>
              <a:t>Generating Fresnel zone plate by interfering a driving beam and a perturbing beam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1" y="1143000"/>
            <a:ext cx="8515348" cy="2714625"/>
            <a:chOff x="533401" y="4038600"/>
            <a:chExt cx="8515348" cy="2714625"/>
          </a:xfrm>
        </p:grpSpPr>
        <p:pic>
          <p:nvPicPr>
            <p:cNvPr id="4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600" y="4267200"/>
              <a:ext cx="2914650" cy="2486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872" y="4595436"/>
              <a:ext cx="2081589" cy="20815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33401" y="4038600"/>
              <a:ext cx="2819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33CC"/>
                  </a:solidFill>
                </a:rPr>
                <a:t>Fresnel zone plate?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248400" y="4628430"/>
                  <a:ext cx="2800349" cy="12587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𝑛𝑓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</m:rad>
                    </m:oMath>
                  </a14:m>
                  <a:endParaRPr lang="en-US" b="0" dirty="0" smtClean="0">
                    <a:ea typeface="Cambria Math"/>
                  </a:endParaRP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dirty="0"/>
                    <a:t>P</a:t>
                  </a:r>
                  <a:r>
                    <a:rPr lang="en-US" dirty="0" smtClean="0"/>
                    <a:t>rinciple focus at f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dirty="0" smtClean="0"/>
                    <a:t>High-order foci at </a:t>
                  </a:r>
                  <a:r>
                    <a:rPr lang="en-US" i="1" dirty="0" smtClean="0"/>
                    <a:t>f</a:t>
                  </a:r>
                  <a:r>
                    <a:rPr lang="en-US" dirty="0" smtClean="0"/>
                    <a:t>/m (m is an integer)…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8400" y="4628430"/>
                  <a:ext cx="2800349" cy="125874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525" r="-3486" b="-676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/>
          <p:cNvSpPr txBox="1"/>
          <p:nvPr/>
        </p:nvSpPr>
        <p:spPr>
          <a:xfrm>
            <a:off x="228600" y="4038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33CC"/>
                </a:solidFill>
              </a:rPr>
              <a:t>All-optical generation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172200" y="4617620"/>
                <a:ext cx="2819400" cy="178318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zh-CN" i="1">
                            <a:latin typeface="Cambria Math"/>
                          </a:rPr>
                          <m:t>𝑛</m:t>
                        </m:r>
                        <m:r>
                          <a:rPr lang="zh-CN" altLang="en-US" i="1">
                            <a:latin typeface="Cambria Math"/>
                          </a:rPr>
                          <m:t>𝜆</m:t>
                        </m:r>
                        <m:r>
                          <a:rPr lang="en-US" altLang="zh-CN" i="1">
                            <a:latin typeface="Cambria Math"/>
                          </a:rPr>
                          <m:t>𝑅</m:t>
                        </m:r>
                      </m:e>
                    </m:rad>
                  </m:oMath>
                </a14:m>
                <a:endParaRPr lang="en-US" altLang="zh-CN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altLang="zh-CN" dirty="0" smtClean="0"/>
                  <a:t>Amplitude and phase modulation  </a:t>
                </a:r>
                <a:endParaRPr lang="en-US" altLang="zh-CN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altLang="zh-CN" dirty="0" smtClean="0"/>
                  <a:t>HHG at order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𝑁</m:t>
                    </m:r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𝜆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zh-CN" altLang="en-US" i="1">
                        <a:latin typeface="Cambria Math"/>
                      </a:rPr>
                      <m:t>𝜆</m:t>
                    </m:r>
                    <m:r>
                      <a:rPr lang="en-US" altLang="zh-CN" b="0" i="1" baseline="-25000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altLang="zh-CN" dirty="0" smtClean="0"/>
                  <a:t>, principle focal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en-US" altLang="zh-CN" b="0" i="1" smtClean="0">
                        <a:latin typeface="Cambria Math"/>
                      </a:rPr>
                      <m:t>𝑁𝑅</m:t>
                    </m:r>
                  </m:oMath>
                </a14:m>
                <a:r>
                  <a:rPr lang="en-US" altLang="zh-CN" dirty="0" smtClean="0"/>
                  <a:t>.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4617620"/>
                <a:ext cx="2819400" cy="1783180"/>
              </a:xfrm>
              <a:prstGeom prst="rect">
                <a:avLst/>
              </a:prstGeom>
              <a:blipFill rotWithShape="1">
                <a:blip r:embed="rId5"/>
                <a:stretch>
                  <a:fillRect l="-1515" r="-1299" b="-443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457200" y="4450942"/>
            <a:ext cx="2368640" cy="2102258"/>
            <a:chOff x="457200" y="4450942"/>
            <a:chExt cx="2368640" cy="210225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4450942"/>
              <a:ext cx="2368640" cy="2102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1219200" y="5502071"/>
              <a:ext cx="990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524000" y="5185314"/>
              <a:ext cx="339680" cy="37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R</a:t>
              </a:r>
              <a:endParaRPr lang="zh-CN" altLang="en-US" dirty="0"/>
            </a:p>
          </p:txBody>
        </p:sp>
      </p:grpSp>
      <p:pic>
        <p:nvPicPr>
          <p:cNvPr id="1026" name="Picture 2" descr="C:\Users\lsc-xps14\Desktop\kkt_sfa\documents\untitle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349" y="4191000"/>
            <a:ext cx="3040701" cy="268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85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529" y="141982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C00000"/>
                </a:solidFill>
                <a:latin typeface="+mj-lt"/>
              </a:rPr>
              <a:t>Application: zone plate as </a:t>
            </a:r>
            <a:r>
              <a:rPr lang="en-US" altLang="zh-CN" sz="3200" b="1" dirty="0" err="1">
                <a:solidFill>
                  <a:srgbClr val="C00000"/>
                </a:solidFill>
                <a:latin typeface="+mj-lt"/>
              </a:rPr>
              <a:t>monochromator</a:t>
            </a:r>
            <a:r>
              <a:rPr lang="en-US" altLang="zh-CN" sz="32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altLang="zh-CN" sz="3200" b="1" dirty="0" smtClean="0">
                <a:solidFill>
                  <a:srgbClr val="C00000"/>
                </a:solidFill>
                <a:latin typeface="+mj-lt"/>
              </a:rPr>
              <a:t>to select a single order HHG with moderate loss</a:t>
            </a:r>
            <a:endParaRPr lang="zh-CN" altLang="en-US" sz="3200" b="1" dirty="0">
              <a:solidFill>
                <a:srgbClr val="C00000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79512" y="3048000"/>
            <a:ext cx="4300807" cy="3693368"/>
            <a:chOff x="271193" y="3120008"/>
            <a:chExt cx="4300807" cy="369336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193" y="3426866"/>
              <a:ext cx="4300807" cy="3386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853681" y="3120008"/>
              <a:ext cx="30624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Energy transmission efficiency</a:t>
              </a:r>
              <a:endParaRPr lang="zh-CN" alt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03531" y="1295400"/>
            <a:ext cx="4216941" cy="3733800"/>
            <a:chOff x="4644008" y="1065486"/>
            <a:chExt cx="4216941" cy="37338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1412776"/>
              <a:ext cx="4216941" cy="3386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4932040" y="1065486"/>
              <a:ext cx="36724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Normalized spectrum after aperture</a:t>
              </a:r>
              <a:endParaRPr lang="zh-CN" altLang="en-US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80520" y="5105400"/>
            <a:ext cx="4283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altLang="zh-CN" dirty="0" smtClean="0"/>
              <a:t>Quasi-monochromatic beam at a single HHG order is selected.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altLang="zh-CN" dirty="0" smtClean="0"/>
              <a:t> </a:t>
            </a:r>
            <a:r>
              <a:rPr lang="en-US" altLang="zh-CN" dirty="0"/>
              <a:t>&gt;30% transmission efficiency for selected order HHG.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endParaRPr lang="en-US" altLang="zh-CN" dirty="0" smtClean="0"/>
          </a:p>
        </p:txBody>
      </p:sp>
      <p:grpSp>
        <p:nvGrpSpPr>
          <p:cNvPr id="28" name="Group 27"/>
          <p:cNvGrpSpPr/>
          <p:nvPr/>
        </p:nvGrpSpPr>
        <p:grpSpPr>
          <a:xfrm>
            <a:off x="251520" y="1157843"/>
            <a:ext cx="3744416" cy="1911117"/>
            <a:chOff x="251520" y="1157843"/>
            <a:chExt cx="3744416" cy="1911117"/>
          </a:xfrm>
        </p:grpSpPr>
        <p:grpSp>
          <p:nvGrpSpPr>
            <p:cNvPr id="21" name="Group 20"/>
            <p:cNvGrpSpPr/>
            <p:nvPr/>
          </p:nvGrpSpPr>
          <p:grpSpPr>
            <a:xfrm>
              <a:off x="251520" y="1157843"/>
              <a:ext cx="3744416" cy="1911117"/>
              <a:chOff x="323528" y="1340768"/>
              <a:chExt cx="3744416" cy="1911117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755575" y="1340768"/>
                <a:ext cx="3312369" cy="1911117"/>
                <a:chOff x="251519" y="1412776"/>
                <a:chExt cx="3312369" cy="1911117"/>
              </a:xfrm>
            </p:grpSpPr>
            <p:sp>
              <p:nvSpPr>
                <p:cNvPr id="14" name="Parallelogram 13"/>
                <p:cNvSpPr/>
                <p:nvPr/>
              </p:nvSpPr>
              <p:spPr>
                <a:xfrm rot="5400000">
                  <a:off x="2087724" y="1952837"/>
                  <a:ext cx="1723912" cy="787807"/>
                </a:xfrm>
                <a:prstGeom prst="parallelogram">
                  <a:avLst>
                    <a:gd name="adj" fmla="val 90069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" name="Group 6"/>
                <p:cNvGrpSpPr/>
                <p:nvPr/>
              </p:nvGrpSpPr>
              <p:grpSpPr>
                <a:xfrm>
                  <a:off x="251519" y="1412776"/>
                  <a:ext cx="2697731" cy="1867927"/>
                  <a:chOff x="251519" y="1916832"/>
                  <a:chExt cx="2697731" cy="1867927"/>
                </a:xfrm>
              </p:grpSpPr>
              <p:sp>
                <p:nvSpPr>
                  <p:cNvPr id="8" name="Can 7"/>
                  <p:cNvSpPr/>
                  <p:nvPr/>
                </p:nvSpPr>
                <p:spPr>
                  <a:xfrm>
                    <a:off x="1562649" y="3280703"/>
                    <a:ext cx="526978" cy="504056"/>
                  </a:xfrm>
                  <a:prstGeom prst="can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" name="Isosceles Triangle 8"/>
                  <p:cNvSpPr/>
                  <p:nvPr/>
                </p:nvSpPr>
                <p:spPr>
                  <a:xfrm rot="5400000">
                    <a:off x="943935" y="2009643"/>
                    <a:ext cx="189786" cy="1574617"/>
                  </a:xfrm>
                  <a:prstGeom prst="triangle">
                    <a:avLst/>
                  </a:prstGeom>
                  <a:gradFill>
                    <a:gsLst>
                      <a:gs pos="0">
                        <a:srgbClr val="C00000"/>
                      </a:gs>
                      <a:gs pos="85000">
                        <a:srgbClr val="E08080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" name="Trapezoid 9"/>
                  <p:cNvSpPr/>
                  <p:nvPr/>
                </p:nvSpPr>
                <p:spPr>
                  <a:xfrm flipV="1">
                    <a:off x="1682122" y="2006840"/>
                    <a:ext cx="288032" cy="1350152"/>
                  </a:xfrm>
                  <a:prstGeom prst="trapezoid">
                    <a:avLst/>
                  </a:prstGeom>
                  <a:gradFill>
                    <a:gsLst>
                      <a:gs pos="0">
                        <a:schemeClr val="tx2"/>
                      </a:gs>
                      <a:gs pos="58000">
                        <a:schemeClr val="tx2">
                          <a:lumMod val="40000"/>
                          <a:lumOff val="60000"/>
                          <a:alpha val="71000"/>
                        </a:schemeClr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1" name="Straight Arrow Connector 10"/>
                  <p:cNvCxnSpPr/>
                  <p:nvPr/>
                </p:nvCxnSpPr>
                <p:spPr>
                  <a:xfrm>
                    <a:off x="1826137" y="2378497"/>
                    <a:ext cx="1123113" cy="0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2188022" y="1916832"/>
                    <a:ext cx="60245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2400" dirty="0"/>
                      <a:t>z</a:t>
                    </a:r>
                    <a:endParaRPr lang="zh-CN" altLang="en-US" sz="2400" dirty="0"/>
                  </a:p>
                </p:txBody>
              </p:sp>
            </p:grpSp>
            <p:sp>
              <p:nvSpPr>
                <p:cNvPr id="15" name="Oval 14"/>
                <p:cNvSpPr/>
                <p:nvPr/>
              </p:nvSpPr>
              <p:spPr>
                <a:xfrm rot="2411507">
                  <a:off x="2816998" y="2248054"/>
                  <a:ext cx="163771" cy="817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2195736" y="2492896"/>
                  <a:ext cx="1368152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400" dirty="0" smtClean="0"/>
                    <a:t>10 um aperture</a:t>
                  </a:r>
                  <a:endParaRPr lang="zh-CN" altLang="en-US" sz="2400" dirty="0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323528" y="2387789"/>
                <a:ext cx="11473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/>
                  <a:t>f ~ 2m</a:t>
                </a:r>
                <a:endParaRPr lang="zh-CN" altLang="en-US" sz="2400" dirty="0"/>
              </a:p>
            </p:txBody>
          </p:sp>
        </p:grpSp>
        <p:sp>
          <p:nvSpPr>
            <p:cNvPr id="30" name="Isosceles Triangle 29"/>
            <p:cNvSpPr/>
            <p:nvPr/>
          </p:nvSpPr>
          <p:spPr>
            <a:xfrm rot="5400000">
              <a:off x="1460021" y="1457340"/>
              <a:ext cx="896581" cy="1153342"/>
            </a:xfrm>
            <a:prstGeom prst="triangle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85000">
                  <a:srgbClr val="E08080">
                    <a:alpha val="52000"/>
                  </a:srgbClr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" name="Straight Connector 4"/>
          <p:cNvCxnSpPr>
            <a:endCxn id="15" idx="3"/>
          </p:cNvCxnSpPr>
          <p:nvPr/>
        </p:nvCxnSpPr>
        <p:spPr>
          <a:xfrm flipV="1">
            <a:off x="2402202" y="2018732"/>
            <a:ext cx="865840" cy="1528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1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</a:rPr>
              <a:t>Experimental Setup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391400" cy="3115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914400" y="5006339"/>
            <a:ext cx="5334000" cy="1623061"/>
            <a:chOff x="-228600" y="1338943"/>
            <a:chExt cx="7620000" cy="2318657"/>
          </a:xfrm>
        </p:grpSpPr>
        <p:grpSp>
          <p:nvGrpSpPr>
            <p:cNvPr id="20" name="Group 19"/>
            <p:cNvGrpSpPr/>
            <p:nvPr/>
          </p:nvGrpSpPr>
          <p:grpSpPr>
            <a:xfrm>
              <a:off x="-228600" y="1447800"/>
              <a:ext cx="7620000" cy="2209800"/>
              <a:chOff x="1219200" y="1447800"/>
              <a:chExt cx="7620000" cy="2209800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1219200" y="1447800"/>
                <a:ext cx="7620000" cy="2209800"/>
                <a:chOff x="304800" y="1371600"/>
                <a:chExt cx="7620000" cy="2209800"/>
              </a:xfrm>
            </p:grpSpPr>
            <p:sp>
              <p:nvSpPr>
                <p:cNvPr id="31" name="Freeform 30"/>
                <p:cNvSpPr/>
                <p:nvPr/>
              </p:nvSpPr>
              <p:spPr>
                <a:xfrm>
                  <a:off x="1401097" y="1776465"/>
                  <a:ext cx="250836" cy="1271535"/>
                </a:xfrm>
                <a:custGeom>
                  <a:avLst/>
                  <a:gdLst>
                    <a:gd name="connsiteX0" fmla="*/ 0 w 250836"/>
                    <a:gd name="connsiteY0" fmla="*/ 3173 h 1271535"/>
                    <a:gd name="connsiteX1" fmla="*/ 58993 w 250836"/>
                    <a:gd name="connsiteY1" fmla="*/ 76915 h 1271535"/>
                    <a:gd name="connsiteX2" fmla="*/ 250722 w 250836"/>
                    <a:gd name="connsiteY2" fmla="*/ 519367 h 1271535"/>
                    <a:gd name="connsiteX3" fmla="*/ 29497 w 250836"/>
                    <a:gd name="connsiteY3" fmla="*/ 1006064 h 1271535"/>
                    <a:gd name="connsiteX4" fmla="*/ 88490 w 250836"/>
                    <a:gd name="connsiteY4" fmla="*/ 1271535 h 1271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0836" h="1271535">
                      <a:moveTo>
                        <a:pt x="0" y="3173"/>
                      </a:moveTo>
                      <a:cubicBezTo>
                        <a:pt x="8603" y="-2972"/>
                        <a:pt x="17206" y="-9117"/>
                        <a:pt x="58993" y="76915"/>
                      </a:cubicBezTo>
                      <a:cubicBezTo>
                        <a:pt x="100780" y="162947"/>
                        <a:pt x="255638" y="364509"/>
                        <a:pt x="250722" y="519367"/>
                      </a:cubicBezTo>
                      <a:cubicBezTo>
                        <a:pt x="245806" y="674225"/>
                        <a:pt x="56536" y="880703"/>
                        <a:pt x="29497" y="1006064"/>
                      </a:cubicBezTo>
                      <a:cubicBezTo>
                        <a:pt x="2458" y="1131425"/>
                        <a:pt x="45474" y="1201480"/>
                        <a:pt x="88490" y="1271535"/>
                      </a:cubicBezTo>
                    </a:path>
                  </a:pathLst>
                </a:cu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1524000" y="2209800"/>
                  <a:ext cx="228600" cy="0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1066800" y="1981200"/>
                  <a:ext cx="459714" cy="4836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 smtClean="0"/>
                    <a:t>y</a:t>
                  </a:r>
                  <a:r>
                    <a:rPr lang="en-US" sz="1600" baseline="-25000" dirty="0" err="1" smtClean="0"/>
                    <a:t>i</a:t>
                  </a:r>
                  <a:endParaRPr lang="en-US" sz="1600" baseline="-25000" dirty="0"/>
                </a:p>
              </p:txBody>
            </p:sp>
            <p:cxnSp>
              <p:nvCxnSpPr>
                <p:cNvPr id="34" name="Straight Arrow Connector 33"/>
                <p:cNvCxnSpPr/>
                <p:nvPr/>
              </p:nvCxnSpPr>
              <p:spPr>
                <a:xfrm flipV="1">
                  <a:off x="1752600" y="1752600"/>
                  <a:ext cx="4343400" cy="457200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6096000" y="1371600"/>
                  <a:ext cx="0" cy="220980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>
                  <a:off x="6313714" y="1404259"/>
                  <a:ext cx="1611086" cy="8353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/>
                    <a:t>Far field diffraction</a:t>
                  </a:r>
                  <a:endParaRPr lang="en-US" sz="1600" baseline="-25000" dirty="0"/>
                </a:p>
              </p:txBody>
            </p: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304800" y="2590800"/>
                  <a:ext cx="594360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Straight Arrow Connector 26"/>
              <p:cNvCxnSpPr/>
              <p:nvPr/>
            </p:nvCxnSpPr>
            <p:spPr>
              <a:xfrm>
                <a:off x="2514600" y="3276600"/>
                <a:ext cx="4495800" cy="0"/>
              </a:xfrm>
              <a:prstGeom prst="straightConnector1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4191000" y="2814936"/>
                <a:ext cx="1676400" cy="483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L=105 cm</a:t>
                </a:r>
                <a:endParaRPr lang="en-US" sz="1600" baseline="-250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278085" y="2052723"/>
                <a:ext cx="533400" cy="483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dirty="0" smtClean="0"/>
                  <a:t>θ</a:t>
                </a:r>
                <a:endParaRPr lang="en-US" sz="1600" dirty="0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2667000" y="2362200"/>
                <a:ext cx="17526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Connector 20"/>
            <p:cNvCxnSpPr/>
            <p:nvPr/>
          </p:nvCxnSpPr>
          <p:spPr>
            <a:xfrm flipV="1">
              <a:off x="1143000" y="1524000"/>
              <a:ext cx="0" cy="76200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51114" y="1338943"/>
              <a:ext cx="533400" cy="483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dirty="0" smtClean="0"/>
                <a:t>θ</a:t>
              </a:r>
              <a:endParaRPr lang="en-US" sz="16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7200" y="4362018"/>
            <a:ext cx="5867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CA" sz="1200" dirty="0" smtClean="0">
                <a:latin typeface="Arial" pitchFamily="34" charset="0"/>
                <a:cs typeface="Arial" pitchFamily="34" charset="0"/>
              </a:rPr>
              <a:t>SWORD measurement (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Spectral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Wavefront Optical Reconstruction by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Diffraction)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  <a:r>
              <a:rPr lang="en-US" sz="105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Frumker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 et al., Opt</a:t>
            </a:r>
            <a:r>
              <a:rPr lang="en-US" sz="105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050" dirty="0" err="1">
                <a:latin typeface="Arial" pitchFamily="34" charset="0"/>
                <a:cs typeface="Arial" pitchFamily="34" charset="0"/>
              </a:rPr>
              <a:t>Lett</a:t>
            </a:r>
            <a:r>
              <a:rPr lang="en-US" sz="105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050" b="1" dirty="0">
                <a:latin typeface="Arial" pitchFamily="34" charset="0"/>
                <a:cs typeface="Arial" pitchFamily="34" charset="0"/>
              </a:rPr>
              <a:t>34</a:t>
            </a:r>
            <a:r>
              <a:rPr lang="en-US" sz="105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3026-3028 (2009)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98830" y="4408758"/>
            <a:ext cx="2966143" cy="2220642"/>
            <a:chOff x="6098830" y="3733800"/>
            <a:chExt cx="2966143" cy="2220642"/>
          </a:xfrm>
        </p:grpSpPr>
        <p:pic>
          <p:nvPicPr>
            <p:cNvPr id="39" name="Picture 3" descr="C:\Users\Dell\Desktop\untitle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8830" y="3733800"/>
              <a:ext cx="2966143" cy="2220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6629400" y="5438001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dirty="0" smtClean="0">
                  <a:solidFill>
                    <a:schemeClr val="bg1"/>
                  </a:solidFill>
                </a:rPr>
                <a:t>H17</a:t>
              </a:r>
              <a:endParaRPr lang="en-CA" sz="1200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10400" y="5438001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dirty="0" smtClean="0">
                  <a:solidFill>
                    <a:schemeClr val="bg1"/>
                  </a:solidFill>
                </a:rPr>
                <a:t>H19</a:t>
              </a:r>
              <a:endParaRPr lang="en-CA" sz="1200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315200" y="5438001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dirty="0" smtClean="0">
                  <a:solidFill>
                    <a:schemeClr val="bg1"/>
                  </a:solidFill>
                </a:rPr>
                <a:t>H21</a:t>
              </a:r>
              <a:endParaRPr lang="en-CA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090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752600" y="3733800"/>
            <a:ext cx="1845874" cy="1468163"/>
            <a:chOff x="457200" y="4450942"/>
            <a:chExt cx="2368640" cy="210225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4450942"/>
              <a:ext cx="2368640" cy="2102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1219200" y="5502071"/>
              <a:ext cx="9906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524000" y="5032766"/>
              <a:ext cx="339680" cy="37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R</a:t>
              </a:r>
              <a:endParaRPr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</a:rPr>
              <a:t>Far-field divergence measurements of even orders (without the SWORD slit)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95400"/>
            <a:ext cx="6377940" cy="25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770" y="3873230"/>
            <a:ext cx="3288030" cy="278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914400" y="5190614"/>
            <a:ext cx="401059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zone plate effect becomes more significant as |R| gets smaller.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Focused XUV beam is collimated, and compensates divergence due to the driving beam intensity gradient.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96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</a:rPr>
              <a:t>Zone plate foci characterization using SWORD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>
            <a:spLocks noChangeAspect="1"/>
          </p:cNvSpPr>
          <p:nvPr/>
        </p:nvSpPr>
        <p:spPr>
          <a:xfrm>
            <a:off x="1143000" y="1167825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Amplitude (blue) and phase (green) at SWORD slit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>
            <a:spLocks noChangeAspect="1"/>
          </p:cNvSpPr>
          <p:nvPr/>
        </p:nvSpPr>
        <p:spPr>
          <a:xfrm>
            <a:off x="5105400" y="1167825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Reconstruction of transverse intensity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v.s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slit position 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774192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6705600" y="5943600"/>
            <a:ext cx="18288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400800" y="6019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23 cm to the SWORD slit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5923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7723823" cy="4541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639762"/>
          </a:xfrm>
        </p:spPr>
        <p:txBody>
          <a:bodyPr>
            <a:noAutofit/>
          </a:bodyPr>
          <a:lstStyle/>
          <a:p>
            <a:r>
              <a:rPr lang="en-CA" sz="3200" b="1" dirty="0" smtClean="0">
                <a:solidFill>
                  <a:srgbClr val="C00000"/>
                </a:solidFill>
                <a:cs typeface="Arial" pitchFamily="34" charset="0"/>
              </a:rPr>
              <a:t>Flexible tuning of zone plate focal length and size</a:t>
            </a:r>
            <a:endParaRPr lang="en-CA" sz="3200" b="1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91933"/>
            <a:ext cx="1981200" cy="498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96729" y="2057400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H22 real focal length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4385846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H22 real focal size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0200" y="1254105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1295400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Larger driving beam size, shorter perturbative wavelength can lead to smaller focal size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147408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</a:rPr>
              <a:t>Summary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301484"/>
            <a:ext cx="8305800" cy="441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zh-CN" b="1" dirty="0" smtClean="0">
                <a:solidFill>
                  <a:srgbClr val="0033CC"/>
                </a:solidFill>
              </a:rPr>
              <a:t>All-optical Fresnel zone plate for high harmonic XUV </a:t>
            </a:r>
          </a:p>
          <a:p>
            <a:pPr lvl="1">
              <a:lnSpc>
                <a:spcPct val="120000"/>
              </a:lnSpc>
            </a:pPr>
            <a:r>
              <a:rPr lang="en-US" altLang="zh-CN" dirty="0" smtClean="0"/>
              <a:t>Modulating the high harmonic wavefront by interfering a loosely focused driving beam and a tightly focused perturbing beam with curved wavefront. 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zh-CN" b="1" dirty="0" smtClean="0">
                <a:solidFill>
                  <a:srgbClr val="0033CC"/>
                </a:solidFill>
              </a:rPr>
              <a:t>Characterization of high-harmonic zone plate foci</a:t>
            </a:r>
          </a:p>
          <a:p>
            <a:pPr marL="742950" lvl="1" indent="-285750">
              <a:lnSpc>
                <a:spcPct val="120000"/>
              </a:lnSpc>
              <a:buFont typeface="Wingdings" pitchFamily="2" charset="2"/>
              <a:buChar char="Ø"/>
            </a:pPr>
            <a:r>
              <a:rPr lang="en-CA" altLang="zh-CN" dirty="0" smtClean="0"/>
              <a:t>Real </a:t>
            </a:r>
            <a:r>
              <a:rPr lang="en-CA" altLang="zh-CN" dirty="0"/>
              <a:t>foci are centimeters after the gas </a:t>
            </a:r>
            <a:r>
              <a:rPr lang="en-CA" altLang="zh-CN" dirty="0" smtClean="0"/>
              <a:t>jet, and the size is micrometers.</a:t>
            </a:r>
            <a:endParaRPr lang="en-CA" altLang="zh-CN" dirty="0"/>
          </a:p>
          <a:p>
            <a:pPr marL="742950" lvl="1" indent="-285750"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dirty="0"/>
              <a:t>Intensity enhancement is around 10 times, which may be used for femtosecond XUV pump-XUV probe </a:t>
            </a:r>
            <a:r>
              <a:rPr lang="en-US" altLang="zh-CN" dirty="0" smtClean="0"/>
              <a:t>experiments.</a:t>
            </a:r>
            <a:endParaRPr lang="en-US" altLang="zh-CN" b="1" dirty="0">
              <a:solidFill>
                <a:srgbClr val="0033CC"/>
              </a:solidFill>
            </a:endParaRP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cs typeface="Arial" panose="020B0604020202020204" pitchFamily="34" charset="0"/>
              </a:rPr>
              <a:t>The </a:t>
            </a:r>
            <a:r>
              <a:rPr lang="en-US" b="1" dirty="0">
                <a:solidFill>
                  <a:srgbClr val="0033CC"/>
                </a:solidFill>
                <a:cs typeface="Arial" panose="020B0604020202020204" pitchFamily="34" charset="0"/>
              </a:rPr>
              <a:t>zone plate is flexible and </a:t>
            </a:r>
            <a:r>
              <a:rPr lang="en-US" b="1" dirty="0" smtClean="0">
                <a:solidFill>
                  <a:srgbClr val="0033CC"/>
                </a:solidFill>
                <a:cs typeface="Arial" panose="020B0604020202020204" pitchFamily="34" charset="0"/>
              </a:rPr>
              <a:t>tunable</a:t>
            </a:r>
          </a:p>
          <a:p>
            <a:pPr marL="742950" lvl="1" indent="-285750">
              <a:lnSpc>
                <a:spcPct val="120000"/>
              </a:lnSpc>
              <a:buFont typeface="Wingdings" pitchFamily="2" charset="2"/>
              <a:buChar char="Ø"/>
            </a:pPr>
            <a:r>
              <a:rPr lang="en-US" b="1" dirty="0" smtClean="0">
                <a:cs typeface="Arial" panose="020B0604020202020204" pitchFamily="34" charset="0"/>
              </a:rPr>
              <a:t> </a:t>
            </a:r>
            <a:r>
              <a:rPr lang="en-US" dirty="0">
                <a:cs typeface="Arial" panose="020B0604020202020204" pitchFamily="34" charset="0"/>
              </a:rPr>
              <a:t>T</a:t>
            </a:r>
            <a:r>
              <a:rPr lang="en-US" dirty="0" smtClean="0">
                <a:cs typeface="Arial" panose="020B0604020202020204" pitchFamily="34" charset="0"/>
              </a:rPr>
              <a:t>uning parameters: control </a:t>
            </a:r>
            <a:r>
              <a:rPr lang="en-US" dirty="0">
                <a:cs typeface="Arial" panose="020B0604020202020204" pitchFamily="34" charset="0"/>
              </a:rPr>
              <a:t>beam focal </a:t>
            </a:r>
            <a:r>
              <a:rPr lang="en-US" dirty="0" smtClean="0">
                <a:cs typeface="Arial" panose="020B0604020202020204" pitchFamily="34" charset="0"/>
              </a:rPr>
              <a:t>geometry (e.g. </a:t>
            </a:r>
            <a:r>
              <a:rPr lang="en-US" dirty="0">
                <a:cs typeface="Arial" panose="020B0604020202020204" pitchFamily="34" charset="0"/>
              </a:rPr>
              <a:t>R</a:t>
            </a:r>
            <a:r>
              <a:rPr lang="en-US" dirty="0" smtClean="0">
                <a:cs typeface="Arial" panose="020B0604020202020204" pitchFamily="34" charset="0"/>
              </a:rPr>
              <a:t>) and perturbative wavelength. </a:t>
            </a:r>
          </a:p>
          <a:p>
            <a:pPr marL="742950" lvl="1" indent="-285750"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>
                <a:cs typeface="Arial" panose="020B0604020202020204" pitchFamily="34" charset="0"/>
              </a:rPr>
              <a:t>High </a:t>
            </a:r>
            <a:r>
              <a:rPr lang="en-US" dirty="0">
                <a:cs typeface="Arial" panose="020B0604020202020204" pitchFamily="34" charset="0"/>
              </a:rPr>
              <a:t>order of </a:t>
            </a:r>
            <a:r>
              <a:rPr lang="en-US" dirty="0" smtClean="0">
                <a:cs typeface="Arial" panose="020B0604020202020204" pitchFamily="34" charset="0"/>
              </a:rPr>
              <a:t>zone plate foci is available by increasing perturbative intensity.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cs typeface="Arial" panose="020B0604020202020204" pitchFamily="34" charset="0"/>
              </a:rPr>
              <a:t>The </a:t>
            </a:r>
            <a:r>
              <a:rPr lang="en-US" b="1" dirty="0">
                <a:solidFill>
                  <a:srgbClr val="0033CC"/>
                </a:solidFill>
                <a:cs typeface="Arial" panose="020B0604020202020204" pitchFamily="34" charset="0"/>
              </a:rPr>
              <a:t>concept of coherent </a:t>
            </a:r>
            <a:r>
              <a:rPr lang="en-US" b="1" dirty="0" smtClean="0">
                <a:solidFill>
                  <a:srgbClr val="0033CC"/>
                </a:solidFill>
                <a:cs typeface="Arial" panose="020B0604020202020204" pitchFamily="34" charset="0"/>
              </a:rPr>
              <a:t>wavefront control for other </a:t>
            </a:r>
            <a:r>
              <a:rPr lang="en-US" b="1" dirty="0">
                <a:solidFill>
                  <a:srgbClr val="0033CC"/>
                </a:solidFill>
                <a:cs typeface="Arial" panose="020B0604020202020204" pitchFamily="34" charset="0"/>
              </a:rPr>
              <a:t>all-optical XUV </a:t>
            </a:r>
            <a:r>
              <a:rPr lang="en-US" b="1" dirty="0" smtClean="0">
                <a:solidFill>
                  <a:srgbClr val="0033CC"/>
                </a:solidFill>
                <a:cs typeface="Arial" panose="020B0604020202020204" pitchFamily="34" charset="0"/>
              </a:rPr>
              <a:t>optics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cs typeface="Arial" panose="020B0604020202020204" pitchFamily="34" charset="0"/>
              </a:rPr>
              <a:t>Applications such </a:t>
            </a:r>
            <a:r>
              <a:rPr lang="en-US" b="1" dirty="0">
                <a:solidFill>
                  <a:srgbClr val="0033CC"/>
                </a:solidFill>
                <a:cs typeface="Arial" panose="020B0604020202020204" pitchFamily="34" charset="0"/>
              </a:rPr>
              <a:t>as XUV </a:t>
            </a:r>
            <a:r>
              <a:rPr lang="en-US" b="1" dirty="0" smtClean="0">
                <a:solidFill>
                  <a:srgbClr val="0033CC"/>
                </a:solidFill>
                <a:cs typeface="Arial" panose="020B0604020202020204" pitchFamily="34" charset="0"/>
              </a:rPr>
              <a:t>monochromator</a:t>
            </a:r>
            <a:endParaRPr lang="en-US" b="1" dirty="0">
              <a:solidFill>
                <a:srgbClr val="0033CC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6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1019</TotalTime>
  <Words>527</Words>
  <Application>Microsoft Office PowerPoint</Application>
  <PresentationFormat>On-screen Show (4:3)</PresentationFormat>
  <Paragraphs>69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All-Optical Fresnel Zone Plate for High Harmonic Generation</vt:lpstr>
      <vt:lpstr>Introduction: all-optical control of HHG or atto-pulse wave front for pulse measurement</vt:lpstr>
      <vt:lpstr>Generating Fresnel zone plate by interfering a driving beam and a perturbing beam</vt:lpstr>
      <vt:lpstr> </vt:lpstr>
      <vt:lpstr>Experimental Setup</vt:lpstr>
      <vt:lpstr>Far-field divergence measurements of even orders (without the SWORD slit)</vt:lpstr>
      <vt:lpstr>Zone plate foci characterization using SWORD</vt:lpstr>
      <vt:lpstr>Flexible tuning of zone plate focal length and size</vt:lpstr>
      <vt:lpstr>Summary</vt:lpstr>
      <vt:lpstr>Acknowledgement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All-Optical Fresnel Zone Plate for High Harmonic Generation</dc:title>
  <dc:creator>Myrtle</dc:creator>
  <cp:lastModifiedBy>uOttawa</cp:lastModifiedBy>
  <cp:revision>61</cp:revision>
  <dcterms:created xsi:type="dcterms:W3CDTF">2006-08-16T00:00:00Z</dcterms:created>
  <dcterms:modified xsi:type="dcterms:W3CDTF">2016-06-14T18:09:16Z</dcterms:modified>
</cp:coreProperties>
</file>