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2" r:id="rId3"/>
  </p:sldMasterIdLst>
  <p:notesMasterIdLst>
    <p:notesMasterId r:id="rId19"/>
  </p:notesMasterIdLst>
  <p:sldIdLst>
    <p:sldId id="259" r:id="rId4"/>
    <p:sldId id="261" r:id="rId5"/>
    <p:sldId id="256" r:id="rId6"/>
    <p:sldId id="257" r:id="rId7"/>
    <p:sldId id="285" r:id="rId8"/>
    <p:sldId id="258" r:id="rId9"/>
    <p:sldId id="284" r:id="rId10"/>
    <p:sldId id="269" r:id="rId11"/>
    <p:sldId id="262" r:id="rId12"/>
    <p:sldId id="279" r:id="rId13"/>
    <p:sldId id="263" r:id="rId14"/>
    <p:sldId id="281" r:id="rId15"/>
    <p:sldId id="282" r:id="rId16"/>
    <p:sldId id="278" r:id="rId17"/>
    <p:sldId id="277" r:id="rId1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  <a:srgbClr val="D60093"/>
    <a:srgbClr val="00CCFF"/>
    <a:srgbClr val="FF3399"/>
    <a:srgbClr val="0066FF"/>
    <a:srgbClr val="FF0066"/>
    <a:srgbClr val="007FDE"/>
    <a:srgbClr val="317AB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302" autoAdjust="0"/>
    <p:restoredTop sz="93722" autoAdjust="0"/>
  </p:normalViewPr>
  <p:slideViewPr>
    <p:cSldViewPr snapToGrid="0">
      <p:cViewPr>
        <p:scale>
          <a:sx n="66" d="100"/>
          <a:sy n="66" d="100"/>
        </p:scale>
        <p:origin x="804" y="15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16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3" Type="http://schemas.openxmlformats.org/officeDocument/2006/relationships/slideMaster" Target="slideMasters/slideMaster3.xml"/><Relationship Id="rId21" Type="http://schemas.openxmlformats.org/officeDocument/2006/relationships/viewProps" Target="viewProp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tableStyles" Target="tableStyles.xml"/><Relationship Id="rId10" Type="http://schemas.openxmlformats.org/officeDocument/2006/relationships/slide" Target="slides/slide7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202FF09-ED89-4AB3-8D67-D695406F1A08}" type="datetimeFigureOut">
              <a:rPr lang="en-CA" smtClean="0"/>
              <a:t>14/06/2016</a:t>
            </a:fld>
            <a:endParaRPr lang="en-C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536C5BB-0BCD-445D-82CA-C61DF56D5774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5756567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99561655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6504322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78740651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7994729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36C5BB-0BCD-445D-82CA-C61DF56D5774}" type="slidenum">
              <a:rPr lang="en-CA" smtClean="0"/>
              <a:t>8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89529389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36C5BB-0BCD-445D-82CA-C61DF56D5774}" type="slidenum">
              <a:rPr lang="en-CA" smtClean="0"/>
              <a:t>11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44849016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36C5BB-0BCD-445D-82CA-C61DF56D5774}" type="slidenum">
              <a:rPr lang="en-CA" smtClean="0"/>
              <a:t>12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2527082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310A86-6697-4FC5-81F0-0A9C8F239C2F}" type="datetimeFigureOut">
              <a:rPr lang="en-CA" smtClean="0"/>
              <a:t>14/06/2016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70399C-7047-471B-9B40-7867514F9A2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4780080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310A86-6697-4FC5-81F0-0A9C8F239C2F}" type="datetimeFigureOut">
              <a:rPr lang="en-CA" smtClean="0"/>
              <a:t>14/06/2016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70399C-7047-471B-9B40-7867514F9A2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264217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310A86-6697-4FC5-81F0-0A9C8F239C2F}" type="datetimeFigureOut">
              <a:rPr lang="en-CA" smtClean="0"/>
              <a:t>14/06/2016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70399C-7047-471B-9B40-7867514F9A2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3860055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8B0D32-E45F-4C43-9835-BAD8131E2879}" type="datetime1">
              <a:rPr lang="en-CA" smtClean="0">
                <a:solidFill>
                  <a:prstClr val="black">
                    <a:tint val="75000"/>
                  </a:prstClr>
                </a:solidFill>
              </a:rPr>
              <a:pPr/>
              <a:t>14/06/2016</a:t>
            </a:fld>
            <a:endParaRPr lang="en-C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>
                <a:solidFill>
                  <a:prstClr val="black">
                    <a:tint val="75000"/>
                  </a:prstClr>
                </a:solidFill>
              </a:rPr>
              <a:t>CMOS/AMS 2015 , Whistler , May 31st - June 4th</a:t>
            </a:r>
            <a:endParaRPr lang="en-C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679C8D-767B-4B70-9D61-BB737BBC130F}" type="slidenum">
              <a:rPr lang="en-C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C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378597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E5E07E-96A8-42DD-B5FB-AF88AC117650}" type="datetime1">
              <a:rPr lang="en-CA" smtClean="0">
                <a:solidFill>
                  <a:prstClr val="black">
                    <a:tint val="75000"/>
                  </a:prstClr>
                </a:solidFill>
              </a:rPr>
              <a:pPr/>
              <a:t>14/06/2016</a:t>
            </a:fld>
            <a:endParaRPr lang="en-C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>
                <a:solidFill>
                  <a:prstClr val="black">
                    <a:tint val="75000"/>
                  </a:prstClr>
                </a:solidFill>
              </a:rPr>
              <a:t>CMOS/AMS 2015 , Whistler , May 31st - June 4th</a:t>
            </a:r>
            <a:endParaRPr lang="en-C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679C8D-767B-4B70-9D61-BB737BBC130F}" type="slidenum">
              <a:rPr lang="en-C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C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098203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A3A4FA-4FDD-4911-85FD-401E07724BEC}" type="datetime1">
              <a:rPr lang="en-CA" smtClean="0">
                <a:solidFill>
                  <a:prstClr val="black">
                    <a:tint val="75000"/>
                  </a:prstClr>
                </a:solidFill>
              </a:rPr>
              <a:pPr/>
              <a:t>14/06/2016</a:t>
            </a:fld>
            <a:endParaRPr lang="en-C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>
                <a:solidFill>
                  <a:prstClr val="black">
                    <a:tint val="75000"/>
                  </a:prstClr>
                </a:solidFill>
              </a:rPr>
              <a:t>CMOS/AMS 2015 , Whistler , May 31st - June 4th</a:t>
            </a:r>
            <a:endParaRPr lang="en-C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679C8D-767B-4B70-9D61-BB737BBC130F}" type="slidenum">
              <a:rPr lang="en-C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C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112351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3A6691-6F04-4DEA-ABDB-A3F056496C75}" type="datetime1">
              <a:rPr lang="en-CA" smtClean="0">
                <a:solidFill>
                  <a:prstClr val="black">
                    <a:tint val="75000"/>
                  </a:prstClr>
                </a:solidFill>
              </a:rPr>
              <a:pPr/>
              <a:t>14/06/2016</a:t>
            </a:fld>
            <a:endParaRPr lang="en-C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>
                <a:solidFill>
                  <a:prstClr val="black">
                    <a:tint val="75000"/>
                  </a:prstClr>
                </a:solidFill>
              </a:rPr>
              <a:t>CMOS/AMS 2015 , Whistler , May 31st - June 4th</a:t>
            </a:r>
            <a:endParaRPr lang="en-C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679C8D-767B-4B70-9D61-BB737BBC130F}" type="slidenum">
              <a:rPr lang="en-C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C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144587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5205AB-D0B9-40C4-B933-0F941444B7F4}" type="datetime1">
              <a:rPr lang="en-CA" smtClean="0">
                <a:solidFill>
                  <a:prstClr val="black">
                    <a:tint val="75000"/>
                  </a:prstClr>
                </a:solidFill>
              </a:rPr>
              <a:pPr/>
              <a:t>14/06/2016</a:t>
            </a:fld>
            <a:endParaRPr lang="en-C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>
                <a:solidFill>
                  <a:prstClr val="black">
                    <a:tint val="75000"/>
                  </a:prstClr>
                </a:solidFill>
              </a:rPr>
              <a:t>CMOS/AMS 2015 , Whistler , May 31st - June 4th</a:t>
            </a:r>
            <a:endParaRPr lang="en-C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679C8D-767B-4B70-9D61-BB737BBC130F}" type="slidenum">
              <a:rPr lang="en-C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C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039211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0AEC4F-64AC-494F-8EBD-C426D4A9295E}" type="datetime1">
              <a:rPr lang="en-CA" smtClean="0">
                <a:solidFill>
                  <a:prstClr val="black">
                    <a:tint val="75000"/>
                  </a:prstClr>
                </a:solidFill>
              </a:rPr>
              <a:pPr/>
              <a:t>14/06/2016</a:t>
            </a:fld>
            <a:endParaRPr lang="en-C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>
                <a:solidFill>
                  <a:prstClr val="black">
                    <a:tint val="75000"/>
                  </a:prstClr>
                </a:solidFill>
              </a:rPr>
              <a:t>CMOS/AMS 2015 , Whistler , May 31st - June 4th</a:t>
            </a:r>
            <a:endParaRPr lang="en-C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679C8D-767B-4B70-9D61-BB737BBC130F}" type="slidenum">
              <a:rPr lang="en-C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C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100323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A38011-BA88-4019-9042-5518F1EAC76B}" type="datetime1">
              <a:rPr lang="en-CA" smtClean="0">
                <a:solidFill>
                  <a:prstClr val="black">
                    <a:tint val="75000"/>
                  </a:prstClr>
                </a:solidFill>
              </a:rPr>
              <a:pPr/>
              <a:t>14/06/2016</a:t>
            </a:fld>
            <a:endParaRPr lang="en-C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>
                <a:solidFill>
                  <a:prstClr val="black">
                    <a:tint val="75000"/>
                  </a:prstClr>
                </a:solidFill>
              </a:rPr>
              <a:t>CMOS/AMS 2015 , Whistler , May 31st - June 4th</a:t>
            </a:r>
            <a:endParaRPr lang="en-C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679C8D-767B-4B70-9D61-BB737BBC130F}" type="slidenum">
              <a:rPr lang="en-C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C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188761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61F0BB-5C33-48DA-A510-085B7CD340A1}" type="datetime1">
              <a:rPr lang="en-CA" smtClean="0">
                <a:solidFill>
                  <a:prstClr val="black">
                    <a:tint val="75000"/>
                  </a:prstClr>
                </a:solidFill>
              </a:rPr>
              <a:pPr/>
              <a:t>14/06/2016</a:t>
            </a:fld>
            <a:endParaRPr lang="en-C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>
                <a:solidFill>
                  <a:prstClr val="black">
                    <a:tint val="75000"/>
                  </a:prstClr>
                </a:solidFill>
              </a:rPr>
              <a:t>CMOS/AMS 2015 , Whistler , May 31st - June 4th</a:t>
            </a:r>
            <a:endParaRPr lang="en-C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679C8D-767B-4B70-9D61-BB737BBC130F}" type="slidenum">
              <a:rPr lang="en-C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C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63515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310A86-6697-4FC5-81F0-0A9C8F239C2F}" type="datetimeFigureOut">
              <a:rPr lang="en-CA" smtClean="0"/>
              <a:t>14/06/2016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70399C-7047-471B-9B40-7867514F9A2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7108819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01CC96-81EA-485D-89DB-39A283E37D32}" type="datetime1">
              <a:rPr lang="en-CA" smtClean="0">
                <a:solidFill>
                  <a:prstClr val="black">
                    <a:tint val="75000"/>
                  </a:prstClr>
                </a:solidFill>
              </a:rPr>
              <a:pPr/>
              <a:t>14/06/2016</a:t>
            </a:fld>
            <a:endParaRPr lang="en-C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>
                <a:solidFill>
                  <a:prstClr val="black">
                    <a:tint val="75000"/>
                  </a:prstClr>
                </a:solidFill>
              </a:rPr>
              <a:t>CMOS/AMS 2015 , Whistler , May 31st - June 4th</a:t>
            </a:r>
            <a:endParaRPr lang="en-C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679C8D-767B-4B70-9D61-BB737BBC130F}" type="slidenum">
              <a:rPr lang="en-C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C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822554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4613ED-0DF9-491A-B605-9FBC784F5C96}" type="datetime1">
              <a:rPr lang="en-CA" smtClean="0">
                <a:solidFill>
                  <a:prstClr val="black">
                    <a:tint val="75000"/>
                  </a:prstClr>
                </a:solidFill>
              </a:rPr>
              <a:pPr/>
              <a:t>14/06/2016</a:t>
            </a:fld>
            <a:endParaRPr lang="en-C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>
                <a:solidFill>
                  <a:prstClr val="black">
                    <a:tint val="75000"/>
                  </a:prstClr>
                </a:solidFill>
              </a:rPr>
              <a:t>CMOS/AMS 2015 , Whistler , May 31st - June 4th</a:t>
            </a:r>
            <a:endParaRPr lang="en-C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679C8D-767B-4B70-9D61-BB737BBC130F}" type="slidenum">
              <a:rPr lang="en-C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C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936005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D0C50F-75FA-4ABD-9783-836A1FAE39EE}" type="datetime1">
              <a:rPr lang="en-CA" smtClean="0">
                <a:solidFill>
                  <a:prstClr val="black">
                    <a:tint val="75000"/>
                  </a:prstClr>
                </a:solidFill>
              </a:rPr>
              <a:pPr/>
              <a:t>14/06/2016</a:t>
            </a:fld>
            <a:endParaRPr lang="en-C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>
                <a:solidFill>
                  <a:prstClr val="black">
                    <a:tint val="75000"/>
                  </a:prstClr>
                </a:solidFill>
              </a:rPr>
              <a:t>CMOS/AMS 2015 , Whistler , May 31st - June 4th</a:t>
            </a:r>
            <a:endParaRPr lang="en-C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679C8D-767B-4B70-9D61-BB737BBC130F}" type="slidenum">
              <a:rPr lang="en-C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C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251231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8B0D32-E45F-4C43-9835-BAD8131E2879}" type="datetime1">
              <a:rPr lang="en-CA" smtClean="0">
                <a:solidFill>
                  <a:prstClr val="black">
                    <a:tint val="75000"/>
                  </a:prstClr>
                </a:solidFill>
              </a:rPr>
              <a:pPr/>
              <a:t>14/06/2016</a:t>
            </a:fld>
            <a:endParaRPr lang="en-C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>
                <a:solidFill>
                  <a:prstClr val="black">
                    <a:tint val="75000"/>
                  </a:prstClr>
                </a:solidFill>
              </a:rPr>
              <a:t>CMOS/AMS 2015 , Whistler , May 31st - June 4th</a:t>
            </a:r>
            <a:endParaRPr lang="en-C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679C8D-767B-4B70-9D61-BB737BBC130F}" type="slidenum">
              <a:rPr lang="en-C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C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617029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E5E07E-96A8-42DD-B5FB-AF88AC117650}" type="datetime1">
              <a:rPr lang="en-CA" smtClean="0">
                <a:solidFill>
                  <a:prstClr val="black">
                    <a:tint val="75000"/>
                  </a:prstClr>
                </a:solidFill>
              </a:rPr>
              <a:pPr/>
              <a:t>14/06/2016</a:t>
            </a:fld>
            <a:endParaRPr lang="en-C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>
                <a:solidFill>
                  <a:prstClr val="black">
                    <a:tint val="75000"/>
                  </a:prstClr>
                </a:solidFill>
              </a:rPr>
              <a:t>CMOS/AMS 2015 , Whistler , May 31st - June 4th</a:t>
            </a:r>
            <a:endParaRPr lang="en-C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679C8D-767B-4B70-9D61-BB737BBC130F}" type="slidenum">
              <a:rPr lang="en-C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C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095631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A3A4FA-4FDD-4911-85FD-401E07724BEC}" type="datetime1">
              <a:rPr lang="en-CA" smtClean="0">
                <a:solidFill>
                  <a:prstClr val="black">
                    <a:tint val="75000"/>
                  </a:prstClr>
                </a:solidFill>
              </a:rPr>
              <a:pPr/>
              <a:t>14/06/2016</a:t>
            </a:fld>
            <a:endParaRPr lang="en-C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>
                <a:solidFill>
                  <a:prstClr val="black">
                    <a:tint val="75000"/>
                  </a:prstClr>
                </a:solidFill>
              </a:rPr>
              <a:t>CMOS/AMS 2015 , Whistler , May 31st - June 4th</a:t>
            </a:r>
            <a:endParaRPr lang="en-C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679C8D-767B-4B70-9D61-BB737BBC130F}" type="slidenum">
              <a:rPr lang="en-C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C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378543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3A6691-6F04-4DEA-ABDB-A3F056496C75}" type="datetime1">
              <a:rPr lang="en-CA" smtClean="0">
                <a:solidFill>
                  <a:prstClr val="black">
                    <a:tint val="75000"/>
                  </a:prstClr>
                </a:solidFill>
              </a:rPr>
              <a:pPr/>
              <a:t>14/06/2016</a:t>
            </a:fld>
            <a:endParaRPr lang="en-C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>
                <a:solidFill>
                  <a:prstClr val="black">
                    <a:tint val="75000"/>
                  </a:prstClr>
                </a:solidFill>
              </a:rPr>
              <a:t>CMOS/AMS 2015 , Whistler , May 31st - June 4th</a:t>
            </a:r>
            <a:endParaRPr lang="en-C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679C8D-767B-4B70-9D61-BB737BBC130F}" type="slidenum">
              <a:rPr lang="en-C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C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450050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5205AB-D0B9-40C4-B933-0F941444B7F4}" type="datetime1">
              <a:rPr lang="en-CA" smtClean="0">
                <a:solidFill>
                  <a:prstClr val="black">
                    <a:tint val="75000"/>
                  </a:prstClr>
                </a:solidFill>
              </a:rPr>
              <a:pPr/>
              <a:t>14/06/2016</a:t>
            </a:fld>
            <a:endParaRPr lang="en-C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>
                <a:solidFill>
                  <a:prstClr val="black">
                    <a:tint val="75000"/>
                  </a:prstClr>
                </a:solidFill>
              </a:rPr>
              <a:t>CMOS/AMS 2015 , Whistler , May 31st - June 4th</a:t>
            </a:r>
            <a:endParaRPr lang="en-C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679C8D-767B-4B70-9D61-BB737BBC130F}" type="slidenum">
              <a:rPr lang="en-C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C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336767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0AEC4F-64AC-494F-8EBD-C426D4A9295E}" type="datetime1">
              <a:rPr lang="en-CA" smtClean="0">
                <a:solidFill>
                  <a:prstClr val="black">
                    <a:tint val="75000"/>
                  </a:prstClr>
                </a:solidFill>
              </a:rPr>
              <a:pPr/>
              <a:t>14/06/2016</a:t>
            </a:fld>
            <a:endParaRPr lang="en-C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>
                <a:solidFill>
                  <a:prstClr val="black">
                    <a:tint val="75000"/>
                  </a:prstClr>
                </a:solidFill>
              </a:rPr>
              <a:t>CMOS/AMS 2015 , Whistler , May 31st - June 4th</a:t>
            </a:r>
            <a:endParaRPr lang="en-C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679C8D-767B-4B70-9D61-BB737BBC130F}" type="slidenum">
              <a:rPr lang="en-C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C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813140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A38011-BA88-4019-9042-5518F1EAC76B}" type="datetime1">
              <a:rPr lang="en-CA" smtClean="0">
                <a:solidFill>
                  <a:prstClr val="black">
                    <a:tint val="75000"/>
                  </a:prstClr>
                </a:solidFill>
              </a:rPr>
              <a:pPr/>
              <a:t>14/06/2016</a:t>
            </a:fld>
            <a:endParaRPr lang="en-C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>
                <a:solidFill>
                  <a:prstClr val="black">
                    <a:tint val="75000"/>
                  </a:prstClr>
                </a:solidFill>
              </a:rPr>
              <a:t>CMOS/AMS 2015 , Whistler , May 31st - June 4th</a:t>
            </a:r>
            <a:endParaRPr lang="en-C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679C8D-767B-4B70-9D61-BB737BBC130F}" type="slidenum">
              <a:rPr lang="en-C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C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27864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310A86-6697-4FC5-81F0-0A9C8F239C2F}" type="datetimeFigureOut">
              <a:rPr lang="en-CA" smtClean="0"/>
              <a:t>14/06/2016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70399C-7047-471B-9B40-7867514F9A2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47931298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61F0BB-5C33-48DA-A510-085B7CD340A1}" type="datetime1">
              <a:rPr lang="en-CA" smtClean="0">
                <a:solidFill>
                  <a:prstClr val="black">
                    <a:tint val="75000"/>
                  </a:prstClr>
                </a:solidFill>
              </a:rPr>
              <a:pPr/>
              <a:t>14/06/2016</a:t>
            </a:fld>
            <a:endParaRPr lang="en-C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>
                <a:solidFill>
                  <a:prstClr val="black">
                    <a:tint val="75000"/>
                  </a:prstClr>
                </a:solidFill>
              </a:rPr>
              <a:t>CMOS/AMS 2015 , Whistler , May 31st - June 4th</a:t>
            </a:r>
            <a:endParaRPr lang="en-C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679C8D-767B-4B70-9D61-BB737BBC130F}" type="slidenum">
              <a:rPr lang="en-C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C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594184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01CC96-81EA-485D-89DB-39A283E37D32}" type="datetime1">
              <a:rPr lang="en-CA" smtClean="0">
                <a:solidFill>
                  <a:prstClr val="black">
                    <a:tint val="75000"/>
                  </a:prstClr>
                </a:solidFill>
              </a:rPr>
              <a:pPr/>
              <a:t>14/06/2016</a:t>
            </a:fld>
            <a:endParaRPr lang="en-C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>
                <a:solidFill>
                  <a:prstClr val="black">
                    <a:tint val="75000"/>
                  </a:prstClr>
                </a:solidFill>
              </a:rPr>
              <a:t>CMOS/AMS 2015 , Whistler , May 31st - June 4th</a:t>
            </a:r>
            <a:endParaRPr lang="en-C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679C8D-767B-4B70-9D61-BB737BBC130F}" type="slidenum">
              <a:rPr lang="en-C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C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911348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4613ED-0DF9-491A-B605-9FBC784F5C96}" type="datetime1">
              <a:rPr lang="en-CA" smtClean="0">
                <a:solidFill>
                  <a:prstClr val="black">
                    <a:tint val="75000"/>
                  </a:prstClr>
                </a:solidFill>
              </a:rPr>
              <a:pPr/>
              <a:t>14/06/2016</a:t>
            </a:fld>
            <a:endParaRPr lang="en-C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>
                <a:solidFill>
                  <a:prstClr val="black">
                    <a:tint val="75000"/>
                  </a:prstClr>
                </a:solidFill>
              </a:rPr>
              <a:t>CMOS/AMS 2015 , Whistler , May 31st - June 4th</a:t>
            </a:r>
            <a:endParaRPr lang="en-C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679C8D-767B-4B70-9D61-BB737BBC130F}" type="slidenum">
              <a:rPr lang="en-C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C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694319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D0C50F-75FA-4ABD-9783-836A1FAE39EE}" type="datetime1">
              <a:rPr lang="en-CA" smtClean="0">
                <a:solidFill>
                  <a:prstClr val="black">
                    <a:tint val="75000"/>
                  </a:prstClr>
                </a:solidFill>
              </a:rPr>
              <a:pPr/>
              <a:t>14/06/2016</a:t>
            </a:fld>
            <a:endParaRPr lang="en-C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>
                <a:solidFill>
                  <a:prstClr val="black">
                    <a:tint val="75000"/>
                  </a:prstClr>
                </a:solidFill>
              </a:rPr>
              <a:t>CMOS/AMS 2015 , Whistler , May 31st - June 4th</a:t>
            </a:r>
            <a:endParaRPr lang="en-C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679C8D-767B-4B70-9D61-BB737BBC130F}" type="slidenum">
              <a:rPr lang="en-C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C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53287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310A86-6697-4FC5-81F0-0A9C8F239C2F}" type="datetimeFigureOut">
              <a:rPr lang="en-CA" smtClean="0"/>
              <a:t>14/06/2016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70399C-7047-471B-9B40-7867514F9A2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6225074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310A86-6697-4FC5-81F0-0A9C8F239C2F}" type="datetimeFigureOut">
              <a:rPr lang="en-CA" smtClean="0"/>
              <a:t>14/06/2016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70399C-7047-471B-9B40-7867514F9A2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4902457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310A86-6697-4FC5-81F0-0A9C8F239C2F}" type="datetimeFigureOut">
              <a:rPr lang="en-CA" smtClean="0"/>
              <a:t>14/06/2016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70399C-7047-471B-9B40-7867514F9A2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4106951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310A86-6697-4FC5-81F0-0A9C8F239C2F}" type="datetimeFigureOut">
              <a:rPr lang="en-CA" smtClean="0"/>
              <a:t>14/06/2016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70399C-7047-471B-9B40-7867514F9A2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8617244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310A86-6697-4FC5-81F0-0A9C8F239C2F}" type="datetimeFigureOut">
              <a:rPr lang="en-CA" smtClean="0"/>
              <a:t>14/06/2016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70399C-7047-471B-9B40-7867514F9A2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081920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310A86-6697-4FC5-81F0-0A9C8F239C2F}" type="datetimeFigureOut">
              <a:rPr lang="en-CA" smtClean="0"/>
              <a:t>14/06/2016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70399C-7047-471B-9B40-7867514F9A2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8109026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310A86-6697-4FC5-81F0-0A9C8F239C2F}" type="datetimeFigureOut">
              <a:rPr lang="en-CA" smtClean="0"/>
              <a:t>14/06/2016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70399C-7047-471B-9B40-7867514F9A2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4075817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C9F3AD-F17E-4424-81D9-34295492E273}" type="datetime1">
              <a:rPr lang="en-CA" smtClean="0">
                <a:solidFill>
                  <a:prstClr val="black">
                    <a:tint val="75000"/>
                  </a:prstClr>
                </a:solidFill>
              </a:rPr>
              <a:pPr/>
              <a:t>14/06/2016</a:t>
            </a:fld>
            <a:endParaRPr lang="en-C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CA" smtClean="0">
                <a:solidFill>
                  <a:prstClr val="black">
                    <a:tint val="75000"/>
                  </a:prstClr>
                </a:solidFill>
              </a:rPr>
              <a:t>CMOS/AMS 2015 , Whistler , May 31st - June 4th</a:t>
            </a:r>
            <a:endParaRPr lang="en-C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679C8D-767B-4B70-9D61-BB737BBC130F}" type="slidenum">
              <a:rPr lang="en-C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C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44653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C9F3AD-F17E-4424-81D9-34295492E273}" type="datetime1">
              <a:rPr lang="en-CA" smtClean="0">
                <a:solidFill>
                  <a:prstClr val="black">
                    <a:tint val="75000"/>
                  </a:prstClr>
                </a:solidFill>
              </a:rPr>
              <a:pPr/>
              <a:t>14/06/2016</a:t>
            </a:fld>
            <a:endParaRPr lang="en-C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CA" smtClean="0">
                <a:solidFill>
                  <a:prstClr val="black">
                    <a:tint val="75000"/>
                  </a:prstClr>
                </a:solidFill>
              </a:rPr>
              <a:t>CMOS/AMS 2015 , Whistler , May 31st - June 4th</a:t>
            </a:r>
            <a:endParaRPr lang="en-C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679C8D-767B-4B70-9D61-BB737BBC130F}" type="slidenum">
              <a:rPr lang="en-C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C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51780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9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7" Type="http://schemas.openxmlformats.org/officeDocument/2006/relationships/image" Target="../media/image22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29.gif"/><Relationship Id="rId4" Type="http://schemas.openxmlformats.org/officeDocument/2006/relationships/image" Target="../media/image28.gif"/></Relationships>
</file>

<file path=ppt/slides/_rels/slide13.xml.rels><?xml version="1.0" encoding="UTF-8" standalone="yes"?>
<Relationships xmlns="http://schemas.openxmlformats.org/package/2006/relationships"><Relationship Id="rId13" Type="http://schemas.openxmlformats.org/officeDocument/2006/relationships/image" Target="../media/image41.jpg"/><Relationship Id="rId18" Type="http://schemas.openxmlformats.org/officeDocument/2006/relationships/image" Target="../media/image46.jpg"/><Relationship Id="rId26" Type="http://schemas.openxmlformats.org/officeDocument/2006/relationships/image" Target="../media/image54.jpg"/><Relationship Id="rId3" Type="http://schemas.openxmlformats.org/officeDocument/2006/relationships/image" Target="../media/image31.png"/><Relationship Id="rId21" Type="http://schemas.openxmlformats.org/officeDocument/2006/relationships/image" Target="../media/image49.jpg"/><Relationship Id="rId34" Type="http://schemas.openxmlformats.org/officeDocument/2006/relationships/image" Target="../media/image62.jpg"/><Relationship Id="rId7" Type="http://schemas.openxmlformats.org/officeDocument/2006/relationships/image" Target="../media/image35.jpg"/><Relationship Id="rId12" Type="http://schemas.openxmlformats.org/officeDocument/2006/relationships/image" Target="../media/image40.jpg"/><Relationship Id="rId17" Type="http://schemas.openxmlformats.org/officeDocument/2006/relationships/image" Target="../media/image45.jpg"/><Relationship Id="rId25" Type="http://schemas.openxmlformats.org/officeDocument/2006/relationships/image" Target="../media/image53.jpg"/><Relationship Id="rId33" Type="http://schemas.openxmlformats.org/officeDocument/2006/relationships/image" Target="../media/image61.jpg"/><Relationship Id="rId2" Type="http://schemas.openxmlformats.org/officeDocument/2006/relationships/image" Target="../media/image30.png"/><Relationship Id="rId16" Type="http://schemas.openxmlformats.org/officeDocument/2006/relationships/image" Target="../media/image44.jpg"/><Relationship Id="rId20" Type="http://schemas.openxmlformats.org/officeDocument/2006/relationships/image" Target="../media/image48.jpg"/><Relationship Id="rId29" Type="http://schemas.openxmlformats.org/officeDocument/2006/relationships/image" Target="../media/image57.jp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34.jpg"/><Relationship Id="rId11" Type="http://schemas.openxmlformats.org/officeDocument/2006/relationships/image" Target="../media/image39.jpg"/><Relationship Id="rId24" Type="http://schemas.openxmlformats.org/officeDocument/2006/relationships/image" Target="../media/image52.jpg"/><Relationship Id="rId32" Type="http://schemas.openxmlformats.org/officeDocument/2006/relationships/image" Target="../media/image60.jpg"/><Relationship Id="rId5" Type="http://schemas.openxmlformats.org/officeDocument/2006/relationships/image" Target="../media/image33.png"/><Relationship Id="rId15" Type="http://schemas.openxmlformats.org/officeDocument/2006/relationships/image" Target="../media/image43.jpg"/><Relationship Id="rId23" Type="http://schemas.openxmlformats.org/officeDocument/2006/relationships/image" Target="../media/image51.jpg"/><Relationship Id="rId28" Type="http://schemas.openxmlformats.org/officeDocument/2006/relationships/image" Target="../media/image56.jpg"/><Relationship Id="rId10" Type="http://schemas.openxmlformats.org/officeDocument/2006/relationships/image" Target="../media/image38.jpg"/><Relationship Id="rId19" Type="http://schemas.openxmlformats.org/officeDocument/2006/relationships/image" Target="../media/image47.jpg"/><Relationship Id="rId31" Type="http://schemas.openxmlformats.org/officeDocument/2006/relationships/image" Target="../media/image59.jpg"/><Relationship Id="rId4" Type="http://schemas.openxmlformats.org/officeDocument/2006/relationships/image" Target="../media/image32.jpg"/><Relationship Id="rId9" Type="http://schemas.openxmlformats.org/officeDocument/2006/relationships/image" Target="../media/image37.jpg"/><Relationship Id="rId14" Type="http://schemas.openxmlformats.org/officeDocument/2006/relationships/image" Target="../media/image42.jpg"/><Relationship Id="rId22" Type="http://schemas.openxmlformats.org/officeDocument/2006/relationships/image" Target="../media/image50.jpg"/><Relationship Id="rId27" Type="http://schemas.openxmlformats.org/officeDocument/2006/relationships/image" Target="../media/image55.jpg"/><Relationship Id="rId30" Type="http://schemas.openxmlformats.org/officeDocument/2006/relationships/image" Target="../media/image58.jpg"/><Relationship Id="rId8" Type="http://schemas.openxmlformats.org/officeDocument/2006/relationships/image" Target="../media/image36.jp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4038600" y="6647693"/>
            <a:ext cx="4114800" cy="210307"/>
          </a:xfrm>
        </p:spPr>
        <p:txBody>
          <a:bodyPr/>
          <a:lstStyle/>
          <a:p>
            <a:r>
              <a:rPr lang="en-CA" dirty="0" smtClean="0">
                <a:solidFill>
                  <a:prstClr val="black"/>
                </a:solidFill>
              </a:rPr>
              <a:t>Sophie Tran – CAP 2016, June 15</a:t>
            </a:r>
            <a:r>
              <a:rPr lang="en-CA" baseline="30000" dirty="0" smtClean="0">
                <a:solidFill>
                  <a:prstClr val="black"/>
                </a:solidFill>
              </a:rPr>
              <a:t>th</a:t>
            </a:r>
            <a:endParaRPr lang="en-CA" baseline="30000" dirty="0">
              <a:solidFill>
                <a:prstClr val="black"/>
              </a:solidFill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1" y="153196"/>
            <a:ext cx="12191999" cy="1802513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CA" sz="3200" b="1" dirty="0" smtClean="0">
                <a:solidFill>
                  <a:prstClr val="black"/>
                </a:solidFill>
              </a:rPr>
              <a:t>Carbon Monoxide and Ozone measurements in the </a:t>
            </a:r>
            <a:r>
              <a:rPr lang="en-CA" sz="3200" b="1" dirty="0">
                <a:solidFill>
                  <a:prstClr val="black"/>
                </a:solidFill>
              </a:rPr>
              <a:t>Canadian High Arctic </a:t>
            </a:r>
            <a:endParaRPr lang="en-CA" sz="3200" b="1" dirty="0" smtClean="0">
              <a:solidFill>
                <a:prstClr val="black"/>
              </a:solidFill>
            </a:endParaRPr>
          </a:p>
          <a:p>
            <a:pPr algn="ctr"/>
            <a:r>
              <a:rPr lang="en-CA" sz="3200" b="1" dirty="0">
                <a:solidFill>
                  <a:prstClr val="black"/>
                </a:solidFill>
              </a:rPr>
              <a:t>u</a:t>
            </a:r>
            <a:r>
              <a:rPr lang="en-CA" sz="3200" b="1" dirty="0" smtClean="0">
                <a:solidFill>
                  <a:prstClr val="black"/>
                </a:solidFill>
              </a:rPr>
              <a:t>sing infrared emission spectroscopy</a:t>
            </a:r>
            <a:endParaRPr lang="en-CA" sz="2000" dirty="0" smtClean="0">
              <a:solidFill>
                <a:prstClr val="black"/>
              </a:solidFill>
            </a:endParaRPr>
          </a:p>
        </p:txBody>
      </p:sp>
      <p:sp>
        <p:nvSpPr>
          <p:cNvPr id="11" name="Subtitle 2"/>
          <p:cNvSpPr txBox="1">
            <a:spLocks/>
          </p:cNvSpPr>
          <p:nvPr/>
        </p:nvSpPr>
        <p:spPr>
          <a:xfrm>
            <a:off x="755528" y="1261378"/>
            <a:ext cx="10498974" cy="324706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CA" sz="2400" u="sng" dirty="0" smtClean="0">
                <a:solidFill>
                  <a:prstClr val="black"/>
                </a:solidFill>
              </a:rPr>
              <a:t>Tran, Sophie</a:t>
            </a:r>
            <a:r>
              <a:rPr lang="en-CA" sz="2400" baseline="30000" dirty="0" smtClean="0">
                <a:solidFill>
                  <a:prstClr val="black"/>
                </a:solidFill>
              </a:rPr>
              <a:t>1</a:t>
            </a:r>
            <a:r>
              <a:rPr lang="en-CA" sz="2400" dirty="0" smtClean="0">
                <a:solidFill>
                  <a:prstClr val="black"/>
                </a:solidFill>
              </a:rPr>
              <a:t> , Z. Mariani</a:t>
            </a:r>
            <a:r>
              <a:rPr lang="en-CA" sz="2400" baseline="30000" dirty="0" smtClean="0">
                <a:solidFill>
                  <a:prstClr val="black"/>
                </a:solidFill>
              </a:rPr>
              <a:t>2</a:t>
            </a:r>
            <a:r>
              <a:rPr lang="en-CA" sz="2400" dirty="0" smtClean="0">
                <a:solidFill>
                  <a:prstClr val="black"/>
                </a:solidFill>
              </a:rPr>
              <a:t>, E. Lutsch</a:t>
            </a:r>
            <a:r>
              <a:rPr lang="en-CA" sz="2400" baseline="30000" dirty="0">
                <a:solidFill>
                  <a:prstClr val="black"/>
                </a:solidFill>
              </a:rPr>
              <a:t>1</a:t>
            </a:r>
            <a:r>
              <a:rPr lang="en-CA" sz="2400" dirty="0" smtClean="0">
                <a:solidFill>
                  <a:prstClr val="black"/>
                </a:solidFill>
              </a:rPr>
              <a:t>, S. Conway</a:t>
            </a:r>
            <a:r>
              <a:rPr lang="en-CA" sz="2400" baseline="30000" dirty="0" smtClean="0">
                <a:solidFill>
                  <a:prstClr val="black"/>
                </a:solidFill>
              </a:rPr>
              <a:t>1</a:t>
            </a:r>
            <a:r>
              <a:rPr lang="en-CA" sz="2400" dirty="0" smtClean="0">
                <a:solidFill>
                  <a:prstClr val="black"/>
                </a:solidFill>
              </a:rPr>
              <a:t>, </a:t>
            </a:r>
            <a:r>
              <a:rPr lang="en-CA" sz="2400" dirty="0">
                <a:solidFill>
                  <a:prstClr val="black"/>
                </a:solidFill>
              </a:rPr>
              <a:t>M. </a:t>
            </a:r>
            <a:r>
              <a:rPr lang="en-CA" sz="2400" dirty="0" smtClean="0">
                <a:solidFill>
                  <a:prstClr val="black"/>
                </a:solidFill>
              </a:rPr>
              <a:t>Palm</a:t>
            </a:r>
            <a:r>
              <a:rPr lang="en-CA" sz="2400" baseline="30000" dirty="0" smtClean="0">
                <a:solidFill>
                  <a:prstClr val="black"/>
                </a:solidFill>
              </a:rPr>
              <a:t>3</a:t>
            </a:r>
            <a:r>
              <a:rPr lang="en-CA" sz="2400" dirty="0" smtClean="0">
                <a:solidFill>
                  <a:prstClr val="black"/>
                </a:solidFill>
              </a:rPr>
              <a:t>, P. Rowe</a:t>
            </a:r>
            <a:r>
              <a:rPr lang="en-CA" sz="2400" baseline="30000" dirty="0" smtClean="0">
                <a:solidFill>
                  <a:prstClr val="black"/>
                </a:solidFill>
              </a:rPr>
              <a:t>4</a:t>
            </a:r>
            <a:r>
              <a:rPr lang="en-CA" sz="2400" dirty="0" smtClean="0">
                <a:solidFill>
                  <a:prstClr val="black"/>
                </a:solidFill>
              </a:rPr>
              <a:t>, G. Manney</a:t>
            </a:r>
            <a:r>
              <a:rPr lang="en-CA" sz="2400" baseline="30000" dirty="0" smtClean="0">
                <a:solidFill>
                  <a:prstClr val="black"/>
                </a:solidFill>
              </a:rPr>
              <a:t>5</a:t>
            </a:r>
            <a:r>
              <a:rPr lang="en-CA" sz="2400" dirty="0" smtClean="0">
                <a:solidFill>
                  <a:prstClr val="black"/>
                </a:solidFill>
              </a:rPr>
              <a:t>, L. Millan</a:t>
            </a:r>
            <a:r>
              <a:rPr lang="en-CA" sz="2400" baseline="30000" dirty="0" smtClean="0">
                <a:solidFill>
                  <a:prstClr val="black"/>
                </a:solidFill>
              </a:rPr>
              <a:t>6</a:t>
            </a:r>
            <a:r>
              <a:rPr lang="en-CA" sz="2400" dirty="0" smtClean="0">
                <a:solidFill>
                  <a:prstClr val="black"/>
                </a:solidFill>
              </a:rPr>
              <a:t> and </a:t>
            </a:r>
            <a:r>
              <a:rPr lang="en-CA" sz="2400" dirty="0">
                <a:solidFill>
                  <a:prstClr val="black"/>
                </a:solidFill>
              </a:rPr>
              <a:t>K. Strong</a:t>
            </a:r>
            <a:r>
              <a:rPr lang="en-CA" sz="2400" baseline="30000" dirty="0">
                <a:solidFill>
                  <a:prstClr val="black"/>
                </a:solidFill>
              </a:rPr>
              <a:t>1</a:t>
            </a:r>
            <a:endParaRPr lang="en-CA" sz="2400" dirty="0" smtClean="0">
              <a:solidFill>
                <a:prstClr val="black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147843" y="2116490"/>
            <a:ext cx="7896315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2"/>
            <a:r>
              <a:rPr lang="en-CA" sz="1200" baseline="30000" dirty="0">
                <a:solidFill>
                  <a:prstClr val="black"/>
                </a:solidFill>
              </a:rPr>
              <a:t>1 </a:t>
            </a:r>
            <a:r>
              <a:rPr lang="en-CA" sz="1200" dirty="0">
                <a:solidFill>
                  <a:prstClr val="black"/>
                </a:solidFill>
              </a:rPr>
              <a:t>Department of Physics, University of Toronto, Toronto, </a:t>
            </a:r>
            <a:r>
              <a:rPr lang="en-CA" sz="1200" dirty="0" smtClean="0">
                <a:solidFill>
                  <a:prstClr val="black"/>
                </a:solidFill>
              </a:rPr>
              <a:t>ON, Canada</a:t>
            </a:r>
          </a:p>
          <a:p>
            <a:pPr lvl="2"/>
            <a:r>
              <a:rPr lang="en-CA" sz="1200" baseline="30000" dirty="0" smtClean="0">
                <a:solidFill>
                  <a:prstClr val="black"/>
                </a:solidFill>
              </a:rPr>
              <a:t>2</a:t>
            </a:r>
            <a:r>
              <a:rPr lang="en-CA" sz="1200" dirty="0" smtClean="0">
                <a:solidFill>
                  <a:prstClr val="black"/>
                </a:solidFill>
              </a:rPr>
              <a:t> </a:t>
            </a:r>
            <a:r>
              <a:rPr lang="en-US" sz="1200" dirty="0"/>
              <a:t>Cloud Physics and Severe Weather Section, Environment and Climate Change Canada, Toronto, ON, </a:t>
            </a:r>
            <a:r>
              <a:rPr lang="en-US" sz="1200" dirty="0" smtClean="0"/>
              <a:t>Canada</a:t>
            </a:r>
          </a:p>
          <a:p>
            <a:pPr lvl="2"/>
            <a:r>
              <a:rPr lang="en-CA" sz="1200" baseline="30000" dirty="0">
                <a:solidFill>
                  <a:prstClr val="black"/>
                </a:solidFill>
              </a:rPr>
              <a:t>3</a:t>
            </a:r>
            <a:r>
              <a:rPr lang="en-CA" sz="1200" dirty="0">
                <a:solidFill>
                  <a:prstClr val="black"/>
                </a:solidFill>
              </a:rPr>
              <a:t> Institute of Environmental Physics, University of Bremen, </a:t>
            </a:r>
            <a:r>
              <a:rPr lang="en-CA" sz="1200" dirty="0" smtClean="0">
                <a:solidFill>
                  <a:prstClr val="black"/>
                </a:solidFill>
              </a:rPr>
              <a:t>Germany</a:t>
            </a:r>
          </a:p>
          <a:p>
            <a:pPr lvl="2"/>
            <a:r>
              <a:rPr lang="en-CA" sz="1200" baseline="30000" dirty="0">
                <a:solidFill>
                  <a:prstClr val="black"/>
                </a:solidFill>
              </a:rPr>
              <a:t>4</a:t>
            </a:r>
            <a:r>
              <a:rPr lang="en-CA" sz="1200" dirty="0">
                <a:solidFill>
                  <a:prstClr val="black"/>
                </a:solidFill>
              </a:rPr>
              <a:t> Department of Geography, University of Idaho, Moscow, ID, USA</a:t>
            </a:r>
          </a:p>
          <a:p>
            <a:pPr lvl="2"/>
            <a:r>
              <a:rPr lang="en-CA" sz="1200" baseline="30000" dirty="0">
                <a:solidFill>
                  <a:prstClr val="black"/>
                </a:solidFill>
              </a:rPr>
              <a:t>5</a:t>
            </a:r>
            <a:r>
              <a:rPr lang="en-CA" sz="1200" dirty="0">
                <a:solidFill>
                  <a:prstClr val="black"/>
                </a:solidFill>
              </a:rPr>
              <a:t> Department of Physics, New Mexico Institute of Mining and Technology, Socorro, NW, USA</a:t>
            </a:r>
          </a:p>
          <a:p>
            <a:pPr lvl="2"/>
            <a:r>
              <a:rPr lang="en-CA" sz="1200" baseline="30000" dirty="0">
                <a:solidFill>
                  <a:prstClr val="black"/>
                </a:solidFill>
              </a:rPr>
              <a:t>6</a:t>
            </a:r>
            <a:r>
              <a:rPr lang="en-CA" sz="1200" dirty="0">
                <a:solidFill>
                  <a:prstClr val="black"/>
                </a:solidFill>
              </a:rPr>
              <a:t> NASA Jet Propulsion Laboratory, Pasadena, CA, USA</a:t>
            </a:r>
          </a:p>
          <a:p>
            <a:pPr lvl="2"/>
            <a:endParaRPr lang="en-CA" sz="1200" dirty="0">
              <a:solidFill>
                <a:prstClr val="black"/>
              </a:solidFill>
            </a:endParaRPr>
          </a:p>
        </p:txBody>
      </p:sp>
      <p:grpSp>
        <p:nvGrpSpPr>
          <p:cNvPr id="14" name="Group 13"/>
          <p:cNvGrpSpPr/>
          <p:nvPr/>
        </p:nvGrpSpPr>
        <p:grpSpPr>
          <a:xfrm>
            <a:off x="341064" y="3416439"/>
            <a:ext cx="11509872" cy="3029529"/>
            <a:chOff x="341064" y="3416439"/>
            <a:chExt cx="11509872" cy="3029529"/>
          </a:xfrm>
        </p:grpSpPr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41064" y="3416439"/>
              <a:ext cx="11509872" cy="3029529"/>
            </a:xfrm>
            <a:prstGeom prst="rect">
              <a:avLst/>
            </a:prstGeom>
          </p:spPr>
        </p:pic>
        <p:sp>
          <p:nvSpPr>
            <p:cNvPr id="12" name="5-Point Star 11"/>
            <p:cNvSpPr/>
            <p:nvPr/>
          </p:nvSpPr>
          <p:spPr>
            <a:xfrm>
              <a:off x="5854890" y="4176215"/>
              <a:ext cx="300251" cy="277045"/>
            </a:xfrm>
            <a:prstGeom prst="star5">
              <a:avLst/>
            </a:prstGeom>
            <a:solidFill>
              <a:srgbClr val="FFC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4612945" y="3974490"/>
              <a:ext cx="124194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CA" b="1" dirty="0" smtClean="0">
                  <a:solidFill>
                    <a:srgbClr val="FF3300"/>
                  </a:solidFill>
                </a:rPr>
                <a:t>Eureka, NU</a:t>
              </a:r>
              <a:endParaRPr lang="en-CA" b="1" dirty="0">
                <a:solidFill>
                  <a:srgbClr val="FF3300"/>
                </a:solidFill>
              </a:endParaRPr>
            </a:p>
          </p:txBody>
        </p:sp>
      </p:grpSp>
      <p:sp>
        <p:nvSpPr>
          <p:cNvPr id="16" name="TextBox 15"/>
          <p:cNvSpPr txBox="1"/>
          <p:nvPr/>
        </p:nvSpPr>
        <p:spPr>
          <a:xfrm>
            <a:off x="8276233" y="6196086"/>
            <a:ext cx="3720154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050" dirty="0" smtClean="0">
                <a:solidFill>
                  <a:schemeClr val="bg1"/>
                </a:solidFill>
              </a:rPr>
              <a:t>Image</a:t>
            </a:r>
            <a:r>
              <a:rPr lang="en-CA" sz="1050" dirty="0">
                <a:solidFill>
                  <a:schemeClr val="bg1"/>
                </a:solidFill>
              </a:rPr>
              <a:t>: https://nsidc.org/icelights/files/2010/11/arctic_ams.jpg</a:t>
            </a:r>
          </a:p>
        </p:txBody>
      </p:sp>
    </p:spTree>
    <p:extLst>
      <p:ext uri="{BB962C8B-B14F-4D97-AF65-F5344CB8AC3E}">
        <p14:creationId xmlns:p14="http://schemas.microsoft.com/office/powerpoint/2010/main" val="1777207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9448800" y="6650182"/>
            <a:ext cx="2743200" cy="207818"/>
          </a:xfrm>
        </p:spPr>
        <p:txBody>
          <a:bodyPr/>
          <a:lstStyle/>
          <a:p>
            <a:r>
              <a:rPr lang="en-CA" sz="1000" dirty="0" smtClean="0">
                <a:solidFill>
                  <a:prstClr val="black">
                    <a:tint val="75000"/>
                  </a:prstClr>
                </a:solidFill>
              </a:rPr>
              <a:t>10</a:t>
            </a:r>
            <a:endParaRPr lang="en-CA" sz="1000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44000" y="72000"/>
            <a:ext cx="1047273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3600" b="1" dirty="0" smtClean="0">
                <a:solidFill>
                  <a:srgbClr val="000000"/>
                </a:solidFill>
              </a:rPr>
              <a:t>Carbon monoxide</a:t>
            </a:r>
          </a:p>
          <a:p>
            <a:r>
              <a:rPr lang="en-CA" sz="3600" b="1" dirty="0" smtClean="0">
                <a:solidFill>
                  <a:srgbClr val="000000"/>
                </a:solidFill>
              </a:rPr>
              <a:t>Biomass burning event in 2014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91665" y="1272329"/>
            <a:ext cx="78676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400" dirty="0" smtClean="0"/>
              <a:t>125HR data: courtesy from E. </a:t>
            </a:r>
            <a:r>
              <a:rPr lang="en-CA" sz="2400" dirty="0" err="1" smtClean="0"/>
              <a:t>Lutsch</a:t>
            </a:r>
            <a:r>
              <a:rPr lang="en-CA" sz="2400" dirty="0" smtClean="0"/>
              <a:t> (paper in preparation)</a:t>
            </a:r>
            <a:endParaRPr lang="en-CA" sz="2400" dirty="0"/>
          </a:p>
        </p:txBody>
      </p:sp>
      <p:grpSp>
        <p:nvGrpSpPr>
          <p:cNvPr id="2" name="Group 1"/>
          <p:cNvGrpSpPr/>
          <p:nvPr/>
        </p:nvGrpSpPr>
        <p:grpSpPr>
          <a:xfrm>
            <a:off x="216100" y="4330955"/>
            <a:ext cx="3732414" cy="2036619"/>
            <a:chOff x="216100" y="4330955"/>
            <a:chExt cx="3732414" cy="2036619"/>
          </a:xfrm>
        </p:grpSpPr>
        <p:grpSp>
          <p:nvGrpSpPr>
            <p:cNvPr id="17" name="Group 16"/>
            <p:cNvGrpSpPr/>
            <p:nvPr/>
          </p:nvGrpSpPr>
          <p:grpSpPr>
            <a:xfrm>
              <a:off x="216100" y="4330955"/>
              <a:ext cx="3732414" cy="2036619"/>
              <a:chOff x="5137265" y="1861710"/>
              <a:chExt cx="3732414" cy="2036619"/>
            </a:xfrm>
          </p:grpSpPr>
          <p:pic>
            <p:nvPicPr>
              <p:cNvPr id="14" name="Picture 13"/>
              <p:cNvPicPr>
                <a:picLocks noChangeAspect="1"/>
              </p:cNvPicPr>
              <p:nvPr/>
            </p:nvPicPr>
            <p:blipFill rotWithShape="1"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878" t="12539" r="4287" b="10658"/>
              <a:stretch/>
            </p:blipFill>
            <p:spPr>
              <a:xfrm>
                <a:off x="5137265" y="1861710"/>
                <a:ext cx="3732414" cy="2036619"/>
              </a:xfrm>
              <a:prstGeom prst="rect">
                <a:avLst/>
              </a:prstGeom>
            </p:spPr>
          </p:pic>
          <p:sp>
            <p:nvSpPr>
              <p:cNvPr id="15" name="Rectangle 14"/>
              <p:cNvSpPr/>
              <p:nvPr/>
            </p:nvSpPr>
            <p:spPr>
              <a:xfrm>
                <a:off x="7115695" y="1911927"/>
                <a:ext cx="224443" cy="1795549"/>
              </a:xfrm>
              <a:prstGeom prst="rect">
                <a:avLst/>
              </a:prstGeom>
              <a:solidFill>
                <a:schemeClr val="bg1">
                  <a:lumMod val="85000"/>
                  <a:alpha val="32000"/>
                </a:schemeClr>
              </a:solidFill>
              <a:ln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</p:grpSp>
        <p:sp>
          <p:nvSpPr>
            <p:cNvPr id="18" name="TextBox 17"/>
            <p:cNvSpPr txBox="1"/>
            <p:nvPr/>
          </p:nvSpPr>
          <p:spPr>
            <a:xfrm>
              <a:off x="2543838" y="4381172"/>
              <a:ext cx="96202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CA" b="1" dirty="0" smtClean="0"/>
                <a:t>CO AERI</a:t>
              </a:r>
              <a:endParaRPr lang="en-CA" b="1" dirty="0"/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144000" y="1877036"/>
            <a:ext cx="2962913" cy="2219136"/>
            <a:chOff x="9135279" y="72000"/>
            <a:chExt cx="2962913" cy="2219136"/>
          </a:xfrm>
        </p:grpSpPr>
        <p:pic>
          <p:nvPicPr>
            <p:cNvPr id="25" name="Picture 24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135279" y="72000"/>
              <a:ext cx="2962913" cy="2219136"/>
            </a:xfrm>
            <a:prstGeom prst="rect">
              <a:avLst/>
            </a:prstGeom>
          </p:spPr>
        </p:pic>
        <p:sp>
          <p:nvSpPr>
            <p:cNvPr id="20" name="TextBox 19"/>
            <p:cNvSpPr txBox="1"/>
            <p:nvPr/>
          </p:nvSpPr>
          <p:spPr>
            <a:xfrm>
              <a:off x="9448799" y="302832"/>
              <a:ext cx="82867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CA" b="1" dirty="0" smtClean="0"/>
                <a:t>125HR</a:t>
              </a:r>
              <a:endParaRPr lang="en-CA" b="1" dirty="0"/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2883296" y="1877036"/>
            <a:ext cx="2962913" cy="2219136"/>
            <a:chOff x="9135279" y="2251523"/>
            <a:chExt cx="2962913" cy="2219136"/>
          </a:xfrm>
        </p:grpSpPr>
        <p:pic>
          <p:nvPicPr>
            <p:cNvPr id="26" name="Picture 25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135279" y="2251523"/>
              <a:ext cx="2962913" cy="2219136"/>
            </a:xfrm>
            <a:prstGeom prst="rect">
              <a:avLst/>
            </a:prstGeom>
          </p:spPr>
        </p:pic>
        <p:sp>
          <p:nvSpPr>
            <p:cNvPr id="21" name="TextBox 20"/>
            <p:cNvSpPr txBox="1"/>
            <p:nvPr/>
          </p:nvSpPr>
          <p:spPr>
            <a:xfrm>
              <a:off x="9448798" y="2465176"/>
              <a:ext cx="82867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CA" b="1" dirty="0" smtClean="0"/>
                <a:t>125HR</a:t>
              </a:r>
              <a:endParaRPr lang="en-CA" b="1" dirty="0"/>
            </a:p>
          </p:txBody>
        </p:sp>
      </p:grpSp>
      <p:grpSp>
        <p:nvGrpSpPr>
          <p:cNvPr id="30" name="Group 29"/>
          <p:cNvGrpSpPr/>
          <p:nvPr/>
        </p:nvGrpSpPr>
        <p:grpSpPr>
          <a:xfrm>
            <a:off x="5622592" y="1877036"/>
            <a:ext cx="2962913" cy="2219136"/>
            <a:chOff x="9135279" y="4412753"/>
            <a:chExt cx="2962913" cy="2219136"/>
          </a:xfrm>
        </p:grpSpPr>
        <p:pic>
          <p:nvPicPr>
            <p:cNvPr id="27" name="Picture 26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135279" y="4412753"/>
              <a:ext cx="2962913" cy="2219136"/>
            </a:xfrm>
            <a:prstGeom prst="rect">
              <a:avLst/>
            </a:prstGeom>
          </p:spPr>
        </p:pic>
        <p:sp>
          <p:nvSpPr>
            <p:cNvPr id="22" name="TextBox 21"/>
            <p:cNvSpPr txBox="1"/>
            <p:nvPr/>
          </p:nvSpPr>
          <p:spPr>
            <a:xfrm>
              <a:off x="9448797" y="4644101"/>
              <a:ext cx="82867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CA" b="1" dirty="0" smtClean="0"/>
                <a:t>125HR</a:t>
              </a:r>
              <a:endParaRPr lang="en-CA" b="1" dirty="0"/>
            </a:p>
          </p:txBody>
        </p:sp>
      </p:grpSp>
      <p:pic>
        <p:nvPicPr>
          <p:cNvPr id="24" name="Picture 23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35" t="15501" r="2782" b="9752"/>
          <a:stretch/>
        </p:blipFill>
        <p:spPr>
          <a:xfrm>
            <a:off x="7668399" y="243261"/>
            <a:ext cx="4317985" cy="2981466"/>
          </a:xfrm>
          <a:prstGeom prst="rect">
            <a:avLst/>
          </a:prstGeom>
        </p:spPr>
      </p:pic>
      <p:pic>
        <p:nvPicPr>
          <p:cNvPr id="33" name="Picture 32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82" t="16096" r="2608" b="10742"/>
          <a:stretch/>
        </p:blipFill>
        <p:spPr>
          <a:xfrm>
            <a:off x="7664873" y="3224727"/>
            <a:ext cx="4316400" cy="2922481"/>
          </a:xfrm>
          <a:prstGeom prst="rect">
            <a:avLst/>
          </a:prstGeom>
        </p:spPr>
      </p:pic>
      <p:sp>
        <p:nvSpPr>
          <p:cNvPr id="35" name="TextBox 34"/>
          <p:cNvSpPr txBox="1"/>
          <p:nvPr/>
        </p:nvSpPr>
        <p:spPr>
          <a:xfrm>
            <a:off x="4106481" y="4596657"/>
            <a:ext cx="340042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CA" sz="2000" dirty="0" smtClean="0">
                <a:sym typeface="Wingdings" panose="05000000000000000000" pitchFamily="2" charset="2"/>
              </a:rPr>
              <a:t></a:t>
            </a:r>
            <a:r>
              <a:rPr lang="en-CA" sz="2000" dirty="0" smtClean="0"/>
              <a:t> Two main biomass burning events occurred in August 2014, also observed by the AERI instrument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0616736" y="6147209"/>
            <a:ext cx="15225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400" dirty="0" smtClean="0"/>
              <a:t>(</a:t>
            </a:r>
            <a:r>
              <a:rPr lang="en-CA" sz="1400" dirty="0" err="1" smtClean="0"/>
              <a:t>Flexpart</a:t>
            </a:r>
            <a:r>
              <a:rPr lang="en-CA" sz="1400" dirty="0" smtClean="0"/>
              <a:t> model)</a:t>
            </a:r>
            <a:endParaRPr lang="en-CA" sz="1400" dirty="0"/>
          </a:p>
        </p:txBody>
      </p:sp>
      <p:sp>
        <p:nvSpPr>
          <p:cNvPr id="31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4038600" y="6647693"/>
            <a:ext cx="4114800" cy="210307"/>
          </a:xfrm>
        </p:spPr>
        <p:txBody>
          <a:bodyPr/>
          <a:lstStyle/>
          <a:p>
            <a:r>
              <a:rPr lang="en-CA" dirty="0" smtClean="0">
                <a:solidFill>
                  <a:prstClr val="black"/>
                </a:solidFill>
              </a:rPr>
              <a:t>Sophie Tran – CAP 2016, June 15</a:t>
            </a:r>
            <a:r>
              <a:rPr lang="en-CA" baseline="30000" dirty="0" smtClean="0">
                <a:solidFill>
                  <a:prstClr val="black"/>
                </a:solidFill>
              </a:rPr>
              <a:t>th</a:t>
            </a:r>
            <a:endParaRPr lang="en-CA" baseline="300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76590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/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584" b="10453"/>
          <a:stretch/>
        </p:blipFill>
        <p:spPr>
          <a:xfrm>
            <a:off x="7485000" y="889200"/>
            <a:ext cx="4478400" cy="2387400"/>
          </a:xfrm>
          <a:prstGeom prst="rect">
            <a:avLst/>
          </a:prstGeom>
        </p:spPr>
      </p:pic>
      <p:sp>
        <p:nvSpPr>
          <p:cNvPr id="5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9448800" y="6650182"/>
            <a:ext cx="2743200" cy="207818"/>
          </a:xfrm>
        </p:spPr>
        <p:txBody>
          <a:bodyPr/>
          <a:lstStyle/>
          <a:p>
            <a:r>
              <a:rPr lang="en-CA" sz="1000" dirty="0" smtClean="0">
                <a:solidFill>
                  <a:prstClr val="black">
                    <a:tint val="75000"/>
                  </a:prstClr>
                </a:solidFill>
              </a:rPr>
              <a:t>13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44000" y="72000"/>
            <a:ext cx="104727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3600" b="1" dirty="0" smtClean="0">
                <a:solidFill>
                  <a:srgbClr val="000000"/>
                </a:solidFill>
              </a:rPr>
              <a:t>Ozone</a:t>
            </a:r>
            <a:endParaRPr lang="en-CA" sz="3600" b="1" dirty="0">
              <a:solidFill>
                <a:srgbClr val="00000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0420901" y="1049779"/>
            <a:ext cx="8229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CA" b="1" dirty="0" smtClean="0"/>
              <a:t>AERI</a:t>
            </a:r>
            <a:endParaRPr lang="en-CA" b="1" dirty="0"/>
          </a:p>
        </p:txBody>
      </p:sp>
      <p:grpSp>
        <p:nvGrpSpPr>
          <p:cNvPr id="22" name="Group 21"/>
          <p:cNvGrpSpPr/>
          <p:nvPr/>
        </p:nvGrpSpPr>
        <p:grpSpPr>
          <a:xfrm>
            <a:off x="7486650" y="3290554"/>
            <a:ext cx="4476750" cy="2409826"/>
            <a:chOff x="7486650" y="2638425"/>
            <a:chExt cx="4476750" cy="2409826"/>
          </a:xfrm>
        </p:grpSpPr>
        <p:grpSp>
          <p:nvGrpSpPr>
            <p:cNvPr id="18" name="Group 17"/>
            <p:cNvGrpSpPr/>
            <p:nvPr/>
          </p:nvGrpSpPr>
          <p:grpSpPr>
            <a:xfrm>
              <a:off x="7486650" y="2638425"/>
              <a:ext cx="4476750" cy="2409826"/>
              <a:chOff x="7486650" y="2638425"/>
              <a:chExt cx="4476750" cy="2409826"/>
            </a:xfrm>
          </p:grpSpPr>
          <p:pic>
            <p:nvPicPr>
              <p:cNvPr id="7" name="Picture 6"/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8632" b="10622"/>
              <a:stretch/>
            </p:blipFill>
            <p:spPr>
              <a:xfrm>
                <a:off x="7486650" y="2638425"/>
                <a:ext cx="4476750" cy="2409826"/>
              </a:xfrm>
              <a:prstGeom prst="rect">
                <a:avLst/>
              </a:prstGeom>
            </p:spPr>
          </p:pic>
          <p:grpSp>
            <p:nvGrpSpPr>
              <p:cNvPr id="15" name="Group 14"/>
              <p:cNvGrpSpPr/>
              <p:nvPr/>
            </p:nvGrpSpPr>
            <p:grpSpPr>
              <a:xfrm>
                <a:off x="11368087" y="3329374"/>
                <a:ext cx="39827" cy="36000"/>
                <a:chOff x="11220450" y="3318423"/>
                <a:chExt cx="39827" cy="36000"/>
              </a:xfrm>
            </p:grpSpPr>
            <p:cxnSp>
              <p:nvCxnSpPr>
                <p:cNvPr id="16" name="Straight Connector 15"/>
                <p:cNvCxnSpPr/>
                <p:nvPr/>
              </p:nvCxnSpPr>
              <p:spPr>
                <a:xfrm>
                  <a:off x="11220450" y="3318423"/>
                  <a:ext cx="39827" cy="3600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" name="Straight Connector 16"/>
                <p:cNvCxnSpPr/>
                <p:nvPr/>
              </p:nvCxnSpPr>
              <p:spPr>
                <a:xfrm flipV="1">
                  <a:off x="11220451" y="3318423"/>
                  <a:ext cx="37445" cy="3600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20" name="TextBox 19"/>
            <p:cNvSpPr txBox="1"/>
            <p:nvPr/>
          </p:nvSpPr>
          <p:spPr>
            <a:xfrm>
              <a:off x="10516151" y="2828660"/>
              <a:ext cx="82296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CA" b="1" dirty="0" smtClean="0"/>
                <a:t>125HR</a:t>
              </a:r>
              <a:endParaRPr lang="en-CA" b="1" dirty="0"/>
            </a:p>
          </p:txBody>
        </p:sp>
      </p:grpSp>
      <p:sp>
        <p:nvSpPr>
          <p:cNvPr id="23" name="TextBox 22"/>
          <p:cNvSpPr txBox="1"/>
          <p:nvPr/>
        </p:nvSpPr>
        <p:spPr>
          <a:xfrm>
            <a:off x="229725" y="4287378"/>
            <a:ext cx="3618375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CA" dirty="0" smtClean="0"/>
              <a:t>Clear seasonal cycle of ozone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CA" dirty="0" smtClean="0"/>
              <a:t>Good correlation between AERI and  125HR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CA" dirty="0" smtClean="0">
                <a:solidFill>
                  <a:srgbClr val="00CCFF"/>
                </a:solidFill>
              </a:rPr>
              <a:t>Ozone depletion events </a:t>
            </a:r>
            <a:r>
              <a:rPr lang="en-CA" dirty="0" smtClean="0"/>
              <a:t>in 2007 and 2011 are recorded on both datasets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CA" dirty="0" smtClean="0">
                <a:solidFill>
                  <a:srgbClr val="FF0000"/>
                </a:solidFill>
              </a:rPr>
              <a:t>Ozone enhancement event </a:t>
            </a:r>
            <a:r>
              <a:rPr lang="en-CA" dirty="0" smtClean="0"/>
              <a:t>in winter</a:t>
            </a:r>
          </a:p>
        </p:txBody>
      </p:sp>
      <p:sp>
        <p:nvSpPr>
          <p:cNvPr id="2" name="Oval 1"/>
          <p:cNvSpPr/>
          <p:nvPr/>
        </p:nvSpPr>
        <p:spPr>
          <a:xfrm>
            <a:off x="8305800" y="2248597"/>
            <a:ext cx="619125" cy="446977"/>
          </a:xfrm>
          <a:prstGeom prst="ellipse">
            <a:avLst/>
          </a:prstGeom>
          <a:noFill/>
          <a:ln w="28575" cmpd="sng">
            <a:solidFill>
              <a:srgbClr val="00C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4" name="Oval 23"/>
          <p:cNvSpPr/>
          <p:nvPr/>
        </p:nvSpPr>
        <p:spPr>
          <a:xfrm>
            <a:off x="8305800" y="4648897"/>
            <a:ext cx="619125" cy="446977"/>
          </a:xfrm>
          <a:prstGeom prst="ellipse">
            <a:avLst/>
          </a:prstGeom>
          <a:noFill/>
          <a:ln w="28575" cmpd="sng">
            <a:solidFill>
              <a:srgbClr val="00C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" name="Oval 2"/>
          <p:cNvSpPr/>
          <p:nvPr/>
        </p:nvSpPr>
        <p:spPr>
          <a:xfrm>
            <a:off x="8031437" y="1676400"/>
            <a:ext cx="255313" cy="933450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750" b="12500"/>
          <a:stretch/>
        </p:blipFill>
        <p:spPr>
          <a:xfrm>
            <a:off x="247127" y="890215"/>
            <a:ext cx="6372574" cy="3133183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18" t="4584" r="54444" b="52083"/>
          <a:stretch/>
        </p:blipFill>
        <p:spPr>
          <a:xfrm>
            <a:off x="3909124" y="4195282"/>
            <a:ext cx="3144051" cy="2160669"/>
          </a:xfrm>
          <a:prstGeom prst="rect">
            <a:avLst/>
          </a:prstGeom>
        </p:spPr>
      </p:pic>
      <p:sp>
        <p:nvSpPr>
          <p:cNvPr id="21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4038600" y="6647693"/>
            <a:ext cx="4114800" cy="210307"/>
          </a:xfrm>
        </p:spPr>
        <p:txBody>
          <a:bodyPr/>
          <a:lstStyle/>
          <a:p>
            <a:r>
              <a:rPr lang="en-CA" dirty="0" smtClean="0">
                <a:solidFill>
                  <a:prstClr val="black"/>
                </a:solidFill>
              </a:rPr>
              <a:t>Sophie Tran – CAP 2016, June 15</a:t>
            </a:r>
            <a:r>
              <a:rPr lang="en-CA" baseline="30000" dirty="0" smtClean="0">
                <a:solidFill>
                  <a:prstClr val="black"/>
                </a:solidFill>
              </a:rPr>
              <a:t>th</a:t>
            </a:r>
            <a:endParaRPr lang="en-CA" baseline="300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53627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4" grpId="0" animBg="1"/>
      <p:bldP spid="3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9448800" y="6668655"/>
            <a:ext cx="2743200" cy="187671"/>
          </a:xfrm>
        </p:spPr>
        <p:txBody>
          <a:bodyPr/>
          <a:lstStyle/>
          <a:p>
            <a:r>
              <a:rPr lang="en-CA" sz="1000" dirty="0" smtClean="0"/>
              <a:t>14</a:t>
            </a:r>
            <a:endParaRPr lang="en-CA" sz="1000" dirty="0"/>
          </a:p>
        </p:txBody>
      </p:sp>
      <p:sp>
        <p:nvSpPr>
          <p:cNvPr id="8" name="TextBox 7"/>
          <p:cNvSpPr txBox="1"/>
          <p:nvPr/>
        </p:nvSpPr>
        <p:spPr>
          <a:xfrm>
            <a:off x="144000" y="72000"/>
            <a:ext cx="104727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3600" b="1" dirty="0" smtClean="0">
                <a:solidFill>
                  <a:srgbClr val="000000"/>
                </a:solidFill>
              </a:rPr>
              <a:t>Tropopause height</a:t>
            </a:r>
            <a:endParaRPr lang="en-CA" sz="3600" b="1" dirty="0">
              <a:solidFill>
                <a:srgbClr val="000000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417" b="51250"/>
          <a:stretch/>
        </p:blipFill>
        <p:spPr>
          <a:xfrm>
            <a:off x="389660" y="927855"/>
            <a:ext cx="11156346" cy="3222945"/>
          </a:xfrm>
          <a:prstGeom prst="rect">
            <a:avLst/>
          </a:prstGeom>
        </p:spPr>
      </p:pic>
      <p:grpSp>
        <p:nvGrpSpPr>
          <p:cNvPr id="16" name="Group 15"/>
          <p:cNvGrpSpPr/>
          <p:nvPr/>
        </p:nvGrpSpPr>
        <p:grpSpPr>
          <a:xfrm>
            <a:off x="7414216" y="3392650"/>
            <a:ext cx="4418397" cy="3207756"/>
            <a:chOff x="7414216" y="3392650"/>
            <a:chExt cx="4418397" cy="3207756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414216" y="3392650"/>
              <a:ext cx="4418397" cy="3207756"/>
            </a:xfrm>
            <a:prstGeom prst="rect">
              <a:avLst/>
            </a:prstGeom>
          </p:spPr>
        </p:pic>
        <p:sp>
          <p:nvSpPr>
            <p:cNvPr id="10" name="5-Point Star 9"/>
            <p:cNvSpPr/>
            <p:nvPr/>
          </p:nvSpPr>
          <p:spPr>
            <a:xfrm>
              <a:off x="9256808" y="4815134"/>
              <a:ext cx="81780" cy="75331"/>
            </a:xfrm>
            <a:prstGeom prst="star5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7414216" y="218312"/>
            <a:ext cx="4418396" cy="3207755"/>
            <a:chOff x="7414217" y="218312"/>
            <a:chExt cx="4418396" cy="3207755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414217" y="218312"/>
              <a:ext cx="4418396" cy="3207755"/>
            </a:xfrm>
            <a:prstGeom prst="rect">
              <a:avLst/>
            </a:prstGeom>
          </p:spPr>
        </p:pic>
        <p:sp>
          <p:nvSpPr>
            <p:cNvPr id="11" name="5-Point Star 10"/>
            <p:cNvSpPr/>
            <p:nvPr/>
          </p:nvSpPr>
          <p:spPr>
            <a:xfrm>
              <a:off x="9236194" y="1629855"/>
              <a:ext cx="81780" cy="75331"/>
            </a:xfrm>
            <a:prstGeom prst="star5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389660" y="4426857"/>
            <a:ext cx="679491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CA" sz="2000" dirty="0" smtClean="0"/>
              <a:t>Anti-correlation between the tropopause height and ozone total columns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54742" y="5897341"/>
            <a:ext cx="644434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000" dirty="0" smtClean="0"/>
              <a:t>Exceptional ozone enhancement event during the polar night at Eureka in 2012</a:t>
            </a:r>
            <a:endParaRPr lang="en-CA" sz="2000" dirty="0"/>
          </a:p>
        </p:txBody>
      </p:sp>
      <p:sp>
        <p:nvSpPr>
          <p:cNvPr id="14" name="Right Arrow 13"/>
          <p:cNvSpPr/>
          <p:nvPr/>
        </p:nvSpPr>
        <p:spPr>
          <a:xfrm>
            <a:off x="389660" y="5924755"/>
            <a:ext cx="292868" cy="285747"/>
          </a:xfrm>
          <a:prstGeom prst="rightArrow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7" name="TextBox 16"/>
          <p:cNvSpPr txBox="1"/>
          <p:nvPr/>
        </p:nvSpPr>
        <p:spPr>
          <a:xfrm>
            <a:off x="389660" y="5138057"/>
            <a:ext cx="680942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2000" dirty="0"/>
              <a:t>Combined with high ozone amount in the atmosphere on January 14-15 (2012</a:t>
            </a:r>
            <a:r>
              <a:rPr lang="en-CA" sz="2000" dirty="0" smtClean="0"/>
              <a:t>)</a:t>
            </a:r>
            <a:endParaRPr lang="en-CA" sz="2000" dirty="0"/>
          </a:p>
        </p:txBody>
      </p:sp>
      <p:sp>
        <p:nvSpPr>
          <p:cNvPr id="18" name="TextBox 17"/>
          <p:cNvSpPr txBox="1"/>
          <p:nvPr/>
        </p:nvSpPr>
        <p:spPr>
          <a:xfrm>
            <a:off x="7998554" y="6402670"/>
            <a:ext cx="324972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1100" dirty="0" smtClean="0"/>
              <a:t>Source ozone maps: Environment Canada</a:t>
            </a:r>
            <a:endParaRPr lang="en-CA" sz="1100" dirty="0"/>
          </a:p>
        </p:txBody>
      </p:sp>
      <p:sp>
        <p:nvSpPr>
          <p:cNvPr id="5" name="Oval 4"/>
          <p:cNvSpPr/>
          <p:nvPr/>
        </p:nvSpPr>
        <p:spPr>
          <a:xfrm>
            <a:off x="1774209" y="1351128"/>
            <a:ext cx="518615" cy="2183642"/>
          </a:xfrm>
          <a:prstGeom prst="ellipse">
            <a:avLst/>
          </a:prstGeom>
          <a:noFill/>
          <a:ln>
            <a:solidFill>
              <a:srgbClr val="FF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9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4038600" y="6647693"/>
            <a:ext cx="4114800" cy="210307"/>
          </a:xfrm>
        </p:spPr>
        <p:txBody>
          <a:bodyPr/>
          <a:lstStyle/>
          <a:p>
            <a:r>
              <a:rPr lang="en-CA" dirty="0" smtClean="0">
                <a:solidFill>
                  <a:prstClr val="black"/>
                </a:solidFill>
              </a:rPr>
              <a:t>Sophie Tran – CAP 2016, June 15</a:t>
            </a:r>
            <a:r>
              <a:rPr lang="en-CA" baseline="30000" dirty="0" smtClean="0">
                <a:solidFill>
                  <a:prstClr val="black"/>
                </a:solidFill>
              </a:rPr>
              <a:t>th</a:t>
            </a:r>
            <a:endParaRPr lang="en-CA" baseline="300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39118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 animBg="1"/>
      <p:bldP spid="17" grpId="0"/>
      <p:bldP spid="18" grpId="0"/>
      <p:bldP spid="5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9448800" y="6668655"/>
            <a:ext cx="2743200" cy="187671"/>
          </a:xfrm>
        </p:spPr>
        <p:txBody>
          <a:bodyPr/>
          <a:lstStyle/>
          <a:p>
            <a:r>
              <a:rPr lang="en-CA" sz="1000" dirty="0" smtClean="0"/>
              <a:t>15</a:t>
            </a:r>
            <a:endParaRPr lang="en-CA" sz="1000" dirty="0"/>
          </a:p>
        </p:txBody>
      </p:sp>
      <p:sp>
        <p:nvSpPr>
          <p:cNvPr id="8" name="TextBox 7"/>
          <p:cNvSpPr txBox="1"/>
          <p:nvPr/>
        </p:nvSpPr>
        <p:spPr>
          <a:xfrm>
            <a:off x="144000" y="72000"/>
            <a:ext cx="104727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3600" b="1" dirty="0" smtClean="0">
                <a:solidFill>
                  <a:srgbClr val="000000"/>
                </a:solidFill>
              </a:rPr>
              <a:t>Ozone depletion</a:t>
            </a:r>
            <a:endParaRPr lang="en-CA" sz="3600" b="1" dirty="0">
              <a:solidFill>
                <a:srgbClr val="000000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305" b="11806"/>
          <a:stretch/>
        </p:blipFill>
        <p:spPr>
          <a:xfrm>
            <a:off x="371475" y="923926"/>
            <a:ext cx="6193933" cy="325755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445" b="11666"/>
          <a:stretch/>
        </p:blipFill>
        <p:spPr>
          <a:xfrm>
            <a:off x="371475" y="923926"/>
            <a:ext cx="6219825" cy="3271167"/>
          </a:xfrm>
          <a:prstGeom prst="rect">
            <a:avLst/>
          </a:prstGeom>
        </p:spPr>
      </p:pic>
      <p:sp>
        <p:nvSpPr>
          <p:cNvPr id="5" name="Oval 4"/>
          <p:cNvSpPr/>
          <p:nvPr/>
        </p:nvSpPr>
        <p:spPr>
          <a:xfrm>
            <a:off x="1504950" y="2819401"/>
            <a:ext cx="847725" cy="51435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0000" y="180000"/>
            <a:ext cx="4680000" cy="3409509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1504950" y="2847976"/>
            <a:ext cx="333375" cy="371474"/>
          </a:xfrm>
          <a:prstGeom prst="rect">
            <a:avLst/>
          </a:prstGeom>
          <a:noFill/>
          <a:ln w="31750">
            <a:solidFill>
              <a:srgbClr val="FF33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cxnSp>
        <p:nvCxnSpPr>
          <p:cNvPr id="12" name="Straight Connector 11"/>
          <p:cNvCxnSpPr/>
          <p:nvPr/>
        </p:nvCxnSpPr>
        <p:spPr>
          <a:xfrm flipH="1">
            <a:off x="628650" y="3219450"/>
            <a:ext cx="876300" cy="1323974"/>
          </a:xfrm>
          <a:prstGeom prst="line">
            <a:avLst/>
          </a:prstGeom>
          <a:ln w="25400">
            <a:solidFill>
              <a:srgbClr val="FF33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1838325" y="3219450"/>
            <a:ext cx="2044839" cy="1323974"/>
          </a:xfrm>
          <a:prstGeom prst="line">
            <a:avLst/>
          </a:prstGeom>
          <a:ln w="25400">
            <a:solidFill>
              <a:srgbClr val="FF33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38" t="18889" r="15926" b="17639"/>
          <a:stretch/>
        </p:blipFill>
        <p:spPr>
          <a:xfrm>
            <a:off x="628650" y="4543424"/>
            <a:ext cx="3254514" cy="1980443"/>
          </a:xfrm>
          <a:prstGeom prst="rect">
            <a:avLst/>
          </a:prstGeom>
          <a:ln>
            <a:solidFill>
              <a:srgbClr val="FF3399"/>
            </a:solidFill>
          </a:ln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0000" y="180000"/>
            <a:ext cx="4680000" cy="3409509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0000" y="179999"/>
            <a:ext cx="4680000" cy="3409509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0000" y="179999"/>
            <a:ext cx="4680000" cy="3409509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0000" y="179999"/>
            <a:ext cx="4680000" cy="3409509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0000" y="180000"/>
            <a:ext cx="4680000" cy="3409509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0000" y="180000"/>
            <a:ext cx="4680000" cy="3409509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0000" y="180000"/>
            <a:ext cx="4680000" cy="3409509"/>
          </a:xfrm>
          <a:prstGeom prst="rect">
            <a:avLst/>
          </a:prstGeom>
        </p:spPr>
      </p:pic>
      <p:pic>
        <p:nvPicPr>
          <p:cNvPr id="28" name="Picture 27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0000" y="180000"/>
            <a:ext cx="4680000" cy="3409509"/>
          </a:xfrm>
          <a:prstGeom prst="rect">
            <a:avLst/>
          </a:prstGeom>
        </p:spPr>
      </p:pic>
      <p:pic>
        <p:nvPicPr>
          <p:cNvPr id="29" name="Picture 28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0000" y="180000"/>
            <a:ext cx="4680000" cy="3409509"/>
          </a:xfrm>
          <a:prstGeom prst="rect">
            <a:avLst/>
          </a:prstGeom>
        </p:spPr>
      </p:pic>
      <p:pic>
        <p:nvPicPr>
          <p:cNvPr id="30" name="Picture 29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0000" y="180000"/>
            <a:ext cx="4680000" cy="3409509"/>
          </a:xfrm>
          <a:prstGeom prst="rect">
            <a:avLst/>
          </a:prstGeom>
        </p:spPr>
      </p:pic>
      <p:pic>
        <p:nvPicPr>
          <p:cNvPr id="31" name="Picture 30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0000" y="180000"/>
            <a:ext cx="4680000" cy="3409509"/>
          </a:xfrm>
          <a:prstGeom prst="rect">
            <a:avLst/>
          </a:prstGeom>
        </p:spPr>
      </p:pic>
      <p:pic>
        <p:nvPicPr>
          <p:cNvPr id="32" name="Picture 31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0000" y="180000"/>
            <a:ext cx="4680000" cy="3409509"/>
          </a:xfrm>
          <a:prstGeom prst="rect">
            <a:avLst/>
          </a:prstGeom>
        </p:spPr>
      </p:pic>
      <p:pic>
        <p:nvPicPr>
          <p:cNvPr id="33" name="Picture 32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0000" y="180000"/>
            <a:ext cx="4680000" cy="3409509"/>
          </a:xfrm>
          <a:prstGeom prst="rect">
            <a:avLst/>
          </a:prstGeom>
        </p:spPr>
      </p:pic>
      <p:pic>
        <p:nvPicPr>
          <p:cNvPr id="34" name="Picture 33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0000" y="180000"/>
            <a:ext cx="4680000" cy="3409509"/>
          </a:xfrm>
          <a:prstGeom prst="rect">
            <a:avLst/>
          </a:prstGeom>
        </p:spPr>
      </p:pic>
      <p:pic>
        <p:nvPicPr>
          <p:cNvPr id="35" name="Picture 34"/>
          <p:cNvPicPr>
            <a:picLocks noChangeAspect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0000" y="180000"/>
            <a:ext cx="4680000" cy="3409509"/>
          </a:xfrm>
          <a:prstGeom prst="rect">
            <a:avLst/>
          </a:prstGeom>
        </p:spPr>
      </p:pic>
      <p:pic>
        <p:nvPicPr>
          <p:cNvPr id="36" name="Picture 35"/>
          <p:cNvPicPr>
            <a:picLocks noChangeAspect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0000" y="180000"/>
            <a:ext cx="4680000" cy="3409509"/>
          </a:xfrm>
          <a:prstGeom prst="rect">
            <a:avLst/>
          </a:prstGeom>
        </p:spPr>
      </p:pic>
      <p:pic>
        <p:nvPicPr>
          <p:cNvPr id="37" name="Picture 36"/>
          <p:cNvPicPr>
            <a:picLocks noChangeAspect="1"/>
          </p:cNvPicPr>
          <p:nvPr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0000" y="180000"/>
            <a:ext cx="4680000" cy="3409509"/>
          </a:xfrm>
          <a:prstGeom prst="rect">
            <a:avLst/>
          </a:prstGeom>
        </p:spPr>
      </p:pic>
      <p:pic>
        <p:nvPicPr>
          <p:cNvPr id="38" name="Picture 37"/>
          <p:cNvPicPr>
            <a:picLocks noChangeAspect="1"/>
          </p:cNvPicPr>
          <p:nvPr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0000" y="180000"/>
            <a:ext cx="4680000" cy="3409509"/>
          </a:xfrm>
          <a:prstGeom prst="rect">
            <a:avLst/>
          </a:prstGeom>
        </p:spPr>
      </p:pic>
      <p:pic>
        <p:nvPicPr>
          <p:cNvPr id="39" name="Picture 38"/>
          <p:cNvPicPr>
            <a:picLocks noChangeAspect="1"/>
          </p:cNvPicPr>
          <p:nvPr/>
        </p:nvPicPr>
        <p:blipFill>
          <a:blip r:embed="rId2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0000" y="180000"/>
            <a:ext cx="4680000" cy="3409509"/>
          </a:xfrm>
          <a:prstGeom prst="rect">
            <a:avLst/>
          </a:prstGeom>
        </p:spPr>
      </p:pic>
      <p:pic>
        <p:nvPicPr>
          <p:cNvPr id="40" name="Picture 39"/>
          <p:cNvPicPr>
            <a:picLocks noChangeAspect="1"/>
          </p:cNvPicPr>
          <p:nvPr/>
        </p:nvPicPr>
        <p:blipFill>
          <a:blip r:embed="rId2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0000" y="180000"/>
            <a:ext cx="4680000" cy="3409509"/>
          </a:xfrm>
          <a:prstGeom prst="rect">
            <a:avLst/>
          </a:prstGeom>
        </p:spPr>
      </p:pic>
      <p:pic>
        <p:nvPicPr>
          <p:cNvPr id="41" name="Picture 40"/>
          <p:cNvPicPr>
            <a:picLocks noChangeAspect="1"/>
          </p:cNvPicPr>
          <p:nvPr/>
        </p:nvPicPr>
        <p:blipFill>
          <a:blip r:embed="rId2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0000" y="180000"/>
            <a:ext cx="4680000" cy="3409509"/>
          </a:xfrm>
          <a:prstGeom prst="rect">
            <a:avLst/>
          </a:prstGeom>
        </p:spPr>
      </p:pic>
      <p:pic>
        <p:nvPicPr>
          <p:cNvPr id="42" name="Picture 41"/>
          <p:cNvPicPr>
            <a:picLocks noChangeAspect="1"/>
          </p:cNvPicPr>
          <p:nvPr/>
        </p:nvPicPr>
        <p:blipFill>
          <a:blip r:embed="rId2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0000" y="180000"/>
            <a:ext cx="4680000" cy="3409509"/>
          </a:xfrm>
          <a:prstGeom prst="rect">
            <a:avLst/>
          </a:prstGeom>
        </p:spPr>
      </p:pic>
      <p:pic>
        <p:nvPicPr>
          <p:cNvPr id="43" name="Picture 42"/>
          <p:cNvPicPr>
            <a:picLocks noChangeAspect="1"/>
          </p:cNvPicPr>
          <p:nvPr/>
        </p:nvPicPr>
        <p:blipFill>
          <a:blip r:embed="rId2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0000" y="180000"/>
            <a:ext cx="4680000" cy="3409509"/>
          </a:xfrm>
          <a:prstGeom prst="rect">
            <a:avLst/>
          </a:prstGeom>
        </p:spPr>
      </p:pic>
      <p:pic>
        <p:nvPicPr>
          <p:cNvPr id="44" name="Picture 43"/>
          <p:cNvPicPr>
            <a:picLocks noChangeAspect="1"/>
          </p:cNvPicPr>
          <p:nvPr/>
        </p:nvPicPr>
        <p:blipFill>
          <a:blip r:embed="rId2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0000" y="180000"/>
            <a:ext cx="4680000" cy="3409509"/>
          </a:xfrm>
          <a:prstGeom prst="rect">
            <a:avLst/>
          </a:prstGeom>
        </p:spPr>
      </p:pic>
      <p:pic>
        <p:nvPicPr>
          <p:cNvPr id="45" name="Picture 44"/>
          <p:cNvPicPr>
            <a:picLocks noChangeAspect="1"/>
          </p:cNvPicPr>
          <p:nvPr/>
        </p:nvPicPr>
        <p:blipFill>
          <a:blip r:embed="rId3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0000" y="180000"/>
            <a:ext cx="4680000" cy="3409509"/>
          </a:xfrm>
          <a:prstGeom prst="rect">
            <a:avLst/>
          </a:prstGeom>
        </p:spPr>
      </p:pic>
      <p:pic>
        <p:nvPicPr>
          <p:cNvPr id="46" name="Picture 45"/>
          <p:cNvPicPr>
            <a:picLocks noChangeAspect="1"/>
          </p:cNvPicPr>
          <p:nvPr/>
        </p:nvPicPr>
        <p:blipFill>
          <a:blip r:embed="rId3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0000" y="180000"/>
            <a:ext cx="4680000" cy="3409509"/>
          </a:xfrm>
          <a:prstGeom prst="rect">
            <a:avLst/>
          </a:prstGeom>
        </p:spPr>
      </p:pic>
      <p:pic>
        <p:nvPicPr>
          <p:cNvPr id="47" name="Picture 46"/>
          <p:cNvPicPr>
            <a:picLocks noChangeAspect="1"/>
          </p:cNvPicPr>
          <p:nvPr/>
        </p:nvPicPr>
        <p:blipFill>
          <a:blip r:embed="rId3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0000" y="180000"/>
            <a:ext cx="4680000" cy="3409509"/>
          </a:xfrm>
          <a:prstGeom prst="rect">
            <a:avLst/>
          </a:prstGeom>
        </p:spPr>
      </p:pic>
      <p:pic>
        <p:nvPicPr>
          <p:cNvPr id="48" name="Picture 47"/>
          <p:cNvPicPr>
            <a:picLocks noChangeAspect="1"/>
          </p:cNvPicPr>
          <p:nvPr/>
        </p:nvPicPr>
        <p:blipFill>
          <a:blip r:embed="rId3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0000" y="180000"/>
            <a:ext cx="4680000" cy="3409509"/>
          </a:xfrm>
          <a:prstGeom prst="rect">
            <a:avLst/>
          </a:prstGeom>
        </p:spPr>
      </p:pic>
      <p:pic>
        <p:nvPicPr>
          <p:cNvPr id="49" name="Picture 48"/>
          <p:cNvPicPr>
            <a:picLocks noChangeAspect="1"/>
          </p:cNvPicPr>
          <p:nvPr/>
        </p:nvPicPr>
        <p:blipFill>
          <a:blip r:embed="rId3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0000" y="180000"/>
            <a:ext cx="4680000" cy="3409509"/>
          </a:xfrm>
          <a:prstGeom prst="rect">
            <a:avLst/>
          </a:prstGeom>
        </p:spPr>
      </p:pic>
      <p:cxnSp>
        <p:nvCxnSpPr>
          <p:cNvPr id="51" name="Straight Connector 50"/>
          <p:cNvCxnSpPr/>
          <p:nvPr/>
        </p:nvCxnSpPr>
        <p:spPr>
          <a:xfrm>
            <a:off x="1041400" y="4625975"/>
            <a:ext cx="0" cy="172720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/>
          <p:cNvCxnSpPr/>
          <p:nvPr/>
        </p:nvCxnSpPr>
        <p:spPr>
          <a:xfrm>
            <a:off x="1127125" y="4625975"/>
            <a:ext cx="0" cy="172720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/>
          <p:cNvCxnSpPr/>
          <p:nvPr/>
        </p:nvCxnSpPr>
        <p:spPr>
          <a:xfrm>
            <a:off x="1216025" y="4625975"/>
            <a:ext cx="0" cy="172720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/>
          <p:cNvCxnSpPr/>
          <p:nvPr/>
        </p:nvCxnSpPr>
        <p:spPr>
          <a:xfrm>
            <a:off x="1301750" y="4625975"/>
            <a:ext cx="0" cy="172720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/>
          <p:cNvCxnSpPr/>
          <p:nvPr/>
        </p:nvCxnSpPr>
        <p:spPr>
          <a:xfrm>
            <a:off x="1390650" y="4625975"/>
            <a:ext cx="0" cy="172720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/>
          <p:cNvCxnSpPr/>
          <p:nvPr/>
        </p:nvCxnSpPr>
        <p:spPr>
          <a:xfrm>
            <a:off x="1482725" y="4625975"/>
            <a:ext cx="0" cy="172720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/>
          <p:cNvCxnSpPr/>
          <p:nvPr/>
        </p:nvCxnSpPr>
        <p:spPr>
          <a:xfrm>
            <a:off x="1565275" y="4625975"/>
            <a:ext cx="0" cy="172720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/>
          <p:cNvCxnSpPr/>
          <p:nvPr/>
        </p:nvCxnSpPr>
        <p:spPr>
          <a:xfrm>
            <a:off x="1651000" y="4625975"/>
            <a:ext cx="0" cy="172720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/>
          <p:cNvCxnSpPr/>
          <p:nvPr/>
        </p:nvCxnSpPr>
        <p:spPr>
          <a:xfrm>
            <a:off x="1736725" y="4625975"/>
            <a:ext cx="0" cy="172720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/>
          <p:cNvCxnSpPr/>
          <p:nvPr/>
        </p:nvCxnSpPr>
        <p:spPr>
          <a:xfrm>
            <a:off x="1824036" y="4625975"/>
            <a:ext cx="0" cy="172720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/>
          <p:cNvCxnSpPr/>
          <p:nvPr/>
        </p:nvCxnSpPr>
        <p:spPr>
          <a:xfrm>
            <a:off x="1914524" y="4625975"/>
            <a:ext cx="0" cy="172720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/>
          <p:cNvCxnSpPr/>
          <p:nvPr/>
        </p:nvCxnSpPr>
        <p:spPr>
          <a:xfrm>
            <a:off x="2000249" y="4630738"/>
            <a:ext cx="0" cy="172720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62"/>
          <p:cNvCxnSpPr/>
          <p:nvPr/>
        </p:nvCxnSpPr>
        <p:spPr>
          <a:xfrm>
            <a:off x="2090736" y="4625975"/>
            <a:ext cx="0" cy="172720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/>
          <p:cNvCxnSpPr/>
          <p:nvPr/>
        </p:nvCxnSpPr>
        <p:spPr>
          <a:xfrm>
            <a:off x="2176461" y="4625975"/>
            <a:ext cx="0" cy="172720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64"/>
          <p:cNvCxnSpPr/>
          <p:nvPr/>
        </p:nvCxnSpPr>
        <p:spPr>
          <a:xfrm>
            <a:off x="2262186" y="4625975"/>
            <a:ext cx="0" cy="172720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Connector 65"/>
          <p:cNvCxnSpPr/>
          <p:nvPr/>
        </p:nvCxnSpPr>
        <p:spPr>
          <a:xfrm>
            <a:off x="2352673" y="4625975"/>
            <a:ext cx="0" cy="172720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Connector 66"/>
          <p:cNvCxnSpPr/>
          <p:nvPr/>
        </p:nvCxnSpPr>
        <p:spPr>
          <a:xfrm>
            <a:off x="2438398" y="4625975"/>
            <a:ext cx="0" cy="172720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Connector 67"/>
          <p:cNvCxnSpPr/>
          <p:nvPr/>
        </p:nvCxnSpPr>
        <p:spPr>
          <a:xfrm>
            <a:off x="2528885" y="4625975"/>
            <a:ext cx="0" cy="172720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Connector 68"/>
          <p:cNvCxnSpPr/>
          <p:nvPr/>
        </p:nvCxnSpPr>
        <p:spPr>
          <a:xfrm>
            <a:off x="2614610" y="4625975"/>
            <a:ext cx="0" cy="172720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Connector 69"/>
          <p:cNvCxnSpPr/>
          <p:nvPr/>
        </p:nvCxnSpPr>
        <p:spPr>
          <a:xfrm>
            <a:off x="2705097" y="4625975"/>
            <a:ext cx="0" cy="172720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Connector 70"/>
          <p:cNvCxnSpPr/>
          <p:nvPr/>
        </p:nvCxnSpPr>
        <p:spPr>
          <a:xfrm>
            <a:off x="2790822" y="4625975"/>
            <a:ext cx="0" cy="172720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Connector 71"/>
          <p:cNvCxnSpPr/>
          <p:nvPr/>
        </p:nvCxnSpPr>
        <p:spPr>
          <a:xfrm>
            <a:off x="2876547" y="4625975"/>
            <a:ext cx="0" cy="172720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72"/>
          <p:cNvCxnSpPr/>
          <p:nvPr/>
        </p:nvCxnSpPr>
        <p:spPr>
          <a:xfrm>
            <a:off x="2967034" y="4625975"/>
            <a:ext cx="0" cy="172720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Straight Connector 73"/>
          <p:cNvCxnSpPr/>
          <p:nvPr/>
        </p:nvCxnSpPr>
        <p:spPr>
          <a:xfrm>
            <a:off x="3057522" y="4625975"/>
            <a:ext cx="0" cy="172720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Connector 74"/>
          <p:cNvCxnSpPr/>
          <p:nvPr/>
        </p:nvCxnSpPr>
        <p:spPr>
          <a:xfrm>
            <a:off x="3143247" y="4625975"/>
            <a:ext cx="0" cy="172720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Straight Connector 75"/>
          <p:cNvCxnSpPr/>
          <p:nvPr/>
        </p:nvCxnSpPr>
        <p:spPr>
          <a:xfrm>
            <a:off x="3228972" y="4625975"/>
            <a:ext cx="0" cy="172720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Straight Connector 76"/>
          <p:cNvCxnSpPr/>
          <p:nvPr/>
        </p:nvCxnSpPr>
        <p:spPr>
          <a:xfrm>
            <a:off x="3314697" y="4625975"/>
            <a:ext cx="0" cy="172720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Connector 77"/>
          <p:cNvCxnSpPr/>
          <p:nvPr/>
        </p:nvCxnSpPr>
        <p:spPr>
          <a:xfrm>
            <a:off x="3405185" y="4625975"/>
            <a:ext cx="0" cy="172720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Connector 78"/>
          <p:cNvCxnSpPr/>
          <p:nvPr/>
        </p:nvCxnSpPr>
        <p:spPr>
          <a:xfrm>
            <a:off x="3490910" y="4625975"/>
            <a:ext cx="0" cy="172720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Connector 79"/>
          <p:cNvCxnSpPr/>
          <p:nvPr/>
        </p:nvCxnSpPr>
        <p:spPr>
          <a:xfrm>
            <a:off x="3581398" y="4625975"/>
            <a:ext cx="0" cy="172720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" name="TextBox 80"/>
          <p:cNvSpPr txBox="1"/>
          <p:nvPr/>
        </p:nvSpPr>
        <p:spPr>
          <a:xfrm>
            <a:off x="4492762" y="5703554"/>
            <a:ext cx="7511883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000" dirty="0" smtClean="0"/>
              <a:t>Ozone depletion event occurred from February 7 to February 22, 2016</a:t>
            </a:r>
          </a:p>
          <a:p>
            <a:r>
              <a:rPr lang="en-CA" dirty="0" smtClean="0">
                <a:sym typeface="Wingdings" panose="05000000000000000000" pitchFamily="2" charset="2"/>
              </a:rPr>
              <a:t> During the polar night</a:t>
            </a:r>
            <a:endParaRPr lang="en-CA" dirty="0"/>
          </a:p>
        </p:txBody>
      </p:sp>
      <p:sp>
        <p:nvSpPr>
          <p:cNvPr id="11" name="TextBox 10"/>
          <p:cNvSpPr txBox="1"/>
          <p:nvPr/>
        </p:nvSpPr>
        <p:spPr>
          <a:xfrm>
            <a:off x="4492762" y="4625975"/>
            <a:ext cx="754456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000" dirty="0"/>
              <a:t>Ozone depletion events identified in 2007 and 2011 at Eureka</a:t>
            </a:r>
          </a:p>
          <a:p>
            <a:r>
              <a:rPr lang="en-CA" sz="1400" dirty="0"/>
              <a:t>(</a:t>
            </a:r>
            <a:r>
              <a:rPr lang="en-CA" sz="1400" dirty="0" err="1"/>
              <a:t>Rösevall</a:t>
            </a:r>
            <a:r>
              <a:rPr lang="en-CA" sz="1400" dirty="0"/>
              <a:t> et al., 2007 ; </a:t>
            </a:r>
            <a:r>
              <a:rPr lang="en-CA" sz="1400" dirty="0" err="1"/>
              <a:t>Kuttippurath</a:t>
            </a:r>
            <a:r>
              <a:rPr lang="en-CA" sz="1400" dirty="0"/>
              <a:t> et al., 2009; </a:t>
            </a:r>
            <a:r>
              <a:rPr lang="en-CA" sz="1400" dirty="0" err="1"/>
              <a:t>Manney</a:t>
            </a:r>
            <a:r>
              <a:rPr lang="en-CA" sz="1400" dirty="0"/>
              <a:t> et al., 2011; </a:t>
            </a:r>
            <a:r>
              <a:rPr lang="en-CA" sz="1400" dirty="0" err="1"/>
              <a:t>Lindenmaier</a:t>
            </a:r>
            <a:r>
              <a:rPr lang="en-CA" sz="1400" dirty="0"/>
              <a:t> et al., 2012)</a:t>
            </a:r>
          </a:p>
          <a:p>
            <a:endParaRPr lang="en-CA" sz="1200" dirty="0"/>
          </a:p>
        </p:txBody>
      </p:sp>
      <p:sp>
        <p:nvSpPr>
          <p:cNvPr id="82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4038600" y="6647693"/>
            <a:ext cx="4114800" cy="210307"/>
          </a:xfrm>
        </p:spPr>
        <p:txBody>
          <a:bodyPr/>
          <a:lstStyle/>
          <a:p>
            <a:r>
              <a:rPr lang="en-CA" dirty="0" smtClean="0">
                <a:solidFill>
                  <a:prstClr val="black"/>
                </a:solidFill>
              </a:rPr>
              <a:t>Sophie Tran – CAP 2016, June 15</a:t>
            </a:r>
            <a:r>
              <a:rPr lang="en-CA" baseline="30000" dirty="0" smtClean="0">
                <a:solidFill>
                  <a:prstClr val="black"/>
                </a:solidFill>
              </a:rPr>
              <a:t>th</a:t>
            </a:r>
            <a:endParaRPr lang="en-CA" baseline="300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69124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" presetClass="exit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"/>
                            </p:stCondLst>
                            <p:childTnLst>
                              <p:par>
                                <p:cTn id="47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xit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1000"/>
                            </p:stCondLst>
                            <p:childTnLst>
                              <p:par>
                                <p:cTn id="54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1" presetClass="exit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1500"/>
                            </p:stCondLst>
                            <p:childTnLst>
                              <p:par>
                                <p:cTn id="61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xit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2000"/>
                            </p:stCondLst>
                            <p:childTnLst>
                              <p:par>
                                <p:cTn id="68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1" presetClass="exit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2500"/>
                            </p:stCondLst>
                            <p:childTnLst>
                              <p:par>
                                <p:cTn id="75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xit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3000"/>
                            </p:stCondLst>
                            <p:childTnLst>
                              <p:par>
                                <p:cTn id="82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" presetID="1" presetClass="exit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6" presetID="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3500"/>
                            </p:stCondLst>
                            <p:childTnLst>
                              <p:par>
                                <p:cTn id="89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xit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4000"/>
                            </p:stCondLst>
                            <p:childTnLst>
                              <p:par>
                                <p:cTn id="96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8" presetID="1" presetClass="exit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" presetID="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4500"/>
                            </p:stCondLst>
                            <p:childTnLst>
                              <p:par>
                                <p:cTn id="103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" presetClass="exit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5000"/>
                            </p:stCondLst>
                            <p:childTnLst>
                              <p:par>
                                <p:cTn id="110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2" presetID="1" presetClass="exit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4" presetID="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5500"/>
                            </p:stCondLst>
                            <p:childTnLst>
                              <p:par>
                                <p:cTn id="117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" presetID="1" presetClass="exit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1" presetID="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" fill="hold">
                            <p:stCondLst>
                              <p:cond delay="6000"/>
                            </p:stCondLst>
                            <p:childTnLst>
                              <p:par>
                                <p:cTn id="124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6" presetID="1" presetClass="exit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8" presetID="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6500"/>
                            </p:stCondLst>
                            <p:childTnLst>
                              <p:par>
                                <p:cTn id="131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" presetID="1" presetClass="exit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" presetID="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7" fill="hold">
                            <p:stCondLst>
                              <p:cond delay="7000"/>
                            </p:stCondLst>
                            <p:childTnLst>
                              <p:par>
                                <p:cTn id="138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0" presetID="1" presetClass="exit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2" presetID="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4" fill="hold">
                            <p:stCondLst>
                              <p:cond delay="7500"/>
                            </p:stCondLst>
                            <p:childTnLst>
                              <p:par>
                                <p:cTn id="145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7" presetID="1" presetClass="exit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9" presetID="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1" fill="hold">
                            <p:stCondLst>
                              <p:cond delay="8000"/>
                            </p:stCondLst>
                            <p:childTnLst>
                              <p:par>
                                <p:cTn id="152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4" presetID="1" presetClass="exit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6" presetID="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8" fill="hold">
                            <p:stCondLst>
                              <p:cond delay="8500"/>
                            </p:stCondLst>
                            <p:childTnLst>
                              <p:par>
                                <p:cTn id="159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1" presetID="1" presetClass="exit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3" presetID="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5" fill="hold">
                            <p:stCondLst>
                              <p:cond delay="9000"/>
                            </p:stCondLst>
                            <p:childTnLst>
                              <p:par>
                                <p:cTn id="166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8" presetID="1" presetClass="exit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0" presetID="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" fill="hold">
                            <p:stCondLst>
                              <p:cond delay="9500"/>
                            </p:stCondLst>
                            <p:childTnLst>
                              <p:par>
                                <p:cTn id="173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5" presetID="1" presetClass="exit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7" presetID="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9" fill="hold">
                            <p:stCondLst>
                              <p:cond delay="10000"/>
                            </p:stCondLst>
                            <p:childTnLst>
                              <p:par>
                                <p:cTn id="180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2" presetID="1" presetClass="exit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4" presetID="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6" fill="hold">
                            <p:stCondLst>
                              <p:cond delay="10500"/>
                            </p:stCondLst>
                            <p:childTnLst>
                              <p:par>
                                <p:cTn id="187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9" presetID="1" presetClass="exit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1" presetID="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3" fill="hold">
                            <p:stCondLst>
                              <p:cond delay="11000"/>
                            </p:stCondLst>
                            <p:childTnLst>
                              <p:par>
                                <p:cTn id="194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6" presetID="1" presetClass="exit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8" presetID="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0" fill="hold">
                            <p:stCondLst>
                              <p:cond delay="11500"/>
                            </p:stCondLst>
                            <p:childTnLst>
                              <p:par>
                                <p:cTn id="201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3" presetID="1" presetClass="exit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5" presetID="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7" fill="hold">
                            <p:stCondLst>
                              <p:cond delay="12000"/>
                            </p:stCondLst>
                            <p:childTnLst>
                              <p:par>
                                <p:cTn id="208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0" presetID="1" presetClass="exit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2" presetID="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4" fill="hold">
                            <p:stCondLst>
                              <p:cond delay="12500"/>
                            </p:stCondLst>
                            <p:childTnLst>
                              <p:par>
                                <p:cTn id="215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7" presetID="1" presetClass="exit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9" presetID="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1" fill="hold">
                            <p:stCondLst>
                              <p:cond delay="13000"/>
                            </p:stCondLst>
                            <p:childTnLst>
                              <p:par>
                                <p:cTn id="222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4" presetID="1" presetClass="exit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6" presetID="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8" fill="hold">
                            <p:stCondLst>
                              <p:cond delay="13500"/>
                            </p:stCondLst>
                            <p:childTnLst>
                              <p:par>
                                <p:cTn id="229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1" presetID="1" presetClass="exit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3" presetID="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5" grpId="1" animBg="1"/>
      <p:bldP spid="10" grpId="0" animBg="1"/>
      <p:bldP spid="81" grpId="0"/>
      <p:bldP spid="11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62422" y="1126384"/>
            <a:ext cx="10867156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en-CA" sz="2400" dirty="0" smtClean="0"/>
              <a:t>Use of infrared emission spectroscopy to document the polar night atmospheric trace gas composition and is a great complement to the solar-viewing instruments</a:t>
            </a:r>
            <a:endParaRPr lang="en-CA" sz="2400" dirty="0"/>
          </a:p>
          <a:p>
            <a:pPr marL="342900" indent="-342900" algn="just">
              <a:buFont typeface="Wingdings" panose="05000000000000000000" pitchFamily="2" charset="2"/>
              <a:buChar char="Ø"/>
            </a:pPr>
            <a:endParaRPr lang="en-CA" sz="1200" dirty="0" smtClean="0"/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en-CA" sz="2400" dirty="0" smtClean="0"/>
              <a:t>Clear seasonal cycle of CO and ozone with maximum column densities in winter-early spring due to the absence of photochemical destruction </a:t>
            </a:r>
          </a:p>
          <a:p>
            <a:pPr marL="342900" indent="-342900" algn="just">
              <a:buFont typeface="Wingdings" panose="05000000000000000000" pitchFamily="2" charset="2"/>
              <a:buChar char="Ø"/>
            </a:pPr>
            <a:endParaRPr lang="en-CA" sz="1200" dirty="0"/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en-CA" sz="2400" dirty="0" smtClean="0"/>
              <a:t>Identification of carbon monoxide enhancements due to biomass burning plumes reaching PEARL in the summer</a:t>
            </a:r>
          </a:p>
          <a:p>
            <a:pPr algn="just"/>
            <a:endParaRPr lang="en-CA" sz="1200" dirty="0" smtClean="0"/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en-CA" sz="2400" dirty="0" smtClean="0"/>
              <a:t>Observation </a:t>
            </a:r>
            <a:r>
              <a:rPr lang="en-CA" sz="2400" dirty="0"/>
              <a:t>of stratospheric influence on ozone column densities in January </a:t>
            </a:r>
            <a:r>
              <a:rPr lang="en-CA" sz="2400" dirty="0" smtClean="0"/>
              <a:t>2012 in </a:t>
            </a:r>
            <a:r>
              <a:rPr lang="en-CA" sz="2400" dirty="0"/>
              <a:t>the </a:t>
            </a:r>
            <a:r>
              <a:rPr lang="en-CA" sz="2400" dirty="0" smtClean="0"/>
              <a:t>Arctic even though the </a:t>
            </a:r>
            <a:r>
              <a:rPr lang="en-CA" sz="2400" dirty="0"/>
              <a:t>tropopause height seems to drive the ozone amount measured by the AERI </a:t>
            </a:r>
            <a:endParaRPr lang="en-CA" sz="2400" dirty="0" smtClean="0"/>
          </a:p>
          <a:p>
            <a:pPr algn="just"/>
            <a:endParaRPr lang="en-CA" sz="1200" dirty="0" smtClean="0"/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en-CA" sz="2400" dirty="0" smtClean="0"/>
              <a:t>Ozone depletion can be monitored using ground-based instrument during the winter</a:t>
            </a:r>
          </a:p>
        </p:txBody>
      </p:sp>
      <p:sp>
        <p:nvSpPr>
          <p:cNvPr id="6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9448800" y="6668655"/>
            <a:ext cx="2743200" cy="187671"/>
          </a:xfrm>
        </p:spPr>
        <p:txBody>
          <a:bodyPr/>
          <a:lstStyle/>
          <a:p>
            <a:r>
              <a:rPr lang="en-CA" sz="1000" dirty="0" smtClean="0"/>
              <a:t>17</a:t>
            </a:r>
            <a:endParaRPr lang="en-CA" sz="1000" dirty="0"/>
          </a:p>
        </p:txBody>
      </p:sp>
      <p:sp>
        <p:nvSpPr>
          <p:cNvPr id="8" name="TextBox 7"/>
          <p:cNvSpPr txBox="1"/>
          <p:nvPr/>
        </p:nvSpPr>
        <p:spPr>
          <a:xfrm>
            <a:off x="144000" y="72000"/>
            <a:ext cx="104727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3600" b="1" dirty="0" smtClean="0">
                <a:solidFill>
                  <a:srgbClr val="000000"/>
                </a:solidFill>
              </a:rPr>
              <a:t>Conclusions</a:t>
            </a:r>
            <a:endParaRPr lang="en-CA" sz="3600" b="1" dirty="0">
              <a:solidFill>
                <a:srgbClr val="000000"/>
              </a:solidFill>
            </a:endParaRPr>
          </a:p>
        </p:txBody>
      </p:sp>
      <p:sp>
        <p:nvSpPr>
          <p:cNvPr id="10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4038600" y="6647693"/>
            <a:ext cx="4114800" cy="210307"/>
          </a:xfrm>
        </p:spPr>
        <p:txBody>
          <a:bodyPr/>
          <a:lstStyle/>
          <a:p>
            <a:r>
              <a:rPr lang="en-CA" dirty="0" smtClean="0">
                <a:solidFill>
                  <a:prstClr val="black"/>
                </a:solidFill>
              </a:rPr>
              <a:t>Sophie Tran – CAP 2016, June 15</a:t>
            </a:r>
            <a:r>
              <a:rPr lang="en-CA" baseline="30000" dirty="0" smtClean="0">
                <a:solidFill>
                  <a:prstClr val="black"/>
                </a:solidFill>
              </a:rPr>
              <a:t>th</a:t>
            </a:r>
            <a:endParaRPr lang="en-CA" baseline="300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7429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 txBox="1">
            <a:spLocks noChangeArrowheads="1"/>
          </p:cNvSpPr>
          <p:nvPr/>
        </p:nvSpPr>
        <p:spPr bwMode="auto">
          <a:xfrm>
            <a:off x="595745" y="1088570"/>
            <a:ext cx="11182663" cy="5255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>
                    <a:alpha val="55000"/>
                  </a:scheme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itchFamily="2" charset="2"/>
              <a:buChar char="n"/>
              <a:defRPr sz="3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5000"/>
              <a:buFont typeface="Wingdings" pitchFamily="2" charset="2"/>
              <a:buChar char="n"/>
              <a:defRPr sz="2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9pPr>
          </a:lstStyle>
          <a:p>
            <a:pPr eaLnBrk="1" hangingPunct="1">
              <a:lnSpc>
                <a:spcPct val="80000"/>
              </a:lnSpc>
              <a:defRPr/>
            </a:pPr>
            <a:r>
              <a:rPr lang="en-US" sz="2400" kern="0" dirty="0" smtClean="0">
                <a:effectLst/>
              </a:rPr>
              <a:t>CANDAC and PEARL are supported by:</a:t>
            </a:r>
          </a:p>
          <a:p>
            <a:pPr lvl="1" eaLnBrk="1" hangingPunct="1">
              <a:lnSpc>
                <a:spcPct val="80000"/>
              </a:lnSpc>
              <a:buFont typeface="Wingdings" panose="05000000000000000000" pitchFamily="2" charset="2"/>
              <a:buChar char="Ø"/>
              <a:defRPr/>
            </a:pPr>
            <a:r>
              <a:rPr lang="en-US" sz="2000" kern="0" dirty="0" smtClean="0">
                <a:effectLst/>
                <a:cs typeface="Arial" charset="0"/>
              </a:rPr>
              <a:t>ARIF, AIF/NSRIT, CFCAS, CFI, CSA, EC, GOC-IPY, NSERC, OIT, ORF, INAC, and </a:t>
            </a:r>
            <a:r>
              <a:rPr lang="en-US" sz="2000" kern="0" dirty="0" smtClean="0">
                <a:effectLst/>
                <a:cs typeface="Arial" charset="0"/>
              </a:rPr>
              <a:t>PCSP</a:t>
            </a:r>
          </a:p>
          <a:p>
            <a:pPr marL="457200" lvl="1" indent="0" eaLnBrk="1" hangingPunct="1">
              <a:lnSpc>
                <a:spcPct val="80000"/>
              </a:lnSpc>
              <a:buNone/>
              <a:defRPr/>
            </a:pPr>
            <a:endParaRPr lang="en-US" sz="2000" kern="0" dirty="0" smtClean="0">
              <a:effectLst/>
              <a:cs typeface="Arial" charset="0"/>
            </a:endParaRPr>
          </a:p>
          <a:p>
            <a:pPr eaLnBrk="1" hangingPunct="1">
              <a:lnSpc>
                <a:spcPct val="80000"/>
              </a:lnSpc>
              <a:defRPr/>
            </a:pPr>
            <a:r>
              <a:rPr lang="en-US" sz="2400" kern="0" dirty="0" smtClean="0">
                <a:effectLst/>
              </a:rPr>
              <a:t>Logistical and operational support at Eureka:</a:t>
            </a:r>
          </a:p>
          <a:p>
            <a:pPr lvl="1" eaLnBrk="1" hangingPunct="1">
              <a:lnSpc>
                <a:spcPct val="80000"/>
              </a:lnSpc>
              <a:buFont typeface="Wingdings" panose="05000000000000000000" pitchFamily="2" charset="2"/>
              <a:buChar char="Ø"/>
              <a:defRPr/>
            </a:pPr>
            <a:r>
              <a:rPr lang="en-US" sz="2000" kern="0" dirty="0" smtClean="0">
                <a:effectLst/>
                <a:cs typeface="Arial" charset="0"/>
              </a:rPr>
              <a:t>CANDAC operators</a:t>
            </a:r>
          </a:p>
          <a:p>
            <a:pPr lvl="1" eaLnBrk="1" hangingPunct="1">
              <a:lnSpc>
                <a:spcPct val="80000"/>
              </a:lnSpc>
              <a:buFont typeface="Wingdings" panose="05000000000000000000" pitchFamily="2" charset="2"/>
              <a:buChar char="Ø"/>
              <a:tabLst>
                <a:tab pos="1797050" algn="l"/>
              </a:tabLst>
              <a:defRPr/>
            </a:pPr>
            <a:r>
              <a:rPr lang="en-US" sz="2000" kern="0" dirty="0" smtClean="0">
                <a:effectLst/>
                <a:cs typeface="Arial" charset="0"/>
              </a:rPr>
              <a:t>Team at the EC Weather Station</a:t>
            </a:r>
          </a:p>
          <a:p>
            <a:pPr lvl="1">
              <a:lnSpc>
                <a:spcPct val="80000"/>
              </a:lnSpc>
              <a:buFont typeface="Wingdings" panose="05000000000000000000" pitchFamily="2" charset="2"/>
              <a:buChar char="Ø"/>
              <a:tabLst>
                <a:tab pos="1797050" algn="l"/>
              </a:tabLst>
              <a:defRPr/>
            </a:pPr>
            <a:r>
              <a:rPr lang="en-US" sz="2000" dirty="0">
                <a:effectLst/>
              </a:rPr>
              <a:t>PEARL site manager Pierre </a:t>
            </a:r>
            <a:r>
              <a:rPr lang="en-US" sz="2000" dirty="0" err="1" smtClean="0">
                <a:effectLst/>
              </a:rPr>
              <a:t>Fogal</a:t>
            </a:r>
            <a:endParaRPr lang="en-US" sz="2000" kern="0" dirty="0" smtClean="0">
              <a:effectLst/>
              <a:cs typeface="Arial" charset="0"/>
            </a:endParaRPr>
          </a:p>
          <a:p>
            <a:pPr lvl="1" eaLnBrk="1" hangingPunct="1">
              <a:lnSpc>
                <a:spcPct val="80000"/>
              </a:lnSpc>
              <a:buFont typeface="Wingdings" panose="05000000000000000000" pitchFamily="2" charset="2"/>
              <a:buChar char="Ø"/>
              <a:defRPr/>
            </a:pPr>
            <a:r>
              <a:rPr lang="en-US" sz="2000" kern="0" dirty="0" smtClean="0">
                <a:effectLst/>
                <a:cs typeface="Arial" charset="0"/>
              </a:rPr>
              <a:t>CANDAC/PEARL PI James R. Drummond</a:t>
            </a:r>
          </a:p>
          <a:p>
            <a:pPr lvl="1" eaLnBrk="1" hangingPunct="1">
              <a:lnSpc>
                <a:spcPct val="80000"/>
              </a:lnSpc>
              <a:buFont typeface="Wingdings" panose="05000000000000000000" pitchFamily="2" charset="2"/>
              <a:buChar char="Ø"/>
              <a:defRPr/>
            </a:pPr>
            <a:r>
              <a:rPr lang="en-US" sz="2000" kern="0" dirty="0" smtClean="0">
                <a:effectLst/>
                <a:cs typeface="Arial" charset="0"/>
              </a:rPr>
              <a:t>CANDAC data manager Yan </a:t>
            </a:r>
            <a:r>
              <a:rPr lang="en-US" sz="2000" kern="0" smtClean="0">
                <a:effectLst/>
                <a:cs typeface="Arial" charset="0"/>
              </a:rPr>
              <a:t>Tsehtik</a:t>
            </a:r>
            <a:endParaRPr lang="en-US" sz="2000" kern="0" dirty="0" smtClean="0">
              <a:effectLst/>
              <a:cs typeface="Arial" charset="0"/>
            </a:endParaRPr>
          </a:p>
          <a:p>
            <a:pPr lvl="1" eaLnBrk="1" hangingPunct="1">
              <a:lnSpc>
                <a:spcPct val="80000"/>
              </a:lnSpc>
              <a:buFont typeface="Wingdings" panose="05000000000000000000" pitchFamily="2" charset="2"/>
              <a:buChar char="Ø"/>
              <a:defRPr/>
            </a:pPr>
            <a:endParaRPr lang="en-US" sz="2000" kern="0" dirty="0" smtClean="0">
              <a:effectLst/>
              <a:cs typeface="Arial" charset="0"/>
            </a:endParaRPr>
          </a:p>
          <a:p>
            <a:pPr eaLnBrk="1" hangingPunct="1">
              <a:lnSpc>
                <a:spcPct val="80000"/>
              </a:lnSpc>
              <a:defRPr/>
            </a:pPr>
            <a:r>
              <a:rPr lang="en-US" sz="2400" kern="0" dirty="0" smtClean="0">
                <a:effectLst/>
              </a:rPr>
              <a:t>Canadian Arctic ACE Validation Campaigns supported by:</a:t>
            </a:r>
          </a:p>
          <a:p>
            <a:pPr lvl="1">
              <a:lnSpc>
                <a:spcPct val="80000"/>
              </a:lnSpc>
              <a:buFont typeface="Wingdings" panose="05000000000000000000" pitchFamily="2" charset="2"/>
              <a:buChar char="Ø"/>
              <a:defRPr/>
            </a:pPr>
            <a:r>
              <a:rPr lang="en-US" sz="2000" kern="0" dirty="0">
                <a:effectLst/>
                <a:cs typeface="Arial" charset="0"/>
              </a:rPr>
              <a:t>CSA, EC, NSERC, and NSTP</a:t>
            </a:r>
          </a:p>
          <a:p>
            <a:pPr lvl="1">
              <a:lnSpc>
                <a:spcPct val="80000"/>
              </a:lnSpc>
              <a:buFont typeface="Wingdings" panose="05000000000000000000" pitchFamily="2" charset="2"/>
              <a:buChar char="Ø"/>
              <a:defRPr/>
            </a:pPr>
            <a:r>
              <a:rPr lang="en-US" sz="2000" kern="0" dirty="0">
                <a:effectLst/>
                <a:cs typeface="Arial" charset="0"/>
              </a:rPr>
              <a:t>PI Kaley </a:t>
            </a:r>
            <a:r>
              <a:rPr lang="en-US" sz="2000" kern="0" dirty="0" smtClean="0">
                <a:effectLst/>
                <a:cs typeface="Arial" charset="0"/>
              </a:rPr>
              <a:t>Walker</a:t>
            </a:r>
          </a:p>
          <a:p>
            <a:pPr lvl="1">
              <a:lnSpc>
                <a:spcPct val="80000"/>
              </a:lnSpc>
              <a:buFont typeface="Wingdings" panose="05000000000000000000" pitchFamily="2" charset="2"/>
              <a:buChar char="Ø"/>
              <a:defRPr/>
            </a:pPr>
            <a:endParaRPr lang="en-US" sz="2000" kern="0" dirty="0" smtClean="0">
              <a:effectLst/>
            </a:endParaRPr>
          </a:p>
          <a:p>
            <a:pPr eaLnBrk="1" hangingPunct="1">
              <a:lnSpc>
                <a:spcPct val="80000"/>
              </a:lnSpc>
              <a:defRPr/>
            </a:pPr>
            <a:r>
              <a:rPr lang="en-US" sz="2400" kern="0" dirty="0" smtClean="0">
                <a:effectLst/>
              </a:rPr>
              <a:t>Special </a:t>
            </a:r>
            <a:r>
              <a:rPr lang="en-US" sz="2400" kern="0" dirty="0" smtClean="0">
                <a:effectLst/>
              </a:rPr>
              <a:t>thanks to Pierre </a:t>
            </a:r>
            <a:r>
              <a:rPr lang="en-US" sz="2400" kern="0" dirty="0" err="1" smtClean="0">
                <a:effectLst/>
              </a:rPr>
              <a:t>Fogal</a:t>
            </a:r>
            <a:r>
              <a:rPr lang="en-US" sz="2400" kern="0" dirty="0" smtClean="0">
                <a:effectLst/>
              </a:rPr>
              <a:t>, Paul </a:t>
            </a:r>
            <a:r>
              <a:rPr lang="en-US" sz="2400" kern="0" dirty="0" err="1" smtClean="0">
                <a:effectLst/>
              </a:rPr>
              <a:t>Loewen</a:t>
            </a:r>
            <a:r>
              <a:rPr lang="en-US" sz="2400" kern="0" dirty="0" smtClean="0">
                <a:effectLst/>
              </a:rPr>
              <a:t>, Mike </a:t>
            </a:r>
            <a:r>
              <a:rPr lang="en-US" sz="2400" kern="0" dirty="0" smtClean="0">
                <a:effectLst/>
              </a:rPr>
              <a:t>Maurice, Peter McGovern </a:t>
            </a:r>
            <a:r>
              <a:rPr lang="en-US" sz="2400" kern="0" dirty="0" smtClean="0">
                <a:effectLst/>
              </a:rPr>
              <a:t>and Kaley Walker for assistance with ACE Validation </a:t>
            </a:r>
            <a:r>
              <a:rPr lang="en-US" sz="2400" kern="0" dirty="0" smtClean="0">
                <a:effectLst/>
              </a:rPr>
              <a:t>Campaigns.</a:t>
            </a:r>
            <a:endParaRPr lang="en-US" sz="2400" kern="0" dirty="0" smtClean="0">
              <a:effectLst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038600" y="261642"/>
            <a:ext cx="4114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3600" b="1" dirty="0" smtClean="0"/>
              <a:t>Acknowledgements</a:t>
            </a:r>
            <a:endParaRPr lang="en-CA" sz="3600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1778408" y="6659418"/>
            <a:ext cx="413591" cy="198582"/>
          </a:xfrm>
        </p:spPr>
        <p:txBody>
          <a:bodyPr/>
          <a:lstStyle/>
          <a:p>
            <a:fld id="{FA679C8D-767B-4B70-9D61-BB737BBC130F}" type="slidenum">
              <a:rPr lang="en-CA" sz="1000" smtClean="0"/>
              <a:pPr/>
              <a:t>15</a:t>
            </a:fld>
            <a:endParaRPr lang="en-CA" sz="1000" dirty="0"/>
          </a:p>
        </p:txBody>
      </p:sp>
      <p:sp>
        <p:nvSpPr>
          <p:cNvPr id="6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4038600" y="6647693"/>
            <a:ext cx="4114800" cy="210307"/>
          </a:xfrm>
        </p:spPr>
        <p:txBody>
          <a:bodyPr/>
          <a:lstStyle/>
          <a:p>
            <a:r>
              <a:rPr lang="en-CA" dirty="0" smtClean="0">
                <a:solidFill>
                  <a:prstClr val="black"/>
                </a:solidFill>
              </a:rPr>
              <a:t>Sophie Tran – CAP 2016, June 15</a:t>
            </a:r>
            <a:r>
              <a:rPr lang="en-CA" baseline="30000" dirty="0" smtClean="0">
                <a:solidFill>
                  <a:prstClr val="black"/>
                </a:solidFill>
              </a:rPr>
              <a:t>th</a:t>
            </a:r>
            <a:endParaRPr lang="en-CA" baseline="300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2318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9448800" y="6650182"/>
            <a:ext cx="2743200" cy="207818"/>
          </a:xfrm>
        </p:spPr>
        <p:txBody>
          <a:bodyPr/>
          <a:lstStyle/>
          <a:p>
            <a:r>
              <a:rPr lang="en-CA" sz="1000" dirty="0" smtClean="0">
                <a:solidFill>
                  <a:prstClr val="black">
                    <a:tint val="75000"/>
                  </a:prstClr>
                </a:solidFill>
              </a:rPr>
              <a:t>2</a:t>
            </a:r>
            <a:endParaRPr lang="en-CA" sz="1000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44000" y="72000"/>
            <a:ext cx="839965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3600" b="1" dirty="0" smtClean="0">
                <a:solidFill>
                  <a:prstClr val="black"/>
                </a:solidFill>
              </a:rPr>
              <a:t>Outline</a:t>
            </a:r>
            <a:endParaRPr lang="en-CA" sz="3600" b="1" dirty="0">
              <a:solidFill>
                <a:prstClr val="black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340203" y="1339439"/>
            <a:ext cx="8679542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CA" sz="3200" dirty="0" smtClean="0"/>
              <a:t>Context and motivation</a:t>
            </a:r>
          </a:p>
          <a:p>
            <a:pPr marL="514350" indent="-514350">
              <a:buFont typeface="+mj-lt"/>
              <a:buAutoNum type="arabicPeriod"/>
            </a:pPr>
            <a:r>
              <a:rPr lang="en-CA" sz="3200" dirty="0" smtClean="0"/>
              <a:t>Instrument and measurement site</a:t>
            </a:r>
          </a:p>
          <a:p>
            <a:pPr marL="514350" indent="-514350">
              <a:buFont typeface="+mj-lt"/>
              <a:buAutoNum type="arabicPeriod"/>
            </a:pPr>
            <a:r>
              <a:rPr lang="en-CA" sz="3200" dirty="0" smtClean="0"/>
              <a:t>Results for:</a:t>
            </a:r>
          </a:p>
          <a:p>
            <a:pPr marL="971550" lvl="1" indent="-514350">
              <a:buFont typeface="Arial" panose="020B0604020202020204" pitchFamily="34" charset="0"/>
              <a:buChar char="•"/>
            </a:pPr>
            <a:r>
              <a:rPr lang="en-CA" sz="3200" dirty="0"/>
              <a:t>Carbon Monoxide</a:t>
            </a:r>
          </a:p>
          <a:p>
            <a:pPr marL="971550" lvl="1" indent="-514350">
              <a:buFont typeface="Arial" panose="020B0604020202020204" pitchFamily="34" charset="0"/>
              <a:buChar char="•"/>
            </a:pPr>
            <a:r>
              <a:rPr lang="en-CA" sz="3200" dirty="0"/>
              <a:t>Ozone	</a:t>
            </a:r>
          </a:p>
          <a:p>
            <a:pPr marL="514350" indent="-514350">
              <a:buFont typeface="+mj-lt"/>
              <a:buAutoNum type="arabicPeriod"/>
            </a:pPr>
            <a:r>
              <a:rPr lang="en-CA" sz="3200" dirty="0" smtClean="0"/>
              <a:t>Conclusions</a:t>
            </a:r>
          </a:p>
        </p:txBody>
      </p:sp>
      <p:sp>
        <p:nvSpPr>
          <p:cNvPr id="9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4038600" y="6647693"/>
            <a:ext cx="4114800" cy="210307"/>
          </a:xfrm>
        </p:spPr>
        <p:txBody>
          <a:bodyPr/>
          <a:lstStyle/>
          <a:p>
            <a:r>
              <a:rPr lang="en-CA" dirty="0" smtClean="0">
                <a:solidFill>
                  <a:prstClr val="black"/>
                </a:solidFill>
              </a:rPr>
              <a:t>Sophie Tran – CAP 2016, June 15</a:t>
            </a:r>
            <a:r>
              <a:rPr lang="en-CA" baseline="30000" dirty="0" smtClean="0">
                <a:solidFill>
                  <a:prstClr val="black"/>
                </a:solidFill>
              </a:rPr>
              <a:t>th</a:t>
            </a:r>
            <a:endParaRPr lang="en-CA" baseline="300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953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44000" y="72000"/>
            <a:ext cx="839965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3600" b="1" dirty="0">
                <a:solidFill>
                  <a:prstClr val="black"/>
                </a:solidFill>
              </a:rPr>
              <a:t>Context and motivation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10888" y="1631500"/>
            <a:ext cx="1149017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400" dirty="0">
                <a:solidFill>
                  <a:prstClr val="black"/>
                </a:solidFill>
              </a:rPr>
              <a:t>High Arctic </a:t>
            </a:r>
            <a:r>
              <a:rPr lang="en-CA" sz="2400" dirty="0">
                <a:solidFill>
                  <a:prstClr val="black"/>
                </a:solidFill>
                <a:sym typeface="Wingdings" panose="05000000000000000000" pitchFamily="2" charset="2"/>
              </a:rPr>
              <a:t> </a:t>
            </a:r>
            <a:r>
              <a:rPr lang="en-CA" sz="2400" dirty="0">
                <a:solidFill>
                  <a:prstClr val="black"/>
                </a:solidFill>
              </a:rPr>
              <a:t>prolonged periods of total darkness in the winter and continuous daylight in the summer. </a:t>
            </a: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842207" y="2653292"/>
            <a:ext cx="4582395" cy="3763504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8351197" y="6380829"/>
            <a:ext cx="2075994" cy="2548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CA" sz="1200" dirty="0">
                <a:solidFill>
                  <a:srgbClr val="161616"/>
                </a:solidFill>
              </a:rPr>
              <a:t>(Courtesy of </a:t>
            </a:r>
            <a:r>
              <a:rPr lang="en-CA" sz="1200" dirty="0" err="1">
                <a:solidFill>
                  <a:srgbClr val="161616"/>
                </a:solidFill>
              </a:rPr>
              <a:t>Rodica</a:t>
            </a:r>
            <a:r>
              <a:rPr lang="en-CA" sz="1200" dirty="0">
                <a:solidFill>
                  <a:srgbClr val="161616"/>
                </a:solidFill>
              </a:rPr>
              <a:t> </a:t>
            </a:r>
            <a:r>
              <a:rPr lang="en-CA" sz="1200" dirty="0" err="1">
                <a:solidFill>
                  <a:srgbClr val="161616"/>
                </a:solidFill>
              </a:rPr>
              <a:t>Lindenmaier</a:t>
            </a:r>
            <a:r>
              <a:rPr lang="en-CA" sz="1200" dirty="0">
                <a:solidFill>
                  <a:srgbClr val="161616"/>
                </a:solidFill>
              </a:rPr>
              <a:t>)</a:t>
            </a:r>
            <a:endParaRPr lang="en-CA" sz="1200" dirty="0">
              <a:solidFill>
                <a:prstClr val="black"/>
              </a:solidFill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7581940" y="2109989"/>
            <a:ext cx="2740531" cy="4123196"/>
            <a:chOff x="7581940" y="2109989"/>
            <a:chExt cx="2740531" cy="4123196"/>
          </a:xfrm>
        </p:grpSpPr>
        <p:pic>
          <p:nvPicPr>
            <p:cNvPr id="18" name="Picture 17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7581940" y="2766947"/>
              <a:ext cx="2394961" cy="3466238"/>
            </a:xfrm>
            <a:prstGeom prst="rect">
              <a:avLst/>
            </a:prstGeom>
          </p:spPr>
        </p:pic>
        <p:sp>
          <p:nvSpPr>
            <p:cNvPr id="19" name="TextBox 18"/>
            <p:cNvSpPr txBox="1"/>
            <p:nvPr/>
          </p:nvSpPr>
          <p:spPr>
            <a:xfrm>
              <a:off x="8210571" y="2109989"/>
              <a:ext cx="2111900" cy="4247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CA" sz="2400" b="1" dirty="0">
                  <a:solidFill>
                    <a:prstClr val="black"/>
                  </a:solidFill>
                </a:rPr>
                <a:t>Polar night</a:t>
              </a:r>
            </a:p>
          </p:txBody>
        </p:sp>
        <p:cxnSp>
          <p:nvCxnSpPr>
            <p:cNvPr id="20" name="Straight Arrow Connector 19"/>
            <p:cNvCxnSpPr/>
            <p:nvPr/>
          </p:nvCxnSpPr>
          <p:spPr>
            <a:xfrm flipH="1">
              <a:off x="7763679" y="2518774"/>
              <a:ext cx="849990" cy="742951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Arrow Connector 20"/>
            <p:cNvCxnSpPr/>
            <p:nvPr/>
          </p:nvCxnSpPr>
          <p:spPr>
            <a:xfrm>
              <a:off x="8779421" y="2504210"/>
              <a:ext cx="0" cy="772256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Arrow Connector 21"/>
            <p:cNvCxnSpPr/>
            <p:nvPr/>
          </p:nvCxnSpPr>
          <p:spPr>
            <a:xfrm>
              <a:off x="8972952" y="2518767"/>
              <a:ext cx="832485" cy="742951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11801059" y="6644903"/>
            <a:ext cx="397459" cy="222333"/>
          </a:xfrm>
        </p:spPr>
        <p:txBody>
          <a:bodyPr/>
          <a:lstStyle/>
          <a:p>
            <a:fld id="{FA679C8D-767B-4B70-9D61-BB737BBC130F}" type="slidenum">
              <a:rPr lang="en-CA" sz="1000" smtClean="0">
                <a:solidFill>
                  <a:prstClr val="black">
                    <a:tint val="75000"/>
                  </a:prstClr>
                </a:solidFill>
              </a:rPr>
              <a:pPr/>
              <a:t>3</a:t>
            </a:fld>
            <a:endParaRPr lang="en-CA" sz="1000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10888" y="768504"/>
            <a:ext cx="1185578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400" dirty="0">
                <a:solidFill>
                  <a:prstClr val="black"/>
                </a:solidFill>
              </a:rPr>
              <a:t>Rapid climate change in the Arctic </a:t>
            </a:r>
            <a:r>
              <a:rPr lang="en-CA" sz="2400" dirty="0">
                <a:solidFill>
                  <a:prstClr val="black"/>
                </a:solidFill>
                <a:sym typeface="Wingdings" panose="05000000000000000000" pitchFamily="2" charset="2"/>
              </a:rPr>
              <a:t> importance to improve our knowledge about processes driving these changes, including the atmospheric composition.</a:t>
            </a:r>
            <a:endParaRPr lang="en-CA" sz="2400" dirty="0">
              <a:solidFill>
                <a:prstClr val="black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11889" y="2734943"/>
            <a:ext cx="5313845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400" dirty="0">
                <a:solidFill>
                  <a:prstClr val="black"/>
                </a:solidFill>
              </a:rPr>
              <a:t>To monitor and measure atmospheric composition, ground-based stations are equipped with Fourier Transform Spectrometers (FTS). However, most of them use the Sun as a light source… which leads to a measurement gap during polar night. 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986891" y="5713772"/>
            <a:ext cx="38553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>
                <a:solidFill>
                  <a:prstClr val="black"/>
                </a:solidFill>
              </a:rPr>
              <a:t>FTIR measurements from 2007 to 2010 </a:t>
            </a:r>
          </a:p>
          <a:p>
            <a:r>
              <a:rPr lang="en-CA" dirty="0">
                <a:solidFill>
                  <a:prstClr val="black"/>
                </a:solidFill>
              </a:rPr>
              <a:t>at Eureka (80°N), Nunavut, Canada. </a:t>
            </a:r>
          </a:p>
        </p:txBody>
      </p:sp>
      <p:sp>
        <p:nvSpPr>
          <p:cNvPr id="24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4038600" y="6647693"/>
            <a:ext cx="4114800" cy="210307"/>
          </a:xfrm>
        </p:spPr>
        <p:txBody>
          <a:bodyPr/>
          <a:lstStyle/>
          <a:p>
            <a:r>
              <a:rPr lang="en-CA" dirty="0" smtClean="0">
                <a:solidFill>
                  <a:prstClr val="black"/>
                </a:solidFill>
              </a:rPr>
              <a:t>Sophie Tran – CAP 2016, June 15</a:t>
            </a:r>
            <a:r>
              <a:rPr lang="en-CA" baseline="30000" dirty="0" smtClean="0">
                <a:solidFill>
                  <a:prstClr val="black"/>
                </a:solidFill>
              </a:rPr>
              <a:t>th</a:t>
            </a:r>
            <a:endParaRPr lang="en-CA" baseline="300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27652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44000" y="72000"/>
            <a:ext cx="839965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3600" b="1" dirty="0">
                <a:solidFill>
                  <a:prstClr val="black"/>
                </a:solidFill>
              </a:rPr>
              <a:t>Context and motivation</a:t>
            </a:r>
          </a:p>
        </p:txBody>
      </p:sp>
      <p:grpSp>
        <p:nvGrpSpPr>
          <p:cNvPr id="16" name="Group 15"/>
          <p:cNvGrpSpPr>
            <a:grpSpLocks noChangeAspect="1"/>
          </p:cNvGrpSpPr>
          <p:nvPr/>
        </p:nvGrpSpPr>
        <p:grpSpPr>
          <a:xfrm>
            <a:off x="8600933" y="1793924"/>
            <a:ext cx="3218815" cy="4092147"/>
            <a:chOff x="8850728" y="395165"/>
            <a:chExt cx="2823523" cy="3589603"/>
          </a:xfrm>
        </p:grpSpPr>
        <p:sp>
          <p:nvSpPr>
            <p:cNvPr id="15" name="Rectangle 14"/>
            <p:cNvSpPr/>
            <p:nvPr/>
          </p:nvSpPr>
          <p:spPr>
            <a:xfrm>
              <a:off x="8850728" y="395165"/>
              <a:ext cx="2819400" cy="358960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>
                <a:solidFill>
                  <a:prstClr val="white"/>
                </a:solidFill>
              </a:endParaRPr>
            </a:p>
          </p:txBody>
        </p:sp>
        <p:grpSp>
          <p:nvGrpSpPr>
            <p:cNvPr id="13" name="Group 12"/>
            <p:cNvGrpSpPr/>
            <p:nvPr/>
          </p:nvGrpSpPr>
          <p:grpSpPr>
            <a:xfrm>
              <a:off x="8850728" y="395165"/>
              <a:ext cx="2823523" cy="3589603"/>
              <a:chOff x="8850728" y="395165"/>
              <a:chExt cx="2823523" cy="3589603"/>
            </a:xfrm>
          </p:grpSpPr>
          <p:grpSp>
            <p:nvGrpSpPr>
              <p:cNvPr id="11" name="Group 10"/>
              <p:cNvGrpSpPr/>
              <p:nvPr/>
            </p:nvGrpSpPr>
            <p:grpSpPr>
              <a:xfrm>
                <a:off x="8850728" y="395165"/>
                <a:ext cx="2823523" cy="3408628"/>
                <a:chOff x="8850728" y="395165"/>
                <a:chExt cx="2823523" cy="3408628"/>
              </a:xfrm>
            </p:grpSpPr>
            <p:pic>
              <p:nvPicPr>
                <p:cNvPr id="9" name="Picture 8"/>
                <p:cNvPicPr>
                  <a:picLocks noChangeAspect="1"/>
                </p:cNvPicPr>
                <p:nvPr/>
              </p:nvPicPr>
              <p:blipFill>
                <a:blip r:embed="rId3" cstate="print"/>
                <a:stretch>
                  <a:fillRect/>
                </a:stretch>
              </p:blipFill>
              <p:spPr>
                <a:xfrm>
                  <a:off x="8850728" y="1931534"/>
                  <a:ext cx="2819400" cy="1400175"/>
                </a:xfrm>
                <a:prstGeom prst="rect">
                  <a:avLst/>
                </a:prstGeom>
              </p:spPr>
            </p:pic>
            <p:pic>
              <p:nvPicPr>
                <p:cNvPr id="10" name="Picture 9"/>
                <p:cNvPicPr>
                  <a:picLocks noChangeAspect="1"/>
                </p:cNvPicPr>
                <p:nvPr/>
              </p:nvPicPr>
              <p:blipFill rotWithShape="1">
                <a:blip r:embed="rId4" cstate="print"/>
                <a:srcRect l="14241"/>
                <a:stretch/>
              </p:blipFill>
              <p:spPr>
                <a:xfrm>
                  <a:off x="9227742" y="3194193"/>
                  <a:ext cx="2442387" cy="609600"/>
                </a:xfrm>
                <a:prstGeom prst="rect">
                  <a:avLst/>
                </a:prstGeom>
              </p:spPr>
            </p:pic>
            <p:pic>
              <p:nvPicPr>
                <p:cNvPr id="8" name="Picture 7"/>
                <p:cNvPicPr>
                  <a:picLocks noChangeAspect="1"/>
                </p:cNvPicPr>
                <p:nvPr/>
              </p:nvPicPr>
              <p:blipFill>
                <a:blip r:embed="rId5" cstate="print"/>
                <a:stretch>
                  <a:fillRect/>
                </a:stretch>
              </p:blipFill>
              <p:spPr>
                <a:xfrm>
                  <a:off x="8873901" y="395165"/>
                  <a:ext cx="2800350" cy="1495425"/>
                </a:xfrm>
                <a:prstGeom prst="rect">
                  <a:avLst/>
                </a:prstGeom>
              </p:spPr>
            </p:pic>
          </p:grpSp>
          <p:pic>
            <p:nvPicPr>
              <p:cNvPr id="12" name="Picture 11"/>
              <p:cNvPicPr>
                <a:picLocks noChangeAspect="1"/>
              </p:cNvPicPr>
              <p:nvPr/>
            </p:nvPicPr>
            <p:blipFill>
              <a:blip r:embed="rId6" cstate="print"/>
              <a:stretch>
                <a:fillRect/>
              </a:stretch>
            </p:blipFill>
            <p:spPr>
              <a:xfrm>
                <a:off x="9386897" y="3803793"/>
                <a:ext cx="2124075" cy="180975"/>
              </a:xfrm>
              <a:prstGeom prst="rect">
                <a:avLst/>
              </a:prstGeom>
            </p:spPr>
          </p:pic>
        </p:grpSp>
      </p:grpSp>
      <p:sp>
        <p:nvSpPr>
          <p:cNvPr id="17" name="TextBox 16"/>
          <p:cNvSpPr txBox="1"/>
          <p:nvPr/>
        </p:nvSpPr>
        <p:spPr>
          <a:xfrm>
            <a:off x="9560556" y="5896155"/>
            <a:ext cx="22544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dirty="0">
                <a:solidFill>
                  <a:prstClr val="black"/>
                </a:solidFill>
              </a:rPr>
              <a:t>(</a:t>
            </a:r>
            <a:r>
              <a:rPr lang="en-CA" dirty="0" err="1">
                <a:solidFill>
                  <a:prstClr val="black"/>
                </a:solidFill>
              </a:rPr>
              <a:t>Notholt</a:t>
            </a:r>
            <a:r>
              <a:rPr lang="en-CA" dirty="0">
                <a:solidFill>
                  <a:prstClr val="black"/>
                </a:solidFill>
              </a:rPr>
              <a:t> et al., 1997)</a:t>
            </a:r>
          </a:p>
        </p:txBody>
      </p:sp>
      <p:sp>
        <p:nvSpPr>
          <p:cNvPr id="21" name="Rectangle 20"/>
          <p:cNvSpPr/>
          <p:nvPr/>
        </p:nvSpPr>
        <p:spPr>
          <a:xfrm>
            <a:off x="224400" y="986696"/>
            <a:ext cx="117432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CA" sz="2000" dirty="0">
                <a:solidFill>
                  <a:prstClr val="black"/>
                </a:solidFill>
              </a:rPr>
              <a:t>During December 1992 and February 1993, </a:t>
            </a:r>
            <a:r>
              <a:rPr lang="en-CA" sz="2000" dirty="0" err="1">
                <a:solidFill>
                  <a:prstClr val="black"/>
                </a:solidFill>
              </a:rPr>
              <a:t>Notholt</a:t>
            </a:r>
            <a:r>
              <a:rPr lang="en-CA" sz="2000" dirty="0">
                <a:solidFill>
                  <a:prstClr val="black"/>
                </a:solidFill>
              </a:rPr>
              <a:t> at al. performed the first FTIR measurements to utilize the moon as the infrared source during the polar night at </a:t>
            </a:r>
            <a:r>
              <a:rPr lang="en-CA" sz="2000" dirty="0" err="1">
                <a:solidFill>
                  <a:prstClr val="black"/>
                </a:solidFill>
              </a:rPr>
              <a:t>Ny</a:t>
            </a:r>
            <a:r>
              <a:rPr lang="en-CA" sz="2000" dirty="0">
                <a:solidFill>
                  <a:prstClr val="black"/>
                </a:solidFill>
              </a:rPr>
              <a:t> </a:t>
            </a:r>
            <a:r>
              <a:rPr lang="en-CA" sz="2000" dirty="0" err="1">
                <a:solidFill>
                  <a:prstClr val="black"/>
                </a:solidFill>
              </a:rPr>
              <a:t>Alesund</a:t>
            </a:r>
            <a:r>
              <a:rPr lang="en-CA" sz="2000" dirty="0">
                <a:solidFill>
                  <a:prstClr val="black"/>
                </a:solidFill>
              </a:rPr>
              <a:t>, Spitsbergen (78.9°N, 11.9°E) to obtain the column densities of several trace gases.  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5724251" y="4557327"/>
            <a:ext cx="2819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dirty="0">
                <a:solidFill>
                  <a:prstClr val="black"/>
                </a:solidFill>
              </a:rPr>
              <a:t>(</a:t>
            </a:r>
            <a:r>
              <a:rPr lang="en-CA" dirty="0" err="1">
                <a:solidFill>
                  <a:prstClr val="black"/>
                </a:solidFill>
              </a:rPr>
              <a:t>Notholt</a:t>
            </a:r>
            <a:r>
              <a:rPr lang="en-CA" dirty="0">
                <a:solidFill>
                  <a:prstClr val="black"/>
                </a:solidFill>
              </a:rPr>
              <a:t> et al., 1993)</a:t>
            </a:r>
          </a:p>
        </p:txBody>
      </p:sp>
      <p:sp>
        <p:nvSpPr>
          <p:cNvPr id="24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11801059" y="6644903"/>
            <a:ext cx="397459" cy="222333"/>
          </a:xfrm>
        </p:spPr>
        <p:txBody>
          <a:bodyPr/>
          <a:lstStyle/>
          <a:p>
            <a:r>
              <a:rPr lang="en-CA" sz="1000" dirty="0" smtClean="0">
                <a:solidFill>
                  <a:prstClr val="black">
                    <a:tint val="75000"/>
                  </a:prstClr>
                </a:solidFill>
              </a:rPr>
              <a:t>4</a:t>
            </a:r>
            <a:endParaRPr lang="en-CA" sz="1000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279477" y="2046603"/>
            <a:ext cx="81286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>
                <a:solidFill>
                  <a:prstClr val="black"/>
                </a:solidFill>
              </a:rPr>
              <a:t>Zenith column densities (mol cm</a:t>
            </a:r>
            <a:r>
              <a:rPr lang="en-CA" baseline="30000" dirty="0">
                <a:solidFill>
                  <a:prstClr val="black"/>
                </a:solidFill>
              </a:rPr>
              <a:t>-2</a:t>
            </a:r>
            <a:r>
              <a:rPr lang="en-CA" dirty="0">
                <a:solidFill>
                  <a:prstClr val="black"/>
                </a:solidFill>
              </a:rPr>
              <a:t>):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1387822" y="5056507"/>
            <a:ext cx="742800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000" dirty="0">
                <a:solidFill>
                  <a:prstClr val="black"/>
                </a:solidFill>
              </a:rPr>
              <a:t>They could also monitor the seasonal cycles of certain trace gases </a:t>
            </a:r>
            <a:r>
              <a:rPr lang="en-CA" sz="2000" dirty="0">
                <a:solidFill>
                  <a:prstClr val="black"/>
                </a:solidFill>
                <a:sym typeface="Wingdings" panose="05000000000000000000" pitchFamily="2" charset="2"/>
              </a:rPr>
              <a:t></a:t>
            </a:r>
            <a:endParaRPr lang="en-CA" sz="2000" dirty="0">
              <a:solidFill>
                <a:prstClr val="black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814708" y="5665320"/>
            <a:ext cx="788594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400" dirty="0">
                <a:solidFill>
                  <a:prstClr val="black"/>
                </a:solidFill>
              </a:rPr>
              <a:t>However, the measurements depend on the moon’s phases and more than half of the polar night can not be documented.</a:t>
            </a:r>
          </a:p>
        </p:txBody>
      </p:sp>
      <p:sp>
        <p:nvSpPr>
          <p:cNvPr id="28" name="Right Arrow 27"/>
          <p:cNvSpPr/>
          <p:nvPr/>
        </p:nvSpPr>
        <p:spPr>
          <a:xfrm>
            <a:off x="170978" y="5823455"/>
            <a:ext cx="499920" cy="514729"/>
          </a:xfrm>
          <a:prstGeom prst="rightArrow">
            <a:avLst/>
          </a:prstGeom>
          <a:noFill/>
          <a:ln w="28575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prstClr val="white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170978" y="2415935"/>
            <a:ext cx="8184672" cy="218755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70977" y="4573998"/>
            <a:ext cx="612658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>
                <a:solidFill>
                  <a:prstClr val="black"/>
                </a:solidFill>
              </a:rPr>
              <a:t>Measurements were taken for about a week around full moon. </a:t>
            </a:r>
          </a:p>
          <a:p>
            <a:endParaRPr lang="en-CA" dirty="0">
              <a:solidFill>
                <a:prstClr val="black"/>
              </a:solidFill>
            </a:endParaRPr>
          </a:p>
        </p:txBody>
      </p:sp>
      <p:sp>
        <p:nvSpPr>
          <p:cNvPr id="23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4038600" y="6647693"/>
            <a:ext cx="4114800" cy="210307"/>
          </a:xfrm>
        </p:spPr>
        <p:txBody>
          <a:bodyPr/>
          <a:lstStyle/>
          <a:p>
            <a:r>
              <a:rPr lang="en-CA" dirty="0" smtClean="0">
                <a:solidFill>
                  <a:prstClr val="black"/>
                </a:solidFill>
              </a:rPr>
              <a:t>Sophie Tran – CAP 2016, June 15</a:t>
            </a:r>
            <a:r>
              <a:rPr lang="en-CA" baseline="30000" dirty="0" smtClean="0">
                <a:solidFill>
                  <a:prstClr val="black"/>
                </a:solidFill>
              </a:rPr>
              <a:t>th</a:t>
            </a:r>
            <a:endParaRPr lang="en-CA" baseline="300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37221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26" grpId="0"/>
      <p:bldP spid="27" grpId="0"/>
      <p:bldP spid="2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44000" y="72000"/>
            <a:ext cx="839965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3600" b="1" dirty="0">
                <a:solidFill>
                  <a:prstClr val="black"/>
                </a:solidFill>
              </a:rPr>
              <a:t>Context and motivation</a:t>
            </a:r>
          </a:p>
        </p:txBody>
      </p:sp>
      <p:sp>
        <p:nvSpPr>
          <p:cNvPr id="24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11801059" y="6644903"/>
            <a:ext cx="397459" cy="222333"/>
          </a:xfrm>
        </p:spPr>
        <p:txBody>
          <a:bodyPr/>
          <a:lstStyle/>
          <a:p>
            <a:r>
              <a:rPr lang="en-CA" sz="1000" dirty="0" smtClean="0">
                <a:solidFill>
                  <a:prstClr val="black">
                    <a:tint val="75000"/>
                  </a:prstClr>
                </a:solidFill>
              </a:rPr>
              <a:t>5</a:t>
            </a:r>
            <a:endParaRPr lang="en-CA" sz="1000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05800" y="910321"/>
            <a:ext cx="1179058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800" dirty="0" smtClean="0"/>
              <a:t>In addition to documenting the atmospheric composition during the polar night, it’s also important to have good data coverage during the rest of the year. </a:t>
            </a:r>
            <a:endParaRPr lang="en-CA" sz="2800" dirty="0"/>
          </a:p>
        </p:txBody>
      </p:sp>
      <p:grpSp>
        <p:nvGrpSpPr>
          <p:cNvPr id="6" name="Group 5"/>
          <p:cNvGrpSpPr/>
          <p:nvPr/>
        </p:nvGrpSpPr>
        <p:grpSpPr>
          <a:xfrm>
            <a:off x="4655920" y="2127289"/>
            <a:ext cx="7145139" cy="3944202"/>
            <a:chOff x="4816772" y="1987901"/>
            <a:chExt cx="7145139" cy="3944202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752" t="10000" r="-60" b="8000"/>
            <a:stretch/>
          </p:blipFill>
          <p:spPr>
            <a:xfrm>
              <a:off x="4816772" y="1987901"/>
              <a:ext cx="7128424" cy="3944202"/>
            </a:xfrm>
            <a:prstGeom prst="rect">
              <a:avLst/>
            </a:prstGeom>
          </p:spPr>
        </p:pic>
        <p:sp>
          <p:nvSpPr>
            <p:cNvPr id="5" name="TextBox 4"/>
            <p:cNvSpPr txBox="1"/>
            <p:nvPr/>
          </p:nvSpPr>
          <p:spPr>
            <a:xfrm>
              <a:off x="11216251" y="2111544"/>
              <a:ext cx="67060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CA" sz="2400" b="1" dirty="0" smtClean="0">
                  <a:solidFill>
                    <a:srgbClr val="FF3300"/>
                  </a:solidFill>
                </a:rPr>
                <a:t>CO</a:t>
              </a:r>
              <a:endParaRPr lang="en-CA" sz="2400" b="1" dirty="0">
                <a:solidFill>
                  <a:srgbClr val="FF3300"/>
                </a:solidFill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11218523" y="3069168"/>
              <a:ext cx="67060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CA" sz="2400" b="1" dirty="0" smtClean="0">
                  <a:solidFill>
                    <a:srgbClr val="00CCFF"/>
                  </a:solidFill>
                </a:rPr>
                <a:t>O</a:t>
              </a:r>
              <a:r>
                <a:rPr lang="en-CA" sz="2400" b="1" baseline="-25000" dirty="0" smtClean="0">
                  <a:solidFill>
                    <a:srgbClr val="00CCFF"/>
                  </a:solidFill>
                </a:rPr>
                <a:t>3</a:t>
              </a:r>
              <a:endParaRPr lang="en-CA" sz="2400" b="1" baseline="-25000" dirty="0">
                <a:solidFill>
                  <a:srgbClr val="00CCFF"/>
                </a:solidFill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11220795" y="4040432"/>
              <a:ext cx="67060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CA" sz="2400" b="1" dirty="0" smtClean="0">
                  <a:solidFill>
                    <a:srgbClr val="D60093"/>
                  </a:solidFill>
                </a:rPr>
                <a:t>CH</a:t>
              </a:r>
              <a:r>
                <a:rPr lang="en-CA" sz="2400" b="1" baseline="-25000" dirty="0" smtClean="0">
                  <a:solidFill>
                    <a:srgbClr val="D60093"/>
                  </a:solidFill>
                </a:rPr>
                <a:t>4</a:t>
              </a:r>
              <a:endParaRPr lang="en-CA" sz="2400" b="1" baseline="-25000" dirty="0">
                <a:solidFill>
                  <a:srgbClr val="D60093"/>
                </a:solidFill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11198695" y="4998053"/>
              <a:ext cx="76321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CA" sz="2400" b="1" dirty="0" smtClean="0">
                  <a:solidFill>
                    <a:srgbClr val="92D050"/>
                  </a:solidFill>
                </a:rPr>
                <a:t>N</a:t>
              </a:r>
              <a:r>
                <a:rPr lang="en-CA" sz="2400" b="1" baseline="-25000" dirty="0" smtClean="0">
                  <a:solidFill>
                    <a:srgbClr val="92D050"/>
                  </a:solidFill>
                </a:rPr>
                <a:t>2</a:t>
              </a:r>
              <a:r>
                <a:rPr lang="en-CA" sz="2400" b="1" dirty="0" smtClean="0">
                  <a:solidFill>
                    <a:srgbClr val="92D050"/>
                  </a:solidFill>
                </a:rPr>
                <a:t>O</a:t>
              </a:r>
              <a:endParaRPr lang="en-CA" sz="2400" b="1" dirty="0">
                <a:solidFill>
                  <a:srgbClr val="92D050"/>
                </a:solidFill>
              </a:endParaRPr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123911" y="2190582"/>
            <a:ext cx="4392461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2400" dirty="0" smtClean="0"/>
              <a:t>Example of trace gas total columns measured by the 125HR from 2010 to 2015:</a:t>
            </a:r>
          </a:p>
          <a:p>
            <a:pPr algn="ctr"/>
            <a:r>
              <a:rPr lang="en-CA" sz="2400" dirty="0" smtClean="0"/>
              <a:t>measurement gaps are due to polar night, weather, reduced on-site operations, instrument issues 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888" y="5309599"/>
            <a:ext cx="441900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2400" dirty="0" smtClean="0">
                <a:solidFill>
                  <a:prstClr val="black"/>
                </a:solidFill>
              </a:rPr>
              <a:t>Need to have complementary measurements to assure the best data coverage through the year    </a:t>
            </a:r>
            <a:endParaRPr lang="en-CA" sz="2400" dirty="0">
              <a:solidFill>
                <a:prstClr val="black"/>
              </a:solidFill>
            </a:endParaRPr>
          </a:p>
        </p:txBody>
      </p:sp>
      <p:sp>
        <p:nvSpPr>
          <p:cNvPr id="16" name="Right Arrow 15"/>
          <p:cNvSpPr/>
          <p:nvPr/>
        </p:nvSpPr>
        <p:spPr>
          <a:xfrm rot="5400000">
            <a:off x="1951465" y="4610109"/>
            <a:ext cx="516075" cy="514729"/>
          </a:xfrm>
          <a:prstGeom prst="rightArrow">
            <a:avLst/>
          </a:prstGeom>
          <a:noFill/>
          <a:ln w="28575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prstClr val="white"/>
              </a:solidFill>
            </a:endParaRPr>
          </a:p>
        </p:txBody>
      </p:sp>
      <p:sp>
        <p:nvSpPr>
          <p:cNvPr id="17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4038600" y="6647693"/>
            <a:ext cx="4114800" cy="210307"/>
          </a:xfrm>
        </p:spPr>
        <p:txBody>
          <a:bodyPr/>
          <a:lstStyle/>
          <a:p>
            <a:r>
              <a:rPr lang="en-CA" dirty="0" smtClean="0">
                <a:solidFill>
                  <a:prstClr val="black"/>
                </a:solidFill>
              </a:rPr>
              <a:t>Sophie Tran – CAP 2016, June 15</a:t>
            </a:r>
            <a:r>
              <a:rPr lang="en-CA" baseline="30000" dirty="0" smtClean="0">
                <a:solidFill>
                  <a:prstClr val="black"/>
                </a:solidFill>
              </a:rPr>
              <a:t>th</a:t>
            </a:r>
            <a:endParaRPr lang="en-CA" baseline="300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74507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9448800" y="6650182"/>
            <a:ext cx="2743200" cy="207818"/>
          </a:xfrm>
        </p:spPr>
        <p:txBody>
          <a:bodyPr/>
          <a:lstStyle/>
          <a:p>
            <a:fld id="{FA679C8D-767B-4B70-9D61-BB737BBC130F}" type="slidenum">
              <a:rPr lang="en-CA" sz="1000" smtClean="0">
                <a:solidFill>
                  <a:prstClr val="black">
                    <a:tint val="75000"/>
                  </a:prstClr>
                </a:solidFill>
              </a:rPr>
              <a:pPr/>
              <a:t>6</a:t>
            </a:fld>
            <a:endParaRPr lang="en-CA" sz="100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44000" y="72000"/>
            <a:ext cx="104727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3600" b="1" dirty="0">
                <a:solidFill>
                  <a:srgbClr val="000000"/>
                </a:solidFill>
              </a:rPr>
              <a:t>Infrared emission spectroscopy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30478" y="922395"/>
            <a:ext cx="101441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400" b="1" dirty="0">
                <a:solidFill>
                  <a:srgbClr val="FF0066"/>
                </a:solidFill>
              </a:rPr>
              <a:t>E-AERI</a:t>
            </a:r>
            <a:r>
              <a:rPr lang="en-CA" sz="2400" dirty="0">
                <a:solidFill>
                  <a:prstClr val="white"/>
                </a:solidFill>
              </a:rPr>
              <a:t> </a:t>
            </a:r>
            <a:r>
              <a:rPr lang="en-CA" sz="2400" dirty="0">
                <a:solidFill>
                  <a:prstClr val="black"/>
                </a:solidFill>
              </a:rPr>
              <a:t>=</a:t>
            </a:r>
            <a:r>
              <a:rPr lang="en-CA" sz="2400" dirty="0">
                <a:solidFill>
                  <a:prstClr val="white"/>
                </a:solidFill>
              </a:rPr>
              <a:t> </a:t>
            </a:r>
            <a:r>
              <a:rPr lang="en-CA" sz="2400" dirty="0">
                <a:solidFill>
                  <a:prstClr val="black"/>
                </a:solidFill>
              </a:rPr>
              <a:t>Extended-range Atmospheric Emitted Radiance Interferometer</a:t>
            </a:r>
          </a:p>
        </p:txBody>
      </p:sp>
      <p:sp>
        <p:nvSpPr>
          <p:cNvPr id="8" name="Rectangle 7"/>
          <p:cNvSpPr/>
          <p:nvPr/>
        </p:nvSpPr>
        <p:spPr>
          <a:xfrm>
            <a:off x="430478" y="1529730"/>
            <a:ext cx="809916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  <a:defRPr/>
            </a:pPr>
            <a:r>
              <a:rPr lang="en-GB" sz="2000" dirty="0">
                <a:solidFill>
                  <a:prstClr val="black"/>
                </a:solidFill>
              </a:rPr>
              <a:t>Infrared Fourier Transform Spectrometer (FTS) with 1cm</a:t>
            </a:r>
            <a:r>
              <a:rPr lang="en-GB" sz="2000" baseline="30000" dirty="0">
                <a:solidFill>
                  <a:prstClr val="black"/>
                </a:solidFill>
              </a:rPr>
              <a:t>-1</a:t>
            </a:r>
            <a:r>
              <a:rPr lang="en-GB" sz="2000" dirty="0">
                <a:solidFill>
                  <a:prstClr val="black"/>
                </a:solidFill>
              </a:rPr>
              <a:t> resolution</a:t>
            </a:r>
          </a:p>
          <a:p>
            <a:pPr marL="285750" indent="-285750">
              <a:buFont typeface="Wingdings" panose="05000000000000000000" pitchFamily="2" charset="2"/>
              <a:buChar char="Ø"/>
              <a:defRPr/>
            </a:pPr>
            <a:r>
              <a:rPr lang="en-GB" sz="2000" dirty="0">
                <a:solidFill>
                  <a:prstClr val="black"/>
                </a:solidFill>
              </a:rPr>
              <a:t>Measurements of accurately calibrated </a:t>
            </a:r>
            <a:r>
              <a:rPr lang="en-GB" sz="2000" dirty="0" err="1">
                <a:solidFill>
                  <a:prstClr val="black"/>
                </a:solidFill>
              </a:rPr>
              <a:t>downwelling</a:t>
            </a:r>
            <a:r>
              <a:rPr lang="en-GB" sz="2000" dirty="0">
                <a:solidFill>
                  <a:prstClr val="black"/>
                </a:solidFill>
              </a:rPr>
              <a:t> infrared thermal emission from the atmosphere</a:t>
            </a:r>
          </a:p>
          <a:p>
            <a:pPr marL="285750" indent="-285750">
              <a:buFont typeface="Wingdings" panose="05000000000000000000" pitchFamily="2" charset="2"/>
              <a:buChar char="Ø"/>
              <a:defRPr/>
            </a:pPr>
            <a:r>
              <a:rPr lang="en-GB" sz="2000" dirty="0">
                <a:solidFill>
                  <a:prstClr val="black"/>
                </a:solidFill>
              </a:rPr>
              <a:t>Extended wavelength range covers</a:t>
            </a:r>
            <a:r>
              <a:rPr lang="en-US" sz="2000" dirty="0">
                <a:solidFill>
                  <a:prstClr val="black"/>
                </a:solidFill>
              </a:rPr>
              <a:t> </a:t>
            </a:r>
            <a:r>
              <a:rPr lang="en-US" sz="2000" b="1" dirty="0">
                <a:solidFill>
                  <a:prstClr val="black"/>
                </a:solidFill>
              </a:rPr>
              <a:t>400</a:t>
            </a:r>
            <a:r>
              <a:rPr lang="en-US" sz="2000" dirty="0">
                <a:solidFill>
                  <a:prstClr val="black"/>
                </a:solidFill>
              </a:rPr>
              <a:t>-3000 cm</a:t>
            </a:r>
            <a:r>
              <a:rPr lang="en-US" sz="2000" baseline="30000" dirty="0">
                <a:solidFill>
                  <a:prstClr val="black"/>
                </a:solidFill>
              </a:rPr>
              <a:t>-1</a:t>
            </a:r>
            <a:r>
              <a:rPr lang="en-US" sz="2000" dirty="0">
                <a:solidFill>
                  <a:prstClr val="black"/>
                </a:solidFill>
              </a:rPr>
              <a:t> (3-25 µm) to investigate the  IR surface cooling in the Arctic</a:t>
            </a:r>
          </a:p>
          <a:p>
            <a:pPr marL="285750" indent="-285750">
              <a:buFont typeface="Wingdings" panose="05000000000000000000" pitchFamily="2" charset="2"/>
              <a:buChar char="Ø"/>
              <a:defRPr/>
            </a:pPr>
            <a:r>
              <a:rPr lang="en-GB" sz="2000" b="1" dirty="0">
                <a:solidFill>
                  <a:prstClr val="black"/>
                </a:solidFill>
              </a:rPr>
              <a:t>High sensitivity to tropospheric trace gases</a:t>
            </a:r>
          </a:p>
          <a:p>
            <a:pPr marL="285750" indent="-285750">
              <a:buFont typeface="Wingdings" panose="05000000000000000000" pitchFamily="2" charset="2"/>
              <a:buChar char="Ø"/>
              <a:defRPr/>
            </a:pPr>
            <a:r>
              <a:rPr lang="en-GB" sz="2000" b="1" dirty="0">
                <a:solidFill>
                  <a:prstClr val="black"/>
                </a:solidFill>
              </a:rPr>
              <a:t>Measurements are independent of sunlight</a:t>
            </a:r>
          </a:p>
          <a:p>
            <a:pPr marL="285750" indent="-285750">
              <a:buFont typeface="Wingdings" panose="05000000000000000000" pitchFamily="2" charset="2"/>
              <a:buChar char="Ø"/>
              <a:defRPr/>
            </a:pPr>
            <a:endParaRPr lang="en-US" sz="2000" dirty="0">
              <a:solidFill>
                <a:prstClr val="black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Ø"/>
              <a:defRPr/>
            </a:pPr>
            <a:endParaRPr lang="en-GB" sz="2000" dirty="0">
              <a:solidFill>
                <a:prstClr val="black"/>
              </a:solidFill>
            </a:endParaRPr>
          </a:p>
        </p:txBody>
      </p:sp>
      <p:pic>
        <p:nvPicPr>
          <p:cNvPr id="9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0509" y="4488489"/>
            <a:ext cx="5630648" cy="1843045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9954023" y="4684225"/>
            <a:ext cx="189755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1600" dirty="0">
                <a:solidFill>
                  <a:prstClr val="black"/>
                </a:solidFill>
              </a:rPr>
              <a:t>Retrieval windows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44000" y="4591892"/>
            <a:ext cx="603512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2800" b="1" dirty="0">
                <a:solidFill>
                  <a:prstClr val="black"/>
                </a:solidFill>
              </a:rPr>
              <a:t>Retrievals of trace gas column densities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717654" y="5193179"/>
            <a:ext cx="510381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lvl="2" indent="-285750">
              <a:buFont typeface="Wingdings" panose="05000000000000000000" pitchFamily="2" charset="2"/>
              <a:buChar char="ü"/>
            </a:pPr>
            <a:r>
              <a:rPr lang="en-CA" sz="2000" dirty="0">
                <a:solidFill>
                  <a:prstClr val="black"/>
                </a:solidFill>
              </a:rPr>
              <a:t>Using new SFIT4 retrieval algorithm </a:t>
            </a:r>
          </a:p>
          <a:p>
            <a:pPr marL="0" lvl="2"/>
            <a:r>
              <a:rPr lang="en-CA" altLang="ko-KR" sz="2000" dirty="0">
                <a:solidFill>
                  <a:prstClr val="black"/>
                </a:solidFill>
                <a:ea typeface="굴림" charset="-127"/>
              </a:rPr>
              <a:t>     </a:t>
            </a:r>
            <a:r>
              <a:rPr lang="en-US" altLang="ko-KR" i="1" dirty="0">
                <a:solidFill>
                  <a:prstClr val="black"/>
                </a:solidFill>
                <a:ea typeface="굴림" charset="-127"/>
              </a:rPr>
              <a:t>(before: SFIT2 v393_MP Emission Add-on)</a:t>
            </a:r>
            <a:endParaRPr lang="en-CA" i="1" dirty="0">
              <a:solidFill>
                <a:prstClr val="black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CA" sz="2000" dirty="0">
                <a:solidFill>
                  <a:prstClr val="black"/>
                </a:solidFill>
              </a:rPr>
              <a:t>Can currently retrieve CO, CH</a:t>
            </a:r>
            <a:r>
              <a:rPr lang="en-CA" sz="2000" baseline="-25000" dirty="0">
                <a:solidFill>
                  <a:prstClr val="black"/>
                </a:solidFill>
              </a:rPr>
              <a:t>4, </a:t>
            </a:r>
            <a:r>
              <a:rPr lang="en-CA" sz="2000" dirty="0">
                <a:solidFill>
                  <a:prstClr val="black"/>
                </a:solidFill>
              </a:rPr>
              <a:t>N</a:t>
            </a:r>
            <a:r>
              <a:rPr lang="en-CA" sz="2000" baseline="-25000" dirty="0">
                <a:solidFill>
                  <a:prstClr val="black"/>
                </a:solidFill>
              </a:rPr>
              <a:t>2</a:t>
            </a:r>
            <a:r>
              <a:rPr lang="en-CA" sz="2000" dirty="0">
                <a:solidFill>
                  <a:prstClr val="black"/>
                </a:solidFill>
              </a:rPr>
              <a:t>O, and</a:t>
            </a:r>
            <a:r>
              <a:rPr lang="en-CA" sz="2000" baseline="-25000" dirty="0">
                <a:solidFill>
                  <a:prstClr val="black"/>
                </a:solidFill>
              </a:rPr>
              <a:t> </a:t>
            </a:r>
            <a:r>
              <a:rPr lang="en-CA" sz="2000" dirty="0">
                <a:solidFill>
                  <a:prstClr val="black"/>
                </a:solidFill>
              </a:rPr>
              <a:t>O</a:t>
            </a:r>
            <a:r>
              <a:rPr lang="en-CA" sz="2000" baseline="-25000" dirty="0">
                <a:solidFill>
                  <a:prstClr val="black"/>
                </a:solidFill>
              </a:rPr>
              <a:t>3</a:t>
            </a:r>
          </a:p>
        </p:txBody>
      </p:sp>
      <p:sp>
        <p:nvSpPr>
          <p:cNvPr id="13" name="Down Arrow 12"/>
          <p:cNvSpPr/>
          <p:nvPr/>
        </p:nvSpPr>
        <p:spPr>
          <a:xfrm>
            <a:off x="2706255" y="3971636"/>
            <a:ext cx="452581" cy="516853"/>
          </a:xfrm>
          <a:prstGeom prst="downArrow">
            <a:avLst/>
          </a:prstGeom>
          <a:solidFill>
            <a:schemeClr val="bg1"/>
          </a:solidFill>
          <a:ln w="28575">
            <a:solidFill>
              <a:srgbClr val="3399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prstClr val="white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718" r="25156" b="9722"/>
          <a:stretch/>
        </p:blipFill>
        <p:spPr>
          <a:xfrm>
            <a:off x="8603742" y="1402730"/>
            <a:ext cx="2700561" cy="2849618"/>
          </a:xfrm>
          <a:prstGeom prst="rect">
            <a:avLst/>
          </a:prstGeom>
        </p:spPr>
      </p:pic>
      <p:sp>
        <p:nvSpPr>
          <p:cNvPr id="15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4038600" y="6647693"/>
            <a:ext cx="4114800" cy="210307"/>
          </a:xfrm>
        </p:spPr>
        <p:txBody>
          <a:bodyPr/>
          <a:lstStyle/>
          <a:p>
            <a:r>
              <a:rPr lang="en-CA" dirty="0" smtClean="0">
                <a:solidFill>
                  <a:prstClr val="black"/>
                </a:solidFill>
              </a:rPr>
              <a:t>Sophie Tran – CAP 2016, June 15</a:t>
            </a:r>
            <a:r>
              <a:rPr lang="en-CA" baseline="30000" dirty="0" smtClean="0">
                <a:solidFill>
                  <a:prstClr val="black"/>
                </a:solidFill>
              </a:rPr>
              <a:t>th</a:t>
            </a:r>
            <a:endParaRPr lang="en-CA" baseline="300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6319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9448800" y="6650182"/>
            <a:ext cx="2743200" cy="207818"/>
          </a:xfrm>
        </p:spPr>
        <p:txBody>
          <a:bodyPr/>
          <a:lstStyle/>
          <a:p>
            <a:fld id="{FA679C8D-767B-4B70-9D61-BB737BBC130F}" type="slidenum">
              <a:rPr lang="en-CA" sz="1000" smtClean="0">
                <a:solidFill>
                  <a:prstClr val="black">
                    <a:tint val="75000"/>
                  </a:prstClr>
                </a:solidFill>
              </a:rPr>
              <a:pPr/>
              <a:t>7</a:t>
            </a:fld>
            <a:endParaRPr lang="en-CA" sz="100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44000" y="72000"/>
            <a:ext cx="104727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3600" b="1" dirty="0" smtClean="0">
                <a:solidFill>
                  <a:srgbClr val="000000"/>
                </a:solidFill>
              </a:rPr>
              <a:t>Measurement sites</a:t>
            </a:r>
            <a:endParaRPr lang="en-CA" sz="3600" b="1" dirty="0">
              <a:solidFill>
                <a:srgbClr val="000000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63862" y="252158"/>
            <a:ext cx="5905554" cy="2907298"/>
          </a:xfrm>
          <a:prstGeom prst="rect">
            <a:avLst/>
          </a:prstGeom>
        </p:spPr>
      </p:pic>
      <p:grpSp>
        <p:nvGrpSpPr>
          <p:cNvPr id="41" name="Group 40"/>
          <p:cNvGrpSpPr/>
          <p:nvPr/>
        </p:nvGrpSpPr>
        <p:grpSpPr>
          <a:xfrm>
            <a:off x="144000" y="2267695"/>
            <a:ext cx="11227705" cy="4081521"/>
            <a:chOff x="82720" y="1774209"/>
            <a:chExt cx="11227705" cy="4081521"/>
          </a:xfrm>
        </p:grpSpPr>
        <p:grpSp>
          <p:nvGrpSpPr>
            <p:cNvPr id="27" name="Group 26"/>
            <p:cNvGrpSpPr/>
            <p:nvPr/>
          </p:nvGrpSpPr>
          <p:grpSpPr>
            <a:xfrm>
              <a:off x="1741822" y="2506732"/>
              <a:ext cx="8630054" cy="3189717"/>
              <a:chOff x="3365908" y="2506732"/>
              <a:chExt cx="8630054" cy="3189717"/>
            </a:xfrm>
          </p:grpSpPr>
          <p:cxnSp>
            <p:nvCxnSpPr>
              <p:cNvPr id="18" name="Straight Connector 17"/>
              <p:cNvCxnSpPr/>
              <p:nvPr/>
            </p:nvCxnSpPr>
            <p:spPr>
              <a:xfrm flipH="1">
                <a:off x="7574088" y="5690694"/>
                <a:ext cx="4421874" cy="2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19"/>
              <p:cNvCxnSpPr/>
              <p:nvPr/>
            </p:nvCxnSpPr>
            <p:spPr>
              <a:xfrm>
                <a:off x="6927728" y="5032689"/>
                <a:ext cx="668740" cy="66376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Straight Connector 21"/>
              <p:cNvCxnSpPr/>
              <p:nvPr/>
            </p:nvCxnSpPr>
            <p:spPr>
              <a:xfrm flipH="1" flipV="1">
                <a:off x="5159720" y="4613610"/>
                <a:ext cx="1774209" cy="42739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Connector 23"/>
              <p:cNvCxnSpPr/>
              <p:nvPr/>
            </p:nvCxnSpPr>
            <p:spPr>
              <a:xfrm flipH="1" flipV="1">
                <a:off x="3365908" y="2506732"/>
                <a:ext cx="1808327" cy="2104794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29" name="Straight Arrow Connector 28"/>
            <p:cNvCxnSpPr/>
            <p:nvPr/>
          </p:nvCxnSpPr>
          <p:spPr>
            <a:xfrm>
              <a:off x="846161" y="1774209"/>
              <a:ext cx="27296" cy="4080681"/>
            </a:xfrm>
            <a:prstGeom prst="straightConnector1">
              <a:avLst/>
            </a:prstGeom>
            <a:ln>
              <a:solidFill>
                <a:schemeClr val="tx1"/>
              </a:solidFill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Arrow Connector 30"/>
            <p:cNvCxnSpPr/>
            <p:nvPr/>
          </p:nvCxnSpPr>
          <p:spPr>
            <a:xfrm flipV="1">
              <a:off x="858963" y="5854890"/>
              <a:ext cx="10451462" cy="84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 flipH="1">
              <a:off x="858963" y="2506732"/>
              <a:ext cx="853831" cy="0"/>
            </a:xfrm>
            <a:prstGeom prst="line">
              <a:avLst/>
            </a:prstGeom>
            <a:ln>
              <a:solidFill>
                <a:srgbClr val="7030A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 flipH="1">
              <a:off x="886259" y="5690694"/>
              <a:ext cx="5063743" cy="0"/>
            </a:xfrm>
            <a:prstGeom prst="line">
              <a:avLst/>
            </a:prstGeom>
            <a:ln>
              <a:solidFill>
                <a:srgbClr val="FF33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TextBox 38"/>
            <p:cNvSpPr txBox="1"/>
            <p:nvPr/>
          </p:nvSpPr>
          <p:spPr>
            <a:xfrm>
              <a:off x="82720" y="2296638"/>
              <a:ext cx="86663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CA" b="1" dirty="0" smtClean="0">
                  <a:solidFill>
                    <a:srgbClr val="7030A0"/>
                  </a:solidFill>
                </a:rPr>
                <a:t>610 m</a:t>
              </a:r>
              <a:endParaRPr lang="en-CA" b="1" dirty="0">
                <a:solidFill>
                  <a:srgbClr val="7030A0"/>
                </a:solidFill>
              </a:endParaRP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172136" y="5475934"/>
              <a:ext cx="73627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CA" b="1" dirty="0">
                  <a:solidFill>
                    <a:srgbClr val="FF3300"/>
                  </a:solidFill>
                </a:rPr>
                <a:t> </a:t>
              </a:r>
              <a:r>
                <a:rPr lang="en-CA" b="1" dirty="0" smtClean="0">
                  <a:solidFill>
                    <a:srgbClr val="FF3300"/>
                  </a:solidFill>
                </a:rPr>
                <a:t>10 m</a:t>
              </a:r>
              <a:endParaRPr lang="en-CA" b="1" dirty="0">
                <a:solidFill>
                  <a:srgbClr val="FF3300"/>
                </a:solidFill>
              </a:endParaRPr>
            </a:p>
          </p:txBody>
        </p:sp>
      </p:grpSp>
      <p:sp>
        <p:nvSpPr>
          <p:cNvPr id="42" name="TextBox 41"/>
          <p:cNvSpPr txBox="1"/>
          <p:nvPr/>
        </p:nvSpPr>
        <p:spPr>
          <a:xfrm rot="16200000">
            <a:off x="114116" y="4336716"/>
            <a:ext cx="9375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 smtClean="0"/>
              <a:t>altitude</a:t>
            </a:r>
            <a:endParaRPr lang="en-CA" dirty="0"/>
          </a:p>
        </p:txBody>
      </p:sp>
      <p:sp>
        <p:nvSpPr>
          <p:cNvPr id="43" name="5-Point Star 42"/>
          <p:cNvSpPr/>
          <p:nvPr/>
        </p:nvSpPr>
        <p:spPr>
          <a:xfrm>
            <a:off x="6893515" y="444298"/>
            <a:ext cx="128625" cy="145143"/>
          </a:xfrm>
          <a:prstGeom prst="star5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4" name="5-Point Star 43"/>
          <p:cNvSpPr/>
          <p:nvPr/>
        </p:nvSpPr>
        <p:spPr>
          <a:xfrm>
            <a:off x="11249252" y="2880358"/>
            <a:ext cx="161873" cy="154304"/>
          </a:xfrm>
          <a:prstGeom prst="star5">
            <a:avLst/>
          </a:prstGeom>
          <a:solidFill>
            <a:srgbClr val="FF3300"/>
          </a:solidFill>
          <a:ln>
            <a:solidFill>
              <a:srgbClr val="FF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5" name="TextBox 44"/>
          <p:cNvSpPr txBox="1"/>
          <p:nvPr/>
        </p:nvSpPr>
        <p:spPr>
          <a:xfrm>
            <a:off x="7095097" y="287785"/>
            <a:ext cx="223758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000" b="1" dirty="0" smtClean="0">
                <a:solidFill>
                  <a:srgbClr val="7030A0"/>
                </a:solidFill>
              </a:rPr>
              <a:t>PEARL - Ridge Lab</a:t>
            </a:r>
            <a:endParaRPr lang="en-CA" sz="2000" b="1" dirty="0">
              <a:solidFill>
                <a:srgbClr val="7030A0"/>
              </a:solidFill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1213788" y="2389819"/>
            <a:ext cx="15097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400" b="1" dirty="0" smtClean="0">
                <a:solidFill>
                  <a:srgbClr val="7030A0"/>
                </a:solidFill>
              </a:rPr>
              <a:t>Ridge Lab</a:t>
            </a:r>
            <a:endParaRPr lang="en-CA" sz="2400" b="1" dirty="0">
              <a:solidFill>
                <a:srgbClr val="7030A0"/>
              </a:solidFill>
            </a:endParaRPr>
          </a:p>
        </p:txBody>
      </p:sp>
      <p:sp>
        <p:nvSpPr>
          <p:cNvPr id="47" name="5-Point Star 46"/>
          <p:cNvSpPr/>
          <p:nvPr/>
        </p:nvSpPr>
        <p:spPr>
          <a:xfrm>
            <a:off x="1673949" y="2824568"/>
            <a:ext cx="323746" cy="323166"/>
          </a:xfrm>
          <a:prstGeom prst="star5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8" name="5-Point Star 47"/>
          <p:cNvSpPr/>
          <p:nvPr/>
        </p:nvSpPr>
        <p:spPr>
          <a:xfrm>
            <a:off x="10285348" y="5969420"/>
            <a:ext cx="323746" cy="323166"/>
          </a:xfrm>
          <a:prstGeom prst="star5">
            <a:avLst/>
          </a:prstGeom>
          <a:solidFill>
            <a:srgbClr val="FF3300"/>
          </a:solidFill>
          <a:ln>
            <a:solidFill>
              <a:srgbClr val="FF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9" name="TextBox 48"/>
          <p:cNvSpPr txBox="1"/>
          <p:nvPr/>
        </p:nvSpPr>
        <p:spPr>
          <a:xfrm>
            <a:off x="10593107" y="2308471"/>
            <a:ext cx="159889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000" b="1" dirty="0" smtClean="0">
                <a:solidFill>
                  <a:srgbClr val="FF3300"/>
                </a:solidFill>
              </a:rPr>
              <a:t>PEARL - 0PAL</a:t>
            </a:r>
            <a:endParaRPr lang="en-CA" sz="2000" b="1" dirty="0">
              <a:solidFill>
                <a:srgbClr val="FF3300"/>
              </a:solidFill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10068416" y="5532119"/>
            <a:ext cx="8199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400" b="1" dirty="0" smtClean="0">
                <a:solidFill>
                  <a:srgbClr val="FF3300"/>
                </a:solidFill>
              </a:rPr>
              <a:t>0PAL</a:t>
            </a:r>
            <a:endParaRPr lang="en-CA" sz="2400" b="1" dirty="0">
              <a:solidFill>
                <a:srgbClr val="FF3300"/>
              </a:solidFill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6668453" y="5004323"/>
            <a:ext cx="392465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000" dirty="0" smtClean="0"/>
              <a:t>Instruments:</a:t>
            </a:r>
          </a:p>
          <a:p>
            <a:r>
              <a:rPr lang="en-CA" sz="2000" dirty="0" smtClean="0"/>
              <a:t>P-AERI from 2006 to Feb 2009</a:t>
            </a:r>
          </a:p>
          <a:p>
            <a:r>
              <a:rPr lang="en-CA" sz="2000" dirty="0" smtClean="0"/>
              <a:t>E-AERI from 2011 to 2015</a:t>
            </a:r>
            <a:endParaRPr lang="en-CA" sz="2000" dirty="0"/>
          </a:p>
        </p:txBody>
      </p:sp>
      <p:sp>
        <p:nvSpPr>
          <p:cNvPr id="52" name="TextBox 51"/>
          <p:cNvSpPr txBox="1"/>
          <p:nvPr/>
        </p:nvSpPr>
        <p:spPr>
          <a:xfrm>
            <a:off x="2566543" y="2790124"/>
            <a:ext cx="389202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000" dirty="0" smtClean="0"/>
              <a:t>Instruments:</a:t>
            </a:r>
          </a:p>
          <a:p>
            <a:r>
              <a:rPr lang="en-CA" sz="2000" dirty="0" smtClean="0"/>
              <a:t>E-AERI from Oct 2008 to Sept 2009</a:t>
            </a:r>
          </a:p>
          <a:p>
            <a:r>
              <a:rPr lang="en-CA" sz="2000" dirty="0" smtClean="0"/>
              <a:t>125HR Bruker from 2006 to 2015</a:t>
            </a:r>
            <a:endParaRPr lang="en-CA" sz="2000" dirty="0"/>
          </a:p>
        </p:txBody>
      </p:sp>
      <p:sp>
        <p:nvSpPr>
          <p:cNvPr id="53" name="Rectangle 52"/>
          <p:cNvSpPr/>
          <p:nvPr/>
        </p:nvSpPr>
        <p:spPr>
          <a:xfrm>
            <a:off x="233416" y="738811"/>
            <a:ext cx="60960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CA" sz="2400" b="1" dirty="0"/>
              <a:t>PEARL</a:t>
            </a:r>
            <a:r>
              <a:rPr lang="en-CA" sz="2400" dirty="0"/>
              <a:t> = </a:t>
            </a:r>
            <a:r>
              <a:rPr lang="en-CA" sz="2400" b="1" dirty="0"/>
              <a:t>P</a:t>
            </a:r>
            <a:r>
              <a:rPr lang="en-CA" sz="2400" dirty="0"/>
              <a:t>olar </a:t>
            </a:r>
            <a:r>
              <a:rPr lang="en-CA" sz="2400" b="1" dirty="0"/>
              <a:t>E</a:t>
            </a:r>
            <a:r>
              <a:rPr lang="en-CA" sz="2400" dirty="0"/>
              <a:t>nvironment </a:t>
            </a:r>
            <a:r>
              <a:rPr lang="en-CA" sz="2400" b="1" dirty="0"/>
              <a:t>A</a:t>
            </a:r>
            <a:r>
              <a:rPr lang="en-CA" sz="2400" dirty="0"/>
              <a:t>tmospheric </a:t>
            </a:r>
            <a:r>
              <a:rPr lang="en-CA" sz="2400" b="1" dirty="0"/>
              <a:t>R</a:t>
            </a:r>
            <a:r>
              <a:rPr lang="en-CA" sz="2400" dirty="0"/>
              <a:t>esearch </a:t>
            </a:r>
            <a:r>
              <a:rPr lang="en-CA" sz="2400" b="1" dirty="0"/>
              <a:t>L</a:t>
            </a:r>
            <a:r>
              <a:rPr lang="en-CA" sz="2400" dirty="0"/>
              <a:t>aboratory in Eureka, Nunavut </a:t>
            </a:r>
            <a:endParaRPr lang="en-CA" sz="2400" dirty="0" smtClean="0"/>
          </a:p>
          <a:p>
            <a:r>
              <a:rPr lang="en-CA" sz="2400" dirty="0" smtClean="0"/>
              <a:t>(</a:t>
            </a:r>
            <a:r>
              <a:rPr lang="en-CA" sz="2400" dirty="0"/>
              <a:t>80.05°N, 86.42°W</a:t>
            </a:r>
            <a:r>
              <a:rPr lang="en-CA" sz="2400" dirty="0" smtClean="0"/>
              <a:t>)</a:t>
            </a:r>
          </a:p>
          <a:p>
            <a:endParaRPr lang="en-CA" sz="2400" b="1" dirty="0">
              <a:solidFill>
                <a:srgbClr val="FF0066"/>
              </a:solidFill>
            </a:endParaRPr>
          </a:p>
        </p:txBody>
      </p:sp>
      <p:sp>
        <p:nvSpPr>
          <p:cNvPr id="32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4038600" y="6647693"/>
            <a:ext cx="4114800" cy="210307"/>
          </a:xfrm>
        </p:spPr>
        <p:txBody>
          <a:bodyPr/>
          <a:lstStyle/>
          <a:p>
            <a:r>
              <a:rPr lang="en-CA" dirty="0" smtClean="0">
                <a:solidFill>
                  <a:prstClr val="black"/>
                </a:solidFill>
              </a:rPr>
              <a:t>Sophie Tran – CAP 2016, June 15</a:t>
            </a:r>
            <a:r>
              <a:rPr lang="en-CA" baseline="30000" dirty="0" smtClean="0">
                <a:solidFill>
                  <a:prstClr val="black"/>
                </a:solidFill>
              </a:rPr>
              <a:t>th</a:t>
            </a:r>
            <a:endParaRPr lang="en-CA" baseline="300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2665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592"/>
          <a:stretch/>
        </p:blipFill>
        <p:spPr>
          <a:xfrm>
            <a:off x="238125" y="791179"/>
            <a:ext cx="8016804" cy="5783666"/>
          </a:xfrm>
          <a:prstGeom prst="rect">
            <a:avLst/>
          </a:prstGeom>
        </p:spPr>
      </p:pic>
      <p:sp>
        <p:nvSpPr>
          <p:cNvPr id="5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9448800" y="6650182"/>
            <a:ext cx="2743200" cy="207818"/>
          </a:xfrm>
        </p:spPr>
        <p:txBody>
          <a:bodyPr/>
          <a:lstStyle/>
          <a:p>
            <a:r>
              <a:rPr lang="en-CA" sz="1000" dirty="0" smtClean="0">
                <a:solidFill>
                  <a:prstClr val="black">
                    <a:tint val="75000"/>
                  </a:prstClr>
                </a:solidFill>
              </a:rPr>
              <a:t>8</a:t>
            </a:r>
            <a:endParaRPr lang="en-CA" sz="1000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44000" y="72000"/>
            <a:ext cx="104727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3600" b="1" dirty="0" err="1">
                <a:solidFill>
                  <a:srgbClr val="000000"/>
                </a:solidFill>
              </a:rPr>
              <a:t>Timeseries</a:t>
            </a:r>
            <a:r>
              <a:rPr lang="en-CA" sz="3600" b="1" dirty="0">
                <a:solidFill>
                  <a:srgbClr val="000000"/>
                </a:solidFill>
              </a:rPr>
              <a:t> of column densities </a:t>
            </a:r>
            <a:r>
              <a:rPr lang="en-CA" sz="3600" b="1" dirty="0"/>
              <a:t>for </a:t>
            </a:r>
            <a:r>
              <a:rPr lang="en-CA" sz="3600" b="1" dirty="0" smtClean="0"/>
              <a:t>several trace gases</a:t>
            </a:r>
            <a:endParaRPr lang="en-CA" sz="3600" b="1" dirty="0">
              <a:solidFill>
                <a:srgbClr val="000000"/>
              </a:solidFill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362407" y="1687284"/>
            <a:ext cx="1393371" cy="4632486"/>
            <a:chOff x="3077032" y="1001484"/>
            <a:chExt cx="1393371" cy="4632486"/>
          </a:xfrm>
        </p:grpSpPr>
        <p:sp>
          <p:nvSpPr>
            <p:cNvPr id="3" name="TextBox 2"/>
            <p:cNvSpPr txBox="1"/>
            <p:nvPr/>
          </p:nvSpPr>
          <p:spPr>
            <a:xfrm>
              <a:off x="3077032" y="1001484"/>
              <a:ext cx="1393371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CA" sz="3200" b="1" dirty="0" smtClean="0">
                  <a:solidFill>
                    <a:srgbClr val="FF3300"/>
                  </a:solidFill>
                </a:rPr>
                <a:t>CO</a:t>
              </a:r>
              <a:endParaRPr lang="en-CA" sz="3200" b="1" dirty="0">
                <a:solidFill>
                  <a:srgbClr val="FF3300"/>
                </a:solidFill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3077032" y="2347546"/>
              <a:ext cx="1393371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CA" sz="3200" b="1" dirty="0" smtClean="0">
                  <a:solidFill>
                    <a:srgbClr val="00B0F0"/>
                  </a:solidFill>
                </a:rPr>
                <a:t>O</a:t>
              </a:r>
              <a:r>
                <a:rPr lang="en-CA" sz="3200" b="1" baseline="-25000" dirty="0" smtClean="0">
                  <a:solidFill>
                    <a:srgbClr val="00B0F0"/>
                  </a:solidFill>
                </a:rPr>
                <a:t>3</a:t>
              </a:r>
              <a:endParaRPr lang="en-CA" sz="3200" b="1" baseline="-25000" dirty="0">
                <a:solidFill>
                  <a:srgbClr val="00B0F0"/>
                </a:solidFill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3077032" y="3693608"/>
              <a:ext cx="1393371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CA" sz="3200" b="1" dirty="0" smtClean="0">
                  <a:solidFill>
                    <a:srgbClr val="D60093"/>
                  </a:solidFill>
                </a:rPr>
                <a:t>CH</a:t>
              </a:r>
              <a:r>
                <a:rPr lang="en-CA" sz="3200" b="1" baseline="-25000" dirty="0" smtClean="0">
                  <a:solidFill>
                    <a:srgbClr val="D60093"/>
                  </a:solidFill>
                </a:rPr>
                <a:t>4</a:t>
              </a:r>
              <a:endParaRPr lang="en-CA" sz="3200" b="1" baseline="-25000" dirty="0">
                <a:solidFill>
                  <a:srgbClr val="D60093"/>
                </a:solidFill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3077032" y="5049195"/>
              <a:ext cx="1393371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CA" sz="3200" b="1" dirty="0">
                  <a:solidFill>
                    <a:srgbClr val="00B050"/>
                  </a:solidFill>
                </a:rPr>
                <a:t>N</a:t>
              </a:r>
              <a:r>
                <a:rPr lang="en-CA" sz="3200" b="1" baseline="-25000" dirty="0" smtClean="0">
                  <a:solidFill>
                    <a:srgbClr val="00B050"/>
                  </a:solidFill>
                </a:rPr>
                <a:t>2</a:t>
              </a:r>
              <a:r>
                <a:rPr lang="en-CA" sz="3200" b="1" dirty="0" smtClean="0">
                  <a:solidFill>
                    <a:srgbClr val="00B050"/>
                  </a:solidFill>
                </a:rPr>
                <a:t>O</a:t>
              </a:r>
              <a:endParaRPr lang="en-CA" sz="3200" b="1" dirty="0">
                <a:solidFill>
                  <a:srgbClr val="00B050"/>
                </a:solidFill>
              </a:endParaRPr>
            </a:p>
          </p:txBody>
        </p:sp>
      </p:grpSp>
      <p:sp>
        <p:nvSpPr>
          <p:cNvPr id="11" name="TextBox 10"/>
          <p:cNvSpPr txBox="1"/>
          <p:nvPr/>
        </p:nvSpPr>
        <p:spPr>
          <a:xfrm>
            <a:off x="8592455" y="1324649"/>
            <a:ext cx="3483428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CA" sz="2200" dirty="0"/>
              <a:t>Gaps in the dataset are due to cloudy </a:t>
            </a:r>
            <a:r>
              <a:rPr lang="en-CA" sz="2200" dirty="0" smtClean="0"/>
              <a:t>days, no </a:t>
            </a:r>
            <a:r>
              <a:rPr lang="en-CA" sz="2200" dirty="0"/>
              <a:t>data </a:t>
            </a:r>
            <a:r>
              <a:rPr lang="en-CA" sz="2200" dirty="0" smtClean="0"/>
              <a:t>recorded or no convergence in the retrieval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CA" sz="2200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CA" sz="2200" dirty="0" smtClean="0"/>
              <a:t>Time series combining two datasets: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CA" sz="2200" dirty="0" smtClean="0"/>
              <a:t>P-AERI: 2006 to 2009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CA" sz="2200" dirty="0" smtClean="0"/>
              <a:t>E-AERI: 2008 to 2015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CA" sz="2200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CA" sz="2200" dirty="0" smtClean="0"/>
              <a:t>Measurements of trace gas even during the polar night</a:t>
            </a:r>
            <a:endParaRPr lang="en-CA" sz="2200" dirty="0"/>
          </a:p>
        </p:txBody>
      </p:sp>
      <p:sp>
        <p:nvSpPr>
          <p:cNvPr id="13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4038600" y="6647693"/>
            <a:ext cx="4114800" cy="210307"/>
          </a:xfrm>
        </p:spPr>
        <p:txBody>
          <a:bodyPr/>
          <a:lstStyle/>
          <a:p>
            <a:r>
              <a:rPr lang="en-CA" dirty="0" smtClean="0">
                <a:solidFill>
                  <a:prstClr val="black"/>
                </a:solidFill>
              </a:rPr>
              <a:t>Sophie Tran – CAP 2016, June 15</a:t>
            </a:r>
            <a:r>
              <a:rPr lang="en-CA" baseline="30000" dirty="0" smtClean="0">
                <a:solidFill>
                  <a:prstClr val="black"/>
                </a:solidFill>
              </a:rPr>
              <a:t>th</a:t>
            </a:r>
            <a:endParaRPr lang="en-CA" baseline="300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4077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9448800" y="6650182"/>
            <a:ext cx="2743200" cy="207818"/>
          </a:xfrm>
        </p:spPr>
        <p:txBody>
          <a:bodyPr/>
          <a:lstStyle/>
          <a:p>
            <a:r>
              <a:rPr lang="en-CA" sz="1000" dirty="0" smtClean="0">
                <a:solidFill>
                  <a:prstClr val="black">
                    <a:tint val="75000"/>
                  </a:prstClr>
                </a:solidFill>
              </a:rPr>
              <a:t>9</a:t>
            </a:r>
            <a:endParaRPr lang="en-CA" sz="1000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44000" y="72000"/>
            <a:ext cx="104727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3600" b="1" dirty="0" smtClean="0">
                <a:solidFill>
                  <a:srgbClr val="000000"/>
                </a:solidFill>
              </a:rPr>
              <a:t>Carbon monoxide</a:t>
            </a:r>
            <a:endParaRPr lang="en-CA" sz="3600" b="1" dirty="0">
              <a:solidFill>
                <a:srgbClr val="00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83525" y="4790898"/>
            <a:ext cx="643700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CA" sz="2400" dirty="0" smtClean="0"/>
              <a:t>Clear seasonal cycle of CO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CA" sz="2400" dirty="0" smtClean="0"/>
              <a:t>Identification of CO enhancements periods</a:t>
            </a:r>
          </a:p>
        </p:txBody>
      </p:sp>
      <p:grpSp>
        <p:nvGrpSpPr>
          <p:cNvPr id="35" name="Group 34"/>
          <p:cNvGrpSpPr/>
          <p:nvPr/>
        </p:nvGrpSpPr>
        <p:grpSpPr>
          <a:xfrm>
            <a:off x="7123716" y="3285704"/>
            <a:ext cx="4652233" cy="2420927"/>
            <a:chOff x="7348764" y="2624368"/>
            <a:chExt cx="4652233" cy="2420927"/>
          </a:xfrm>
        </p:grpSpPr>
        <p:grpSp>
          <p:nvGrpSpPr>
            <p:cNvPr id="31" name="Group 30"/>
            <p:cNvGrpSpPr/>
            <p:nvPr/>
          </p:nvGrpSpPr>
          <p:grpSpPr>
            <a:xfrm>
              <a:off x="7348764" y="2624368"/>
              <a:ext cx="4652233" cy="2420927"/>
              <a:chOff x="7348764" y="2624368"/>
              <a:chExt cx="4652233" cy="2420927"/>
            </a:xfrm>
          </p:grpSpPr>
          <p:pic>
            <p:nvPicPr>
              <p:cNvPr id="11" name="Picture 10"/>
              <p:cNvPicPr>
                <a:picLocks noChangeAspect="1"/>
              </p:cNvPicPr>
              <p:nvPr/>
            </p:nvPicPr>
            <p:blipFill rotWithShape="1"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11742" b="10201"/>
              <a:stretch/>
            </p:blipFill>
            <p:spPr>
              <a:xfrm>
                <a:off x="7348764" y="2624368"/>
                <a:ext cx="4652233" cy="2420927"/>
              </a:xfrm>
              <a:prstGeom prst="rect">
                <a:avLst/>
              </a:prstGeom>
            </p:spPr>
          </p:pic>
          <p:grpSp>
            <p:nvGrpSpPr>
              <p:cNvPr id="21" name="Group 20"/>
              <p:cNvGrpSpPr/>
              <p:nvPr/>
            </p:nvGrpSpPr>
            <p:grpSpPr>
              <a:xfrm>
                <a:off x="11379994" y="3246126"/>
                <a:ext cx="39827" cy="36000"/>
                <a:chOff x="11220450" y="3318423"/>
                <a:chExt cx="39827" cy="36000"/>
              </a:xfrm>
            </p:grpSpPr>
            <p:cxnSp>
              <p:nvCxnSpPr>
                <p:cNvPr id="17" name="Straight Connector 16"/>
                <p:cNvCxnSpPr/>
                <p:nvPr/>
              </p:nvCxnSpPr>
              <p:spPr>
                <a:xfrm>
                  <a:off x="11220450" y="3318423"/>
                  <a:ext cx="39827" cy="3600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" name="Straight Connector 19"/>
                <p:cNvCxnSpPr/>
                <p:nvPr/>
              </p:nvCxnSpPr>
              <p:spPr>
                <a:xfrm flipV="1">
                  <a:off x="11220451" y="3318423"/>
                  <a:ext cx="37445" cy="3600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13" name="TextBox 12"/>
            <p:cNvSpPr txBox="1"/>
            <p:nvPr/>
          </p:nvSpPr>
          <p:spPr>
            <a:xfrm>
              <a:off x="10516151" y="2723885"/>
              <a:ext cx="82296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CA" b="1" dirty="0" smtClean="0"/>
                <a:t>125HR</a:t>
              </a:r>
              <a:endParaRPr lang="en-CA" b="1" dirty="0"/>
            </a:p>
          </p:txBody>
        </p:sp>
      </p:grp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229" b="11441"/>
          <a:stretch/>
        </p:blipFill>
        <p:spPr>
          <a:xfrm>
            <a:off x="7123716" y="542926"/>
            <a:ext cx="4651200" cy="2428874"/>
          </a:xfrm>
          <a:prstGeom prst="rect">
            <a:avLst/>
          </a:prstGeom>
        </p:spPr>
      </p:pic>
      <p:sp>
        <p:nvSpPr>
          <p:cNvPr id="23" name="TextBox 22"/>
          <p:cNvSpPr txBox="1"/>
          <p:nvPr/>
        </p:nvSpPr>
        <p:spPr>
          <a:xfrm>
            <a:off x="10291103" y="690067"/>
            <a:ext cx="8229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CA" b="1" dirty="0" smtClean="0"/>
              <a:t>AERI</a:t>
            </a:r>
            <a:endParaRPr lang="en-CA" b="1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639" b="12639"/>
          <a:stretch/>
        </p:blipFill>
        <p:spPr>
          <a:xfrm>
            <a:off x="330989" y="1000913"/>
            <a:ext cx="6386352" cy="3181350"/>
          </a:xfrm>
          <a:prstGeom prst="rect">
            <a:avLst/>
          </a:prstGeom>
        </p:spPr>
      </p:pic>
      <p:sp>
        <p:nvSpPr>
          <p:cNvPr id="16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4038600" y="6647693"/>
            <a:ext cx="4114800" cy="210307"/>
          </a:xfrm>
        </p:spPr>
        <p:txBody>
          <a:bodyPr/>
          <a:lstStyle/>
          <a:p>
            <a:r>
              <a:rPr lang="en-CA" dirty="0" smtClean="0">
                <a:solidFill>
                  <a:prstClr val="black"/>
                </a:solidFill>
              </a:rPr>
              <a:t>Sophie Tran – CAP 2016, June 15</a:t>
            </a:r>
            <a:r>
              <a:rPr lang="en-CA" baseline="30000" dirty="0" smtClean="0">
                <a:solidFill>
                  <a:prstClr val="black"/>
                </a:solidFill>
              </a:rPr>
              <a:t>th</a:t>
            </a:r>
            <a:endParaRPr lang="en-CA" baseline="300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9850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1307</TotalTime>
  <Words>1205</Words>
  <Application>Microsoft Office PowerPoint</Application>
  <PresentationFormat>Widescreen</PresentationFormat>
  <Paragraphs>172</Paragraphs>
  <Slides>15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15</vt:i4>
      </vt:variant>
    </vt:vector>
  </HeadingPairs>
  <TitlesOfParts>
    <vt:vector size="23" baseType="lpstr">
      <vt:lpstr>굴림</vt:lpstr>
      <vt:lpstr>Arial</vt:lpstr>
      <vt:lpstr>Calibri</vt:lpstr>
      <vt:lpstr>Calibri Light</vt:lpstr>
      <vt:lpstr>Wingdings</vt:lpstr>
      <vt:lpstr>Office Theme</vt:lpstr>
      <vt:lpstr>1_Office Theme</vt:lpstr>
      <vt:lpstr>2_Office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Toshiba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stran</dc:creator>
  <cp:lastModifiedBy>stran</cp:lastModifiedBy>
  <cp:revision>109</cp:revision>
  <dcterms:created xsi:type="dcterms:W3CDTF">2016-03-14T18:14:25Z</dcterms:created>
  <dcterms:modified xsi:type="dcterms:W3CDTF">2016-06-14T23:05:41Z</dcterms:modified>
</cp:coreProperties>
</file>