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1" r:id="rId1"/>
    <p:sldMasterId id="2147483663" r:id="rId2"/>
    <p:sldMasterId id="2147483667" r:id="rId3"/>
    <p:sldMasterId id="2147483669" r:id="rId4"/>
    <p:sldMasterId id="2147483673" r:id="rId5"/>
    <p:sldMasterId id="2147483675" r:id="rId6"/>
    <p:sldMasterId id="2147483679" r:id="rId7"/>
    <p:sldMasterId id="2147483684" r:id="rId8"/>
  </p:sldMasterIdLst>
  <p:notesMasterIdLst>
    <p:notesMasterId r:id="rId22"/>
  </p:notesMasterIdLst>
  <p:handoutMasterIdLst>
    <p:handoutMasterId r:id="rId23"/>
  </p:handoutMasterIdLst>
  <p:sldIdLst>
    <p:sldId id="261" r:id="rId9"/>
    <p:sldId id="262" r:id="rId10"/>
    <p:sldId id="264" r:id="rId11"/>
    <p:sldId id="299" r:id="rId12"/>
    <p:sldId id="302" r:id="rId13"/>
    <p:sldId id="267" r:id="rId14"/>
    <p:sldId id="298" r:id="rId15"/>
    <p:sldId id="301" r:id="rId16"/>
    <p:sldId id="300" r:id="rId17"/>
    <p:sldId id="275" r:id="rId18"/>
    <p:sldId id="277" r:id="rId19"/>
    <p:sldId id="270" r:id="rId20"/>
    <p:sldId id="296" r:id="rId21"/>
  </p:sldIdLst>
  <p:sldSz cx="9144000" cy="6858000" type="screen4x3"/>
  <p:notesSz cx="9236075" cy="7010400"/>
  <p:embeddedFontLs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新細明體" pitchFamily="18" charset="-120"/>
      <p:regular r:id="rId28"/>
    </p:embeddedFont>
    <p:embeddedFont>
      <p:font typeface="Monotype Corsiva" pitchFamily="66" charset="0"/>
      <p:italic r:id="rId29"/>
    </p:embeddedFont>
    <p:embeddedFont>
      <p:font typeface="SimSun" pitchFamily="2" charset="-122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00FF"/>
    <a:srgbClr val="0E40AE"/>
    <a:srgbClr val="00FF00"/>
    <a:srgbClr val="D60093"/>
    <a:srgbClr val="00CCFF"/>
    <a:srgbClr val="00FF99"/>
    <a:srgbClr val="FFAFFF"/>
    <a:srgbClr val="FFCCFF"/>
    <a:srgbClr val="FABC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9714" autoAdjust="0"/>
  </p:normalViewPr>
  <p:slideViewPr>
    <p:cSldViewPr>
      <p:cViewPr>
        <p:scale>
          <a:sx n="57" d="100"/>
          <a:sy n="57" d="100"/>
        </p:scale>
        <p:origin x="-1578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es\Documents\My%20Received%20Files_9Nov15\CH3SH\SH%20Bend\Fourier%20Fit_SH%20Bend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lees\Documents\My%20Received%20Files_9Nov15\CH3SH\CH3-rock\Fourier%20Fit_Rock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lees\Documents\My%20Received%20Files_9Nov15\CH3SH\CS%20Stretch\Fourier%20Fit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lees\Documents\My%20Received%20Files_9Nov15\CH3SH\CH3-rock\CH3%20Rock%20Substate%20Origins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lees\Documents\My%20Received%20Files_8Jan11\CH3SH\CS%20Stretch\Fourier%20Fit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lees\Documents\My%20Received%20Files_8Jan11\CH3SH\CS%20Stretch\CS+vt4%20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299839611650036"/>
          <c:y val="6.2662510591649428E-2"/>
          <c:w val="0.68969440417150496"/>
          <c:h val="0.11161979010322669"/>
        </c:manualLayout>
      </c:layout>
      <c:scatterChart>
        <c:scatterStyle val="lineMarker"/>
        <c:varyColors val="0"/>
        <c:ser>
          <c:idx val="0"/>
          <c:order val="0"/>
          <c:tx>
            <c:strRef>
              <c:f>'F Fit0'!$B$23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Fit0'!$B$24:$B$72</c:f>
              <c:numCache>
                <c:formatCode>General</c:formatCode>
                <c:ptCount val="49"/>
                <c:pt idx="0">
                  <c:v>801.17336999999998</c:v>
                </c:pt>
                <c:pt idx="4">
                  <c:v>801.4845187357115</c:v>
                </c:pt>
                <c:pt idx="8">
                  <c:v>801.88611087074003</c:v>
                </c:pt>
                <c:pt idx="12">
                  <c:v>801.76040418876789</c:v>
                </c:pt>
                <c:pt idx="16">
                  <c:v>801.3160383292651</c:v>
                </c:pt>
                <c:pt idx="20">
                  <c:v>801.23610478749004</c:v>
                </c:pt>
                <c:pt idx="24">
                  <c:v>800.78888691448913</c:v>
                </c:pt>
                <c:pt idx="28">
                  <c:v>801.919689917097</c:v>
                </c:pt>
                <c:pt idx="32">
                  <c:v>801.40584085793603</c:v>
                </c:pt>
                <c:pt idx="36">
                  <c:v>801.21303865541711</c:v>
                </c:pt>
                <c:pt idx="40">
                  <c:v>801.33481408373871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'F Fit0'!$C$23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Fit0'!$C$24:$C$72</c:f>
              <c:numCache>
                <c:formatCode>General</c:formatCode>
                <c:ptCount val="49"/>
                <c:pt idx="0">
                  <c:v>801.72695999999996</c:v>
                </c:pt>
                <c:pt idx="4">
                  <c:v>801.83002873571149</c:v>
                </c:pt>
                <c:pt idx="8">
                  <c:v>801.56590087074005</c:v>
                </c:pt>
                <c:pt idx="12">
                  <c:v>801.17878418876785</c:v>
                </c:pt>
                <c:pt idx="16">
                  <c:v>801.4365783292651</c:v>
                </c:pt>
                <c:pt idx="20">
                  <c:v>801.86540478749009</c:v>
                </c:pt>
                <c:pt idx="24">
                  <c:v>801.79364691448916</c:v>
                </c:pt>
                <c:pt idx="28">
                  <c:v>801.355659917097</c:v>
                </c:pt>
                <c:pt idx="32">
                  <c:v>801.21326085793601</c:v>
                </c:pt>
                <c:pt idx="36">
                  <c:v>801.49088865541705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'F Fit0'!$D$23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Fit0'!$D$24:$D$72</c:f>
              <c:numCache>
                <c:formatCode>General</c:formatCode>
                <c:ptCount val="49"/>
                <c:pt idx="0">
                  <c:v>801.72695999999996</c:v>
                </c:pt>
                <c:pt idx="4">
                  <c:v>801.29191873571153</c:v>
                </c:pt>
                <c:pt idx="8">
                  <c:v>801.22590087074002</c:v>
                </c:pt>
                <c:pt idx="12">
                  <c:v>801.68105418876792</c:v>
                </c:pt>
                <c:pt idx="16">
                  <c:v>801.91003832926503</c:v>
                </c:pt>
                <c:pt idx="20">
                  <c:v>801.78577478749014</c:v>
                </c:pt>
                <c:pt idx="24">
                  <c:v>801.18591691448921</c:v>
                </c:pt>
                <c:pt idx="28">
                  <c:v>801.39784991709701</c:v>
                </c:pt>
                <c:pt idx="32">
                  <c:v>801.83188085793608</c:v>
                </c:pt>
                <c:pt idx="36">
                  <c:v>801.89604865541708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'F Fit0'!$E$23</c:f>
              <c:strCache>
                <c:ptCount val="1"/>
              </c:strCache>
            </c:strRef>
          </c:tx>
          <c:spPr>
            <a:ln w="28575">
              <a:solidFill>
                <a:prstClr val="black"/>
              </a:solidFill>
            </a:ln>
          </c:spPr>
          <c:marker>
            <c:symbol val="none"/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Fit0'!$E$24:$E$72</c:f>
              <c:numCache>
                <c:formatCode>General</c:formatCode>
                <c:ptCount val="49"/>
                <c:pt idx="0">
                  <c:v>801.18407056089325</c:v>
                </c:pt>
                <c:pt idx="1">
                  <c:v>801.20519834191623</c:v>
                </c:pt>
                <c:pt idx="2">
                  <c:v>801.26593620500171</c:v>
                </c:pt>
                <c:pt idx="3">
                  <c:v>801.35876648885721</c:v>
                </c:pt>
                <c:pt idx="4">
                  <c:v>801.4724554017904</c:v>
                </c:pt>
                <c:pt idx="5">
                  <c:v>801.59367994699005</c:v>
                </c:pt>
                <c:pt idx="6">
                  <c:v>801.7087826237215</c:v>
                </c:pt>
                <c:pt idx="7">
                  <c:v>801.80534254907661</c:v>
                </c:pt>
                <c:pt idx="8">
                  <c:v>801.87336826573846</c:v>
                </c:pt>
                <c:pt idx="9">
                  <c:v>801.90606417529182</c:v>
                </c:pt>
                <c:pt idx="10">
                  <c:v>801.90023748011902</c:v>
                </c:pt>
                <c:pt idx="11">
                  <c:v>801.85645362878734</c:v>
                </c:pt>
                <c:pt idx="12">
                  <c:v>801.77901054714698</c:v>
                </c:pt>
                <c:pt idx="13">
                  <c:v>801.67571824558343</c:v>
                </c:pt>
                <c:pt idx="14">
                  <c:v>801.55739528458309</c:v>
                </c:pt>
                <c:pt idx="15">
                  <c:v>801.43697757839266</c:v>
                </c:pt>
                <c:pt idx="16">
                  <c:v>801.32820063632232</c:v>
                </c:pt>
                <c:pt idx="17">
                  <c:v>801.24394656269646</c:v>
                </c:pt>
                <c:pt idx="18">
                  <c:v>801.1944915158889</c:v>
                </c:pt>
                <c:pt idx="19">
                  <c:v>801.18598524034257</c:v>
                </c:pt>
                <c:pt idx="20">
                  <c:v>801.21949414171354</c:v>
                </c:pt>
                <c:pt idx="21">
                  <c:v>801.29083196779925</c:v>
                </c:pt>
                <c:pt idx="22">
                  <c:v>801.39121879800848</c:v>
                </c:pt>
                <c:pt idx="23">
                  <c:v>801.50861166736581</c:v>
                </c:pt>
                <c:pt idx="24">
                  <c:v>801.62940637612041</c:v>
                </c:pt>
                <c:pt idx="25">
                  <c:v>801.74016579851445</c:v>
                </c:pt>
                <c:pt idx="26">
                  <c:v>801.82909143708309</c:v>
                </c:pt>
                <c:pt idx="27">
                  <c:v>801.88708720081911</c:v>
                </c:pt>
                <c:pt idx="28">
                  <c:v>801.90840761654852</c:v>
                </c:pt>
                <c:pt idx="29">
                  <c:v>801.89097844395894</c:v>
                </c:pt>
                <c:pt idx="30">
                  <c:v>801.83649381544558</c:v>
                </c:pt>
                <c:pt idx="31">
                  <c:v>801.75033766355978</c:v>
                </c:pt>
                <c:pt idx="32">
                  <c:v>801.64129000700359</c:v>
                </c:pt>
                <c:pt idx="33">
                  <c:v>801.52091684917161</c:v>
                </c:pt>
                <c:pt idx="34">
                  <c:v>801.40255025555803</c:v>
                </c:pt>
                <c:pt idx="35">
                  <c:v>801.29985373234808</c:v>
                </c:pt>
                <c:pt idx="36">
                  <c:v>801.22510884709095</c:v>
                </c:pt>
                <c:pt idx="37">
                  <c:v>801.18749529989498</c:v>
                </c:pt>
                <c:pt idx="38">
                  <c:v>801.1917074339425</c:v>
                </c:pt>
                <c:pt idx="39">
                  <c:v>801.23721709324911</c:v>
                </c:pt>
                <c:pt idx="40">
                  <c:v>801.31835751721701</c:v>
                </c:pt>
                <c:pt idx="41">
                  <c:v>801.42520809336861</c:v>
                </c:pt>
                <c:pt idx="42">
                  <c:v>801.54507187268007</c:v>
                </c:pt>
                <c:pt idx="43">
                  <c:v>801.66422056842657</c:v>
                </c:pt>
                <c:pt idx="44">
                  <c:v>801.76957054396951</c:v>
                </c:pt>
                <c:pt idx="45">
                  <c:v>801.8500411714524</c:v>
                </c:pt>
                <c:pt idx="46">
                  <c:v>801.89748922952481</c:v>
                </c:pt>
                <c:pt idx="47">
                  <c:v>801.90724736790639</c:v>
                </c:pt>
                <c:pt idx="48">
                  <c:v>801.8783682674208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'F Fit0'!$F$23</c:f>
              <c:strCache>
                <c:ptCount val="1"/>
              </c:strCache>
            </c:strRef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Fit0'!$F$24:$F$72</c:f>
              <c:numCache>
                <c:formatCode>General</c:formatCode>
                <c:ptCount val="49"/>
                <c:pt idx="0">
                  <c:v>801.73339977190687</c:v>
                </c:pt>
                <c:pt idx="1">
                  <c:v>801.82408375947523</c:v>
                </c:pt>
                <c:pt idx="2">
                  <c:v>801.8843409628256</c:v>
                </c:pt>
                <c:pt idx="3">
                  <c:v>801.90819148937226</c:v>
                </c:pt>
                <c:pt idx="4">
                  <c:v>801.8933133510385</c:v>
                </c:pt>
                <c:pt idx="5">
                  <c:v>801.84115200423173</c:v>
                </c:pt>
                <c:pt idx="6">
                  <c:v>801.75685366738708</c:v>
                </c:pt>
                <c:pt idx="7">
                  <c:v>801.64898857969354</c:v>
                </c:pt>
                <c:pt idx="8">
                  <c:v>801.52896523617324</c:v>
                </c:pt>
                <c:pt idx="9">
                  <c:v>801.41003906274591</c:v>
                </c:pt>
                <c:pt idx="10">
                  <c:v>801.30590267974094</c:v>
                </c:pt>
                <c:pt idx="11">
                  <c:v>801.22898381804725</c:v>
                </c:pt>
                <c:pt idx="12">
                  <c:v>801.18871550585993</c:v>
                </c:pt>
                <c:pt idx="13">
                  <c:v>801.19011981067263</c:v>
                </c:pt>
                <c:pt idx="14">
                  <c:v>801.23302063886831</c:v>
                </c:pt>
                <c:pt idx="15">
                  <c:v>801.31207171067399</c:v>
                </c:pt>
                <c:pt idx="16">
                  <c:v>801.41759298077534</c:v>
                </c:pt>
                <c:pt idx="17">
                  <c:v>801.53701824590632</c:v>
                </c:pt>
                <c:pt idx="18">
                  <c:v>801.65663331141855</c:v>
                </c:pt>
                <c:pt idx="19">
                  <c:v>801.76326559934319</c:v>
                </c:pt>
                <c:pt idx="20">
                  <c:v>801.84566844904907</c:v>
                </c:pt>
                <c:pt idx="21">
                  <c:v>801.89548392227357</c:v>
                </c:pt>
                <c:pt idx="22">
                  <c:v>801.90780468505625</c:v>
                </c:pt>
                <c:pt idx="23">
                  <c:v>801.88143423508154</c:v>
                </c:pt>
                <c:pt idx="24">
                  <c:v>801.81894185037231</c:v>
                </c:pt>
                <c:pt idx="25">
                  <c:v>801.72654040406962</c:v>
                </c:pt>
                <c:pt idx="26">
                  <c:v>801.61372890133339</c:v>
                </c:pt>
                <c:pt idx="27">
                  <c:v>801.4925930319796</c:v>
                </c:pt>
                <c:pt idx="28">
                  <c:v>801.37668418421163</c:v>
                </c:pt>
                <c:pt idx="29">
                  <c:v>801.27950201782903</c:v>
                </c:pt>
                <c:pt idx="30">
                  <c:v>801.21275113877016</c:v>
                </c:pt>
                <c:pt idx="31">
                  <c:v>801.18466842107387</c:v>
                </c:pt>
                <c:pt idx="32">
                  <c:v>801.1987661912741</c:v>
                </c:pt>
                <c:pt idx="33">
                  <c:v>801.25327778329233</c:v>
                </c:pt>
                <c:pt idx="34">
                  <c:v>801.34143775927839</c:v>
                </c:pt>
                <c:pt idx="35">
                  <c:v>801.45252952036935</c:v>
                </c:pt>
                <c:pt idx="36">
                  <c:v>801.57345661027682</c:v>
                </c:pt>
                <c:pt idx="37">
                  <c:v>801.69049986944435</c:v>
                </c:pt>
                <c:pt idx="38">
                  <c:v>801.79093672742022</c:v>
                </c:pt>
                <c:pt idx="39">
                  <c:v>801.86430456445748</c:v>
                </c:pt>
                <c:pt idx="40">
                  <c:v>801.90323618348259</c:v>
                </c:pt>
                <c:pt idx="41">
                  <c:v>801.90391944647286</c:v>
                </c:pt>
                <c:pt idx="42">
                  <c:v>801.86628805974453</c:v>
                </c:pt>
                <c:pt idx="43">
                  <c:v>801.79402458850086</c:v>
                </c:pt>
                <c:pt idx="44">
                  <c:v>801.69437727640502</c:v>
                </c:pt>
                <c:pt idx="45">
                  <c:v>801.57771173337608</c:v>
                </c:pt>
                <c:pt idx="46">
                  <c:v>801.45669010106951</c:v>
                </c:pt>
                <c:pt idx="47">
                  <c:v>801.34502235768844</c:v>
                </c:pt>
                <c:pt idx="48">
                  <c:v>801.25585664200003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'F Fit0'!$G$23</c:f>
              <c:strCache>
                <c:ptCount val="1"/>
              </c:strCache>
            </c:strRef>
          </c:tx>
          <c:spPr>
            <a:ln w="28575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Fit0'!$G$24:$G$72</c:f>
              <c:numCache>
                <c:formatCode>General</c:formatCode>
                <c:ptCount val="49"/>
                <c:pt idx="0">
                  <c:v>801.73339977190687</c:v>
                </c:pt>
                <c:pt idx="1">
                  <c:v>801.62158800330678</c:v>
                </c:pt>
                <c:pt idx="2">
                  <c:v>801.50059293684524</c:v>
                </c:pt>
                <c:pt idx="3">
                  <c:v>801.38391212640295</c:v>
                </c:pt>
                <c:pt idx="4">
                  <c:v>801.28510135175225</c:v>
                </c:pt>
                <c:pt idx="5">
                  <c:v>801.21603815330252</c:v>
                </c:pt>
                <c:pt idx="6">
                  <c:v>801.1852338133591</c:v>
                </c:pt>
                <c:pt idx="7">
                  <c:v>801.1965389756482</c:v>
                </c:pt>
                <c:pt idx="8">
                  <c:v>801.24853660247084</c:v>
                </c:pt>
                <c:pt idx="9">
                  <c:v>801.33476686632741</c:v>
                </c:pt>
                <c:pt idx="10">
                  <c:v>801.44472994450814</c:v>
                </c:pt>
                <c:pt idx="11">
                  <c:v>801.56543265755704</c:v>
                </c:pt>
                <c:pt idx="12">
                  <c:v>801.68314405142507</c:v>
                </c:pt>
                <c:pt idx="13">
                  <c:v>801.785032048228</c:v>
                </c:pt>
                <c:pt idx="14">
                  <c:v>801.86045418109006</c:v>
                </c:pt>
                <c:pt idx="15">
                  <c:v>801.90182081553075</c:v>
                </c:pt>
                <c:pt idx="16">
                  <c:v>801.90507648754806</c:v>
                </c:pt>
                <c:pt idx="17">
                  <c:v>801.8699052960792</c:v>
                </c:pt>
                <c:pt idx="18">
                  <c:v>801.79974527739523</c:v>
                </c:pt>
                <c:pt idx="19">
                  <c:v>801.70161926502044</c:v>
                </c:pt>
                <c:pt idx="20">
                  <c:v>801.58570751392972</c:v>
                </c:pt>
                <c:pt idx="21">
                  <c:v>801.46455421458904</c:v>
                </c:pt>
                <c:pt idx="22">
                  <c:v>801.35184662155314</c:v>
                </c:pt>
                <c:pt idx="23">
                  <c:v>801.26082420211708</c:v>
                </c:pt>
                <c:pt idx="24">
                  <c:v>801.20252187801418</c:v>
                </c:pt>
                <c:pt idx="25">
                  <c:v>801.18416390186769</c:v>
                </c:pt>
                <c:pt idx="26">
                  <c:v>801.20804976598959</c:v>
                </c:pt>
                <c:pt idx="27">
                  <c:v>801.27118987157655</c:v>
                </c:pt>
                <c:pt idx="28">
                  <c:v>801.36577830360375</c:v>
                </c:pt>
                <c:pt idx="29">
                  <c:v>801.48038964258524</c:v>
                </c:pt>
                <c:pt idx="30">
                  <c:v>801.60162515018646</c:v>
                </c:pt>
                <c:pt idx="31">
                  <c:v>801.71586401981301</c:v>
                </c:pt>
                <c:pt idx="32">
                  <c:v>801.81081390622342</c:v>
                </c:pt>
                <c:pt idx="33">
                  <c:v>801.8766754720948</c:v>
                </c:pt>
                <c:pt idx="34">
                  <c:v>801.90688208977656</c:v>
                </c:pt>
                <c:pt idx="35">
                  <c:v>801.89848685194045</c:v>
                </c:pt>
                <c:pt idx="36">
                  <c:v>801.85230464732217</c:v>
                </c:pt>
                <c:pt idx="37">
                  <c:v>801.77287493536608</c:v>
                </c:pt>
                <c:pt idx="38">
                  <c:v>801.6682259433411</c:v>
                </c:pt>
                <c:pt idx="39">
                  <c:v>801.54934844697823</c:v>
                </c:pt>
                <c:pt idx="40">
                  <c:v>801.42927640395044</c:v>
                </c:pt>
                <c:pt idx="41">
                  <c:v>801.32174256476128</c:v>
                </c:pt>
                <c:pt idx="42">
                  <c:v>801.23951017212266</c:v>
                </c:pt>
                <c:pt idx="43">
                  <c:v>801.19262494756254</c:v>
                </c:pt>
                <c:pt idx="44">
                  <c:v>801.18692228406235</c:v>
                </c:pt>
                <c:pt idx="45">
                  <c:v>801.22311719956656</c:v>
                </c:pt>
                <c:pt idx="46">
                  <c:v>801.29669077377548</c:v>
                </c:pt>
                <c:pt idx="47">
                  <c:v>801.39860037876963</c:v>
                </c:pt>
                <c:pt idx="48">
                  <c:v>801.5166451949591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09792"/>
        <c:axId val="61925248"/>
      </c:scatterChart>
      <c:valAx>
        <c:axId val="60209792"/>
        <c:scaling>
          <c:orientation val="minMax"/>
          <c:max val="12"/>
        </c:scaling>
        <c:delete val="0"/>
        <c:axPos val="b"/>
        <c:title>
          <c:tx>
            <c:rich>
              <a:bodyPr/>
              <a:lstStyle/>
              <a:p>
                <a:pPr>
                  <a:defRPr sz="1600" i="1">
                    <a:latin typeface="Arial" pitchFamily="34" charset="0"/>
                    <a:cs typeface="Arial" pitchFamily="34" charset="0"/>
                  </a:defRPr>
                </a:pPr>
                <a:r>
                  <a:rPr lang="en-US" sz="1600" i="1">
                    <a:latin typeface="Arial" pitchFamily="34" charset="0"/>
                    <a:cs typeface="Arial" pitchFamily="34" charset="0"/>
                  </a:rPr>
                  <a:t>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61925248"/>
        <c:crossesAt val="800"/>
        <c:crossBetween val="midCat"/>
        <c:majorUnit val="1"/>
      </c:valAx>
      <c:valAx>
        <c:axId val="61925248"/>
        <c:scaling>
          <c:orientation val="minMax"/>
          <c:max val="802"/>
          <c:min val="800"/>
        </c:scaling>
        <c:delete val="0"/>
        <c:axPos val="l"/>
        <c:numFmt formatCode="#,##0.0" sourceLinked="0"/>
        <c:majorTickMark val="out"/>
        <c:minorTickMark val="out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60209792"/>
        <c:crosses val="autoZero"/>
        <c:crossBetween val="midCat"/>
        <c:majorUnit val="1"/>
        <c:min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299839611650036"/>
          <c:y val="6.2662510591649428E-2"/>
          <c:w val="0.68675939373777395"/>
          <c:h val="0.26751277281471247"/>
        </c:manualLayout>
      </c:layout>
      <c:scatterChart>
        <c:scatterStyle val="lineMarker"/>
        <c:varyColors val="0"/>
        <c:ser>
          <c:idx val="0"/>
          <c:order val="0"/>
          <c:tx>
            <c:strRef>
              <c:f>'F Fit0'!$B$23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Fit0'!$B$24:$B$72</c:f>
              <c:numCache>
                <c:formatCode>General</c:formatCode>
                <c:ptCount val="49"/>
                <c:pt idx="0">
                  <c:v>958.38597000000004</c:v>
                </c:pt>
                <c:pt idx="4">
                  <c:v>957.35217489905642</c:v>
                </c:pt>
                <c:pt idx="8">
                  <c:v>955.8078338321651</c:v>
                </c:pt>
                <c:pt idx="12">
                  <c:v>956.24749950714511</c:v>
                </c:pt>
                <c:pt idx="16">
                  <c:v>957.9343431036948</c:v>
                </c:pt>
                <c:pt idx="20">
                  <c:v>958.1960042733914</c:v>
                </c:pt>
                <c:pt idx="24">
                  <c:v>956.67200113969216</c:v>
                </c:pt>
                <c:pt idx="28">
                  <c:v>955.71320029793264</c:v>
                </c:pt>
                <c:pt idx="32">
                  <c:v>956.90282681532869</c:v>
                </c:pt>
                <c:pt idx="36">
                  <c:v>958.26858423097508</c:v>
                </c:pt>
                <c:pt idx="40">
                  <c:v>957.74798455584516</c:v>
                </c:pt>
                <c:pt idx="44">
                  <c:v>956.21627827279281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'F Fit0'!$C$23</c:f>
              <c:strCache>
                <c:ptCount val="1"/>
                <c:pt idx="0">
                  <c:v>E1 (K&gt;0)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Fit0'!$C$24:$C$72</c:f>
              <c:numCache>
                <c:formatCode>General</c:formatCode>
                <c:ptCount val="49"/>
                <c:pt idx="0">
                  <c:v>956.37449000000004</c:v>
                </c:pt>
                <c:pt idx="4">
                  <c:v>955.76184489905631</c:v>
                </c:pt>
                <c:pt idx="8">
                  <c:v>957.18831383216514</c:v>
                </c:pt>
                <c:pt idx="12">
                  <c:v>958.36166950714517</c:v>
                </c:pt>
                <c:pt idx="16">
                  <c:v>957.48133310369474</c:v>
                </c:pt>
                <c:pt idx="20">
                  <c:v>955.8862542733915</c:v>
                </c:pt>
                <c:pt idx="24">
                  <c:v>956.13121113969214</c:v>
                </c:pt>
                <c:pt idx="28">
                  <c:v>957.80014029793256</c:v>
                </c:pt>
                <c:pt idx="32">
                  <c:v>958.23118681532867</c:v>
                </c:pt>
                <c:pt idx="36">
                  <c:v>956.84531423097508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'F Fit0'!$D$23</c:f>
              <c:strCache>
                <c:ptCount val="1"/>
                <c:pt idx="0">
                  <c:v>E2 (K&lt;0)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Fit0'!$D$24:$D$72</c:f>
              <c:numCache>
                <c:formatCode>General</c:formatCode>
                <c:ptCount val="49"/>
                <c:pt idx="0">
                  <c:v>956.37449000000004</c:v>
                </c:pt>
                <c:pt idx="4">
                  <c:v>958.02623489905636</c:v>
                </c:pt>
                <c:pt idx="8">
                  <c:v>958.13274383216515</c:v>
                </c:pt>
                <c:pt idx="12">
                  <c:v>956.51581950714512</c:v>
                </c:pt>
                <c:pt idx="16">
                  <c:v>955.70865310369481</c:v>
                </c:pt>
                <c:pt idx="20">
                  <c:v>957.0428242733916</c:v>
                </c:pt>
                <c:pt idx="24">
                  <c:v>958.3113911396922</c:v>
                </c:pt>
                <c:pt idx="28">
                  <c:v>957.63971029793265</c:v>
                </c:pt>
                <c:pt idx="32">
                  <c:v>956.01302681532877</c:v>
                </c:pt>
                <c:pt idx="36">
                  <c:v>956.07446423097497</c:v>
                </c:pt>
                <c:pt idx="40">
                  <c:v>957.69953455584516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'F Fit0'!$E$23</c:f>
              <c:strCache>
                <c:ptCount val="1"/>
                <c:pt idx="0">
                  <c:v>A  fit</c:v>
                </c:pt>
              </c:strCache>
            </c:strRef>
          </c:tx>
          <c:spPr>
            <a:ln w="28575">
              <a:solidFill>
                <a:prstClr val="black"/>
              </a:solidFill>
            </a:ln>
          </c:spPr>
          <c:marker>
            <c:symbol val="none"/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Fit0'!$E$24:$E$72</c:f>
              <c:numCache>
                <c:formatCode>General</c:formatCode>
                <c:ptCount val="49"/>
                <c:pt idx="0">
                  <c:v>958.35747601349578</c:v>
                </c:pt>
                <c:pt idx="1">
                  <c:v>958.28559190677004</c:v>
                </c:pt>
                <c:pt idx="2">
                  <c:v>958.07677350709264</c:v>
                </c:pt>
                <c:pt idx="3">
                  <c:v>957.75135016594379</c:v>
                </c:pt>
                <c:pt idx="4">
                  <c:v>957.34237969318133</c:v>
                </c:pt>
                <c:pt idx="5">
                  <c:v>956.89368557740249</c:v>
                </c:pt>
                <c:pt idx="6">
                  <c:v>956.45611972658719</c:v>
                </c:pt>
                <c:pt idx="7">
                  <c:v>956.08191663797368</c:v>
                </c:pt>
                <c:pt idx="8">
                  <c:v>955.81771340773321</c:v>
                </c:pt>
                <c:pt idx="9">
                  <c:v>955.69748394680721</c:v>
                </c:pt>
                <c:pt idx="10">
                  <c:v>955.73696690421309</c:v>
                </c:pt>
                <c:pt idx="11">
                  <c:v>955.93097481361758</c:v>
                </c:pt>
                <c:pt idx="12">
                  <c:v>956.25428832506839</c:v>
                </c:pt>
                <c:pt idx="13">
                  <c:v>956.66589944414795</c:v>
                </c:pt>
                <c:pt idx="14">
                  <c:v>957.11551413987229</c:v>
                </c:pt>
                <c:pt idx="15">
                  <c:v>957.55076394822402</c:v>
                </c:pt>
                <c:pt idx="16">
                  <c:v>957.92365084575886</c:v>
                </c:pt>
                <c:pt idx="17">
                  <c:v>958.19528218985511</c:v>
                </c:pt>
                <c:pt idx="18">
                  <c:v>958.33868478880834</c:v>
                </c:pt>
                <c:pt idx="19">
                  <c:v>958.34009740545048</c:v>
                </c:pt>
                <c:pt idx="20">
                  <c:v>958.19938615966339</c:v>
                </c:pt>
                <c:pt idx="21">
                  <c:v>957.93004768485946</c:v>
                </c:pt>
                <c:pt idx="22">
                  <c:v>957.55880505431901</c:v>
                </c:pt>
                <c:pt idx="23">
                  <c:v>957.12433869745325</c:v>
                </c:pt>
                <c:pt idx="24">
                  <c:v>956.6745074406399</c:v>
                </c:pt>
                <c:pt idx="25">
                  <c:v>956.26165153155262</c:v>
                </c:pt>
                <c:pt idx="26">
                  <c:v>955.93617445967107</c:v>
                </c:pt>
                <c:pt idx="27">
                  <c:v>955.7393333197806</c:v>
                </c:pt>
                <c:pt idx="28">
                  <c:v>955.69670680727211</c:v>
                </c:pt>
                <c:pt idx="29">
                  <c:v>955.81389500261412</c:v>
                </c:pt>
                <c:pt idx="30">
                  <c:v>956.07555416663888</c:v>
                </c:pt>
                <c:pt idx="31">
                  <c:v>956.44802131586403</c:v>
                </c:pt>
                <c:pt idx="32">
                  <c:v>956.88484168561217</c:v>
                </c:pt>
                <c:pt idx="33">
                  <c:v>957.33382070509992</c:v>
                </c:pt>
                <c:pt idx="34">
                  <c:v>957.74401945499949</c:v>
                </c:pt>
                <c:pt idx="35">
                  <c:v>958.07143459577014</c:v>
                </c:pt>
                <c:pt idx="36">
                  <c:v>958.2827737467627</c:v>
                </c:pt>
                <c:pt idx="37">
                  <c:v>958.35744825409404</c:v>
                </c:pt>
                <c:pt idx="38">
                  <c:v>958.28835717056393</c:v>
                </c:pt>
                <c:pt idx="39">
                  <c:v>958.08206733256861</c:v>
                </c:pt>
                <c:pt idx="40">
                  <c:v>957.75864851625045</c:v>
                </c:pt>
                <c:pt idx="41">
                  <c:v>957.35092322909884</c:v>
                </c:pt>
                <c:pt idx="42">
                  <c:v>956.90253368242941</c:v>
                </c:pt>
                <c:pt idx="43">
                  <c:v>956.46424259133119</c:v>
                </c:pt>
                <c:pt idx="44">
                  <c:v>956.08832166387913</c:v>
                </c:pt>
                <c:pt idx="45">
                  <c:v>955.82158756785088</c:v>
                </c:pt>
                <c:pt idx="46">
                  <c:v>955.69832296030768</c:v>
                </c:pt>
                <c:pt idx="47">
                  <c:v>955.73466034554428</c:v>
                </c:pt>
                <c:pt idx="48">
                  <c:v>955.9258252218948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'F Fit0'!$F$23</c:f>
              <c:strCache>
                <c:ptCount val="1"/>
                <c:pt idx="0">
                  <c:v>E1 fit</c:v>
                </c:pt>
              </c:strCache>
            </c:strRef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Fit0'!$F$24:$F$72</c:f>
              <c:numCache>
                <c:formatCode>General</c:formatCode>
                <c:ptCount val="49"/>
                <c:pt idx="0">
                  <c:v>956.38666976226659</c:v>
                </c:pt>
                <c:pt idx="1">
                  <c:v>956.02813305175357</c:v>
                </c:pt>
                <c:pt idx="2">
                  <c:v>955.78644321211118</c:v>
                </c:pt>
                <c:pt idx="3">
                  <c:v>955.69280400726109</c:v>
                </c:pt>
                <c:pt idx="4">
                  <c:v>955.75949331677975</c:v>
                </c:pt>
                <c:pt idx="5">
                  <c:v>955.97775622942379</c:v>
                </c:pt>
                <c:pt idx="6">
                  <c:v>956.3193115224617</c:v>
                </c:pt>
                <c:pt idx="7">
                  <c:v>956.74107461384949</c:v>
                </c:pt>
                <c:pt idx="8">
                  <c:v>957.19189482695379</c:v>
                </c:pt>
                <c:pt idx="9">
                  <c:v>957.61973084979661</c:v>
                </c:pt>
                <c:pt idx="10">
                  <c:v>957.97785217403009</c:v>
                </c:pt>
                <c:pt idx="11">
                  <c:v>958.2292424922058</c:v>
                </c:pt>
                <c:pt idx="12">
                  <c:v>958.34911483428687</c:v>
                </c:pt>
                <c:pt idx="13">
                  <c:v>958.32600946808395</c:v>
                </c:pt>
                <c:pt idx="14">
                  <c:v>958.16211689107035</c:v>
                </c:pt>
                <c:pt idx="15">
                  <c:v>957.87322581318733</c:v>
                </c:pt>
                <c:pt idx="16">
                  <c:v>957.4882142699646</c:v>
                </c:pt>
                <c:pt idx="17">
                  <c:v>957.04756852343553</c:v>
                </c:pt>
                <c:pt idx="18">
                  <c:v>956.60029403875603</c:v>
                </c:pt>
                <c:pt idx="19">
                  <c:v>956.19889189120249</c:v>
                </c:pt>
                <c:pt idx="20">
                  <c:v>955.89272150522777</c:v>
                </c:pt>
                <c:pt idx="21">
                  <c:v>955.72079349300122</c:v>
                </c:pt>
                <c:pt idx="22">
                  <c:v>955.7055131434488</c:v>
                </c:pt>
                <c:pt idx="23">
                  <c:v>955.8488888022066</c:v>
                </c:pt>
                <c:pt idx="24">
                  <c:v>956.13218538252102</c:v>
                </c:pt>
                <c:pt idx="25">
                  <c:v>956.5191145638687</c:v>
                </c:pt>
                <c:pt idx="26">
                  <c:v>956.961731036027</c:v>
                </c:pt>
                <c:pt idx="27">
                  <c:v>957.40758365320653</c:v>
                </c:pt>
                <c:pt idx="28">
                  <c:v>957.80656060582453</c:v>
                </c:pt>
                <c:pt idx="29">
                  <c:v>958.11626638379187</c:v>
                </c:pt>
                <c:pt idx="30">
                  <c:v>958.30546858374612</c:v>
                </c:pt>
                <c:pt idx="31">
                  <c:v>958.35583833525959</c:v>
                </c:pt>
                <c:pt idx="32">
                  <c:v>958.26259461600432</c:v>
                </c:pt>
                <c:pt idx="33">
                  <c:v>958.03462084597913</c:v>
                </c:pt>
                <c:pt idx="34">
                  <c:v>957.69423072495817</c:v>
                </c:pt>
                <c:pt idx="35">
                  <c:v>957.27626427459586</c:v>
                </c:pt>
                <c:pt idx="36">
                  <c:v>956.82588879214643</c:v>
                </c:pt>
                <c:pt idx="37">
                  <c:v>956.39456758463893</c:v>
                </c:pt>
                <c:pt idx="38">
                  <c:v>956.034158318359</c:v>
                </c:pt>
                <c:pt idx="39">
                  <c:v>955.78982709620868</c:v>
                </c:pt>
                <c:pt idx="40">
                  <c:v>955.69310476966268</c:v>
                </c:pt>
                <c:pt idx="41">
                  <c:v>955.75667135549531</c:v>
                </c:pt>
                <c:pt idx="42">
                  <c:v>955.97218093963534</c:v>
                </c:pt>
                <c:pt idx="43">
                  <c:v>956.31169814602447</c:v>
                </c:pt>
                <c:pt idx="44">
                  <c:v>956.73236759536246</c:v>
                </c:pt>
                <c:pt idx="45">
                  <c:v>957.18312651751421</c:v>
                </c:pt>
                <c:pt idx="46">
                  <c:v>957.61188654532953</c:v>
                </c:pt>
                <c:pt idx="47">
                  <c:v>957.97176449377696</c:v>
                </c:pt>
                <c:pt idx="48">
                  <c:v>958.2255241243605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'F Fit0'!$G$23</c:f>
              <c:strCache>
                <c:ptCount val="1"/>
                <c:pt idx="0">
                  <c:v>E2 fit</c:v>
                </c:pt>
              </c:strCache>
            </c:strRef>
          </c:tx>
          <c:spPr>
            <a:ln w="28575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Fit0'!$G$24:$G$72</c:f>
              <c:numCache>
                <c:formatCode>General</c:formatCode>
                <c:ptCount val="49"/>
                <c:pt idx="0">
                  <c:v>956.38666976226659</c:v>
                </c:pt>
                <c:pt idx="1">
                  <c:v>956.81709057954538</c:v>
                </c:pt>
                <c:pt idx="2">
                  <c:v>957.2675988189792</c:v>
                </c:pt>
                <c:pt idx="3">
                  <c:v>957.68666136515003</c:v>
                </c:pt>
                <c:pt idx="4">
                  <c:v>958.0289425285996</c:v>
                </c:pt>
                <c:pt idx="5">
                  <c:v>958.25937373194859</c:v>
                </c:pt>
                <c:pt idx="6">
                  <c:v>958.35538428992334</c:v>
                </c:pt>
                <c:pt idx="7">
                  <c:v>958.30782428730924</c:v>
                </c:pt>
                <c:pt idx="8">
                  <c:v>958.12120730455422</c:v>
                </c:pt>
                <c:pt idx="9">
                  <c:v>957.81360074268559</c:v>
                </c:pt>
                <c:pt idx="10">
                  <c:v>957.41599646103043</c:v>
                </c:pt>
                <c:pt idx="11">
                  <c:v>956.97059823337156</c:v>
                </c:pt>
                <c:pt idx="12">
                  <c:v>956.52741237970417</c:v>
                </c:pt>
                <c:pt idx="13">
                  <c:v>956.13890662664699</c:v>
                </c:pt>
                <c:pt idx="14">
                  <c:v>955.85318450772797</c:v>
                </c:pt>
                <c:pt idx="15">
                  <c:v>955.70682577704576</c:v>
                </c:pt>
                <c:pt idx="16">
                  <c:v>955.71895042254118</c:v>
                </c:pt>
                <c:pt idx="17">
                  <c:v>955.88796482482792</c:v>
                </c:pt>
                <c:pt idx="18">
                  <c:v>956.19183671047517</c:v>
                </c:pt>
                <c:pt idx="19">
                  <c:v>956.59182624138577</c:v>
                </c:pt>
                <c:pt idx="20">
                  <c:v>957.03870787322535</c:v>
                </c:pt>
                <c:pt idx="21">
                  <c:v>957.47997436040077</c:v>
                </c:pt>
                <c:pt idx="22">
                  <c:v>957.86649734068521</c:v>
                </c:pt>
                <c:pt idx="23">
                  <c:v>958.15758803900633</c:v>
                </c:pt>
                <c:pt idx="24">
                  <c:v>958.324122715714</c:v>
                </c:pt>
                <c:pt idx="25">
                  <c:v>958.35004944363527</c:v>
                </c:pt>
                <c:pt idx="26">
                  <c:v>958.23291004349471</c:v>
                </c:pt>
                <c:pt idx="27">
                  <c:v>957.98389856628557</c:v>
                </c:pt>
                <c:pt idx="28">
                  <c:v>957.62754812619289</c:v>
                </c:pt>
                <c:pt idx="29">
                  <c:v>957.20065415283671</c:v>
                </c:pt>
                <c:pt idx="30">
                  <c:v>956.74979278875014</c:v>
                </c:pt>
                <c:pt idx="31">
                  <c:v>956.32695588785202</c:v>
                </c:pt>
                <c:pt idx="32">
                  <c:v>955.98337923716235</c:v>
                </c:pt>
                <c:pt idx="33">
                  <c:v>955.76237398748583</c:v>
                </c:pt>
                <c:pt idx="34">
                  <c:v>955.69256535840077</c:v>
                </c:pt>
                <c:pt idx="35">
                  <c:v>955.78311666781985</c:v>
                </c:pt>
                <c:pt idx="36">
                  <c:v>956.02215299916156</c:v>
                </c:pt>
                <c:pt idx="37">
                  <c:v>956.37879969929611</c:v>
                </c:pt>
                <c:pt idx="38">
                  <c:v>956.80830004914458</c:v>
                </c:pt>
                <c:pt idx="39">
                  <c:v>957.25892110940276</c:v>
                </c:pt>
                <c:pt idx="40">
                  <c:v>957.67906225243792</c:v>
                </c:pt>
                <c:pt idx="41">
                  <c:v>958.02322095396232</c:v>
                </c:pt>
                <c:pt idx="42">
                  <c:v>958.25610091670603</c:v>
                </c:pt>
                <c:pt idx="43">
                  <c:v>958.35487480161294</c:v>
                </c:pt>
                <c:pt idx="44">
                  <c:v>958.31012627988821</c:v>
                </c:pt>
                <c:pt idx="45">
                  <c:v>958.1261014538743</c:v>
                </c:pt>
                <c:pt idx="46">
                  <c:v>957.82060603365164</c:v>
                </c:pt>
                <c:pt idx="47">
                  <c:v>957.42439069995328</c:v>
                </c:pt>
                <c:pt idx="48">
                  <c:v>956.9794661929418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326656"/>
        <c:axId val="64334080"/>
      </c:scatterChart>
      <c:valAx>
        <c:axId val="64326656"/>
        <c:scaling>
          <c:orientation val="minMax"/>
          <c:max val="12"/>
        </c:scaling>
        <c:delete val="0"/>
        <c:axPos val="b"/>
        <c:title>
          <c:tx>
            <c:rich>
              <a:bodyPr/>
              <a:lstStyle/>
              <a:p>
                <a:pPr>
                  <a:defRPr sz="1600" i="1">
                    <a:latin typeface="Arial" pitchFamily="34" charset="0"/>
                    <a:cs typeface="Arial" pitchFamily="34" charset="0"/>
                  </a:defRPr>
                </a:pPr>
                <a:r>
                  <a:rPr lang="en-US" sz="1600" i="1">
                    <a:latin typeface="Arial" pitchFamily="34" charset="0"/>
                    <a:cs typeface="Arial" pitchFamily="34" charset="0"/>
                  </a:rPr>
                  <a:t>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64334080"/>
        <c:crosses val="autoZero"/>
        <c:crossBetween val="midCat"/>
        <c:majorUnit val="1"/>
      </c:valAx>
      <c:valAx>
        <c:axId val="64334080"/>
        <c:scaling>
          <c:orientation val="minMax"/>
          <c:max val="959"/>
          <c:min val="95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>
                    <a:latin typeface="Arial" pitchFamily="34" charset="0"/>
                    <a:cs typeface="Arial" pitchFamily="34" charset="0"/>
                  </a:defRPr>
                </a:pPr>
                <a:r>
                  <a:rPr lang="en-US" sz="1400" i="1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400" smtClean="0">
                    <a:latin typeface="Arial" pitchFamily="34" charset="0"/>
                    <a:cs typeface="Arial" pitchFamily="34" charset="0"/>
                  </a:rPr>
                  <a:t>-Red T-V </a:t>
                </a:r>
                <a:r>
                  <a:rPr lang="en-US" sz="1400">
                    <a:latin typeface="Arial" pitchFamily="34" charset="0"/>
                    <a:cs typeface="Arial" pitchFamily="34" charset="0"/>
                  </a:rPr>
                  <a:t>Energy</a:t>
                </a:r>
              </a:p>
            </c:rich>
          </c:tx>
          <c:layout>
            <c:manualLayout>
              <c:xMode val="edge"/>
              <c:yMode val="edge"/>
              <c:x val="2.8607197126674956E-2"/>
              <c:y val="3.7055506954429551E-2"/>
            </c:manualLayout>
          </c:layout>
          <c:overlay val="0"/>
        </c:title>
        <c:numFmt formatCode="#,##0.0" sourceLinked="0"/>
        <c:majorTickMark val="out"/>
        <c:minorTickMark val="out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64326656"/>
        <c:crosses val="autoZero"/>
        <c:crossBetween val="midCat"/>
        <c:majorUnit val="1"/>
      </c:valAx>
    </c:plotArea>
    <c:legend>
      <c:legendPos val="r"/>
      <c:layout>
        <c:manualLayout>
          <c:xMode val="edge"/>
          <c:yMode val="edge"/>
          <c:x val="0.81381176037205871"/>
          <c:y val="0.35452043741436734"/>
          <c:w val="0.1861662096408622"/>
          <c:h val="0.27888880680907774"/>
        </c:manualLayout>
      </c:layout>
      <c:overlay val="0"/>
      <c:txPr>
        <a:bodyPr/>
        <a:lstStyle/>
        <a:p>
          <a:pPr>
            <a:defRPr sz="1400" baseline="0">
              <a:latin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299839611650036"/>
          <c:y val="6.2662510591649428E-2"/>
          <c:w val="0.69556442503896687"/>
          <c:h val="0.26953735700577075"/>
        </c:manualLayout>
      </c:layout>
      <c:scatterChart>
        <c:scatterStyle val="lineMarker"/>
        <c:varyColors val="0"/>
        <c:ser>
          <c:idx val="0"/>
          <c:order val="0"/>
          <c:tx>
            <c:strRef>
              <c:f>'F Fit0'!$B$23</c:f>
              <c:strCache>
                <c:ptCount val="1"/>
                <c:pt idx="0">
                  <c:v>A   C-S vt=0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Fit0'!$B$24:$B$72</c:f>
              <c:numCache>
                <c:formatCode>General</c:formatCode>
                <c:ptCount val="49"/>
                <c:pt idx="0">
                  <c:v>710.88044100000002</c:v>
                </c:pt>
                <c:pt idx="4">
                  <c:v>710.87795733003509</c:v>
                </c:pt>
                <c:pt idx="8">
                  <c:v>711.67601984336341</c:v>
                </c:pt>
                <c:pt idx="12">
                  <c:v>711.44750710965434</c:v>
                </c:pt>
                <c:pt idx="16">
                  <c:v>710.25392074502304</c:v>
                </c:pt>
                <c:pt idx="20">
                  <c:v>712.24581041203101</c:v>
                </c:pt>
                <c:pt idx="24">
                  <c:v>711.30701781968628</c:v>
                </c:pt>
                <c:pt idx="28">
                  <c:v>711.75156872344212</c:v>
                </c:pt>
                <c:pt idx="32">
                  <c:v>711.11580992519885</c:v>
                </c:pt>
                <c:pt idx="36">
                  <c:v>711.07446027330252</c:v>
                </c:pt>
                <c:pt idx="40">
                  <c:v>710.67602466254527</c:v>
                </c:pt>
                <c:pt idx="44">
                  <c:v>711.5777350341657</c:v>
                </c:pt>
                <c:pt idx="48">
                  <c:v>711.53849537584813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'F Fit0'!$C$23</c:f>
              <c:strCache>
                <c:ptCount val="1"/>
                <c:pt idx="0">
                  <c:v>E1 C-S vt=0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Fit0'!$C$24:$C$72</c:f>
              <c:numCache>
                <c:formatCode>General</c:formatCode>
                <c:ptCount val="49"/>
                <c:pt idx="0">
                  <c:v>711.38091599999996</c:v>
                </c:pt>
                <c:pt idx="4">
                  <c:v>711.68746633003514</c:v>
                </c:pt>
                <c:pt idx="8">
                  <c:v>710.94399184336339</c:v>
                </c:pt>
                <c:pt idx="12">
                  <c:v>710.90043810965437</c:v>
                </c:pt>
                <c:pt idx="16">
                  <c:v>710.81796274502301</c:v>
                </c:pt>
                <c:pt idx="20">
                  <c:v>711.66163341203105</c:v>
                </c:pt>
                <c:pt idx="24">
                  <c:v>711.51313081968624</c:v>
                </c:pt>
                <c:pt idx="28">
                  <c:v>710.44160672344208</c:v>
                </c:pt>
                <c:pt idx="32">
                  <c:v>711.36590792519883</c:v>
                </c:pt>
                <c:pt idx="36">
                  <c:v>711.24673227330254</c:v>
                </c:pt>
                <c:pt idx="40">
                  <c:v>711.73607466254532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'F Fit0'!$D$23</c:f>
              <c:strCache>
                <c:ptCount val="1"/>
                <c:pt idx="0">
                  <c:v>E2 C-S vt=0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Fit0'!$D$24:$D$72</c:f>
              <c:numCache>
                <c:formatCode>General</c:formatCode>
                <c:ptCount val="49"/>
                <c:pt idx="0">
                  <c:v>711.38091599999996</c:v>
                </c:pt>
                <c:pt idx="4">
                  <c:v>709.90281833003507</c:v>
                </c:pt>
                <c:pt idx="8">
                  <c:v>708.84022584336344</c:v>
                </c:pt>
                <c:pt idx="12">
                  <c:v>711.33629510965432</c:v>
                </c:pt>
                <c:pt idx="16">
                  <c:v>711.71893374502304</c:v>
                </c:pt>
                <c:pt idx="20">
                  <c:v>711.03054941203095</c:v>
                </c:pt>
                <c:pt idx="24">
                  <c:v>710.97110081968617</c:v>
                </c:pt>
                <c:pt idx="28">
                  <c:v>710.76323672344199</c:v>
                </c:pt>
                <c:pt idx="32">
                  <c:v>711.64182792519887</c:v>
                </c:pt>
                <c:pt idx="36">
                  <c:v>711.55633627330258</c:v>
                </c:pt>
                <c:pt idx="40">
                  <c:v>710.55247466254536</c:v>
                </c:pt>
                <c:pt idx="44">
                  <c:v>711.07063503416566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'F Fit0'!$E$23</c:f>
              <c:strCache>
                <c:ptCount val="1"/>
                <c:pt idx="0">
                  <c:v>A  calc</c:v>
                </c:pt>
              </c:strCache>
            </c:strRef>
          </c:tx>
          <c:spPr>
            <a:ln w="28575">
              <a:solidFill>
                <a:prstClr val="black"/>
              </a:solidFill>
            </a:ln>
          </c:spPr>
          <c:marker>
            <c:symbol val="none"/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Fit0'!$E$24:$E$72</c:f>
              <c:numCache>
                <c:formatCode>General</c:formatCode>
                <c:ptCount val="49"/>
                <c:pt idx="0">
                  <c:v>710.12117519482229</c:v>
                </c:pt>
                <c:pt idx="1">
                  <c:v>710.180776632218</c:v>
                </c:pt>
                <c:pt idx="2">
                  <c:v>710.34827466275021</c:v>
                </c:pt>
                <c:pt idx="3">
                  <c:v>710.59304098130247</c:v>
                </c:pt>
                <c:pt idx="4">
                  <c:v>710.8737236011433</c:v>
                </c:pt>
                <c:pt idx="5">
                  <c:v>711.1488825271822</c:v>
                </c:pt>
                <c:pt idx="6">
                  <c:v>711.38579850700864</c:v>
                </c:pt>
                <c:pt idx="7">
                  <c:v>711.564630149614</c:v>
                </c:pt>
                <c:pt idx="8">
                  <c:v>711.67727413862701</c:v>
                </c:pt>
                <c:pt idx="9">
                  <c:v>711.7226110216626</c:v>
                </c:pt>
                <c:pt idx="10">
                  <c:v>711.70125325119375</c:v>
                </c:pt>
                <c:pt idx="11">
                  <c:v>711.61282918861195</c:v>
                </c:pt>
                <c:pt idx="12">
                  <c:v>711.45730966995973</c:v>
                </c:pt>
                <c:pt idx="13">
                  <c:v>711.23964505841559</c:v>
                </c:pt>
                <c:pt idx="14">
                  <c:v>710.9750874342775</c:v>
                </c:pt>
                <c:pt idx="15">
                  <c:v>710.69192424397374</c:v>
                </c:pt>
                <c:pt idx="16">
                  <c:v>710.42927782028403</c:v>
                </c:pt>
                <c:pt idx="17">
                  <c:v>710.22973919877836</c:v>
                </c:pt>
                <c:pt idx="18">
                  <c:v>710.12896483905547</c:v>
                </c:pt>
                <c:pt idx="19">
                  <c:v>710.14590410823814</c:v>
                </c:pt>
                <c:pt idx="20">
                  <c:v>710.27733042060663</c:v>
                </c:pt>
                <c:pt idx="21">
                  <c:v>710.4987839381007</c:v>
                </c:pt>
                <c:pt idx="22">
                  <c:v>710.77156039806823</c:v>
                </c:pt>
                <c:pt idx="23">
                  <c:v>711.05306505300575</c:v>
                </c:pt>
                <c:pt idx="24">
                  <c:v>711.30668871488228</c:v>
                </c:pt>
                <c:pt idx="25">
                  <c:v>711.50783691692379</c:v>
                </c:pt>
                <c:pt idx="26">
                  <c:v>711.64460967975742</c:v>
                </c:pt>
                <c:pt idx="27">
                  <c:v>711.71403196179074</c:v>
                </c:pt>
                <c:pt idx="28">
                  <c:v>711.71659205407911</c:v>
                </c:pt>
                <c:pt idx="29">
                  <c:v>711.65233735741924</c:v>
                </c:pt>
                <c:pt idx="30">
                  <c:v>711.5207137543232</c:v>
                </c:pt>
                <c:pt idx="31">
                  <c:v>711.32423709416821</c:v>
                </c:pt>
                <c:pt idx="32">
                  <c:v>711.0739458636599</c:v>
                </c:pt>
                <c:pt idx="33">
                  <c:v>710.79341466106337</c:v>
                </c:pt>
                <c:pt idx="34">
                  <c:v>710.51847804818919</c:v>
                </c:pt>
                <c:pt idx="35">
                  <c:v>710.29158934451482</c:v>
                </c:pt>
                <c:pt idx="36">
                  <c:v>710.15213757844163</c:v>
                </c:pt>
                <c:pt idx="37">
                  <c:v>710.12598964173719</c:v>
                </c:pt>
                <c:pt idx="38">
                  <c:v>710.21812373492855</c:v>
                </c:pt>
                <c:pt idx="39">
                  <c:v>710.41117557526991</c:v>
                </c:pt>
                <c:pt idx="40">
                  <c:v>710.67046080310104</c:v>
                </c:pt>
                <c:pt idx="41">
                  <c:v>710.95353576905723</c:v>
                </c:pt>
                <c:pt idx="42">
                  <c:v>711.22069295578558</c:v>
                </c:pt>
                <c:pt idx="43">
                  <c:v>711.44266327651133</c:v>
                </c:pt>
                <c:pt idx="44">
                  <c:v>711.6032368123258</c:v>
                </c:pt>
                <c:pt idx="45">
                  <c:v>711.69684678371561</c:v>
                </c:pt>
                <c:pt idx="46">
                  <c:v>711.72333246439723</c:v>
                </c:pt>
                <c:pt idx="47">
                  <c:v>711.6831387152896</c:v>
                </c:pt>
                <c:pt idx="48">
                  <c:v>711.57567998361742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'F Fit0'!$F$23</c:f>
              <c:strCache>
                <c:ptCount val="1"/>
                <c:pt idx="0">
                  <c:v>E1 calc</c:v>
                </c:pt>
              </c:strCache>
            </c:strRef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Fit0'!$F$24:$F$72</c:f>
              <c:numCache>
                <c:formatCode>General</c:formatCode>
                <c:ptCount val="49"/>
                <c:pt idx="0">
                  <c:v>711.41050894078853</c:v>
                </c:pt>
                <c:pt idx="1">
                  <c:v>711.58165823951288</c:v>
                </c:pt>
                <c:pt idx="2">
                  <c:v>711.68623017107109</c:v>
                </c:pt>
                <c:pt idx="3">
                  <c:v>711.7235636512878</c:v>
                </c:pt>
                <c:pt idx="4">
                  <c:v>711.69422261767761</c:v>
                </c:pt>
                <c:pt idx="5">
                  <c:v>711.59772572869304</c:v>
                </c:pt>
                <c:pt idx="6">
                  <c:v>711.43435223503025</c:v>
                </c:pt>
                <c:pt idx="7">
                  <c:v>711.21002615566329</c:v>
                </c:pt>
                <c:pt idx="8">
                  <c:v>710.94149729880803</c:v>
                </c:pt>
                <c:pt idx="9">
                  <c:v>710.65857454343563</c:v>
                </c:pt>
                <c:pt idx="10">
                  <c:v>710.40127098725361</c:v>
                </c:pt>
                <c:pt idx="11">
                  <c:v>710.21192058434542</c:v>
                </c:pt>
                <c:pt idx="12">
                  <c:v>710.12464131470392</c:v>
                </c:pt>
                <c:pt idx="13">
                  <c:v>710.15590183326196</c:v>
                </c:pt>
                <c:pt idx="14">
                  <c:v>710.29975274833771</c:v>
                </c:pt>
                <c:pt idx="15">
                  <c:v>710.52956343586311</c:v>
                </c:pt>
                <c:pt idx="16">
                  <c:v>710.80559137139369</c:v>
                </c:pt>
                <c:pt idx="17">
                  <c:v>711.08548754386209</c:v>
                </c:pt>
                <c:pt idx="18">
                  <c:v>711.33386338776597</c:v>
                </c:pt>
                <c:pt idx="19">
                  <c:v>711.52771251678701</c:v>
                </c:pt>
                <c:pt idx="20">
                  <c:v>711.65646506887549</c:v>
                </c:pt>
                <c:pt idx="21">
                  <c:v>711.71784605748769</c:v>
                </c:pt>
                <c:pt idx="22">
                  <c:v>711.71243627776869</c:v>
                </c:pt>
                <c:pt idx="23">
                  <c:v>711.64013587200691</c:v>
                </c:pt>
                <c:pt idx="24">
                  <c:v>711.50050358252838</c:v>
                </c:pt>
                <c:pt idx="25">
                  <c:v>711.29678472450155</c:v>
                </c:pt>
                <c:pt idx="26">
                  <c:v>711.04136910444299</c:v>
                </c:pt>
                <c:pt idx="27">
                  <c:v>710.75941741220754</c:v>
                </c:pt>
                <c:pt idx="28">
                  <c:v>710.48795432894269</c:v>
                </c:pt>
                <c:pt idx="29">
                  <c:v>710.26962734957056</c:v>
                </c:pt>
                <c:pt idx="30">
                  <c:v>710.14273222775796</c:v>
                </c:pt>
                <c:pt idx="31">
                  <c:v>710.13092708017598</c:v>
                </c:pt>
                <c:pt idx="32">
                  <c:v>710.23646095710296</c:v>
                </c:pt>
                <c:pt idx="33">
                  <c:v>710.4395166325919</c:v>
                </c:pt>
                <c:pt idx="34">
                  <c:v>710.70392239877003</c:v>
                </c:pt>
                <c:pt idx="35">
                  <c:v>710.98703268765178</c:v>
                </c:pt>
                <c:pt idx="36">
                  <c:v>711.25007030922984</c:v>
                </c:pt>
                <c:pt idx="37">
                  <c:v>711.46529987724637</c:v>
                </c:pt>
                <c:pt idx="38">
                  <c:v>711.61799497547554</c:v>
                </c:pt>
                <c:pt idx="39">
                  <c:v>711.70353396327118</c:v>
                </c:pt>
                <c:pt idx="40">
                  <c:v>711.72203915338696</c:v>
                </c:pt>
                <c:pt idx="41">
                  <c:v>711.67383774839993</c:v>
                </c:pt>
                <c:pt idx="42">
                  <c:v>711.55830950721281</c:v>
                </c:pt>
                <c:pt idx="43">
                  <c:v>711.37675683660689</c:v>
                </c:pt>
                <c:pt idx="44">
                  <c:v>711.13770382174994</c:v>
                </c:pt>
                <c:pt idx="45">
                  <c:v>710.86155425809125</c:v>
                </c:pt>
                <c:pt idx="46">
                  <c:v>710.58152450719524</c:v>
                </c:pt>
                <c:pt idx="47">
                  <c:v>710.33925653251504</c:v>
                </c:pt>
                <c:pt idx="48">
                  <c:v>710.17586061885652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'F Fit0'!$G$23</c:f>
              <c:strCache>
                <c:ptCount val="1"/>
                <c:pt idx="0">
                  <c:v>E2 calc</c:v>
                </c:pt>
              </c:strCache>
            </c:strRef>
          </c:tx>
          <c:spPr>
            <a:ln w="28575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 Fit0'!$A$24:$A$72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Fit0'!$G$24:$G$72</c:f>
              <c:numCache>
                <c:formatCode>General</c:formatCode>
                <c:ptCount val="49"/>
                <c:pt idx="0">
                  <c:v>711.41050894078853</c:v>
                </c:pt>
                <c:pt idx="1">
                  <c:v>711.17975820465904</c:v>
                </c:pt>
                <c:pt idx="2">
                  <c:v>710.90768824253689</c:v>
                </c:pt>
                <c:pt idx="3">
                  <c:v>710.62558844370699</c:v>
                </c:pt>
                <c:pt idx="4">
                  <c:v>710.37424685738131</c:v>
                </c:pt>
                <c:pt idx="5">
                  <c:v>710.19558482019977</c:v>
                </c:pt>
                <c:pt idx="6">
                  <c:v>710.12204233389161</c:v>
                </c:pt>
                <c:pt idx="7">
                  <c:v>710.16753677051486</c:v>
                </c:pt>
                <c:pt idx="8">
                  <c:v>710.32342163825297</c:v>
                </c:pt>
                <c:pt idx="9">
                  <c:v>710.56100751054328</c:v>
                </c:pt>
                <c:pt idx="10">
                  <c:v>710.83966883721655</c:v>
                </c:pt>
                <c:pt idx="11">
                  <c:v>711.11744330279203</c:v>
                </c:pt>
                <c:pt idx="12">
                  <c:v>711.36024209121479</c:v>
                </c:pt>
                <c:pt idx="13">
                  <c:v>711.54664618434674</c:v>
                </c:pt>
                <c:pt idx="14">
                  <c:v>711.66735289354449</c:v>
                </c:pt>
                <c:pt idx="15">
                  <c:v>711.72070539643028</c:v>
                </c:pt>
                <c:pt idx="16">
                  <c:v>711.70732388466229</c:v>
                </c:pt>
                <c:pt idx="17">
                  <c:v>711.62696633374105</c:v>
                </c:pt>
                <c:pt idx="18">
                  <c:v>711.47936484957688</c:v>
                </c:pt>
                <c:pt idx="19">
                  <c:v>711.26857645137056</c:v>
                </c:pt>
                <c:pt idx="20">
                  <c:v>711.00839758689051</c:v>
                </c:pt>
                <c:pt idx="21">
                  <c:v>710.72556308073467</c:v>
                </c:pt>
                <c:pt idx="22">
                  <c:v>710.45819640040338</c:v>
                </c:pt>
                <c:pt idx="23">
                  <c:v>710.248992151111</c:v>
                </c:pt>
                <c:pt idx="24">
                  <c:v>710.13500077857248</c:v>
                </c:pt>
                <c:pt idx="25">
                  <c:v>710.13757143441387</c:v>
                </c:pt>
                <c:pt idx="26">
                  <c:v>710.25621429151943</c:v>
                </c:pt>
                <c:pt idx="27">
                  <c:v>710.46874370165244</c:v>
                </c:pt>
                <c:pt idx="28">
                  <c:v>710.73764669262607</c:v>
                </c:pt>
                <c:pt idx="29">
                  <c:v>711.02022836872254</c:v>
                </c:pt>
                <c:pt idx="30">
                  <c:v>711.27874709374771</c:v>
                </c:pt>
                <c:pt idx="31">
                  <c:v>711.48702890162758</c:v>
                </c:pt>
                <c:pt idx="32">
                  <c:v>711.6317862553509</c:v>
                </c:pt>
                <c:pt idx="33">
                  <c:v>711.70926178257719</c:v>
                </c:pt>
                <c:pt idx="34">
                  <c:v>711.71979262935861</c:v>
                </c:pt>
                <c:pt idx="35">
                  <c:v>711.6635710442032</c:v>
                </c:pt>
                <c:pt idx="36">
                  <c:v>711.53998518872322</c:v>
                </c:pt>
                <c:pt idx="37">
                  <c:v>711.35090355741522</c:v>
                </c:pt>
                <c:pt idx="38">
                  <c:v>711.10607436597945</c:v>
                </c:pt>
                <c:pt idx="39">
                  <c:v>710.82748353780312</c:v>
                </c:pt>
                <c:pt idx="40">
                  <c:v>710.54969311978596</c:v>
                </c:pt>
                <c:pt idx="41">
                  <c:v>710.31481955871197</c:v>
                </c:pt>
                <c:pt idx="42">
                  <c:v>710.16319061303682</c:v>
                </c:pt>
                <c:pt idx="43">
                  <c:v>710.12277296277136</c:v>
                </c:pt>
                <c:pt idx="44">
                  <c:v>710.20125244168241</c:v>
                </c:pt>
                <c:pt idx="45">
                  <c:v>710.38379203386137</c:v>
                </c:pt>
                <c:pt idx="46">
                  <c:v>710.63733610404836</c:v>
                </c:pt>
                <c:pt idx="47">
                  <c:v>710.91979782787735</c:v>
                </c:pt>
                <c:pt idx="48">
                  <c:v>711.19065247330855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556672"/>
        <c:axId val="66558976"/>
      </c:scatterChart>
      <c:valAx>
        <c:axId val="66556672"/>
        <c:scaling>
          <c:orientation val="minMax"/>
          <c:max val="12"/>
        </c:scaling>
        <c:delete val="0"/>
        <c:axPos val="b"/>
        <c:title>
          <c:tx>
            <c:rich>
              <a:bodyPr/>
              <a:lstStyle/>
              <a:p>
                <a:pPr>
                  <a:defRPr sz="1600" i="1">
                    <a:latin typeface="Arial" pitchFamily="34" charset="0"/>
                    <a:cs typeface="Arial" pitchFamily="34" charset="0"/>
                  </a:defRPr>
                </a:pPr>
                <a:r>
                  <a:rPr lang="en-US" sz="1600" i="1">
                    <a:latin typeface="Arial" pitchFamily="34" charset="0"/>
                    <a:cs typeface="Arial" pitchFamily="34" charset="0"/>
                  </a:rPr>
                  <a:t>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66558976"/>
        <c:crosses val="autoZero"/>
        <c:crossBetween val="midCat"/>
        <c:majorUnit val="1"/>
      </c:valAx>
      <c:valAx>
        <c:axId val="66558976"/>
        <c:scaling>
          <c:orientation val="minMax"/>
          <c:max val="71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>
                    <a:latin typeface="Arial" pitchFamily="34" charset="0"/>
                    <a:cs typeface="Arial" pitchFamily="34" charset="0"/>
                  </a:defRPr>
                </a:pPr>
                <a:r>
                  <a:rPr lang="en-US" sz="1400" i="1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400">
                    <a:latin typeface="Arial" pitchFamily="34" charset="0"/>
                    <a:cs typeface="Arial" pitchFamily="34" charset="0"/>
                  </a:rPr>
                  <a:t>-Red T-V</a:t>
                </a:r>
                <a:r>
                  <a:rPr lang="en-US" sz="1400" baseline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>
                    <a:latin typeface="Arial" pitchFamily="34" charset="0"/>
                    <a:cs typeface="Arial" pitchFamily="34" charset="0"/>
                  </a:rPr>
                  <a:t> Energy</a:t>
                </a:r>
              </a:p>
            </c:rich>
          </c:tx>
          <c:layout>
            <c:manualLayout>
              <c:xMode val="edge"/>
              <c:yMode val="edge"/>
              <c:x val="2.8645761385090018E-2"/>
              <c:y val="1.816473556758209E-2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66556672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441760694283981"/>
          <c:y val="0.15914918540922865"/>
          <c:w val="0.7219960157000882"/>
          <c:h val="0.70356899378420623"/>
        </c:manualLayout>
      </c:layout>
      <c:scatterChart>
        <c:scatterStyle val="lineMarker"/>
        <c:varyColors val="0"/>
        <c:ser>
          <c:idx val="0"/>
          <c:order val="0"/>
          <c:tx>
            <c:strRef>
              <c:f>sData!$U$3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sData!$T$4:$T$23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9</c:v>
                </c:pt>
                <c:pt idx="15">
                  <c:v>0</c:v>
                </c:pt>
                <c:pt idx="16">
                  <c:v>1</c:v>
                </c:pt>
                <c:pt idx="17">
                  <c:v>2</c:v>
                </c:pt>
                <c:pt idx="18">
                  <c:v>3</c:v>
                </c:pt>
                <c:pt idx="19">
                  <c:v>4</c:v>
                </c:pt>
              </c:numCache>
            </c:numRef>
          </c:xVal>
          <c:yVal>
            <c:numRef>
              <c:f>sData!$U$4:$U$23</c:f>
              <c:numCache>
                <c:formatCode>General</c:formatCode>
                <c:ptCount val="20"/>
                <c:pt idx="0">
                  <c:v>1074.15336</c:v>
                </c:pt>
                <c:pt idx="1">
                  <c:v>1075.1782900000001</c:v>
                </c:pt>
                <c:pt idx="2">
                  <c:v>1073.8135199999999</c:v>
                </c:pt>
                <c:pt idx="3">
                  <c:v>1073.5469800000001</c:v>
                </c:pt>
                <c:pt idx="4">
                  <c:v>1074.5218299999999</c:v>
                </c:pt>
                <c:pt idx="5">
                  <c:v>1074.4522899999999</c:v>
                </c:pt>
                <c:pt idx="6">
                  <c:v>1072.12355</c:v>
                </c:pt>
                <c:pt idx="7">
                  <c:v>1073.94641</c:v>
                </c:pt>
                <c:pt idx="8">
                  <c:v>1075.8243400000001</c:v>
                </c:pt>
                <c:pt idx="9">
                  <c:v>1074.3191899999999</c:v>
                </c:pt>
                <c:pt idx="10">
                  <c:v>1074.97235</c:v>
                </c:pt>
                <c:pt idx="11">
                  <c:v>1073.85664</c:v>
                </c:pt>
                <c:pt idx="12">
                  <c:v>1073.8042800000001</c:v>
                </c:pt>
                <c:pt idx="13">
                  <c:v>1074.3453099999999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sData!$V$3</c:f>
              <c:strCache>
                <c:ptCount val="1"/>
                <c:pt idx="0">
                  <c:v>E1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sData!$T$4:$T$23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9</c:v>
                </c:pt>
                <c:pt idx="15">
                  <c:v>0</c:v>
                </c:pt>
                <c:pt idx="16">
                  <c:v>1</c:v>
                </c:pt>
                <c:pt idx="17">
                  <c:v>2</c:v>
                </c:pt>
                <c:pt idx="18">
                  <c:v>3</c:v>
                </c:pt>
                <c:pt idx="19">
                  <c:v>4</c:v>
                </c:pt>
              </c:numCache>
            </c:numRef>
          </c:xVal>
          <c:yVal>
            <c:numRef>
              <c:f>sData!$V$4:$V$23</c:f>
              <c:numCache>
                <c:formatCode>General</c:formatCode>
                <c:ptCount val="20"/>
                <c:pt idx="0">
                  <c:v>1073.68317</c:v>
                </c:pt>
                <c:pt idx="1">
                  <c:v>1073.8401699999999</c:v>
                </c:pt>
                <c:pt idx="2">
                  <c:v>1075.3344499999998</c:v>
                </c:pt>
                <c:pt idx="3">
                  <c:v>1074.18713</c:v>
                </c:pt>
                <c:pt idx="4">
                  <c:v>1075.1046199999998</c:v>
                </c:pt>
                <c:pt idx="5">
                  <c:v>1073.8883000000001</c:v>
                </c:pt>
                <c:pt idx="6">
                  <c:v>1073.68325</c:v>
                </c:pt>
                <c:pt idx="7">
                  <c:v>1074.6438799999999</c:v>
                </c:pt>
                <c:pt idx="8">
                  <c:v>1074.5197700000001</c:v>
                </c:pt>
                <c:pt idx="9">
                  <c:v>1069.8278299999999</c:v>
                </c:pt>
                <c:pt idx="10">
                  <c:v>1073.97901</c:v>
                </c:pt>
                <c:pt idx="11">
                  <c:v>1075.90157</c:v>
                </c:pt>
                <c:pt idx="12">
                  <c:v>1074.1723500000001</c:v>
                </c:pt>
                <c:pt idx="13">
                  <c:v>1074.60196</c:v>
                </c:pt>
                <c:pt idx="14">
                  <c:v>1077.99362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sData!$W$3</c:f>
              <c:strCache>
                <c:ptCount val="1"/>
                <c:pt idx="0">
                  <c:v>E2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7030A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sData!$T$4:$T$23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9</c:v>
                </c:pt>
                <c:pt idx="15">
                  <c:v>0</c:v>
                </c:pt>
                <c:pt idx="16">
                  <c:v>1</c:v>
                </c:pt>
                <c:pt idx="17">
                  <c:v>2</c:v>
                </c:pt>
                <c:pt idx="18">
                  <c:v>3</c:v>
                </c:pt>
                <c:pt idx="19">
                  <c:v>4</c:v>
                </c:pt>
              </c:numCache>
            </c:numRef>
          </c:xVal>
          <c:yVal>
            <c:numRef>
              <c:f>sData!$W$4:$W$23</c:f>
              <c:numCache>
                <c:formatCode>General</c:formatCode>
                <c:ptCount val="20"/>
                <c:pt idx="0">
                  <c:v>1073.68317</c:v>
                </c:pt>
                <c:pt idx="1">
                  <c:v>1074.3884600000001</c:v>
                </c:pt>
                <c:pt idx="2">
                  <c:v>1074.4187899999999</c:v>
                </c:pt>
                <c:pt idx="3">
                  <c:v>1072.85329</c:v>
                </c:pt>
                <c:pt idx="4">
                  <c:v>1073.8540799999998</c:v>
                </c:pt>
                <c:pt idx="5">
                  <c:v>1075.56621</c:v>
                </c:pt>
                <c:pt idx="6">
                  <c:v>1074.2640899999999</c:v>
                </c:pt>
                <c:pt idx="7">
                  <c:v>1075.06504</c:v>
                </c:pt>
                <c:pt idx="8">
                  <c:v>1073.90149</c:v>
                </c:pt>
                <c:pt idx="9">
                  <c:v>1073.7877000000001</c:v>
                </c:pt>
                <c:pt idx="10">
                  <c:v>1074.6008400000001</c:v>
                </c:pt>
                <c:pt idx="11">
                  <c:v>1074.3283099999999</c:v>
                </c:pt>
                <c:pt idx="12">
                  <c:v>1076.1135999999999</c:v>
                </c:pt>
                <c:pt idx="13">
                  <c:v>1073.75324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278720"/>
        <c:axId val="67355776"/>
      </c:scatterChart>
      <c:valAx>
        <c:axId val="67278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 i="1">
                    <a:latin typeface="Arial" pitchFamily="34" charset="0"/>
                    <a:cs typeface="Arial" pitchFamily="34" charset="0"/>
                  </a:defRPr>
                </a:pPr>
                <a:r>
                  <a:rPr lang="en-US" sz="1800" i="1">
                    <a:latin typeface="Arial" pitchFamily="34" charset="0"/>
                    <a:cs typeface="Arial" pitchFamily="34" charset="0"/>
                  </a:rPr>
                  <a:t>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67355776"/>
        <c:crosses val="autoZero"/>
        <c:crossBetween val="midCat"/>
        <c:majorUnit val="1"/>
      </c:valAx>
      <c:valAx>
        <c:axId val="673557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 i="1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600">
                    <a:latin typeface="Arial" pitchFamily="34" charset="0"/>
                    <a:cs typeface="Arial" pitchFamily="34" charset="0"/>
                  </a:rPr>
                  <a:t>-Reduced Torsion-Vibration Energy (cm</a:t>
                </a:r>
                <a:r>
                  <a:rPr lang="en-US" sz="1600" baseline="30000">
                    <a:latin typeface="Arial" pitchFamily="34" charset="0"/>
                    <a:cs typeface="Arial" pitchFamily="34" charset="0"/>
                  </a:rPr>
                  <a:t>-1</a:t>
                </a:r>
                <a:r>
                  <a:rPr lang="en-US" sz="1600">
                    <a:latin typeface="Arial" pitchFamily="34" charset="0"/>
                    <a:cs typeface="Arial" pitchFamily="34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6.0050508393808627E-2"/>
              <c:y val="0.1717976324783172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67278720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600" i="1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 i="1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600" i="1"/>
            </a:pPr>
            <a:endParaRPr lang="en-US"/>
          </a:p>
        </c:txPr>
      </c:legendEntry>
      <c:layout>
        <c:manualLayout>
          <c:xMode val="edge"/>
          <c:yMode val="edge"/>
          <c:x val="0.84108285124934346"/>
          <c:y val="0.13453037496995127"/>
          <c:w val="5.7856537063515144E-2"/>
          <c:h val="0.15346313959271096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257916732339199E-2"/>
          <c:y val="3.1356654853901399E-2"/>
          <c:w val="0.78797903376715195"/>
          <c:h val="0.89890739033626399"/>
        </c:manualLayout>
      </c:layout>
      <c:scatterChart>
        <c:scatterStyle val="lineMarker"/>
        <c:varyColors val="0"/>
        <c:ser>
          <c:idx val="0"/>
          <c:order val="0"/>
          <c:tx>
            <c:strRef>
              <c:f>'F Fit'!$B$23</c:f>
              <c:strCache>
                <c:ptCount val="1"/>
                <c:pt idx="0">
                  <c:v>A   C-S vt=0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Fit'!$B$24:$B$72</c:f>
              <c:numCache>
                <c:formatCode>General</c:formatCode>
                <c:ptCount val="49"/>
                <c:pt idx="0">
                  <c:v>823.17169100000001</c:v>
                </c:pt>
                <c:pt idx="4">
                  <c:v>823.16818559696821</c:v>
                </c:pt>
                <c:pt idx="8">
                  <c:v>823.96324852593307</c:v>
                </c:pt>
                <c:pt idx="12">
                  <c:v>823.73008220107704</c:v>
                </c:pt>
                <c:pt idx="16">
                  <c:v>822.53083931270169</c:v>
                </c:pt>
                <c:pt idx="20">
                  <c:v>824.51672282723098</c:v>
                </c:pt>
                <c:pt idx="24">
                  <c:v>823.57259898720986</c:v>
                </c:pt>
                <c:pt idx="28">
                  <c:v>824.01369931130341</c:v>
                </c:pt>
                <c:pt idx="32">
                  <c:v>823.3777955942985</c:v>
                </c:pt>
                <c:pt idx="36">
                  <c:v>823.34125090710336</c:v>
                </c:pt>
                <c:pt idx="40">
                  <c:v>822.95443359674664</c:v>
                </c:pt>
                <c:pt idx="44">
                  <c:v>823.87665828637773</c:v>
                </c:pt>
                <c:pt idx="48">
                  <c:v>823.86913087526739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'F Fit'!$C$23</c:f>
              <c:strCache>
                <c:ptCount val="1"/>
                <c:pt idx="0">
                  <c:v>E1 C-S vt=0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Fit'!$C$24:$C$72</c:f>
              <c:numCache>
                <c:formatCode>General</c:formatCode>
                <c:ptCount val="49"/>
                <c:pt idx="0">
                  <c:v>823.67216599999972</c:v>
                </c:pt>
                <c:pt idx="4">
                  <c:v>823.97768359696818</c:v>
                </c:pt>
                <c:pt idx="8">
                  <c:v>823.23122052593305</c:v>
                </c:pt>
                <c:pt idx="12">
                  <c:v>823.18305120107698</c:v>
                </c:pt>
                <c:pt idx="16">
                  <c:v>823.09488131270166</c:v>
                </c:pt>
                <c:pt idx="20">
                  <c:v>823.9325458272308</c:v>
                </c:pt>
                <c:pt idx="24">
                  <c:v>823.77871198721004</c:v>
                </c:pt>
                <c:pt idx="28">
                  <c:v>822.70373731130383</c:v>
                </c:pt>
                <c:pt idx="32">
                  <c:v>823.62789359429848</c:v>
                </c:pt>
                <c:pt idx="36">
                  <c:v>823.51352290710361</c:v>
                </c:pt>
                <c:pt idx="40">
                  <c:v>824.01448359674669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'F Fit'!$D$23</c:f>
              <c:strCache>
                <c:ptCount val="1"/>
                <c:pt idx="0">
                  <c:v>E2 C-S vt=0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'F Fit'!$A$24:$A$72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Fit'!$D$24:$D$72</c:f>
              <c:numCache>
                <c:formatCode>General</c:formatCode>
                <c:ptCount val="49"/>
                <c:pt idx="0">
                  <c:v>823.67216599999972</c:v>
                </c:pt>
                <c:pt idx="4">
                  <c:v>822.19303559696834</c:v>
                </c:pt>
                <c:pt idx="8">
                  <c:v>821.1274545259331</c:v>
                </c:pt>
                <c:pt idx="12">
                  <c:v>823.61890820107703</c:v>
                </c:pt>
                <c:pt idx="16">
                  <c:v>823.99585231270169</c:v>
                </c:pt>
                <c:pt idx="20">
                  <c:v>823.3014618272307</c:v>
                </c:pt>
                <c:pt idx="24">
                  <c:v>823.23668198720986</c:v>
                </c:pt>
                <c:pt idx="28">
                  <c:v>823.0253673113034</c:v>
                </c:pt>
                <c:pt idx="32">
                  <c:v>823.90381359429853</c:v>
                </c:pt>
                <c:pt idx="36">
                  <c:v>823.82312690710341</c:v>
                </c:pt>
                <c:pt idx="40">
                  <c:v>822.83088359674684</c:v>
                </c:pt>
                <c:pt idx="44">
                  <c:v>823.3695582863777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'F Fit'!$E$23</c:f>
              <c:strCache>
                <c:ptCount val="1"/>
                <c:pt idx="0">
                  <c:v>A  calc</c:v>
                </c:pt>
              </c:strCache>
            </c:strRef>
          </c:tx>
          <c:spPr>
            <a:ln w="28575">
              <a:solidFill>
                <a:prstClr val="black"/>
              </a:solidFill>
            </a:ln>
          </c:spPr>
          <c:marker>
            <c:symbol val="none"/>
          </c:marker>
          <c:xVal>
            <c:numRef>
              <c:f>'F Fit'!$A$24:$A$72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Fit'!$E$24:$E$72</c:f>
              <c:numCache>
                <c:formatCode>General</c:formatCode>
                <c:ptCount val="49"/>
                <c:pt idx="0">
                  <c:v>822.37168004383921</c:v>
                </c:pt>
                <c:pt idx="1">
                  <c:v>822.43365042584821</c:v>
                </c:pt>
                <c:pt idx="2">
                  <c:v>822.60743827459305</c:v>
                </c:pt>
                <c:pt idx="3">
                  <c:v>822.86030337942259</c:v>
                </c:pt>
                <c:pt idx="4">
                  <c:v>823.14835473602454</c:v>
                </c:pt>
                <c:pt idx="5">
                  <c:v>823.42820086569361</c:v>
                </c:pt>
                <c:pt idx="6">
                  <c:v>823.66647741327836</c:v>
                </c:pt>
                <c:pt idx="7">
                  <c:v>823.84412183437837</c:v>
                </c:pt>
                <c:pt idx="8">
                  <c:v>823.95471731121756</c:v>
                </c:pt>
                <c:pt idx="9">
                  <c:v>823.99884098186203</c:v>
                </c:pt>
                <c:pt idx="10">
                  <c:v>823.97795457534414</c:v>
                </c:pt>
                <c:pt idx="11">
                  <c:v>823.89126917370197</c:v>
                </c:pt>
                <c:pt idx="12">
                  <c:v>823.73728427155118</c:v>
                </c:pt>
                <c:pt idx="13">
                  <c:v>823.51917026642298</c:v>
                </c:pt>
                <c:pt idx="14">
                  <c:v>823.25102282214721</c:v>
                </c:pt>
                <c:pt idx="15">
                  <c:v>822.96127928570422</c:v>
                </c:pt>
                <c:pt idx="16">
                  <c:v>822.69062425962875</c:v>
                </c:pt>
                <c:pt idx="17">
                  <c:v>822.48408433941006</c:v>
                </c:pt>
                <c:pt idx="18">
                  <c:v>822.37966442771949</c:v>
                </c:pt>
                <c:pt idx="19">
                  <c:v>822.3976107515731</c:v>
                </c:pt>
                <c:pt idx="20">
                  <c:v>822.53439770406897</c:v>
                </c:pt>
                <c:pt idx="21">
                  <c:v>822.76378734550235</c:v>
                </c:pt>
                <c:pt idx="22">
                  <c:v>823.04454552468997</c:v>
                </c:pt>
                <c:pt idx="23">
                  <c:v>823.33181406310212</c:v>
                </c:pt>
                <c:pt idx="24">
                  <c:v>823.58785077749883</c:v>
                </c:pt>
                <c:pt idx="25">
                  <c:v>823.78839681070804</c:v>
                </c:pt>
                <c:pt idx="26">
                  <c:v>823.92303649367705</c:v>
                </c:pt>
                <c:pt idx="27">
                  <c:v>823.9906141614141</c:v>
                </c:pt>
                <c:pt idx="28">
                  <c:v>823.99284957069983</c:v>
                </c:pt>
                <c:pt idx="29">
                  <c:v>823.92983019077781</c:v>
                </c:pt>
                <c:pt idx="30">
                  <c:v>823.79984476336801</c:v>
                </c:pt>
                <c:pt idx="31">
                  <c:v>823.60364787266201</c:v>
                </c:pt>
                <c:pt idx="32">
                  <c:v>823.35082846050307</c:v>
                </c:pt>
                <c:pt idx="33">
                  <c:v>823.0646340899699</c:v>
                </c:pt>
                <c:pt idx="34">
                  <c:v>822.78201592506059</c:v>
                </c:pt>
                <c:pt idx="35">
                  <c:v>822.54765347276816</c:v>
                </c:pt>
                <c:pt idx="36">
                  <c:v>822.40341305209165</c:v>
                </c:pt>
                <c:pt idx="37">
                  <c:v>822.37687738584543</c:v>
                </c:pt>
                <c:pt idx="38">
                  <c:v>822.4732571466385</c:v>
                </c:pt>
                <c:pt idx="39">
                  <c:v>822.67382568814435</c:v>
                </c:pt>
                <c:pt idx="40">
                  <c:v>822.94149149479199</c:v>
                </c:pt>
                <c:pt idx="41">
                  <c:v>823.23132979522677</c:v>
                </c:pt>
                <c:pt idx="42">
                  <c:v>823.50204483612129</c:v>
                </c:pt>
                <c:pt idx="43">
                  <c:v>823.72421650119702</c:v>
                </c:pt>
                <c:pt idx="44">
                  <c:v>823.88281738580429</c:v>
                </c:pt>
                <c:pt idx="45">
                  <c:v>823.97411220572587</c:v>
                </c:pt>
                <c:pt idx="46">
                  <c:v>823.99948218899181</c:v>
                </c:pt>
                <c:pt idx="47">
                  <c:v>823.95986917764822</c:v>
                </c:pt>
                <c:pt idx="48">
                  <c:v>823.85391549570625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'F Fit'!$F$23</c:f>
              <c:strCache>
                <c:ptCount val="1"/>
                <c:pt idx="0">
                  <c:v>E1 calc</c:v>
                </c:pt>
              </c:strCache>
            </c:strRef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'F Fit'!$A$24:$A$72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Fit'!$F$24:$F$72</c:f>
              <c:numCache>
                <c:formatCode>General</c:formatCode>
                <c:ptCount val="49"/>
                <c:pt idx="0">
                  <c:v>823.69097376928005</c:v>
                </c:pt>
                <c:pt idx="1">
                  <c:v>823.86079306303088</c:v>
                </c:pt>
                <c:pt idx="2">
                  <c:v>823.96339606911101</c:v>
                </c:pt>
                <c:pt idx="3">
                  <c:v>823.99975403202552</c:v>
                </c:pt>
                <c:pt idx="4">
                  <c:v>823.97114053455402</c:v>
                </c:pt>
                <c:pt idx="5">
                  <c:v>823.87650889260271</c:v>
                </c:pt>
                <c:pt idx="6">
                  <c:v>823.71458127894482</c:v>
                </c:pt>
                <c:pt idx="7">
                  <c:v>823.48952048997489</c:v>
                </c:pt>
                <c:pt idx="8">
                  <c:v>823.21703723572034</c:v>
                </c:pt>
                <c:pt idx="9">
                  <c:v>822.92725458706786</c:v>
                </c:pt>
                <c:pt idx="10">
                  <c:v>822.66188501768795</c:v>
                </c:pt>
                <c:pt idx="11">
                  <c:v>822.46574473910096</c:v>
                </c:pt>
                <c:pt idx="12">
                  <c:v>822.37523288722537</c:v>
                </c:pt>
                <c:pt idx="13">
                  <c:v>822.40796072316539</c:v>
                </c:pt>
                <c:pt idx="14">
                  <c:v>822.55750442570456</c:v>
                </c:pt>
                <c:pt idx="15">
                  <c:v>822.79533404672372</c:v>
                </c:pt>
                <c:pt idx="16">
                  <c:v>823.0791614396436</c:v>
                </c:pt>
                <c:pt idx="17">
                  <c:v>823.36446842190207</c:v>
                </c:pt>
                <c:pt idx="18">
                  <c:v>823.61489366804699</c:v>
                </c:pt>
                <c:pt idx="19">
                  <c:v>823.80792012913821</c:v>
                </c:pt>
                <c:pt idx="20">
                  <c:v>823.93454127989844</c:v>
                </c:pt>
                <c:pt idx="21">
                  <c:v>823.99427258787</c:v>
                </c:pt>
                <c:pt idx="22">
                  <c:v>823.98880586877658</c:v>
                </c:pt>
                <c:pt idx="23">
                  <c:v>823.91792764589161</c:v>
                </c:pt>
                <c:pt idx="24">
                  <c:v>823.77992593711167</c:v>
                </c:pt>
                <c:pt idx="25">
                  <c:v>823.57626612354318</c:v>
                </c:pt>
                <c:pt idx="26">
                  <c:v>823.3179758086693</c:v>
                </c:pt>
                <c:pt idx="27">
                  <c:v>823.0300440469116</c:v>
                </c:pt>
                <c:pt idx="28">
                  <c:v>822.75076553870736</c:v>
                </c:pt>
                <c:pt idx="29">
                  <c:v>822.52509488935709</c:v>
                </c:pt>
                <c:pt idx="30">
                  <c:v>822.39377458328272</c:v>
                </c:pt>
                <c:pt idx="31">
                  <c:v>822.38204696260038</c:v>
                </c:pt>
                <c:pt idx="32">
                  <c:v>822.49221644928832</c:v>
                </c:pt>
                <c:pt idx="33">
                  <c:v>822.70295689729949</c:v>
                </c:pt>
                <c:pt idx="34">
                  <c:v>822.97563608287339</c:v>
                </c:pt>
                <c:pt idx="35">
                  <c:v>823.26518854273502</c:v>
                </c:pt>
                <c:pt idx="36">
                  <c:v>823.53139545415161</c:v>
                </c:pt>
                <c:pt idx="37">
                  <c:v>823.74653595172481</c:v>
                </c:pt>
                <c:pt idx="38">
                  <c:v>823.8971770158555</c:v>
                </c:pt>
                <c:pt idx="39">
                  <c:v>823.98053703152425</c:v>
                </c:pt>
                <c:pt idx="40">
                  <c:v>823.99818594757301</c:v>
                </c:pt>
                <c:pt idx="41">
                  <c:v>823.95079729903352</c:v>
                </c:pt>
                <c:pt idx="42">
                  <c:v>823.83684379734029</c:v>
                </c:pt>
                <c:pt idx="43">
                  <c:v>823.65594042258545</c:v>
                </c:pt>
                <c:pt idx="44">
                  <c:v>823.41502049343831</c:v>
                </c:pt>
                <c:pt idx="45">
                  <c:v>823.13386515040281</c:v>
                </c:pt>
                <c:pt idx="46">
                  <c:v>822.84649045005642</c:v>
                </c:pt>
                <c:pt idx="47">
                  <c:v>822.59657183901356</c:v>
                </c:pt>
                <c:pt idx="48">
                  <c:v>822.42772026642558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'F Fit'!$G$23</c:f>
              <c:strCache>
                <c:ptCount val="1"/>
                <c:pt idx="0">
                  <c:v>E2 calc</c:v>
                </c:pt>
              </c:strCache>
            </c:strRef>
          </c:tx>
          <c:spPr>
            <a:ln w="28575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 Fit'!$A$24:$A$72</c:f>
              <c:numCache>
                <c:formatCode>General</c:formatCode>
                <c:ptCount val="4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</c:numCache>
            </c:numRef>
          </c:xVal>
          <c:yVal>
            <c:numRef>
              <c:f>'F Fit'!$G$24:$G$72</c:f>
              <c:numCache>
                <c:formatCode>General</c:formatCode>
                <c:ptCount val="49"/>
                <c:pt idx="0">
                  <c:v>823.69097376928005</c:v>
                </c:pt>
                <c:pt idx="1">
                  <c:v>823.45918409351066</c:v>
                </c:pt>
                <c:pt idx="2">
                  <c:v>823.18279323865795</c:v>
                </c:pt>
                <c:pt idx="3">
                  <c:v>822.89357017085547</c:v>
                </c:pt>
                <c:pt idx="4">
                  <c:v>822.63413231163099</c:v>
                </c:pt>
                <c:pt idx="5">
                  <c:v>822.44891782378329</c:v>
                </c:pt>
                <c:pt idx="6">
                  <c:v>822.37256888970785</c:v>
                </c:pt>
                <c:pt idx="7">
                  <c:v>822.41998525743304</c:v>
                </c:pt>
                <c:pt idx="8">
                  <c:v>822.5818730347396</c:v>
                </c:pt>
                <c:pt idx="9">
                  <c:v>822.82753201269838</c:v>
                </c:pt>
                <c:pt idx="10">
                  <c:v>823.11378798862063</c:v>
                </c:pt>
                <c:pt idx="11">
                  <c:v>823.39661366893893</c:v>
                </c:pt>
                <c:pt idx="12">
                  <c:v>823.64111042310083</c:v>
                </c:pt>
                <c:pt idx="13">
                  <c:v>823.82649659244021</c:v>
                </c:pt>
                <c:pt idx="14">
                  <c:v>823.94510033431459</c:v>
                </c:pt>
                <c:pt idx="15">
                  <c:v>823.99701424984596</c:v>
                </c:pt>
                <c:pt idx="16">
                  <c:v>823.98384188307216</c:v>
                </c:pt>
                <c:pt idx="17">
                  <c:v>823.90507482107034</c:v>
                </c:pt>
                <c:pt idx="18">
                  <c:v>823.75906948663101</c:v>
                </c:pt>
                <c:pt idx="19">
                  <c:v>823.54809670168333</c:v>
                </c:pt>
                <c:pt idx="20">
                  <c:v>823.28468859840746</c:v>
                </c:pt>
                <c:pt idx="21">
                  <c:v>822.99556764895578</c:v>
                </c:pt>
                <c:pt idx="22">
                  <c:v>822.72027618878042</c:v>
                </c:pt>
                <c:pt idx="23">
                  <c:v>822.50388587313603</c:v>
                </c:pt>
                <c:pt idx="24">
                  <c:v>822.38585086737498</c:v>
                </c:pt>
                <c:pt idx="25">
                  <c:v>822.38896464758466</c:v>
                </c:pt>
                <c:pt idx="26">
                  <c:v>822.51261527936435</c:v>
                </c:pt>
                <c:pt idx="27">
                  <c:v>822.73296937331213</c:v>
                </c:pt>
                <c:pt idx="28">
                  <c:v>823.01001247222848</c:v>
                </c:pt>
                <c:pt idx="29">
                  <c:v>823.29870250156898</c:v>
                </c:pt>
                <c:pt idx="30">
                  <c:v>823.56000823517581</c:v>
                </c:pt>
                <c:pt idx="31">
                  <c:v>823.76793274671252</c:v>
                </c:pt>
                <c:pt idx="32">
                  <c:v>823.91058267232859</c:v>
                </c:pt>
                <c:pt idx="33">
                  <c:v>823.9860365949703</c:v>
                </c:pt>
                <c:pt idx="34">
                  <c:v>823.99597557438972</c:v>
                </c:pt>
                <c:pt idx="35">
                  <c:v>823.94078556686895</c:v>
                </c:pt>
                <c:pt idx="36">
                  <c:v>823.81881907615139</c:v>
                </c:pt>
                <c:pt idx="37">
                  <c:v>823.63021424482781</c:v>
                </c:pt>
                <c:pt idx="38">
                  <c:v>823.38319341989018</c:v>
                </c:pt>
                <c:pt idx="39">
                  <c:v>823.09926486267966</c:v>
                </c:pt>
                <c:pt idx="40">
                  <c:v>822.81395013991516</c:v>
                </c:pt>
                <c:pt idx="41">
                  <c:v>822.57150048791448</c:v>
                </c:pt>
                <c:pt idx="42">
                  <c:v>822.41473894857745</c:v>
                </c:pt>
                <c:pt idx="43">
                  <c:v>822.37347065810604</c:v>
                </c:pt>
                <c:pt idx="44">
                  <c:v>822.45578970250688</c:v>
                </c:pt>
                <c:pt idx="45">
                  <c:v>822.64565022552767</c:v>
                </c:pt>
                <c:pt idx="46">
                  <c:v>822.90765494257937</c:v>
                </c:pt>
                <c:pt idx="47">
                  <c:v>823.19718656501027</c:v>
                </c:pt>
                <c:pt idx="48">
                  <c:v>823.47199181964572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199424"/>
        <c:axId val="76201344"/>
      </c:scatterChart>
      <c:valAx>
        <c:axId val="76199424"/>
        <c:scaling>
          <c:orientation val="minMax"/>
          <c:max val="12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76201344"/>
        <c:crosses val="autoZero"/>
        <c:crossBetween val="midCat"/>
        <c:majorUnit val="1"/>
      </c:valAx>
      <c:valAx>
        <c:axId val="76201344"/>
        <c:scaling>
          <c:orientation val="minMax"/>
          <c:min val="821"/>
        </c:scaling>
        <c:delete val="0"/>
        <c:axPos val="l"/>
        <c:numFmt formatCode="#,##0.0" sourceLinked="0"/>
        <c:majorTickMark val="out"/>
        <c:minorTickMark val="out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761994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8323191666389904"/>
          <c:y val="0.63366800943105495"/>
          <c:w val="0.19810365386405601"/>
          <c:h val="0.279759839735014"/>
        </c:manualLayout>
      </c:layout>
      <c:overlay val="0"/>
      <c:txPr>
        <a:bodyPr/>
        <a:lstStyle/>
        <a:p>
          <a:pPr>
            <a:defRPr sz="1400" baseline="0">
              <a:latin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Data!$B$18</c:f>
              <c:strCache>
                <c:ptCount val="1"/>
                <c:pt idx="0">
                  <c:v>A C-S vt=0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Data!$B$19:$B$31</c:f>
              <c:numCache>
                <c:formatCode>General</c:formatCode>
                <c:ptCount val="13"/>
                <c:pt idx="0">
                  <c:v>823.17169100000001</c:v>
                </c:pt>
                <c:pt idx="1">
                  <c:v>823.17379600000004</c:v>
                </c:pt>
                <c:pt idx="2">
                  <c:v>823.98540800000001</c:v>
                </c:pt>
                <c:pt idx="3">
                  <c:v>823.77888299999995</c:v>
                </c:pt>
                <c:pt idx="4">
                  <c:v>822.61496299999999</c:v>
                </c:pt>
                <c:pt idx="5">
                  <c:v>824.642876</c:v>
                </c:pt>
                <c:pt idx="6">
                  <c:v>823.74494900000002</c:v>
                </c:pt>
                <c:pt idx="7">
                  <c:v>824.23330999999996</c:v>
                </c:pt>
                <c:pt idx="8">
                  <c:v>823.64206299999978</c:v>
                </c:pt>
                <c:pt idx="9">
                  <c:v>823.64333899999997</c:v>
                </c:pt>
                <c:pt idx="10">
                  <c:v>823.28270999999995</c:v>
                </c:pt>
                <c:pt idx="11">
                  <c:v>824.21413000000007</c:v>
                </c:pt>
                <c:pt idx="12">
                  <c:v>824.19288000000006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Data!$C$18</c:f>
              <c:strCache>
                <c:ptCount val="1"/>
                <c:pt idx="0">
                  <c:v>E1 C-S vt=0</c:v>
                </c:pt>
              </c:strCache>
            </c:strRef>
          </c:tx>
          <c:spPr>
            <a:ln w="28575">
              <a:solidFill>
                <a:srgbClr val="002060"/>
              </a:solidFill>
              <a:prstDash val="dash"/>
            </a:ln>
          </c:spPr>
          <c:marker>
            <c:symbol val="square"/>
            <c:size val="5"/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Data!$C$19:$C$31</c:f>
              <c:numCache>
                <c:formatCode>General</c:formatCode>
                <c:ptCount val="13"/>
                <c:pt idx="0">
                  <c:v>823.67216599999972</c:v>
                </c:pt>
                <c:pt idx="1">
                  <c:v>823.983294</c:v>
                </c:pt>
                <c:pt idx="2">
                  <c:v>823.25337999999999</c:v>
                </c:pt>
                <c:pt idx="3">
                  <c:v>823.231852</c:v>
                </c:pt>
                <c:pt idx="4">
                  <c:v>823.17900499999996</c:v>
                </c:pt>
                <c:pt idx="5">
                  <c:v>824.05869899999982</c:v>
                </c:pt>
                <c:pt idx="6">
                  <c:v>823.95106199999975</c:v>
                </c:pt>
                <c:pt idx="7">
                  <c:v>822.92334800000003</c:v>
                </c:pt>
                <c:pt idx="8">
                  <c:v>823.89216099999976</c:v>
                </c:pt>
                <c:pt idx="9">
                  <c:v>823.81561099999976</c:v>
                </c:pt>
                <c:pt idx="10">
                  <c:v>824.34275999999977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Data!$D$18</c:f>
              <c:strCache>
                <c:ptCount val="1"/>
                <c:pt idx="0">
                  <c:v>E2 C-S vt=0</c:v>
                </c:pt>
              </c:strCache>
            </c:strRef>
          </c:tx>
          <c:spPr>
            <a:ln w="28575">
              <a:solidFill>
                <a:srgbClr val="7030A0"/>
              </a:solidFill>
              <a:prstDash val="sysDash"/>
            </a:ln>
          </c:spPr>
          <c:marker>
            <c:symbol val="triangle"/>
            <c:size val="5"/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Data!$D$19:$D$31</c:f>
              <c:numCache>
                <c:formatCode>General</c:formatCode>
                <c:ptCount val="13"/>
                <c:pt idx="0">
                  <c:v>823.67216599999972</c:v>
                </c:pt>
                <c:pt idx="1">
                  <c:v>822.19864600000005</c:v>
                </c:pt>
                <c:pt idx="2">
                  <c:v>821.14961399999981</c:v>
                </c:pt>
                <c:pt idx="3">
                  <c:v>823.66770899999972</c:v>
                </c:pt>
                <c:pt idx="4">
                  <c:v>824.07997599999999</c:v>
                </c:pt>
                <c:pt idx="5">
                  <c:v>823.42761499999949</c:v>
                </c:pt>
                <c:pt idx="6">
                  <c:v>823.40903200000002</c:v>
                </c:pt>
                <c:pt idx="7">
                  <c:v>823.24497799999995</c:v>
                </c:pt>
                <c:pt idx="8">
                  <c:v>824.16808100000003</c:v>
                </c:pt>
                <c:pt idx="9">
                  <c:v>824.1252149999998</c:v>
                </c:pt>
                <c:pt idx="10">
                  <c:v>823.15916000000016</c:v>
                </c:pt>
                <c:pt idx="11">
                  <c:v>823.70703000000003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Data!$E$18</c:f>
              <c:strCache>
                <c:ptCount val="1"/>
                <c:pt idx="0">
                  <c:v>A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 w="25400"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Data!$E$19:$E$31</c:f>
              <c:numCache>
                <c:formatCode>General</c:formatCode>
                <c:ptCount val="13"/>
                <c:pt idx="0">
                  <c:v>775.24441000000002</c:v>
                </c:pt>
                <c:pt idx="1">
                  <c:v>894.83319999999981</c:v>
                </c:pt>
                <c:pt idx="2">
                  <c:v>1029.2139</c:v>
                </c:pt>
                <c:pt idx="3">
                  <c:v>1176.48648</c:v>
                </c:pt>
                <c:pt idx="4">
                  <c:v>1336.3864900000001</c:v>
                </c:pt>
                <c:pt idx="5">
                  <c:v>1508.69588</c:v>
                </c:pt>
                <c:pt idx="6">
                  <c:v>1693.2145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Data!$F$18</c:f>
              <c:strCache>
                <c:ptCount val="1"/>
                <c:pt idx="0">
                  <c:v>A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Data!$F$19:$F$31</c:f>
              <c:numCache>
                <c:formatCode>General</c:formatCode>
                <c:ptCount val="13"/>
                <c:pt idx="0">
                  <c:v>1442.7807299999999</c:v>
                </c:pt>
                <c:pt idx="1">
                  <c:v>1274.18813</c:v>
                </c:pt>
                <c:pt idx="2">
                  <c:v>1118.34106</c:v>
                </c:pt>
                <c:pt idx="3">
                  <c:v>975.44574</c:v>
                </c:pt>
                <c:pt idx="4">
                  <c:v>845.77443000000005</c:v>
                </c:pt>
                <c:pt idx="5">
                  <c:v>729.68362000000002</c:v>
                </c:pt>
                <c:pt idx="6">
                  <c:v>628.28282000000002</c:v>
                </c:pt>
                <c:pt idx="7">
                  <c:v>530.82581999999979</c:v>
                </c:pt>
                <c:pt idx="8">
                  <c:v>470.60538000000008</c:v>
                </c:pt>
                <c:pt idx="9">
                  <c:v>433.90892000000002</c:v>
                </c:pt>
                <c:pt idx="10">
                  <c:v>319.46395000000001</c:v>
                </c:pt>
                <c:pt idx="11">
                  <c:v>306.74299999999999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Data!$G$18</c:f>
              <c:strCache>
                <c:ptCount val="1"/>
                <c:pt idx="0">
                  <c:v>A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Data!$G$19:$G$31</c:f>
              <c:numCache>
                <c:formatCode>General</c:formatCode>
                <c:ptCount val="13"/>
                <c:pt idx="0">
                  <c:v>432.36531000000002</c:v>
                </c:pt>
                <c:pt idx="1">
                  <c:v>459.67050999999992</c:v>
                </c:pt>
                <c:pt idx="2">
                  <c:v>519.90881999999999</c:v>
                </c:pt>
                <c:pt idx="3">
                  <c:v>608.97927000000004</c:v>
                </c:pt>
                <c:pt idx="4">
                  <c:v>706.49504999999999</c:v>
                </c:pt>
                <c:pt idx="5">
                  <c:v>818.82801999999981</c:v>
                </c:pt>
                <c:pt idx="6">
                  <c:v>944.48168999999996</c:v>
                </c:pt>
                <c:pt idx="7">
                  <c:v>1083.0037600000001</c:v>
                </c:pt>
                <c:pt idx="8">
                  <c:v>1234.03701</c:v>
                </c:pt>
                <c:pt idx="9">
                  <c:v>1397.3128899999999</c:v>
                </c:pt>
                <c:pt idx="10">
                  <c:v>1572.5936400000001</c:v>
                </c:pt>
                <c:pt idx="11">
                  <c:v>1759.65336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Data!$H$18</c:f>
              <c:strCache>
                <c:ptCount val="1"/>
                <c:pt idx="0">
                  <c:v>A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Data!$H$19:$H$31</c:f>
              <c:numCache>
                <c:formatCode>General</c:formatCode>
                <c:ptCount val="13"/>
                <c:pt idx="3">
                  <c:v>1742.9590900000001</c:v>
                </c:pt>
                <c:pt idx="4">
                  <c:v>1553.07402</c:v>
                </c:pt>
                <c:pt idx="5">
                  <c:v>1375.91409</c:v>
                </c:pt>
                <c:pt idx="6">
                  <c:v>1211.6208899999999</c:v>
                </c:pt>
                <c:pt idx="7">
                  <c:v>1060.35077</c:v>
                </c:pt>
                <c:pt idx="8">
                  <c:v>922.30056999999977</c:v>
                </c:pt>
                <c:pt idx="9">
                  <c:v>797.78768000000002</c:v>
                </c:pt>
                <c:pt idx="10">
                  <c:v>687.19750999999997</c:v>
                </c:pt>
                <c:pt idx="11">
                  <c:v>592.58224999999982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Data!$I$18</c:f>
              <c:strCache>
                <c:ptCount val="1"/>
                <c:pt idx="0">
                  <c:v>A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 w="25400"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Data!$I$19:$I$31</c:f>
              <c:numCache>
                <c:formatCode>General</c:formatCode>
                <c:ptCount val="13"/>
                <c:pt idx="7">
                  <c:v>563.50661999999977</c:v>
                </c:pt>
                <c:pt idx="8">
                  <c:v>644.59194000000002</c:v>
                </c:pt>
                <c:pt idx="9">
                  <c:v>747.4692299999997</c:v>
                </c:pt>
                <c:pt idx="10">
                  <c:v>864.20658000000003</c:v>
                </c:pt>
                <c:pt idx="11">
                  <c:v>993.74306999999999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Data!$J$18</c:f>
              <c:strCache>
                <c:ptCount val="1"/>
                <c:pt idx="0">
                  <c:v>A Gd vt=4</c:v>
                </c:pt>
              </c:strCache>
            </c:strRef>
          </c:tx>
          <c:spPr>
            <a:ln w="12700">
              <a:solidFill>
                <a:schemeClr val="tx1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Data!$J$19:$J$31</c:f>
              <c:numCache>
                <c:formatCode>General</c:formatCode>
                <c:ptCount val="13"/>
                <c:pt idx="7">
                  <c:v>1865.4058</c:v>
                </c:pt>
                <c:pt idx="8">
                  <c:v>1666.9069300000001</c:v>
                </c:pt>
                <c:pt idx="9">
                  <c:v>1481.27604</c:v>
                </c:pt>
                <c:pt idx="10">
                  <c:v>1308.62347</c:v>
                </c:pt>
                <c:pt idx="11">
                  <c:v>1149.0670600000001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Data!$K$18</c:f>
              <c:strCache>
                <c:ptCount val="1"/>
                <c:pt idx="0">
                  <c:v>E1 Gd vt=4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square"/>
            <c:size val="6"/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Data!$K$19:$K$31</c:f>
              <c:numCache>
                <c:formatCode>General</c:formatCode>
                <c:ptCount val="13"/>
                <c:pt idx="0">
                  <c:v>965.49843999999996</c:v>
                </c:pt>
                <c:pt idx="1">
                  <c:v>1107.0708999999999</c:v>
                </c:pt>
                <c:pt idx="2">
                  <c:v>1261.46542</c:v>
                </c:pt>
                <c:pt idx="3">
                  <c:v>1456.37408</c:v>
                </c:pt>
                <c:pt idx="4">
                  <c:v>1607.8491799999999</c:v>
                </c:pt>
                <c:pt idx="5">
                  <c:v>1799.4546499999999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Data!$L$18</c:f>
              <c:strCache>
                <c:ptCount val="1"/>
                <c:pt idx="0">
                  <c:v>E1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Data!$L$19:$L$31</c:f>
              <c:numCache>
                <c:formatCode>General</c:formatCode>
                <c:ptCount val="13"/>
                <c:pt idx="0">
                  <c:v>489.85061999999999</c:v>
                </c:pt>
                <c:pt idx="1">
                  <c:v>571.46845999999982</c:v>
                </c:pt>
                <c:pt idx="2">
                  <c:v>659.32278999999983</c:v>
                </c:pt>
                <c:pt idx="3">
                  <c:v>782.08699999999999</c:v>
                </c:pt>
                <c:pt idx="4">
                  <c:v>885.04584</c:v>
                </c:pt>
                <c:pt idx="5">
                  <c:v>1017.97203</c:v>
                </c:pt>
                <c:pt idx="6">
                  <c:v>1163.6474000000001</c:v>
                </c:pt>
                <c:pt idx="7">
                  <c:v>1321.7835399999999</c:v>
                </c:pt>
                <c:pt idx="8">
                  <c:v>1492.1413600000001</c:v>
                </c:pt>
                <c:pt idx="9">
                  <c:v>1674.5008600000001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Data!$M$18</c:f>
              <c:strCache>
                <c:ptCount val="1"/>
                <c:pt idx="0">
                  <c:v>E1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Data!$M$19:$M$31</c:f>
              <c:numCache>
                <c:formatCode>General</c:formatCode>
                <c:ptCount val="13"/>
                <c:pt idx="0">
                  <c:v>113.27641</c:v>
                </c:pt>
                <c:pt idx="1">
                  <c:v>305.33413999999982</c:v>
                </c:pt>
                <c:pt idx="2">
                  <c:v>315.64175</c:v>
                </c:pt>
                <c:pt idx="3">
                  <c:v>432.55743000000001</c:v>
                </c:pt>
                <c:pt idx="4">
                  <c:v>456.34276</c:v>
                </c:pt>
                <c:pt idx="5">
                  <c:v>515.28914999999995</c:v>
                </c:pt>
                <c:pt idx="6">
                  <c:v>602.47104999999999</c:v>
                </c:pt>
                <c:pt idx="7">
                  <c:v>698.39614999999981</c:v>
                </c:pt>
                <c:pt idx="8">
                  <c:v>809.22564999999997</c:v>
                </c:pt>
                <c:pt idx="9">
                  <c:v>933.25456999999972</c:v>
                </c:pt>
                <c:pt idx="10">
                  <c:v>1070.00584</c:v>
                </c:pt>
                <c:pt idx="11">
                  <c:v>1219.0853</c:v>
                </c:pt>
              </c:numCache>
            </c:numRef>
          </c:yVal>
          <c:smooth val="0"/>
        </c:ser>
        <c:ser>
          <c:idx val="12"/>
          <c:order val="12"/>
          <c:tx>
            <c:strRef>
              <c:f>Data!$N$18</c:f>
              <c:strCache>
                <c:ptCount val="1"/>
                <c:pt idx="0">
                  <c:v>E1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solidFill>
                <a:srgbClr val="0070C0"/>
              </a:solidFill>
              <a:ln w="28575"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Data!$N$19:$N$31</c:f>
              <c:numCache>
                <c:formatCode>General</c:formatCode>
                <c:ptCount val="13"/>
                <c:pt idx="0">
                  <c:v>1188.73639</c:v>
                </c:pt>
                <c:pt idx="1">
                  <c:v>1040.0136600000001</c:v>
                </c:pt>
                <c:pt idx="2">
                  <c:v>904.30891999999972</c:v>
                </c:pt>
                <c:pt idx="3">
                  <c:v>765.09911999999997</c:v>
                </c:pt>
                <c:pt idx="4">
                  <c:v>673.54877999999997</c:v>
                </c:pt>
                <c:pt idx="5">
                  <c:v>581.78020000000004</c:v>
                </c:pt>
                <c:pt idx="6">
                  <c:v>498.71750999999978</c:v>
                </c:pt>
                <c:pt idx="7">
                  <c:v>445.68182000000002</c:v>
                </c:pt>
                <c:pt idx="8">
                  <c:v>325.29804000000001</c:v>
                </c:pt>
                <c:pt idx="9">
                  <c:v>311.85390000000001</c:v>
                </c:pt>
                <c:pt idx="10">
                  <c:v>113.26009000000001</c:v>
                </c:pt>
                <c:pt idx="11">
                  <c:v>112.56549</c:v>
                </c:pt>
              </c:numCache>
            </c:numRef>
          </c:yVal>
          <c:smooth val="0"/>
        </c:ser>
        <c:ser>
          <c:idx val="13"/>
          <c:order val="13"/>
          <c:tx>
            <c:strRef>
              <c:f>Data!$O$18</c:f>
              <c:strCache>
                <c:ptCount val="1"/>
                <c:pt idx="0">
                  <c:v>E1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Data!$O$19:$O$31</c:f>
              <c:numCache>
                <c:formatCode>General</c:formatCode>
                <c:ptCount val="13"/>
                <c:pt idx="1">
                  <c:v>1834.5181600000001</c:v>
                </c:pt>
                <c:pt idx="2">
                  <c:v>1639.15787</c:v>
                </c:pt>
                <c:pt idx="3">
                  <c:v>1428.45714</c:v>
                </c:pt>
                <c:pt idx="4">
                  <c:v>1286.31521</c:v>
                </c:pt>
                <c:pt idx="5">
                  <c:v>1129.1382799999999</c:v>
                </c:pt>
                <c:pt idx="6">
                  <c:v>985.02557000000002</c:v>
                </c:pt>
                <c:pt idx="7">
                  <c:v>854.22403999999995</c:v>
                </c:pt>
                <c:pt idx="8">
                  <c:v>737.05434000000002</c:v>
                </c:pt>
                <c:pt idx="9">
                  <c:v>634.55071999999996</c:v>
                </c:pt>
                <c:pt idx="10">
                  <c:v>531.82701999999949</c:v>
                </c:pt>
                <c:pt idx="11">
                  <c:v>474.30558000000002</c:v>
                </c:pt>
              </c:numCache>
            </c:numRef>
          </c:yVal>
          <c:smooth val="0"/>
        </c:ser>
        <c:ser>
          <c:idx val="14"/>
          <c:order val="14"/>
          <c:tx>
            <c:strRef>
              <c:f>Data!$P$18</c:f>
              <c:strCache>
                <c:ptCount val="1"/>
                <c:pt idx="0">
                  <c:v>E1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dash"/>
            </a:ln>
          </c:spPr>
          <c:marker>
            <c:symbol val="square"/>
            <c:size val="6"/>
            <c:spPr>
              <a:solidFill>
                <a:srgbClr val="0070C0"/>
              </a:solidFill>
              <a:ln w="25400"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Data!$P$19:$P$31</c:f>
              <c:numCache>
                <c:formatCode>General</c:formatCode>
                <c:ptCount val="13"/>
                <c:pt idx="6">
                  <c:v>1757.60626</c:v>
                </c:pt>
                <c:pt idx="7">
                  <c:v>1566.2298499999999</c:v>
                </c:pt>
                <c:pt idx="8">
                  <c:v>1387.71486</c:v>
                </c:pt>
                <c:pt idx="9">
                  <c:v>1222.1836000000001</c:v>
                </c:pt>
                <c:pt idx="10">
                  <c:v>1069.77117</c:v>
                </c:pt>
                <c:pt idx="11">
                  <c:v>930.6562399999998</c:v>
                </c:pt>
                <c:pt idx="12">
                  <c:v>805.11586999999997</c:v>
                </c:pt>
              </c:numCache>
            </c:numRef>
          </c:yVal>
          <c:smooth val="0"/>
        </c:ser>
        <c:ser>
          <c:idx val="15"/>
          <c:order val="15"/>
          <c:tx>
            <c:strRef>
              <c:f>Data!$Q$18</c:f>
              <c:strCache>
                <c:ptCount val="1"/>
                <c:pt idx="0">
                  <c:v>E2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ysDash"/>
            </a:ln>
          </c:spPr>
          <c:marker>
            <c:symbol val="triangle"/>
            <c:size val="5"/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Data!$Q$19:$Q$31</c:f>
              <c:numCache>
                <c:formatCode>General</c:formatCode>
                <c:ptCount val="13"/>
                <c:pt idx="0">
                  <c:v>615.4414499999998</c:v>
                </c:pt>
                <c:pt idx="1">
                  <c:v>714.37754999999981</c:v>
                </c:pt>
                <c:pt idx="2">
                  <c:v>828.07338000000004</c:v>
                </c:pt>
                <c:pt idx="3">
                  <c:v>955.19350999999995</c:v>
                </c:pt>
                <c:pt idx="4">
                  <c:v>1095.3155899999999</c:v>
                </c:pt>
                <c:pt idx="5">
                  <c:v>1248.11285</c:v>
                </c:pt>
                <c:pt idx="6">
                  <c:v>1413.3387</c:v>
                </c:pt>
                <c:pt idx="7">
                  <c:v>1590.7759699999999</c:v>
                </c:pt>
                <c:pt idx="8">
                  <c:v>1780.2183600000001</c:v>
                </c:pt>
              </c:numCache>
            </c:numRef>
          </c:yVal>
          <c:smooth val="0"/>
        </c:ser>
        <c:ser>
          <c:idx val="16"/>
          <c:order val="16"/>
          <c:tx>
            <c:strRef>
              <c:f>Data!$R$18</c:f>
              <c:strCache>
                <c:ptCount val="1"/>
                <c:pt idx="0">
                  <c:v>E2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ysDash"/>
            </a:ln>
          </c:spPr>
          <c:marker>
            <c:symbol val="triangle"/>
            <c:size val="5"/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Data!$R$19:$R$31</c:f>
              <c:numCache>
                <c:formatCode>General</c:formatCode>
                <c:ptCount val="13"/>
                <c:pt idx="0">
                  <c:v>309.40397999999982</c:v>
                </c:pt>
                <c:pt idx="1">
                  <c:v>323.33618999999982</c:v>
                </c:pt>
                <c:pt idx="2">
                  <c:v>438.87509</c:v>
                </c:pt>
                <c:pt idx="3">
                  <c:v>485.50130000000001</c:v>
                </c:pt>
                <c:pt idx="4">
                  <c:v>567.01931000000002</c:v>
                </c:pt>
                <c:pt idx="5">
                  <c:v>652.05244999999979</c:v>
                </c:pt>
                <c:pt idx="6">
                  <c:v>756.48090000000002</c:v>
                </c:pt>
                <c:pt idx="7">
                  <c:v>874.87920999999972</c:v>
                </c:pt>
                <c:pt idx="8">
                  <c:v>1006.19812</c:v>
                </c:pt>
                <c:pt idx="9">
                  <c:v>1150.1071400000001</c:v>
                </c:pt>
                <c:pt idx="10">
                  <c:v>1306.2930899999999</c:v>
                </c:pt>
                <c:pt idx="11">
                  <c:v>1474.49548</c:v>
                </c:pt>
              </c:numCache>
            </c:numRef>
          </c:yVal>
          <c:smooth val="0"/>
        </c:ser>
        <c:ser>
          <c:idx val="17"/>
          <c:order val="17"/>
          <c:tx>
            <c:strRef>
              <c:f>Data!$S$18</c:f>
              <c:strCache>
                <c:ptCount val="1"/>
                <c:pt idx="0">
                  <c:v>E2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ysDash"/>
            </a:ln>
          </c:spPr>
          <c:marker>
            <c:symbol val="triangle"/>
            <c:size val="5"/>
            <c:spPr>
              <a:solidFill>
                <a:srgbClr val="7030A0"/>
              </a:solidFill>
              <a:ln w="25400"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Data!$S$19:$S$31</c:f>
              <c:numCache>
                <c:formatCode>General</c:formatCode>
                <c:ptCount val="13"/>
                <c:pt idx="2">
                  <c:v>112.41759</c:v>
                </c:pt>
                <c:pt idx="3">
                  <c:v>113.21735</c:v>
                </c:pt>
                <c:pt idx="4">
                  <c:v>305.14708999999999</c:v>
                </c:pt>
                <c:pt idx="5">
                  <c:v>314.62709999999993</c:v>
                </c:pt>
                <c:pt idx="6">
                  <c:v>326.59958999999992</c:v>
                </c:pt>
                <c:pt idx="7">
                  <c:v>453.16070000000002</c:v>
                </c:pt>
                <c:pt idx="8">
                  <c:v>510.42725999999982</c:v>
                </c:pt>
                <c:pt idx="9">
                  <c:v>595.83659999999975</c:v>
                </c:pt>
                <c:pt idx="10">
                  <c:v>689.95961999999975</c:v>
                </c:pt>
                <c:pt idx="11">
                  <c:v>799.12333999999998</c:v>
                </c:pt>
                <c:pt idx="12">
                  <c:v>921.34460999999976</c:v>
                </c:pt>
              </c:numCache>
            </c:numRef>
          </c:yVal>
          <c:smooth val="0"/>
        </c:ser>
        <c:ser>
          <c:idx val="18"/>
          <c:order val="18"/>
          <c:tx>
            <c:strRef>
              <c:f>Data!$T$18</c:f>
              <c:strCache>
                <c:ptCount val="1"/>
                <c:pt idx="0">
                  <c:v>E2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ysDash"/>
            </a:ln>
          </c:spPr>
          <c:marker>
            <c:symbol val="triangle"/>
            <c:size val="5"/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Data!$T$19:$T$31</c:f>
              <c:numCache>
                <c:formatCode>General</c:formatCode>
                <c:ptCount val="13"/>
                <c:pt idx="0">
                  <c:v>965.49843999999996</c:v>
                </c:pt>
                <c:pt idx="1">
                  <c:v>837.04671999999982</c:v>
                </c:pt>
                <c:pt idx="2">
                  <c:v>722.10599000000002</c:v>
                </c:pt>
                <c:pt idx="3">
                  <c:v>621.8851199999998</c:v>
                </c:pt>
                <c:pt idx="4">
                  <c:v>528.03247999999996</c:v>
                </c:pt>
                <c:pt idx="5">
                  <c:v>466.85145999999992</c:v>
                </c:pt>
                <c:pt idx="6">
                  <c:v>433.10286000000002</c:v>
                </c:pt>
                <c:pt idx="7">
                  <c:v>318.67426999999998</c:v>
                </c:pt>
                <c:pt idx="8">
                  <c:v>306.43655999999982</c:v>
                </c:pt>
              </c:numCache>
            </c:numRef>
          </c:yVal>
          <c:smooth val="0"/>
        </c:ser>
        <c:ser>
          <c:idx val="19"/>
          <c:order val="19"/>
          <c:tx>
            <c:strRef>
              <c:f>Data!$U$18</c:f>
              <c:strCache>
                <c:ptCount val="1"/>
                <c:pt idx="0">
                  <c:v>E2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ysDash"/>
            </a:ln>
          </c:spPr>
          <c:marker>
            <c:symbol val="triangle"/>
            <c:size val="5"/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Data!$U$19:$U$31</c:f>
              <c:numCache>
                <c:formatCode>General</c:formatCode>
                <c:ptCount val="13"/>
                <c:pt idx="0">
                  <c:v>1727.3546899999999</c:v>
                </c:pt>
                <c:pt idx="1">
                  <c:v>1539.0951299999999</c:v>
                </c:pt>
                <c:pt idx="2">
                  <c:v>1363.4065700000001</c:v>
                </c:pt>
                <c:pt idx="3">
                  <c:v>1200.4499699999999</c:v>
                </c:pt>
                <c:pt idx="4">
                  <c:v>1050.40209</c:v>
                </c:pt>
                <c:pt idx="5">
                  <c:v>913.48157000000003</c:v>
                </c:pt>
                <c:pt idx="6">
                  <c:v>790.05551999999977</c:v>
                </c:pt>
                <c:pt idx="7">
                  <c:v>680.48641999999973</c:v>
                </c:pt>
                <c:pt idx="8">
                  <c:v>587.21456000000001</c:v>
                </c:pt>
                <c:pt idx="9">
                  <c:v>503.08681000000001</c:v>
                </c:pt>
                <c:pt idx="10">
                  <c:v>448.31382000000002</c:v>
                </c:pt>
              </c:numCache>
            </c:numRef>
          </c:yVal>
          <c:smooth val="0"/>
        </c:ser>
        <c:ser>
          <c:idx val="20"/>
          <c:order val="20"/>
          <c:tx>
            <c:strRef>
              <c:f>Data!$V$18</c:f>
              <c:strCache>
                <c:ptCount val="1"/>
                <c:pt idx="0">
                  <c:v>E2 Gd vt=4</c:v>
                </c:pt>
              </c:strCache>
            </c:strRef>
          </c:tx>
          <c:spPr>
            <a:ln w="25400">
              <a:solidFill>
                <a:schemeClr val="tx1"/>
              </a:solidFill>
              <a:prstDash val="sysDash"/>
            </a:ln>
          </c:spPr>
          <c:marker>
            <c:symbol val="triangle"/>
            <c:size val="5"/>
            <c:spPr>
              <a:solidFill>
                <a:srgbClr val="7030A0"/>
              </a:solidFill>
              <a:ln w="28575">
                <a:solidFill>
                  <a:prstClr val="black"/>
                </a:solidFill>
              </a:ln>
            </c:spPr>
          </c:marker>
          <c:xVal>
            <c:numRef>
              <c:f>Data!$A$19:$A$31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Data!$V$19:$V$31</c:f>
              <c:numCache>
                <c:formatCode>General</c:formatCode>
                <c:ptCount val="13"/>
                <c:pt idx="4">
                  <c:v>1850.48585</c:v>
                </c:pt>
                <c:pt idx="5">
                  <c:v>1653.4901500000001</c:v>
                </c:pt>
                <c:pt idx="6">
                  <c:v>1469.2256600000001</c:v>
                </c:pt>
                <c:pt idx="7">
                  <c:v>1297.8217</c:v>
                </c:pt>
                <c:pt idx="8">
                  <c:v>1139.4156499999999</c:v>
                </c:pt>
                <c:pt idx="9">
                  <c:v>994.16891999999996</c:v>
                </c:pt>
                <c:pt idx="10">
                  <c:v>862.30411999999978</c:v>
                </c:pt>
                <c:pt idx="11">
                  <c:v>744.10195999999996</c:v>
                </c:pt>
                <c:pt idx="12">
                  <c:v>640.54777999999999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069248"/>
        <c:axId val="108118016"/>
      </c:scatterChart>
      <c:valAx>
        <c:axId val="108069248"/>
        <c:scaling>
          <c:orientation val="minMax"/>
          <c:max val="12"/>
        </c:scaling>
        <c:delete val="0"/>
        <c:axPos val="b"/>
        <c:title>
          <c:tx>
            <c:rich>
              <a:bodyPr/>
              <a:lstStyle/>
              <a:p>
                <a:pPr>
                  <a:defRPr sz="1400" i="1"/>
                </a:pPr>
                <a:r>
                  <a:rPr lang="en-US" sz="1400" i="1"/>
                  <a:t>K</a:t>
                </a:r>
              </a:p>
            </c:rich>
          </c:tx>
          <c:layout>
            <c:manualLayout>
              <c:xMode val="edge"/>
              <c:yMode val="edge"/>
              <c:x val="0.52981251504462501"/>
              <c:y val="0.929593439389534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8118016"/>
        <c:crosses val="autoZero"/>
        <c:crossBetween val="midCat"/>
        <c:majorUnit val="1"/>
      </c:valAx>
      <c:valAx>
        <c:axId val="108118016"/>
        <c:scaling>
          <c:orientation val="minMax"/>
          <c:max val="865"/>
          <c:min val="77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Torsion-Vibration Energy (cm</a:t>
                </a:r>
                <a:r>
                  <a:rPr lang="en-US" sz="1400" baseline="30000"/>
                  <a:t>-1</a:t>
                </a:r>
                <a:r>
                  <a:rPr lang="en-US" sz="1400"/>
                  <a:t>)</a:t>
                </a:r>
              </a:p>
            </c:rich>
          </c:tx>
          <c:layout>
            <c:manualLayout>
              <c:xMode val="edge"/>
              <c:yMode val="edge"/>
              <c:x val="6.3466617135133196E-3"/>
              <c:y val="0.15630721396252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/>
            </a:pPr>
            <a:endParaRPr lang="en-US"/>
          </a:p>
        </c:txPr>
        <c:crossAx val="10806924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aseline="0">
          <a:latin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0.87294</cdr:x>
      <cdr:y>0.35564</cdr:y>
    </cdr:from>
    <cdr:to>
      <cdr:x>0.99401</cdr:x>
      <cdr:y>0.63305</cdr:y>
    </cdr:to>
    <cdr:sp macro="" textlink="">
      <cdr:nvSpPr>
        <cdr:cNvPr id="16" name="Rectangle 15"/>
        <cdr:cNvSpPr/>
      </cdr:nvSpPr>
      <cdr:spPr bwMode="auto">
        <a:xfrm xmlns:a="http://schemas.openxmlformats.org/drawingml/2006/main">
          <a:off x="7583076" y="1680167"/>
          <a:ext cx="1051711" cy="131059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 cap="flat" cmpd="sng" algn="ctr">
          <a:noFill/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/>
      </cdr:spPr>
      <cdr:txBody>
        <a:bodyPr xmlns:a="http://schemas.openxmlformats.org/drawingml/2006/main" vert="horz" wrap="square" lIns="91440" tIns="45720" rIns="91440" bIns="45720" numCol="1" rtlCol="0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zh-TW"/>
          </a:defPPr>
          <a:lvl1pPr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9pPr>
        </a:lstStyle>
        <a:p xmlns:a="http://schemas.openxmlformats.org/drawingml/2006/main">
          <a:pPr marL="0" marR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endParaRPr>
        </a:p>
      </cdr:txBody>
    </cdr:sp>
  </cdr:relSizeAnchor>
  <cdr:relSizeAnchor xmlns:cdr="http://schemas.openxmlformats.org/drawingml/2006/chartDrawing">
    <cdr:from>
      <cdr:x>0.87317</cdr:x>
      <cdr:y>0.34283</cdr:y>
    </cdr:from>
    <cdr:to>
      <cdr:x>1</cdr:x>
      <cdr:y>0.61889</cdr:y>
    </cdr:to>
    <cdr:sp macro="" textlink="">
      <cdr:nvSpPr>
        <cdr:cNvPr id="15" name="TextBox 5"/>
        <cdr:cNvSpPr txBox="1"/>
      </cdr:nvSpPr>
      <cdr:spPr>
        <a:xfrm xmlns:a="http://schemas.openxmlformats.org/drawingml/2006/main">
          <a:off x="7585053" y="1619688"/>
          <a:ext cx="1101747" cy="130417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noAutofit/>
        </a:bodyPr>
        <a:lstStyle xmlns:a="http://schemas.openxmlformats.org/drawingml/2006/main">
          <a:defPPr>
            <a:defRPr lang="zh-TW"/>
          </a:defPPr>
          <a:lvl1pPr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新細明體" pitchFamily="18" charset="-120"/>
              <a:cs typeface="+mn-cs"/>
            </a:defRPr>
          </a:lvl9pPr>
        </a:lstStyle>
        <a:p xmlns:a="http://schemas.openxmlformats.org/drawingml/2006/main">
          <a:pPr>
            <a:lnSpc>
              <a:spcPts val="1700"/>
            </a:lnSpc>
          </a:pPr>
          <a:r>
            <a:rPr lang="en-US" sz="1300" i="1" dirty="0" smtClean="0"/>
            <a:t>A</a:t>
          </a:r>
        </a:p>
        <a:p xmlns:a="http://schemas.openxmlformats.org/drawingml/2006/main">
          <a:pPr>
            <a:lnSpc>
              <a:spcPts val="1700"/>
            </a:lnSpc>
          </a:pPr>
          <a:r>
            <a:rPr lang="en-US" sz="1300" i="1" dirty="0" smtClean="0"/>
            <a:t>E</a:t>
          </a:r>
          <a:r>
            <a:rPr lang="en-US" sz="1300" dirty="0" smtClean="0"/>
            <a:t> (</a:t>
          </a:r>
          <a:r>
            <a:rPr lang="en-US" sz="1300" i="1" dirty="0" smtClean="0"/>
            <a:t>K</a:t>
          </a:r>
          <a:r>
            <a:rPr lang="en-US" sz="1300" dirty="0" smtClean="0"/>
            <a:t>&gt;0)</a:t>
          </a:r>
        </a:p>
        <a:p xmlns:a="http://schemas.openxmlformats.org/drawingml/2006/main">
          <a:pPr>
            <a:lnSpc>
              <a:spcPts val="1700"/>
            </a:lnSpc>
          </a:pPr>
          <a:r>
            <a:rPr lang="en-US" sz="1300" i="1" dirty="0" smtClean="0"/>
            <a:t>E</a:t>
          </a:r>
          <a:r>
            <a:rPr lang="en-US" sz="1300" dirty="0" smtClean="0"/>
            <a:t> (</a:t>
          </a:r>
          <a:r>
            <a:rPr lang="en-US" sz="1300" i="1" dirty="0" smtClean="0"/>
            <a:t>K</a:t>
          </a:r>
          <a:r>
            <a:rPr lang="en-US" sz="1300" dirty="0" smtClean="0"/>
            <a:t>&lt;0)</a:t>
          </a:r>
        </a:p>
        <a:p xmlns:a="http://schemas.openxmlformats.org/drawingml/2006/main">
          <a:pPr>
            <a:lnSpc>
              <a:spcPts val="1700"/>
            </a:lnSpc>
          </a:pPr>
          <a:r>
            <a:rPr lang="en-US" sz="1300" i="1" smtClean="0"/>
            <a:t>A</a:t>
          </a:r>
          <a:r>
            <a:rPr lang="en-US" sz="1300" smtClean="0"/>
            <a:t> Fourier fit</a:t>
          </a:r>
          <a:endParaRPr lang="en-US" sz="1300" dirty="0" smtClean="0"/>
        </a:p>
        <a:p xmlns:a="http://schemas.openxmlformats.org/drawingml/2006/main">
          <a:pPr>
            <a:lnSpc>
              <a:spcPts val="1700"/>
            </a:lnSpc>
          </a:pPr>
          <a:r>
            <a:rPr lang="en-US" sz="1300" i="1" dirty="0" smtClean="0"/>
            <a:t>E</a:t>
          </a:r>
          <a:r>
            <a:rPr lang="en-US" sz="1300" dirty="0" smtClean="0"/>
            <a:t> (</a:t>
          </a:r>
          <a:r>
            <a:rPr lang="en-US" sz="1300" i="1" dirty="0" smtClean="0"/>
            <a:t>K</a:t>
          </a:r>
          <a:r>
            <a:rPr lang="en-US" sz="1300" dirty="0" smtClean="0"/>
            <a:t>&gt;0</a:t>
          </a:r>
          <a:r>
            <a:rPr lang="en-US" sz="1300" smtClean="0"/>
            <a:t>) fit</a:t>
          </a:r>
          <a:endParaRPr lang="en-US" sz="1300" dirty="0" smtClean="0"/>
        </a:p>
        <a:p xmlns:a="http://schemas.openxmlformats.org/drawingml/2006/main">
          <a:pPr>
            <a:lnSpc>
              <a:spcPts val="1700"/>
            </a:lnSpc>
          </a:pPr>
          <a:r>
            <a:rPr lang="en-US" sz="1300" i="1" dirty="0" smtClean="0"/>
            <a:t>E</a:t>
          </a:r>
          <a:r>
            <a:rPr lang="en-US" sz="1300" dirty="0" smtClean="0"/>
            <a:t> (</a:t>
          </a:r>
          <a:r>
            <a:rPr lang="en-US" sz="1300" i="1" dirty="0" smtClean="0"/>
            <a:t>K</a:t>
          </a:r>
          <a:r>
            <a:rPr lang="en-US" sz="1300" dirty="0" smtClean="0"/>
            <a:t>&lt;0</a:t>
          </a:r>
          <a:r>
            <a:rPr lang="en-US" sz="1300" smtClean="0"/>
            <a:t>) fit</a:t>
          </a:r>
          <a:endParaRPr lang="en-US" sz="13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0.05693</cdr:x>
      <cdr:y>0</cdr:y>
    </cdr:from>
    <cdr:to>
      <cdr:x>0.05693</cdr:x>
      <cdr:y>0</cdr:y>
    </cdr:to>
    <cdr:grpSp>
      <cdr:nvGrpSpPr>
        <cdr:cNvPr id="4" name="Group 3"/>
        <cdr:cNvGrpSpPr/>
      </cdr:nvGrpSpPr>
      <cdr:grpSpPr>
        <a:xfrm xmlns:a="http://schemas.openxmlformats.org/drawingml/2006/main">
          <a:off x="494540" y="0"/>
          <a:ext cx="0" cy="0"/>
          <a:chOff x="494540" y="0"/>
          <a:chExt cx="0" cy="0"/>
        </a:xfrm>
      </cdr:grpSpPr>
    </cdr:grp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0.2197</cdr:x>
      <cdr:y>0.0848</cdr:y>
    </cdr:from>
    <cdr:to>
      <cdr:x>0.32515</cdr:x>
      <cdr:y>0.23018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05000" y="5334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0.16697</cdr:x>
      <cdr:y>0</cdr:y>
    </cdr:from>
    <cdr:to>
      <cdr:x>0.86121</cdr:x>
      <cdr:y>0.14538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447800" y="0"/>
          <a:ext cx="6019779" cy="9144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2600" b="1" i="1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rPr>
            <a:t>K</a:t>
          </a:r>
          <a:r>
            <a:rPr lang="en-US" sz="2600" b="1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rPr>
            <a:t>-Reduced Torsion-Vibration Energies</a:t>
          </a:r>
        </a:p>
        <a:p xmlns:a="http://schemas.openxmlformats.org/drawingml/2006/main">
          <a:pPr algn="ctr"/>
          <a:r>
            <a:rPr lang="en-US" sz="2600" b="1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rPr>
            <a:t> for the </a:t>
          </a:r>
          <a:r>
            <a:rPr lang="en-US" sz="2600" b="1" i="1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rPr>
            <a:t>A'</a:t>
          </a:r>
          <a:r>
            <a:rPr lang="en-US" sz="2600" b="1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rPr>
            <a:t> In-Plane CH</a:t>
          </a:r>
          <a:r>
            <a:rPr lang="en-US" sz="2600" b="1" baseline="-2500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en-US" sz="2600" b="1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rPr>
            <a:t> Rock</a:t>
          </a:r>
          <a:endParaRPr lang="en-US" sz="2600">
            <a:solidFill>
              <a:srgbClr val="3333FF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0.21486</cdr:x>
      <cdr:y>0.57229</cdr:y>
    </cdr:from>
    <cdr:to>
      <cdr:x>0.2363</cdr:x>
      <cdr:y>0.86108</cdr:y>
    </cdr:to>
    <cdr:sp macro="" textlink="">
      <cdr:nvSpPr>
        <cdr:cNvPr id="2" name="Down Arrow 1"/>
        <cdr:cNvSpPr/>
      </cdr:nvSpPr>
      <cdr:spPr>
        <a:xfrm xmlns:a="http://schemas.openxmlformats.org/drawingml/2006/main" flipH="1">
          <a:off x="1660768" y="2509075"/>
          <a:ext cx="165754" cy="1266092"/>
        </a:xfrm>
        <a:prstGeom xmlns:a="http://schemas.openxmlformats.org/drawingml/2006/main" prst="downArrow">
          <a:avLst/>
        </a:prstGeom>
        <a:gradFill xmlns:a="http://schemas.openxmlformats.org/drawingml/2006/main" flip="none" rotWithShape="1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lin ang="162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sz="1200">
            <a:solidFill>
              <a:srgbClr val="7030A0"/>
            </a:solidFill>
          </a:endParaRPr>
        </a:p>
      </cdr:txBody>
    </cdr:sp>
  </cdr:relSizeAnchor>
  <cdr:relSizeAnchor xmlns:cdr="http://schemas.openxmlformats.org/drawingml/2006/chartDrawing">
    <cdr:from>
      <cdr:x>0.14954</cdr:x>
      <cdr:y>0.56362</cdr:y>
    </cdr:from>
    <cdr:to>
      <cdr:x>0.16921</cdr:x>
      <cdr:y>0.63119</cdr:y>
    </cdr:to>
    <cdr:sp macro="" textlink="">
      <cdr:nvSpPr>
        <cdr:cNvPr id="3" name="Down Arrow 2"/>
        <cdr:cNvSpPr/>
      </cdr:nvSpPr>
      <cdr:spPr>
        <a:xfrm xmlns:a="http://schemas.openxmlformats.org/drawingml/2006/main" flipH="1">
          <a:off x="1155892" y="2471043"/>
          <a:ext cx="152017" cy="296231"/>
        </a:xfrm>
        <a:prstGeom xmlns:a="http://schemas.openxmlformats.org/drawingml/2006/main" prst="downArrow">
          <a:avLst/>
        </a:prstGeom>
        <a:gradFill xmlns:a="http://schemas.openxmlformats.org/drawingml/2006/main" flip="none" rotWithShape="1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lin ang="162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sz="1200">
            <a:solidFill>
              <a:srgbClr val="7030A0"/>
            </a:solidFill>
          </a:endParaRPr>
        </a:p>
      </cdr:txBody>
    </cdr:sp>
  </cdr:relSizeAnchor>
  <cdr:relSizeAnchor xmlns:cdr="http://schemas.openxmlformats.org/drawingml/2006/chartDrawing">
    <cdr:from>
      <cdr:x>0.47578</cdr:x>
      <cdr:y>0.44103</cdr:y>
    </cdr:from>
    <cdr:to>
      <cdr:x>0.49509</cdr:x>
      <cdr:y>0.6125</cdr:y>
    </cdr:to>
    <cdr:sp macro="" textlink="">
      <cdr:nvSpPr>
        <cdr:cNvPr id="5" name="Up Arrow 4"/>
        <cdr:cNvSpPr/>
      </cdr:nvSpPr>
      <cdr:spPr>
        <a:xfrm xmlns:a="http://schemas.openxmlformats.org/drawingml/2006/main">
          <a:off x="3677632" y="1933583"/>
          <a:ext cx="149223" cy="751746"/>
        </a:xfrm>
        <a:prstGeom xmlns:a="http://schemas.openxmlformats.org/drawingml/2006/main" prst="upArrow">
          <a:avLst/>
        </a:prstGeom>
        <a:gradFill xmlns:a="http://schemas.openxmlformats.org/drawingml/2006/main" flip="none" rotWithShape="1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lin ang="54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0.40782</cdr:x>
      <cdr:y>0.16106</cdr:y>
    </cdr:from>
    <cdr:to>
      <cdr:x>0.4301</cdr:x>
      <cdr:y>0.59385</cdr:y>
    </cdr:to>
    <cdr:sp macro="" textlink="">
      <cdr:nvSpPr>
        <cdr:cNvPr id="6" name="Up Arrow 5"/>
        <cdr:cNvSpPr/>
      </cdr:nvSpPr>
      <cdr:spPr>
        <a:xfrm xmlns:a="http://schemas.openxmlformats.org/drawingml/2006/main">
          <a:off x="3152341" y="706121"/>
          <a:ext cx="172201" cy="1897439"/>
        </a:xfrm>
        <a:prstGeom xmlns:a="http://schemas.openxmlformats.org/drawingml/2006/main" prst="upArrow">
          <a:avLst/>
        </a:prstGeom>
        <a:gradFill xmlns:a="http://schemas.openxmlformats.org/drawingml/2006/main" flip="none" rotWithShape="1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54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0.08346</cdr:x>
      <cdr:y>0.45272</cdr:y>
    </cdr:from>
    <cdr:to>
      <cdr:x>0.10161</cdr:x>
      <cdr:y>0.61472</cdr:y>
    </cdr:to>
    <cdr:sp macro="" textlink="">
      <cdr:nvSpPr>
        <cdr:cNvPr id="7" name="Up Arrow 6"/>
        <cdr:cNvSpPr/>
      </cdr:nvSpPr>
      <cdr:spPr>
        <a:xfrm xmlns:a="http://schemas.openxmlformats.org/drawingml/2006/main">
          <a:off x="645108" y="1984830"/>
          <a:ext cx="140338" cy="710240"/>
        </a:xfrm>
        <a:prstGeom xmlns:a="http://schemas.openxmlformats.org/drawingml/2006/main" prst="upArrow">
          <a:avLst/>
        </a:prstGeom>
        <a:gradFill xmlns:a="http://schemas.openxmlformats.org/drawingml/2006/main" flip="none" rotWithShape="1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54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0.60908</cdr:x>
      <cdr:y>0.35408</cdr:y>
    </cdr:from>
    <cdr:to>
      <cdr:x>0.6262</cdr:x>
      <cdr:y>0.58993</cdr:y>
    </cdr:to>
    <cdr:sp macro="" textlink="">
      <cdr:nvSpPr>
        <cdr:cNvPr id="8" name="Up Arrow 7"/>
        <cdr:cNvSpPr/>
      </cdr:nvSpPr>
      <cdr:spPr>
        <a:xfrm xmlns:a="http://schemas.openxmlformats.org/drawingml/2006/main">
          <a:off x="4708012" y="1552391"/>
          <a:ext cx="132332" cy="1034022"/>
        </a:xfrm>
        <a:prstGeom xmlns:a="http://schemas.openxmlformats.org/drawingml/2006/main" prst="upArrow">
          <a:avLst/>
        </a:prstGeom>
        <a:gradFill xmlns:a="http://schemas.openxmlformats.org/drawingml/2006/main" flip="none" rotWithShape="1">
          <a:gsLst>
            <a:gs pos="0">
              <a:srgbClr val="0070C0">
                <a:tint val="66000"/>
                <a:satMod val="160000"/>
              </a:srgbClr>
            </a:gs>
            <a:gs pos="50000">
              <a:srgbClr val="0070C0">
                <a:tint val="44500"/>
                <a:satMod val="160000"/>
              </a:srgbClr>
            </a:gs>
            <a:gs pos="100000">
              <a:srgbClr val="0070C0">
                <a:tint val="23500"/>
                <a:satMod val="160000"/>
              </a:srgbClr>
            </a:gs>
          </a:gsLst>
          <a:lin ang="54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0.28082</cdr:x>
      <cdr:y>0.45849</cdr:y>
    </cdr:from>
    <cdr:to>
      <cdr:x>0.29986</cdr:x>
      <cdr:y>0.62052</cdr:y>
    </cdr:to>
    <cdr:sp macro="" textlink="">
      <cdr:nvSpPr>
        <cdr:cNvPr id="9" name="Up Arrow 8"/>
        <cdr:cNvSpPr/>
      </cdr:nvSpPr>
      <cdr:spPr>
        <a:xfrm xmlns:a="http://schemas.openxmlformats.org/drawingml/2006/main">
          <a:off x="2170641" y="2010139"/>
          <a:ext cx="147203" cy="710359"/>
        </a:xfrm>
        <a:prstGeom xmlns:a="http://schemas.openxmlformats.org/drawingml/2006/main" prst="upArrow">
          <a:avLst/>
        </a:prstGeom>
        <a:gradFill xmlns:a="http://schemas.openxmlformats.org/drawingml/2006/main" flip="none" rotWithShape="1">
          <a:gsLst>
            <a:gs pos="0">
              <a:srgbClr val="0070C0">
                <a:tint val="66000"/>
                <a:satMod val="160000"/>
              </a:srgbClr>
            </a:gs>
            <a:gs pos="50000">
              <a:srgbClr val="0070C0">
                <a:tint val="44500"/>
                <a:satMod val="160000"/>
              </a:srgbClr>
            </a:gs>
            <a:gs pos="100000">
              <a:srgbClr val="0070C0">
                <a:tint val="23500"/>
                <a:satMod val="160000"/>
              </a:srgbClr>
            </a:gs>
          </a:gsLst>
          <a:lin ang="54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0.67415</cdr:x>
      <cdr:y>0.41451</cdr:y>
    </cdr:from>
    <cdr:to>
      <cdr:x>0.69127</cdr:x>
      <cdr:y>0.60948</cdr:y>
    </cdr:to>
    <cdr:sp macro="" textlink="">
      <cdr:nvSpPr>
        <cdr:cNvPr id="11" name="Up Arrow 10"/>
        <cdr:cNvSpPr/>
      </cdr:nvSpPr>
      <cdr:spPr>
        <a:xfrm xmlns:a="http://schemas.openxmlformats.org/drawingml/2006/main">
          <a:off x="5210981" y="1817324"/>
          <a:ext cx="132332" cy="854795"/>
        </a:xfrm>
        <a:prstGeom xmlns:a="http://schemas.openxmlformats.org/drawingml/2006/main" prst="upArrow">
          <a:avLst/>
        </a:prstGeom>
        <a:gradFill xmlns:a="http://schemas.openxmlformats.org/drawingml/2006/main" flip="none" rotWithShape="1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5400000" scaled="1"/>
          <a:tileRect/>
        </a:gra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0.34703</cdr:x>
      <cdr:y>0.55818</cdr:y>
    </cdr:from>
    <cdr:to>
      <cdr:x>0.35845</cdr:x>
      <cdr:y>0.58491</cdr:y>
    </cdr:to>
    <cdr:sp macro="" textlink="">
      <cdr:nvSpPr>
        <cdr:cNvPr id="12" name="Down Arrow 11"/>
        <cdr:cNvSpPr/>
      </cdr:nvSpPr>
      <cdr:spPr>
        <a:xfrm xmlns:a="http://schemas.openxmlformats.org/drawingml/2006/main" flipH="1">
          <a:off x="3008414" y="3513117"/>
          <a:ext cx="98963" cy="168234"/>
        </a:xfrm>
        <a:prstGeom xmlns:a="http://schemas.openxmlformats.org/drawingml/2006/main" prst="downArrow">
          <a:avLst/>
        </a:prstGeom>
        <a:gradFill xmlns:a="http://schemas.openxmlformats.org/drawingml/2006/main" flip="none" rotWithShape="1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sz="1200">
            <a:solidFill>
              <a:srgbClr val="7030A0"/>
            </a:solidFill>
          </a:endParaRPr>
        </a:p>
      </cdr:txBody>
    </cdr:sp>
  </cdr:relSizeAnchor>
  <cdr:relSizeAnchor xmlns:cdr="http://schemas.openxmlformats.org/drawingml/2006/chartDrawing">
    <cdr:from>
      <cdr:x>0.80613</cdr:x>
      <cdr:y>0.42534</cdr:y>
    </cdr:from>
    <cdr:to>
      <cdr:x>0.82779</cdr:x>
      <cdr:y>0.59162</cdr:y>
    </cdr:to>
    <cdr:sp macro="" textlink="">
      <cdr:nvSpPr>
        <cdr:cNvPr id="13" name="Up Arrow 12"/>
        <cdr:cNvSpPr/>
      </cdr:nvSpPr>
      <cdr:spPr>
        <a:xfrm xmlns:a="http://schemas.openxmlformats.org/drawingml/2006/main">
          <a:off x="6231107" y="1864792"/>
          <a:ext cx="167418" cy="729027"/>
        </a:xfrm>
        <a:prstGeom xmlns:a="http://schemas.openxmlformats.org/drawingml/2006/main" prst="upArrow">
          <a:avLst/>
        </a:prstGeom>
        <a:gradFill xmlns:a="http://schemas.openxmlformats.org/drawingml/2006/main" flip="none" rotWithShape="1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lin ang="5400000" scaled="1"/>
          <a:tileRect/>
        </a:gra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0.12538</cdr:x>
      <cdr:y>0.70168</cdr:y>
    </cdr:from>
    <cdr:to>
      <cdr:x>0.18908</cdr:x>
      <cdr:y>0.79773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66743" y="3688442"/>
          <a:ext cx="440344" cy="5048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CA" sz="1400" i="1">
              <a:latin typeface="Arial" pitchFamily="34" charset="0"/>
              <a:cs typeface="Arial" pitchFamily="34" charset="0"/>
            </a:rPr>
            <a:t>A</a:t>
          </a:r>
        </a:p>
      </cdr:txBody>
    </cdr:sp>
  </cdr:relSizeAnchor>
  <cdr:relSizeAnchor xmlns:cdr="http://schemas.openxmlformats.org/drawingml/2006/chartDrawing">
    <cdr:from>
      <cdr:x>0.23616</cdr:x>
      <cdr:y>0.68472</cdr:y>
    </cdr:from>
    <cdr:to>
      <cdr:x>0.29986</cdr:x>
      <cdr:y>0.78077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632530" y="3599311"/>
          <a:ext cx="440343" cy="5048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CA" sz="1400" i="1" smtClean="0">
              <a:latin typeface="Arial" pitchFamily="34" charset="0"/>
              <a:cs typeface="Arial" pitchFamily="34" charset="0"/>
            </a:rPr>
            <a:t>E</a:t>
          </a:r>
        </a:p>
        <a:p xmlns:a="http://schemas.openxmlformats.org/drawingml/2006/main">
          <a:pPr algn="ctr"/>
          <a:r>
            <a:rPr lang="en-CA" sz="1400" i="1" smtClean="0">
              <a:latin typeface="Arial" pitchFamily="34" charset="0"/>
              <a:cs typeface="Arial" pitchFamily="34" charset="0"/>
            </a:rPr>
            <a:t>(K&lt;0)</a:t>
          </a:r>
          <a:endParaRPr lang="en-CA" sz="1400" i="0" baseline="-2500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0.62856</cdr:x>
      <cdr:y>0.27854</cdr:y>
    </cdr:from>
    <cdr:to>
      <cdr:x>0.9091</cdr:x>
      <cdr:y>0.34783</cdr:y>
    </cdr:to>
    <cdr:sp macro="" textlink="">
      <cdr:nvSpPr>
        <cdr:cNvPr id="7" name="Rectangle 6"/>
        <cdr:cNvSpPr/>
      </cdr:nvSpPr>
      <cdr:spPr>
        <a:xfrm xmlns:a="http://schemas.openxmlformats.org/drawingml/2006/main">
          <a:off x="4345074" y="1464185"/>
          <a:ext cx="1939332" cy="364229"/>
        </a:xfrm>
        <a:prstGeom xmlns:a="http://schemas.openxmlformats.org/drawingml/2006/main" prst="rect">
          <a:avLst/>
        </a:prstGeom>
        <a:solidFill xmlns:a="http://schemas.openxmlformats.org/drawingml/2006/main">
          <a:srgbClr val="9ED3D7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0.65036</cdr:x>
      <cdr:y>0.6231</cdr:y>
    </cdr:from>
    <cdr:to>
      <cdr:x>0.8881</cdr:x>
      <cdr:y>0.69554</cdr:y>
    </cdr:to>
    <cdr:sp macro="" textlink="">
      <cdr:nvSpPr>
        <cdr:cNvPr id="8" name="Rectangle 7"/>
        <cdr:cNvSpPr/>
      </cdr:nvSpPr>
      <cdr:spPr>
        <a:xfrm xmlns:a="http://schemas.openxmlformats.org/drawingml/2006/main">
          <a:off x="4495800" y="3275384"/>
          <a:ext cx="1643442" cy="380787"/>
        </a:xfrm>
        <a:prstGeom xmlns:a="http://schemas.openxmlformats.org/drawingml/2006/main" prst="rect">
          <a:avLst/>
        </a:prstGeom>
        <a:solidFill xmlns:a="http://schemas.openxmlformats.org/drawingml/2006/main">
          <a:srgbClr val="FF99FF"/>
        </a:solidFill>
        <a:ln xmlns:a="http://schemas.openxmlformats.org/drawingml/2006/main" w="28575">
          <a:solidFill>
            <a:srgbClr val="FF00FF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0.65551</cdr:x>
      <cdr:y>0.28251</cdr:y>
    </cdr:from>
    <cdr:to>
      <cdr:x>0.88559</cdr:x>
      <cdr:y>0.34106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531413" y="1485015"/>
          <a:ext cx="1590489" cy="3077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spcAft>
              <a:spcPts val="300"/>
            </a:spcAft>
          </a:pPr>
          <a:r>
            <a:rPr lang="en-CA" sz="1400" i="0" baseline="0" dirty="0">
              <a:latin typeface="Arial" pitchFamily="34" charset="0"/>
              <a:cs typeface="Arial" pitchFamily="34" charset="0"/>
            </a:rPr>
            <a:t>C-S Stretch </a:t>
          </a:r>
          <a:r>
            <a:rPr lang="en-CA" sz="1400" dirty="0" err="1" smtClean="0">
              <a:latin typeface="Symbol" panose="05050102010706020507" pitchFamily="18" charset="2"/>
            </a:rPr>
            <a:t>n</a:t>
          </a:r>
          <a:r>
            <a:rPr lang="en-CA" sz="1400" baseline="-25000" dirty="0" err="1" smtClean="0"/>
            <a:t>t</a:t>
          </a:r>
          <a:r>
            <a:rPr lang="en-CA" sz="1400" i="0" baseline="0" dirty="0" smtClean="0">
              <a:latin typeface="Arial" pitchFamily="34" charset="0"/>
              <a:cs typeface="Arial" pitchFamily="34" charset="0"/>
            </a:rPr>
            <a:t> </a:t>
          </a:r>
          <a:r>
            <a:rPr lang="en-CA" sz="1400" i="0" baseline="0" dirty="0">
              <a:latin typeface="Arial" pitchFamily="34" charset="0"/>
              <a:cs typeface="Arial" pitchFamily="34" charset="0"/>
            </a:rPr>
            <a:t>= 0</a:t>
          </a:r>
          <a:endParaRPr lang="en-CA" sz="1400" i="0" baseline="-25000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0.67656</cdr:x>
      <cdr:y>0.62969</cdr:y>
    </cdr:from>
    <cdr:to>
      <cdr:x>0.85887</cdr:x>
      <cdr:y>0.68824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4676892" y="3310034"/>
          <a:ext cx="1260267" cy="3077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spcAft>
              <a:spcPts val="300"/>
            </a:spcAft>
          </a:pPr>
          <a:r>
            <a:rPr lang="en-CA" sz="1400" i="0" baseline="0" dirty="0">
              <a:latin typeface="Arial" pitchFamily="34" charset="0"/>
              <a:cs typeface="Arial" pitchFamily="34" charset="0"/>
            </a:rPr>
            <a:t>Ground </a:t>
          </a:r>
          <a:r>
            <a:rPr lang="en-CA" sz="1400" i="0" baseline="0" dirty="0" err="1" smtClean="0">
              <a:latin typeface="Symbol" panose="05050102010706020507" pitchFamily="18" charset="2"/>
              <a:cs typeface="Arial" pitchFamily="34" charset="0"/>
            </a:rPr>
            <a:t>n</a:t>
          </a:r>
          <a:r>
            <a:rPr lang="en-CA" sz="1400" i="0" baseline="-25000" dirty="0" err="1" smtClean="0">
              <a:latin typeface="Arial" pitchFamily="34" charset="0"/>
              <a:cs typeface="Arial" pitchFamily="34" charset="0"/>
            </a:rPr>
            <a:t>t</a:t>
          </a:r>
          <a:r>
            <a:rPr lang="en-CA" sz="1400" i="0" baseline="0" dirty="0" smtClean="0">
              <a:latin typeface="Arial" pitchFamily="34" charset="0"/>
              <a:cs typeface="Arial" pitchFamily="34" charset="0"/>
            </a:rPr>
            <a:t> </a:t>
          </a:r>
          <a:r>
            <a:rPr lang="en-CA" sz="1400" i="0" baseline="0" dirty="0">
              <a:latin typeface="Arial" pitchFamily="34" charset="0"/>
              <a:cs typeface="Arial" pitchFamily="34" charset="0"/>
            </a:rPr>
            <a:t>= 4</a:t>
          </a:r>
          <a:endParaRPr lang="en-CA" sz="1400" i="0" baseline="-25000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0.34009</cdr:x>
      <cdr:y>0.6861</cdr:y>
    </cdr:from>
    <cdr:to>
      <cdr:x>0.40379</cdr:x>
      <cdr:y>0.78215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2350987" y="3606568"/>
          <a:ext cx="440343" cy="5048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CA" sz="1400" i="1" smtClean="0">
              <a:latin typeface="Arial" pitchFamily="34" charset="0"/>
              <a:cs typeface="Arial" pitchFamily="34" charset="0"/>
            </a:rPr>
            <a:t>E</a:t>
          </a:r>
        </a:p>
        <a:p xmlns:a="http://schemas.openxmlformats.org/drawingml/2006/main">
          <a:pPr algn="ctr"/>
          <a:r>
            <a:rPr lang="en-CA" sz="1400" i="1" smtClean="0">
              <a:latin typeface="Arial" pitchFamily="34" charset="0"/>
              <a:cs typeface="Arial" pitchFamily="34" charset="0"/>
            </a:rPr>
            <a:t>(K&gt;0)</a:t>
          </a:r>
          <a:endParaRPr lang="en-CA" sz="1400" i="0" baseline="-25000">
            <a:latin typeface="Arial" pitchFamily="34" charset="0"/>
            <a:cs typeface="Arial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002701" cy="350056"/>
          </a:xfrm>
          <a:prstGeom prst="rect">
            <a:avLst/>
          </a:prstGeom>
        </p:spPr>
        <p:txBody>
          <a:bodyPr vert="horz" lIns="87316" tIns="43658" rIns="87316" bIns="43658" rtlCol="0"/>
          <a:lstStyle>
            <a:lvl1pPr algn="l">
              <a:defRPr sz="11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371" y="1"/>
            <a:ext cx="4002701" cy="350056"/>
          </a:xfrm>
          <a:prstGeom prst="rect">
            <a:avLst/>
          </a:prstGeom>
        </p:spPr>
        <p:txBody>
          <a:bodyPr vert="horz" lIns="87316" tIns="43658" rIns="87316" bIns="43658" rtlCol="0"/>
          <a:lstStyle>
            <a:lvl1pPr algn="r">
              <a:defRPr sz="1100"/>
            </a:lvl1pPr>
          </a:lstStyle>
          <a:p>
            <a:fld id="{543C035E-911D-40AF-A005-FB03703D699A}" type="datetimeFigureOut">
              <a:rPr lang="en-CA" smtClean="0"/>
              <a:t>11/06/2016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9187"/>
            <a:ext cx="4002701" cy="350056"/>
          </a:xfrm>
          <a:prstGeom prst="rect">
            <a:avLst/>
          </a:prstGeom>
        </p:spPr>
        <p:txBody>
          <a:bodyPr vert="horz" lIns="87316" tIns="43658" rIns="87316" bIns="43658" rtlCol="0" anchor="b"/>
          <a:lstStyle>
            <a:lvl1pPr algn="l">
              <a:defRPr sz="11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371" y="6659187"/>
            <a:ext cx="4002701" cy="350056"/>
          </a:xfrm>
          <a:prstGeom prst="rect">
            <a:avLst/>
          </a:prstGeom>
        </p:spPr>
        <p:txBody>
          <a:bodyPr vert="horz" lIns="87316" tIns="43658" rIns="87316" bIns="43658" rtlCol="0" anchor="b"/>
          <a:lstStyle>
            <a:lvl1pPr algn="r">
              <a:defRPr sz="1100"/>
            </a:lvl1pPr>
          </a:lstStyle>
          <a:p>
            <a:fld id="{BBD3A665-6384-49F2-8B8B-3686CECC68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3299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0520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639" y="0"/>
            <a:ext cx="4002299" cy="350520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>
              <a:defRPr sz="1100"/>
            </a:lvl1pPr>
          </a:lstStyle>
          <a:p>
            <a:fld id="{21071066-C76D-4C81-B258-4760A0D96E7B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6787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13" tIns="45457" rIns="90913" bIns="454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29940"/>
            <a:ext cx="7388860" cy="3154680"/>
          </a:xfrm>
          <a:prstGeom prst="rect">
            <a:avLst/>
          </a:prstGeom>
        </p:spPr>
        <p:txBody>
          <a:bodyPr vert="horz" lIns="90913" tIns="45457" rIns="90913" bIns="4545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5"/>
            <a:ext cx="4002299" cy="350520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639" y="6658665"/>
            <a:ext cx="4002299" cy="350520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>
              <a:defRPr sz="1100"/>
            </a:lvl1pPr>
          </a:lstStyle>
          <a:p>
            <a:fld id="{8C6D50C9-F291-4052-AAB8-EBDF4BB75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84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CC9B2-DD72-41EE-84A9-C5E26C52DA78}" type="slidenum">
              <a:rPr lang="zh-TW" altLang="en-US">
                <a:solidFill>
                  <a:srgbClr val="000000"/>
                </a:solidFill>
              </a:rPr>
              <a:pPr/>
              <a:t>1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73F1A9-FB3E-49B4-8FD1-0808D7A2B7F6}" type="slidenum">
              <a:rPr lang="zh-TW" altLang="en-US">
                <a:solidFill>
                  <a:srgbClr val="000000"/>
                </a:solidFill>
              </a:rPr>
              <a:pPr/>
              <a:t>2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73375" y="527050"/>
            <a:ext cx="3502025" cy="26273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31477" y="3329190"/>
            <a:ext cx="6773122" cy="315377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CA"/>
              <a:t>This is the table of vibration modes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D50C9-F291-4052-AAB8-EBDF4BB75F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47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04C30E-666A-487D-B51E-092D989A4D88}" type="slidenum">
              <a:rPr lang="zh-TW" altLang="en-US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42ABCAA-2BF4-48BA-92AB-AE794B005858}" type="slidenum">
              <a:rPr lang="zh-TW" altLang="en-US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42ABCAA-2BF4-48BA-92AB-AE794B005858}" type="slidenum">
              <a:rPr lang="zh-TW" altLang="en-US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7FBE9-15E8-404F-83CE-9DE776D3AB7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31A-B025-496C-B4DD-017DC280FC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02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69F90-75E8-45AC-AE73-4275BE0339EE}" type="slidenum">
              <a:rPr lang="zh-TW" altLang="en-US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69F90-75E8-45AC-AE73-4275BE0339EE}" type="slidenum">
              <a:rPr lang="zh-TW" altLang="en-US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B0BDF-B39E-4DCD-8EA7-3D2AC9A3E2A2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945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EFA59-421D-4E5D-BB78-4B27F1AD668F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22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69F90-75E8-45AC-AE73-4275BE0339EE}" type="slidenum">
              <a:rPr lang="zh-TW" altLang="en-US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8E1A7-773B-4C21-A1E7-FAC5FC9BBAD8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162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7FBE9-15E8-404F-83CE-9DE776D3AB7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31A-B025-496C-B4DD-017DC280FC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024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B0BDF-B39E-4DCD-8EA7-3D2AC9A3E2A2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94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fld id="{8B04E177-8565-4E9C-B22F-DB85AA2020D3}" type="slidenum">
              <a:rPr lang="zh-TW" altLang="en-US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fld id="{8B04E177-8565-4E9C-B22F-DB85AA2020D3}" type="slidenum">
              <a:rPr lang="zh-TW" altLang="en-US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fld id="{8B04E177-8565-4E9C-B22F-DB85AA2020D3}" type="slidenum">
              <a:rPr lang="zh-TW" altLang="en-US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AEAB6-ECBC-49F6-A695-B2FD9F42B3C2}" type="slidenum">
              <a:rPr kumimoji="1" lang="en-US" altLang="zh-TW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AEAB6-ECBC-49F6-A695-B2FD9F42B3C2}" type="slidenum">
              <a:rPr kumimoji="1" lang="en-US" altLang="zh-TW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9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AEAB6-ECBC-49F6-A695-B2FD9F42B3C2}" type="slidenum">
              <a:rPr kumimoji="1" lang="en-US" altLang="zh-TW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7FBE9-15E8-404F-83CE-9DE776D3AB7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D131A-B025-496C-B4DD-017DC280FC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02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8" r:id="rId2"/>
    <p:sldLayoutId id="214748369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pPr fontAlgn="base">
              <a:spcAft>
                <a:spcPct val="0"/>
              </a:spcAft>
            </a:pPr>
            <a:fld id="{8B04E177-8565-4E9C-B22F-DB85AA2020D3}" type="slidenum">
              <a:rPr lang="zh-TW" altLang="en-US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1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661269" y="246798"/>
            <a:ext cx="1177932" cy="1353402"/>
            <a:chOff x="5834841" y="2086854"/>
            <a:chExt cx="2166159" cy="2789946"/>
          </a:xfrm>
        </p:grpSpPr>
        <p:pic>
          <p:nvPicPr>
            <p:cNvPr id="9" name="Picture 12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4841" y="2160836"/>
              <a:ext cx="2166159" cy="2715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9"/>
            <p:cNvSpPr/>
            <p:nvPr/>
          </p:nvSpPr>
          <p:spPr bwMode="auto">
            <a:xfrm>
              <a:off x="6437874" y="2086854"/>
              <a:ext cx="820176" cy="84684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indent="-6096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endParaRPr lang="en-US" sz="2600" b="1">
                <a:solidFill>
                  <a:srgbClr val="FFFF00"/>
                </a:solidFill>
                <a:ea typeface="SimSun" pitchFamily="2" charset="-122"/>
              </a:endParaRPr>
            </a:p>
          </p:txBody>
        </p:sp>
      </p:grp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04862" y="1600200"/>
            <a:ext cx="864108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</a:pPr>
            <a:r>
              <a:rPr lang="en-US" altLang="zh-CN" sz="3800" b="1" smtClean="0">
                <a:solidFill>
                  <a:srgbClr val="FF0000"/>
                </a:solidFill>
                <a:ea typeface="SimSun" pitchFamily="2" charset="-122"/>
              </a:rPr>
              <a:t>FTIR Synchrotron </a:t>
            </a:r>
            <a:r>
              <a:rPr lang="en-US" altLang="zh-CN" sz="3800" b="1">
                <a:solidFill>
                  <a:srgbClr val="FF0000"/>
                </a:solidFill>
                <a:ea typeface="SimSun" pitchFamily="2" charset="-122"/>
              </a:rPr>
              <a:t>Spectroscopy </a:t>
            </a:r>
            <a:r>
              <a:rPr lang="en-US" altLang="zh-CN" sz="3800" b="1" smtClean="0">
                <a:solidFill>
                  <a:srgbClr val="FF0000"/>
                </a:solidFill>
                <a:ea typeface="SimSun" pitchFamily="2" charset="-122"/>
              </a:rPr>
              <a:t>of the  Lower Vibrational Modes</a:t>
            </a:r>
            <a:r>
              <a:rPr lang="en-US" sz="3800" b="1" smtClean="0">
                <a:solidFill>
                  <a:srgbClr val="FF0000"/>
                </a:solidFill>
                <a:ea typeface="SimSun" pitchFamily="2" charset="-122"/>
              </a:rPr>
              <a:t> </a:t>
            </a:r>
            <a:r>
              <a:rPr lang="en-US" altLang="zh-CN" sz="3800" b="1" smtClean="0">
                <a:solidFill>
                  <a:srgbClr val="FF0000"/>
                </a:solidFill>
                <a:ea typeface="SimSun" pitchFamily="2" charset="-122"/>
              </a:rPr>
              <a:t>of</a:t>
            </a:r>
            <a:r>
              <a:rPr lang="en-US" sz="3800" b="1" smtClean="0">
                <a:solidFill>
                  <a:srgbClr val="FF0000"/>
                </a:solidFill>
                <a:ea typeface="SimSun" pitchFamily="2" charset="-122"/>
              </a:rPr>
              <a:t> Methyl Mercaptan at the Canadian Light Source</a:t>
            </a:r>
            <a:endParaRPr lang="en-US" altLang="zh-CN" sz="3800" b="1" dirty="0">
              <a:solidFill>
                <a:srgbClr val="3333FF"/>
              </a:solidFill>
              <a:ea typeface="SimSun" pitchFamily="2" charset="-122"/>
            </a:endParaRPr>
          </a:p>
        </p:txBody>
      </p:sp>
      <p:graphicFrame>
        <p:nvGraphicFramePr>
          <p:cNvPr id="51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26519"/>
              </p:ext>
            </p:extLst>
          </p:nvPr>
        </p:nvGraphicFramePr>
        <p:xfrm>
          <a:off x="304862" y="237699"/>
          <a:ext cx="1066800" cy="1054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" name="Photo Editor Photo" r:id="rId5" imgW="781159" imgH="771429" progId="">
                  <p:embed/>
                </p:oleObj>
              </mc:Choice>
              <mc:Fallback>
                <p:oleObj name="Photo Editor Photo" r:id="rId5" imgW="781159" imgH="7714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62" y="237699"/>
                        <a:ext cx="1066800" cy="10546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42" name="Picture 22" descr="banner_1"/>
          <p:cNvPicPr>
            <a:picLocks noChangeAspect="1" noChangeArrowheads="1"/>
          </p:cNvPicPr>
          <p:nvPr/>
        </p:nvPicPr>
        <p:blipFill>
          <a:blip r:embed="rId7" cstate="print"/>
          <a:srcRect r="62152"/>
          <a:stretch>
            <a:fillRect/>
          </a:stretch>
        </p:blipFill>
        <p:spPr bwMode="auto">
          <a:xfrm>
            <a:off x="2726864" y="252484"/>
            <a:ext cx="36115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842" y="4191000"/>
            <a:ext cx="9067800" cy="252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algn="ctr" fontAlgn="base">
              <a:lnSpc>
                <a:spcPct val="80000"/>
              </a:lnSpc>
              <a:spcBef>
                <a:spcPts val="200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0E40AE"/>
                </a:solidFill>
                <a:ea typeface="SimSun" pitchFamily="2" charset="-122"/>
              </a:rPr>
              <a:t>Ronald M</a:t>
            </a:r>
            <a:r>
              <a:rPr lang="en-US" altLang="zh-CN" sz="2800" b="1" dirty="0">
                <a:solidFill>
                  <a:srgbClr val="0E40AE"/>
                </a:solidFill>
                <a:ea typeface="SimSun" pitchFamily="2" charset="-122"/>
              </a:rPr>
              <a:t>. Lees, Li-Hong </a:t>
            </a:r>
            <a:r>
              <a:rPr lang="en-US" altLang="zh-CN" sz="2800" b="1" dirty="0" smtClean="0">
                <a:solidFill>
                  <a:srgbClr val="0E40AE"/>
                </a:solidFill>
                <a:ea typeface="SimSun" pitchFamily="2" charset="-122"/>
              </a:rPr>
              <a:t>Xu, Elias M. Reid</a:t>
            </a:r>
            <a:endParaRPr lang="en-US" altLang="zh-CN" sz="2800" b="1" dirty="0">
              <a:solidFill>
                <a:srgbClr val="0E40AE"/>
              </a:solidFill>
              <a:ea typeface="SimSun" pitchFamily="2" charset="-122"/>
            </a:endParaRPr>
          </a:p>
          <a:p>
            <a:pPr algn="ctr" fontAlgn="base">
              <a:spcBef>
                <a:spcPts val="8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E40AE"/>
                </a:solidFill>
                <a:ea typeface="SimSun" pitchFamily="2" charset="-122"/>
              </a:rPr>
              <a:t>Centre for Laser, Atomic and Molecular Sciences (CLAMS), </a:t>
            </a:r>
            <a:endParaRPr lang="en-US" altLang="zh-CN" sz="2400" b="1" dirty="0" smtClean="0">
              <a:solidFill>
                <a:srgbClr val="0E40AE"/>
              </a:solidFill>
              <a:ea typeface="SimSun" pitchFamily="2" charset="-122"/>
            </a:endParaRPr>
          </a:p>
          <a:p>
            <a:pPr algn="ctr" fontAlgn="base">
              <a:lnSpc>
                <a:spcPts val="2100"/>
              </a:lnSpc>
              <a:spcBef>
                <a:spcPts val="80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E40AE"/>
                </a:solidFill>
                <a:ea typeface="SimSun" pitchFamily="2" charset="-122"/>
              </a:rPr>
              <a:t>Dept. </a:t>
            </a:r>
            <a:r>
              <a:rPr lang="en-US" altLang="zh-CN" sz="2400" b="1" dirty="0">
                <a:solidFill>
                  <a:srgbClr val="0E40AE"/>
                </a:solidFill>
                <a:ea typeface="SimSun" pitchFamily="2" charset="-122"/>
              </a:rPr>
              <a:t>of Physics, University of New Brunswick, Saint </a:t>
            </a:r>
            <a:r>
              <a:rPr lang="en-US" altLang="zh-CN" sz="2400" b="1" dirty="0" smtClean="0">
                <a:solidFill>
                  <a:srgbClr val="0E40AE"/>
                </a:solidFill>
                <a:ea typeface="SimSun" pitchFamily="2" charset="-122"/>
              </a:rPr>
              <a:t>John, NB</a:t>
            </a:r>
            <a:endParaRPr lang="en-US" altLang="zh-CN" sz="2400" b="1" dirty="0">
              <a:solidFill>
                <a:srgbClr val="0E40AE"/>
              </a:solidFill>
              <a:ea typeface="SimSun" pitchFamily="2" charset="-122"/>
            </a:endParaRPr>
          </a:p>
          <a:p>
            <a:pPr algn="ctr" fontAlgn="base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</a:pPr>
            <a:r>
              <a:rPr lang="en-US" altLang="zh-CN" sz="2800" b="1" smtClean="0">
                <a:ea typeface="SimSun" pitchFamily="2" charset="-122"/>
              </a:rPr>
              <a:t>Brant </a:t>
            </a:r>
            <a:r>
              <a:rPr lang="en-US" altLang="zh-CN" sz="2800" b="1" dirty="0" smtClean="0">
                <a:ea typeface="SimSun" pitchFamily="2" charset="-122"/>
              </a:rPr>
              <a:t>E</a:t>
            </a:r>
            <a:r>
              <a:rPr lang="en-US" altLang="zh-CN" sz="2800" b="1" dirty="0">
                <a:ea typeface="SimSun" pitchFamily="2" charset="-122"/>
              </a:rPr>
              <a:t>. Billinghurst</a:t>
            </a:r>
          </a:p>
          <a:p>
            <a:pPr algn="ctr" fontAlgn="base">
              <a:spcBef>
                <a:spcPts val="800"/>
              </a:spcBef>
              <a:spcAft>
                <a:spcPct val="0"/>
              </a:spcAft>
            </a:pPr>
            <a:r>
              <a:rPr lang="en-US" altLang="zh-CN" sz="2400" b="1" dirty="0">
                <a:ea typeface="SimSun" pitchFamily="2" charset="-122"/>
              </a:rPr>
              <a:t>Canadian Light Source, University of Saskatchewan, Saskatoon</a:t>
            </a:r>
            <a:r>
              <a:rPr lang="en-US" altLang="zh-CN" sz="2400" b="1" dirty="0" smtClean="0">
                <a:ea typeface="SimSun" pitchFamily="2" charset="-122"/>
              </a:rPr>
              <a:t>, SK</a:t>
            </a:r>
            <a:endParaRPr lang="en-US" altLang="zh-CN" sz="2400" b="1" dirty="0"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677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431356"/>
              </p:ext>
            </p:extLst>
          </p:nvPr>
        </p:nvGraphicFramePr>
        <p:xfrm>
          <a:off x="1066800" y="1636987"/>
          <a:ext cx="7729655" cy="4384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639755" y="603961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smtClean="0"/>
              <a:t>K</a:t>
            </a:r>
            <a:endParaRPr lang="en-US" sz="1600" b="1" i="1"/>
          </a:p>
        </p:txBody>
      </p:sp>
      <p:sp>
        <p:nvSpPr>
          <p:cNvPr id="7" name="Rectangle 6"/>
          <p:cNvSpPr/>
          <p:nvPr/>
        </p:nvSpPr>
        <p:spPr bwMode="auto">
          <a:xfrm>
            <a:off x="6800794" y="4421345"/>
            <a:ext cx="1008112" cy="122413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1421803" y="3547076"/>
            <a:ext cx="44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smtClean="0"/>
              <a:t>K</a:t>
            </a:r>
            <a:r>
              <a:rPr lang="en-US" sz="1600" b="1" smtClean="0"/>
              <a:t>-Reduced Torsion-Vibration Energy (cm</a:t>
            </a:r>
            <a:r>
              <a:rPr lang="en-US" sz="1600" b="1" baseline="30000" smtClean="0"/>
              <a:t>-1</a:t>
            </a:r>
            <a:r>
              <a:rPr lang="en-US" sz="1600" b="1" smtClean="0"/>
              <a:t>)</a:t>
            </a:r>
            <a:endParaRPr lang="en-US" sz="1600" b="1"/>
          </a:p>
        </p:txBody>
      </p:sp>
      <p:sp>
        <p:nvSpPr>
          <p:cNvPr id="6" name="TextBox 5"/>
          <p:cNvSpPr txBox="1"/>
          <p:nvPr/>
        </p:nvSpPr>
        <p:spPr>
          <a:xfrm>
            <a:off x="6808076" y="4358541"/>
            <a:ext cx="109837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i="1" smtClean="0"/>
              <a:t>A</a:t>
            </a:r>
          </a:p>
          <a:p>
            <a:r>
              <a:rPr lang="en-US" sz="1300" i="1" smtClean="0"/>
              <a:t>E</a:t>
            </a:r>
            <a:r>
              <a:rPr lang="en-US" sz="1300" smtClean="0"/>
              <a:t> (</a:t>
            </a:r>
            <a:r>
              <a:rPr lang="en-US" sz="1300" i="1" smtClean="0"/>
              <a:t>K</a:t>
            </a:r>
            <a:r>
              <a:rPr lang="en-US" sz="1300" smtClean="0"/>
              <a:t>&gt;0)</a:t>
            </a:r>
          </a:p>
          <a:p>
            <a:r>
              <a:rPr lang="en-US" sz="1300" i="1" smtClean="0"/>
              <a:t>E</a:t>
            </a:r>
            <a:r>
              <a:rPr lang="en-US" sz="1300" smtClean="0"/>
              <a:t> (</a:t>
            </a:r>
            <a:r>
              <a:rPr lang="en-US" sz="1300" i="1" smtClean="0"/>
              <a:t>K</a:t>
            </a:r>
            <a:r>
              <a:rPr lang="en-US" sz="1300" smtClean="0"/>
              <a:t>&lt;0)</a:t>
            </a:r>
          </a:p>
          <a:p>
            <a:r>
              <a:rPr lang="en-US" sz="1300" i="1" smtClean="0"/>
              <a:t>A</a:t>
            </a:r>
            <a:r>
              <a:rPr lang="en-US" sz="1300" smtClean="0"/>
              <a:t> </a:t>
            </a:r>
            <a:r>
              <a:rPr lang="en-US" sz="1300" err="1" smtClean="0"/>
              <a:t>calc</a:t>
            </a:r>
            <a:endParaRPr lang="en-US" sz="1300" smtClean="0"/>
          </a:p>
          <a:p>
            <a:r>
              <a:rPr lang="en-US" sz="1300" i="1" smtClean="0"/>
              <a:t>E</a:t>
            </a:r>
            <a:r>
              <a:rPr lang="en-US" sz="1300" smtClean="0"/>
              <a:t> (</a:t>
            </a:r>
            <a:r>
              <a:rPr lang="en-US" sz="1300" i="1" smtClean="0"/>
              <a:t>K</a:t>
            </a:r>
            <a:r>
              <a:rPr lang="en-US" sz="1300" smtClean="0"/>
              <a:t>&gt;0) </a:t>
            </a:r>
            <a:r>
              <a:rPr lang="en-US" sz="1300" err="1" smtClean="0"/>
              <a:t>calc</a:t>
            </a:r>
            <a:endParaRPr lang="en-US" sz="1300" smtClean="0"/>
          </a:p>
          <a:p>
            <a:r>
              <a:rPr lang="en-US" sz="1300" i="1" smtClean="0"/>
              <a:t>E</a:t>
            </a:r>
            <a:r>
              <a:rPr lang="en-US" sz="1300" smtClean="0"/>
              <a:t> (</a:t>
            </a:r>
            <a:r>
              <a:rPr lang="en-US" sz="1300" i="1" smtClean="0"/>
              <a:t>K</a:t>
            </a:r>
            <a:r>
              <a:rPr lang="en-US" sz="1300" smtClean="0"/>
              <a:t>&lt;0) </a:t>
            </a:r>
            <a:r>
              <a:rPr lang="en-US" sz="1300" err="1" smtClean="0"/>
              <a:t>calc</a:t>
            </a:r>
            <a:endParaRPr lang="en-US" sz="1300"/>
          </a:p>
        </p:txBody>
      </p:sp>
      <p:sp>
        <p:nvSpPr>
          <p:cNvPr id="3" name="TextBox 2"/>
          <p:cNvSpPr txBox="1"/>
          <p:nvPr/>
        </p:nvSpPr>
        <p:spPr>
          <a:xfrm>
            <a:off x="816574" y="117156"/>
            <a:ext cx="7590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Fermi Perturbations to the C-S Stretch </a:t>
            </a:r>
            <a:r>
              <a:rPr lang="en-US" sz="2800" b="1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v</a:t>
            </a:r>
            <a:r>
              <a:rPr lang="en-US" sz="2600" b="1" baseline="-25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 0 Levels</a:t>
            </a:r>
            <a:endParaRPr lang="en-US" sz="2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078" y="609600"/>
            <a:ext cx="8926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curves are calculated Fourier-series fits to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-reduced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substate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origins. Those origins with large deviations highlighted by arrows are perturbed by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anharmonic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Fermi resonances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>
                <a:solidFill>
                  <a:srgbClr val="000000"/>
                </a:solidFill>
                <a:latin typeface="Monotype Corsiva" pitchFamily="66" charset="0"/>
                <a:ea typeface="SimSun" pitchFamily="2" charset="-122"/>
              </a:rPr>
              <a:t>v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4 excited torsional levels of the ground state, and were excluded from the fit.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268" y="6400800"/>
            <a:ext cx="88245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Energies are referenced to the bottom of the torsional barrier, </a:t>
            </a:r>
            <a:r>
              <a:rPr lang="en-C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112.17587 </a:t>
            </a: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CA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below the 0</a:t>
            </a:r>
            <a:r>
              <a:rPr lang="en-CA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C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C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16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CA" sz="1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C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 level.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702384"/>
              </p:ext>
            </p:extLst>
          </p:nvPr>
        </p:nvGraphicFramePr>
        <p:xfrm>
          <a:off x="990600" y="1601416"/>
          <a:ext cx="691276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37468" y="161925"/>
            <a:ext cx="86736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Fermi Resonances </a:t>
            </a:r>
            <a:r>
              <a:rPr lang="en-US" sz="2200" b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between </a:t>
            </a:r>
            <a:r>
              <a:rPr lang="en-US" sz="2000" b="1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v</a:t>
            </a:r>
            <a:r>
              <a:rPr lang="en-US" sz="2200" b="1" baseline="-2500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200" b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= 0 C-S Stretch </a:t>
            </a:r>
            <a:r>
              <a:rPr lang="en-US" sz="2200" b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b="1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v</a:t>
            </a:r>
            <a:r>
              <a:rPr lang="en-US" sz="2200" b="1" baseline="-2500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200" b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= 4 Ground Levels</a:t>
            </a:r>
            <a:endParaRPr lang="en-US" sz="22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2522483" y="3400097"/>
            <a:ext cx="449317" cy="762000"/>
          </a:xfrm>
          <a:prstGeom prst="ellipse">
            <a:avLst/>
          </a:prstGeom>
          <a:solidFill>
            <a:srgbClr val="BBE0E3">
              <a:alpha val="1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999187" y="3505200"/>
            <a:ext cx="449317" cy="762000"/>
          </a:xfrm>
          <a:prstGeom prst="ellipse">
            <a:avLst/>
          </a:prstGeom>
          <a:solidFill>
            <a:srgbClr val="BBE0E3">
              <a:alpha val="1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2910" y="762000"/>
            <a:ext cx="7741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>
                <a:solidFill>
                  <a:srgbClr val="000000"/>
                </a:solidFill>
                <a:latin typeface="Monotype Corsiva" pitchFamily="66" charset="0"/>
                <a:ea typeface="SimSun" pitchFamily="2" charset="-122"/>
              </a:rPr>
              <a:t>v</a:t>
            </a:r>
            <a:r>
              <a:rPr lang="en-US" b="1" baseline="-25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= 4 curves pass through the C-S </a:t>
            </a:r>
            <a:r>
              <a:rPr lang="en-US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stretch </a:t>
            </a:r>
            <a:r>
              <a:rPr lang="en-US" b="1">
                <a:solidFill>
                  <a:srgbClr val="000000"/>
                </a:solidFill>
                <a:latin typeface="Monotype Corsiva" pitchFamily="66" charset="0"/>
                <a:ea typeface="SimSun" pitchFamily="2" charset="-122"/>
              </a:rPr>
              <a:t>v</a:t>
            </a:r>
            <a:r>
              <a:rPr lang="en-US" b="1" baseline="-25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= 0 state, </a:t>
            </a: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anharmonic</a:t>
            </a:r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resonances can occur between close levels of the same torsional symmetry. </a:t>
            </a:r>
            <a:endParaRPr lang="en-US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40478" y="1001480"/>
            <a:ext cx="4493935" cy="5432250"/>
            <a:chOff x="1945979" y="779116"/>
            <a:chExt cx="4493935" cy="5432250"/>
          </a:xfrm>
        </p:grpSpPr>
        <p:cxnSp>
          <p:nvCxnSpPr>
            <p:cNvPr id="3" name="Straight Connector 2"/>
            <p:cNvCxnSpPr/>
            <p:nvPr/>
          </p:nvCxnSpPr>
          <p:spPr bwMode="auto">
            <a:xfrm>
              <a:off x="3048000" y="1280856"/>
              <a:ext cx="1333499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" name="Straight Connector 3"/>
            <p:cNvCxnSpPr/>
            <p:nvPr/>
          </p:nvCxnSpPr>
          <p:spPr bwMode="auto">
            <a:xfrm>
              <a:off x="3047999" y="1609343"/>
              <a:ext cx="13335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" name="Straight Connector 4"/>
            <p:cNvCxnSpPr/>
            <p:nvPr/>
          </p:nvCxnSpPr>
          <p:spPr bwMode="auto">
            <a:xfrm>
              <a:off x="4648200" y="2025512"/>
              <a:ext cx="131156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 flipV="1">
              <a:off x="4648200" y="2315831"/>
              <a:ext cx="1311566" cy="583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3048000" y="4994499"/>
              <a:ext cx="13335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3048000" y="5680299"/>
              <a:ext cx="13335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3052689" y="5345723"/>
              <a:ext cx="1328811" cy="1163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3331112" y="1310401"/>
              <a:ext cx="0" cy="36840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4114800" y="1312985"/>
              <a:ext cx="0" cy="436731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 flipV="1">
              <a:off x="3331112" y="2340708"/>
              <a:ext cx="1631657" cy="265379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miter lim="800000"/>
              <a:headEnd type="none" w="med" len="med"/>
              <a:tailEnd type="triangle" w="lg" len="lg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 bwMode="auto">
            <a:xfrm flipV="1">
              <a:off x="3712311" y="2338519"/>
              <a:ext cx="1591672" cy="301883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miter lim="800000"/>
              <a:headEnd type="none" w="med" len="med"/>
              <a:tailEnd type="triangle" w="lg" len="lg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3108592" y="5749701"/>
              <a:ext cx="1199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>
                  <a:solidFill>
                    <a:prstClr val="black"/>
                  </a:solidFill>
                </a:rPr>
                <a:t>(0 </a:t>
              </a:r>
              <a:r>
                <a:rPr lang="en-CA" sz="2400" i="1">
                  <a:solidFill>
                    <a:prstClr val="black"/>
                  </a:solidFill>
                </a:rPr>
                <a:t>A</a:t>
              </a:r>
              <a:r>
                <a:rPr lang="en-CA" sz="2400">
                  <a:solidFill>
                    <a:prstClr val="black"/>
                  </a:solidFill>
                </a:rPr>
                <a:t> 5)</a:t>
              </a:r>
              <a:r>
                <a:rPr lang="en-CA" sz="2400" baseline="30000" err="1">
                  <a:solidFill>
                    <a:prstClr val="black"/>
                  </a:solidFill>
                </a:rPr>
                <a:t>gd</a:t>
              </a:r>
              <a:endParaRPr lang="en-CA" sz="2400" baseline="30000">
                <a:solidFill>
                  <a:prstClr val="black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8768" y="2121173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960296" y="263229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i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J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45979" y="1910361"/>
              <a:ext cx="1231427" cy="24622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>
                  <a:solidFill>
                    <a:srgbClr val="9900CC"/>
                  </a:solidFill>
                </a:rPr>
                <a:t>700.68750 </a:t>
              </a:r>
            </a:p>
            <a:p>
              <a:r>
                <a:rPr lang="en-CA">
                  <a:solidFill>
                    <a:srgbClr val="9900CC"/>
                  </a:solidFill>
                </a:rPr>
                <a:t>711.64888 </a:t>
              </a:r>
            </a:p>
            <a:p>
              <a:r>
                <a:rPr lang="en-CA">
                  <a:solidFill>
                    <a:srgbClr val="9900CC"/>
                  </a:solidFill>
                </a:rPr>
                <a:t>721.76742</a:t>
              </a:r>
            </a:p>
            <a:p>
              <a:endParaRPr lang="en-CA">
                <a:solidFill>
                  <a:srgbClr val="9900CC"/>
                </a:solidFill>
              </a:endParaRPr>
            </a:p>
            <a:p>
              <a:pPr>
                <a:spcBef>
                  <a:spcPts val="1200"/>
                </a:spcBef>
              </a:pPr>
              <a:r>
                <a:rPr lang="en-CA">
                  <a:solidFill>
                    <a:srgbClr val="FF0000"/>
                  </a:solidFill>
                </a:rPr>
                <a:t>692.52806</a:t>
              </a:r>
            </a:p>
            <a:p>
              <a:r>
                <a:rPr lang="en-CA">
                  <a:solidFill>
                    <a:srgbClr val="FF0000"/>
                  </a:solidFill>
                </a:rPr>
                <a:t>703.48932</a:t>
              </a:r>
            </a:p>
            <a:p>
              <a:r>
                <a:rPr lang="en-CA">
                  <a:solidFill>
                    <a:srgbClr val="FF0000"/>
                  </a:solidFill>
                </a:rPr>
                <a:t>713.60797</a:t>
              </a:r>
            </a:p>
            <a:p>
              <a:endParaRPr lang="en-CA">
                <a:solidFill>
                  <a:srgbClr val="9900CC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 bwMode="auto">
            <a:xfrm>
              <a:off x="3124200" y="2098899"/>
              <a:ext cx="20691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 flipV="1">
              <a:off x="3124200" y="2631989"/>
              <a:ext cx="984422" cy="31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3118021" y="2358391"/>
              <a:ext cx="589005" cy="17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 bwMode="auto">
            <a:xfrm flipV="1">
              <a:off x="3118022" y="3330146"/>
              <a:ext cx="1243914" cy="442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 flipV="1">
              <a:off x="3128742" y="3873843"/>
              <a:ext cx="1813961" cy="617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118022" y="3606423"/>
              <a:ext cx="1521940" cy="17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5" name="TextBox 74"/>
            <p:cNvSpPr txBox="1"/>
            <p:nvPr/>
          </p:nvSpPr>
          <p:spPr>
            <a:xfrm>
              <a:off x="5867400" y="4308699"/>
              <a:ext cx="184731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CA">
                <a:solidFill>
                  <a:srgbClr val="9900CC"/>
                </a:solidFill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607076" y="4781828"/>
              <a:ext cx="445613" cy="1108927"/>
              <a:chOff x="2683634" y="4776696"/>
              <a:chExt cx="445613" cy="1108927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2688101" y="515862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12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688101" y="5516291"/>
                <a:ext cx="4240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683634" y="4776696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13</a:t>
                </a: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4780303" y="1498913"/>
              <a:ext cx="1199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>
                  <a:solidFill>
                    <a:prstClr val="black"/>
                  </a:solidFill>
                </a:rPr>
                <a:t>(4 </a:t>
              </a:r>
              <a:r>
                <a:rPr lang="en-CA" sz="2400" i="1">
                  <a:solidFill>
                    <a:prstClr val="black"/>
                  </a:solidFill>
                </a:rPr>
                <a:t>A</a:t>
              </a:r>
              <a:r>
                <a:rPr lang="en-CA" sz="2400">
                  <a:solidFill>
                    <a:prstClr val="black"/>
                  </a:solidFill>
                </a:rPr>
                <a:t> 5)</a:t>
              </a:r>
              <a:r>
                <a:rPr lang="en-CA" sz="2400" baseline="30000" err="1">
                  <a:solidFill>
                    <a:prstClr val="black"/>
                  </a:solidFill>
                </a:rPr>
                <a:t>gd</a:t>
              </a:r>
              <a:endParaRPr lang="en-CA" sz="2400" baseline="30000">
                <a:solidFill>
                  <a:prstClr val="black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202376" y="779116"/>
              <a:ext cx="11641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>
                  <a:solidFill>
                    <a:prstClr val="black"/>
                  </a:solidFill>
                </a:rPr>
                <a:t>(0 </a:t>
              </a:r>
              <a:r>
                <a:rPr lang="en-CA" sz="2400" i="1">
                  <a:solidFill>
                    <a:prstClr val="black"/>
                  </a:solidFill>
                </a:rPr>
                <a:t>A</a:t>
              </a:r>
              <a:r>
                <a:rPr lang="en-CA" sz="2400">
                  <a:solidFill>
                    <a:prstClr val="black"/>
                  </a:solidFill>
                </a:rPr>
                <a:t> 5)</a:t>
              </a:r>
              <a:r>
                <a:rPr lang="en-CA" sz="2400" baseline="30000" err="1">
                  <a:solidFill>
                    <a:prstClr val="black"/>
                  </a:solidFill>
                </a:rPr>
                <a:t>cs</a:t>
              </a:r>
              <a:endParaRPr lang="en-CA" sz="2400" baseline="30000">
                <a:solidFill>
                  <a:prstClr val="black"/>
                </a:solidFill>
              </a:endParaRPr>
            </a:p>
          </p:txBody>
        </p:sp>
        <p:cxnSp>
          <p:nvCxnSpPr>
            <p:cNvPr id="71" name="Straight Arrow Connector 70"/>
            <p:cNvCxnSpPr/>
            <p:nvPr/>
          </p:nvCxnSpPr>
          <p:spPr bwMode="auto">
            <a:xfrm flipH="1" flipV="1">
              <a:off x="3707528" y="1310403"/>
              <a:ext cx="9566" cy="404695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</p:spPr>
        </p:cxnSp>
        <p:cxnSp>
          <p:nvCxnSpPr>
            <p:cNvPr id="81" name="Straight Arrow Connector 80"/>
            <p:cNvCxnSpPr/>
            <p:nvPr/>
          </p:nvCxnSpPr>
          <p:spPr bwMode="auto">
            <a:xfrm flipV="1">
              <a:off x="4114800" y="2336800"/>
              <a:ext cx="1551354" cy="334349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miter lim="800000"/>
              <a:headEnd type="none" w="med" len="med"/>
              <a:tailEnd type="triangle" w="lg" len="lg"/>
            </a:ln>
            <a:effectLst/>
          </p:spPr>
        </p:cxnSp>
        <p:sp>
          <p:nvSpPr>
            <p:cNvPr id="85" name="TextBox 84"/>
            <p:cNvSpPr txBox="1"/>
            <p:nvPr/>
          </p:nvSpPr>
          <p:spPr>
            <a:xfrm>
              <a:off x="2606853" y="1111257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117" name="Down Arrow 116"/>
            <p:cNvSpPr/>
            <p:nvPr/>
          </p:nvSpPr>
          <p:spPr>
            <a:xfrm>
              <a:off x="4468426" y="2025797"/>
              <a:ext cx="107674" cy="29505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8" name="Down Arrow 117"/>
            <p:cNvSpPr/>
            <p:nvPr/>
          </p:nvSpPr>
          <p:spPr>
            <a:xfrm flipV="1">
              <a:off x="4468426" y="1291640"/>
              <a:ext cx="99474" cy="31983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4419740" y="4806229"/>
              <a:ext cx="117852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spcAft>
                  <a:spcPts val="500"/>
                </a:spcAft>
              </a:pPr>
              <a:r>
                <a:rPr lang="en-CA">
                  <a:solidFill>
                    <a:srgbClr val="00B050"/>
                  </a:solidFill>
                </a:rPr>
                <a:t>151.94945</a:t>
              </a:r>
            </a:p>
            <a:p>
              <a:pPr algn="r">
                <a:spcAft>
                  <a:spcPts val="500"/>
                </a:spcAft>
              </a:pPr>
              <a:r>
                <a:rPr lang="en-CA">
                  <a:solidFill>
                    <a:srgbClr val="00B050"/>
                  </a:solidFill>
                </a:rPr>
                <a:t>140.98815</a:t>
              </a:r>
            </a:p>
            <a:p>
              <a:pPr algn="r">
                <a:spcAft>
                  <a:spcPts val="500"/>
                </a:spcAft>
              </a:pPr>
              <a:r>
                <a:rPr lang="en-CA">
                  <a:solidFill>
                    <a:srgbClr val="00B050"/>
                  </a:solidFill>
                </a:rPr>
                <a:t>130.86960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05995" y="304800"/>
            <a:ext cx="7936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Fermi-Induced Forbidden Sub-band for the 5</a:t>
            </a:r>
            <a:r>
              <a:rPr lang="en-US" sz="24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 Resonance</a:t>
            </a:r>
            <a:endParaRPr lang="en-US" sz="24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88846" y="1560719"/>
            <a:ext cx="2812116" cy="3388107"/>
          </a:xfrm>
          <a:prstGeom prst="rect">
            <a:avLst/>
          </a:prstGeom>
          <a:solidFill>
            <a:srgbClr val="FFC000">
              <a:alpha val="48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CA" smtClean="0">
                <a:solidFill>
                  <a:srgbClr val="FF0000"/>
                </a:solidFill>
              </a:rPr>
              <a:t>Fermi Interaction at </a:t>
            </a:r>
            <a:r>
              <a:rPr lang="en-CA" i="1" smtClean="0">
                <a:solidFill>
                  <a:srgbClr val="FF0000"/>
                </a:solidFill>
              </a:rPr>
              <a:t>J</a:t>
            </a:r>
            <a:r>
              <a:rPr lang="en-CA" smtClean="0">
                <a:solidFill>
                  <a:srgbClr val="FF0000"/>
                </a:solidFill>
              </a:rPr>
              <a:t> = 12</a:t>
            </a:r>
            <a:endParaRPr lang="en-CA" sz="1800" smtClean="0">
              <a:solidFill>
                <a:srgbClr val="FF0000"/>
              </a:solidFill>
            </a:endParaRPr>
          </a:p>
          <a:p>
            <a:pPr algn="ctr">
              <a:spcBef>
                <a:spcPts val="300"/>
              </a:spcBef>
            </a:pPr>
            <a:r>
              <a:rPr lang="en-CA" sz="1800" i="1" smtClean="0">
                <a:solidFill>
                  <a:srgbClr val="00B050"/>
                </a:solidFill>
                <a:latin typeface="Symbol" pitchFamily="18" charset="2"/>
              </a:rPr>
              <a:t>d</a:t>
            </a:r>
            <a:r>
              <a:rPr lang="en-CA" sz="1800" smtClean="0">
                <a:solidFill>
                  <a:srgbClr val="00B050"/>
                </a:solidFill>
                <a:latin typeface="Symbol" pitchFamily="18" charset="2"/>
              </a:rPr>
              <a:t>(</a:t>
            </a:r>
            <a:r>
              <a:rPr lang="en-CA" sz="1800" smtClean="0">
                <a:solidFill>
                  <a:srgbClr val="00B050"/>
                </a:solidFill>
              </a:rPr>
              <a:t>5</a:t>
            </a:r>
            <a:r>
              <a:rPr lang="en-CA" sz="1800" i="1" smtClean="0">
                <a:solidFill>
                  <a:srgbClr val="00B050"/>
                </a:solidFill>
              </a:rPr>
              <a:t>A</a:t>
            </a:r>
            <a:r>
              <a:rPr lang="en-CA" sz="1800" smtClean="0">
                <a:solidFill>
                  <a:srgbClr val="00B050"/>
                </a:solidFill>
              </a:rPr>
              <a:t>, </a:t>
            </a:r>
            <a:r>
              <a:rPr lang="en-CA" smtClean="0">
                <a:solidFill>
                  <a:srgbClr val="00B050"/>
                </a:solidFill>
              </a:rPr>
              <a:t>12</a:t>
            </a:r>
            <a:r>
              <a:rPr lang="en-CA" sz="1800" smtClean="0">
                <a:solidFill>
                  <a:srgbClr val="00B050"/>
                </a:solidFill>
              </a:rPr>
              <a:t>) = 1.97</a:t>
            </a:r>
          </a:p>
          <a:p>
            <a:pPr algn="ctr">
              <a:spcBef>
                <a:spcPts val="500"/>
              </a:spcBef>
            </a:pPr>
            <a:r>
              <a:rPr lang="en-CA" sz="1800" smtClean="0">
                <a:solidFill>
                  <a:srgbClr val="CC00FF"/>
                </a:solidFill>
                <a:latin typeface="Symbol" pitchFamily="18" charset="2"/>
              </a:rPr>
              <a:t>D</a:t>
            </a:r>
            <a:r>
              <a:rPr lang="en-CA" sz="1800" i="1" smtClean="0">
                <a:solidFill>
                  <a:srgbClr val="CC00FF"/>
                </a:solidFill>
              </a:rPr>
              <a:t>E</a:t>
            </a:r>
            <a:r>
              <a:rPr lang="en-CA" sz="1800" smtClean="0">
                <a:solidFill>
                  <a:srgbClr val="CC00FF"/>
                </a:solidFill>
              </a:rPr>
              <a:t>(12) = </a:t>
            </a:r>
            <a:r>
              <a:rPr lang="en-CA" smtClean="0">
                <a:solidFill>
                  <a:srgbClr val="CC00FF"/>
                </a:solidFill>
              </a:rPr>
              <a:t>8.20</a:t>
            </a:r>
            <a:endParaRPr lang="en-CA" sz="1800" smtClean="0">
              <a:solidFill>
                <a:srgbClr val="CC00FF"/>
              </a:solidFill>
            </a:endParaRPr>
          </a:p>
          <a:p>
            <a:pPr algn="ctr">
              <a:spcBef>
                <a:spcPts val="300"/>
              </a:spcBef>
            </a:pPr>
            <a:r>
              <a:rPr lang="en-CA" sz="1800" err="1" smtClean="0">
                <a:solidFill>
                  <a:srgbClr val="CC00FF"/>
                </a:solidFill>
                <a:latin typeface="Symbol" pitchFamily="18" charset="2"/>
              </a:rPr>
              <a:t>D</a:t>
            </a:r>
            <a:r>
              <a:rPr lang="en-CA" sz="1800" i="1" err="1" smtClean="0">
                <a:solidFill>
                  <a:srgbClr val="CC00FF"/>
                </a:solidFill>
              </a:rPr>
              <a:t>E</a:t>
            </a:r>
            <a:r>
              <a:rPr lang="en-CA" sz="1800" baseline="-25000" err="1" smtClean="0">
                <a:solidFill>
                  <a:srgbClr val="CC00FF"/>
                </a:solidFill>
              </a:rPr>
              <a:t>o</a:t>
            </a:r>
            <a:r>
              <a:rPr lang="en-CA" sz="1800" smtClean="0">
                <a:solidFill>
                  <a:srgbClr val="CC00FF"/>
                </a:solidFill>
              </a:rPr>
              <a:t>(12) = </a:t>
            </a:r>
            <a:r>
              <a:rPr lang="en-CA" smtClean="0">
                <a:solidFill>
                  <a:srgbClr val="CC00FF"/>
                </a:solidFill>
              </a:rPr>
              <a:t>4.26</a:t>
            </a:r>
            <a:endParaRPr lang="en-CA" sz="1800" smtClean="0">
              <a:solidFill>
                <a:srgbClr val="CC00FF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en-CA" sz="1800" smtClean="0">
                <a:solidFill>
                  <a:srgbClr val="FF0000"/>
                </a:solidFill>
                <a:latin typeface="+mj-lt"/>
              </a:rPr>
              <a:t>Interaction Parameter </a:t>
            </a:r>
            <a:r>
              <a:rPr lang="en-CA" sz="1800" i="1" smtClean="0">
                <a:solidFill>
                  <a:srgbClr val="FF0000"/>
                </a:solidFill>
                <a:latin typeface="+mj-lt"/>
              </a:rPr>
              <a:t>W</a:t>
            </a:r>
          </a:p>
          <a:p>
            <a:pPr algn="ctr">
              <a:spcBef>
                <a:spcPts val="300"/>
              </a:spcBef>
            </a:pPr>
            <a:r>
              <a:rPr lang="en-CA" sz="1800" smtClean="0">
                <a:solidFill>
                  <a:srgbClr val="00B0F0"/>
                </a:solidFill>
                <a:latin typeface="Symbol" pitchFamily="18" charset="2"/>
              </a:rPr>
              <a:t>D</a:t>
            </a:r>
            <a:r>
              <a:rPr lang="en-CA" sz="1800" i="1" smtClean="0">
                <a:solidFill>
                  <a:srgbClr val="00B0F0"/>
                </a:solidFill>
              </a:rPr>
              <a:t>E</a:t>
            </a:r>
            <a:r>
              <a:rPr lang="en-CA" sz="1800" smtClean="0">
                <a:solidFill>
                  <a:srgbClr val="00B0F0"/>
                </a:solidFill>
              </a:rPr>
              <a:t> = </a:t>
            </a:r>
            <a:r>
              <a:rPr lang="en-CA" sz="1800" smtClean="0">
                <a:solidFill>
                  <a:srgbClr val="00B0F0"/>
                </a:solidFill>
                <a:latin typeface="Symbol" pitchFamily="18" charset="2"/>
              </a:rPr>
              <a:t>Ö</a:t>
            </a:r>
            <a:r>
              <a:rPr lang="en-CA" sz="1800" smtClean="0">
                <a:solidFill>
                  <a:srgbClr val="00B0F0"/>
                </a:solidFill>
              </a:rPr>
              <a:t>(</a:t>
            </a:r>
            <a:r>
              <a:rPr lang="en-CA" sz="1800" smtClean="0">
                <a:solidFill>
                  <a:srgbClr val="00B0F0"/>
                </a:solidFill>
                <a:latin typeface="Symbol" pitchFamily="18" charset="2"/>
              </a:rPr>
              <a:t>D</a:t>
            </a:r>
            <a:r>
              <a:rPr lang="en-CA" sz="1800" i="1" smtClean="0">
                <a:solidFill>
                  <a:srgbClr val="00B0F0"/>
                </a:solidFill>
              </a:rPr>
              <a:t>E</a:t>
            </a:r>
            <a:r>
              <a:rPr lang="en-CA" sz="1800" baseline="-25000" smtClean="0">
                <a:solidFill>
                  <a:srgbClr val="00B0F0"/>
                </a:solidFill>
              </a:rPr>
              <a:t>o</a:t>
            </a:r>
            <a:r>
              <a:rPr lang="en-CA" sz="1800" baseline="30000" smtClean="0">
                <a:solidFill>
                  <a:srgbClr val="00B0F0"/>
                </a:solidFill>
              </a:rPr>
              <a:t>2</a:t>
            </a:r>
            <a:r>
              <a:rPr lang="en-CA" sz="1800" smtClean="0">
                <a:solidFill>
                  <a:srgbClr val="00B0F0"/>
                </a:solidFill>
              </a:rPr>
              <a:t> + </a:t>
            </a:r>
            <a:r>
              <a:rPr lang="en-CA" sz="1800" i="1" smtClean="0">
                <a:solidFill>
                  <a:srgbClr val="00B0F0"/>
                </a:solidFill>
              </a:rPr>
              <a:t>W</a:t>
            </a:r>
            <a:r>
              <a:rPr lang="en-CA" sz="1800" baseline="30000" smtClean="0">
                <a:solidFill>
                  <a:srgbClr val="00B0F0"/>
                </a:solidFill>
              </a:rPr>
              <a:t>2</a:t>
            </a:r>
            <a:r>
              <a:rPr lang="en-CA" sz="1800" smtClean="0">
                <a:solidFill>
                  <a:srgbClr val="00B0F0"/>
                </a:solidFill>
              </a:rPr>
              <a:t>)</a:t>
            </a:r>
            <a:endParaRPr lang="en-CA" sz="1800" baseline="30000" smtClean="0">
              <a:solidFill>
                <a:srgbClr val="00B0F0"/>
              </a:solidFill>
            </a:endParaRPr>
          </a:p>
          <a:p>
            <a:pPr algn="ctr">
              <a:spcBef>
                <a:spcPts val="300"/>
              </a:spcBef>
            </a:pPr>
            <a:r>
              <a:rPr lang="en-CA" sz="1800" i="1" smtClean="0">
                <a:solidFill>
                  <a:srgbClr val="00B0F0"/>
                </a:solidFill>
              </a:rPr>
              <a:t>W</a:t>
            </a:r>
            <a:r>
              <a:rPr lang="en-CA" sz="1800" smtClean="0">
                <a:solidFill>
                  <a:srgbClr val="00B0F0"/>
                </a:solidFill>
              </a:rPr>
              <a:t> = 0.5*</a:t>
            </a:r>
            <a:r>
              <a:rPr lang="en-CA" sz="1800" smtClean="0">
                <a:solidFill>
                  <a:srgbClr val="00B0F0"/>
                </a:solidFill>
                <a:latin typeface="Symbol" pitchFamily="18" charset="2"/>
              </a:rPr>
              <a:t>Ö</a:t>
            </a:r>
            <a:r>
              <a:rPr lang="en-CA" sz="1800" smtClean="0">
                <a:solidFill>
                  <a:srgbClr val="00B0F0"/>
                </a:solidFill>
                <a:latin typeface="+mj-lt"/>
              </a:rPr>
              <a:t>(</a:t>
            </a:r>
            <a:r>
              <a:rPr lang="en-CA" sz="1800" smtClean="0">
                <a:solidFill>
                  <a:srgbClr val="00B0F0"/>
                </a:solidFill>
                <a:latin typeface="Symbol" pitchFamily="18" charset="2"/>
              </a:rPr>
              <a:t>D</a:t>
            </a:r>
            <a:r>
              <a:rPr lang="en-CA" sz="1800" i="1" smtClean="0">
                <a:solidFill>
                  <a:srgbClr val="00B0F0"/>
                </a:solidFill>
                <a:latin typeface="+mj-lt"/>
              </a:rPr>
              <a:t>E</a:t>
            </a:r>
            <a:r>
              <a:rPr lang="en-CA" sz="1800" baseline="30000" smtClean="0">
                <a:solidFill>
                  <a:srgbClr val="00B0F0"/>
                </a:solidFill>
                <a:latin typeface="+mj-lt"/>
              </a:rPr>
              <a:t>2</a:t>
            </a:r>
            <a:r>
              <a:rPr lang="en-CA" sz="1800" smtClean="0">
                <a:solidFill>
                  <a:srgbClr val="00B0F0"/>
                </a:solidFill>
                <a:latin typeface="+mj-lt"/>
              </a:rPr>
              <a:t> – </a:t>
            </a:r>
            <a:r>
              <a:rPr lang="en-CA" sz="1800" smtClean="0">
                <a:solidFill>
                  <a:srgbClr val="00B0F0"/>
                </a:solidFill>
                <a:latin typeface="Symbol" pitchFamily="18" charset="2"/>
              </a:rPr>
              <a:t>D</a:t>
            </a:r>
            <a:r>
              <a:rPr lang="en-CA" sz="1800" i="1" smtClean="0">
                <a:solidFill>
                  <a:srgbClr val="00B0F0"/>
                </a:solidFill>
                <a:latin typeface="+mj-lt"/>
              </a:rPr>
              <a:t>E</a:t>
            </a:r>
            <a:r>
              <a:rPr lang="en-CA" sz="1800" baseline="-25000" smtClean="0">
                <a:solidFill>
                  <a:srgbClr val="00B0F0"/>
                </a:solidFill>
              </a:rPr>
              <a:t>o</a:t>
            </a:r>
            <a:r>
              <a:rPr lang="en-CA" sz="1800" baseline="30000" smtClean="0">
                <a:solidFill>
                  <a:srgbClr val="00B0F0"/>
                </a:solidFill>
              </a:rPr>
              <a:t>2</a:t>
            </a:r>
            <a:r>
              <a:rPr lang="en-CA" sz="1800" smtClean="0">
                <a:solidFill>
                  <a:srgbClr val="00B0F0"/>
                </a:solidFill>
                <a:latin typeface="+mj-lt"/>
              </a:rPr>
              <a:t>)</a:t>
            </a:r>
          </a:p>
          <a:p>
            <a:pPr algn="ctr">
              <a:spcBef>
                <a:spcPts val="300"/>
              </a:spcBef>
            </a:pPr>
            <a:r>
              <a:rPr lang="en-CA" sz="1800" b="1" i="1" smtClean="0">
                <a:solidFill>
                  <a:srgbClr val="3333FF"/>
                </a:solidFill>
                <a:latin typeface="+mj-lt"/>
              </a:rPr>
              <a:t>W</a:t>
            </a:r>
            <a:r>
              <a:rPr lang="en-CA" sz="1800" b="1" smtClean="0">
                <a:solidFill>
                  <a:srgbClr val="3333FF"/>
                </a:solidFill>
                <a:latin typeface="+mj-lt"/>
              </a:rPr>
              <a:t> =  </a:t>
            </a:r>
            <a:r>
              <a:rPr lang="en-CA" b="1" smtClean="0">
                <a:solidFill>
                  <a:srgbClr val="3333FF"/>
                </a:solidFill>
                <a:latin typeface="+mj-lt"/>
              </a:rPr>
              <a:t>3.50</a:t>
            </a:r>
            <a:r>
              <a:rPr lang="en-CA" sz="1800" b="1" smtClean="0">
                <a:solidFill>
                  <a:srgbClr val="3333FF"/>
                </a:solidFill>
                <a:latin typeface="+mj-lt"/>
              </a:rPr>
              <a:t> cm</a:t>
            </a:r>
            <a:r>
              <a:rPr lang="en-CA" sz="1800" b="1" baseline="30000" smtClean="0">
                <a:solidFill>
                  <a:srgbClr val="3333FF"/>
                </a:solidFill>
                <a:latin typeface="+mj-lt"/>
              </a:rPr>
              <a:t>-1</a:t>
            </a:r>
            <a:endParaRPr lang="en-CA" sz="1800" b="1" smtClean="0">
              <a:solidFill>
                <a:srgbClr val="3333FF"/>
              </a:solidFill>
              <a:latin typeface="+mj-lt"/>
            </a:endParaRPr>
          </a:p>
          <a:p>
            <a:pPr algn="ctr">
              <a:spcBef>
                <a:spcPts val="600"/>
              </a:spcBef>
            </a:pPr>
            <a:r>
              <a:rPr lang="en-CA" smtClean="0">
                <a:solidFill>
                  <a:srgbClr val="00B0F0"/>
                </a:solidFill>
                <a:latin typeface="+mj-lt"/>
              </a:rPr>
              <a:t>|</a:t>
            </a:r>
            <a:r>
              <a:rPr lang="en-CA" i="1" smtClean="0">
                <a:solidFill>
                  <a:srgbClr val="00B0F0"/>
                </a:solidFill>
                <a:latin typeface="+mj-lt"/>
              </a:rPr>
              <a:t>b/a</a:t>
            </a:r>
            <a:r>
              <a:rPr lang="en-CA" smtClean="0">
                <a:solidFill>
                  <a:srgbClr val="00B0F0"/>
                </a:solidFill>
                <a:latin typeface="+mj-lt"/>
              </a:rPr>
              <a:t>|</a:t>
            </a:r>
            <a:r>
              <a:rPr lang="en-CA" baseline="30000" smtClean="0">
                <a:solidFill>
                  <a:srgbClr val="00B0F0"/>
                </a:solidFill>
                <a:latin typeface="+mj-lt"/>
              </a:rPr>
              <a:t>2</a:t>
            </a:r>
            <a:r>
              <a:rPr lang="en-CA" smtClean="0">
                <a:solidFill>
                  <a:srgbClr val="00B0F0"/>
                </a:solidFill>
                <a:latin typeface="+mj-lt"/>
              </a:rPr>
              <a:t> = (</a:t>
            </a:r>
            <a:r>
              <a:rPr lang="en-CA" smtClean="0">
                <a:solidFill>
                  <a:srgbClr val="00B0F0"/>
                </a:solidFill>
                <a:latin typeface="Symbol" pitchFamily="18" charset="2"/>
              </a:rPr>
              <a:t>D</a:t>
            </a:r>
            <a:r>
              <a:rPr lang="en-CA" i="1" smtClean="0">
                <a:solidFill>
                  <a:srgbClr val="00B0F0"/>
                </a:solidFill>
              </a:rPr>
              <a:t>E</a:t>
            </a:r>
            <a:r>
              <a:rPr lang="en-CA" smtClean="0">
                <a:solidFill>
                  <a:srgbClr val="00B0F0"/>
                </a:solidFill>
              </a:rPr>
              <a:t>-</a:t>
            </a:r>
            <a:r>
              <a:rPr lang="en-CA" err="1" smtClean="0">
                <a:solidFill>
                  <a:srgbClr val="00B0F0"/>
                </a:solidFill>
                <a:latin typeface="Symbol" pitchFamily="18" charset="2"/>
              </a:rPr>
              <a:t>D</a:t>
            </a:r>
            <a:r>
              <a:rPr lang="en-CA" i="1" err="1" smtClean="0">
                <a:solidFill>
                  <a:srgbClr val="00B0F0"/>
                </a:solidFill>
              </a:rPr>
              <a:t>E</a:t>
            </a:r>
            <a:r>
              <a:rPr lang="en-CA" baseline="-25000" err="1" smtClean="0">
                <a:solidFill>
                  <a:srgbClr val="00B0F0"/>
                </a:solidFill>
              </a:rPr>
              <a:t>o</a:t>
            </a:r>
            <a:r>
              <a:rPr lang="en-CA" smtClean="0">
                <a:solidFill>
                  <a:srgbClr val="00B0F0"/>
                </a:solidFill>
              </a:rPr>
              <a:t>)/(</a:t>
            </a:r>
            <a:r>
              <a:rPr lang="en-CA" err="1" smtClean="0">
                <a:solidFill>
                  <a:srgbClr val="00B0F0"/>
                </a:solidFill>
                <a:latin typeface="Symbol" pitchFamily="18" charset="2"/>
              </a:rPr>
              <a:t>D</a:t>
            </a:r>
            <a:r>
              <a:rPr lang="en-CA" i="1" err="1" smtClean="0">
                <a:solidFill>
                  <a:srgbClr val="00B0F0"/>
                </a:solidFill>
              </a:rPr>
              <a:t>E</a:t>
            </a:r>
            <a:r>
              <a:rPr lang="en-CA" err="1" smtClean="0">
                <a:solidFill>
                  <a:srgbClr val="00B0F0"/>
                </a:solidFill>
              </a:rPr>
              <a:t>+</a:t>
            </a:r>
            <a:r>
              <a:rPr lang="en-CA" err="1" smtClean="0">
                <a:solidFill>
                  <a:srgbClr val="00B0F0"/>
                </a:solidFill>
                <a:latin typeface="Symbol" pitchFamily="18" charset="2"/>
              </a:rPr>
              <a:t>D</a:t>
            </a:r>
            <a:r>
              <a:rPr lang="en-CA" i="1" err="1" smtClean="0">
                <a:solidFill>
                  <a:srgbClr val="00B0F0"/>
                </a:solidFill>
              </a:rPr>
              <a:t>E</a:t>
            </a:r>
            <a:r>
              <a:rPr lang="en-CA" baseline="-25000" err="1" smtClean="0">
                <a:solidFill>
                  <a:srgbClr val="00B0F0"/>
                </a:solidFill>
              </a:rPr>
              <a:t>o</a:t>
            </a:r>
            <a:r>
              <a:rPr lang="en-CA" smtClean="0">
                <a:solidFill>
                  <a:srgbClr val="00B0F0"/>
                </a:solidFill>
              </a:rPr>
              <a:t>)</a:t>
            </a:r>
          </a:p>
          <a:p>
            <a:pPr>
              <a:spcBef>
                <a:spcPts val="300"/>
              </a:spcBef>
            </a:pPr>
            <a:r>
              <a:rPr lang="en-CA" sz="1800" smtClean="0">
                <a:solidFill>
                  <a:srgbClr val="00B0F0"/>
                </a:solidFill>
              </a:rPr>
              <a:t>              = </a:t>
            </a:r>
            <a:r>
              <a:rPr lang="en-CA" sz="1800" b="1" smtClean="0">
                <a:solidFill>
                  <a:srgbClr val="3333FF"/>
                </a:solidFill>
              </a:rPr>
              <a:t>0.32</a:t>
            </a:r>
            <a:endParaRPr lang="en-CA" sz="1800" b="1">
              <a:solidFill>
                <a:srgbClr val="3333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68009" y="1374201"/>
            <a:ext cx="33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d</a:t>
            </a:r>
            <a:endParaRPr lang="en-US" sz="2400" b="1" i="1">
              <a:solidFill>
                <a:schemeClr val="accent1">
                  <a:lumMod val="75000"/>
                </a:schemeClr>
              </a:solidFill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380" y="5970459"/>
            <a:ext cx="1771086" cy="85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3505200" y="-76200"/>
            <a:ext cx="2057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3400" b="1" dirty="0">
                <a:solidFill>
                  <a:srgbClr val="333399"/>
                </a:solidFill>
                <a:ea typeface="PMingLiU" pitchFamily="18" charset="-120"/>
              </a:rPr>
              <a:t>Summary</a:t>
            </a:r>
            <a:endParaRPr lang="zh-TW" altLang="en-US" sz="3400" b="1" dirty="0">
              <a:solidFill>
                <a:srgbClr val="333399"/>
              </a:solidFill>
              <a:ea typeface="PMingLiU" pitchFamily="18" charset="-120"/>
            </a:endParaRPr>
          </a:p>
        </p:txBody>
      </p:sp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0" y="609600"/>
            <a:ext cx="90678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CA" sz="2400" smtClean="0">
                <a:solidFill>
                  <a:srgbClr val="000000"/>
                </a:solidFill>
                <a:ea typeface="SimSun" pitchFamily="2" charset="-122"/>
              </a:rPr>
              <a:t>The four lowest vibrational </a:t>
            </a:r>
            <a:r>
              <a:rPr lang="en-CA" sz="2400" dirty="0" smtClean="0">
                <a:solidFill>
                  <a:srgbClr val="000000"/>
                </a:solidFill>
                <a:ea typeface="SimSun" pitchFamily="2" charset="-122"/>
              </a:rPr>
              <a:t>bands in the FTIR synchrotron spectrum of </a:t>
            </a:r>
            <a:r>
              <a:rPr lang="en-US" sz="2400" dirty="0" smtClean="0">
                <a:solidFill>
                  <a:srgbClr val="000000"/>
                </a:solidFill>
                <a:ea typeface="SimSun" pitchFamily="2" charset="-122"/>
              </a:rPr>
              <a:t>CH</a:t>
            </a:r>
            <a:r>
              <a:rPr lang="en-US" sz="2400" baseline="-25000" dirty="0" smtClean="0">
                <a:solidFill>
                  <a:srgbClr val="000000"/>
                </a:solidFill>
                <a:ea typeface="SimSun" pitchFamily="2" charset="-122"/>
              </a:rPr>
              <a:t>3</a:t>
            </a:r>
            <a:r>
              <a:rPr lang="en-US" sz="2400" baseline="30000" dirty="0" smtClean="0">
                <a:solidFill>
                  <a:srgbClr val="000000"/>
                </a:solidFill>
                <a:ea typeface="SimSun" pitchFamily="2" charset="-122"/>
              </a:rPr>
              <a:t>32</a:t>
            </a:r>
            <a:r>
              <a:rPr lang="en-US" sz="2400" dirty="0" smtClean="0">
                <a:solidFill>
                  <a:srgbClr val="000000"/>
                </a:solidFill>
                <a:ea typeface="SimSun" pitchFamily="2" charset="-122"/>
              </a:rPr>
              <a:t>SH have been analyzed at high resolution, and term values and </a:t>
            </a:r>
            <a:r>
              <a:rPr lang="en-US" sz="2400" dirty="0" err="1" smtClean="0">
                <a:solidFill>
                  <a:srgbClr val="000000"/>
                </a:solidFill>
                <a:ea typeface="SimSun" pitchFamily="2" charset="-122"/>
              </a:rPr>
              <a:t>substate</a:t>
            </a:r>
            <a:r>
              <a:rPr lang="en-US" sz="2400" dirty="0" smtClean="0">
                <a:solidFill>
                  <a:srgbClr val="000000"/>
                </a:solidFill>
                <a:ea typeface="SimSun" pitchFamily="2" charset="-122"/>
              </a:rPr>
              <a:t> origins have been determined.</a:t>
            </a:r>
            <a:endParaRPr lang="en-US" altLang="zh-CN" sz="2400" dirty="0">
              <a:solidFill>
                <a:srgbClr val="000000"/>
              </a:solidFill>
              <a:ea typeface="SimSun" pitchFamily="2" charset="-122"/>
            </a:endParaRPr>
          </a:p>
          <a:p>
            <a:pPr marL="342900" indent="-342900" algn="just" fontAlgn="base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Both the C-S stretch and CSH bend show the normal torsional energy pattern while the out-of-plane CH</a:t>
            </a:r>
            <a:r>
              <a:rPr lang="en-US" altLang="zh-CN" sz="2400" baseline="-25000">
                <a:solidFill>
                  <a:srgbClr val="000000"/>
                </a:solidFill>
                <a:ea typeface="SimSun" pitchFamily="2" charset="-122"/>
              </a:rPr>
              <a:t>3</a:t>
            </a: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rock is inverted, and all have been  fitted to a Fourier model to characterize the torsional structure. The in-plane rock does not display the expected oscillatory behaviour and does not conform to the traditional Hamiltonian model.</a:t>
            </a:r>
          </a:p>
          <a:p>
            <a:pPr marL="342900" indent="-342900" algn="just" fontAlgn="base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Substantial variation in the Fourier amplitudes suggests significant differences in torsional barrier height among the modes.</a:t>
            </a:r>
          </a:p>
          <a:p>
            <a:pPr marL="342900" indent="-342900" algn="just" fontAlgn="base">
              <a:spcBef>
                <a:spcPts val="400"/>
              </a:spcBef>
              <a:spcAft>
                <a:spcPct val="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SimSun" pitchFamily="2" charset="-122"/>
              </a:rPr>
              <a:t>A </a:t>
            </a:r>
            <a:r>
              <a:rPr lang="en-US" altLang="zh-CN" sz="2400" dirty="0" smtClean="0">
                <a:solidFill>
                  <a:srgbClr val="000000"/>
                </a:solidFill>
                <a:ea typeface="SimSun" pitchFamily="2" charset="-122"/>
              </a:rPr>
              <a:t>complex network of interactions among the vibrational modes</a:t>
            </a:r>
            <a:r>
              <a:rPr lang="en-CA" sz="2400" dirty="0" smtClean="0">
                <a:solidFill>
                  <a:srgbClr val="000000"/>
                </a:solidFill>
                <a:ea typeface="SimSun" pitchFamily="2" charset="-122"/>
              </a:rPr>
              <a:t> and high-</a:t>
            </a:r>
            <a:r>
              <a:rPr lang="en-US" sz="2400" dirty="0" err="1" smtClean="0">
                <a:solidFill>
                  <a:srgbClr val="000000"/>
                </a:solidFill>
                <a:latin typeface="Monotype Corsiva" pitchFamily="66" charset="0"/>
                <a:ea typeface="SimSun" pitchFamily="2" charset="-122"/>
              </a:rPr>
              <a:t>v</a:t>
            </a:r>
            <a:r>
              <a:rPr lang="en-US" sz="2400" baseline="-25000" dirty="0" err="1" smtClean="0">
                <a:solidFill>
                  <a:srgbClr val="000000"/>
                </a:solidFill>
                <a:ea typeface="SimSun" pitchFamily="2" charset="-122"/>
              </a:rPr>
              <a:t>t</a:t>
            </a:r>
            <a:r>
              <a:rPr lang="en-US" sz="2400" dirty="0" smtClean="0">
                <a:solidFill>
                  <a:srgbClr val="000000"/>
                </a:solidFill>
                <a:ea typeface="SimSun" pitchFamily="2" charset="-122"/>
              </a:rPr>
              <a:t> torsional ground-state levels leads </a:t>
            </a:r>
            <a:r>
              <a:rPr lang="en-US" sz="2400" smtClean="0">
                <a:solidFill>
                  <a:srgbClr val="000000"/>
                </a:solidFill>
                <a:ea typeface="SimSun" pitchFamily="2" charset="-122"/>
              </a:rPr>
              <a:t>to numerous </a:t>
            </a:r>
            <a:r>
              <a:rPr lang="en-US" sz="2400" dirty="0" smtClean="0">
                <a:solidFill>
                  <a:srgbClr val="000000"/>
                </a:solidFill>
                <a:ea typeface="SimSun" pitchFamily="2" charset="-122"/>
              </a:rPr>
              <a:t>perturbations</a:t>
            </a:r>
            <a:r>
              <a:rPr lang="en-US" altLang="zh-CN" sz="2400" dirty="0" smtClean="0">
                <a:solidFill>
                  <a:srgbClr val="000000"/>
                </a:solidFill>
                <a:ea typeface="SimSun" pitchFamily="2" charset="-122"/>
              </a:rPr>
              <a:t> in the spectrum, with interaction constants of up to </a:t>
            </a:r>
            <a:r>
              <a:rPr lang="en-US" altLang="zh-CN" sz="2400" smtClean="0">
                <a:solidFill>
                  <a:srgbClr val="000000"/>
                </a:solidFill>
                <a:ea typeface="SimSun" pitchFamily="2" charset="-122"/>
              </a:rPr>
              <a:t>several cm</a:t>
            </a:r>
            <a:r>
              <a:rPr lang="en-US" altLang="zh-CN" sz="2400" baseline="30000" smtClean="0">
                <a:solidFill>
                  <a:srgbClr val="000000"/>
                </a:solidFill>
                <a:ea typeface="SimSun" pitchFamily="2" charset="-122"/>
              </a:rPr>
              <a:t>-1</a:t>
            </a:r>
            <a:r>
              <a:rPr lang="en-US" altLang="zh-CN" sz="2400" smtClean="0">
                <a:solidFill>
                  <a:srgbClr val="000000"/>
                </a:solidFill>
                <a:ea typeface="SimSun" pitchFamily="2" charset="-122"/>
              </a:rPr>
              <a:t> plus forbidden sub-bands. </a:t>
            </a:r>
            <a:endParaRPr lang="en-CA" altLang="zh-CN" sz="2400" dirty="0">
              <a:solidFill>
                <a:srgbClr val="000000"/>
              </a:solidFill>
              <a:ea typeface="SimSun" pitchFamily="2" charset="-122"/>
            </a:endParaRPr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>
            <a:off x="2326295" y="533400"/>
            <a:ext cx="4684105" cy="0"/>
          </a:xfrm>
          <a:prstGeom prst="line">
            <a:avLst/>
          </a:prstGeom>
          <a:noFill/>
          <a:ln w="41275">
            <a:solidFill>
              <a:srgbClr val="333399"/>
            </a:solidFill>
            <a:round/>
            <a:headEnd/>
            <a:tailEnd/>
          </a:ln>
          <a:effectLst/>
        </p:spPr>
        <p:txBody>
          <a:bodyPr lIns="90152" tIns="43622" rIns="90152" bIns="43622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467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4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52400" y="381000"/>
            <a:ext cx="5029200" cy="578004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i="1" dirty="0">
                <a:solidFill>
                  <a:srgbClr val="000000"/>
                </a:solidFill>
                <a:ea typeface="SimSun" pitchFamily="2" charset="-122"/>
              </a:rPr>
              <a:t>	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   </a:t>
            </a:r>
            <a:r>
              <a:rPr lang="en-US" altLang="zh-CN" sz="2400" b="1" dirty="0">
                <a:solidFill>
                  <a:srgbClr val="333399"/>
                </a:solidFill>
                <a:ea typeface="SimSun" pitchFamily="2" charset="-122"/>
              </a:rPr>
              <a:t>Description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    </a:t>
            </a:r>
            <a:r>
              <a:rPr lang="en-US" altLang="zh-CN" sz="2000" dirty="0">
                <a:solidFill>
                  <a:srgbClr val="000000"/>
                </a:solidFill>
                <a:ea typeface="SimSun" pitchFamily="2" charset="-122"/>
              </a:rPr>
              <a:t>      </a:t>
            </a:r>
            <a:r>
              <a:rPr lang="en-US" altLang="zh-CN" sz="2000" b="1" dirty="0">
                <a:solidFill>
                  <a:srgbClr val="333399"/>
                </a:solidFill>
                <a:latin typeface="Symbol" pitchFamily="18" charset="2"/>
                <a:ea typeface="SimSun" pitchFamily="2" charset="-122"/>
              </a:rPr>
              <a:t>n</a:t>
            </a:r>
            <a:r>
              <a:rPr lang="en-US" altLang="zh-CN" sz="2000" b="1" baseline="-25000" dirty="0">
                <a:solidFill>
                  <a:srgbClr val="333399"/>
                </a:solidFill>
                <a:ea typeface="SimSun" pitchFamily="2" charset="-122"/>
              </a:rPr>
              <a:t>obs</a:t>
            </a:r>
            <a:r>
              <a:rPr lang="en-US" altLang="zh-CN" sz="2000" b="1" dirty="0">
                <a:solidFill>
                  <a:srgbClr val="333399"/>
                </a:solidFill>
                <a:ea typeface="SimSun" pitchFamily="2" charset="-122"/>
              </a:rPr>
              <a:t> / cm</a:t>
            </a:r>
            <a:r>
              <a:rPr lang="en-US" altLang="zh-CN" sz="2000" b="1" baseline="30000" dirty="0">
                <a:solidFill>
                  <a:srgbClr val="333399"/>
                </a:solidFill>
                <a:ea typeface="SimSun" pitchFamily="2" charset="-122"/>
              </a:rPr>
              <a:t>-1</a:t>
            </a:r>
            <a:endParaRPr lang="en-US" altLang="zh-CN" sz="2000" b="1" dirty="0">
              <a:solidFill>
                <a:srgbClr val="333399"/>
              </a:solidFill>
              <a:latin typeface="time"/>
              <a:ea typeface="SimSun" pitchFamily="2" charset="-122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i="1" dirty="0">
                <a:solidFill>
                  <a:srgbClr val="000000"/>
                </a:solidFill>
                <a:ea typeface="SimSun" pitchFamily="2" charset="-122"/>
              </a:rPr>
              <a:t>A'</a:t>
            </a: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1	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CH </a:t>
            </a:r>
            <a:r>
              <a:rPr lang="en-US" altLang="zh-CN" sz="2400" dirty="0" err="1">
                <a:solidFill>
                  <a:srgbClr val="000000"/>
                </a:solidFill>
                <a:ea typeface="SimSun" pitchFamily="2" charset="-122"/>
              </a:rPr>
              <a:t>asym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stretch	3015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CH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ea typeface="SimSun" pitchFamily="2" charset="-122"/>
              </a:rPr>
              <a:t>sym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stretch	2948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SH stretch	2605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4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CH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ea typeface="SimSun" pitchFamily="2" charset="-122"/>
              </a:rPr>
              <a:t>asym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bend	1453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5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CH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ea typeface="SimSun" pitchFamily="2" charset="-122"/>
              </a:rPr>
              <a:t>sym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bend 	1332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6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CH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in-plane rock 	1072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7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SH bend 	802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8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CS stretch 	710 </a:t>
            </a:r>
            <a:endParaRPr lang="en-US" altLang="zh-CN" sz="2000" dirty="0">
              <a:solidFill>
                <a:srgbClr val="000000"/>
              </a:solidFill>
              <a:ea typeface="SimSun" pitchFamily="2" charset="-122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i="1" dirty="0">
                <a:solidFill>
                  <a:srgbClr val="000000"/>
                </a:solidFill>
                <a:ea typeface="SimSun" pitchFamily="2" charset="-122"/>
              </a:rPr>
              <a:t>A"</a:t>
            </a: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9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CH </a:t>
            </a:r>
            <a:r>
              <a:rPr lang="en-US" altLang="zh-CN" sz="2400" dirty="0" err="1">
                <a:solidFill>
                  <a:srgbClr val="000000"/>
                </a:solidFill>
                <a:ea typeface="SimSun" pitchFamily="2" charset="-122"/>
              </a:rPr>
              <a:t>asym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stretch	3015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10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CH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o-o-p bend	1444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11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CH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o-o-p rock</a:t>
            </a:r>
            <a:r>
              <a:rPr lang="en-US" altLang="zh-CN" sz="2400" b="1" dirty="0">
                <a:solidFill>
                  <a:srgbClr val="0000FF"/>
                </a:solidFill>
                <a:ea typeface="SimSun" pitchFamily="2" charset="-122"/>
              </a:rPr>
              <a:t> 	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956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tabLst>
                <a:tab pos="571500" algn="l"/>
                <a:tab pos="1143000" algn="l"/>
                <a:tab pos="4394200" algn="r"/>
                <a:tab pos="5521325" algn="l"/>
                <a:tab pos="8096250" algn="ctr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Symbol" pitchFamily="18" charset="2"/>
                <a:ea typeface="SimSun" pitchFamily="2" charset="-122"/>
              </a:rPr>
              <a:t>	n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12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	CH</a:t>
            </a:r>
            <a:r>
              <a:rPr lang="en-US" altLang="zh-CN" sz="2400" baseline="-25000" dirty="0">
                <a:solidFill>
                  <a:srgbClr val="000000"/>
                </a:solidFill>
                <a:ea typeface="SimSun" pitchFamily="2" charset="-122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ea typeface="SimSun" pitchFamily="2" charset="-122"/>
              </a:rPr>
              <a:t> torsion 	~200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228323" y="304800"/>
            <a:ext cx="3259354" cy="11519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000" b="1" dirty="0">
                <a:solidFill>
                  <a:srgbClr val="333399"/>
                </a:solidFill>
                <a:ea typeface="SimSun" pitchFamily="2" charset="-122"/>
              </a:rPr>
              <a:t>Vibrational </a:t>
            </a:r>
            <a:r>
              <a:rPr lang="en-US" altLang="zh-CN" sz="3000" b="1" dirty="0" smtClean="0">
                <a:solidFill>
                  <a:srgbClr val="333399"/>
                </a:solidFill>
                <a:ea typeface="SimSun" pitchFamily="2" charset="-122"/>
              </a:rPr>
              <a:t>Modes</a:t>
            </a:r>
            <a:endParaRPr lang="en-US" altLang="zh-CN" sz="3000" b="1" dirty="0">
              <a:solidFill>
                <a:srgbClr val="333399"/>
              </a:solidFill>
              <a:ea typeface="SimSun" pitchFamily="2" charset="-122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000" b="1" dirty="0">
                <a:solidFill>
                  <a:srgbClr val="333399"/>
                </a:solidFill>
                <a:ea typeface="SimSun" pitchFamily="2" charset="-122"/>
              </a:rPr>
              <a:t>of CH</a:t>
            </a:r>
            <a:r>
              <a:rPr lang="en-US" altLang="zh-CN" sz="3000" b="1" baseline="-25000" dirty="0">
                <a:solidFill>
                  <a:srgbClr val="333399"/>
                </a:solidFill>
                <a:ea typeface="SimSun" pitchFamily="2" charset="-122"/>
              </a:rPr>
              <a:t>3</a:t>
            </a:r>
            <a:r>
              <a:rPr lang="en-US" altLang="zh-CN" sz="3000" b="1" baseline="30000" dirty="0">
                <a:solidFill>
                  <a:srgbClr val="333399"/>
                </a:solidFill>
                <a:ea typeface="SimSun" pitchFamily="2" charset="-122"/>
              </a:rPr>
              <a:t>32</a:t>
            </a:r>
            <a:r>
              <a:rPr lang="en-US" altLang="zh-CN" sz="3000" b="1" dirty="0">
                <a:solidFill>
                  <a:srgbClr val="333399"/>
                </a:solidFill>
                <a:ea typeface="SimSun" pitchFamily="2" charset="-122"/>
              </a:rPr>
              <a:t>SH</a:t>
            </a:r>
            <a:endParaRPr lang="en-US" altLang="zh-CN" sz="3000" b="1" baseline="-25000" dirty="0">
              <a:solidFill>
                <a:srgbClr val="333399"/>
              </a:solidFill>
              <a:ea typeface="SimSun" pitchFamily="2" charset="-122"/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V="1">
            <a:off x="152400" y="381000"/>
            <a:ext cx="45720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69925" y="6484938"/>
            <a:ext cx="2413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  <a:ea typeface="SimSun" pitchFamily="2" charset="-122"/>
              </a:rPr>
              <a:t> 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152400" y="6172200"/>
            <a:ext cx="868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838200" y="6340090"/>
            <a:ext cx="7604326" cy="28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ea typeface="SimSun" pitchFamily="2" charset="-122"/>
              </a:rPr>
              <a:t>Wavenumbers from I. W. May and E. L. Page, </a:t>
            </a:r>
            <a:r>
              <a:rPr lang="en-US" sz="1600" dirty="0" err="1">
                <a:solidFill>
                  <a:srgbClr val="000000"/>
                </a:solidFill>
                <a:ea typeface="SimSun" pitchFamily="2" charset="-122"/>
              </a:rPr>
              <a:t>Spectrochim</a:t>
            </a:r>
            <a:r>
              <a:rPr lang="en-US" sz="1600" dirty="0">
                <a:solidFill>
                  <a:srgbClr val="000000"/>
                </a:solidFill>
                <a:ea typeface="SimSun" pitchFamily="2" charset="-122"/>
              </a:rPr>
              <a:t>. </a:t>
            </a:r>
            <a:r>
              <a:rPr lang="en-US" sz="1600" dirty="0" err="1">
                <a:solidFill>
                  <a:srgbClr val="000000"/>
                </a:solidFill>
                <a:ea typeface="SimSun" pitchFamily="2" charset="-122"/>
              </a:rPr>
              <a:t>Acta</a:t>
            </a:r>
            <a:r>
              <a:rPr lang="en-US" sz="1600" dirty="0">
                <a:solidFill>
                  <a:srgbClr val="000000"/>
                </a:solidFill>
                <a:ea typeface="SimSun" pitchFamily="2" charset="-122"/>
              </a:rPr>
              <a:t>. </a:t>
            </a:r>
            <a:r>
              <a:rPr lang="en-US" sz="1600" b="1" dirty="0">
                <a:solidFill>
                  <a:srgbClr val="000000"/>
                </a:solidFill>
                <a:ea typeface="SimSun" pitchFamily="2" charset="-122"/>
              </a:rPr>
              <a:t>24A</a:t>
            </a:r>
            <a:r>
              <a:rPr lang="en-US" sz="1600" dirty="0">
                <a:solidFill>
                  <a:srgbClr val="000000"/>
                </a:solidFill>
                <a:ea typeface="SimSun" pitchFamily="2" charset="-122"/>
              </a:rPr>
              <a:t> (1968) 1605-1615.</a:t>
            </a:r>
            <a:endParaRPr lang="en-CA" sz="1600" dirty="0">
              <a:solidFill>
                <a:srgbClr val="000000"/>
              </a:solidFill>
              <a:ea typeface="SimSun" pitchFamily="2" charset="-122"/>
            </a:endParaRPr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5410200" y="1676400"/>
            <a:ext cx="2895600" cy="0"/>
          </a:xfrm>
          <a:prstGeom prst="line">
            <a:avLst/>
          </a:prstGeom>
          <a:noFill/>
          <a:ln w="3810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10277" name="Rectangle 37"/>
          <p:cNvSpPr>
            <a:spLocks noChangeArrowheads="1"/>
          </p:cNvSpPr>
          <p:nvPr/>
        </p:nvSpPr>
        <p:spPr bwMode="auto">
          <a:xfrm>
            <a:off x="1295396" y="3921456"/>
            <a:ext cx="3429000" cy="381000"/>
          </a:xfrm>
          <a:prstGeom prst="rect">
            <a:avLst/>
          </a:prstGeom>
          <a:solidFill>
            <a:srgbClr val="00FF00">
              <a:alpha val="30000"/>
            </a:srgbClr>
          </a:solidFill>
          <a:ln w="190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grpSp>
        <p:nvGrpSpPr>
          <p:cNvPr id="10282" name="Group 42"/>
          <p:cNvGrpSpPr>
            <a:grpSpLocks/>
          </p:cNvGrpSpPr>
          <p:nvPr/>
        </p:nvGrpSpPr>
        <p:grpSpPr bwMode="auto">
          <a:xfrm>
            <a:off x="1295396" y="5338768"/>
            <a:ext cx="7254879" cy="757237"/>
            <a:chOff x="768" y="3363"/>
            <a:chExt cx="4570" cy="477"/>
          </a:xfrm>
          <a:solidFill>
            <a:srgbClr val="00FF00">
              <a:alpha val="30000"/>
            </a:srgbClr>
          </a:solidFill>
        </p:grpSpPr>
        <p:sp>
          <p:nvSpPr>
            <p:cNvPr id="10280" name="Rectangle 40"/>
            <p:cNvSpPr>
              <a:spLocks noChangeArrowheads="1"/>
            </p:cNvSpPr>
            <p:nvPr/>
          </p:nvSpPr>
          <p:spPr bwMode="auto">
            <a:xfrm>
              <a:off x="768" y="3594"/>
              <a:ext cx="2160" cy="240"/>
            </a:xfrm>
            <a:prstGeom prst="rect">
              <a:avLst/>
            </a:prstGeom>
            <a:grpFill/>
            <a:ln w="1905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endParaRPr lang="en-CA" sz="2600" b="1">
                <a:solidFill>
                  <a:srgbClr val="0000FF"/>
                </a:solidFill>
                <a:ea typeface="SimSun" pitchFamily="2" charset="-122"/>
              </a:endParaRPr>
            </a:p>
          </p:txBody>
        </p:sp>
        <p:sp>
          <p:nvSpPr>
            <p:cNvPr id="10281" name="Text Box 41"/>
            <p:cNvSpPr txBox="1">
              <a:spLocks noChangeArrowheads="1"/>
            </p:cNvSpPr>
            <p:nvPr/>
          </p:nvSpPr>
          <p:spPr bwMode="auto">
            <a:xfrm>
              <a:off x="3408" y="3363"/>
              <a:ext cx="1930" cy="4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lang="en-US" sz="2400" b="1" err="1">
                  <a:solidFill>
                    <a:srgbClr val="0000FF"/>
                  </a:solidFill>
                  <a:ea typeface="SimSun" pitchFamily="2" charset="-122"/>
                </a:rPr>
                <a:t>Vibrational</a:t>
              </a:r>
              <a:r>
                <a:rPr lang="en-US" sz="2400" b="1">
                  <a:solidFill>
                    <a:srgbClr val="0000FF"/>
                  </a:solidFill>
                  <a:ea typeface="SimSun" pitchFamily="2" charset="-122"/>
                </a:rPr>
                <a:t> Coupling </a:t>
              </a:r>
            </a:p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lang="en-US" sz="2400" b="1">
                  <a:solidFill>
                    <a:srgbClr val="0000FF"/>
                  </a:solidFill>
                  <a:ea typeface="SimSun" pitchFamily="2" charset="-122"/>
                </a:rPr>
                <a:t>to </a:t>
              </a:r>
              <a:r>
                <a:rPr lang="en-US" sz="2400" b="1" err="1">
                  <a:solidFill>
                    <a:srgbClr val="0000FF"/>
                  </a:solidFill>
                  <a:ea typeface="SimSun" pitchFamily="2" charset="-122"/>
                </a:rPr>
                <a:t>Torsional</a:t>
              </a:r>
              <a:r>
                <a:rPr lang="en-US" sz="2400" b="1">
                  <a:solidFill>
                    <a:srgbClr val="0000FF"/>
                  </a:solidFill>
                  <a:ea typeface="SimSun" pitchFamily="2" charset="-122"/>
                </a:rPr>
                <a:t> Ladder</a:t>
              </a:r>
              <a:endParaRPr lang="en-CA" sz="2400" b="1">
                <a:solidFill>
                  <a:srgbClr val="0000FF"/>
                </a:solidFill>
                <a:ea typeface="SimSun" pitchFamily="2" charset="-122"/>
              </a:endParaRPr>
            </a:p>
          </p:txBody>
        </p:sp>
      </p:grpSp>
      <p:sp>
        <p:nvSpPr>
          <p:cNvPr id="17" name="Line 35"/>
          <p:cNvSpPr>
            <a:spLocks noChangeShapeType="1"/>
          </p:cNvSpPr>
          <p:nvPr/>
        </p:nvSpPr>
        <p:spPr bwMode="auto">
          <a:xfrm>
            <a:off x="304800" y="4378656"/>
            <a:ext cx="4239448" cy="0"/>
          </a:xfrm>
          <a:prstGeom prst="line">
            <a:avLst/>
          </a:prstGeom>
          <a:noFill/>
          <a:ln w="12700">
            <a:solidFill>
              <a:srgbClr val="000080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34841" y="2086854"/>
            <a:ext cx="2166159" cy="2789946"/>
            <a:chOff x="5834841" y="2086854"/>
            <a:chExt cx="2166159" cy="2789946"/>
          </a:xfrm>
        </p:grpSpPr>
        <p:pic>
          <p:nvPicPr>
            <p:cNvPr id="16" name="Picture 1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4841" y="2160836"/>
              <a:ext cx="2166159" cy="2715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Oval 1"/>
            <p:cNvSpPr/>
            <p:nvPr/>
          </p:nvSpPr>
          <p:spPr bwMode="auto">
            <a:xfrm>
              <a:off x="6437874" y="2086854"/>
              <a:ext cx="820176" cy="84684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indent="-6096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endParaRPr lang="en-US" sz="2600" b="1">
                <a:solidFill>
                  <a:srgbClr val="FFFF00"/>
                </a:solidFill>
                <a:ea typeface="SimSun" pitchFamily="2" charset="-122"/>
              </a:endParaRPr>
            </a:p>
          </p:txBody>
        </p:sp>
      </p:grpSp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1328378" y="846136"/>
            <a:ext cx="3428996" cy="449263"/>
          </a:xfrm>
          <a:prstGeom prst="rect">
            <a:avLst/>
          </a:prstGeom>
          <a:solidFill>
            <a:srgbClr val="3333FF">
              <a:alpha val="30000"/>
            </a:srgbClr>
          </a:solidFill>
          <a:ln w="190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19" name="Rectangle 37"/>
          <p:cNvSpPr>
            <a:spLocks noChangeArrowheads="1"/>
          </p:cNvSpPr>
          <p:nvPr/>
        </p:nvSpPr>
        <p:spPr bwMode="auto">
          <a:xfrm>
            <a:off x="1295400" y="4384343"/>
            <a:ext cx="3428996" cy="381000"/>
          </a:xfrm>
          <a:prstGeom prst="rect">
            <a:avLst/>
          </a:prstGeom>
          <a:solidFill>
            <a:srgbClr val="3333FF">
              <a:alpha val="30000"/>
            </a:srgbClr>
          </a:solidFill>
          <a:ln w="190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20" name="Rectangle 37"/>
          <p:cNvSpPr>
            <a:spLocks noChangeArrowheads="1"/>
          </p:cNvSpPr>
          <p:nvPr/>
        </p:nvSpPr>
        <p:spPr bwMode="auto">
          <a:xfrm>
            <a:off x="1295396" y="3471079"/>
            <a:ext cx="3429004" cy="445827"/>
          </a:xfrm>
          <a:prstGeom prst="rect">
            <a:avLst/>
          </a:prstGeom>
          <a:solidFill>
            <a:srgbClr val="FF00FF">
              <a:alpha val="30000"/>
            </a:srgbClr>
          </a:solidFill>
          <a:ln w="190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21" name="Rectangle 37"/>
          <p:cNvSpPr>
            <a:spLocks noChangeArrowheads="1"/>
          </p:cNvSpPr>
          <p:nvPr/>
        </p:nvSpPr>
        <p:spPr bwMode="auto">
          <a:xfrm>
            <a:off x="1295396" y="3018427"/>
            <a:ext cx="3429000" cy="445827"/>
          </a:xfrm>
          <a:prstGeom prst="rect">
            <a:avLst/>
          </a:prstGeom>
          <a:solidFill>
            <a:srgbClr val="FF00FF">
              <a:alpha val="30000"/>
            </a:srgbClr>
          </a:solidFill>
          <a:ln w="190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1295396" y="5248278"/>
            <a:ext cx="3429000" cy="445827"/>
          </a:xfrm>
          <a:prstGeom prst="rect">
            <a:avLst/>
          </a:prstGeom>
          <a:solidFill>
            <a:srgbClr val="FF00FF">
              <a:alpha val="30000"/>
            </a:srgbClr>
          </a:solidFill>
          <a:ln w="190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7284" y="1104920"/>
            <a:ext cx="8972550" cy="4133850"/>
            <a:chOff x="0" y="762000"/>
            <a:chExt cx="8972550" cy="4133850"/>
          </a:xfrm>
        </p:grpSpPr>
        <p:grpSp>
          <p:nvGrpSpPr>
            <p:cNvPr id="40" name="Group 39"/>
            <p:cNvGrpSpPr/>
            <p:nvPr/>
          </p:nvGrpSpPr>
          <p:grpSpPr>
            <a:xfrm>
              <a:off x="0" y="1066800"/>
              <a:ext cx="8972550" cy="3829050"/>
              <a:chOff x="19050" y="-19050"/>
              <a:chExt cx="8972550" cy="3829050"/>
            </a:xfrm>
          </p:grpSpPr>
          <p:pic>
            <p:nvPicPr>
              <p:cNvPr id="42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50" y="-19050"/>
                <a:ext cx="8572500" cy="3524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3" name="Rectangle 42"/>
              <p:cNvSpPr/>
              <p:nvPr/>
            </p:nvSpPr>
            <p:spPr bwMode="auto">
              <a:xfrm>
                <a:off x="152400" y="2819400"/>
                <a:ext cx="8839200" cy="99060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609600" marR="0" indent="-60960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600" b="1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Times New Roman" pitchFamily="18" charset="0"/>
                  <a:ea typeface="SimSun" pitchFamily="2" charset="-122"/>
                </a:endParaRPr>
              </a:p>
            </p:txBody>
          </p:sp>
        </p:grpSp>
        <p:sp>
          <p:nvSpPr>
            <p:cNvPr id="41" name="Rectangle 40"/>
            <p:cNvSpPr/>
            <p:nvPr/>
          </p:nvSpPr>
          <p:spPr bwMode="auto">
            <a:xfrm>
              <a:off x="133350" y="762000"/>
              <a:ext cx="476250" cy="33528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1072" y="78667"/>
            <a:ext cx="984655" cy="1249937"/>
            <a:chOff x="5834841" y="2086854"/>
            <a:chExt cx="2166159" cy="2789946"/>
          </a:xfrm>
        </p:grpSpPr>
        <p:pic>
          <p:nvPicPr>
            <p:cNvPr id="37" name="Picture 1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4841" y="2160836"/>
              <a:ext cx="2166159" cy="2715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Oval 37"/>
            <p:cNvSpPr/>
            <p:nvPr/>
          </p:nvSpPr>
          <p:spPr bwMode="auto">
            <a:xfrm>
              <a:off x="6437874" y="2086854"/>
              <a:ext cx="820176" cy="84684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indent="-6096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endParaRPr lang="en-US" sz="2600" b="1">
                <a:solidFill>
                  <a:srgbClr val="FFFF00"/>
                </a:solidFill>
                <a:ea typeface="SimSun" pitchFamily="2" charset="-122"/>
              </a:endParaRPr>
            </a:p>
          </p:txBody>
        </p:sp>
      </p:grp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896103" y="645450"/>
            <a:ext cx="8101013" cy="457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marL="609600" indent="-6096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000" b="1" dirty="0">
                <a:solidFill>
                  <a:schemeClr val="accent2"/>
                </a:solidFill>
                <a:ea typeface="SimSun" pitchFamily="2" charset="-122"/>
              </a:rPr>
              <a:t>FTIR Spectrum of </a:t>
            </a:r>
            <a:r>
              <a:rPr lang="en-US" sz="3000" b="1" dirty="0" smtClean="0">
                <a:solidFill>
                  <a:schemeClr val="accent2"/>
                </a:solidFill>
                <a:ea typeface="SimSun" pitchFamily="2" charset="-122"/>
              </a:rPr>
              <a:t>the Lower Bands of CH</a:t>
            </a:r>
            <a:r>
              <a:rPr lang="en-US" sz="3000" b="1" baseline="-25000" dirty="0" smtClean="0">
                <a:solidFill>
                  <a:schemeClr val="accent2"/>
                </a:solidFill>
                <a:ea typeface="SimSun" pitchFamily="2" charset="-122"/>
              </a:rPr>
              <a:t>3</a:t>
            </a:r>
            <a:r>
              <a:rPr lang="en-US" sz="3000" b="1" dirty="0" smtClean="0">
                <a:solidFill>
                  <a:schemeClr val="accent2"/>
                </a:solidFill>
                <a:ea typeface="SimSun" pitchFamily="2" charset="-122"/>
              </a:rPr>
              <a:t>SH</a:t>
            </a:r>
            <a:endParaRPr lang="en-US" sz="3000" b="1" dirty="0">
              <a:solidFill>
                <a:schemeClr val="accent2"/>
              </a:solidFill>
              <a:ea typeface="SimSun" pitchFamily="2" charset="-122"/>
            </a:endParaRPr>
          </a:p>
        </p:txBody>
      </p:sp>
      <p:sp>
        <p:nvSpPr>
          <p:cNvPr id="58" name="Line 16"/>
          <p:cNvSpPr>
            <a:spLocks noChangeShapeType="1"/>
          </p:cNvSpPr>
          <p:nvPr/>
        </p:nvSpPr>
        <p:spPr bwMode="auto">
          <a:xfrm flipH="1" flipV="1">
            <a:off x="1555658" y="4051278"/>
            <a:ext cx="598181" cy="431489"/>
          </a:xfrm>
          <a:prstGeom prst="line">
            <a:avLst/>
          </a:prstGeom>
          <a:noFill/>
          <a:ln w="38100">
            <a:solidFill>
              <a:srgbClr val="00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67" name="Line 22"/>
          <p:cNvSpPr>
            <a:spLocks noChangeShapeType="1"/>
          </p:cNvSpPr>
          <p:nvPr/>
        </p:nvSpPr>
        <p:spPr bwMode="auto">
          <a:xfrm flipH="1" flipV="1">
            <a:off x="6829886" y="4051278"/>
            <a:ext cx="89295" cy="396916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90707" y="3712725"/>
            <a:ext cx="6399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ea typeface="SimSun" pitchFamily="2" charset="-122"/>
              </a:rPr>
              <a:t>cm</a:t>
            </a:r>
            <a:r>
              <a:rPr lang="en-US" sz="2000" baseline="30000">
                <a:solidFill>
                  <a:srgbClr val="000000"/>
                </a:solidFill>
                <a:ea typeface="SimSun" pitchFamily="2" charset="-122"/>
              </a:rPr>
              <a:t>-1</a:t>
            </a:r>
            <a:endParaRPr lang="en-CA" sz="2000" baseline="30000">
              <a:solidFill>
                <a:srgbClr val="000000"/>
              </a:solidFill>
              <a:ea typeface="SimSun" pitchFamily="2" charset="-122"/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107" y="4429104"/>
            <a:ext cx="4343400" cy="1881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411" y="4428694"/>
            <a:ext cx="4516337" cy="189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31711" y="5943682"/>
            <a:ext cx="8764791" cy="5647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57" name="Text Box 15"/>
          <p:cNvSpPr txBox="1">
            <a:spLocks noChangeArrowheads="1"/>
          </p:cNvSpPr>
          <p:nvPr/>
        </p:nvSpPr>
        <p:spPr bwMode="auto">
          <a:xfrm>
            <a:off x="1275618" y="6019840"/>
            <a:ext cx="1834541" cy="41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3333FF"/>
                </a:solidFill>
                <a:ea typeface="SimSun" pitchFamily="2" charset="-122"/>
              </a:rPr>
              <a:t>C-S Stretch</a:t>
            </a:r>
            <a:endParaRPr lang="en-CA" sz="2600" b="1" dirty="0">
              <a:solidFill>
                <a:srgbClr val="3333FF"/>
              </a:solidFill>
              <a:ea typeface="SimSun" pitchFamily="2" charset="-122"/>
            </a:endParaRPr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4946610" y="6019840"/>
            <a:ext cx="3693909" cy="41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FF0000"/>
                </a:solidFill>
                <a:ea typeface="SimSun" pitchFamily="2" charset="-122"/>
              </a:rPr>
              <a:t>CH</a:t>
            </a:r>
            <a:r>
              <a:rPr lang="en-US" sz="2600" b="1" baseline="-25000" dirty="0" smtClean="0">
                <a:solidFill>
                  <a:srgbClr val="FF0000"/>
                </a:solidFill>
                <a:ea typeface="SimSun" pitchFamily="2" charset="-122"/>
              </a:rPr>
              <a:t>3</a:t>
            </a:r>
            <a:r>
              <a:rPr lang="en-US" sz="2600" b="1" dirty="0" smtClean="0">
                <a:solidFill>
                  <a:srgbClr val="FF0000"/>
                </a:solidFill>
                <a:ea typeface="SimSun" pitchFamily="2" charset="-122"/>
              </a:rPr>
              <a:t> Asymmetric Bends</a:t>
            </a:r>
            <a:endParaRPr lang="en-CA" sz="2600" b="1" dirty="0">
              <a:solidFill>
                <a:srgbClr val="FF0000"/>
              </a:solidFill>
              <a:ea typeface="SimSun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4748" y="2925623"/>
            <a:ext cx="15664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FF00FF"/>
                </a:solidFill>
              </a:rPr>
              <a:t>S-H Bend</a:t>
            </a:r>
            <a:endParaRPr lang="en-US" sz="2600" b="1" dirty="0">
              <a:solidFill>
                <a:srgbClr val="FF00FF"/>
              </a:solidFill>
            </a:endParaRPr>
          </a:p>
        </p:txBody>
      </p:sp>
      <p:sp>
        <p:nvSpPr>
          <p:cNvPr id="76" name="Line 16"/>
          <p:cNvSpPr>
            <a:spLocks noChangeShapeType="1"/>
          </p:cNvSpPr>
          <p:nvPr/>
        </p:nvSpPr>
        <p:spPr bwMode="auto">
          <a:xfrm flipH="1">
            <a:off x="2311720" y="3325272"/>
            <a:ext cx="223265" cy="404705"/>
          </a:xfrm>
          <a:prstGeom prst="line">
            <a:avLst/>
          </a:prstGeom>
          <a:noFill/>
          <a:ln w="38100">
            <a:solidFill>
              <a:srgbClr val="FF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6707" y="1707820"/>
            <a:ext cx="174919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>
                <a:solidFill>
                  <a:srgbClr val="FF9933"/>
                </a:solidFill>
              </a:rPr>
              <a:t>o</a:t>
            </a:r>
            <a:r>
              <a:rPr lang="en-US" sz="2600" b="1" smtClean="0">
                <a:solidFill>
                  <a:srgbClr val="FF9933"/>
                </a:solidFill>
              </a:rPr>
              <a:t>-o-p Rock</a:t>
            </a:r>
            <a:endParaRPr lang="en-US" sz="2600" b="1">
              <a:solidFill>
                <a:srgbClr val="FF9933"/>
              </a:solidFill>
            </a:endParaRPr>
          </a:p>
        </p:txBody>
      </p:sp>
      <p:sp>
        <p:nvSpPr>
          <p:cNvPr id="77" name="Line 16"/>
          <p:cNvSpPr>
            <a:spLocks noChangeShapeType="1"/>
          </p:cNvSpPr>
          <p:nvPr/>
        </p:nvSpPr>
        <p:spPr bwMode="auto">
          <a:xfrm flipH="1">
            <a:off x="6319107" y="1872160"/>
            <a:ext cx="266700" cy="499663"/>
          </a:xfrm>
          <a:prstGeom prst="line">
            <a:avLst/>
          </a:prstGeom>
          <a:noFill/>
          <a:ln w="38100">
            <a:solidFill>
              <a:srgbClr val="00CC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35167" y="1625939"/>
            <a:ext cx="13981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err="1">
                <a:solidFill>
                  <a:srgbClr val="FF0000"/>
                </a:solidFill>
              </a:rPr>
              <a:t>i</a:t>
            </a:r>
            <a:r>
              <a:rPr lang="en-US" sz="2600" b="1" dirty="0" smtClean="0">
                <a:solidFill>
                  <a:srgbClr val="FF0000"/>
                </a:solidFill>
              </a:rPr>
              <a:t>-p Rock</a:t>
            </a:r>
            <a:endParaRPr lang="en-US" sz="2600" b="1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714854" y="1429757"/>
            <a:ext cx="16401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err="1" smtClean="0">
                <a:solidFill>
                  <a:srgbClr val="00CCFF"/>
                </a:solidFill>
              </a:rPr>
              <a:t>Sym</a:t>
            </a:r>
            <a:r>
              <a:rPr lang="en-US" sz="2600" b="1" dirty="0" smtClean="0">
                <a:solidFill>
                  <a:srgbClr val="00CCFF"/>
                </a:solidFill>
              </a:rPr>
              <a:t> Bend</a:t>
            </a:r>
            <a:endParaRPr lang="en-US" sz="2600" b="1" dirty="0">
              <a:solidFill>
                <a:srgbClr val="00CCFF"/>
              </a:solidFill>
            </a:endParaRPr>
          </a:p>
        </p:txBody>
      </p:sp>
      <p:sp>
        <p:nvSpPr>
          <p:cNvPr id="80" name="Line 16"/>
          <p:cNvSpPr>
            <a:spLocks noChangeShapeType="1"/>
          </p:cNvSpPr>
          <p:nvPr/>
        </p:nvSpPr>
        <p:spPr bwMode="auto">
          <a:xfrm flipH="1">
            <a:off x="4470763" y="2118382"/>
            <a:ext cx="324344" cy="327625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81" name="Line 16"/>
          <p:cNvSpPr>
            <a:spLocks noChangeShapeType="1"/>
          </p:cNvSpPr>
          <p:nvPr/>
        </p:nvSpPr>
        <p:spPr bwMode="auto">
          <a:xfrm>
            <a:off x="3273023" y="2171688"/>
            <a:ext cx="79046" cy="502919"/>
          </a:xfrm>
          <a:prstGeom prst="line">
            <a:avLst/>
          </a:prstGeom>
          <a:noFill/>
          <a:ln w="38100">
            <a:solidFill>
              <a:srgbClr val="FF9933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23533" y="4662507"/>
            <a:ext cx="747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rgbClr val="FF0000"/>
                </a:solidFill>
              </a:rPr>
              <a:t>5</a:t>
            </a:r>
            <a:r>
              <a:rPr lang="en-US" sz="2000" b="1" i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 </a:t>
            </a:r>
            <a:r>
              <a:rPr lang="en-US" sz="2000" b="1" i="1" smtClean="0">
                <a:solidFill>
                  <a:srgbClr val="FF0000"/>
                </a:solidFill>
              </a:rPr>
              <a:t>Q</a:t>
            </a:r>
            <a:endParaRPr lang="en-US" sz="2000" b="1" i="1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832707" y="1515147"/>
            <a:ext cx="1219200" cy="49244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84016" y="2550693"/>
            <a:ext cx="1834541" cy="41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3333FF"/>
                </a:solidFill>
                <a:ea typeface="SimSun" pitchFamily="2" charset="-122"/>
              </a:rPr>
              <a:t>C-S Stretch</a:t>
            </a:r>
            <a:endParaRPr lang="en-CA" sz="2600" b="1" dirty="0">
              <a:solidFill>
                <a:srgbClr val="3333FF"/>
              </a:solidFill>
              <a:ea typeface="SimSun" pitchFamily="2" charset="-122"/>
            </a:endParaRPr>
          </a:p>
        </p:txBody>
      </p:sp>
      <p:sp>
        <p:nvSpPr>
          <p:cNvPr id="31" name="Line 16"/>
          <p:cNvSpPr>
            <a:spLocks noChangeShapeType="1"/>
          </p:cNvSpPr>
          <p:nvPr/>
        </p:nvSpPr>
        <p:spPr bwMode="auto">
          <a:xfrm>
            <a:off x="845457" y="2913005"/>
            <a:ext cx="493374" cy="329974"/>
          </a:xfrm>
          <a:prstGeom prst="line">
            <a:avLst/>
          </a:prstGeom>
          <a:noFill/>
          <a:ln w="38100">
            <a:solidFill>
              <a:srgbClr val="00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CA" sz="2600" b="1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43751" y="1758977"/>
            <a:ext cx="19543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err="1" smtClean="0">
                <a:solidFill>
                  <a:srgbClr val="FF0000"/>
                </a:solidFill>
                <a:ea typeface="SimSun" pitchFamily="2" charset="-122"/>
              </a:rPr>
              <a:t>Asym</a:t>
            </a:r>
            <a:r>
              <a:rPr lang="en-US" sz="2600" b="1" smtClean="0">
                <a:solidFill>
                  <a:srgbClr val="FF0000"/>
                </a:solidFill>
                <a:ea typeface="SimSun" pitchFamily="2" charset="-122"/>
              </a:rPr>
              <a:t> Bends</a:t>
            </a:r>
            <a:endParaRPr lang="en-CA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" b="14854"/>
          <a:stretch/>
        </p:blipFill>
        <p:spPr bwMode="auto">
          <a:xfrm>
            <a:off x="762000" y="1295400"/>
            <a:ext cx="7620000" cy="5156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0508" y="381000"/>
            <a:ext cx="7329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800" b="1" baseline="-25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 In-Plane Methyl-Rocking Band Origin</a:t>
            </a:r>
            <a:endParaRPr lang="en-US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2600" y="1824363"/>
            <a:ext cx="107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rgbClr val="FF0000"/>
                </a:solidFill>
              </a:rPr>
              <a:t>1</a:t>
            </a:r>
            <a:r>
              <a:rPr lang="en-US" sz="2000" b="1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0 </a:t>
            </a:r>
            <a:r>
              <a:rPr lang="en-US" sz="2000" b="1" i="1" smtClean="0">
                <a:solidFill>
                  <a:srgbClr val="FF0000"/>
                </a:solidFill>
              </a:rPr>
              <a:t>E</a:t>
            </a:r>
            <a:r>
              <a:rPr lang="en-US" sz="2000" b="1" baseline="-25000" smtClean="0">
                <a:solidFill>
                  <a:srgbClr val="FF0000"/>
                </a:solidFill>
              </a:rPr>
              <a:t>2</a:t>
            </a:r>
            <a:endParaRPr lang="en-US" sz="2000" b="1" baseline="-2500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559" y="1976763"/>
            <a:ext cx="994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rgbClr val="FF0000"/>
                </a:solidFill>
              </a:rPr>
              <a:t>1</a:t>
            </a:r>
            <a:r>
              <a:rPr lang="en-US" sz="2000" b="1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0 </a:t>
            </a:r>
            <a:r>
              <a:rPr lang="en-US" sz="2000" b="1" i="1" smtClean="0">
                <a:solidFill>
                  <a:srgbClr val="FF0000"/>
                </a:solidFill>
              </a:rPr>
              <a:t>A</a:t>
            </a:r>
            <a:endParaRPr lang="en-US" sz="2000" b="1" i="1" baseline="-2500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2263254"/>
            <a:ext cx="107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0</a:t>
            </a:r>
            <a:r>
              <a:rPr lang="en-US" sz="2000" b="1" smtClean="0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1 </a:t>
            </a:r>
            <a:r>
              <a:rPr lang="en-US" sz="2000" b="1" i="1" smtClean="0">
                <a:solidFill>
                  <a:srgbClr val="FF0000"/>
                </a:solidFill>
              </a:rPr>
              <a:t>E</a:t>
            </a:r>
            <a:r>
              <a:rPr lang="en-US" sz="2000" b="1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02131" y="1913021"/>
            <a:ext cx="994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0</a:t>
            </a:r>
            <a:r>
              <a:rPr lang="en-US" sz="2000" b="1" smtClean="0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1 </a:t>
            </a:r>
            <a:r>
              <a:rPr lang="en-US" sz="2000" b="1" i="1" smtClean="0">
                <a:solidFill>
                  <a:srgbClr val="FF0000"/>
                </a:solidFill>
              </a:rPr>
              <a:t>A</a:t>
            </a:r>
            <a:endParaRPr lang="en-US" sz="2000" b="1" i="1" baseline="-250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15134" y="3943066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solidFill>
                  <a:srgbClr val="7030A0"/>
                </a:solidFill>
              </a:rPr>
              <a:t>7</a:t>
            </a:r>
            <a:r>
              <a:rPr lang="en-US" sz="2000" b="1" i="1" smtClean="0">
                <a:solidFill>
                  <a:srgbClr val="7030A0"/>
                </a:solidFill>
              </a:rPr>
              <a:t>A</a:t>
            </a:r>
            <a:endParaRPr lang="en-US" sz="2000" b="1" i="1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77987" y="3503151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7030A0"/>
                </a:solidFill>
              </a:rPr>
              <a:t>5</a:t>
            </a:r>
            <a:r>
              <a:rPr lang="en-US" sz="2000" b="1" i="1" smtClean="0">
                <a:solidFill>
                  <a:srgbClr val="7030A0"/>
                </a:solidFill>
              </a:rPr>
              <a:t>A</a:t>
            </a:r>
            <a:endParaRPr lang="en-US" sz="2000" b="1" i="1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0" y="3794079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7030A0"/>
                </a:solidFill>
              </a:rPr>
              <a:t>3</a:t>
            </a:r>
            <a:r>
              <a:rPr lang="en-US" sz="2000" b="1" i="1" smtClean="0">
                <a:solidFill>
                  <a:srgbClr val="7030A0"/>
                </a:solidFill>
              </a:rPr>
              <a:t>A</a:t>
            </a:r>
            <a:endParaRPr lang="en-US" sz="2000" b="1" i="1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566" y="3703206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7030A0"/>
                </a:solidFill>
              </a:rPr>
              <a:t>4</a:t>
            </a:r>
            <a:r>
              <a:rPr lang="en-US" sz="2000" b="1" i="1" smtClean="0">
                <a:solidFill>
                  <a:srgbClr val="7030A0"/>
                </a:solidFill>
              </a:rPr>
              <a:t>A</a:t>
            </a:r>
            <a:endParaRPr lang="en-US" sz="2000" b="1" i="1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54138" y="4044737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7030A0"/>
                </a:solidFill>
              </a:rPr>
              <a:t>6</a:t>
            </a:r>
            <a:r>
              <a:rPr lang="en-US" sz="2000" b="1" i="1" smtClean="0">
                <a:solidFill>
                  <a:srgbClr val="7030A0"/>
                </a:solidFill>
              </a:rPr>
              <a:t>A</a:t>
            </a:r>
            <a:endParaRPr lang="en-US" sz="2000" b="1" i="1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05936" y="4164842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solidFill>
                  <a:srgbClr val="7030A0"/>
                </a:solidFill>
              </a:rPr>
              <a:t>6</a:t>
            </a:r>
            <a:r>
              <a:rPr lang="en-US" sz="2000" b="1" i="1">
                <a:solidFill>
                  <a:srgbClr val="7030A0"/>
                </a:solidFill>
              </a:rPr>
              <a:t>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05565" y="3041486"/>
            <a:ext cx="1085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smtClean="0">
                <a:solidFill>
                  <a:srgbClr val="7030A0"/>
                </a:solidFill>
              </a:rPr>
              <a:t>a</a:t>
            </a:r>
            <a:r>
              <a:rPr lang="en-US" sz="2400" b="1" smtClean="0">
                <a:solidFill>
                  <a:srgbClr val="7030A0"/>
                </a:solidFill>
              </a:rPr>
              <a:t>-Type</a:t>
            </a:r>
            <a:endParaRPr lang="en-US" sz="2400" b="1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83737" y="1478479"/>
            <a:ext cx="1085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b</a:t>
            </a:r>
            <a:r>
              <a:rPr lang="en-US" sz="2400" b="1" smtClean="0">
                <a:solidFill>
                  <a:srgbClr val="FF0000"/>
                </a:solidFill>
              </a:rPr>
              <a:t>-Type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91451" y="1478478"/>
            <a:ext cx="1295434" cy="7459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8519" y="1424253"/>
            <a:ext cx="1478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smtClean="0">
                <a:solidFill>
                  <a:srgbClr val="FF0000"/>
                </a:solidFill>
              </a:rPr>
              <a:t>K’</a:t>
            </a:r>
            <a:r>
              <a:rPr lang="en-US" sz="2000" b="1" smtClean="0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</a:t>
            </a:r>
            <a:r>
              <a:rPr lang="en-US" sz="2000" b="1" i="1" smtClean="0">
                <a:solidFill>
                  <a:srgbClr val="FF0000"/>
                </a:solidFill>
              </a:rPr>
              <a:t>K”</a:t>
            </a:r>
            <a:r>
              <a:rPr lang="en-US" sz="2000" b="1" smtClean="0">
                <a:solidFill>
                  <a:srgbClr val="FF0000"/>
                </a:solidFill>
              </a:rPr>
              <a:t> </a:t>
            </a:r>
            <a:r>
              <a:rPr lang="en-US" sz="2000" b="1" i="1" smtClean="0">
                <a:solidFill>
                  <a:srgbClr val="FF0000"/>
                </a:solidFill>
              </a:rPr>
              <a:t>TS</a:t>
            </a:r>
            <a:endParaRPr lang="en-US" sz="2000" b="1" i="1" baseline="-25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4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1" b="15525"/>
          <a:stretch/>
        </p:blipFill>
        <p:spPr bwMode="auto">
          <a:xfrm>
            <a:off x="228600" y="1032510"/>
            <a:ext cx="8724900" cy="5825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828" y="381000"/>
            <a:ext cx="8008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800" b="1" baseline="-25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SH Out-of-Plane Methyl-Rocking Band Origin</a:t>
            </a:r>
            <a:endParaRPr lang="en-US" sz="28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96200" y="3537639"/>
            <a:ext cx="107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rgbClr val="FF0000"/>
                </a:solidFill>
              </a:rPr>
              <a:t>1</a:t>
            </a:r>
            <a:r>
              <a:rPr lang="en-US" sz="2000" b="1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0 </a:t>
            </a:r>
            <a:r>
              <a:rPr lang="en-US" sz="2000" b="1" i="1" smtClean="0">
                <a:solidFill>
                  <a:srgbClr val="FF0000"/>
                </a:solidFill>
              </a:rPr>
              <a:t>E</a:t>
            </a:r>
            <a:r>
              <a:rPr lang="en-US" sz="2000" b="1" baseline="-25000" smtClean="0">
                <a:solidFill>
                  <a:srgbClr val="FF0000"/>
                </a:solidFill>
              </a:rPr>
              <a:t>2</a:t>
            </a:r>
            <a:endParaRPr lang="en-US" sz="2000" b="1" baseline="-2500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1533996"/>
            <a:ext cx="994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0</a:t>
            </a:r>
            <a:r>
              <a:rPr lang="en-US" sz="2000" b="1" smtClean="0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1 </a:t>
            </a:r>
            <a:r>
              <a:rPr lang="en-US" sz="2000" b="1" i="1" smtClean="0">
                <a:solidFill>
                  <a:srgbClr val="FF0000"/>
                </a:solidFill>
              </a:rPr>
              <a:t>A</a:t>
            </a:r>
            <a:endParaRPr lang="en-US" sz="2000" b="1" i="1" baseline="-250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76160" y="1817424"/>
            <a:ext cx="994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rgbClr val="FF0000"/>
                </a:solidFill>
              </a:rPr>
              <a:t>1</a:t>
            </a:r>
            <a:r>
              <a:rPr lang="en-US" sz="2000" b="1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0 </a:t>
            </a:r>
            <a:r>
              <a:rPr lang="en-US" sz="2000" b="1" i="1" smtClean="0">
                <a:solidFill>
                  <a:srgbClr val="FF0000"/>
                </a:solidFill>
              </a:rPr>
              <a:t>A</a:t>
            </a:r>
            <a:endParaRPr lang="en-US" sz="2000" b="1" i="1" baseline="-250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32560" y="2911068"/>
            <a:ext cx="107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0</a:t>
            </a:r>
            <a:r>
              <a:rPr lang="en-US" sz="2000" b="1" smtClean="0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1 </a:t>
            </a:r>
            <a:r>
              <a:rPr lang="en-US" sz="2000" b="1" i="1" smtClean="0">
                <a:solidFill>
                  <a:srgbClr val="FF0000"/>
                </a:solidFill>
              </a:rPr>
              <a:t>E</a:t>
            </a:r>
            <a:r>
              <a:rPr lang="en-US" sz="2000" b="1" baseline="-250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1" y="1194067"/>
            <a:ext cx="150909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en-US" sz="2800" b="1" i="1" smtClean="0">
                <a:solidFill>
                  <a:srgbClr val="FF0000"/>
                </a:solidFill>
              </a:rPr>
              <a:t> c</a:t>
            </a:r>
            <a:r>
              <a:rPr lang="en-US" sz="2800" b="1" smtClean="0">
                <a:solidFill>
                  <a:srgbClr val="FF0000"/>
                </a:solidFill>
              </a:rPr>
              <a:t>-Type</a:t>
            </a:r>
            <a:r>
              <a:rPr lang="en-US" sz="2400" b="1" smtClean="0">
                <a:solidFill>
                  <a:srgbClr val="FF0000"/>
                </a:solidFill>
              </a:rPr>
              <a:t>  </a:t>
            </a:r>
          </a:p>
          <a:p>
            <a:endParaRPr lang="en-US" sz="12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2010" y="1640343"/>
            <a:ext cx="107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rgbClr val="FF0000"/>
                </a:solidFill>
              </a:rPr>
              <a:t>1</a:t>
            </a:r>
            <a:r>
              <a:rPr lang="en-US" sz="2000" b="1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0 </a:t>
            </a:r>
            <a:r>
              <a:rPr lang="en-US" sz="2000" b="1" i="1" smtClean="0">
                <a:solidFill>
                  <a:srgbClr val="FF0000"/>
                </a:solidFill>
              </a:rPr>
              <a:t>E</a:t>
            </a:r>
            <a:r>
              <a:rPr lang="en-US" sz="2000" b="1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2480" y="3937749"/>
            <a:ext cx="107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0</a:t>
            </a:r>
            <a:r>
              <a:rPr lang="en-US" sz="2000" b="1" smtClean="0">
                <a:solidFill>
                  <a:srgbClr val="FF0000"/>
                </a:solidFill>
                <a:latin typeface="Symbol" pitchFamily="18" charset="2"/>
              </a:rPr>
              <a:t>¬</a:t>
            </a:r>
            <a:r>
              <a:rPr lang="en-US" sz="2000" b="1" smtClean="0">
                <a:solidFill>
                  <a:srgbClr val="FF0000"/>
                </a:solidFill>
              </a:rPr>
              <a:t> 1 </a:t>
            </a:r>
            <a:r>
              <a:rPr lang="en-US" sz="2000" b="1" i="1" smtClean="0">
                <a:solidFill>
                  <a:srgbClr val="FF0000"/>
                </a:solidFill>
              </a:rPr>
              <a:t>E</a:t>
            </a:r>
            <a:r>
              <a:rPr lang="en-US" sz="2000" b="1" baseline="-2500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054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0757" y="760587"/>
            <a:ext cx="8556444" cy="5761855"/>
            <a:chOff x="755650" y="706219"/>
            <a:chExt cx="7409443" cy="4894481"/>
          </a:xfrm>
        </p:grpSpPr>
        <p:grpSp>
          <p:nvGrpSpPr>
            <p:cNvPr id="3074" name="Group 36"/>
            <p:cNvGrpSpPr>
              <a:grpSpLocks/>
            </p:cNvGrpSpPr>
            <p:nvPr/>
          </p:nvGrpSpPr>
          <p:grpSpPr bwMode="auto">
            <a:xfrm>
              <a:off x="755650" y="836613"/>
              <a:ext cx="7077075" cy="4764087"/>
              <a:chOff x="657" y="527"/>
              <a:chExt cx="4458" cy="3001"/>
            </a:xfrm>
          </p:grpSpPr>
          <p:pic>
            <p:nvPicPr>
              <p:cNvPr id="3075" name="Picture 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7" y="527"/>
                <a:ext cx="4458" cy="3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76" name="Picture 3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410"/>
              <a:stretch>
                <a:fillRect/>
              </a:stretch>
            </p:blipFill>
            <p:spPr bwMode="auto">
              <a:xfrm>
                <a:off x="657" y="1140"/>
                <a:ext cx="4458" cy="23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77" name="Picture 3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796"/>
              <a:stretch>
                <a:fillRect/>
              </a:stretch>
            </p:blipFill>
            <p:spPr bwMode="auto">
              <a:xfrm>
                <a:off x="657" y="1661"/>
                <a:ext cx="4458" cy="18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78" name="Picture 3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2913"/>
              <a:stretch>
                <a:fillRect/>
              </a:stretch>
            </p:blipFill>
            <p:spPr bwMode="auto">
              <a:xfrm>
                <a:off x="657" y="2115"/>
                <a:ext cx="4458" cy="14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79" name="Picture 3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276"/>
              <a:stretch>
                <a:fillRect/>
              </a:stretch>
            </p:blipFill>
            <p:spPr bwMode="auto">
              <a:xfrm>
                <a:off x="657" y="2546"/>
                <a:ext cx="4458" cy="9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3" name="Straight Connector 2"/>
            <p:cNvCxnSpPr/>
            <p:nvPr/>
          </p:nvCxnSpPr>
          <p:spPr bwMode="auto">
            <a:xfrm flipH="1">
              <a:off x="6819900" y="1566863"/>
              <a:ext cx="9526" cy="36671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6757988" y="2338388"/>
              <a:ext cx="52388" cy="3143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/>
            <p:nvPr/>
          </p:nvCxnSpPr>
          <p:spPr bwMode="auto">
            <a:xfrm flipH="1">
              <a:off x="6638925" y="3038476"/>
              <a:ext cx="100014" cy="35242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>
              <a:off x="6500813" y="3781426"/>
              <a:ext cx="123826" cy="32384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 flipH="1">
              <a:off x="6353176" y="4495801"/>
              <a:ext cx="123826" cy="32384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/>
            <p:cNvCxnSpPr/>
            <p:nvPr/>
          </p:nvCxnSpPr>
          <p:spPr bwMode="auto">
            <a:xfrm flipH="1">
              <a:off x="1453367" y="948915"/>
              <a:ext cx="403244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485815" y="948915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207304" y="950248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3081339" y="1428751"/>
              <a:ext cx="76199" cy="52387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3152776" y="2262188"/>
              <a:ext cx="33337" cy="38576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32"/>
            <p:cNvCxnSpPr/>
            <p:nvPr/>
          </p:nvCxnSpPr>
          <p:spPr bwMode="auto">
            <a:xfrm flipH="1">
              <a:off x="3176588" y="2990851"/>
              <a:ext cx="9526" cy="39528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>
              <a:off x="3114675" y="3748089"/>
              <a:ext cx="47627" cy="35718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6"/>
            <p:cNvCxnSpPr/>
            <p:nvPr/>
          </p:nvCxnSpPr>
          <p:spPr bwMode="auto">
            <a:xfrm flipH="1">
              <a:off x="3043237" y="4457702"/>
              <a:ext cx="47627" cy="35718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/>
            <p:cNvCxnSpPr/>
            <p:nvPr/>
          </p:nvCxnSpPr>
          <p:spPr bwMode="auto">
            <a:xfrm flipH="1">
              <a:off x="3248025" y="3600452"/>
              <a:ext cx="52390" cy="51911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Straight Connector 41"/>
            <p:cNvCxnSpPr/>
            <p:nvPr/>
          </p:nvCxnSpPr>
          <p:spPr bwMode="auto">
            <a:xfrm flipH="1">
              <a:off x="3186113" y="4395789"/>
              <a:ext cx="52390" cy="40957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43"/>
            <p:cNvCxnSpPr/>
            <p:nvPr/>
          </p:nvCxnSpPr>
          <p:spPr bwMode="auto">
            <a:xfrm flipH="1">
              <a:off x="2862263" y="3695702"/>
              <a:ext cx="100014" cy="41433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/>
          </p:nvCxnSpPr>
          <p:spPr bwMode="auto">
            <a:xfrm flipH="1">
              <a:off x="2762250" y="4462464"/>
              <a:ext cx="85728" cy="32384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>
              <a:off x="4883454" y="945485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4521504" y="945485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4102404" y="940722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3645204" y="945485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3140379" y="940722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2592691" y="945485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1992616" y="950247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Connector 55"/>
            <p:cNvCxnSpPr/>
            <p:nvPr/>
          </p:nvCxnSpPr>
          <p:spPr bwMode="auto">
            <a:xfrm flipH="1" flipV="1">
              <a:off x="1453367" y="1089501"/>
              <a:ext cx="452428" cy="228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Straight Connector 62"/>
            <p:cNvCxnSpPr/>
            <p:nvPr/>
          </p:nvCxnSpPr>
          <p:spPr bwMode="auto">
            <a:xfrm>
              <a:off x="1698943" y="1085883"/>
              <a:ext cx="0" cy="9658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Straight Connector 66"/>
            <p:cNvCxnSpPr/>
            <p:nvPr/>
          </p:nvCxnSpPr>
          <p:spPr bwMode="auto">
            <a:xfrm flipH="1">
              <a:off x="1467159" y="1084739"/>
              <a:ext cx="1" cy="1072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Connector 67"/>
            <p:cNvCxnSpPr/>
            <p:nvPr/>
          </p:nvCxnSpPr>
          <p:spPr bwMode="auto">
            <a:xfrm>
              <a:off x="1905309" y="1094264"/>
              <a:ext cx="1" cy="7867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 flipH="1">
              <a:off x="1453367" y="1015591"/>
              <a:ext cx="566729" cy="19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Straight Connector 71"/>
            <p:cNvCxnSpPr/>
            <p:nvPr/>
          </p:nvCxnSpPr>
          <p:spPr bwMode="auto">
            <a:xfrm>
              <a:off x="1679893" y="1014446"/>
              <a:ext cx="1270" cy="18570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2019609" y="1013301"/>
              <a:ext cx="0" cy="1250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1685926" y="2071689"/>
              <a:ext cx="66674" cy="52863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1752601" y="2781302"/>
              <a:ext cx="9524" cy="59531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Straight Connector 81"/>
            <p:cNvCxnSpPr/>
            <p:nvPr/>
          </p:nvCxnSpPr>
          <p:spPr bwMode="auto">
            <a:xfrm flipH="1">
              <a:off x="1714500" y="3548064"/>
              <a:ext cx="28576" cy="59054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Straight Connector 83"/>
            <p:cNvCxnSpPr/>
            <p:nvPr/>
          </p:nvCxnSpPr>
          <p:spPr bwMode="auto">
            <a:xfrm flipH="1">
              <a:off x="1619250" y="4300539"/>
              <a:ext cx="76201" cy="4952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Straight Connector 87"/>
            <p:cNvCxnSpPr/>
            <p:nvPr/>
          </p:nvCxnSpPr>
          <p:spPr bwMode="auto">
            <a:xfrm>
              <a:off x="4305301" y="1338264"/>
              <a:ext cx="4762" cy="56197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0" name="Straight Connector 89"/>
            <p:cNvCxnSpPr/>
            <p:nvPr/>
          </p:nvCxnSpPr>
          <p:spPr bwMode="auto">
            <a:xfrm flipH="1">
              <a:off x="4281488" y="2081214"/>
              <a:ext cx="19050" cy="58578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Straight Connector 91"/>
            <p:cNvCxnSpPr/>
            <p:nvPr/>
          </p:nvCxnSpPr>
          <p:spPr bwMode="auto">
            <a:xfrm flipH="1">
              <a:off x="4200525" y="2847976"/>
              <a:ext cx="61913" cy="51434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Straight Connector 93"/>
            <p:cNvCxnSpPr/>
            <p:nvPr/>
          </p:nvCxnSpPr>
          <p:spPr bwMode="auto">
            <a:xfrm flipH="1">
              <a:off x="4057650" y="3576638"/>
              <a:ext cx="119064" cy="5619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Straight Connector 95"/>
            <p:cNvCxnSpPr/>
            <p:nvPr/>
          </p:nvCxnSpPr>
          <p:spPr bwMode="auto">
            <a:xfrm flipH="1">
              <a:off x="3933825" y="4343401"/>
              <a:ext cx="109540" cy="44291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Straight Connector 98"/>
            <p:cNvCxnSpPr/>
            <p:nvPr/>
          </p:nvCxnSpPr>
          <p:spPr bwMode="auto">
            <a:xfrm flipH="1">
              <a:off x="4486275" y="4291014"/>
              <a:ext cx="128590" cy="4952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Straight Connector 100"/>
            <p:cNvCxnSpPr/>
            <p:nvPr/>
          </p:nvCxnSpPr>
          <p:spPr bwMode="auto">
            <a:xfrm flipH="1">
              <a:off x="4810125" y="2857502"/>
              <a:ext cx="114304" cy="54768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Straight Connector 102"/>
            <p:cNvCxnSpPr/>
            <p:nvPr/>
          </p:nvCxnSpPr>
          <p:spPr bwMode="auto">
            <a:xfrm flipH="1">
              <a:off x="4648200" y="3605214"/>
              <a:ext cx="138115" cy="4952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Straight Connector 104"/>
            <p:cNvCxnSpPr/>
            <p:nvPr/>
          </p:nvCxnSpPr>
          <p:spPr bwMode="auto">
            <a:xfrm flipH="1">
              <a:off x="4924425" y="2181227"/>
              <a:ext cx="66679" cy="45243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7" name="Straight Connector 106"/>
            <p:cNvCxnSpPr/>
            <p:nvPr/>
          </p:nvCxnSpPr>
          <p:spPr bwMode="auto">
            <a:xfrm flipH="1">
              <a:off x="4995863" y="1323977"/>
              <a:ext cx="23817" cy="63341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5153025" y="1428750"/>
              <a:ext cx="19051" cy="5334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Straight Connector 110"/>
            <p:cNvCxnSpPr/>
            <p:nvPr/>
          </p:nvCxnSpPr>
          <p:spPr bwMode="auto">
            <a:xfrm flipH="1">
              <a:off x="5076825" y="2286000"/>
              <a:ext cx="61914" cy="3524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Straight Connector 112"/>
            <p:cNvCxnSpPr/>
            <p:nvPr/>
          </p:nvCxnSpPr>
          <p:spPr bwMode="auto">
            <a:xfrm flipH="1">
              <a:off x="4948238" y="3005138"/>
              <a:ext cx="85726" cy="39528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Straight Connector 114"/>
            <p:cNvCxnSpPr/>
            <p:nvPr/>
          </p:nvCxnSpPr>
          <p:spPr bwMode="auto">
            <a:xfrm flipH="1">
              <a:off x="4781550" y="3757613"/>
              <a:ext cx="147639" cy="3333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610100" y="4467225"/>
              <a:ext cx="147639" cy="3333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Straight Connector 117"/>
            <p:cNvCxnSpPr/>
            <p:nvPr/>
          </p:nvCxnSpPr>
          <p:spPr bwMode="auto">
            <a:xfrm flipH="1">
              <a:off x="5272088" y="1476375"/>
              <a:ext cx="52389" cy="509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0" name="Straight Connector 119"/>
            <p:cNvCxnSpPr/>
            <p:nvPr/>
          </p:nvCxnSpPr>
          <p:spPr bwMode="auto">
            <a:xfrm flipH="1">
              <a:off x="5200650" y="2314575"/>
              <a:ext cx="61914" cy="3190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" name="Straight Connector 121"/>
            <p:cNvCxnSpPr/>
            <p:nvPr/>
          </p:nvCxnSpPr>
          <p:spPr bwMode="auto">
            <a:xfrm flipH="1">
              <a:off x="5038725" y="3000375"/>
              <a:ext cx="128589" cy="41433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Straight Connector 123"/>
            <p:cNvCxnSpPr/>
            <p:nvPr/>
          </p:nvCxnSpPr>
          <p:spPr bwMode="auto">
            <a:xfrm flipH="1">
              <a:off x="4857750" y="3743325"/>
              <a:ext cx="171454" cy="36195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Straight Connector 126"/>
            <p:cNvCxnSpPr/>
            <p:nvPr/>
          </p:nvCxnSpPr>
          <p:spPr bwMode="auto">
            <a:xfrm flipH="1">
              <a:off x="4667250" y="4457700"/>
              <a:ext cx="171454" cy="36195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Connector 127"/>
            <p:cNvCxnSpPr/>
            <p:nvPr/>
          </p:nvCxnSpPr>
          <p:spPr bwMode="auto">
            <a:xfrm flipH="1">
              <a:off x="5148263" y="3605213"/>
              <a:ext cx="90492" cy="5238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Connector 130"/>
            <p:cNvCxnSpPr/>
            <p:nvPr/>
          </p:nvCxnSpPr>
          <p:spPr bwMode="auto">
            <a:xfrm flipH="1">
              <a:off x="5029200" y="4376738"/>
              <a:ext cx="100017" cy="4095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" name="Straight Connector 132"/>
            <p:cNvCxnSpPr/>
            <p:nvPr/>
          </p:nvCxnSpPr>
          <p:spPr bwMode="auto">
            <a:xfrm flipH="1">
              <a:off x="5238750" y="3724275"/>
              <a:ext cx="85730" cy="40005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5" name="Straight Connector 134"/>
            <p:cNvCxnSpPr/>
            <p:nvPr/>
          </p:nvCxnSpPr>
          <p:spPr bwMode="auto">
            <a:xfrm flipH="1">
              <a:off x="5153025" y="4462463"/>
              <a:ext cx="66679" cy="31908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7" name="Straight Connector 136"/>
            <p:cNvCxnSpPr/>
            <p:nvPr/>
          </p:nvCxnSpPr>
          <p:spPr bwMode="auto">
            <a:xfrm flipH="1">
              <a:off x="5343525" y="2976563"/>
              <a:ext cx="47630" cy="39528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9" name="Straight Connector 138"/>
            <p:cNvCxnSpPr/>
            <p:nvPr/>
          </p:nvCxnSpPr>
          <p:spPr bwMode="auto">
            <a:xfrm flipH="1">
              <a:off x="5395913" y="2209800"/>
              <a:ext cx="14292" cy="4667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1" name="Straight Connector 140"/>
            <p:cNvCxnSpPr/>
            <p:nvPr/>
          </p:nvCxnSpPr>
          <p:spPr bwMode="auto">
            <a:xfrm>
              <a:off x="5424490" y="1414463"/>
              <a:ext cx="95248" cy="5286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3" name="Straight Connector 142"/>
            <p:cNvCxnSpPr/>
            <p:nvPr/>
          </p:nvCxnSpPr>
          <p:spPr bwMode="auto">
            <a:xfrm>
              <a:off x="5519740" y="2290763"/>
              <a:ext cx="47623" cy="38576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5562604" y="3005138"/>
              <a:ext cx="4759" cy="36671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9" name="Straight Connector 148"/>
            <p:cNvCxnSpPr/>
            <p:nvPr/>
          </p:nvCxnSpPr>
          <p:spPr bwMode="auto">
            <a:xfrm flipH="1">
              <a:off x="5500688" y="3729038"/>
              <a:ext cx="57153" cy="4286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5586415" y="1500188"/>
              <a:ext cx="28573" cy="4286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" name="Straight Connector 152"/>
            <p:cNvCxnSpPr/>
            <p:nvPr/>
          </p:nvCxnSpPr>
          <p:spPr bwMode="auto">
            <a:xfrm flipH="1">
              <a:off x="5605463" y="2305050"/>
              <a:ext cx="14289" cy="381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5" name="Straight Connector 154"/>
            <p:cNvCxnSpPr/>
            <p:nvPr/>
          </p:nvCxnSpPr>
          <p:spPr bwMode="auto">
            <a:xfrm flipH="1">
              <a:off x="5543550" y="3028950"/>
              <a:ext cx="57153" cy="3429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7" name="Straight Connector 156"/>
            <p:cNvCxnSpPr/>
            <p:nvPr/>
          </p:nvCxnSpPr>
          <p:spPr bwMode="auto">
            <a:xfrm flipH="1">
              <a:off x="5414963" y="3738562"/>
              <a:ext cx="114304" cy="404813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9" name="Straight Connector 158"/>
            <p:cNvCxnSpPr/>
            <p:nvPr/>
          </p:nvCxnSpPr>
          <p:spPr bwMode="auto">
            <a:xfrm flipH="1">
              <a:off x="5324475" y="4495799"/>
              <a:ext cx="85731" cy="29527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Straight Connector 160"/>
            <p:cNvCxnSpPr/>
            <p:nvPr/>
          </p:nvCxnSpPr>
          <p:spPr bwMode="auto">
            <a:xfrm>
              <a:off x="5629277" y="1438275"/>
              <a:ext cx="23811" cy="52863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5648327" y="2233613"/>
              <a:ext cx="4761" cy="4524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7" name="Straight Connector 166"/>
            <p:cNvCxnSpPr/>
            <p:nvPr/>
          </p:nvCxnSpPr>
          <p:spPr bwMode="auto">
            <a:xfrm flipH="1">
              <a:off x="5667375" y="2290763"/>
              <a:ext cx="14289" cy="39528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9" name="Straight Connector 168"/>
            <p:cNvCxnSpPr/>
            <p:nvPr/>
          </p:nvCxnSpPr>
          <p:spPr bwMode="auto">
            <a:xfrm flipH="1">
              <a:off x="5600700" y="3057525"/>
              <a:ext cx="47627" cy="3190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1" name="Straight Connector 170"/>
            <p:cNvCxnSpPr/>
            <p:nvPr/>
          </p:nvCxnSpPr>
          <p:spPr bwMode="auto">
            <a:xfrm flipH="1">
              <a:off x="5505450" y="3810000"/>
              <a:ext cx="85728" cy="3524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3" name="Straight Connector 172"/>
            <p:cNvCxnSpPr/>
            <p:nvPr/>
          </p:nvCxnSpPr>
          <p:spPr bwMode="auto">
            <a:xfrm flipH="1">
              <a:off x="5243513" y="1400176"/>
              <a:ext cx="290514" cy="5714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" name="Straight Connector 174"/>
            <p:cNvCxnSpPr/>
            <p:nvPr/>
          </p:nvCxnSpPr>
          <p:spPr bwMode="auto">
            <a:xfrm flipH="1">
              <a:off x="5543550" y="942975"/>
              <a:ext cx="119063" cy="1905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7" name="Straight Connector 176"/>
            <p:cNvCxnSpPr/>
            <p:nvPr/>
          </p:nvCxnSpPr>
          <p:spPr bwMode="auto">
            <a:xfrm flipH="1">
              <a:off x="4895850" y="2233614"/>
              <a:ext cx="333377" cy="40957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9" name="Straight Connector 178"/>
            <p:cNvCxnSpPr/>
            <p:nvPr/>
          </p:nvCxnSpPr>
          <p:spPr bwMode="auto">
            <a:xfrm flipH="1">
              <a:off x="4514850" y="2890839"/>
              <a:ext cx="371478" cy="50006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 flipH="1">
              <a:off x="4095750" y="3638551"/>
              <a:ext cx="404815" cy="50006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5" name="Straight Connector 184"/>
            <p:cNvCxnSpPr/>
            <p:nvPr/>
          </p:nvCxnSpPr>
          <p:spPr bwMode="auto">
            <a:xfrm flipH="1">
              <a:off x="3724275" y="4362451"/>
              <a:ext cx="352429" cy="4143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5143502" y="1347788"/>
              <a:ext cx="342898" cy="61436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5491164" y="2090738"/>
              <a:ext cx="290511" cy="6000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1" name="Straight Connector 190"/>
            <p:cNvCxnSpPr/>
            <p:nvPr/>
          </p:nvCxnSpPr>
          <p:spPr bwMode="auto">
            <a:xfrm>
              <a:off x="5810251" y="1238251"/>
              <a:ext cx="52387" cy="66198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5867401" y="2033589"/>
              <a:ext cx="4762" cy="6476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5" name="Straight Connector 194"/>
            <p:cNvCxnSpPr/>
            <p:nvPr/>
          </p:nvCxnSpPr>
          <p:spPr bwMode="auto">
            <a:xfrm flipH="1">
              <a:off x="5838825" y="2833689"/>
              <a:ext cx="23814" cy="5333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7" name="Straight Connector 196"/>
            <p:cNvCxnSpPr/>
            <p:nvPr/>
          </p:nvCxnSpPr>
          <p:spPr bwMode="auto">
            <a:xfrm flipH="1">
              <a:off x="5757863" y="3538539"/>
              <a:ext cx="66676" cy="57626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>
              <a:off x="5643563" y="4305302"/>
              <a:ext cx="95251" cy="466723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1" name="Straight Connector 200"/>
            <p:cNvCxnSpPr/>
            <p:nvPr/>
          </p:nvCxnSpPr>
          <p:spPr bwMode="auto">
            <a:xfrm>
              <a:off x="6096000" y="2024064"/>
              <a:ext cx="4762" cy="6476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2" name="Straight Connector 201"/>
            <p:cNvCxnSpPr/>
            <p:nvPr/>
          </p:nvCxnSpPr>
          <p:spPr bwMode="auto">
            <a:xfrm flipH="1">
              <a:off x="6067425" y="2824164"/>
              <a:ext cx="19050" cy="55244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4" name="Straight Connector 203"/>
            <p:cNvCxnSpPr/>
            <p:nvPr/>
          </p:nvCxnSpPr>
          <p:spPr bwMode="auto">
            <a:xfrm flipH="1">
              <a:off x="5976938" y="3581401"/>
              <a:ext cx="66675" cy="51434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" name="Straight Connector 205"/>
            <p:cNvCxnSpPr/>
            <p:nvPr/>
          </p:nvCxnSpPr>
          <p:spPr bwMode="auto">
            <a:xfrm flipH="1">
              <a:off x="5867400" y="4291013"/>
              <a:ext cx="85727" cy="4667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8" name="Straight Connector 207"/>
            <p:cNvCxnSpPr/>
            <p:nvPr/>
          </p:nvCxnSpPr>
          <p:spPr bwMode="auto">
            <a:xfrm flipH="1">
              <a:off x="6296025" y="2028826"/>
              <a:ext cx="28575" cy="63817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0" name="Straight Connector 209"/>
            <p:cNvCxnSpPr/>
            <p:nvPr/>
          </p:nvCxnSpPr>
          <p:spPr bwMode="auto">
            <a:xfrm flipH="1">
              <a:off x="6219825" y="2805113"/>
              <a:ext cx="66676" cy="6000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2" name="Straight Connector 211"/>
            <p:cNvCxnSpPr/>
            <p:nvPr/>
          </p:nvCxnSpPr>
          <p:spPr bwMode="auto">
            <a:xfrm flipH="1">
              <a:off x="6081713" y="3557588"/>
              <a:ext cx="123825" cy="51911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4" name="Straight Connector 213"/>
            <p:cNvCxnSpPr/>
            <p:nvPr/>
          </p:nvCxnSpPr>
          <p:spPr bwMode="auto">
            <a:xfrm flipH="1">
              <a:off x="5953126" y="4262438"/>
              <a:ext cx="123825" cy="51911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5" name="Straight Connector 214"/>
            <p:cNvCxnSpPr/>
            <p:nvPr/>
          </p:nvCxnSpPr>
          <p:spPr bwMode="auto">
            <a:xfrm>
              <a:off x="6491288" y="2047876"/>
              <a:ext cx="38100" cy="59531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7" name="Straight Connector 216"/>
            <p:cNvCxnSpPr/>
            <p:nvPr/>
          </p:nvCxnSpPr>
          <p:spPr bwMode="auto">
            <a:xfrm flipH="1">
              <a:off x="6534150" y="2790826"/>
              <a:ext cx="1" cy="61912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9" name="Straight Connector 218"/>
            <p:cNvCxnSpPr/>
            <p:nvPr/>
          </p:nvCxnSpPr>
          <p:spPr bwMode="auto">
            <a:xfrm flipH="1">
              <a:off x="6486525" y="3571876"/>
              <a:ext cx="42865" cy="5286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" name="Straight Connector 220"/>
            <p:cNvCxnSpPr/>
            <p:nvPr/>
          </p:nvCxnSpPr>
          <p:spPr bwMode="auto">
            <a:xfrm flipH="1">
              <a:off x="6429375" y="4486275"/>
              <a:ext cx="52391" cy="28575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" name="Straight Connector 222"/>
            <p:cNvCxnSpPr/>
            <p:nvPr/>
          </p:nvCxnSpPr>
          <p:spPr bwMode="auto">
            <a:xfrm flipH="1">
              <a:off x="6596063" y="2743201"/>
              <a:ext cx="38102" cy="6857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6" name="Straight Connector 225"/>
            <p:cNvCxnSpPr/>
            <p:nvPr/>
          </p:nvCxnSpPr>
          <p:spPr bwMode="auto">
            <a:xfrm flipH="1">
              <a:off x="6510338" y="3557588"/>
              <a:ext cx="76202" cy="51435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" name="Straight Connector 227"/>
            <p:cNvCxnSpPr/>
            <p:nvPr/>
          </p:nvCxnSpPr>
          <p:spPr bwMode="auto">
            <a:xfrm flipH="1">
              <a:off x="6467475" y="4262438"/>
              <a:ext cx="42865" cy="5048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0" name="Straight Connector 229"/>
            <p:cNvCxnSpPr/>
            <p:nvPr/>
          </p:nvCxnSpPr>
          <p:spPr bwMode="auto">
            <a:xfrm flipH="1">
              <a:off x="2224088" y="4281489"/>
              <a:ext cx="76201" cy="4952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1" name="Straight Connector 230"/>
            <p:cNvCxnSpPr/>
            <p:nvPr/>
          </p:nvCxnSpPr>
          <p:spPr bwMode="auto">
            <a:xfrm flipH="1">
              <a:off x="7143750" y="3529013"/>
              <a:ext cx="66678" cy="57626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3" name="Straight Connector 232"/>
            <p:cNvCxnSpPr/>
            <p:nvPr/>
          </p:nvCxnSpPr>
          <p:spPr bwMode="auto">
            <a:xfrm flipH="1">
              <a:off x="7034213" y="4252913"/>
              <a:ext cx="95253" cy="51911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5" name="Straight Connector 234"/>
            <p:cNvCxnSpPr/>
            <p:nvPr/>
          </p:nvCxnSpPr>
          <p:spPr bwMode="auto">
            <a:xfrm flipH="1">
              <a:off x="5557838" y="3562351"/>
              <a:ext cx="104779" cy="57149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7" name="Straight Connector 236"/>
            <p:cNvCxnSpPr/>
            <p:nvPr/>
          </p:nvCxnSpPr>
          <p:spPr bwMode="auto">
            <a:xfrm flipH="1">
              <a:off x="5448300" y="4367213"/>
              <a:ext cx="100017" cy="4095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8" name="Straight Connector 237"/>
            <p:cNvCxnSpPr/>
            <p:nvPr/>
          </p:nvCxnSpPr>
          <p:spPr bwMode="auto">
            <a:xfrm flipH="1">
              <a:off x="5529263" y="4300538"/>
              <a:ext cx="90492" cy="4476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0" name="Straight Connector 239"/>
            <p:cNvCxnSpPr/>
            <p:nvPr/>
          </p:nvCxnSpPr>
          <p:spPr bwMode="auto">
            <a:xfrm flipH="1">
              <a:off x="5929313" y="2781302"/>
              <a:ext cx="28575" cy="58578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2" name="Straight Connector 241"/>
            <p:cNvCxnSpPr/>
            <p:nvPr/>
          </p:nvCxnSpPr>
          <p:spPr bwMode="auto">
            <a:xfrm flipH="1">
              <a:off x="5838825" y="3519489"/>
              <a:ext cx="76202" cy="60483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4" name="Straight Connector 243"/>
            <p:cNvCxnSpPr/>
            <p:nvPr/>
          </p:nvCxnSpPr>
          <p:spPr bwMode="auto">
            <a:xfrm flipH="1">
              <a:off x="5703200" y="4267200"/>
              <a:ext cx="126100" cy="50016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6" name="Straight Connector 245"/>
            <p:cNvCxnSpPr/>
            <p:nvPr/>
          </p:nvCxnSpPr>
          <p:spPr bwMode="auto">
            <a:xfrm flipH="1" flipV="1">
              <a:off x="3563888" y="1022256"/>
              <a:ext cx="2704006" cy="61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5847490" y="1025826"/>
              <a:ext cx="1621" cy="13192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8" name="Straight Connector 247"/>
            <p:cNvCxnSpPr/>
            <p:nvPr/>
          </p:nvCxnSpPr>
          <p:spPr bwMode="auto">
            <a:xfrm>
              <a:off x="6267406" y="1026103"/>
              <a:ext cx="0" cy="1250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8" name="Straight Connector 257"/>
            <p:cNvCxnSpPr/>
            <p:nvPr/>
          </p:nvCxnSpPr>
          <p:spPr bwMode="auto">
            <a:xfrm>
              <a:off x="5372058" y="1030448"/>
              <a:ext cx="0" cy="1250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9" name="Straight Connector 258"/>
            <p:cNvCxnSpPr/>
            <p:nvPr/>
          </p:nvCxnSpPr>
          <p:spPr bwMode="auto">
            <a:xfrm>
              <a:off x="4857750" y="1025826"/>
              <a:ext cx="0" cy="1250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0" name="Straight Connector 259"/>
            <p:cNvCxnSpPr/>
            <p:nvPr/>
          </p:nvCxnSpPr>
          <p:spPr bwMode="auto">
            <a:xfrm>
              <a:off x="4284662" y="1020923"/>
              <a:ext cx="0" cy="1250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2" name="Straight Connector 261"/>
            <p:cNvCxnSpPr/>
            <p:nvPr/>
          </p:nvCxnSpPr>
          <p:spPr bwMode="auto">
            <a:xfrm>
              <a:off x="3675062" y="1020922"/>
              <a:ext cx="0" cy="1250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3" name="Straight Connector 262"/>
            <p:cNvCxnSpPr/>
            <p:nvPr/>
          </p:nvCxnSpPr>
          <p:spPr bwMode="auto">
            <a:xfrm>
              <a:off x="4957763" y="923925"/>
              <a:ext cx="190500" cy="22383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4" name="TextBox 233"/>
            <p:cNvSpPr txBox="1"/>
            <p:nvPr/>
          </p:nvSpPr>
          <p:spPr>
            <a:xfrm>
              <a:off x="7581279" y="1147768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600" i="1">
                  <a:solidFill>
                    <a:srgbClr val="000000"/>
                  </a:solidFill>
                </a:rPr>
                <a:t>R</a:t>
              </a:r>
              <a:r>
                <a:rPr kumimoji="1" lang="en-US" sz="1600">
                  <a:solidFill>
                    <a:srgbClr val="000000"/>
                  </a:solidFill>
                </a:rPr>
                <a:t>(1)</a:t>
              </a:r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7575895" y="186389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600" i="1">
                  <a:solidFill>
                    <a:srgbClr val="000000"/>
                  </a:solidFill>
                </a:rPr>
                <a:t>R</a:t>
              </a:r>
              <a:r>
                <a:rPr kumimoji="1" lang="en-US" sz="1600">
                  <a:solidFill>
                    <a:srgbClr val="000000"/>
                  </a:solidFill>
                </a:rPr>
                <a:t>(2)</a:t>
              </a: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7581279" y="2559221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600" i="1">
                  <a:solidFill>
                    <a:srgbClr val="000000"/>
                  </a:solidFill>
                </a:rPr>
                <a:t>R</a:t>
              </a:r>
              <a:r>
                <a:rPr kumimoji="1" lang="en-US" sz="1600">
                  <a:solidFill>
                    <a:srgbClr val="000000"/>
                  </a:solidFill>
                </a:rPr>
                <a:t>(3)</a:t>
              </a:r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7581279" y="3292814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600" i="1">
                  <a:solidFill>
                    <a:srgbClr val="000000"/>
                  </a:solidFill>
                </a:rPr>
                <a:t>R</a:t>
              </a:r>
              <a:r>
                <a:rPr kumimoji="1" lang="en-US" sz="1600">
                  <a:solidFill>
                    <a:srgbClr val="000000"/>
                  </a:solidFill>
                </a:rPr>
                <a:t>(4)</a:t>
              </a: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7581279" y="4037768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600" i="1">
                  <a:solidFill>
                    <a:srgbClr val="000000"/>
                  </a:solidFill>
                </a:rPr>
                <a:t>R</a:t>
              </a:r>
              <a:r>
                <a:rPr kumimoji="1" lang="en-US" sz="1600">
                  <a:solidFill>
                    <a:srgbClr val="000000"/>
                  </a:solidFill>
                </a:rPr>
                <a:t>(5)</a:t>
              </a: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6148388" y="826056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-8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5293416" y="723180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5</a:t>
              </a:r>
              <a:r>
                <a:rPr kumimoji="1" lang="en-US" sz="1000" b="1" i="1">
                  <a:solidFill>
                    <a:srgbClr val="002060"/>
                  </a:solidFill>
                </a:rPr>
                <a:t>A</a:t>
              </a: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1124540" y="984548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3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1966913" y="903382"/>
              <a:ext cx="3882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6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274" name="TextBox 273"/>
            <p:cNvSpPr txBox="1"/>
            <p:nvPr/>
          </p:nvSpPr>
          <p:spPr>
            <a:xfrm>
              <a:off x="2903824" y="1029122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0</a:t>
              </a:r>
              <a:r>
                <a:rPr kumimoji="1" lang="en-US" sz="1000" b="1" i="1">
                  <a:solidFill>
                    <a:srgbClr val="002060"/>
                  </a:solidFill>
                </a:rPr>
                <a:t>A</a:t>
              </a: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4695616" y="706219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B050"/>
                  </a:solidFill>
                </a:rPr>
                <a:t>-2</a:t>
              </a:r>
              <a:r>
                <a:rPr kumimoji="1" lang="en-US" sz="1000" b="1" baseline="30000">
                  <a:solidFill>
                    <a:srgbClr val="00B050"/>
                  </a:solidFill>
                </a:rPr>
                <a:t>4</a:t>
              </a:r>
              <a:r>
                <a:rPr kumimoji="1" lang="en-US" sz="1000" b="1" i="1">
                  <a:solidFill>
                    <a:srgbClr val="00B050"/>
                  </a:solidFill>
                </a:rPr>
                <a:t>E</a:t>
              </a: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5558373" y="760505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B050"/>
                  </a:solidFill>
                </a:rPr>
                <a:t>5</a:t>
              </a:r>
              <a:r>
                <a:rPr kumimoji="1" lang="en-US" sz="1000" b="1" baseline="30000">
                  <a:solidFill>
                    <a:srgbClr val="00B050"/>
                  </a:solidFill>
                </a:rPr>
                <a:t>4</a:t>
              </a:r>
              <a:r>
                <a:rPr kumimoji="1" lang="en-US" sz="1000" b="1" i="1">
                  <a:solidFill>
                    <a:srgbClr val="00B050"/>
                  </a:solidFill>
                </a:rPr>
                <a:t>A</a:t>
              </a:r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5848350" y="1725061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-1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6205538" y="173458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1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6117432" y="1943748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+</a:t>
              </a:r>
              <a:endParaRPr kumimoji="1" lang="en-US" sz="1000" b="1" i="1">
                <a:solidFill>
                  <a:srgbClr val="FF0000"/>
                </a:solidFill>
              </a:endParaRPr>
            </a:p>
          </p:txBody>
        </p:sp>
        <p:sp>
          <p:nvSpPr>
            <p:cNvPr id="281" name="TextBox 280"/>
            <p:cNvSpPr txBox="1"/>
            <p:nvPr/>
          </p:nvSpPr>
          <p:spPr>
            <a:xfrm>
              <a:off x="6448425" y="1881188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600" b="1">
                  <a:solidFill>
                    <a:srgbClr val="FF0000"/>
                  </a:solidFill>
                </a:rPr>
                <a:t>-</a:t>
              </a:r>
              <a:endParaRPr kumimoji="1" lang="en-US" sz="1600" b="1" i="1">
                <a:solidFill>
                  <a:srgbClr val="FF0000"/>
                </a:solidFill>
              </a:endParaRPr>
            </a:p>
          </p:txBody>
        </p:sp>
        <p:sp>
          <p:nvSpPr>
            <p:cNvPr id="282" name="TextBox 281"/>
            <p:cNvSpPr txBox="1"/>
            <p:nvPr/>
          </p:nvSpPr>
          <p:spPr>
            <a:xfrm>
              <a:off x="6630931" y="760504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-1</a:t>
              </a:r>
              <a:r>
                <a:rPr kumimoji="1" lang="en-US" sz="1000" b="1" i="1">
                  <a:solidFill>
                    <a:srgbClr val="002060"/>
                  </a:solidFill>
                </a:rPr>
                <a:t>E</a:t>
              </a:r>
            </a:p>
          </p:txBody>
        </p:sp>
        <p:sp>
          <p:nvSpPr>
            <p:cNvPr id="283" name="TextBox 282"/>
            <p:cNvSpPr txBox="1"/>
            <p:nvPr/>
          </p:nvSpPr>
          <p:spPr>
            <a:xfrm>
              <a:off x="5772150" y="1296492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0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284" name="TextBox 283"/>
            <p:cNvSpPr txBox="1"/>
            <p:nvPr/>
          </p:nvSpPr>
          <p:spPr>
            <a:xfrm>
              <a:off x="3967455" y="2028826"/>
              <a:ext cx="3882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1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285" name="TextBox 284"/>
            <p:cNvSpPr txBox="1"/>
            <p:nvPr/>
          </p:nvSpPr>
          <p:spPr>
            <a:xfrm>
              <a:off x="4253502" y="4259559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2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287" name="TextBox 286"/>
            <p:cNvSpPr txBox="1"/>
            <p:nvPr/>
          </p:nvSpPr>
          <p:spPr>
            <a:xfrm>
              <a:off x="7000879" y="3209151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-3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288" name="TextBox 287"/>
            <p:cNvSpPr txBox="1"/>
            <p:nvPr/>
          </p:nvSpPr>
          <p:spPr>
            <a:xfrm>
              <a:off x="3140871" y="3214191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3</a:t>
              </a:r>
              <a:r>
                <a:rPr kumimoji="1" lang="en-US" sz="1000" b="1" i="1">
                  <a:solidFill>
                    <a:srgbClr val="002060"/>
                  </a:solidFill>
                </a:rPr>
                <a:t>E</a:t>
              </a:r>
            </a:p>
          </p:txBody>
        </p:sp>
        <p:sp>
          <p:nvSpPr>
            <p:cNvPr id="289" name="TextBox 288"/>
            <p:cNvSpPr txBox="1"/>
            <p:nvPr/>
          </p:nvSpPr>
          <p:spPr>
            <a:xfrm>
              <a:off x="2800402" y="3211880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4</a:t>
              </a:r>
              <a:r>
                <a:rPr kumimoji="1" lang="en-US" sz="1000" b="1" i="1">
                  <a:solidFill>
                    <a:srgbClr val="002060"/>
                  </a:solidFill>
                </a:rPr>
                <a:t>A</a:t>
              </a:r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1471906" y="1766888"/>
              <a:ext cx="3882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0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292" name="TextBox 291"/>
            <p:cNvSpPr txBox="1"/>
            <p:nvPr/>
          </p:nvSpPr>
          <p:spPr>
            <a:xfrm>
              <a:off x="2121203" y="3971926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3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293" name="TextBox 292"/>
            <p:cNvSpPr txBox="1"/>
            <p:nvPr/>
          </p:nvSpPr>
          <p:spPr>
            <a:xfrm>
              <a:off x="4278700" y="4743451"/>
              <a:ext cx="3978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1</a:t>
              </a:r>
              <a:r>
                <a:rPr kumimoji="1" lang="en-US" sz="1000" b="1" i="1">
                  <a:solidFill>
                    <a:srgbClr val="002060"/>
                  </a:solidFill>
                </a:rPr>
                <a:t>A</a:t>
              </a:r>
              <a:r>
                <a:rPr kumimoji="1" lang="en-US" sz="1000" b="1" i="1" baseline="30000">
                  <a:solidFill>
                    <a:srgbClr val="002060"/>
                  </a:solidFill>
                </a:rPr>
                <a:t>+</a:t>
              </a:r>
            </a:p>
          </p:txBody>
        </p:sp>
        <p:sp>
          <p:nvSpPr>
            <p:cNvPr id="294" name="TextBox 293"/>
            <p:cNvSpPr txBox="1"/>
            <p:nvPr/>
          </p:nvSpPr>
          <p:spPr>
            <a:xfrm>
              <a:off x="4518419" y="4748212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-2</a:t>
              </a:r>
              <a:r>
                <a:rPr kumimoji="1" lang="en-US" sz="1000" b="1" i="1">
                  <a:solidFill>
                    <a:srgbClr val="002060"/>
                  </a:solidFill>
                </a:rPr>
                <a:t>E</a:t>
              </a:r>
              <a:endParaRPr kumimoji="1" lang="en-US" sz="1000" b="1" i="1" baseline="30000">
                <a:solidFill>
                  <a:srgbClr val="002060"/>
                </a:solidFill>
              </a:endParaRPr>
            </a:p>
          </p:txBody>
        </p:sp>
        <p:sp>
          <p:nvSpPr>
            <p:cNvPr id="295" name="TextBox 294"/>
            <p:cNvSpPr txBox="1"/>
            <p:nvPr/>
          </p:nvSpPr>
          <p:spPr>
            <a:xfrm>
              <a:off x="5057778" y="3208904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4</a:t>
              </a:r>
              <a:r>
                <a:rPr kumimoji="1" lang="en-US" sz="1000" b="1" i="1">
                  <a:solidFill>
                    <a:srgbClr val="002060"/>
                  </a:solidFill>
                </a:rPr>
                <a:t>E</a:t>
              </a:r>
              <a:endParaRPr kumimoji="1" lang="en-US" sz="1000" b="1" i="1" baseline="30000">
                <a:solidFill>
                  <a:srgbClr val="002060"/>
                </a:solidFill>
              </a:endParaRPr>
            </a:p>
          </p:txBody>
        </p:sp>
        <p:sp>
          <p:nvSpPr>
            <p:cNvPr id="296" name="TextBox 295"/>
            <p:cNvSpPr txBox="1"/>
            <p:nvPr/>
          </p:nvSpPr>
          <p:spPr>
            <a:xfrm>
              <a:off x="5151005" y="4748213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0</a:t>
              </a:r>
              <a:r>
                <a:rPr kumimoji="1" lang="en-US" sz="1000" b="1" i="1">
                  <a:solidFill>
                    <a:srgbClr val="002060"/>
                  </a:solidFill>
                </a:rPr>
                <a:t>E</a:t>
              </a:r>
              <a:endParaRPr kumimoji="1" lang="en-US" sz="1000" b="1" i="1" baseline="30000">
                <a:solidFill>
                  <a:srgbClr val="002060"/>
                </a:solidFill>
              </a:endParaRPr>
            </a:p>
          </p:txBody>
        </p:sp>
        <p:sp>
          <p:nvSpPr>
            <p:cNvPr id="297" name="TextBox 296"/>
            <p:cNvSpPr txBox="1"/>
            <p:nvPr/>
          </p:nvSpPr>
          <p:spPr>
            <a:xfrm>
              <a:off x="5514528" y="4732687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FF0000"/>
                  </a:solidFill>
                </a:rPr>
                <a:t>-2</a:t>
              </a:r>
              <a:r>
                <a:rPr kumimoji="1" lang="en-US" sz="1000" b="1" baseline="3000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6453191" y="2468012"/>
              <a:ext cx="3882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 dirty="0">
                  <a:solidFill>
                    <a:srgbClr val="FF0000"/>
                  </a:solidFill>
                </a:rPr>
                <a:t>2</a:t>
              </a:r>
              <a:r>
                <a:rPr kumimoji="1" lang="en-US" sz="1000" b="1" baseline="30000" dirty="0">
                  <a:solidFill>
                    <a:srgbClr val="FF0000"/>
                  </a:solidFill>
                </a:rPr>
                <a:t>1</a:t>
              </a:r>
              <a:r>
                <a:rPr kumimoji="1" lang="en-US" sz="1000" b="1" i="1" dirty="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302" name="TextBox 301"/>
            <p:cNvSpPr txBox="1"/>
            <p:nvPr/>
          </p:nvSpPr>
          <p:spPr>
            <a:xfrm>
              <a:off x="5222087" y="1762274"/>
              <a:ext cx="3658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900" b="1">
                  <a:solidFill>
                    <a:srgbClr val="002060"/>
                  </a:solidFill>
                </a:rPr>
                <a:t>1</a:t>
              </a:r>
              <a:r>
                <a:rPr kumimoji="1" lang="en-US" sz="900" b="1" i="1">
                  <a:solidFill>
                    <a:srgbClr val="002060"/>
                  </a:solidFill>
                </a:rPr>
                <a:t>A</a:t>
              </a:r>
              <a:r>
                <a:rPr kumimoji="1" lang="en-US" sz="1200" b="1" i="1" baseline="30000">
                  <a:solidFill>
                    <a:srgbClr val="002060"/>
                  </a:solidFill>
                </a:rPr>
                <a:t>-</a:t>
              </a:r>
            </a:p>
          </p:txBody>
        </p:sp>
        <p:sp>
          <p:nvSpPr>
            <p:cNvPr id="303" name="TextBox 302"/>
            <p:cNvSpPr txBox="1"/>
            <p:nvPr/>
          </p:nvSpPr>
          <p:spPr>
            <a:xfrm>
              <a:off x="5491163" y="3960020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5</a:t>
              </a:r>
              <a:r>
                <a:rPr kumimoji="1" lang="en-US" sz="1000" b="1" i="1">
                  <a:solidFill>
                    <a:srgbClr val="002060"/>
                  </a:solidFill>
                </a:rPr>
                <a:t>E</a:t>
              </a:r>
              <a:endParaRPr kumimoji="1" lang="en-US" sz="1000" b="1" i="1" baseline="30000">
                <a:solidFill>
                  <a:srgbClr val="002060"/>
                </a:solidFill>
              </a:endParaRPr>
            </a:p>
          </p:txBody>
        </p:sp>
        <p:sp>
          <p:nvSpPr>
            <p:cNvPr id="304" name="TextBox 303"/>
            <p:cNvSpPr txBox="1"/>
            <p:nvPr/>
          </p:nvSpPr>
          <p:spPr>
            <a:xfrm>
              <a:off x="5529266" y="3194617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-4</a:t>
              </a:r>
              <a:r>
                <a:rPr kumimoji="1" lang="en-US" sz="1000" b="1" i="1">
                  <a:solidFill>
                    <a:srgbClr val="002060"/>
                  </a:solidFill>
                </a:rPr>
                <a:t>E</a:t>
              </a:r>
              <a:endParaRPr kumimoji="1" lang="en-US" sz="1000" b="1" i="1" baseline="30000">
                <a:solidFill>
                  <a:srgbClr val="002060"/>
                </a:solidFill>
              </a:endParaRP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5545933" y="1399224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1</a:t>
              </a:r>
              <a:r>
                <a:rPr kumimoji="1" lang="en-US" sz="1000" b="1" i="1">
                  <a:solidFill>
                    <a:srgbClr val="002060"/>
                  </a:solidFill>
                </a:rPr>
                <a:t>E</a:t>
              </a:r>
              <a:endParaRPr kumimoji="1" lang="en-US" sz="1000" b="1" i="1" baseline="30000">
                <a:solidFill>
                  <a:srgbClr val="002060"/>
                </a:solidFill>
              </a:endParaRPr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4941457" y="4755741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2</a:t>
              </a:r>
              <a:r>
                <a:rPr kumimoji="1" lang="en-US" sz="1000" b="1" i="1">
                  <a:solidFill>
                    <a:srgbClr val="002060"/>
                  </a:solidFill>
                </a:rPr>
                <a:t>E</a:t>
              </a:r>
              <a:endParaRPr kumimoji="1" lang="en-US" sz="1000" b="1" i="1" baseline="30000">
                <a:solidFill>
                  <a:srgbClr val="002060"/>
                </a:solidFill>
              </a:endParaRPr>
            </a:p>
          </p:txBody>
        </p:sp>
        <p:cxnSp>
          <p:nvCxnSpPr>
            <p:cNvPr id="311" name="Straight Connector 310"/>
            <p:cNvCxnSpPr/>
            <p:nvPr/>
          </p:nvCxnSpPr>
          <p:spPr bwMode="auto">
            <a:xfrm>
              <a:off x="5581650" y="981075"/>
              <a:ext cx="9527" cy="166693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9" name="Straight Connector 318"/>
            <p:cNvCxnSpPr/>
            <p:nvPr/>
          </p:nvCxnSpPr>
          <p:spPr bwMode="auto">
            <a:xfrm>
              <a:off x="6829425" y="981075"/>
              <a:ext cx="0" cy="17145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Straight Connector 320"/>
            <p:cNvCxnSpPr/>
            <p:nvPr/>
          </p:nvCxnSpPr>
          <p:spPr bwMode="auto">
            <a:xfrm>
              <a:off x="5329237" y="976313"/>
              <a:ext cx="0" cy="17145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2" name="TextBox 321"/>
            <p:cNvSpPr txBox="1"/>
            <p:nvPr/>
          </p:nvSpPr>
          <p:spPr>
            <a:xfrm>
              <a:off x="5602072" y="1935005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1000" b="1">
                  <a:solidFill>
                    <a:srgbClr val="002060"/>
                  </a:solidFill>
                </a:rPr>
                <a:t>2</a:t>
              </a:r>
              <a:r>
                <a:rPr kumimoji="1" lang="en-US" sz="1000" b="1" i="1">
                  <a:solidFill>
                    <a:srgbClr val="002060"/>
                  </a:solidFill>
                </a:rPr>
                <a:t>A</a:t>
              </a:r>
              <a:endParaRPr kumimoji="1" lang="en-US" sz="1000" b="1" i="1" baseline="30000">
                <a:solidFill>
                  <a:srgbClr val="002060"/>
                </a:solidFill>
              </a:endParaRPr>
            </a:p>
          </p:txBody>
        </p:sp>
      </p:grpSp>
      <p:sp>
        <p:nvSpPr>
          <p:cNvPr id="301" name="TextBox 300"/>
          <p:cNvSpPr txBox="1"/>
          <p:nvPr/>
        </p:nvSpPr>
        <p:spPr>
          <a:xfrm>
            <a:off x="152400" y="5858470"/>
            <a:ext cx="899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b="1" dirty="0" smtClean="0">
                <a:latin typeface="Times New Roman" pitchFamily="18" charset="0"/>
                <a:cs typeface="Times New Roman" pitchFamily="18" charset="0"/>
              </a:rPr>
              <a:t>Lines </a:t>
            </a:r>
            <a:r>
              <a:rPr kumimoji="1"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 B</a:t>
            </a:r>
            <a:r>
              <a:rPr kumimoji="1"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lue </a:t>
            </a:r>
            <a:r>
              <a:rPr kumimoji="1"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indicate </a:t>
            </a:r>
            <a:r>
              <a:rPr lang="en-US" altLang="zh-CN" b="1" dirty="0" err="1" smtClean="0">
                <a:solidFill>
                  <a:srgbClr val="0070C0"/>
                </a:solidFill>
                <a:latin typeface="Symbol" pitchFamily="18" charset="2"/>
                <a:ea typeface="SimSun" pitchFamily="2" charset="-122"/>
              </a:rPr>
              <a:t>n</a:t>
            </a:r>
            <a:r>
              <a:rPr kumimoji="1" lang="en-US" b="1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1"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0 sub-branches;</a:t>
            </a:r>
            <a:r>
              <a:rPr kumimoji="1"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kumimoji="1"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kumimoji="1"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ed </a:t>
            </a:r>
            <a:r>
              <a:rPr kumimoji="1"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altLang="zh-CN" b="1" dirty="0" err="1" smtClean="0">
                <a:solidFill>
                  <a:srgbClr val="FF0000"/>
                </a:solidFill>
                <a:latin typeface="Symbol" pitchFamily="18" charset="2"/>
                <a:ea typeface="SimSun" pitchFamily="2" charset="-122"/>
              </a:rPr>
              <a:t>n</a:t>
            </a:r>
            <a:r>
              <a:rPr kumimoji="1" lang="en-US" b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1"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kumimoji="1"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1;</a:t>
            </a:r>
            <a:r>
              <a:rPr kumimoji="1"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 Green are </a:t>
            </a:r>
            <a:r>
              <a:rPr kumimoji="1"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perturbation-induced </a:t>
            </a:r>
            <a:r>
              <a:rPr lang="en-US" altLang="zh-CN" b="1" dirty="0" err="1">
                <a:solidFill>
                  <a:srgbClr val="00FF00"/>
                </a:solidFill>
                <a:latin typeface="Symbol" pitchFamily="18" charset="2"/>
                <a:ea typeface="SimSun" pitchFamily="2" charset="-122"/>
              </a:rPr>
              <a:t>n</a:t>
            </a:r>
            <a:r>
              <a:rPr kumimoji="1" lang="en-US" b="1" baseline="-25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1"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 4 </a:t>
            </a:r>
            <a:r>
              <a:rPr kumimoji="1" lang="en-US" b="1" dirty="0">
                <a:solidFill>
                  <a:srgbClr val="00B050"/>
                </a:solidFill>
                <a:latin typeface="Symbol" pitchFamily="18" charset="2"/>
                <a:cs typeface="Times New Roman" pitchFamily="18" charset="0"/>
              </a:rPr>
              <a:t>¬</a:t>
            </a:r>
            <a:r>
              <a:rPr kumimoji="1"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0 sub-branches appearing via intensity borrowing</a:t>
            </a:r>
            <a:r>
              <a:rPr kumimoji="1"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kumimoji="1" lang="en-US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Sub-branch </a:t>
            </a:r>
            <a:r>
              <a:rPr kumimoji="1"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labeling is </a:t>
            </a:r>
            <a:r>
              <a:rPr kumimoji="1" lang="en-US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kumimoji="1" lang="en-US" baseline="30000" dirty="0" err="1" smtClean="0">
                <a:solidFill>
                  <a:srgbClr val="000000"/>
                </a:solidFill>
                <a:latin typeface="Symbol" panose="05050102010706020507" pitchFamily="18" charset="2"/>
                <a:cs typeface="Times New Roman" pitchFamily="18" charset="0"/>
              </a:rPr>
              <a:t>n</a:t>
            </a:r>
            <a:r>
              <a:rPr kumimoji="1" lang="en-US" baseline="30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1" lang="en-US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1"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1"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0756" y="152400"/>
            <a:ext cx="8556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Loomis-Wood Plot for the C-S Stretch Band of CH</a:t>
            </a:r>
            <a:r>
              <a:rPr lang="en-US" sz="2800" b="1" baseline="-25000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endParaRPr lang="en-US" sz="2800" b="1" dirty="0"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567262"/>
              </p:ext>
            </p:extLst>
          </p:nvPr>
        </p:nvGraphicFramePr>
        <p:xfrm>
          <a:off x="269544" y="5064534"/>
          <a:ext cx="8654143" cy="6272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494048"/>
              </p:ext>
            </p:extLst>
          </p:nvPr>
        </p:nvGraphicFramePr>
        <p:xfrm>
          <a:off x="228600" y="986833"/>
          <a:ext cx="8686800" cy="4724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67431" y="309724"/>
            <a:ext cx="57301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600" b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-Reduced Torsion-Vibration Energies</a:t>
            </a:r>
            <a:endParaRPr lang="en-US" sz="2600" b="1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8103" y="854517"/>
            <a:ext cx="30807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smtClean="0"/>
              <a:t>Out-of-Plane </a:t>
            </a:r>
            <a:r>
              <a:rPr lang="en-US" sz="2200" i="1" smtClean="0"/>
              <a:t>A”</a:t>
            </a:r>
            <a:r>
              <a:rPr lang="en-US" sz="2200" smtClean="0"/>
              <a:t> CH</a:t>
            </a:r>
            <a:r>
              <a:rPr lang="en-US" sz="2200" baseline="-25000" smtClean="0"/>
              <a:t>3</a:t>
            </a:r>
            <a:r>
              <a:rPr lang="en-US" sz="2200" smtClean="0"/>
              <a:t> Rock</a:t>
            </a:r>
            <a:endParaRPr lang="en-US" sz="2200"/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4661"/>
              </p:ext>
            </p:extLst>
          </p:nvPr>
        </p:nvGraphicFramePr>
        <p:xfrm>
          <a:off x="228600" y="3170642"/>
          <a:ext cx="8686800" cy="449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11867" y="5009943"/>
            <a:ext cx="15781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smtClean="0"/>
              <a:t>A’</a:t>
            </a:r>
            <a:r>
              <a:rPr lang="en-US" sz="2200" smtClean="0"/>
              <a:t> CSH Bend</a:t>
            </a:r>
            <a:endParaRPr lang="en-US" sz="2200"/>
          </a:p>
        </p:txBody>
      </p:sp>
      <p:sp>
        <p:nvSpPr>
          <p:cNvPr id="12" name="TextBox 11"/>
          <p:cNvSpPr txBox="1"/>
          <p:nvPr/>
        </p:nvSpPr>
        <p:spPr>
          <a:xfrm>
            <a:off x="1767431" y="2987745"/>
            <a:ext cx="17136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smtClean="0"/>
              <a:t>A’</a:t>
            </a:r>
            <a:r>
              <a:rPr lang="en-US" sz="2200" smtClean="0"/>
              <a:t> C-S Stretch</a:t>
            </a:r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69830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597287"/>
              </p:ext>
            </p:extLst>
          </p:nvPr>
        </p:nvGraphicFramePr>
        <p:xfrm>
          <a:off x="228600" y="228600"/>
          <a:ext cx="8671034" cy="6289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961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277251"/>
              </p:ext>
            </p:extLst>
          </p:nvPr>
        </p:nvGraphicFramePr>
        <p:xfrm>
          <a:off x="1187028" y="1828800"/>
          <a:ext cx="6858000" cy="45002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5840"/>
                <a:gridCol w="914400"/>
                <a:gridCol w="1188720"/>
                <a:gridCol w="1097280"/>
                <a:gridCol w="1371600"/>
                <a:gridCol w="1280160"/>
              </a:tblGrid>
              <a:tr h="457200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Parameter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600" u="none" strike="noStrike" smtClean="0">
                          <a:effectLst/>
                        </a:rPr>
                        <a:t>    Ground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600" u="none" strike="noStrike" smtClean="0">
                          <a:effectLst/>
                        </a:rPr>
                        <a:t>    C-S </a:t>
                      </a:r>
                      <a:r>
                        <a:rPr lang="en-US" sz="1600" u="none" strike="noStrike">
                          <a:effectLst/>
                        </a:rPr>
                        <a:t>Stretch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600" u="none" strike="noStrike" smtClean="0">
                          <a:effectLst/>
                        </a:rPr>
                        <a:t>    CSH </a:t>
                      </a:r>
                      <a:r>
                        <a:rPr lang="en-US" sz="1600" u="none" strike="noStrike">
                          <a:effectLst/>
                        </a:rPr>
                        <a:t>Bend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600" u="none" strike="noStrike" smtClean="0">
                          <a:effectLst/>
                        </a:rPr>
                        <a:t>     CH</a:t>
                      </a:r>
                      <a:r>
                        <a:rPr lang="en-US" sz="1600" u="none" strike="noStrike" baseline="-25000" smtClean="0">
                          <a:effectLst/>
                        </a:rPr>
                        <a:t>3</a:t>
                      </a:r>
                      <a:r>
                        <a:rPr lang="en-US" sz="1600" u="none" strike="noStrike" smtClean="0">
                          <a:effectLst/>
                        </a:rPr>
                        <a:t> </a:t>
                      </a:r>
                      <a:r>
                        <a:rPr lang="en-US" sz="1600" u="none" strike="noStrike">
                          <a:effectLst/>
                        </a:rPr>
                        <a:t>Rock A"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600" u="none" strike="noStrike" smtClean="0">
                          <a:effectLst/>
                        </a:rPr>
                        <a:t>  CH</a:t>
                      </a:r>
                      <a:r>
                        <a:rPr lang="en-US" sz="1600" u="none" strike="noStrike" baseline="-25000" smtClean="0">
                          <a:effectLst/>
                        </a:rPr>
                        <a:t>3</a:t>
                      </a:r>
                      <a:r>
                        <a:rPr lang="en-US" sz="1600" u="none" strike="noStrike" smtClean="0">
                          <a:effectLst/>
                        </a:rPr>
                        <a:t> Rock A'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i="1" u="none" strike="noStrike">
                          <a:effectLst/>
                        </a:rPr>
                        <a:t>E</a:t>
                      </a:r>
                      <a:r>
                        <a:rPr lang="en-US" sz="1600" u="none" strike="noStrike" baseline="-25000">
                          <a:effectLst/>
                        </a:rPr>
                        <a:t>0</a:t>
                      </a:r>
                      <a:endParaRPr lang="en-US" sz="16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0.6737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710.9807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801.5503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957.0436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1074.0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solidFill>
                            <a:srgbClr val="3333FF"/>
                          </a:solidFill>
                          <a:effectLst/>
                        </a:rPr>
                        <a:t>a</a:t>
                      </a:r>
                      <a:r>
                        <a:rPr lang="en-US" sz="1600" b="1" u="none" strike="noStrike" baseline="-25000">
                          <a:solidFill>
                            <a:srgbClr val="3333FF"/>
                          </a:solidFill>
                          <a:effectLst/>
                        </a:rPr>
                        <a:t>1</a:t>
                      </a:r>
                      <a:endParaRPr lang="en-US" sz="1600" b="1" i="0" u="none" strike="noStrike" baseline="-25000">
                        <a:solidFill>
                          <a:srgbClr val="3333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smtClean="0">
                          <a:solidFill>
                            <a:srgbClr val="3333FF"/>
                          </a:solidFill>
                          <a:effectLst/>
                        </a:rPr>
                        <a:t>0.65287</a:t>
                      </a:r>
                      <a:endParaRPr lang="en-US" sz="1600" b="1" i="0" u="none" strike="noStrike">
                        <a:solidFill>
                          <a:srgbClr val="3333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smtClean="0">
                          <a:solidFill>
                            <a:srgbClr val="3333FF"/>
                          </a:solidFill>
                          <a:effectLst/>
                        </a:rPr>
                        <a:t>0.80125</a:t>
                      </a:r>
                      <a:endParaRPr lang="en-US" sz="1600" b="1" i="0" u="none" strike="noStrike">
                        <a:solidFill>
                          <a:srgbClr val="3333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smtClean="0">
                          <a:solidFill>
                            <a:srgbClr val="3333FF"/>
                          </a:solidFill>
                          <a:effectLst/>
                        </a:rPr>
                        <a:t>0.36219</a:t>
                      </a:r>
                      <a:endParaRPr lang="en-US" sz="1600" b="1" i="0" u="none" strike="noStrike">
                        <a:solidFill>
                          <a:srgbClr val="3333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smtClean="0">
                          <a:solidFill>
                            <a:srgbClr val="3333FF"/>
                          </a:solidFill>
                        </a:rPr>
                        <a:t>–</a:t>
                      </a:r>
                      <a:r>
                        <a:rPr lang="en-US" sz="1600" b="1" u="none" strike="noStrike" smtClean="0">
                          <a:solidFill>
                            <a:srgbClr val="3333FF"/>
                          </a:solidFill>
                          <a:effectLst/>
                        </a:rPr>
                        <a:t>1.33263</a:t>
                      </a:r>
                      <a:endParaRPr lang="en-US" sz="1600" b="1" i="0" u="none" strike="noStrike">
                        <a:solidFill>
                          <a:srgbClr val="3333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smtClean="0"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en-US" sz="1600" b="1" i="0" u="none" strike="noStrike"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53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i="1" u="none" strike="noStrike">
                          <a:effectLst/>
                        </a:rPr>
                        <a:t>a</a:t>
                      </a:r>
                      <a:r>
                        <a:rPr lang="en-US" sz="1600" u="none" strike="noStrike" baseline="-25000">
                          <a:effectLst/>
                        </a:rPr>
                        <a:t>2</a:t>
                      </a:r>
                      <a:endParaRPr lang="en-US" sz="16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0.00167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-0.0583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</a:t>
                      </a:r>
                      <a:r>
                        <a:rPr lang="en-US" sz="1600" u="none" strike="noStrike" smtClean="0">
                          <a:effectLst/>
                        </a:rPr>
                        <a:t>0.004023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</a:t>
                      </a:r>
                      <a:r>
                        <a:rPr lang="en-US" sz="1600" u="none" strike="noStrike" smtClean="0">
                          <a:effectLst/>
                        </a:rPr>
                        <a:t>0.0188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3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i="1" u="none" strike="noStrike">
                          <a:effectLst/>
                        </a:rPr>
                        <a:t>A-B</a:t>
                      </a:r>
                      <a:endParaRPr lang="en-US" sz="16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3.004472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3.004592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3.020647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3.000452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3.045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3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i="1" u="none" strike="noStrike">
                          <a:effectLst/>
                        </a:rPr>
                        <a:t>D</a:t>
                      </a:r>
                      <a:r>
                        <a:rPr lang="en-US" sz="1600" u="none" strike="noStrike" baseline="-25000">
                          <a:effectLst/>
                        </a:rPr>
                        <a:t>K</a:t>
                      </a:r>
                      <a:endParaRPr lang="en-US" sz="16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2.03E-05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1.44E-05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1.549E-05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2.702E-05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3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chemeClr val="dk1"/>
                          </a:solidFill>
                          <a:effectLst/>
                          <a:latin typeface="Symbol" pitchFamily="18" charset="2"/>
                        </a:rPr>
                        <a:t>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0.651753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0.653632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0.641697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0.648306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3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S.D.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0.0241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0.0311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smtClean="0">
                          <a:effectLst/>
                        </a:rPr>
                        <a:t>0.0310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3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smtClean="0">
                          <a:effectLst/>
                        </a:rPr>
                        <a:t># Origins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smtClean="0">
                          <a:effectLst/>
                        </a:rPr>
                        <a:t>                35</a:t>
                      </a:r>
                      <a:r>
                        <a:rPr lang="en-US" sz="16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</a:t>
                      </a:r>
                      <a:endParaRPr lang="en-US" sz="1600" u="none" strike="noStrike" smtClean="0"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smtClean="0">
                          <a:effectLst/>
                        </a:rPr>
                        <a:t>              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smtClean="0">
                          <a:effectLst/>
                        </a:rPr>
                        <a:t>                    32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33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smtClean="0">
                          <a:effectLst/>
                        </a:rPr>
                        <a:t> # Fitted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smtClean="0">
                          <a:effectLst/>
                        </a:rPr>
                        <a:t>                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smtClean="0">
                          <a:effectLst/>
                        </a:rPr>
                        <a:t>              27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smtClean="0">
                          <a:effectLst/>
                        </a:rPr>
                        <a:t>                    32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3348">
                <a:tc>
                  <a:txBody>
                    <a:bodyPr/>
                    <a:lstStyle/>
                    <a:p>
                      <a:pPr algn="ctr" fontAlgn="b">
                        <a:spcAft>
                          <a:spcPts val="300"/>
                        </a:spcAft>
                      </a:pPr>
                      <a:r>
                        <a:rPr lang="en-US" sz="1600" u="none" strike="noStrike">
                          <a:effectLst/>
                          <a:latin typeface="Symbol" pitchFamily="18" charset="2"/>
                        </a:rPr>
                        <a:t>n</a:t>
                      </a:r>
                      <a:r>
                        <a:rPr lang="en-US" sz="1600" u="none" strike="noStrike" baseline="-25000">
                          <a:effectLst/>
                        </a:rPr>
                        <a:t>vib</a:t>
                      </a:r>
                      <a:endParaRPr lang="en-US" sz="16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300"/>
                        </a:spcAft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Aft>
                          <a:spcPts val="300"/>
                        </a:spcAft>
                      </a:pPr>
                      <a:r>
                        <a:rPr lang="en-US" sz="1600" u="none" strike="noStrike" smtClean="0">
                          <a:effectLst/>
                        </a:rPr>
                        <a:t>710.3070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Aft>
                          <a:spcPts val="300"/>
                        </a:spcAft>
                      </a:pPr>
                      <a:r>
                        <a:rPr lang="en-US" sz="1600" u="none" strike="noStrike" smtClean="0">
                          <a:effectLst/>
                        </a:rPr>
                        <a:t>800.8766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Aft>
                          <a:spcPts val="300"/>
                        </a:spcAft>
                      </a:pPr>
                      <a:r>
                        <a:rPr lang="en-US" sz="1600" u="none" strike="noStrike" smtClean="0">
                          <a:effectLst/>
                        </a:rPr>
                        <a:t>956.3699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300"/>
                        </a:spcAft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1073.3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53348">
                <a:tc>
                  <a:txBody>
                    <a:bodyPr/>
                    <a:lstStyle/>
                    <a:p>
                      <a:pPr algn="ctr" fontAlgn="b">
                        <a:spcAft>
                          <a:spcPts val="300"/>
                        </a:spcAft>
                      </a:pPr>
                      <a:r>
                        <a:rPr lang="en-US" sz="1600" b="1" i="1" u="none" strike="noStrike" baseline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“V</a:t>
                      </a:r>
                      <a:r>
                        <a:rPr lang="en-US" sz="1600" b="1" i="0" u="none" strike="noStrike" baseline="-2500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600" b="1" i="0" u="none" strike="noStrike" baseline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” [1-D]</a:t>
                      </a:r>
                      <a:endParaRPr lang="en-US" sz="1600" b="1" i="0" u="none" strike="noStrike" baseline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443.93</a:t>
                      </a:r>
                      <a:endParaRPr lang="en-US" sz="1600" b="1" i="0" u="none" strike="noStrike" baseline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419.95</a:t>
                      </a:r>
                      <a:endParaRPr lang="en-US" sz="1600" b="1" i="0" u="none" strike="noStrike" baseline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515.45</a:t>
                      </a:r>
                      <a:endParaRPr lang="en-US" sz="1600" b="1" i="0" u="none" strike="noStrike" baseline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363.82</a:t>
                      </a:r>
                      <a:endParaRPr lang="en-US" sz="1600" b="1" i="0" u="none" strike="noStrike" baseline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300"/>
                        </a:spcAft>
                      </a:pPr>
                      <a:endParaRPr lang="en-US" sz="1600" b="1" i="0" u="none" strike="noStrike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368101"/>
            <a:ext cx="8078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solidFill>
                  <a:srgbClr val="0E40AE"/>
                </a:solidFill>
                <a:latin typeface="Times New Roman" pitchFamily="18" charset="0"/>
                <a:cs typeface="Times New Roman" pitchFamily="18" charset="0"/>
              </a:rPr>
              <a:t>Fourier Fits to the Torsion-Vibration </a:t>
            </a:r>
            <a:r>
              <a:rPr lang="en-US" sz="2400" b="1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v</a:t>
            </a:r>
            <a:r>
              <a:rPr lang="en-US" sz="2400" b="1" baseline="-25000" smtClean="0">
                <a:solidFill>
                  <a:srgbClr val="0E40AE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smtClean="0">
                <a:solidFill>
                  <a:srgbClr val="0E40AE"/>
                </a:solidFill>
                <a:latin typeface="Times New Roman" pitchFamily="18" charset="0"/>
                <a:cs typeface="Times New Roman" pitchFamily="18" charset="0"/>
              </a:rPr>
              <a:t> = 0 Substate Origins</a:t>
            </a:r>
            <a:endParaRPr lang="en-US" sz="2400" b="1">
              <a:solidFill>
                <a:srgbClr val="0E40A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3456" y="1119116"/>
            <a:ext cx="7402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/>
              <a:t>E</a:t>
            </a:r>
            <a:r>
              <a:rPr lang="en-US" baseline="-25000" smtClean="0"/>
              <a:t>0</a:t>
            </a:r>
            <a:r>
              <a:rPr lang="en-US" smtClean="0"/>
              <a:t>(</a:t>
            </a:r>
            <a:r>
              <a:rPr lang="en-US" i="1" smtClean="0"/>
              <a:t>K</a:t>
            </a:r>
            <a:r>
              <a:rPr lang="en-US" smtClean="0"/>
              <a:t>,</a:t>
            </a:r>
            <a:r>
              <a:rPr lang="en-US" smtClean="0">
                <a:latin typeface="Symbol" pitchFamily="18" charset="2"/>
              </a:rPr>
              <a:t>s</a:t>
            </a:r>
            <a:r>
              <a:rPr lang="en-US" smtClean="0"/>
              <a:t>) = </a:t>
            </a:r>
            <a:r>
              <a:rPr lang="en-US" i="1" smtClean="0"/>
              <a:t>E</a:t>
            </a:r>
            <a:r>
              <a:rPr lang="en-US" baseline="-25000" smtClean="0"/>
              <a:t>0</a:t>
            </a:r>
            <a:r>
              <a:rPr lang="en-US" smtClean="0"/>
              <a:t> – </a:t>
            </a:r>
            <a:r>
              <a:rPr lang="en-US" i="1" smtClean="0"/>
              <a:t>a</a:t>
            </a:r>
            <a:r>
              <a:rPr lang="en-US" baseline="-25000" smtClean="0"/>
              <a:t>1</a:t>
            </a:r>
            <a:r>
              <a:rPr lang="en-US" smtClean="0"/>
              <a:t>cos[(</a:t>
            </a:r>
            <a:r>
              <a:rPr lang="en-US" smtClean="0">
                <a:latin typeface="Symbol" pitchFamily="18" charset="2"/>
              </a:rPr>
              <a:t>r</a:t>
            </a:r>
            <a:r>
              <a:rPr lang="en-US" i="1" smtClean="0"/>
              <a:t>K </a:t>
            </a:r>
            <a:r>
              <a:rPr lang="en-US" smtClean="0"/>
              <a:t>+ </a:t>
            </a:r>
            <a:r>
              <a:rPr lang="en-US" smtClean="0">
                <a:latin typeface="Symbol" pitchFamily="18" charset="2"/>
              </a:rPr>
              <a:t>s</a:t>
            </a:r>
            <a:r>
              <a:rPr lang="en-US" smtClean="0"/>
              <a:t>)2</a:t>
            </a:r>
            <a:r>
              <a:rPr lang="en-US" smtClean="0">
                <a:latin typeface="Symbol" pitchFamily="18" charset="2"/>
              </a:rPr>
              <a:t>p</a:t>
            </a:r>
            <a:r>
              <a:rPr lang="en-US" smtClean="0"/>
              <a:t>/3] + </a:t>
            </a:r>
            <a:r>
              <a:rPr lang="en-US" i="1" smtClean="0"/>
              <a:t>a</a:t>
            </a:r>
            <a:r>
              <a:rPr lang="en-US" baseline="-25000" smtClean="0"/>
              <a:t>2</a:t>
            </a:r>
            <a:r>
              <a:rPr lang="en-US" smtClean="0"/>
              <a:t>cos[(</a:t>
            </a:r>
            <a:r>
              <a:rPr lang="en-US" smtClean="0">
                <a:latin typeface="Symbol" pitchFamily="18" charset="2"/>
              </a:rPr>
              <a:t>r</a:t>
            </a:r>
            <a:r>
              <a:rPr lang="en-US" i="1" smtClean="0"/>
              <a:t>K</a:t>
            </a:r>
            <a:r>
              <a:rPr lang="en-US" smtClean="0"/>
              <a:t> + </a:t>
            </a:r>
            <a:r>
              <a:rPr lang="en-US" smtClean="0">
                <a:latin typeface="Symbol" pitchFamily="18" charset="2"/>
              </a:rPr>
              <a:t>s</a:t>
            </a:r>
            <a:r>
              <a:rPr lang="en-US" smtClean="0"/>
              <a:t>)4</a:t>
            </a:r>
            <a:r>
              <a:rPr lang="en-US" smtClean="0">
                <a:latin typeface="Symbol" pitchFamily="18" charset="2"/>
              </a:rPr>
              <a:t>p</a:t>
            </a:r>
            <a:r>
              <a:rPr lang="en-US" smtClean="0"/>
              <a:t>/3] + (</a:t>
            </a:r>
            <a:r>
              <a:rPr lang="en-US" i="1" smtClean="0"/>
              <a:t>A</a:t>
            </a:r>
            <a:r>
              <a:rPr lang="en-US" smtClean="0"/>
              <a:t> – </a:t>
            </a:r>
            <a:r>
              <a:rPr lang="en-US" i="1" smtClean="0"/>
              <a:t>B</a:t>
            </a:r>
            <a:r>
              <a:rPr lang="en-US" smtClean="0"/>
              <a:t>)</a:t>
            </a:r>
            <a:r>
              <a:rPr lang="en-US" i="1" smtClean="0"/>
              <a:t>K</a:t>
            </a:r>
            <a:r>
              <a:rPr lang="en-US" baseline="30000" smtClean="0"/>
              <a:t>2</a:t>
            </a:r>
            <a:r>
              <a:rPr lang="en-US" smtClean="0"/>
              <a:t> –</a:t>
            </a:r>
            <a:r>
              <a:rPr lang="en-US" i="1" smtClean="0"/>
              <a:t>D</a:t>
            </a:r>
            <a:r>
              <a:rPr lang="en-US" baseline="-25000" smtClean="0"/>
              <a:t>K</a:t>
            </a:r>
            <a:r>
              <a:rPr lang="en-US" i="1" smtClean="0"/>
              <a:t>K</a:t>
            </a:r>
            <a:r>
              <a:rPr lang="en-US" baseline="30000" smtClean="0"/>
              <a:t>4</a:t>
            </a:r>
            <a:endParaRPr lang="en-US" baseline="30000"/>
          </a:p>
        </p:txBody>
      </p:sp>
    </p:spTree>
    <p:extLst>
      <p:ext uri="{BB962C8B-B14F-4D97-AF65-F5344CB8AC3E}">
        <p14:creationId xmlns:p14="http://schemas.microsoft.com/office/powerpoint/2010/main" val="270667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30394</TotalTime>
  <Words>891</Words>
  <Application>Microsoft Office PowerPoint</Application>
  <PresentationFormat>On-screen Show (4:3)</PresentationFormat>
  <Paragraphs>245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31" baseType="lpstr">
      <vt:lpstr>Arial</vt:lpstr>
      <vt:lpstr>Calibri</vt:lpstr>
      <vt:lpstr>Wingdings</vt:lpstr>
      <vt:lpstr>Times New Roman</vt:lpstr>
      <vt:lpstr>新細明體</vt:lpstr>
      <vt:lpstr>Monotype Corsiva</vt:lpstr>
      <vt:lpstr>Symbol</vt:lpstr>
      <vt:lpstr>time</vt:lpstr>
      <vt:lpstr>SimSun</vt:lpstr>
      <vt:lpstr>Default Design</vt:lpstr>
      <vt:lpstr>1_Default Design</vt:lpstr>
      <vt:lpstr>3_Default Design</vt:lpstr>
      <vt:lpstr>4_Default Design</vt:lpstr>
      <vt:lpstr>6_Default Design</vt:lpstr>
      <vt:lpstr>7_Default Design</vt:lpstr>
      <vt:lpstr>1_Office Theme</vt:lpstr>
      <vt:lpstr>5_Default Design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M. Lees</dc:creator>
  <cp:lastModifiedBy>Ronald M. Lees</cp:lastModifiedBy>
  <cp:revision>239</cp:revision>
  <cp:lastPrinted>2015-11-05T20:42:23Z</cp:lastPrinted>
  <dcterms:created xsi:type="dcterms:W3CDTF">2015-07-22T15:52:58Z</dcterms:created>
  <dcterms:modified xsi:type="dcterms:W3CDTF">2016-06-11T20:27:32Z</dcterms:modified>
</cp:coreProperties>
</file>