
<file path=[Content_Types].xml><?xml version="1.0" encoding="utf-8"?>
<Types xmlns="http://schemas.openxmlformats.org/package/2006/content-types">
  <Override PartName="/ppt/tags/tag6.xml" ContentType="application/vnd.openxmlformats-officedocument.presentationml.tags+xml"/>
  <Override PartName="/ppt/tags/tag8.xml" ContentType="application/vnd.openxmlformats-officedocument.presentationml.tags+xml"/>
  <Override PartName="/ppt/diagrams/colors1.xml" ContentType="application/vnd.openxmlformats-officedocument.drawingml.diagramColors+xml"/>
  <Override PartName="/customXml/itemProps1.xml" ContentType="application/vnd.openxmlformats-officedocument.customXmlProperties+xml"/>
  <Override PartName="/ppt/slideMasters/slideMaster1.xml" ContentType="application/vnd.openxmlformats-officedocument.presentationml.slideMaster+xml"/>
  <Override PartName="/ppt/theme/theme3.xml" ContentType="application/vnd.openxmlformats-officedocument.theme+xml"/>
  <Override PartName="/ppt/tags/tag4.xml" ContentType="application/vnd.openxmlformats-officedocument.presentationml.tags+xml"/>
  <Override PartName="/ppt/theme/theme1.xml" ContentType="application/vnd.openxmlformats-officedocument.theme+xml"/>
  <Default Extension="wmf" ContentType="image/x-wmf"/>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docProps/custom.xml" ContentType="application/vnd.openxmlformats-officedocument.custom-properties+xml"/>
  <Override PartName="/ppt/commentAuthors.xml" ContentType="application/vnd.openxmlformats-officedocument.presentationml.commentAuthors+xml"/>
  <Default Extension="vml" ContentType="application/vnd.openxmlformats-officedocument.vmlDrawing"/>
  <Override PartName="/ppt/tags/tag14.xml" ContentType="application/vnd.openxmlformats-officedocument.presentationml.tags+xml"/>
  <Override PartName="/ppt/tags/tag15.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diagrams/data1.xml" ContentType="application/vnd.openxmlformats-officedocument.drawingml.diagramData+xml"/>
  <Override PartName="/docProps/core.xml" ContentType="application/vnd.openxmlformats-package.core-properties+xml"/>
  <Override PartName="/ppt/tags/tag7.xml" ContentType="application/vnd.openxmlformats-officedocument.presentationml.tags+xml"/>
  <Default Extension="png" ContentType="image/png"/>
  <Default Extension="bin" ContentType="application/vnd.openxmlformats-officedocument.oleObject"/>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diagrams/drawing1.xml" ContentType="application/vnd.ms-office.drawingml.diagramDrawing+xml"/>
  <Override PartName="/ppt/slides/slide1.xml" ContentType="application/vnd.openxmlformats-officedocument.presentationml.slide+xml"/>
  <Override PartName="/ppt/tags/tag3.xml" ContentType="application/vnd.openxmlformats-officedocument.presentationml.tags+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
  </p:notesMasterIdLst>
  <p:handoutMasterIdLst>
    <p:handoutMasterId r:id="rId5"/>
  </p:handoutMasterIdLst>
  <p:sldIdLst>
    <p:sldId id="260" r:id="rId3"/>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13824" userDrawn="1">
          <p15:clr>
            <a:srgbClr val="A4A3A4"/>
          </p15:clr>
        </p15:guide>
        <p15:guide id="2" orient="horz" pos="10413" userDrawn="1">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7C8EA"/>
    <a:srgbClr val="CCCCFF"/>
    <a:srgbClr val="66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94" autoAdjust="0"/>
    <p:restoredTop sz="94660"/>
  </p:normalViewPr>
  <p:slideViewPr>
    <p:cSldViewPr snapToGrid="0">
      <p:cViewPr varScale="1">
        <p:scale>
          <a:sx n="15" d="100"/>
          <a:sy n="15" d="100"/>
        </p:scale>
        <p:origin x="-1320" y="-222"/>
      </p:cViewPr>
      <p:guideLst>
        <p:guide orient="horz" pos="10413"/>
        <p:guide pos="13824"/>
      </p:guideLst>
    </p:cSldViewPr>
  </p:slideViewPr>
  <p:notesTextViewPr>
    <p:cViewPr>
      <p:scale>
        <a:sx n="1" d="1"/>
        <a:sy n="1" d="1"/>
      </p:scale>
      <p:origin x="0" y="0"/>
    </p:cViewPr>
  </p:notesTextViewPr>
  <p:notesViewPr>
    <p:cSldViewPr snapToGrid="0" showGuides="1">
      <p:cViewPr varScale="1">
        <p:scale>
          <a:sx n="53" d="100"/>
          <a:sy n="53" d="100"/>
        </p:scale>
        <p:origin x="2844" y="84"/>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2A1A70-E5E0-4AC8-BC53-C1146388A77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F416D1C4-56B2-408B-BB2E-65D7CFBE864B}">
      <dgm:prSet phldrT="[Text]" custT="1"/>
      <dgm:spPr>
        <a:solidFill>
          <a:srgbClr val="FF0000"/>
        </a:solidFill>
      </dgm:spPr>
      <dgm:t>
        <a:bodyPr/>
        <a:lstStyle/>
        <a:p>
          <a:r>
            <a:rPr lang="en-US" sz="3200" dirty="0" smtClean="0"/>
            <a:t>Synthesis of materials</a:t>
          </a:r>
          <a:endParaRPr lang="en-US" sz="3200" dirty="0"/>
        </a:p>
      </dgm:t>
    </dgm:pt>
    <dgm:pt modelId="{462286BC-FCEB-4A8E-934A-B439C6277F73}" type="parTrans" cxnId="{A8A67BE1-C5DE-4217-9EF7-CC698DDA3717}">
      <dgm:prSet/>
      <dgm:spPr/>
      <dgm:t>
        <a:bodyPr/>
        <a:lstStyle/>
        <a:p>
          <a:endParaRPr lang="en-US"/>
        </a:p>
      </dgm:t>
    </dgm:pt>
    <dgm:pt modelId="{A369F376-3FF0-48C2-868C-92B07B32D0CF}" type="sibTrans" cxnId="{A8A67BE1-C5DE-4217-9EF7-CC698DDA3717}">
      <dgm:prSet/>
      <dgm:spPr/>
      <dgm:t>
        <a:bodyPr/>
        <a:lstStyle/>
        <a:p>
          <a:endParaRPr lang="en-US"/>
        </a:p>
      </dgm:t>
    </dgm:pt>
    <dgm:pt modelId="{5E64A1B3-E15F-4ED9-ACFE-BB1E616D7FBD}">
      <dgm:prSet phldrT="[Text]" custT="1"/>
      <dgm:spPr/>
      <dgm:t>
        <a:bodyPr/>
        <a:lstStyle/>
        <a:p>
          <a:r>
            <a:rPr lang="en-US" sz="3200" dirty="0" smtClean="0">
              <a:latin typeface="+mn-lt"/>
            </a:rPr>
            <a:t>All samples were synthesized by arc melting.</a:t>
          </a:r>
          <a:endParaRPr lang="en-US" sz="3200" dirty="0">
            <a:latin typeface="+mn-lt"/>
          </a:endParaRPr>
        </a:p>
      </dgm:t>
    </dgm:pt>
    <dgm:pt modelId="{5BCAD4D0-EA7B-4231-ADB9-2F83E4EB7A68}" type="parTrans" cxnId="{FCC43D6F-0620-43EF-A822-D1F36237AE4E}">
      <dgm:prSet/>
      <dgm:spPr/>
      <dgm:t>
        <a:bodyPr/>
        <a:lstStyle/>
        <a:p>
          <a:endParaRPr lang="en-US"/>
        </a:p>
      </dgm:t>
    </dgm:pt>
    <dgm:pt modelId="{DB985B96-F4B0-47F8-BC48-F605F13638CE}" type="sibTrans" cxnId="{FCC43D6F-0620-43EF-A822-D1F36237AE4E}">
      <dgm:prSet/>
      <dgm:spPr/>
      <dgm:t>
        <a:bodyPr/>
        <a:lstStyle/>
        <a:p>
          <a:endParaRPr lang="en-US"/>
        </a:p>
      </dgm:t>
    </dgm:pt>
    <dgm:pt modelId="{F1D4DE31-BB87-4A48-867C-1532CF8FFFBE}">
      <dgm:prSet phldrT="[Text]" custT="1"/>
      <dgm:spPr/>
      <dgm:t>
        <a:bodyPr/>
        <a:lstStyle/>
        <a:p>
          <a:r>
            <a:rPr lang="en-US" sz="3200" dirty="0" smtClean="0">
              <a:latin typeface="+mn-lt"/>
            </a:rPr>
            <a:t>Single melt </a:t>
          </a:r>
          <a:r>
            <a:rPr lang="en-US" sz="3200" dirty="0" err="1" smtClean="0">
              <a:latin typeface="+mn-lt"/>
            </a:rPr>
            <a:t>TiFe</a:t>
          </a:r>
          <a:r>
            <a:rPr lang="en-US" sz="3200" dirty="0" smtClean="0">
              <a:latin typeface="+mn-lt"/>
            </a:rPr>
            <a:t>, </a:t>
          </a:r>
          <a:r>
            <a:rPr lang="en-US" sz="3200" dirty="0" err="1" smtClean="0">
              <a:latin typeface="+mn-lt"/>
            </a:rPr>
            <a:t>TiFe</a:t>
          </a:r>
          <a:r>
            <a:rPr lang="en-US" sz="3200" dirty="0" smtClean="0">
              <a:latin typeface="+mn-lt"/>
            </a:rPr>
            <a:t> +4wt% </a:t>
          </a:r>
          <a:r>
            <a:rPr lang="en-US" sz="3200" dirty="0" err="1" smtClean="0">
              <a:latin typeface="+mn-lt"/>
            </a:rPr>
            <a:t>Zr</a:t>
          </a:r>
          <a:r>
            <a:rPr lang="en-US" sz="3200" dirty="0" smtClean="0">
              <a:latin typeface="+mn-lt"/>
            </a:rPr>
            <a:t>, V were synthesized.</a:t>
          </a:r>
          <a:endParaRPr lang="en-US" sz="3200" dirty="0">
            <a:latin typeface="+mn-lt"/>
          </a:endParaRPr>
        </a:p>
      </dgm:t>
    </dgm:pt>
    <dgm:pt modelId="{B6595076-4F52-4B8D-82F7-404CD18BC94D}" type="parTrans" cxnId="{EEF34662-A016-424D-ACAE-75AE0040B250}">
      <dgm:prSet/>
      <dgm:spPr/>
      <dgm:t>
        <a:bodyPr/>
        <a:lstStyle/>
        <a:p>
          <a:endParaRPr lang="en-US"/>
        </a:p>
      </dgm:t>
    </dgm:pt>
    <dgm:pt modelId="{FEB26A27-F807-44CD-8679-7250D5E15C73}" type="sibTrans" cxnId="{EEF34662-A016-424D-ACAE-75AE0040B250}">
      <dgm:prSet/>
      <dgm:spPr/>
      <dgm:t>
        <a:bodyPr/>
        <a:lstStyle/>
        <a:p>
          <a:endParaRPr lang="en-US"/>
        </a:p>
      </dgm:t>
    </dgm:pt>
    <dgm:pt modelId="{E844ECD8-C24E-48BD-8AAA-8F227F5A93F1}">
      <dgm:prSet phldrT="[Text]" custT="1"/>
      <dgm:spPr>
        <a:solidFill>
          <a:schemeClr val="accent1">
            <a:lumMod val="75000"/>
          </a:schemeClr>
        </a:solidFill>
      </dgm:spPr>
      <dgm:t>
        <a:bodyPr/>
        <a:lstStyle/>
        <a:p>
          <a:r>
            <a:rPr lang="en-US" sz="3200" dirty="0" smtClean="0"/>
            <a:t>Crystal Structure</a:t>
          </a:r>
          <a:endParaRPr lang="en-US" sz="3200" dirty="0"/>
        </a:p>
      </dgm:t>
    </dgm:pt>
    <dgm:pt modelId="{81FB762B-3033-401B-9CB9-18F71087BAC3}" type="parTrans" cxnId="{1AC6B0CB-9D50-41A1-ACFE-E062546743FF}">
      <dgm:prSet/>
      <dgm:spPr/>
      <dgm:t>
        <a:bodyPr/>
        <a:lstStyle/>
        <a:p>
          <a:endParaRPr lang="en-US"/>
        </a:p>
      </dgm:t>
    </dgm:pt>
    <dgm:pt modelId="{63E4BD4F-5729-4AB5-8A4A-24AB899495F9}" type="sibTrans" cxnId="{1AC6B0CB-9D50-41A1-ACFE-E062546743FF}">
      <dgm:prSet/>
      <dgm:spPr/>
      <dgm:t>
        <a:bodyPr/>
        <a:lstStyle/>
        <a:p>
          <a:endParaRPr lang="en-US"/>
        </a:p>
      </dgm:t>
    </dgm:pt>
    <dgm:pt modelId="{36EE0D97-F60D-4C10-B66C-99D716CE1C5A}">
      <dgm:prSet phldrT="[Text]" custT="1"/>
      <dgm:spPr/>
      <dgm:t>
        <a:bodyPr/>
        <a:lstStyle/>
        <a:p>
          <a:r>
            <a:rPr lang="en-US" sz="3200" dirty="0" smtClean="0"/>
            <a:t>X-ray diffraction patterns of all samples were studied.</a:t>
          </a:r>
          <a:endParaRPr lang="en-US" sz="3200" dirty="0"/>
        </a:p>
      </dgm:t>
    </dgm:pt>
    <dgm:pt modelId="{58294BEF-71E1-464F-8E21-73A21750F7F3}" type="parTrans" cxnId="{C7F173AD-A57B-4C9D-ADBC-AB77F3F3E832}">
      <dgm:prSet/>
      <dgm:spPr/>
      <dgm:t>
        <a:bodyPr/>
        <a:lstStyle/>
        <a:p>
          <a:endParaRPr lang="en-US"/>
        </a:p>
      </dgm:t>
    </dgm:pt>
    <dgm:pt modelId="{605CBC82-12F3-4E4D-8447-4003721ED164}" type="sibTrans" cxnId="{C7F173AD-A57B-4C9D-ADBC-AB77F3F3E832}">
      <dgm:prSet/>
      <dgm:spPr/>
      <dgm:t>
        <a:bodyPr/>
        <a:lstStyle/>
        <a:p>
          <a:endParaRPr lang="en-US"/>
        </a:p>
      </dgm:t>
    </dgm:pt>
    <dgm:pt modelId="{C760F525-8AAB-4EF6-A2C8-763E9B643E92}">
      <dgm:prSet phldrT="[Text]" custT="1"/>
      <dgm:spPr/>
      <dgm:t>
        <a:bodyPr/>
        <a:lstStyle/>
        <a:p>
          <a:r>
            <a:rPr lang="en-US" sz="3200" dirty="0" smtClean="0"/>
            <a:t>Crystal structure were determined for all samples.</a:t>
          </a:r>
          <a:endParaRPr lang="en-US" sz="3200" dirty="0"/>
        </a:p>
      </dgm:t>
    </dgm:pt>
    <dgm:pt modelId="{3DE8C66D-B3CD-4071-881F-D6855A77351D}" type="parTrans" cxnId="{7AFC63C3-7058-41F7-9D63-191FC004C650}">
      <dgm:prSet/>
      <dgm:spPr/>
      <dgm:t>
        <a:bodyPr/>
        <a:lstStyle/>
        <a:p>
          <a:endParaRPr lang="en-US"/>
        </a:p>
      </dgm:t>
    </dgm:pt>
    <dgm:pt modelId="{1AA97622-D456-43F2-8291-3EB803D02AF1}" type="sibTrans" cxnId="{7AFC63C3-7058-41F7-9D63-191FC004C650}">
      <dgm:prSet/>
      <dgm:spPr/>
      <dgm:t>
        <a:bodyPr/>
        <a:lstStyle/>
        <a:p>
          <a:endParaRPr lang="en-US"/>
        </a:p>
      </dgm:t>
    </dgm:pt>
    <dgm:pt modelId="{096A47A9-D6B7-43B6-ABEB-801DCB12DB7F}">
      <dgm:prSet phldrT="[Text]" custT="1"/>
      <dgm:spPr>
        <a:solidFill>
          <a:schemeClr val="accent5"/>
        </a:solidFill>
      </dgm:spPr>
      <dgm:t>
        <a:bodyPr/>
        <a:lstStyle/>
        <a:p>
          <a:r>
            <a:rPr lang="en-US" sz="3200" dirty="0" smtClean="0"/>
            <a:t>Activation</a:t>
          </a:r>
          <a:endParaRPr lang="en-US" sz="3200" dirty="0"/>
        </a:p>
      </dgm:t>
    </dgm:pt>
    <dgm:pt modelId="{907EB733-A2B3-49E6-BDDC-D9211476CF79}" type="parTrans" cxnId="{3658747A-5BB5-425D-B09A-CA56699D9960}">
      <dgm:prSet/>
      <dgm:spPr/>
      <dgm:t>
        <a:bodyPr/>
        <a:lstStyle/>
        <a:p>
          <a:endParaRPr lang="en-US"/>
        </a:p>
      </dgm:t>
    </dgm:pt>
    <dgm:pt modelId="{B2D2E1BB-B510-4999-9FF2-B763239B326B}" type="sibTrans" cxnId="{3658747A-5BB5-425D-B09A-CA56699D9960}">
      <dgm:prSet/>
      <dgm:spPr/>
      <dgm:t>
        <a:bodyPr/>
        <a:lstStyle/>
        <a:p>
          <a:endParaRPr lang="en-US"/>
        </a:p>
      </dgm:t>
    </dgm:pt>
    <dgm:pt modelId="{446C6625-2888-4EFD-8757-4E93FE777859}">
      <dgm:prSet phldrT="[Text]" custT="1"/>
      <dgm:spPr/>
      <dgm:t>
        <a:bodyPr/>
        <a:lstStyle/>
        <a:p>
          <a:r>
            <a:rPr lang="en-US" sz="3200" dirty="0" err="1" smtClean="0"/>
            <a:t>Sievert</a:t>
          </a:r>
          <a:r>
            <a:rPr lang="en-US" sz="3200" dirty="0" smtClean="0"/>
            <a:t>-type apparatus was used to activate all samples.</a:t>
          </a:r>
          <a:endParaRPr lang="en-US" sz="3200" dirty="0"/>
        </a:p>
      </dgm:t>
    </dgm:pt>
    <dgm:pt modelId="{E6417CF1-384A-465F-9CDA-5F2082570AD0}" type="parTrans" cxnId="{E869F953-F26E-462F-9A7A-F8A168B6DE11}">
      <dgm:prSet/>
      <dgm:spPr/>
      <dgm:t>
        <a:bodyPr/>
        <a:lstStyle/>
        <a:p>
          <a:endParaRPr lang="en-US"/>
        </a:p>
      </dgm:t>
    </dgm:pt>
    <dgm:pt modelId="{4F7B80F5-D0DC-47D2-AB08-B93B4032F06F}" type="sibTrans" cxnId="{E869F953-F26E-462F-9A7A-F8A168B6DE11}">
      <dgm:prSet/>
      <dgm:spPr/>
      <dgm:t>
        <a:bodyPr/>
        <a:lstStyle/>
        <a:p>
          <a:endParaRPr lang="en-US"/>
        </a:p>
      </dgm:t>
    </dgm:pt>
    <dgm:pt modelId="{81AA1C5D-EF08-433E-83EE-53828BDE1290}">
      <dgm:prSet phldrT="[Text]" custT="1"/>
      <dgm:spPr/>
      <dgm:t>
        <a:bodyPr/>
        <a:lstStyle/>
        <a:p>
          <a:r>
            <a:rPr lang="en-US" sz="3200" dirty="0" smtClean="0"/>
            <a:t>Capacity of hydrogen absorption was measured for all samples.</a:t>
          </a:r>
          <a:endParaRPr lang="en-US" sz="3200" dirty="0"/>
        </a:p>
      </dgm:t>
    </dgm:pt>
    <dgm:pt modelId="{17060B6A-E064-427D-895C-267FF4902F20}" type="parTrans" cxnId="{FAFDF829-8BCF-4F90-878B-EA42ADCA9339}">
      <dgm:prSet/>
      <dgm:spPr/>
      <dgm:t>
        <a:bodyPr/>
        <a:lstStyle/>
        <a:p>
          <a:endParaRPr lang="en-US"/>
        </a:p>
      </dgm:t>
    </dgm:pt>
    <dgm:pt modelId="{18332137-F50E-4727-AEC7-A3A7B44D6600}" type="sibTrans" cxnId="{FAFDF829-8BCF-4F90-878B-EA42ADCA9339}">
      <dgm:prSet/>
      <dgm:spPr/>
      <dgm:t>
        <a:bodyPr/>
        <a:lstStyle/>
        <a:p>
          <a:endParaRPr lang="en-US"/>
        </a:p>
      </dgm:t>
    </dgm:pt>
    <dgm:pt modelId="{5EDF4327-1DAE-459C-A444-227BCB9C5CAE}" type="pres">
      <dgm:prSet presAssocID="{872A1A70-E5E0-4AC8-BC53-C1146388A77B}" presName="linearFlow" presStyleCnt="0">
        <dgm:presLayoutVars>
          <dgm:dir/>
          <dgm:animLvl val="lvl"/>
          <dgm:resizeHandles val="exact"/>
        </dgm:presLayoutVars>
      </dgm:prSet>
      <dgm:spPr/>
      <dgm:t>
        <a:bodyPr/>
        <a:lstStyle/>
        <a:p>
          <a:endParaRPr lang="fr-CA"/>
        </a:p>
      </dgm:t>
    </dgm:pt>
    <dgm:pt modelId="{2F57BB9C-882F-4A4E-8947-F31F3460B38A}" type="pres">
      <dgm:prSet presAssocID="{F416D1C4-56B2-408B-BB2E-65D7CFBE864B}" presName="composite" presStyleCnt="0"/>
      <dgm:spPr/>
    </dgm:pt>
    <dgm:pt modelId="{62602B10-F5A8-4125-9BA3-42A1AC3F07EF}" type="pres">
      <dgm:prSet presAssocID="{F416D1C4-56B2-408B-BB2E-65D7CFBE864B}" presName="parentText" presStyleLbl="alignNode1" presStyleIdx="0" presStyleCnt="3">
        <dgm:presLayoutVars>
          <dgm:chMax val="1"/>
          <dgm:bulletEnabled val="1"/>
        </dgm:presLayoutVars>
      </dgm:prSet>
      <dgm:spPr/>
      <dgm:t>
        <a:bodyPr/>
        <a:lstStyle/>
        <a:p>
          <a:endParaRPr lang="en-US"/>
        </a:p>
      </dgm:t>
    </dgm:pt>
    <dgm:pt modelId="{C2910AD8-098B-480E-977D-184E4365F2D8}" type="pres">
      <dgm:prSet presAssocID="{F416D1C4-56B2-408B-BB2E-65D7CFBE864B}" presName="descendantText" presStyleLbl="alignAcc1" presStyleIdx="0" presStyleCnt="3">
        <dgm:presLayoutVars>
          <dgm:bulletEnabled val="1"/>
        </dgm:presLayoutVars>
      </dgm:prSet>
      <dgm:spPr/>
      <dgm:t>
        <a:bodyPr/>
        <a:lstStyle/>
        <a:p>
          <a:endParaRPr lang="en-US"/>
        </a:p>
      </dgm:t>
    </dgm:pt>
    <dgm:pt modelId="{FEB598F9-2ED1-4646-968B-90B5D3EE4192}" type="pres">
      <dgm:prSet presAssocID="{A369F376-3FF0-48C2-868C-92B07B32D0CF}" presName="sp" presStyleCnt="0"/>
      <dgm:spPr/>
    </dgm:pt>
    <dgm:pt modelId="{EF74C9B3-C9E5-42D5-BCC7-19B952818E29}" type="pres">
      <dgm:prSet presAssocID="{E844ECD8-C24E-48BD-8AAA-8F227F5A93F1}" presName="composite" presStyleCnt="0"/>
      <dgm:spPr/>
    </dgm:pt>
    <dgm:pt modelId="{5A52F912-A9C2-434B-9913-C6DBB27BC6B1}" type="pres">
      <dgm:prSet presAssocID="{E844ECD8-C24E-48BD-8AAA-8F227F5A93F1}" presName="parentText" presStyleLbl="alignNode1" presStyleIdx="1" presStyleCnt="3">
        <dgm:presLayoutVars>
          <dgm:chMax val="1"/>
          <dgm:bulletEnabled val="1"/>
        </dgm:presLayoutVars>
      </dgm:prSet>
      <dgm:spPr/>
      <dgm:t>
        <a:bodyPr/>
        <a:lstStyle/>
        <a:p>
          <a:endParaRPr lang="en-US"/>
        </a:p>
      </dgm:t>
    </dgm:pt>
    <dgm:pt modelId="{C6C7DC9A-5BCE-4780-B5EB-5BA5FFD758F2}" type="pres">
      <dgm:prSet presAssocID="{E844ECD8-C24E-48BD-8AAA-8F227F5A93F1}" presName="descendantText" presStyleLbl="alignAcc1" presStyleIdx="1" presStyleCnt="3">
        <dgm:presLayoutVars>
          <dgm:bulletEnabled val="1"/>
        </dgm:presLayoutVars>
      </dgm:prSet>
      <dgm:spPr/>
      <dgm:t>
        <a:bodyPr/>
        <a:lstStyle/>
        <a:p>
          <a:endParaRPr lang="en-US"/>
        </a:p>
      </dgm:t>
    </dgm:pt>
    <dgm:pt modelId="{5ED7A24B-4048-45D6-97FB-52E7ADC8A23F}" type="pres">
      <dgm:prSet presAssocID="{63E4BD4F-5729-4AB5-8A4A-24AB899495F9}" presName="sp" presStyleCnt="0"/>
      <dgm:spPr/>
    </dgm:pt>
    <dgm:pt modelId="{EA674CEC-7F27-4243-8E95-8C0B4D9E74B7}" type="pres">
      <dgm:prSet presAssocID="{096A47A9-D6B7-43B6-ABEB-801DCB12DB7F}" presName="composite" presStyleCnt="0"/>
      <dgm:spPr/>
    </dgm:pt>
    <dgm:pt modelId="{275D2211-3864-42D9-BC8B-588F67890429}" type="pres">
      <dgm:prSet presAssocID="{096A47A9-D6B7-43B6-ABEB-801DCB12DB7F}" presName="parentText" presStyleLbl="alignNode1" presStyleIdx="2" presStyleCnt="3">
        <dgm:presLayoutVars>
          <dgm:chMax val="1"/>
          <dgm:bulletEnabled val="1"/>
        </dgm:presLayoutVars>
      </dgm:prSet>
      <dgm:spPr/>
      <dgm:t>
        <a:bodyPr/>
        <a:lstStyle/>
        <a:p>
          <a:endParaRPr lang="fr-CA"/>
        </a:p>
      </dgm:t>
    </dgm:pt>
    <dgm:pt modelId="{DEDF70C2-9F31-4E01-BFC1-927B1139F2C7}" type="pres">
      <dgm:prSet presAssocID="{096A47A9-D6B7-43B6-ABEB-801DCB12DB7F}" presName="descendantText" presStyleLbl="alignAcc1" presStyleIdx="2" presStyleCnt="3">
        <dgm:presLayoutVars>
          <dgm:bulletEnabled val="1"/>
        </dgm:presLayoutVars>
      </dgm:prSet>
      <dgm:spPr/>
      <dgm:t>
        <a:bodyPr/>
        <a:lstStyle/>
        <a:p>
          <a:endParaRPr lang="en-US"/>
        </a:p>
      </dgm:t>
    </dgm:pt>
  </dgm:ptLst>
  <dgm:cxnLst>
    <dgm:cxn modelId="{8DFB48D7-29D5-4DD5-9D84-457C5FC80990}" type="presOf" srcId="{E844ECD8-C24E-48BD-8AAA-8F227F5A93F1}" destId="{5A52F912-A9C2-434B-9913-C6DBB27BC6B1}" srcOrd="0" destOrd="0" presId="urn:microsoft.com/office/officeart/2005/8/layout/chevron2"/>
    <dgm:cxn modelId="{EEF34662-A016-424D-ACAE-75AE0040B250}" srcId="{F416D1C4-56B2-408B-BB2E-65D7CFBE864B}" destId="{F1D4DE31-BB87-4A48-867C-1532CF8FFFBE}" srcOrd="1" destOrd="0" parTransId="{B6595076-4F52-4B8D-82F7-404CD18BC94D}" sibTransId="{FEB26A27-F807-44CD-8679-7250D5E15C73}"/>
    <dgm:cxn modelId="{3B38B442-D79E-47B3-A752-51001E8C8643}" type="presOf" srcId="{F416D1C4-56B2-408B-BB2E-65D7CFBE864B}" destId="{62602B10-F5A8-4125-9BA3-42A1AC3F07EF}" srcOrd="0" destOrd="0" presId="urn:microsoft.com/office/officeart/2005/8/layout/chevron2"/>
    <dgm:cxn modelId="{FAFDF829-8BCF-4F90-878B-EA42ADCA9339}" srcId="{096A47A9-D6B7-43B6-ABEB-801DCB12DB7F}" destId="{81AA1C5D-EF08-433E-83EE-53828BDE1290}" srcOrd="1" destOrd="0" parTransId="{17060B6A-E064-427D-895C-267FF4902F20}" sibTransId="{18332137-F50E-4727-AEC7-A3A7B44D6600}"/>
    <dgm:cxn modelId="{7AFC63C3-7058-41F7-9D63-191FC004C650}" srcId="{E844ECD8-C24E-48BD-8AAA-8F227F5A93F1}" destId="{C760F525-8AAB-4EF6-A2C8-763E9B643E92}" srcOrd="1" destOrd="0" parTransId="{3DE8C66D-B3CD-4071-881F-D6855A77351D}" sibTransId="{1AA97622-D456-43F2-8291-3EB803D02AF1}"/>
    <dgm:cxn modelId="{69609EBB-B137-4DA9-8397-B41CCA3D2608}" type="presOf" srcId="{096A47A9-D6B7-43B6-ABEB-801DCB12DB7F}" destId="{275D2211-3864-42D9-BC8B-588F67890429}" srcOrd="0" destOrd="0" presId="urn:microsoft.com/office/officeart/2005/8/layout/chevron2"/>
    <dgm:cxn modelId="{C9A8A47E-705D-49EB-BF9F-CBDF142C8F1F}" type="presOf" srcId="{36EE0D97-F60D-4C10-B66C-99D716CE1C5A}" destId="{C6C7DC9A-5BCE-4780-B5EB-5BA5FFD758F2}" srcOrd="0" destOrd="0" presId="urn:microsoft.com/office/officeart/2005/8/layout/chevron2"/>
    <dgm:cxn modelId="{CD001678-F4F8-4821-A698-74C7EF65319A}" type="presOf" srcId="{872A1A70-E5E0-4AC8-BC53-C1146388A77B}" destId="{5EDF4327-1DAE-459C-A444-227BCB9C5CAE}" srcOrd="0" destOrd="0" presId="urn:microsoft.com/office/officeart/2005/8/layout/chevron2"/>
    <dgm:cxn modelId="{13DC8459-A1D9-4246-9787-8A2059FA1529}" type="presOf" srcId="{5E64A1B3-E15F-4ED9-ACFE-BB1E616D7FBD}" destId="{C2910AD8-098B-480E-977D-184E4365F2D8}" srcOrd="0" destOrd="0" presId="urn:microsoft.com/office/officeart/2005/8/layout/chevron2"/>
    <dgm:cxn modelId="{E869F953-F26E-462F-9A7A-F8A168B6DE11}" srcId="{096A47A9-D6B7-43B6-ABEB-801DCB12DB7F}" destId="{446C6625-2888-4EFD-8757-4E93FE777859}" srcOrd="0" destOrd="0" parTransId="{E6417CF1-384A-465F-9CDA-5F2082570AD0}" sibTransId="{4F7B80F5-D0DC-47D2-AB08-B93B4032F06F}"/>
    <dgm:cxn modelId="{EE23EDB7-7456-4847-8D79-0351460A06E0}" type="presOf" srcId="{F1D4DE31-BB87-4A48-867C-1532CF8FFFBE}" destId="{C2910AD8-098B-480E-977D-184E4365F2D8}" srcOrd="0" destOrd="1" presId="urn:microsoft.com/office/officeart/2005/8/layout/chevron2"/>
    <dgm:cxn modelId="{2084DB4B-22E8-4D09-AF5E-3F1609608A59}" type="presOf" srcId="{446C6625-2888-4EFD-8757-4E93FE777859}" destId="{DEDF70C2-9F31-4E01-BFC1-927B1139F2C7}" srcOrd="0" destOrd="0" presId="urn:microsoft.com/office/officeart/2005/8/layout/chevron2"/>
    <dgm:cxn modelId="{C7F173AD-A57B-4C9D-ADBC-AB77F3F3E832}" srcId="{E844ECD8-C24E-48BD-8AAA-8F227F5A93F1}" destId="{36EE0D97-F60D-4C10-B66C-99D716CE1C5A}" srcOrd="0" destOrd="0" parTransId="{58294BEF-71E1-464F-8E21-73A21750F7F3}" sibTransId="{605CBC82-12F3-4E4D-8447-4003721ED164}"/>
    <dgm:cxn modelId="{5FA9B818-5ABE-42ED-BCFC-52D33F02B633}" type="presOf" srcId="{81AA1C5D-EF08-433E-83EE-53828BDE1290}" destId="{DEDF70C2-9F31-4E01-BFC1-927B1139F2C7}" srcOrd="0" destOrd="1" presId="urn:microsoft.com/office/officeart/2005/8/layout/chevron2"/>
    <dgm:cxn modelId="{A8A67BE1-C5DE-4217-9EF7-CC698DDA3717}" srcId="{872A1A70-E5E0-4AC8-BC53-C1146388A77B}" destId="{F416D1C4-56B2-408B-BB2E-65D7CFBE864B}" srcOrd="0" destOrd="0" parTransId="{462286BC-FCEB-4A8E-934A-B439C6277F73}" sibTransId="{A369F376-3FF0-48C2-868C-92B07B32D0CF}"/>
    <dgm:cxn modelId="{1AC6B0CB-9D50-41A1-ACFE-E062546743FF}" srcId="{872A1A70-E5E0-4AC8-BC53-C1146388A77B}" destId="{E844ECD8-C24E-48BD-8AAA-8F227F5A93F1}" srcOrd="1" destOrd="0" parTransId="{81FB762B-3033-401B-9CB9-18F71087BAC3}" sibTransId="{63E4BD4F-5729-4AB5-8A4A-24AB899495F9}"/>
    <dgm:cxn modelId="{32C57683-51F7-4DEF-89B4-94ED79B13801}" type="presOf" srcId="{C760F525-8AAB-4EF6-A2C8-763E9B643E92}" destId="{C6C7DC9A-5BCE-4780-B5EB-5BA5FFD758F2}" srcOrd="0" destOrd="1" presId="urn:microsoft.com/office/officeart/2005/8/layout/chevron2"/>
    <dgm:cxn modelId="{FCC43D6F-0620-43EF-A822-D1F36237AE4E}" srcId="{F416D1C4-56B2-408B-BB2E-65D7CFBE864B}" destId="{5E64A1B3-E15F-4ED9-ACFE-BB1E616D7FBD}" srcOrd="0" destOrd="0" parTransId="{5BCAD4D0-EA7B-4231-ADB9-2F83E4EB7A68}" sibTransId="{DB985B96-F4B0-47F8-BC48-F605F13638CE}"/>
    <dgm:cxn modelId="{3658747A-5BB5-425D-B09A-CA56699D9960}" srcId="{872A1A70-E5E0-4AC8-BC53-C1146388A77B}" destId="{096A47A9-D6B7-43B6-ABEB-801DCB12DB7F}" srcOrd="2" destOrd="0" parTransId="{907EB733-A2B3-49E6-BDDC-D9211476CF79}" sibTransId="{B2D2E1BB-B510-4999-9FF2-B763239B326B}"/>
    <dgm:cxn modelId="{301B87B0-D1D6-4340-BB6C-AC28735DAB3D}" type="presParOf" srcId="{5EDF4327-1DAE-459C-A444-227BCB9C5CAE}" destId="{2F57BB9C-882F-4A4E-8947-F31F3460B38A}" srcOrd="0" destOrd="0" presId="urn:microsoft.com/office/officeart/2005/8/layout/chevron2"/>
    <dgm:cxn modelId="{6B9DC80C-82EC-42EB-957F-4AD27CF978CC}" type="presParOf" srcId="{2F57BB9C-882F-4A4E-8947-F31F3460B38A}" destId="{62602B10-F5A8-4125-9BA3-42A1AC3F07EF}" srcOrd="0" destOrd="0" presId="urn:microsoft.com/office/officeart/2005/8/layout/chevron2"/>
    <dgm:cxn modelId="{5DED65AF-BCE8-4204-A249-20D1D6D9AF80}" type="presParOf" srcId="{2F57BB9C-882F-4A4E-8947-F31F3460B38A}" destId="{C2910AD8-098B-480E-977D-184E4365F2D8}" srcOrd="1" destOrd="0" presId="urn:microsoft.com/office/officeart/2005/8/layout/chevron2"/>
    <dgm:cxn modelId="{9600DC20-143C-4860-89A1-FC8190730AEB}" type="presParOf" srcId="{5EDF4327-1DAE-459C-A444-227BCB9C5CAE}" destId="{FEB598F9-2ED1-4646-968B-90B5D3EE4192}" srcOrd="1" destOrd="0" presId="urn:microsoft.com/office/officeart/2005/8/layout/chevron2"/>
    <dgm:cxn modelId="{EF47F5D8-9B9F-4C49-A328-5853A6B557A4}" type="presParOf" srcId="{5EDF4327-1DAE-459C-A444-227BCB9C5CAE}" destId="{EF74C9B3-C9E5-42D5-BCC7-19B952818E29}" srcOrd="2" destOrd="0" presId="urn:microsoft.com/office/officeart/2005/8/layout/chevron2"/>
    <dgm:cxn modelId="{4BAE6847-1199-4EC5-9A23-47C0858CBBA8}" type="presParOf" srcId="{EF74C9B3-C9E5-42D5-BCC7-19B952818E29}" destId="{5A52F912-A9C2-434B-9913-C6DBB27BC6B1}" srcOrd="0" destOrd="0" presId="urn:microsoft.com/office/officeart/2005/8/layout/chevron2"/>
    <dgm:cxn modelId="{7CC32547-91F9-4121-A8EF-02BC6252925B}" type="presParOf" srcId="{EF74C9B3-C9E5-42D5-BCC7-19B952818E29}" destId="{C6C7DC9A-5BCE-4780-B5EB-5BA5FFD758F2}" srcOrd="1" destOrd="0" presId="urn:microsoft.com/office/officeart/2005/8/layout/chevron2"/>
    <dgm:cxn modelId="{6592E9A1-72F5-466D-8C39-FD3B06CE25D7}" type="presParOf" srcId="{5EDF4327-1DAE-459C-A444-227BCB9C5CAE}" destId="{5ED7A24B-4048-45D6-97FB-52E7ADC8A23F}" srcOrd="3" destOrd="0" presId="urn:microsoft.com/office/officeart/2005/8/layout/chevron2"/>
    <dgm:cxn modelId="{19E61D3D-1CDD-4303-8BF7-1AB452E4D9CB}" type="presParOf" srcId="{5EDF4327-1DAE-459C-A444-227BCB9C5CAE}" destId="{EA674CEC-7F27-4243-8E95-8C0B4D9E74B7}" srcOrd="4" destOrd="0" presId="urn:microsoft.com/office/officeart/2005/8/layout/chevron2"/>
    <dgm:cxn modelId="{C132C17D-0EC4-498B-812C-CA93BA51785F}" type="presParOf" srcId="{EA674CEC-7F27-4243-8E95-8C0B4D9E74B7}" destId="{275D2211-3864-42D9-BC8B-588F67890429}" srcOrd="0" destOrd="0" presId="urn:microsoft.com/office/officeart/2005/8/layout/chevron2"/>
    <dgm:cxn modelId="{30B08EBC-4B6D-486D-AB24-388D9B228061}" type="presParOf" srcId="{EA674CEC-7F27-4243-8E95-8C0B4D9E74B7}" destId="{DEDF70C2-9F31-4E01-BFC1-927B1139F2C7}" srcOrd="1" destOrd="0" presId="urn:microsoft.com/office/officeart/2005/8/layout/chevron2"/>
  </dgm:cxnLst>
  <dgm:bg/>
  <dgm:whole/>
  <dgm:extLst>
    <a:ext uri="http://schemas.microsoft.com/office/drawing/2008/diagram">
      <dsp:dataModelExt xmlns="" xmlns:dsp="http://schemas.microsoft.com/office/drawing/2008/diagram" relId="rId4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02B10-F5A8-4125-9BA3-42A1AC3F07EF}">
      <dsp:nvSpPr>
        <dsp:cNvPr id="0" name=""/>
        <dsp:cNvSpPr/>
      </dsp:nvSpPr>
      <dsp:spPr>
        <a:xfrm rot="5400000">
          <a:off x="-534656" y="535564"/>
          <a:ext cx="3564377" cy="2495064"/>
        </a:xfrm>
        <a:prstGeom prst="chevron">
          <a:avLst/>
        </a:prstGeom>
        <a:solidFill>
          <a:srgbClr val="FF000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Synthesis of materials</a:t>
          </a:r>
          <a:endParaRPr lang="en-US" sz="3200" kern="1200" dirty="0"/>
        </a:p>
      </dsp:txBody>
      <dsp:txXfrm rot="-5400000">
        <a:off x="1" y="1248439"/>
        <a:ext cx="2495064" cy="1069313"/>
      </dsp:txXfrm>
    </dsp:sp>
    <dsp:sp modelId="{C2910AD8-098B-480E-977D-184E4365F2D8}">
      <dsp:nvSpPr>
        <dsp:cNvPr id="0" name=""/>
        <dsp:cNvSpPr/>
      </dsp:nvSpPr>
      <dsp:spPr>
        <a:xfrm rot="5400000">
          <a:off x="6394658" y="-3898686"/>
          <a:ext cx="2316845" cy="10116034"/>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latin typeface="+mn-lt"/>
            </a:rPr>
            <a:t>All samples were synthesized by arc melting.</a:t>
          </a:r>
          <a:endParaRPr lang="en-US" sz="3200" kern="1200" dirty="0">
            <a:latin typeface="+mn-lt"/>
          </a:endParaRPr>
        </a:p>
        <a:p>
          <a:pPr marL="285750" lvl="1" indent="-285750" algn="l" defTabSz="1422400">
            <a:lnSpc>
              <a:spcPct val="90000"/>
            </a:lnSpc>
            <a:spcBef>
              <a:spcPct val="0"/>
            </a:spcBef>
            <a:spcAft>
              <a:spcPct val="15000"/>
            </a:spcAft>
            <a:buChar char="••"/>
          </a:pPr>
          <a:r>
            <a:rPr lang="en-US" sz="3200" kern="1200" dirty="0" smtClean="0">
              <a:latin typeface="+mn-lt"/>
            </a:rPr>
            <a:t>Single melt </a:t>
          </a:r>
          <a:r>
            <a:rPr lang="en-US" sz="3200" kern="1200" dirty="0" err="1" smtClean="0">
              <a:latin typeface="+mn-lt"/>
            </a:rPr>
            <a:t>TiFe</a:t>
          </a:r>
          <a:r>
            <a:rPr lang="en-US" sz="3200" kern="1200" dirty="0" smtClean="0">
              <a:latin typeface="+mn-lt"/>
            </a:rPr>
            <a:t>, </a:t>
          </a:r>
          <a:r>
            <a:rPr lang="en-US" sz="3200" kern="1200" dirty="0" err="1" smtClean="0">
              <a:latin typeface="+mn-lt"/>
            </a:rPr>
            <a:t>TiFe</a:t>
          </a:r>
          <a:r>
            <a:rPr lang="en-US" sz="3200" kern="1200" dirty="0" smtClean="0">
              <a:latin typeface="+mn-lt"/>
            </a:rPr>
            <a:t> +4wt% </a:t>
          </a:r>
          <a:r>
            <a:rPr lang="en-US" sz="3200" kern="1200" dirty="0" err="1" smtClean="0">
              <a:latin typeface="+mn-lt"/>
            </a:rPr>
            <a:t>Zr</a:t>
          </a:r>
          <a:r>
            <a:rPr lang="en-US" sz="3200" kern="1200" dirty="0" smtClean="0">
              <a:latin typeface="+mn-lt"/>
            </a:rPr>
            <a:t>, V were synthesized.</a:t>
          </a:r>
          <a:endParaRPr lang="en-US" sz="3200" kern="1200" dirty="0">
            <a:latin typeface="+mn-lt"/>
          </a:endParaRPr>
        </a:p>
      </dsp:txBody>
      <dsp:txXfrm rot="-5400000">
        <a:off x="2495064" y="114007"/>
        <a:ext cx="10002935" cy="2090647"/>
      </dsp:txXfrm>
    </dsp:sp>
    <dsp:sp modelId="{5A52F912-A9C2-434B-9913-C6DBB27BC6B1}">
      <dsp:nvSpPr>
        <dsp:cNvPr id="0" name=""/>
        <dsp:cNvSpPr/>
      </dsp:nvSpPr>
      <dsp:spPr>
        <a:xfrm rot="5400000">
          <a:off x="-534656" y="3915017"/>
          <a:ext cx="3564377" cy="2495064"/>
        </a:xfrm>
        <a:prstGeom prst="chevron">
          <a:avLst/>
        </a:prstGeom>
        <a:solidFill>
          <a:schemeClr val="accent1">
            <a:lumMod val="75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Crystal Structure</a:t>
          </a:r>
          <a:endParaRPr lang="en-US" sz="3200" kern="1200" dirty="0"/>
        </a:p>
      </dsp:txBody>
      <dsp:txXfrm rot="-5400000">
        <a:off x="1" y="4627892"/>
        <a:ext cx="2495064" cy="1069313"/>
      </dsp:txXfrm>
    </dsp:sp>
    <dsp:sp modelId="{C6C7DC9A-5BCE-4780-B5EB-5BA5FFD758F2}">
      <dsp:nvSpPr>
        <dsp:cNvPr id="0" name=""/>
        <dsp:cNvSpPr/>
      </dsp:nvSpPr>
      <dsp:spPr>
        <a:xfrm rot="5400000">
          <a:off x="6394658" y="-519233"/>
          <a:ext cx="2316845" cy="10116034"/>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t>X-ray diffraction patterns of all samples were studied.</a:t>
          </a:r>
          <a:endParaRPr lang="en-US" sz="3200" kern="1200" dirty="0"/>
        </a:p>
        <a:p>
          <a:pPr marL="285750" lvl="1" indent="-285750" algn="l" defTabSz="1422400">
            <a:lnSpc>
              <a:spcPct val="90000"/>
            </a:lnSpc>
            <a:spcBef>
              <a:spcPct val="0"/>
            </a:spcBef>
            <a:spcAft>
              <a:spcPct val="15000"/>
            </a:spcAft>
            <a:buChar char="••"/>
          </a:pPr>
          <a:r>
            <a:rPr lang="en-US" sz="3200" kern="1200" dirty="0" smtClean="0"/>
            <a:t>Crystal structure were determined for all samples.</a:t>
          </a:r>
          <a:endParaRPr lang="en-US" sz="3200" kern="1200" dirty="0"/>
        </a:p>
      </dsp:txBody>
      <dsp:txXfrm rot="-5400000">
        <a:off x="2495064" y="3493460"/>
        <a:ext cx="10002935" cy="2090647"/>
      </dsp:txXfrm>
    </dsp:sp>
    <dsp:sp modelId="{275D2211-3864-42D9-BC8B-588F67890429}">
      <dsp:nvSpPr>
        <dsp:cNvPr id="0" name=""/>
        <dsp:cNvSpPr/>
      </dsp:nvSpPr>
      <dsp:spPr>
        <a:xfrm rot="5400000">
          <a:off x="-534656" y="7294470"/>
          <a:ext cx="3564377" cy="2495064"/>
        </a:xfrm>
        <a:prstGeom prst="chevron">
          <a:avLst/>
        </a:prstGeom>
        <a:solidFill>
          <a:schemeClr val="accent5"/>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Activation</a:t>
          </a:r>
          <a:endParaRPr lang="en-US" sz="3200" kern="1200" dirty="0"/>
        </a:p>
      </dsp:txBody>
      <dsp:txXfrm rot="-5400000">
        <a:off x="1" y="8007345"/>
        <a:ext cx="2495064" cy="1069313"/>
      </dsp:txXfrm>
    </dsp:sp>
    <dsp:sp modelId="{DEDF70C2-9F31-4E01-BFC1-927B1139F2C7}">
      <dsp:nvSpPr>
        <dsp:cNvPr id="0" name=""/>
        <dsp:cNvSpPr/>
      </dsp:nvSpPr>
      <dsp:spPr>
        <a:xfrm rot="5400000">
          <a:off x="6394658" y="2860219"/>
          <a:ext cx="2316845" cy="10116034"/>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err="1" smtClean="0"/>
            <a:t>Sievert</a:t>
          </a:r>
          <a:r>
            <a:rPr lang="en-US" sz="3200" kern="1200" dirty="0" smtClean="0"/>
            <a:t>-type apparatus was used to activate all samples.</a:t>
          </a:r>
          <a:endParaRPr lang="en-US" sz="3200" kern="1200" dirty="0"/>
        </a:p>
        <a:p>
          <a:pPr marL="285750" lvl="1" indent="-285750" algn="l" defTabSz="1422400">
            <a:lnSpc>
              <a:spcPct val="90000"/>
            </a:lnSpc>
            <a:spcBef>
              <a:spcPct val="0"/>
            </a:spcBef>
            <a:spcAft>
              <a:spcPct val="15000"/>
            </a:spcAft>
            <a:buChar char="••"/>
          </a:pPr>
          <a:r>
            <a:rPr lang="en-US" sz="3200" kern="1200" dirty="0" smtClean="0"/>
            <a:t>Capacity of hydrogen absorption was </a:t>
          </a:r>
          <a:r>
            <a:rPr lang="en-US" sz="3200" kern="1200" dirty="0" smtClean="0"/>
            <a:t>measured for </a:t>
          </a:r>
          <a:r>
            <a:rPr lang="en-US" sz="3200" kern="1200" dirty="0" smtClean="0"/>
            <a:t>all samples.</a:t>
          </a:r>
          <a:endParaRPr lang="en-US" sz="3200" kern="1200" dirty="0"/>
        </a:p>
      </dsp:txBody>
      <dsp:txXfrm rot="-5400000">
        <a:off x="2495064" y="6872913"/>
        <a:ext cx="10002935" cy="209064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pPr/>
              <a:t>6/3/2016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pPr/>
              <a:t>‹#›</a:t>
            </a:fld>
            <a:endParaRPr lang="en-US"/>
          </a:p>
        </p:txBody>
      </p:sp>
    </p:spTree>
    <p:extLst>
      <p:ext uri="{BB962C8B-B14F-4D97-AF65-F5344CB8AC3E}">
        <p14:creationId xmlns=""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pPr/>
              <a:t>6/3/2016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pPr/>
              <a:t>‹#›</a:t>
            </a:fld>
            <a:endParaRPr lang="en-US"/>
          </a:p>
        </p:txBody>
      </p:sp>
    </p:spTree>
    <p:extLst>
      <p:ext uri="{BB962C8B-B14F-4D97-AF65-F5344CB8AC3E}">
        <p14:creationId xmlns=""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ffiche">
    <p:spTree>
      <p:nvGrpSpPr>
        <p:cNvPr id="1" name=""/>
        <p:cNvGrpSpPr/>
        <p:nvPr/>
      </p:nvGrpSpPr>
      <p:grpSpPr>
        <a:xfrm>
          <a:off x="0" y="0"/>
          <a:ext cx="0" cy="0"/>
          <a:chOff x="0" y="0"/>
          <a:chExt cx="0" cy="0"/>
        </a:xfrm>
      </p:grpSpPr>
      <p:sp>
        <p:nvSpPr>
          <p:cNvPr id="32" name="Instructions"/>
          <p:cNvSpPr/>
          <p:nvPr userDrawn="1"/>
        </p:nvSpPr>
        <p:spPr>
          <a:xfrm>
            <a:off x="44302679" y="-1"/>
            <a:ext cx="14356081" cy="3300548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t"/>
          <a:lstStyle/>
          <a:p>
            <a:pPr algn="l" defTabSz="3685032">
              <a:spcBef>
                <a:spcPts val="1200"/>
              </a:spcBef>
              <a:buNone/>
            </a:pPr>
            <a:r>
              <a:rPr lang="fr-FR" sz="9600" kern="1200" noProof="1" smtClean="0">
                <a:solidFill>
                  <a:prstClr val="white">
                    <a:lumMod val="50000"/>
                  </a:prstClr>
                </a:solidFill>
                <a:latin typeface="Calibri Light" panose="020F0302020204030204" pitchFamily="34" charset="0"/>
                <a:ea typeface="+mn-ea"/>
                <a:cs typeface="Calibri" panose="020F0502020204030204" pitchFamily="34" charset="0"/>
              </a:rPr>
              <a:t>Impression :</a:t>
            </a:r>
          </a:p>
          <a:p>
            <a:pPr algn="l" defTabSz="3685032">
              <a:spcBef>
                <a:spcPts val="1200"/>
              </a:spcBef>
              <a:buNone/>
            </a:pPr>
            <a:r>
              <a:rPr lang="fr-FR" sz="6600" kern="1200" noProof="1" smtClean="0">
                <a:solidFill>
                  <a:prstClr val="white">
                    <a:lumMod val="50000"/>
                  </a:prstClr>
                </a:solidFill>
                <a:latin typeface="Calibri Light" panose="020F0302020204030204" pitchFamily="34" charset="0"/>
                <a:ea typeface="+mn-ea"/>
                <a:cs typeface="Calibri" panose="020F0502020204030204" pitchFamily="34" charset="0"/>
              </a:rPr>
              <a:t>La taille de cette affiche est de 121,9 cm (largeur) sur 91,5 cm (hauteur). Elle doit être imprimée sur une imprimante grand format.</a:t>
            </a:r>
          </a:p>
          <a:p>
            <a:pPr algn="l" defTabSz="3685032">
              <a:spcBef>
                <a:spcPts val="300"/>
              </a:spcBef>
              <a:buNone/>
            </a:pPr>
            <a:endParaRPr lang="fr-FR" sz="6000" noProof="1" smtClean="0">
              <a:latin typeface="Calibri Light"/>
              <a:cs typeface="Calibri"/>
            </a:endParaRPr>
          </a:p>
          <a:p>
            <a:pPr algn="l" defTabSz="3685032">
              <a:spcBef>
                <a:spcPts val="1200"/>
              </a:spcBef>
              <a:buNone/>
            </a:pPr>
            <a:r>
              <a:rPr lang="fr-FR" sz="8800" kern="1200" noProof="1" smtClean="0">
                <a:solidFill>
                  <a:prstClr val="white">
                    <a:lumMod val="50000"/>
                  </a:prstClr>
                </a:solidFill>
                <a:latin typeface="Calibri Light" panose="020F0302020204030204" pitchFamily="34" charset="0"/>
                <a:ea typeface="+mn-ea"/>
                <a:cs typeface="Calibri" panose="020F0502020204030204" pitchFamily="34" charset="0"/>
              </a:rPr>
              <a:t>Personnalisation du contenu :</a:t>
            </a:r>
          </a:p>
          <a:p>
            <a:pPr algn="l" defTabSz="3685032">
              <a:spcBef>
                <a:spcPts val="1200"/>
              </a:spcBef>
              <a:buNone/>
            </a:pPr>
            <a:r>
              <a:rPr lang="fr-FR" sz="6600" kern="1200" noProof="1" smtClean="0">
                <a:solidFill>
                  <a:prstClr val="white">
                    <a:lumMod val="50000"/>
                  </a:prstClr>
                </a:solidFill>
                <a:latin typeface="Calibri Light" panose="020F0302020204030204" pitchFamily="34" charset="0"/>
                <a:ea typeface="+mn-ea"/>
                <a:cs typeface="Calibri" panose="020F0502020204030204" pitchFamily="34" charset="0"/>
              </a:rPr>
              <a:t>Les espaces réservés de cette affiche sont déjà mis en forme. Pour ajouter du texte, tapez-le dans les espaces réservés ou cliquez sur une icône pour ajouter un tableau, un graphique, un graphique SmartArt, une image ou un fichier multimédia.</a:t>
            </a:r>
          </a:p>
          <a:p>
            <a:pPr algn="l" defTabSz="3685032">
              <a:spcBef>
                <a:spcPts val="2400"/>
              </a:spcBef>
              <a:buNone/>
            </a:pPr>
            <a:r>
              <a:rPr lang="fr-FR" sz="6600" kern="1200" noProof="1" smtClean="0">
                <a:solidFill>
                  <a:prstClr val="white">
                    <a:lumMod val="50000"/>
                  </a:prstClr>
                </a:solidFill>
                <a:latin typeface="Calibri Light" panose="020F0302020204030204" pitchFamily="34" charset="0"/>
                <a:ea typeface="+mn-ea"/>
                <a:cs typeface="Calibri" panose="020F0502020204030204" pitchFamily="34" charset="0"/>
              </a:rPr>
              <a:t>Pour ajouter ou supprimer des puces, cliquez sur le bouton Puces sous l’onglet Accueil.</a:t>
            </a:r>
          </a:p>
          <a:p>
            <a:pPr algn="l" defTabSz="3685032">
              <a:spcBef>
                <a:spcPts val="2400"/>
              </a:spcBef>
              <a:buNone/>
            </a:pPr>
            <a:r>
              <a:rPr lang="fr-FR" sz="6600" kern="1200" noProof="1" smtClean="0">
                <a:solidFill>
                  <a:prstClr val="white">
                    <a:lumMod val="50000"/>
                  </a:prstClr>
                </a:solidFill>
                <a:latin typeface="Calibri Light" panose="020F0302020204030204" pitchFamily="34" charset="0"/>
                <a:ea typeface="+mn-ea"/>
                <a:cs typeface="Calibri" panose="020F0502020204030204" pitchFamily="34" charset="0"/>
              </a:rPr>
              <a:t>Si vous avez besoin d’espaces réservés supplémentaires pour les titres, le contenu ou le texte du corps, effectuez une copie de ce dont vous avez besoin, puis insérez-la à l’endroit désiré. Les repères actifs de PowerPoint vous permettront d’aligner votre élément sur les autres.</a:t>
            </a:r>
          </a:p>
          <a:p>
            <a:pPr algn="l" defTabSz="3685032">
              <a:spcBef>
                <a:spcPts val="2400"/>
              </a:spcBef>
              <a:buNone/>
            </a:pPr>
            <a:r>
              <a:rPr lang="fr-FR" sz="6600" kern="1200" noProof="1" smtClean="0">
                <a:solidFill>
                  <a:prstClr val="white">
                    <a:lumMod val="50000"/>
                  </a:prstClr>
                </a:solidFill>
                <a:latin typeface="Calibri Light" panose="020F0302020204030204" pitchFamily="34" charset="0"/>
                <a:ea typeface="+mn-ea"/>
                <a:cs typeface="Calibri" panose="020F0502020204030204" pitchFamily="34" charset="0"/>
              </a:rPr>
              <a:t>Vous voulez remplacer les images par les vôtres ? Aucun problème ! Cliquez simplement sur une image, appuyez sur la touche Suppr, puis cliquez sur l’icône pour ajouter votre image.</a:t>
            </a:r>
            <a:endParaRPr lang="fr-FR" sz="6600" kern="1200" noProof="1">
              <a:solidFill>
                <a:prstClr val="white">
                  <a:lumMod val="50000"/>
                </a:prstClr>
              </a:solidFill>
              <a:latin typeface="Calibri Light" panose="020F0302020204030204" pitchFamily="34" charset="0"/>
              <a:ea typeface="+mn-ea"/>
              <a:cs typeface="Calibri" panose="020F0502020204030204" pitchFamily="34" charset="0"/>
            </a:endParaRPr>
          </a:p>
        </p:txBody>
      </p:sp>
      <p:sp>
        <p:nvSpPr>
          <p:cNvPr id="6" name="Title 5"/>
          <p:cNvSpPr>
            <a:spLocks noGrp="1"/>
          </p:cNvSpPr>
          <p:nvPr>
            <p:ph type="title"/>
          </p:nvPr>
        </p:nvSpPr>
        <p:spPr/>
        <p:txBody>
          <a:bodyPr/>
          <a:lstStyle/>
          <a:p>
            <a:r>
              <a:rPr lang="fr-FR" noProof="1" smtClean="0"/>
              <a:t>Modifiez le style du titre</a:t>
            </a:r>
            <a:endParaRPr lang="fr-FR" noProof="1"/>
          </a:p>
        </p:txBody>
      </p:sp>
      <p:sp>
        <p:nvSpPr>
          <p:cNvPr id="31" name="Text Placeholder 6"/>
          <p:cNvSpPr>
            <a:spLocks noGrp="1"/>
          </p:cNvSpPr>
          <p:nvPr>
            <p:ph type="body" sz="quarter" idx="36"/>
          </p:nvPr>
        </p:nvSpPr>
        <p:spPr bwMode="auto">
          <a:xfrm>
            <a:off x="1158240" y="4093905"/>
            <a:ext cx="30174412" cy="646331"/>
          </a:xfrm>
        </p:spPr>
        <p:txBody>
          <a:bodyPr anchor="ctr">
            <a:noAutofit/>
          </a:bodyPr>
          <a:lstStyle>
            <a:lvl1pPr marL="0" indent="0">
              <a:spcBef>
                <a:spcPts val="0"/>
              </a:spcBef>
              <a:buNone/>
              <a:defRPr sz="3600">
                <a:solidFill>
                  <a:schemeClr val="bg1">
                    <a:lumMod val="75000"/>
                  </a:schemeClr>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fr-FR" noProof="1" smtClean="0"/>
              <a:t>Modifiez les styles du texte du masque</a:t>
            </a:r>
          </a:p>
        </p:txBody>
      </p:sp>
      <p:sp>
        <p:nvSpPr>
          <p:cNvPr id="7" name="Text Placeholder 6"/>
          <p:cNvSpPr>
            <a:spLocks noGrp="1"/>
          </p:cNvSpPr>
          <p:nvPr>
            <p:ph type="body" sz="quarter" idx="13" hasCustomPrompt="1"/>
          </p:nvPr>
        </p:nvSpPr>
        <p:spPr>
          <a:xfrm>
            <a:off x="1143000" y="5669280"/>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9" name="Text Placeholder 8"/>
          <p:cNvSpPr>
            <a:spLocks noGrp="1"/>
          </p:cNvSpPr>
          <p:nvPr>
            <p:ph type="body" sz="quarter" idx="39" hasCustomPrompt="1"/>
          </p:nvPr>
        </p:nvSpPr>
        <p:spPr bwMode="ltGray">
          <a:xfrm>
            <a:off x="1143000" y="7114032"/>
            <a:ext cx="12801600" cy="2732574"/>
          </a:xfrm>
          <a:solidFill>
            <a:schemeClr val="tx2">
              <a:lumMod val="10000"/>
              <a:lumOff val="90000"/>
            </a:schemeClr>
          </a:solidFill>
        </p:spPr>
        <p:txBody>
          <a:bodyPr lIns="365760" rIns="365760" anchor="ctr">
            <a:noAutofit/>
          </a:bodyPr>
          <a:lstStyle>
            <a:lvl1pPr marL="0" indent="0">
              <a:spcBef>
                <a:spcPts val="1200"/>
              </a:spcBef>
              <a:buFont typeface="Arial" panose="020B0604020202020204" pitchFamily="34" charset="0"/>
              <a:buNone/>
              <a:defRPr sz="4400" baseline="0"/>
            </a:lvl1pPr>
            <a:lvl2pPr marL="571500" indent="-571500">
              <a:spcBef>
                <a:spcPts val="1200"/>
              </a:spcBef>
              <a:buFont typeface="Arial" panose="020B0604020202020204" pitchFamily="34" charset="0"/>
              <a:buChar char="•"/>
              <a:defRPr sz="4400"/>
            </a:lvl2pPr>
            <a:lvl3pPr marL="571500" indent="-571500">
              <a:spcBef>
                <a:spcPts val="1200"/>
              </a:spcBef>
              <a:buFont typeface="Arial" panose="020B0604020202020204" pitchFamily="34" charset="0"/>
              <a:buChar char="•"/>
              <a:defRPr sz="4400"/>
            </a:lvl3pPr>
            <a:lvl4pPr marL="0" indent="0">
              <a:spcBef>
                <a:spcPts val="1200"/>
              </a:spcBef>
              <a:buNone/>
              <a:defRPr sz="4400"/>
            </a:lvl4pPr>
            <a:lvl5pPr marL="0" indent="0">
              <a:spcBef>
                <a:spcPts val="1200"/>
              </a:spcBef>
              <a:buNone/>
              <a:defRPr sz="4400"/>
            </a:lvl5pPr>
            <a:lvl6pPr marL="0" indent="0">
              <a:spcBef>
                <a:spcPts val="1200"/>
              </a:spcBef>
              <a:buNone/>
              <a:defRPr sz="4400"/>
            </a:lvl6pPr>
            <a:lvl7pPr marL="0" indent="0">
              <a:spcBef>
                <a:spcPts val="1200"/>
              </a:spcBef>
              <a:buNone/>
              <a:defRPr sz="4400"/>
            </a:lvl7pPr>
            <a:lvl8pPr marL="0" indent="0">
              <a:spcBef>
                <a:spcPts val="1200"/>
              </a:spcBef>
              <a:buNone/>
              <a:defRPr sz="4400"/>
            </a:lvl8pPr>
            <a:lvl9pPr marL="0" indent="0">
              <a:spcBef>
                <a:spcPts val="1200"/>
              </a:spcBef>
              <a:buNone/>
              <a:defRPr sz="4400"/>
            </a:lvl9pPr>
          </a:lstStyle>
          <a:p>
            <a:pPr lvl="0"/>
            <a:r>
              <a:rPr lang="fr-FR" noProof="1" smtClean="0"/>
              <a:t>Type your question or a statement of the problem here</a:t>
            </a:r>
            <a:endParaRPr lang="fr-FR" noProof="1"/>
          </a:p>
        </p:txBody>
      </p:sp>
      <p:sp>
        <p:nvSpPr>
          <p:cNvPr id="36" name="Text Placeholder 6"/>
          <p:cNvSpPr>
            <a:spLocks noGrp="1"/>
          </p:cNvSpPr>
          <p:nvPr>
            <p:ph type="body" sz="quarter" idx="37" hasCustomPrompt="1"/>
          </p:nvPr>
        </p:nvSpPr>
        <p:spPr>
          <a:xfrm>
            <a:off x="1143000" y="10497312"/>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37" name="Content Placeholder 17"/>
          <p:cNvSpPr>
            <a:spLocks noGrp="1"/>
          </p:cNvSpPr>
          <p:nvPr>
            <p:ph sz="quarter" idx="38" hasCustomPrompt="1"/>
          </p:nvPr>
        </p:nvSpPr>
        <p:spPr>
          <a:xfrm>
            <a:off x="1143000" y="11868912"/>
            <a:ext cx="12801600" cy="280750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p>
        </p:txBody>
      </p:sp>
      <p:sp>
        <p:nvSpPr>
          <p:cNvPr id="11" name="Text Placeholder 6"/>
          <p:cNvSpPr>
            <a:spLocks noGrp="1"/>
          </p:cNvSpPr>
          <p:nvPr>
            <p:ph type="body" sz="quarter" idx="17" hasCustomPrompt="1"/>
          </p:nvPr>
        </p:nvSpPr>
        <p:spPr>
          <a:xfrm>
            <a:off x="1143000" y="1495044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20" name="Content Placeholder 17"/>
          <p:cNvSpPr>
            <a:spLocks noGrp="1"/>
          </p:cNvSpPr>
          <p:nvPr>
            <p:ph sz="quarter" idx="25" hasCustomPrompt="1"/>
          </p:nvPr>
        </p:nvSpPr>
        <p:spPr>
          <a:xfrm>
            <a:off x="1143000" y="16440912"/>
            <a:ext cx="12801600" cy="6027461"/>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p>
          <a:p>
            <a:pPr lvl="4"/>
            <a:r>
              <a:rPr lang="fr-FR" noProof="1" smtClean="0"/>
              <a:t>Fifth level</a:t>
            </a:r>
          </a:p>
          <a:p>
            <a:pPr lvl="5"/>
            <a:r>
              <a:rPr lang="fr-FR" noProof="1" smtClean="0"/>
              <a:t>Six</a:t>
            </a:r>
          </a:p>
          <a:p>
            <a:pPr lvl="6"/>
            <a:r>
              <a:rPr lang="fr-FR" noProof="1" smtClean="0"/>
              <a:t>Seven</a:t>
            </a:r>
          </a:p>
          <a:p>
            <a:pPr lvl="7"/>
            <a:r>
              <a:rPr lang="fr-FR" noProof="1" smtClean="0"/>
              <a:t>Eight</a:t>
            </a:r>
          </a:p>
          <a:p>
            <a:pPr lvl="8"/>
            <a:r>
              <a:rPr lang="fr-FR" noProof="1" smtClean="0"/>
              <a:t>Nine</a:t>
            </a:r>
            <a:endParaRPr lang="fr-FR" noProof="1"/>
          </a:p>
        </p:txBody>
      </p:sp>
      <p:sp>
        <p:nvSpPr>
          <p:cNvPr id="13" name="Text Placeholder 6"/>
          <p:cNvSpPr>
            <a:spLocks noGrp="1"/>
          </p:cNvSpPr>
          <p:nvPr>
            <p:ph type="body" sz="quarter" idx="19" hasCustomPrompt="1"/>
          </p:nvPr>
        </p:nvSpPr>
        <p:spPr>
          <a:xfrm>
            <a:off x="11430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21" name="Content Placeholder 17"/>
          <p:cNvSpPr>
            <a:spLocks noGrp="1"/>
          </p:cNvSpPr>
          <p:nvPr>
            <p:ph sz="quarter" idx="26" hasCustomPrompt="1"/>
          </p:nvPr>
        </p:nvSpPr>
        <p:spPr>
          <a:xfrm>
            <a:off x="1143000" y="24332184"/>
            <a:ext cx="12801600" cy="729691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p>
          <a:p>
            <a:pPr lvl="4"/>
            <a:r>
              <a:rPr lang="fr-FR" noProof="1" smtClean="0"/>
              <a:t>Fifth level</a:t>
            </a:r>
          </a:p>
          <a:p>
            <a:pPr lvl="5"/>
            <a:r>
              <a:rPr lang="fr-FR" noProof="1" smtClean="0"/>
              <a:t>Six</a:t>
            </a:r>
          </a:p>
          <a:p>
            <a:pPr lvl="6"/>
            <a:r>
              <a:rPr lang="fr-FR" noProof="1" smtClean="0"/>
              <a:t>Seven</a:t>
            </a:r>
          </a:p>
          <a:p>
            <a:pPr lvl="7"/>
            <a:r>
              <a:rPr lang="fr-FR" noProof="1" smtClean="0"/>
              <a:t>Eight</a:t>
            </a:r>
          </a:p>
          <a:p>
            <a:pPr lvl="8"/>
            <a:r>
              <a:rPr lang="fr-FR" noProof="1" smtClean="0"/>
              <a:t>Nine</a:t>
            </a:r>
            <a:endParaRPr lang="fr-FR" noProof="1"/>
          </a:p>
        </p:txBody>
      </p:sp>
      <p:sp>
        <p:nvSpPr>
          <p:cNvPr id="15" name="Text Placeholder 6"/>
          <p:cNvSpPr>
            <a:spLocks noGrp="1"/>
          </p:cNvSpPr>
          <p:nvPr>
            <p:ph type="body" sz="quarter" idx="21" hasCustomPrompt="1"/>
          </p:nvPr>
        </p:nvSpPr>
        <p:spPr>
          <a:xfrm>
            <a:off x="1554480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22" name="Content Placeholder 17"/>
          <p:cNvSpPr>
            <a:spLocks noGrp="1"/>
          </p:cNvSpPr>
          <p:nvPr>
            <p:ph sz="quarter" idx="27" hasCustomPrompt="1"/>
          </p:nvPr>
        </p:nvSpPr>
        <p:spPr>
          <a:xfrm>
            <a:off x="15544800" y="7114032"/>
            <a:ext cx="12801600" cy="679555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p>
          <a:p>
            <a:pPr lvl="4"/>
            <a:r>
              <a:rPr lang="fr-FR" noProof="1" smtClean="0"/>
              <a:t>Fifth level</a:t>
            </a:r>
          </a:p>
          <a:p>
            <a:pPr lvl="5"/>
            <a:r>
              <a:rPr lang="fr-FR" noProof="1" smtClean="0"/>
              <a:t>Six</a:t>
            </a:r>
          </a:p>
          <a:p>
            <a:pPr lvl="6"/>
            <a:r>
              <a:rPr lang="fr-FR" noProof="1" smtClean="0"/>
              <a:t>Seven</a:t>
            </a:r>
          </a:p>
          <a:p>
            <a:pPr lvl="7"/>
            <a:r>
              <a:rPr lang="fr-FR" noProof="1" smtClean="0"/>
              <a:t>Eight</a:t>
            </a:r>
          </a:p>
          <a:p>
            <a:pPr lvl="8"/>
            <a:r>
              <a:rPr lang="fr-FR" noProof="1" smtClean="0"/>
              <a:t>Nine</a:t>
            </a:r>
            <a:endParaRPr lang="fr-FR" noProof="1"/>
          </a:p>
        </p:txBody>
      </p:sp>
      <p:sp>
        <p:nvSpPr>
          <p:cNvPr id="38" name="Text Placeholder 6"/>
          <p:cNvSpPr>
            <a:spLocks noGrp="1"/>
          </p:cNvSpPr>
          <p:nvPr>
            <p:ph type="body" sz="quarter" idx="40" hasCustomPrompt="1"/>
          </p:nvPr>
        </p:nvSpPr>
        <p:spPr>
          <a:xfrm>
            <a:off x="15544800" y="14328648"/>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18" name="Content Placeholder 17"/>
          <p:cNvSpPr>
            <a:spLocks noGrp="1"/>
          </p:cNvSpPr>
          <p:nvPr>
            <p:ph sz="quarter" idx="23" hasCustomPrompt="1"/>
          </p:nvPr>
        </p:nvSpPr>
        <p:spPr>
          <a:xfrm>
            <a:off x="15544800" y="15773399"/>
            <a:ext cx="12801600" cy="6694973"/>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p>
          <a:p>
            <a:pPr lvl="4"/>
            <a:r>
              <a:rPr lang="fr-FR" noProof="1" smtClean="0"/>
              <a:t>Fifth level</a:t>
            </a:r>
          </a:p>
          <a:p>
            <a:pPr lvl="5"/>
            <a:r>
              <a:rPr lang="fr-FR" noProof="1" smtClean="0"/>
              <a:t>Six</a:t>
            </a:r>
          </a:p>
          <a:p>
            <a:pPr lvl="6"/>
            <a:r>
              <a:rPr lang="fr-FR" noProof="1" smtClean="0"/>
              <a:t>Seven</a:t>
            </a:r>
          </a:p>
          <a:p>
            <a:pPr lvl="7"/>
            <a:r>
              <a:rPr lang="fr-FR" noProof="1" smtClean="0"/>
              <a:t>Eight</a:t>
            </a:r>
          </a:p>
          <a:p>
            <a:pPr lvl="8"/>
            <a:r>
              <a:rPr lang="fr-FR" noProof="1" smtClean="0"/>
              <a:t>Nine</a:t>
            </a:r>
            <a:endParaRPr lang="fr-FR" noProof="1"/>
          </a:p>
        </p:txBody>
      </p:sp>
      <p:sp>
        <p:nvSpPr>
          <p:cNvPr id="24" name="Text Placeholder 6"/>
          <p:cNvSpPr>
            <a:spLocks noGrp="1"/>
          </p:cNvSpPr>
          <p:nvPr>
            <p:ph type="body" sz="quarter" idx="29" hasCustomPrompt="1"/>
          </p:nvPr>
        </p:nvSpPr>
        <p:spPr>
          <a:xfrm>
            <a:off x="155448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25" name="Content Placeholder 17"/>
          <p:cNvSpPr>
            <a:spLocks noGrp="1"/>
          </p:cNvSpPr>
          <p:nvPr>
            <p:ph sz="quarter" idx="30" hasCustomPrompt="1"/>
          </p:nvPr>
        </p:nvSpPr>
        <p:spPr>
          <a:xfrm>
            <a:off x="15544800" y="24332184"/>
            <a:ext cx="12801600" cy="729691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p>
          <a:p>
            <a:pPr lvl="4"/>
            <a:r>
              <a:rPr lang="fr-FR" noProof="1" smtClean="0"/>
              <a:t>Fifth level</a:t>
            </a:r>
          </a:p>
          <a:p>
            <a:pPr lvl="5"/>
            <a:r>
              <a:rPr lang="fr-FR" noProof="1" smtClean="0"/>
              <a:t>Six</a:t>
            </a:r>
          </a:p>
          <a:p>
            <a:pPr lvl="6"/>
            <a:r>
              <a:rPr lang="fr-FR" noProof="1" smtClean="0"/>
              <a:t>Seven</a:t>
            </a:r>
          </a:p>
          <a:p>
            <a:pPr lvl="7"/>
            <a:r>
              <a:rPr lang="fr-FR" noProof="1" smtClean="0"/>
              <a:t>Eight</a:t>
            </a:r>
          </a:p>
          <a:p>
            <a:pPr lvl="8"/>
            <a:r>
              <a:rPr lang="fr-FR" noProof="1" smtClean="0"/>
              <a:t>Nine</a:t>
            </a:r>
            <a:endParaRPr lang="fr-FR" noProof="1"/>
          </a:p>
        </p:txBody>
      </p:sp>
      <p:sp>
        <p:nvSpPr>
          <p:cNvPr id="26" name="Text Placeholder 6"/>
          <p:cNvSpPr>
            <a:spLocks noGrp="1"/>
          </p:cNvSpPr>
          <p:nvPr>
            <p:ph type="body" sz="quarter" idx="31" hasCustomPrompt="1"/>
          </p:nvPr>
        </p:nvSpPr>
        <p:spPr>
          <a:xfrm>
            <a:off x="2990088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27" name="Content Placeholder 17"/>
          <p:cNvSpPr>
            <a:spLocks noGrp="1"/>
          </p:cNvSpPr>
          <p:nvPr>
            <p:ph sz="quarter" idx="32" hasCustomPrompt="1"/>
          </p:nvPr>
        </p:nvSpPr>
        <p:spPr>
          <a:xfrm>
            <a:off x="29900880" y="7114032"/>
            <a:ext cx="12801600" cy="7315200"/>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p>
          <a:p>
            <a:pPr lvl="4"/>
            <a:r>
              <a:rPr lang="fr-FR" noProof="1" smtClean="0"/>
              <a:t>Fifth level</a:t>
            </a:r>
          </a:p>
          <a:p>
            <a:pPr lvl="5"/>
            <a:r>
              <a:rPr lang="fr-FR" noProof="1" smtClean="0"/>
              <a:t>Six</a:t>
            </a:r>
          </a:p>
          <a:p>
            <a:pPr lvl="6"/>
            <a:r>
              <a:rPr lang="fr-FR" noProof="1" smtClean="0"/>
              <a:t>Seven</a:t>
            </a:r>
          </a:p>
          <a:p>
            <a:pPr lvl="7"/>
            <a:r>
              <a:rPr lang="fr-FR" noProof="1" smtClean="0"/>
              <a:t>Eight</a:t>
            </a:r>
          </a:p>
          <a:p>
            <a:pPr lvl="8"/>
            <a:r>
              <a:rPr lang="fr-FR" noProof="1" smtClean="0"/>
              <a:t>Nine</a:t>
            </a:r>
            <a:endParaRPr lang="fr-FR" noProof="1"/>
          </a:p>
        </p:txBody>
      </p:sp>
      <p:sp>
        <p:nvSpPr>
          <p:cNvPr id="28" name="Content Placeholder 17"/>
          <p:cNvSpPr>
            <a:spLocks noGrp="1"/>
          </p:cNvSpPr>
          <p:nvPr>
            <p:ph sz="quarter" idx="33" hasCustomPrompt="1"/>
          </p:nvPr>
        </p:nvSpPr>
        <p:spPr>
          <a:xfrm>
            <a:off x="29900880" y="14914834"/>
            <a:ext cx="12801600" cy="4538610"/>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endParaRPr lang="fr-FR" noProof="1"/>
          </a:p>
        </p:txBody>
      </p:sp>
      <p:sp>
        <p:nvSpPr>
          <p:cNvPr id="39" name="Text Placeholder 6"/>
          <p:cNvSpPr>
            <a:spLocks noGrp="1"/>
          </p:cNvSpPr>
          <p:nvPr>
            <p:ph type="body" sz="quarter" idx="41" hasCustomPrompt="1"/>
          </p:nvPr>
        </p:nvSpPr>
        <p:spPr>
          <a:xfrm>
            <a:off x="29900880" y="19767596"/>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40" name="Content Placeholder 17"/>
          <p:cNvSpPr>
            <a:spLocks noGrp="1"/>
          </p:cNvSpPr>
          <p:nvPr>
            <p:ph sz="quarter" idx="42" hasCustomPrompt="1"/>
          </p:nvPr>
        </p:nvSpPr>
        <p:spPr>
          <a:xfrm>
            <a:off x="29900880" y="21212348"/>
            <a:ext cx="12801600" cy="434478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endParaRPr lang="fr-FR" noProof="1"/>
          </a:p>
        </p:txBody>
      </p:sp>
      <p:sp>
        <p:nvSpPr>
          <p:cNvPr id="29" name="Text Placeholder 6"/>
          <p:cNvSpPr>
            <a:spLocks noGrp="1"/>
          </p:cNvSpPr>
          <p:nvPr>
            <p:ph type="body" sz="quarter" idx="34" hasCustomPrompt="1"/>
          </p:nvPr>
        </p:nvSpPr>
        <p:spPr>
          <a:xfrm>
            <a:off x="29900880" y="2572207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fr-FR" noProof="1" smtClean="0"/>
              <a:t>Heading</a:t>
            </a:r>
            <a:endParaRPr lang="fr-FR" noProof="1"/>
          </a:p>
        </p:txBody>
      </p:sp>
      <p:sp>
        <p:nvSpPr>
          <p:cNvPr id="30" name="Content Placeholder 17"/>
          <p:cNvSpPr>
            <a:spLocks noGrp="1"/>
          </p:cNvSpPr>
          <p:nvPr>
            <p:ph sz="quarter" idx="35" hasCustomPrompt="1"/>
          </p:nvPr>
        </p:nvSpPr>
        <p:spPr>
          <a:xfrm>
            <a:off x="29900880" y="27166824"/>
            <a:ext cx="12801600" cy="446227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fr-FR" noProof="1" smtClean="0"/>
              <a:t>Use this placeholder to add text or other content</a:t>
            </a:r>
          </a:p>
          <a:p>
            <a:pPr lvl="1"/>
            <a:r>
              <a:rPr lang="fr-FR" noProof="1" smtClean="0"/>
              <a:t>Second level</a:t>
            </a:r>
          </a:p>
          <a:p>
            <a:pPr lvl="2"/>
            <a:r>
              <a:rPr lang="fr-FR" noProof="1" smtClean="0"/>
              <a:t>Third level</a:t>
            </a:r>
          </a:p>
          <a:p>
            <a:pPr lvl="3"/>
            <a:r>
              <a:rPr lang="fr-FR" noProof="1" smtClean="0"/>
              <a:t>Fourth level</a:t>
            </a:r>
          </a:p>
          <a:p>
            <a:pPr lvl="4"/>
            <a:r>
              <a:rPr lang="fr-FR" noProof="1" smtClean="0"/>
              <a:t>Fifth level</a:t>
            </a:r>
          </a:p>
          <a:p>
            <a:pPr lvl="5"/>
            <a:r>
              <a:rPr lang="fr-FR" noProof="1" smtClean="0"/>
              <a:t>Six</a:t>
            </a:r>
            <a:endParaRPr lang="fr-FR" noProof="1"/>
          </a:p>
        </p:txBody>
      </p:sp>
      <p:sp>
        <p:nvSpPr>
          <p:cNvPr id="3" name="Date Placeholder 2"/>
          <p:cNvSpPr>
            <a:spLocks noGrp="1"/>
          </p:cNvSpPr>
          <p:nvPr>
            <p:ph type="dt" sz="half" idx="10"/>
          </p:nvPr>
        </p:nvSpPr>
        <p:spPr/>
        <p:txBody>
          <a:bodyPr/>
          <a:lstStyle/>
          <a:p>
            <a:fld id="{ECAA57DF-1C19-4726-AB84-014692BAD8F5}" type="datetimeFigureOut">
              <a:rPr lang="fr-FR" noProof="1" dirty="0" smtClean="0"/>
              <a:pPr/>
              <a:t>03/06/2016</a:t>
            </a:fld>
            <a:endParaRPr lang="fr-FR" noProof="1"/>
          </a:p>
        </p:txBody>
      </p:sp>
      <p:sp>
        <p:nvSpPr>
          <p:cNvPr id="4" name="Footer Placeholder 3"/>
          <p:cNvSpPr>
            <a:spLocks noGrp="1"/>
          </p:cNvSpPr>
          <p:nvPr>
            <p:ph type="ftr" sz="quarter" idx="11"/>
          </p:nvPr>
        </p:nvSpPr>
        <p:spPr/>
        <p:txBody>
          <a:bodyPr/>
          <a:lstStyle/>
          <a:p>
            <a:endParaRPr lang="fr-FR" noProof="1"/>
          </a:p>
        </p:txBody>
      </p:sp>
      <p:sp>
        <p:nvSpPr>
          <p:cNvPr id="5" name="Slide Number Placeholder 4"/>
          <p:cNvSpPr>
            <a:spLocks noGrp="1"/>
          </p:cNvSpPr>
          <p:nvPr>
            <p:ph type="sldNum" sz="quarter" idx="12"/>
          </p:nvPr>
        </p:nvSpPr>
        <p:spPr/>
        <p:txBody>
          <a:bodyPr/>
          <a:lstStyle/>
          <a:p>
            <a:fld id="{91B4C631-C489-4C11-812F-2172FBEAE82B}" type="slidenum">
              <a:rPr lang="fr-FR" noProof="1" dirty="0" smtClean="0"/>
              <a:pPr/>
              <a:t>‹#›</a:t>
            </a:fld>
            <a:endParaRPr lang="fr-FR" noProof="1"/>
          </a:p>
        </p:txBody>
      </p:sp>
      <p:sp>
        <p:nvSpPr>
          <p:cNvPr id="8" name="Picture Placeholder 7"/>
          <p:cNvSpPr>
            <a:spLocks noGrp="1"/>
          </p:cNvSpPr>
          <p:nvPr>
            <p:ph type="pic" sz="quarter" idx="43"/>
          </p:nvPr>
        </p:nvSpPr>
        <p:spPr>
          <a:xfrm>
            <a:off x="32270700" y="0"/>
            <a:ext cx="11620500" cy="3842445"/>
          </a:xfrm>
          <a:effectDag name="">
            <a:cont type="tree" name="">
              <a:effect ref="fillLine"/>
              <a:alphaMod>
                <a:cont name="">
                  <a:fill>
                    <a:gradFill>
                      <a:gsLst>
                        <a:gs pos="60000">
                          <a:srgbClr val="000000">
                            <a:alpha val="100000"/>
                          </a:srgbClr>
                        </a:gs>
                        <a:gs pos="97000">
                          <a:srgbClr val="000000">
                            <a:alpha val="0"/>
                          </a:srgbClr>
                        </a:gs>
                      </a:gsLst>
                      <a:lin ang="10800000"/>
                    </a:gradFill>
                  </a:fill>
                </a:cont>
              </a:alphaMod>
            </a:cont>
          </a:effectDag>
        </p:spPr>
        <p:txBody>
          <a:bodyPr lIns="91440" tIns="457200" rIns="91440"/>
          <a:lstStyle>
            <a:lvl1pPr marL="0" indent="0" algn="ctr">
              <a:buNone/>
              <a:defRPr>
                <a:solidFill>
                  <a:schemeClr val="bg1"/>
                </a:solidFill>
              </a:defRPr>
            </a:lvl1pPr>
          </a:lstStyle>
          <a:p>
            <a:r>
              <a:rPr lang="fr-FR" noProof="1" smtClean="0"/>
              <a:t>Cliquez sur l'icône pour ajouter une image</a:t>
            </a:r>
            <a:endParaRPr lang="fr-FR" noProof="1"/>
          </a:p>
        </p:txBody>
      </p:sp>
    </p:spTree>
    <p:extLst>
      <p:ext uri="{BB962C8B-B14F-4D97-AF65-F5344CB8AC3E}">
        <p14:creationId xmlns="" xmlns:p14="http://schemas.microsoft.com/office/powerpoint/2010/main" val="145907722"/>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pos="9168" userDrawn="1">
          <p15:clr>
            <a:srgbClr val="A4A3A4"/>
          </p15:clr>
        </p15:guide>
        <p15:guide id="2" pos="1848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ltGray">
          <a:xfrm>
            <a:off x="0" y="0"/>
            <a:ext cx="43891200" cy="5029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bwMode="auto">
          <a:xfrm>
            <a:off x="1158240" y="685860"/>
            <a:ext cx="30175200" cy="2971740"/>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158240" y="6019800"/>
            <a:ext cx="41589960" cy="23629622"/>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143000" y="32114698"/>
            <a:ext cx="9875520" cy="457200"/>
          </a:xfrm>
          <a:prstGeom prst="rect">
            <a:avLst/>
          </a:prstGeom>
        </p:spPr>
        <p:txBody>
          <a:bodyPr vert="horz" lIns="91440" tIns="45720" rIns="91440" bIns="45720" rtlCol="0" anchor="ctr"/>
          <a:lstStyle>
            <a:lvl1pPr algn="l">
              <a:defRPr sz="1600">
                <a:solidFill>
                  <a:schemeClr val="tx1">
                    <a:tint val="75000"/>
                  </a:schemeClr>
                </a:solidFill>
              </a:defRPr>
            </a:lvl1pPr>
          </a:lstStyle>
          <a:p>
            <a:fld id="{ECAA57DF-1C19-4726-AB84-014692BAD8F5}" type="datetimeFigureOut">
              <a:rPr lang="en-US" smtClean="0"/>
              <a:pPr/>
              <a:t>6/3/2016</a:t>
            </a:fld>
            <a:endParaRPr lang="en-US"/>
          </a:p>
        </p:txBody>
      </p:sp>
      <p:sp>
        <p:nvSpPr>
          <p:cNvPr id="5" name="Footer Placeholder 4"/>
          <p:cNvSpPr>
            <a:spLocks noGrp="1"/>
          </p:cNvSpPr>
          <p:nvPr>
            <p:ph type="ftr" sz="quarter" idx="3"/>
          </p:nvPr>
        </p:nvSpPr>
        <p:spPr>
          <a:xfrm>
            <a:off x="11018520" y="32114698"/>
            <a:ext cx="21854160" cy="457200"/>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2872680" y="32114698"/>
            <a:ext cx="9875520" cy="457200"/>
          </a:xfrm>
          <a:prstGeom prst="rect">
            <a:avLst/>
          </a:prstGeom>
        </p:spPr>
        <p:txBody>
          <a:bodyPr vert="horz" lIns="91440" tIns="45720" rIns="91440" bIns="45720" rtlCol="0" anchor="ctr"/>
          <a:lstStyle>
            <a:lvl1pPr algn="r">
              <a:defRPr sz="1600">
                <a:solidFill>
                  <a:schemeClr val="tx1">
                    <a:tint val="75000"/>
                  </a:schemeClr>
                </a:solidFill>
              </a:defRPr>
            </a:lvl1pPr>
          </a:lstStyle>
          <a:p>
            <a:fld id="{91B4C631-C489-4C11-812F-2172FBEAE82B}" type="slidenum">
              <a:rPr lang="en-US" smtClean="0"/>
              <a:pPr/>
              <a:t>‹#›</a:t>
            </a:fld>
            <a:endParaRPr lang="en-US"/>
          </a:p>
        </p:txBody>
      </p:sp>
      <p:sp>
        <p:nvSpPr>
          <p:cNvPr id="8" name="Rectangle 7"/>
          <p:cNvSpPr/>
          <p:nvPr userDrawn="1"/>
        </p:nvSpPr>
        <p:spPr bwMode="gray">
          <a:xfrm>
            <a:off x="0" y="3143249"/>
            <a:ext cx="43891200" cy="1980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0" y="3143250"/>
            <a:ext cx="43891200" cy="0"/>
          </a:xfrm>
          <a:prstGeom prst="line">
            <a:avLst/>
          </a:prstGeom>
          <a:ln w="114300">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iming>
    <p:tnLst>
      <p:par>
        <p:cTn id="1" dur="indefinite" restart="never" nodeType="tmRoot"/>
      </p:par>
    </p:tnLst>
  </p:timing>
  <p:txStyles>
    <p:titleStyle>
      <a:lvl1pPr algn="l" defTabSz="4389120" rtl="0" eaLnBrk="1" latinLnBrk="0" hangingPunct="1">
        <a:lnSpc>
          <a:spcPct val="90000"/>
        </a:lnSpc>
        <a:spcBef>
          <a:spcPct val="0"/>
        </a:spcBef>
        <a:buNone/>
        <a:defRPr sz="11500" b="0" kern="1200">
          <a:solidFill>
            <a:schemeClr val="bg1"/>
          </a:solidFill>
          <a:latin typeface="+mj-lt"/>
          <a:ea typeface="+mj-ea"/>
          <a:cs typeface="+mj-cs"/>
        </a:defRPr>
      </a:lvl1pPr>
    </p:titleStyle>
    <p:bodyStyle>
      <a:lvl1pPr marL="45720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10368" userDrawn="1">
          <p15:clr>
            <a:srgbClr val="A4A3A4"/>
          </p15:clr>
        </p15:guide>
        <p15:guide id="2" pos="720" userDrawn="1">
          <p15:clr>
            <a:srgbClr val="A4A3A4"/>
          </p15:clr>
        </p15:guide>
        <p15:guide id="3" pos="26928" userDrawn="1">
          <p15:clr>
            <a:srgbClr val="A4A3A4"/>
          </p15:clr>
        </p15:guide>
        <p15:guide id="4" pos="13824"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tags" Target="../tags/tag7.xml"/><Relationship Id="rId13" Type="http://schemas.openxmlformats.org/officeDocument/2006/relationships/tags" Target="../tags/tag12.xml"/><Relationship Id="rId18" Type="http://schemas.openxmlformats.org/officeDocument/2006/relationships/tags" Target="../tags/tag17.xml"/><Relationship Id="rId26" Type="http://schemas.openxmlformats.org/officeDocument/2006/relationships/tags" Target="../tags/tag25.xml"/><Relationship Id="rId39" Type="http://schemas.openxmlformats.org/officeDocument/2006/relationships/diagramData" Target="../diagrams/data1.xml"/><Relationship Id="rId3" Type="http://schemas.openxmlformats.org/officeDocument/2006/relationships/tags" Target="../tags/tag2.xml"/><Relationship Id="rId21" Type="http://schemas.openxmlformats.org/officeDocument/2006/relationships/tags" Target="../tags/tag20.xml"/><Relationship Id="rId34" Type="http://schemas.openxmlformats.org/officeDocument/2006/relationships/slideLayout" Target="../slideLayouts/slideLayout1.xml"/><Relationship Id="rId42" Type="http://schemas.openxmlformats.org/officeDocument/2006/relationships/diagramColors" Target="../diagrams/colors1.xml"/><Relationship Id="rId47" Type="http://schemas.microsoft.com/office/2007/relationships/diagramDrawing" Target="../diagrams/drawing1.xml"/><Relationship Id="rId7" Type="http://schemas.openxmlformats.org/officeDocument/2006/relationships/tags" Target="../tags/tag6.xml"/><Relationship Id="rId12" Type="http://schemas.openxmlformats.org/officeDocument/2006/relationships/tags" Target="../tags/tag11.xml"/><Relationship Id="rId17" Type="http://schemas.openxmlformats.org/officeDocument/2006/relationships/tags" Target="../tags/tag16.xml"/><Relationship Id="rId25" Type="http://schemas.openxmlformats.org/officeDocument/2006/relationships/tags" Target="../tags/tag24.xml"/><Relationship Id="rId33" Type="http://schemas.openxmlformats.org/officeDocument/2006/relationships/tags" Target="../tags/tag32.xml"/><Relationship Id="rId38" Type="http://schemas.openxmlformats.org/officeDocument/2006/relationships/oleObject" Target="../embeddings/oleObject1.bin"/><Relationship Id="rId46" Type="http://schemas.openxmlformats.org/officeDocument/2006/relationships/oleObject" Target="../embeddings/oleObject2.bin"/><Relationship Id="rId2" Type="http://schemas.openxmlformats.org/officeDocument/2006/relationships/tags" Target="../tags/tag1.xml"/><Relationship Id="rId16" Type="http://schemas.openxmlformats.org/officeDocument/2006/relationships/tags" Target="../tags/tag15.xml"/><Relationship Id="rId20" Type="http://schemas.openxmlformats.org/officeDocument/2006/relationships/tags" Target="../tags/tag19.xml"/><Relationship Id="rId29" Type="http://schemas.openxmlformats.org/officeDocument/2006/relationships/tags" Target="../tags/tag28.xml"/><Relationship Id="rId41" Type="http://schemas.openxmlformats.org/officeDocument/2006/relationships/diagramQuickStyle" Target="../diagrams/quickStyle1.xml"/><Relationship Id="rId1" Type="http://schemas.openxmlformats.org/officeDocument/2006/relationships/vmlDrawing" Target="../drawings/vmlDrawing1.vml"/><Relationship Id="rId6" Type="http://schemas.openxmlformats.org/officeDocument/2006/relationships/tags" Target="../tags/tag5.xml"/><Relationship Id="rId11" Type="http://schemas.openxmlformats.org/officeDocument/2006/relationships/tags" Target="../tags/tag10.xml"/><Relationship Id="rId24" Type="http://schemas.openxmlformats.org/officeDocument/2006/relationships/tags" Target="../tags/tag23.xml"/><Relationship Id="rId32" Type="http://schemas.openxmlformats.org/officeDocument/2006/relationships/tags" Target="../tags/tag31.xml"/><Relationship Id="rId37" Type="http://schemas.openxmlformats.org/officeDocument/2006/relationships/image" Target="../media/image5.png"/><Relationship Id="rId40" Type="http://schemas.openxmlformats.org/officeDocument/2006/relationships/diagramLayout" Target="../diagrams/layout1.xml"/><Relationship Id="rId45" Type="http://schemas.openxmlformats.org/officeDocument/2006/relationships/image" Target="../media/image8.png"/><Relationship Id="rId5" Type="http://schemas.openxmlformats.org/officeDocument/2006/relationships/tags" Target="../tags/tag4.xml"/><Relationship Id="rId15" Type="http://schemas.openxmlformats.org/officeDocument/2006/relationships/tags" Target="../tags/tag14.xml"/><Relationship Id="rId23" Type="http://schemas.openxmlformats.org/officeDocument/2006/relationships/tags" Target="../tags/tag22.xml"/><Relationship Id="rId28" Type="http://schemas.openxmlformats.org/officeDocument/2006/relationships/tags" Target="../tags/tag27.xml"/><Relationship Id="rId36" Type="http://schemas.openxmlformats.org/officeDocument/2006/relationships/image" Target="../media/image4.jpeg"/><Relationship Id="rId10" Type="http://schemas.openxmlformats.org/officeDocument/2006/relationships/tags" Target="../tags/tag9.xml"/><Relationship Id="rId19" Type="http://schemas.openxmlformats.org/officeDocument/2006/relationships/tags" Target="../tags/tag18.xml"/><Relationship Id="rId31" Type="http://schemas.openxmlformats.org/officeDocument/2006/relationships/tags" Target="../tags/tag30.xml"/><Relationship Id="rId44" Type="http://schemas.openxmlformats.org/officeDocument/2006/relationships/image" Target="../media/image7.png"/><Relationship Id="rId4" Type="http://schemas.openxmlformats.org/officeDocument/2006/relationships/tags" Target="../tags/tag3.xml"/><Relationship Id="rId9" Type="http://schemas.openxmlformats.org/officeDocument/2006/relationships/tags" Target="../tags/tag8.xml"/><Relationship Id="rId14" Type="http://schemas.openxmlformats.org/officeDocument/2006/relationships/tags" Target="../tags/tag13.xml"/><Relationship Id="rId22" Type="http://schemas.openxmlformats.org/officeDocument/2006/relationships/tags" Target="../tags/tag21.xml"/><Relationship Id="rId27" Type="http://schemas.openxmlformats.org/officeDocument/2006/relationships/tags" Target="../tags/tag26.xml"/><Relationship Id="rId30" Type="http://schemas.openxmlformats.org/officeDocument/2006/relationships/tags" Target="../tags/tag29.xml"/><Relationship Id="rId35" Type="http://schemas.openxmlformats.org/officeDocument/2006/relationships/image" Target="../media/image3.png"/><Relationship Id="rId4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Picture 9"/>
          <p:cNvPicPr>
            <a:picLocks noChangeAspect="1" noChangeArrowheads="1"/>
          </p:cNvPicPr>
          <p:nvPr>
            <p:custDataLst>
              <p:tags r:id="rId2"/>
            </p:custDataLst>
          </p:nvPr>
        </p:nvPicPr>
        <p:blipFill>
          <a:blip r:embed="rId35" cstate="print">
            <a:extLst>
              <a:ext uri="{28A0092B-C50C-407E-A947-70E740481C1C}">
                <a14:useLocalDpi xmlns="" xmlns:a14="http://schemas.microsoft.com/office/drawing/2010/main" val="0"/>
              </a:ext>
            </a:extLst>
          </a:blip>
          <a:srcRect/>
          <a:stretch>
            <a:fillRect/>
          </a:stretch>
        </p:blipFill>
        <p:spPr bwMode="auto">
          <a:xfrm>
            <a:off x="40912139" y="29586209"/>
            <a:ext cx="2615884" cy="223777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itre 1"/>
          <p:cNvSpPr>
            <a:spLocks noGrp="1"/>
          </p:cNvSpPr>
          <p:nvPr>
            <p:ph type="title"/>
            <p:custDataLst>
              <p:tags r:id="rId3"/>
            </p:custDataLst>
          </p:nvPr>
        </p:nvSpPr>
        <p:spPr>
          <a:xfrm>
            <a:off x="7351034" y="668903"/>
            <a:ext cx="28310566" cy="2388781"/>
          </a:xfrm>
        </p:spPr>
        <p:txBody>
          <a:bodyPr>
            <a:noAutofit/>
          </a:bodyPr>
          <a:lstStyle/>
          <a:p>
            <a:pPr algn="ctr"/>
            <a:r>
              <a:rPr lang="en-US" sz="8800" b="1" dirty="0" smtClean="0"/>
              <a:t>Hydrogen </a:t>
            </a:r>
            <a:r>
              <a:rPr lang="en-US" sz="8800" b="1" dirty="0"/>
              <a:t>storage properties </a:t>
            </a:r>
            <a:r>
              <a:rPr lang="en-US" sz="8800" b="1" dirty="0" smtClean="0"/>
              <a:t>of </a:t>
            </a:r>
            <a:r>
              <a:rPr lang="en-US" sz="8800" b="1" dirty="0" err="1" smtClean="0"/>
              <a:t>TiFe</a:t>
            </a:r>
            <a:r>
              <a:rPr lang="en-US" sz="8800" b="1" dirty="0" smtClean="0"/>
              <a:t> </a:t>
            </a:r>
            <a:r>
              <a:rPr lang="en-US" sz="8800" b="1" dirty="0"/>
              <a:t>+ </a:t>
            </a:r>
            <a:r>
              <a:rPr lang="en-US" sz="8800" b="1" dirty="0" smtClean="0"/>
              <a:t>X </a:t>
            </a:r>
            <a:r>
              <a:rPr lang="en-US" sz="8800" b="1" dirty="0"/>
              <a:t>wt.% </a:t>
            </a:r>
            <a:r>
              <a:rPr lang="en-US" sz="8800" b="1" dirty="0" err="1" smtClean="0"/>
              <a:t>Zr</a:t>
            </a:r>
            <a:r>
              <a:rPr lang="en-US" sz="8800" b="1" dirty="0" smtClean="0"/>
              <a:t>, V (X=0, 4) </a:t>
            </a:r>
            <a:r>
              <a:rPr lang="en-US" sz="8800" b="1" dirty="0"/>
              <a:t>alloys </a:t>
            </a:r>
            <a:endParaRPr lang="fr-CA" sz="8800" b="1" dirty="0"/>
          </a:p>
        </p:txBody>
      </p:sp>
      <p:sp>
        <p:nvSpPr>
          <p:cNvPr id="3" name="Espace réservé du texte 2"/>
          <p:cNvSpPr>
            <a:spLocks noGrp="1"/>
          </p:cNvSpPr>
          <p:nvPr>
            <p:ph type="body" sz="quarter" idx="36"/>
            <p:custDataLst>
              <p:tags r:id="rId4"/>
            </p:custDataLst>
          </p:nvPr>
        </p:nvSpPr>
        <p:spPr>
          <a:xfrm>
            <a:off x="1251814" y="3163758"/>
            <a:ext cx="41496385" cy="1979081"/>
          </a:xfrm>
        </p:spPr>
        <p:txBody>
          <a:bodyPr anchor="t"/>
          <a:lstStyle/>
          <a:p>
            <a:pPr algn="ctr"/>
            <a:r>
              <a:rPr lang="fr-FR" sz="5000" b="1" dirty="0" smtClean="0">
                <a:solidFill>
                  <a:schemeClr val="bg1">
                    <a:lumMod val="95000"/>
                  </a:schemeClr>
                </a:solidFill>
              </a:rPr>
              <a:t>Abhishek KUMAR PATEL </a:t>
            </a:r>
            <a:r>
              <a:rPr lang="fr-FR" sz="5000" b="1" baseline="30000" dirty="0" smtClean="0">
                <a:solidFill>
                  <a:schemeClr val="bg1">
                    <a:lumMod val="95000"/>
                  </a:schemeClr>
                </a:solidFill>
              </a:rPr>
              <a:t>1,2</a:t>
            </a:r>
            <a:r>
              <a:rPr lang="fr-FR" sz="5000" b="1" dirty="0">
                <a:solidFill>
                  <a:schemeClr val="bg1">
                    <a:lumMod val="95000"/>
                  </a:schemeClr>
                </a:solidFill>
              </a:rPr>
              <a:t>, Jacques </a:t>
            </a:r>
            <a:r>
              <a:rPr lang="fr-FR" sz="5000" b="1" dirty="0" smtClean="0">
                <a:solidFill>
                  <a:schemeClr val="bg1">
                    <a:lumMod val="95000"/>
                  </a:schemeClr>
                </a:solidFill>
              </a:rPr>
              <a:t>HUOT </a:t>
            </a:r>
            <a:r>
              <a:rPr lang="fr-FR" sz="5000" b="1" baseline="30000" dirty="0" smtClean="0">
                <a:solidFill>
                  <a:schemeClr val="bg1">
                    <a:lumMod val="95000"/>
                  </a:schemeClr>
                </a:solidFill>
              </a:rPr>
              <a:t>1</a:t>
            </a:r>
            <a:r>
              <a:rPr lang="fr-FR" sz="5000" b="1" dirty="0">
                <a:solidFill>
                  <a:schemeClr val="bg1">
                    <a:lumMod val="95000"/>
                  </a:schemeClr>
                </a:solidFill>
              </a:rPr>
              <a:t>, </a:t>
            </a:r>
            <a:r>
              <a:rPr lang="fr-FR" sz="5000" b="1" dirty="0" smtClean="0">
                <a:solidFill>
                  <a:schemeClr val="bg1">
                    <a:lumMod val="95000"/>
                  </a:schemeClr>
                </a:solidFill>
              </a:rPr>
              <a:t>Pratibha SHARMA</a:t>
            </a:r>
            <a:r>
              <a:rPr lang="fr-FR" sz="5000" b="1" baseline="30000" dirty="0" smtClean="0">
                <a:solidFill>
                  <a:schemeClr val="bg1">
                    <a:lumMod val="95000"/>
                  </a:schemeClr>
                </a:solidFill>
              </a:rPr>
              <a:t>2</a:t>
            </a:r>
            <a:endParaRPr lang="fr-FR" sz="5000" b="1" baseline="30000" dirty="0">
              <a:solidFill>
                <a:schemeClr val="bg1">
                  <a:lumMod val="95000"/>
                </a:schemeClr>
              </a:solidFill>
            </a:endParaRPr>
          </a:p>
          <a:p>
            <a:pPr algn="ctr"/>
            <a:r>
              <a:rPr lang="fr-FR" baseline="30000" dirty="0">
                <a:solidFill>
                  <a:schemeClr val="bg1">
                    <a:lumMod val="95000"/>
                  </a:schemeClr>
                </a:solidFill>
              </a:rPr>
              <a:t>1</a:t>
            </a:r>
            <a:r>
              <a:rPr lang="fr-FR" dirty="0">
                <a:solidFill>
                  <a:schemeClr val="bg1">
                    <a:lumMod val="95000"/>
                  </a:schemeClr>
                </a:solidFill>
              </a:rPr>
              <a:t>Université du Québec à Trois-Rivières – Institut de Recherche sur l’hydrogène - 3351, boul. des Forges, C.P. 500, Trois-Rivières (Québec) G9A 5H7</a:t>
            </a:r>
          </a:p>
          <a:p>
            <a:pPr algn="ctr"/>
            <a:r>
              <a:rPr lang="fr-FR" baseline="30000" dirty="0" smtClean="0">
                <a:solidFill>
                  <a:schemeClr val="bg1">
                    <a:lumMod val="95000"/>
                  </a:schemeClr>
                </a:solidFill>
              </a:rPr>
              <a:t>2 </a:t>
            </a:r>
            <a:r>
              <a:rPr lang="fr-FR" dirty="0" smtClean="0">
                <a:solidFill>
                  <a:schemeClr val="bg1">
                    <a:lumMod val="95000"/>
                  </a:schemeClr>
                </a:solidFill>
              </a:rPr>
              <a:t>Indian Institute of Technology- Department Of Energy Science and Engineering, Powai, Mumbai, (Maharashtra), 400076, India</a:t>
            </a:r>
          </a:p>
          <a:p>
            <a:endParaRPr lang="fr-CA" dirty="0">
              <a:solidFill>
                <a:schemeClr val="bg1">
                  <a:lumMod val="95000"/>
                </a:schemeClr>
              </a:solidFill>
            </a:endParaRPr>
          </a:p>
        </p:txBody>
      </p:sp>
      <p:sp>
        <p:nvSpPr>
          <p:cNvPr id="4" name="Espace réservé du texte 3"/>
          <p:cNvSpPr>
            <a:spLocks noGrp="1"/>
          </p:cNvSpPr>
          <p:nvPr>
            <p:ph type="body" sz="quarter" idx="13"/>
            <p:custDataLst>
              <p:tags r:id="rId5"/>
            </p:custDataLst>
          </p:nvPr>
        </p:nvSpPr>
        <p:spPr>
          <a:xfrm>
            <a:off x="377685" y="13102486"/>
            <a:ext cx="14004000" cy="1080000"/>
          </a:xfrm>
          <a:gradFill>
            <a:gsLst>
              <a:gs pos="0">
                <a:schemeClr val="accent2"/>
              </a:gs>
              <a:gs pos="91000">
                <a:schemeClr val="accent1"/>
              </a:gs>
              <a:gs pos="90000">
                <a:schemeClr val="tx1">
                  <a:lumMod val="65000"/>
                  <a:lumOff val="35000"/>
                </a:schemeClr>
              </a:gs>
              <a:gs pos="100000">
                <a:schemeClr val="accent1"/>
              </a:gs>
            </a:gsLst>
          </a:gradFill>
        </p:spPr>
        <p:txBody>
          <a:bodyPr anchor="ctr"/>
          <a:lstStyle/>
          <a:p>
            <a:r>
              <a:rPr lang="fr-CA" sz="4800" dirty="0" smtClean="0"/>
              <a:t>INTRODUCTION</a:t>
            </a:r>
            <a:endParaRPr lang="fr-CA" sz="4800" dirty="0"/>
          </a:p>
        </p:txBody>
      </p:sp>
      <p:sp>
        <p:nvSpPr>
          <p:cNvPr id="5" name="Espace réservé du texte 4"/>
          <p:cNvSpPr>
            <a:spLocks noGrp="1"/>
          </p:cNvSpPr>
          <p:nvPr>
            <p:ph type="body" sz="quarter" idx="39"/>
            <p:custDataLst>
              <p:tags r:id="rId6"/>
            </p:custDataLst>
          </p:nvPr>
        </p:nvSpPr>
        <p:spPr>
          <a:xfrm>
            <a:off x="371475" y="14230350"/>
            <a:ext cx="14001750" cy="10991850"/>
          </a:xfrm>
        </p:spPr>
        <p:txBody>
          <a:bodyPr numCol="1" anchor="ctr"/>
          <a:lstStyle/>
          <a:p>
            <a:pPr algn="just">
              <a:lnSpc>
                <a:spcPct val="150000"/>
              </a:lnSpc>
              <a:spcAft>
                <a:spcPts val="1200"/>
              </a:spcAft>
            </a:pPr>
            <a:r>
              <a:rPr lang="en-US" sz="3200" dirty="0" err="1" smtClean="0"/>
              <a:t>TiFe</a:t>
            </a:r>
            <a:r>
              <a:rPr lang="en-US" sz="3200" dirty="0" smtClean="0"/>
              <a:t> alloy is well known metal hydride. It is a low cost intermetallic compound which operates at room temperature under mild pressure conditions</a:t>
            </a:r>
            <a:r>
              <a:rPr lang="en-US" sz="3200" baseline="30000" dirty="0" smtClean="0"/>
              <a:t>[1]</a:t>
            </a:r>
            <a:r>
              <a:rPr lang="en-US" sz="3200" dirty="0" smtClean="0"/>
              <a:t>. One problem facing this type of alloy is that the first hydrogenation (activation) is difficult. The usual way to solve this problem is to expose the alloy to high temperature and high hydrogen pressure. Unfortunately, this makes the cost of metal hydride too expensive for most applications.</a:t>
            </a:r>
            <a:endParaRPr lang="en-US" sz="3200" baseline="30000" dirty="0" smtClean="0"/>
          </a:p>
          <a:p>
            <a:pPr algn="just">
              <a:lnSpc>
                <a:spcPct val="150000"/>
              </a:lnSpc>
              <a:spcAft>
                <a:spcPts val="1200"/>
              </a:spcAft>
            </a:pPr>
            <a:r>
              <a:rPr lang="en-US" sz="3200" dirty="0" smtClean="0"/>
              <a:t>It has been shown that addition of </a:t>
            </a:r>
            <a:r>
              <a:rPr lang="en-US" sz="3200" dirty="0" err="1" smtClean="0"/>
              <a:t>Zr</a:t>
            </a:r>
            <a:r>
              <a:rPr lang="en-US" sz="3200" dirty="0" smtClean="0"/>
              <a:t> could greatly reduce activation time under mild temperature and hydrogen pressure</a:t>
            </a:r>
            <a:r>
              <a:rPr lang="en-US" sz="3200" baseline="30000" dirty="0" smtClean="0"/>
              <a:t> [2]</a:t>
            </a:r>
            <a:r>
              <a:rPr lang="en-US" sz="3200" dirty="0" smtClean="0"/>
              <a:t>. This ease of activation due to doping will make the </a:t>
            </a:r>
            <a:r>
              <a:rPr lang="en-US" sz="3200" dirty="0" err="1" smtClean="0"/>
              <a:t>TiFe</a:t>
            </a:r>
            <a:r>
              <a:rPr lang="en-US" sz="3200" dirty="0" smtClean="0"/>
              <a:t> alloy less expensive for practical applications. However, one issue is the production of alloy at industrial scale. Therefore, by using industrial grade Fe and Ti, </a:t>
            </a:r>
            <a:r>
              <a:rPr lang="en-US" sz="3200" dirty="0" err="1" smtClean="0"/>
              <a:t>TiFe</a:t>
            </a:r>
            <a:r>
              <a:rPr lang="en-US" sz="3200" dirty="0" smtClean="0"/>
              <a:t> alloy doped </a:t>
            </a:r>
            <a:r>
              <a:rPr lang="en-US" sz="3200" dirty="0" err="1" smtClean="0"/>
              <a:t>Zr</a:t>
            </a:r>
            <a:r>
              <a:rPr lang="en-US" sz="3200" dirty="0" smtClean="0"/>
              <a:t>, V were synthesized and hydrogen storage properties of these alloys were studied.</a:t>
            </a:r>
          </a:p>
        </p:txBody>
      </p:sp>
      <p:sp>
        <p:nvSpPr>
          <p:cNvPr id="6" name="Espace réservé du texte 5"/>
          <p:cNvSpPr>
            <a:spLocks noGrp="1"/>
          </p:cNvSpPr>
          <p:nvPr>
            <p:ph type="body" sz="quarter" idx="37"/>
            <p:custDataLst>
              <p:tags r:id="rId7"/>
            </p:custDataLst>
          </p:nvPr>
        </p:nvSpPr>
        <p:spPr>
          <a:xfrm>
            <a:off x="377685" y="25879020"/>
            <a:ext cx="14004000" cy="1080000"/>
          </a:xfrm>
          <a:gradFill>
            <a:gsLst>
              <a:gs pos="0">
                <a:schemeClr val="accent2"/>
              </a:gs>
              <a:gs pos="91000">
                <a:schemeClr val="accent1"/>
              </a:gs>
              <a:gs pos="90000">
                <a:schemeClr val="tx1">
                  <a:lumMod val="65000"/>
                  <a:lumOff val="35000"/>
                </a:schemeClr>
              </a:gs>
              <a:gs pos="100000">
                <a:schemeClr val="accent1"/>
              </a:gs>
            </a:gsLst>
          </a:gradFill>
        </p:spPr>
        <p:txBody>
          <a:bodyPr anchor="ctr"/>
          <a:lstStyle/>
          <a:p>
            <a:r>
              <a:rPr lang="fr-CA" sz="4800" dirty="0" smtClean="0"/>
              <a:t>OBJECTIVES</a:t>
            </a:r>
            <a:endParaRPr lang="fr-CA" sz="4800" dirty="0"/>
          </a:p>
        </p:txBody>
      </p:sp>
      <p:sp>
        <p:nvSpPr>
          <p:cNvPr id="8" name="Espace réservé du texte 7"/>
          <p:cNvSpPr>
            <a:spLocks noGrp="1"/>
          </p:cNvSpPr>
          <p:nvPr>
            <p:ph type="body" sz="quarter" idx="17"/>
            <p:custDataLst>
              <p:tags r:id="rId8"/>
            </p:custDataLst>
          </p:nvPr>
        </p:nvSpPr>
        <p:spPr>
          <a:xfrm>
            <a:off x="29289375" y="15613397"/>
            <a:ext cx="14003526" cy="1080000"/>
          </a:xfrm>
          <a:gradFill>
            <a:gsLst>
              <a:gs pos="0">
                <a:schemeClr val="accent2"/>
              </a:gs>
              <a:gs pos="91000">
                <a:schemeClr val="accent1"/>
              </a:gs>
              <a:gs pos="90000">
                <a:schemeClr val="tx1">
                  <a:lumMod val="65000"/>
                  <a:lumOff val="35000"/>
                </a:schemeClr>
              </a:gs>
              <a:gs pos="100000">
                <a:schemeClr val="accent1"/>
              </a:gs>
            </a:gsLst>
          </a:gradFill>
        </p:spPr>
        <p:txBody>
          <a:bodyPr anchor="ctr"/>
          <a:lstStyle/>
          <a:p>
            <a:r>
              <a:rPr lang="fr-CA" sz="4800" dirty="0" smtClean="0"/>
              <a:t>CONCLUSION</a:t>
            </a:r>
            <a:endParaRPr lang="fr-CA" sz="4800" dirty="0"/>
          </a:p>
        </p:txBody>
      </p:sp>
      <p:sp>
        <p:nvSpPr>
          <p:cNvPr id="10" name="Espace réservé du texte 9"/>
          <p:cNvSpPr>
            <a:spLocks noGrp="1"/>
          </p:cNvSpPr>
          <p:nvPr>
            <p:ph type="body" sz="quarter" idx="19"/>
            <p:custDataLst>
              <p:tags r:id="rId9"/>
            </p:custDataLst>
          </p:nvPr>
        </p:nvSpPr>
        <p:spPr>
          <a:xfrm>
            <a:off x="14858999" y="18549257"/>
            <a:ext cx="14140543" cy="1183285"/>
          </a:xfrm>
          <a:gradFill>
            <a:gsLst>
              <a:gs pos="0">
                <a:schemeClr val="accent2"/>
              </a:gs>
              <a:gs pos="91000">
                <a:schemeClr val="accent1"/>
              </a:gs>
              <a:gs pos="90000">
                <a:schemeClr val="tx1">
                  <a:lumMod val="65000"/>
                  <a:lumOff val="35000"/>
                </a:schemeClr>
              </a:gs>
              <a:gs pos="100000">
                <a:schemeClr val="accent1"/>
              </a:gs>
            </a:gsLst>
          </a:gradFill>
        </p:spPr>
        <p:txBody>
          <a:bodyPr anchor="ctr"/>
          <a:lstStyle/>
          <a:p>
            <a:r>
              <a:rPr lang="fr-CA" sz="4800" dirty="0" smtClean="0"/>
              <a:t>RESULTS</a:t>
            </a:r>
            <a:endParaRPr lang="fr-CA" sz="4800" dirty="0"/>
          </a:p>
        </p:txBody>
      </p:sp>
      <p:sp>
        <p:nvSpPr>
          <p:cNvPr id="42" name="ZoneTexte 41"/>
          <p:cNvSpPr txBox="1"/>
          <p:nvPr>
            <p:custDataLst>
              <p:tags r:id="rId10"/>
            </p:custDataLst>
          </p:nvPr>
        </p:nvSpPr>
        <p:spPr>
          <a:xfrm>
            <a:off x="22378138" y="8106595"/>
            <a:ext cx="900000" cy="584775"/>
          </a:xfrm>
          <a:prstGeom prst="rect">
            <a:avLst/>
          </a:prstGeom>
          <a:solidFill>
            <a:schemeClr val="bg1"/>
          </a:solidFill>
        </p:spPr>
        <p:txBody>
          <a:bodyPr wrap="square" rtlCol="0" anchor="ctr">
            <a:spAutoFit/>
          </a:bodyPr>
          <a:lstStyle/>
          <a:p>
            <a:pPr algn="ctr"/>
            <a:endParaRPr lang="fr-FR" sz="3200" b="1" dirty="0" smtClean="0"/>
          </a:p>
        </p:txBody>
      </p:sp>
      <p:sp>
        <p:nvSpPr>
          <p:cNvPr id="44" name="ZoneTexte 43"/>
          <p:cNvSpPr txBox="1"/>
          <p:nvPr>
            <p:custDataLst>
              <p:tags r:id="rId11"/>
            </p:custDataLst>
          </p:nvPr>
        </p:nvSpPr>
        <p:spPr>
          <a:xfrm>
            <a:off x="15438614" y="8108177"/>
            <a:ext cx="184731" cy="584775"/>
          </a:xfrm>
          <a:prstGeom prst="rect">
            <a:avLst/>
          </a:prstGeom>
          <a:solidFill>
            <a:schemeClr val="bg1"/>
          </a:solidFill>
        </p:spPr>
        <p:txBody>
          <a:bodyPr wrap="none" rtlCol="0">
            <a:spAutoFit/>
          </a:bodyPr>
          <a:lstStyle/>
          <a:p>
            <a:endParaRPr lang="fr-FR" sz="3200" dirty="0" smtClean="0"/>
          </a:p>
        </p:txBody>
      </p:sp>
      <p:sp>
        <p:nvSpPr>
          <p:cNvPr id="51" name="ZoneTexte 50"/>
          <p:cNvSpPr txBox="1"/>
          <p:nvPr>
            <p:custDataLst>
              <p:tags r:id="rId12"/>
            </p:custDataLst>
          </p:nvPr>
        </p:nvSpPr>
        <p:spPr>
          <a:xfrm>
            <a:off x="15322047" y="30867750"/>
            <a:ext cx="13154026" cy="492443"/>
          </a:xfrm>
          <a:prstGeom prst="rect">
            <a:avLst/>
          </a:prstGeom>
          <a:noFill/>
        </p:spPr>
        <p:txBody>
          <a:bodyPr wrap="square" rtlCol="0">
            <a:spAutoFit/>
          </a:bodyPr>
          <a:lstStyle/>
          <a:p>
            <a:pPr algn="ctr"/>
            <a:r>
              <a:rPr lang="fr-FR" sz="2600" dirty="0" smtClean="0"/>
              <a:t>Fig. 1: X-Ray diffraction patterns of (</a:t>
            </a:r>
            <a:r>
              <a:rPr lang="en-US" sz="2600" dirty="0" smtClean="0"/>
              <a:t>A</a:t>
            </a:r>
            <a:r>
              <a:rPr lang="en-US" sz="2600" dirty="0" smtClean="0"/>
              <a:t>) </a:t>
            </a:r>
            <a:r>
              <a:rPr lang="en-US" sz="2600" dirty="0" err="1" smtClean="0"/>
              <a:t>FeTi</a:t>
            </a:r>
            <a:r>
              <a:rPr lang="en-US" sz="2600" dirty="0" smtClean="0"/>
              <a:t>, (B) FeTi+4wt%V, (C) FeTi+4wt%Zr</a:t>
            </a:r>
            <a:endParaRPr lang="fr-FR" sz="2600" dirty="0" smtClean="0"/>
          </a:p>
        </p:txBody>
      </p:sp>
      <p:sp>
        <p:nvSpPr>
          <p:cNvPr id="53" name="Espace réservé du texte 5"/>
          <p:cNvSpPr>
            <a:spLocks noGrp="1"/>
          </p:cNvSpPr>
          <p:nvPr>
            <p:ph type="body" sz="quarter" idx="37"/>
            <p:custDataLst>
              <p:tags r:id="rId13"/>
            </p:custDataLst>
          </p:nvPr>
        </p:nvSpPr>
        <p:spPr>
          <a:xfrm>
            <a:off x="29517501" y="26161073"/>
            <a:ext cx="14004000" cy="900000"/>
          </a:xfrm>
          <a:gradFill>
            <a:gsLst>
              <a:gs pos="0">
                <a:schemeClr val="accent2"/>
              </a:gs>
              <a:gs pos="91000">
                <a:schemeClr val="accent1"/>
              </a:gs>
              <a:gs pos="90000">
                <a:schemeClr val="tx1">
                  <a:lumMod val="65000"/>
                  <a:lumOff val="35000"/>
                </a:schemeClr>
              </a:gs>
              <a:gs pos="100000">
                <a:schemeClr val="accent1"/>
              </a:gs>
            </a:gsLst>
          </a:gradFill>
        </p:spPr>
        <p:txBody>
          <a:bodyPr/>
          <a:lstStyle/>
          <a:p>
            <a:r>
              <a:rPr lang="fr-CA" sz="4800" dirty="0" smtClean="0"/>
              <a:t>ACKNOWLEDGEMENT</a:t>
            </a:r>
            <a:endParaRPr lang="fr-CA" sz="4800" dirty="0"/>
          </a:p>
        </p:txBody>
      </p:sp>
      <p:sp>
        <p:nvSpPr>
          <p:cNvPr id="56" name="Espace réservé du texte 11"/>
          <p:cNvSpPr>
            <a:spLocks noGrp="1"/>
          </p:cNvSpPr>
          <p:nvPr>
            <p:ph type="body" sz="quarter" idx="21"/>
            <p:custDataLst>
              <p:tags r:id="rId14"/>
            </p:custDataLst>
          </p:nvPr>
        </p:nvSpPr>
        <p:spPr>
          <a:xfrm>
            <a:off x="14843586" y="19836156"/>
            <a:ext cx="14085199" cy="966444"/>
          </a:xfrm>
          <a:solidFill>
            <a:schemeClr val="accent5">
              <a:lumMod val="60000"/>
              <a:lumOff val="40000"/>
            </a:schemeClr>
          </a:solidFill>
          <a:ln>
            <a:solidFill>
              <a:schemeClr val="bg2">
                <a:lumMod val="50000"/>
              </a:schemeClr>
            </a:solidFill>
          </a:ln>
        </p:spPr>
        <p:txBody>
          <a:bodyPr/>
          <a:lstStyle/>
          <a:p>
            <a:r>
              <a:rPr lang="fr-FR" sz="4800" dirty="0" smtClean="0">
                <a:solidFill>
                  <a:schemeClr val="tx1"/>
                </a:solidFill>
                <a:latin typeface="+mn-lt"/>
              </a:rPr>
              <a:t>Structure</a:t>
            </a:r>
            <a:endParaRPr lang="fr-FR" sz="4800" dirty="0">
              <a:solidFill>
                <a:schemeClr val="tx1"/>
              </a:solidFill>
              <a:latin typeface="+mn-lt"/>
            </a:endParaRPr>
          </a:p>
        </p:txBody>
      </p:sp>
      <p:sp>
        <p:nvSpPr>
          <p:cNvPr id="59" name="Espace réservé du texte 5"/>
          <p:cNvSpPr>
            <a:spLocks noGrp="1"/>
          </p:cNvSpPr>
          <p:nvPr>
            <p:ph type="body" sz="quarter" idx="37"/>
            <p:custDataLst>
              <p:tags r:id="rId15"/>
            </p:custDataLst>
          </p:nvPr>
        </p:nvSpPr>
        <p:spPr>
          <a:xfrm>
            <a:off x="14741385" y="5443086"/>
            <a:ext cx="14004000" cy="1080000"/>
          </a:xfrm>
          <a:gradFill>
            <a:gsLst>
              <a:gs pos="0">
                <a:schemeClr val="accent2"/>
              </a:gs>
              <a:gs pos="91000">
                <a:schemeClr val="accent1"/>
              </a:gs>
              <a:gs pos="90000">
                <a:schemeClr val="tx1">
                  <a:lumMod val="65000"/>
                  <a:lumOff val="35000"/>
                </a:schemeClr>
              </a:gs>
              <a:gs pos="100000">
                <a:schemeClr val="accent1"/>
              </a:gs>
            </a:gsLst>
          </a:gradFill>
        </p:spPr>
        <p:txBody>
          <a:bodyPr anchor="ctr"/>
          <a:lstStyle/>
          <a:p>
            <a:r>
              <a:rPr lang="fr-CA" sz="4800" dirty="0" smtClean="0"/>
              <a:t>METHODOLOGY</a:t>
            </a:r>
            <a:endParaRPr lang="fr-CA" sz="4800" dirty="0"/>
          </a:p>
        </p:txBody>
      </p:sp>
      <p:sp>
        <p:nvSpPr>
          <p:cNvPr id="60" name="Espace réservé du texte 4"/>
          <p:cNvSpPr>
            <a:spLocks noGrp="1"/>
          </p:cNvSpPr>
          <p:nvPr>
            <p:ph type="body" sz="quarter" idx="39"/>
            <p:custDataLst>
              <p:tags r:id="rId16"/>
            </p:custDataLst>
          </p:nvPr>
        </p:nvSpPr>
        <p:spPr>
          <a:xfrm>
            <a:off x="371476" y="27134004"/>
            <a:ext cx="13932354" cy="3237139"/>
          </a:xfrm>
        </p:spPr>
        <p:txBody>
          <a:bodyPr numCol="1" anchor="ctr"/>
          <a:lstStyle/>
          <a:p>
            <a:pPr marL="457200" indent="-457200" algn="just">
              <a:lnSpc>
                <a:spcPct val="150000"/>
              </a:lnSpc>
              <a:buSzPct val="100000"/>
              <a:buFont typeface="Wingdings" panose="05000000000000000000" pitchFamily="2" charset="2"/>
              <a:buChar char="v"/>
            </a:pPr>
            <a:endParaRPr lang="fr-FR" sz="3200" dirty="0" smtClean="0"/>
          </a:p>
          <a:p>
            <a:pPr marL="457200" indent="-457200" algn="just">
              <a:lnSpc>
                <a:spcPct val="150000"/>
              </a:lnSpc>
              <a:buSzPct val="100000"/>
              <a:buFont typeface="Wingdings" panose="05000000000000000000" pitchFamily="2" charset="2"/>
              <a:buChar char="v"/>
            </a:pPr>
            <a:r>
              <a:rPr lang="fr-FR" sz="3200" dirty="0" smtClean="0"/>
              <a:t>Effect of Zr and V as a dopant on the first hydrogenation curve of </a:t>
            </a:r>
            <a:r>
              <a:rPr lang="fr-FR" sz="3200" dirty="0" err="1" smtClean="0"/>
              <a:t>TiFe</a:t>
            </a:r>
            <a:r>
              <a:rPr lang="fr-FR" sz="3200" dirty="0" smtClean="0"/>
              <a:t> </a:t>
            </a:r>
            <a:r>
              <a:rPr lang="fr-FR" sz="3200" dirty="0" err="1" smtClean="0"/>
              <a:t>alloy</a:t>
            </a:r>
            <a:r>
              <a:rPr lang="fr-FR" sz="3200" dirty="0" smtClean="0"/>
              <a:t> </a:t>
            </a:r>
            <a:r>
              <a:rPr lang="fr-FR" sz="3200" dirty="0" err="1" smtClean="0"/>
              <a:t>synthesized</a:t>
            </a:r>
            <a:r>
              <a:rPr lang="fr-FR" sz="3200" dirty="0" smtClean="0"/>
              <a:t> </a:t>
            </a:r>
            <a:r>
              <a:rPr lang="fr-FR" sz="3200" dirty="0" err="1" smtClean="0"/>
              <a:t>with</a:t>
            </a:r>
            <a:r>
              <a:rPr lang="fr-FR" sz="3200" dirty="0" smtClean="0"/>
              <a:t> commercial grades Ti and Fe.</a:t>
            </a:r>
          </a:p>
          <a:p>
            <a:pPr marL="457200" indent="-457200" algn="just">
              <a:lnSpc>
                <a:spcPct val="150000"/>
              </a:lnSpc>
              <a:buSzPct val="100000"/>
              <a:buFont typeface="Wingdings" panose="05000000000000000000" pitchFamily="2" charset="2"/>
              <a:buChar char="v"/>
            </a:pPr>
            <a:r>
              <a:rPr lang="fr-FR" sz="3200" dirty="0" smtClean="0"/>
              <a:t>Comparison between the crystal structure of TiFe alloy and </a:t>
            </a:r>
            <a:r>
              <a:rPr lang="fr-FR" sz="3200" dirty="0" err="1" smtClean="0"/>
              <a:t>TiFe</a:t>
            </a:r>
            <a:r>
              <a:rPr lang="fr-FR" sz="3200" dirty="0" smtClean="0"/>
              <a:t> </a:t>
            </a:r>
            <a:r>
              <a:rPr lang="fr-FR" sz="3200" dirty="0" err="1" smtClean="0"/>
              <a:t>doped</a:t>
            </a:r>
            <a:r>
              <a:rPr lang="fr-FR" sz="3200" dirty="0" smtClean="0"/>
              <a:t> </a:t>
            </a:r>
            <a:r>
              <a:rPr lang="fr-FR" sz="3200" dirty="0" err="1" smtClean="0"/>
              <a:t>with</a:t>
            </a:r>
            <a:r>
              <a:rPr lang="fr-FR" sz="3200" dirty="0" smtClean="0"/>
              <a:t> Zr and V.</a:t>
            </a:r>
          </a:p>
          <a:p>
            <a:pPr marL="457200" indent="-457200" algn="just">
              <a:buSzPct val="100000"/>
              <a:buFont typeface="Wingdings" panose="05000000000000000000" pitchFamily="2" charset="2"/>
              <a:buChar char="v"/>
            </a:pPr>
            <a:endParaRPr lang="fr-FR" sz="3200" dirty="0" smtClean="0"/>
          </a:p>
          <a:p>
            <a:pPr marL="457200" indent="-457200" algn="just">
              <a:buSzPct val="100000"/>
              <a:buFont typeface="Wingdings" panose="05000000000000000000" pitchFamily="2" charset="2"/>
              <a:buChar char="v"/>
            </a:pPr>
            <a:endParaRPr lang="fr-FR" sz="3200" dirty="0" smtClean="0"/>
          </a:p>
        </p:txBody>
      </p:sp>
      <p:pic>
        <p:nvPicPr>
          <p:cNvPr id="16" name="Image 15"/>
          <p:cNvPicPr>
            <a:picLocks noChangeAspect="1"/>
          </p:cNvPicPr>
          <p:nvPr>
            <p:custDataLst>
              <p:tags r:id="rId17"/>
            </p:custDataLst>
          </p:nvPr>
        </p:nvPicPr>
        <p:blipFill>
          <a:blip r:embed="rId36" cstate="print">
            <a:extLst>
              <a:ext uri="{28A0092B-C50C-407E-A947-70E740481C1C}">
                <a14:useLocalDpi xmlns="" xmlns:a14="http://schemas.microsoft.com/office/drawing/2010/main" val="0"/>
              </a:ext>
            </a:extLst>
          </a:blip>
          <a:stretch>
            <a:fillRect/>
          </a:stretch>
        </p:blipFill>
        <p:spPr>
          <a:xfrm>
            <a:off x="653144" y="522516"/>
            <a:ext cx="5904000" cy="2175158"/>
          </a:xfrm>
          <a:prstGeom prst="rect">
            <a:avLst/>
          </a:prstGeom>
        </p:spPr>
      </p:pic>
      <p:sp>
        <p:nvSpPr>
          <p:cNvPr id="80" name="Espace réservé du texte 4"/>
          <p:cNvSpPr>
            <a:spLocks noGrp="1"/>
          </p:cNvSpPr>
          <p:nvPr>
            <p:ph type="body" sz="quarter" idx="39"/>
            <p:custDataLst>
              <p:tags r:id="rId18"/>
            </p:custDataLst>
          </p:nvPr>
        </p:nvSpPr>
        <p:spPr>
          <a:xfrm>
            <a:off x="29317950" y="16796789"/>
            <a:ext cx="13982699" cy="3672436"/>
          </a:xfrm>
        </p:spPr>
        <p:txBody>
          <a:bodyPr numCol="1" anchor="ctr"/>
          <a:lstStyle/>
          <a:p>
            <a:pPr marL="457200" indent="-457200" algn="just">
              <a:buSzPct val="100000"/>
              <a:buFont typeface="Wingdings" panose="05000000000000000000" pitchFamily="2" charset="2"/>
              <a:buChar char="v"/>
            </a:pPr>
            <a:r>
              <a:rPr lang="en-US" sz="3200" dirty="0" smtClean="0"/>
              <a:t>X-ray diffraction patterns only showed the </a:t>
            </a:r>
            <a:r>
              <a:rPr lang="en-US" sz="3200" dirty="0" err="1" smtClean="0"/>
              <a:t>TiFe</a:t>
            </a:r>
            <a:r>
              <a:rPr lang="en-US" sz="3200" dirty="0" smtClean="0"/>
              <a:t> phase. </a:t>
            </a:r>
          </a:p>
          <a:p>
            <a:pPr marL="457200" indent="-457200" algn="just">
              <a:buSzPct val="100000"/>
              <a:buFont typeface="Wingdings" panose="05000000000000000000" pitchFamily="2" charset="2"/>
              <a:buChar char="v"/>
            </a:pPr>
            <a:r>
              <a:rPr lang="en-US" sz="3200" dirty="0" smtClean="0"/>
              <a:t>Secondary phase could not be detected by X-ray diffraction.</a:t>
            </a:r>
          </a:p>
          <a:p>
            <a:pPr marL="457200" indent="-457200" algn="just">
              <a:buSzPct val="100000"/>
              <a:buFont typeface="Wingdings" panose="05000000000000000000" pitchFamily="2" charset="2"/>
              <a:buChar char="v"/>
            </a:pPr>
            <a:r>
              <a:rPr lang="en-US" sz="3200" dirty="0" smtClean="0"/>
              <a:t>First hydrogenation of </a:t>
            </a:r>
            <a:r>
              <a:rPr lang="en-US" sz="3200" dirty="0" err="1" smtClean="0"/>
              <a:t>TiFe</a:t>
            </a:r>
            <a:r>
              <a:rPr lang="en-US" sz="3200" dirty="0" smtClean="0"/>
              <a:t> alloy with 4wt% </a:t>
            </a:r>
            <a:r>
              <a:rPr lang="en-US" sz="3200" dirty="0" err="1" smtClean="0"/>
              <a:t>Zr</a:t>
            </a:r>
            <a:r>
              <a:rPr lang="en-US" sz="3200" dirty="0" smtClean="0"/>
              <a:t> was achieved at room temperature and under 20 bar hydrogen pressure.</a:t>
            </a:r>
          </a:p>
          <a:p>
            <a:pPr marL="457200" indent="-457200" algn="just">
              <a:buSzPct val="100000"/>
              <a:buFont typeface="Wingdings" panose="05000000000000000000" pitchFamily="2" charset="2"/>
              <a:buChar char="v"/>
            </a:pPr>
            <a:r>
              <a:rPr lang="en-US" sz="3200" dirty="0" smtClean="0"/>
              <a:t>Effect of </a:t>
            </a:r>
            <a:r>
              <a:rPr lang="en-US" sz="3200" dirty="0" err="1" smtClean="0"/>
              <a:t>Zr</a:t>
            </a:r>
            <a:r>
              <a:rPr lang="en-US" sz="3200" dirty="0" smtClean="0"/>
              <a:t> on activation of </a:t>
            </a:r>
            <a:r>
              <a:rPr lang="en-US" sz="3200" dirty="0" err="1" smtClean="0"/>
              <a:t>TiFe</a:t>
            </a:r>
            <a:r>
              <a:rPr lang="en-US" sz="3200" dirty="0" smtClean="0"/>
              <a:t> alloy will be studied by scanning electron microscopy</a:t>
            </a:r>
            <a:r>
              <a:rPr lang="en-US" sz="3200" dirty="0"/>
              <a:t> </a:t>
            </a:r>
            <a:r>
              <a:rPr lang="en-US" sz="3200" dirty="0" smtClean="0"/>
              <a:t>and neutron diffraction.</a:t>
            </a:r>
            <a:endParaRPr lang="en-US" sz="3200" dirty="0"/>
          </a:p>
        </p:txBody>
      </p:sp>
      <p:sp>
        <p:nvSpPr>
          <p:cNvPr id="81" name="Espace réservé du texte 11"/>
          <p:cNvSpPr>
            <a:spLocks noGrp="1"/>
          </p:cNvSpPr>
          <p:nvPr>
            <p:ph type="body" sz="quarter" idx="21"/>
            <p:custDataLst>
              <p:tags r:id="rId19"/>
            </p:custDataLst>
          </p:nvPr>
        </p:nvSpPr>
        <p:spPr>
          <a:xfrm>
            <a:off x="29289374" y="5519695"/>
            <a:ext cx="13801049" cy="900000"/>
          </a:xfrm>
          <a:solidFill>
            <a:schemeClr val="accent1">
              <a:lumMod val="40000"/>
              <a:lumOff val="60000"/>
            </a:schemeClr>
          </a:solidFill>
          <a:ln>
            <a:solidFill>
              <a:schemeClr val="bg2">
                <a:lumMod val="50000"/>
              </a:schemeClr>
            </a:solidFill>
          </a:ln>
        </p:spPr>
        <p:txBody>
          <a:bodyPr/>
          <a:lstStyle/>
          <a:p>
            <a:r>
              <a:rPr lang="fr-FR" sz="4800" dirty="0" smtClean="0">
                <a:solidFill>
                  <a:schemeClr val="tx1"/>
                </a:solidFill>
                <a:latin typeface="+mn-lt"/>
              </a:rPr>
              <a:t>Activation properties </a:t>
            </a:r>
            <a:endParaRPr lang="fr-FR" sz="4800" dirty="0">
              <a:solidFill>
                <a:schemeClr val="tx1"/>
              </a:solidFill>
              <a:latin typeface="+mn-lt"/>
            </a:endParaRPr>
          </a:p>
        </p:txBody>
      </p:sp>
      <p:sp>
        <p:nvSpPr>
          <p:cNvPr id="84" name="Espace réservé du texte 5"/>
          <p:cNvSpPr>
            <a:spLocks noGrp="1"/>
          </p:cNvSpPr>
          <p:nvPr>
            <p:ph type="body" sz="quarter" idx="37"/>
            <p:custDataLst>
              <p:tags r:id="rId20"/>
            </p:custDataLst>
          </p:nvPr>
        </p:nvSpPr>
        <p:spPr>
          <a:xfrm>
            <a:off x="29517501" y="21809366"/>
            <a:ext cx="14004000" cy="900000"/>
          </a:xfrm>
          <a:gradFill>
            <a:gsLst>
              <a:gs pos="0">
                <a:schemeClr val="accent2"/>
              </a:gs>
              <a:gs pos="91000">
                <a:schemeClr val="accent1"/>
              </a:gs>
              <a:gs pos="90000">
                <a:schemeClr val="tx1">
                  <a:lumMod val="65000"/>
                  <a:lumOff val="35000"/>
                </a:schemeClr>
              </a:gs>
              <a:gs pos="100000">
                <a:schemeClr val="accent1"/>
              </a:gs>
            </a:gsLst>
          </a:gradFill>
        </p:spPr>
        <p:txBody>
          <a:bodyPr/>
          <a:lstStyle/>
          <a:p>
            <a:r>
              <a:rPr lang="fr-CA" sz="4800" dirty="0" smtClean="0"/>
              <a:t>REFERENCES</a:t>
            </a:r>
            <a:endParaRPr lang="fr-CA" sz="4800" dirty="0"/>
          </a:p>
        </p:txBody>
      </p:sp>
      <p:sp>
        <p:nvSpPr>
          <p:cNvPr id="86" name="ZoneTexte 85"/>
          <p:cNvSpPr txBox="1"/>
          <p:nvPr>
            <p:custDataLst>
              <p:tags r:id="rId21"/>
            </p:custDataLst>
          </p:nvPr>
        </p:nvSpPr>
        <p:spPr>
          <a:xfrm>
            <a:off x="29702514" y="13100933"/>
            <a:ext cx="13045686" cy="892552"/>
          </a:xfrm>
          <a:prstGeom prst="rect">
            <a:avLst/>
          </a:prstGeom>
          <a:noFill/>
        </p:spPr>
        <p:txBody>
          <a:bodyPr wrap="square" rtlCol="0">
            <a:spAutoFit/>
          </a:bodyPr>
          <a:lstStyle/>
          <a:p>
            <a:pPr algn="just"/>
            <a:r>
              <a:rPr lang="fr-FR" sz="2600" dirty="0" smtClean="0"/>
              <a:t>Fig. 2: Activation curve of TiFe , TiFe +4wt% V and TiFe+4wt% Zr  at  room temperature under 20 bar  hydrogen pressure.</a:t>
            </a:r>
            <a:endParaRPr lang="fr-FR" sz="2600" baseline="30000" dirty="0" smtClean="0"/>
          </a:p>
        </p:txBody>
      </p:sp>
      <p:sp>
        <p:nvSpPr>
          <p:cNvPr id="75" name="Espace réservé du texte 4"/>
          <p:cNvSpPr>
            <a:spLocks noGrp="1"/>
          </p:cNvSpPr>
          <p:nvPr>
            <p:ph type="body" sz="quarter" idx="39"/>
            <p:custDataLst>
              <p:tags r:id="rId22"/>
            </p:custDataLst>
          </p:nvPr>
        </p:nvSpPr>
        <p:spPr>
          <a:xfrm>
            <a:off x="29494012" y="14155356"/>
            <a:ext cx="13045686" cy="1252437"/>
          </a:xfrm>
        </p:spPr>
        <p:txBody>
          <a:bodyPr numCol="1" anchor="ctr"/>
          <a:lstStyle/>
          <a:p>
            <a:pPr marL="457200" indent="-457200" algn="just">
              <a:buFont typeface="Wingdings" panose="05000000000000000000" pitchFamily="2" charset="2"/>
              <a:buChar char="v"/>
            </a:pPr>
            <a:r>
              <a:rPr lang="en-CA" sz="3200" dirty="0" smtClean="0"/>
              <a:t>Addition of </a:t>
            </a:r>
            <a:r>
              <a:rPr lang="en-CA" sz="3200" dirty="0" err="1" smtClean="0"/>
              <a:t>Zr</a:t>
            </a:r>
            <a:r>
              <a:rPr lang="en-CA" sz="3200" dirty="0" smtClean="0"/>
              <a:t> is highly effective while V do not have any effects.</a:t>
            </a:r>
            <a:endParaRPr lang="en-CA" sz="3200" dirty="0"/>
          </a:p>
        </p:txBody>
      </p:sp>
      <p:sp>
        <p:nvSpPr>
          <p:cNvPr id="83" name="Espace réservé du texte 4"/>
          <p:cNvSpPr>
            <a:spLocks noGrp="1"/>
          </p:cNvSpPr>
          <p:nvPr>
            <p:ph type="body" sz="quarter" idx="39"/>
            <p:custDataLst>
              <p:tags r:id="rId23"/>
            </p:custDataLst>
          </p:nvPr>
        </p:nvSpPr>
        <p:spPr>
          <a:xfrm>
            <a:off x="29517501" y="22868522"/>
            <a:ext cx="13956229" cy="2424431"/>
          </a:xfrm>
        </p:spPr>
        <p:txBody>
          <a:bodyPr numCol="1" anchor="ctr"/>
          <a:lstStyle/>
          <a:p>
            <a:r>
              <a:rPr lang="en-CA" sz="2800" dirty="0">
                <a:ea typeface="Calibri"/>
                <a:cs typeface="Arial"/>
              </a:rPr>
              <a:t>[1] </a:t>
            </a:r>
            <a:r>
              <a:rPr lang="en-CA" sz="2800" dirty="0" smtClean="0">
                <a:ea typeface="Calibri"/>
                <a:cs typeface="Arial"/>
              </a:rPr>
              <a:t>Reilly, J.J. and R. H. </a:t>
            </a:r>
            <a:r>
              <a:rPr lang="en-CA" sz="2800" dirty="0" err="1" smtClean="0">
                <a:ea typeface="Calibri"/>
                <a:cs typeface="Arial"/>
              </a:rPr>
              <a:t>Wiswall</a:t>
            </a:r>
            <a:r>
              <a:rPr lang="en-CA" sz="2800" dirty="0" smtClean="0">
                <a:ea typeface="Calibri"/>
                <a:cs typeface="Arial"/>
              </a:rPr>
              <a:t>, Formation and properties of Iron Titanium hydride. Inorganic chemistry, 1974. 13(1): p. 218-222</a:t>
            </a:r>
            <a:endParaRPr lang="en-CA" sz="2800" dirty="0">
              <a:ea typeface="Calibri"/>
              <a:cs typeface="Arial"/>
            </a:endParaRPr>
          </a:p>
          <a:p>
            <a:r>
              <a:rPr lang="fr-CA" sz="2800" dirty="0"/>
              <a:t>[2] </a:t>
            </a:r>
            <a:r>
              <a:rPr lang="fr-CA" sz="2800" dirty="0" smtClean="0"/>
              <a:t>Jain, P; et al. Hydrogenation properties of Tife with Zr7Ni10 alloy as additive. Journal of alloy and compounds, 2015. 636(0): p. 375-380</a:t>
            </a:r>
            <a:endParaRPr lang="fr-CA" sz="2800" dirty="0">
              <a:ea typeface="Calibri"/>
              <a:cs typeface="Times New Roman"/>
            </a:endParaRPr>
          </a:p>
        </p:txBody>
      </p:sp>
      <p:sp>
        <p:nvSpPr>
          <p:cNvPr id="95" name="Espace réservé du texte 4"/>
          <p:cNvSpPr>
            <a:spLocks noGrp="1"/>
          </p:cNvSpPr>
          <p:nvPr>
            <p:ph type="body" sz="quarter" idx="39"/>
            <p:custDataLst>
              <p:tags r:id="rId24"/>
            </p:custDataLst>
          </p:nvPr>
        </p:nvSpPr>
        <p:spPr>
          <a:xfrm>
            <a:off x="29471506" y="27472280"/>
            <a:ext cx="14002224" cy="1602892"/>
          </a:xfrm>
        </p:spPr>
        <p:txBody>
          <a:bodyPr numCol="1" anchor="ctr"/>
          <a:lstStyle/>
          <a:p>
            <a:pPr>
              <a:buFont typeface="Wingdings" panose="05000000000000000000" pitchFamily="2" charset="2"/>
              <a:buChar char="v"/>
            </a:pPr>
            <a:r>
              <a:rPr lang="fr-FR" sz="2800" dirty="0" smtClean="0"/>
              <a:t> A.K. Patel </a:t>
            </a:r>
            <a:r>
              <a:rPr lang="fr-FR" sz="2800" dirty="0" err="1" smtClean="0"/>
              <a:t>would</a:t>
            </a:r>
            <a:r>
              <a:rPr lang="fr-FR" sz="2800" dirty="0" smtClean="0"/>
              <a:t> </a:t>
            </a:r>
            <a:r>
              <a:rPr lang="fr-FR" sz="2800" dirty="0" err="1" smtClean="0"/>
              <a:t>like</a:t>
            </a:r>
            <a:r>
              <a:rPr lang="fr-FR" sz="2800" dirty="0" smtClean="0"/>
              <a:t> to </a:t>
            </a:r>
            <a:r>
              <a:rPr lang="fr-FR" sz="2800" dirty="0" err="1" smtClean="0"/>
              <a:t>thank</a:t>
            </a:r>
            <a:r>
              <a:rPr lang="fr-FR" sz="2800" dirty="0" smtClean="0"/>
              <a:t> the </a:t>
            </a:r>
            <a:r>
              <a:rPr lang="en-US" sz="2800" dirty="0"/>
              <a:t>Canadian Queen Elizabeth II Diamond Jubilee Scholarships </a:t>
            </a:r>
            <a:r>
              <a:rPr lang="en-US" sz="2800" dirty="0" smtClean="0"/>
              <a:t>for a Ph.D. fellowship.</a:t>
            </a:r>
            <a:endParaRPr lang="fr-FR" sz="2800" dirty="0"/>
          </a:p>
          <a:p>
            <a:pPr>
              <a:buFont typeface="Wingdings" panose="05000000000000000000" pitchFamily="2" charset="2"/>
              <a:buChar char="v"/>
            </a:pPr>
            <a:r>
              <a:rPr lang="fr-FR" sz="2800" dirty="0" smtClean="0"/>
              <a:t>The participation of CMQ (Quebec Metallurgy Centre) </a:t>
            </a:r>
            <a:r>
              <a:rPr lang="fr-FR" sz="2800" dirty="0" err="1" smtClean="0"/>
              <a:t>is</a:t>
            </a:r>
            <a:r>
              <a:rPr lang="fr-FR" sz="2800" dirty="0" smtClean="0"/>
              <a:t> </a:t>
            </a:r>
            <a:r>
              <a:rPr lang="fr-FR" sz="2800" dirty="0" err="1" smtClean="0"/>
              <a:t>recognized</a:t>
            </a:r>
            <a:r>
              <a:rPr lang="fr-FR" sz="2800" dirty="0" smtClean="0"/>
              <a:t>. </a:t>
            </a:r>
            <a:endParaRPr lang="fr-FR" sz="2800" dirty="0"/>
          </a:p>
        </p:txBody>
      </p:sp>
      <p:sp>
        <p:nvSpPr>
          <p:cNvPr id="74" name="Espace réservé du texte 5"/>
          <p:cNvSpPr>
            <a:spLocks noGrp="1"/>
          </p:cNvSpPr>
          <p:nvPr>
            <p:ph type="body" sz="quarter" idx="37"/>
            <p:custDataLst>
              <p:tags r:id="rId25"/>
            </p:custDataLst>
          </p:nvPr>
        </p:nvSpPr>
        <p:spPr>
          <a:xfrm>
            <a:off x="362546" y="5403256"/>
            <a:ext cx="14004000" cy="1080000"/>
          </a:xfrm>
          <a:gradFill>
            <a:gsLst>
              <a:gs pos="0">
                <a:schemeClr val="accent2"/>
              </a:gs>
              <a:gs pos="91000">
                <a:schemeClr val="accent1"/>
              </a:gs>
              <a:gs pos="90000">
                <a:schemeClr val="tx1">
                  <a:lumMod val="65000"/>
                  <a:lumOff val="35000"/>
                </a:schemeClr>
              </a:gs>
              <a:gs pos="100000">
                <a:schemeClr val="accent1"/>
              </a:gs>
            </a:gsLst>
          </a:gradFill>
        </p:spPr>
        <p:txBody>
          <a:bodyPr anchor="ctr"/>
          <a:lstStyle/>
          <a:p>
            <a:r>
              <a:rPr lang="fr-CA" sz="4800" dirty="0" smtClean="0"/>
              <a:t>ABSTRACT</a:t>
            </a:r>
            <a:endParaRPr lang="fr-CA" sz="4800" dirty="0"/>
          </a:p>
        </p:txBody>
      </p:sp>
      <p:sp>
        <p:nvSpPr>
          <p:cNvPr id="85" name="Espace réservé du texte 4"/>
          <p:cNvSpPr>
            <a:spLocks noGrp="1"/>
          </p:cNvSpPr>
          <p:nvPr>
            <p:ph type="body" sz="quarter" idx="39"/>
            <p:custDataLst>
              <p:tags r:id="rId26"/>
            </p:custDataLst>
          </p:nvPr>
        </p:nvSpPr>
        <p:spPr>
          <a:xfrm>
            <a:off x="342900" y="6543675"/>
            <a:ext cx="14058900" cy="6229349"/>
          </a:xfrm>
        </p:spPr>
        <p:txBody>
          <a:bodyPr numCol="1" anchor="ctr">
            <a:noAutofit/>
          </a:bodyPr>
          <a:lstStyle/>
          <a:p>
            <a:pPr algn="just">
              <a:lnSpc>
                <a:spcPct val="150000"/>
              </a:lnSpc>
              <a:spcAft>
                <a:spcPts val="1200"/>
              </a:spcAft>
            </a:pPr>
            <a:r>
              <a:rPr lang="en-US" sz="3200" dirty="0" smtClean="0"/>
              <a:t>The aim of this study is to understand the comparative effect of </a:t>
            </a:r>
            <a:r>
              <a:rPr lang="en-US" sz="3200" dirty="0" err="1" smtClean="0"/>
              <a:t>Zr</a:t>
            </a:r>
            <a:r>
              <a:rPr lang="en-US" sz="3200" dirty="0" smtClean="0"/>
              <a:t> and V on hydrogenation characteristics of </a:t>
            </a:r>
            <a:r>
              <a:rPr lang="en-US" sz="3200" dirty="0" err="1" smtClean="0"/>
              <a:t>TiFe</a:t>
            </a:r>
            <a:r>
              <a:rPr lang="en-US" sz="3200" dirty="0" smtClean="0"/>
              <a:t> alloy, using industrial grade Fe (ASTM 10005) and Ti (ASTM B265 grade 1) as a raw material. Materials were synthesized by arc melting and studied without further heat treatments. We found that </a:t>
            </a:r>
            <a:r>
              <a:rPr lang="en-US" sz="3200" dirty="0" err="1" smtClean="0"/>
              <a:t>TiFe</a:t>
            </a:r>
            <a:r>
              <a:rPr lang="en-US" sz="3200" dirty="0" smtClean="0"/>
              <a:t> alloy doped with 4 wt% of </a:t>
            </a:r>
            <a:r>
              <a:rPr lang="en-US" sz="3200" dirty="0" err="1" smtClean="0"/>
              <a:t>Zr</a:t>
            </a:r>
            <a:r>
              <a:rPr lang="en-US" sz="3200" dirty="0" smtClean="0"/>
              <a:t> leads to a remarkable improvement of the first hydrogenation kinetics of  </a:t>
            </a:r>
            <a:r>
              <a:rPr lang="en-US" sz="3200" dirty="0" err="1" smtClean="0"/>
              <a:t>TiFe</a:t>
            </a:r>
            <a:r>
              <a:rPr lang="en-US" sz="3200" dirty="0" smtClean="0"/>
              <a:t> alloy. </a:t>
            </a:r>
          </a:p>
          <a:p>
            <a:pPr algn="just">
              <a:lnSpc>
                <a:spcPct val="150000"/>
              </a:lnSpc>
              <a:spcAft>
                <a:spcPts val="1200"/>
              </a:spcAft>
            </a:pPr>
            <a:r>
              <a:rPr lang="en-US" sz="3200" dirty="0" smtClean="0"/>
              <a:t>.</a:t>
            </a:r>
            <a:endParaRPr lang="fr-FR" sz="3200" dirty="0"/>
          </a:p>
        </p:txBody>
      </p:sp>
      <p:pic>
        <p:nvPicPr>
          <p:cNvPr id="94" name="Picture 3" descr="C:\Users\ABHISHEK\Desktop\Website-Portfolio-Logos-IITB-289x220.png"/>
          <p:cNvPicPr>
            <a:picLocks noChangeAspect="1" noChangeArrowheads="1"/>
          </p:cNvPicPr>
          <p:nvPr>
            <p:custDataLst>
              <p:tags r:id="rId27"/>
            </p:custDataLst>
          </p:nvPr>
        </p:nvPicPr>
        <p:blipFill>
          <a:blip r:embed="rId37"/>
          <a:srcRect/>
          <a:stretch>
            <a:fillRect/>
          </a:stretch>
        </p:blipFill>
        <p:spPr bwMode="auto">
          <a:xfrm>
            <a:off x="37621029" y="376853"/>
            <a:ext cx="5551718" cy="2469466"/>
          </a:xfrm>
          <a:prstGeom prst="rect">
            <a:avLst/>
          </a:prstGeom>
          <a:noFill/>
        </p:spPr>
      </p:pic>
      <p:graphicFrame>
        <p:nvGraphicFramePr>
          <p:cNvPr id="1026" name="Object 2"/>
          <p:cNvGraphicFramePr>
            <a:graphicFrameLocks noChangeAspect="1"/>
          </p:cNvGraphicFramePr>
          <p:nvPr>
            <p:custDataLst>
              <p:tags r:id="rId28"/>
            </p:custDataLst>
            <p:extLst>
              <p:ext uri="{D42A27DB-BD31-4B8C-83A1-F6EECF244321}">
                <p14:modId xmlns="" xmlns:p14="http://schemas.microsoft.com/office/powerpoint/2010/main" val="2272569050"/>
              </p:ext>
            </p:extLst>
          </p:nvPr>
        </p:nvGraphicFramePr>
        <p:xfrm>
          <a:off x="31214214" y="5672347"/>
          <a:ext cx="9605282" cy="7349008"/>
        </p:xfrm>
        <a:graphic>
          <a:graphicData uri="http://schemas.openxmlformats.org/presentationml/2006/ole">
            <p:oleObj spid="_x0000_s1044" name="Graph" r:id="rId38" imgW="3924300" imgH="2997200" progId="Origin50.Graph">
              <p:embed/>
            </p:oleObj>
          </a:graphicData>
        </a:graphic>
      </p:graphicFrame>
      <p:graphicFrame>
        <p:nvGraphicFramePr>
          <p:cNvPr id="103" name="Diagram 102"/>
          <p:cNvGraphicFramePr/>
          <p:nvPr>
            <p:custDataLst>
              <p:tags r:id="rId29"/>
            </p:custDataLst>
            <p:extLst>
              <p:ext uri="{D42A27DB-BD31-4B8C-83A1-F6EECF244321}">
                <p14:modId xmlns="" xmlns:p14="http://schemas.microsoft.com/office/powerpoint/2010/main" val="1948196176"/>
              </p:ext>
            </p:extLst>
          </p:nvPr>
        </p:nvGraphicFramePr>
        <p:xfrm>
          <a:off x="15430501" y="7543800"/>
          <a:ext cx="12611099" cy="10325100"/>
        </p:xfrm>
        <a:graphic>
          <a:graphicData uri="http://schemas.openxmlformats.org/drawingml/2006/diagram">
            <dgm:relIds xmlns:dgm="http://schemas.openxmlformats.org/drawingml/2006/diagram" xmlns:r="http://schemas.openxmlformats.org/officeDocument/2006/relationships" r:dm="rId39" r:lo="rId40" r:qs="rId41" r:cs="rId42"/>
          </a:graphicData>
        </a:graphic>
      </p:graphicFrame>
      <p:sp>
        <p:nvSpPr>
          <p:cNvPr id="105" name="Espace réservé du texte 4"/>
          <p:cNvSpPr>
            <a:spLocks noGrp="1"/>
          </p:cNvSpPr>
          <p:nvPr>
            <p:ph type="body" sz="quarter" idx="39"/>
            <p:custDataLst>
              <p:tags r:id="rId30"/>
            </p:custDataLst>
          </p:nvPr>
        </p:nvSpPr>
        <p:spPr>
          <a:xfrm>
            <a:off x="14741385" y="31502928"/>
            <a:ext cx="14439940" cy="1181041"/>
          </a:xfrm>
        </p:spPr>
        <p:txBody>
          <a:bodyPr numCol="1" anchor="ctr"/>
          <a:lstStyle/>
          <a:p>
            <a:pPr marL="457200" indent="-457200" algn="just">
              <a:buSzPct val="100000"/>
            </a:pPr>
            <a:r>
              <a:rPr lang="fr-FR" sz="3200" dirty="0" smtClean="0"/>
              <a:t>All alloys crystallizes in CsCl type crystal structure with lattice parameter 2.953 Å.</a:t>
            </a:r>
          </a:p>
        </p:txBody>
      </p:sp>
      <p:pic>
        <p:nvPicPr>
          <p:cNvPr id="107" name="Picture 1" descr="C:\Users\ABHISHEK\Desktop\media.jpg"/>
          <p:cNvPicPr>
            <a:picLocks noChangeAspect="1" noChangeArrowheads="1"/>
          </p:cNvPicPr>
          <p:nvPr>
            <p:custDataLst>
              <p:tags r:id="rId31"/>
            </p:custDataLst>
          </p:nvPr>
        </p:nvPicPr>
        <p:blipFill>
          <a:blip r:embed="rId43"/>
          <a:srcRect/>
          <a:stretch>
            <a:fillRect/>
          </a:stretch>
        </p:blipFill>
        <p:spPr bwMode="auto">
          <a:xfrm>
            <a:off x="29970369" y="29486379"/>
            <a:ext cx="4069481" cy="1768120"/>
          </a:xfrm>
          <a:prstGeom prst="rect">
            <a:avLst/>
          </a:prstGeom>
          <a:noFill/>
        </p:spPr>
      </p:pic>
      <p:pic>
        <p:nvPicPr>
          <p:cNvPr id="1028" name="Picture 4" descr="C:\Users\ABHISHEK\Desktop\header-text.png"/>
          <p:cNvPicPr>
            <a:picLocks noChangeAspect="1" noChangeArrowheads="1"/>
          </p:cNvPicPr>
          <p:nvPr>
            <p:custDataLst>
              <p:tags r:id="rId32"/>
            </p:custDataLst>
          </p:nvPr>
        </p:nvPicPr>
        <p:blipFill>
          <a:blip r:embed="rId44"/>
          <a:srcRect/>
          <a:stretch>
            <a:fillRect/>
          </a:stretch>
        </p:blipFill>
        <p:spPr bwMode="auto">
          <a:xfrm>
            <a:off x="29471506" y="31337927"/>
            <a:ext cx="7139417" cy="1463060"/>
          </a:xfrm>
          <a:prstGeom prst="rect">
            <a:avLst/>
          </a:prstGeom>
          <a:noFill/>
        </p:spPr>
      </p:pic>
      <p:pic>
        <p:nvPicPr>
          <p:cNvPr id="1031" name="Picture 7" descr="http://www.queenelizabethscholars.ca/wp-content/uploads/2014/09/Logo-QES-EN-400px.png"/>
          <p:cNvPicPr>
            <a:picLocks noChangeAspect="1" noChangeArrowheads="1"/>
          </p:cNvPicPr>
          <p:nvPr>
            <p:custDataLst>
              <p:tags r:id="rId33"/>
            </p:custDataLst>
          </p:nvPr>
        </p:nvPicPr>
        <p:blipFill>
          <a:blip r:embed="rId45">
            <a:extLst>
              <a:ext uri="{28A0092B-C50C-407E-A947-70E740481C1C}">
                <a14:useLocalDpi xmlns="" xmlns:a14="http://schemas.microsoft.com/office/drawing/2010/main" val="0"/>
              </a:ext>
            </a:extLst>
          </a:blip>
          <a:srcRect/>
          <a:stretch>
            <a:fillRect/>
          </a:stretch>
        </p:blipFill>
        <p:spPr bwMode="auto">
          <a:xfrm>
            <a:off x="36309299" y="29486379"/>
            <a:ext cx="4645442" cy="2903401"/>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1046" name="Object 22"/>
          <p:cNvGraphicFramePr>
            <a:graphicFrameLocks noChangeAspect="1"/>
          </p:cNvGraphicFramePr>
          <p:nvPr/>
        </p:nvGraphicFramePr>
        <p:xfrm>
          <a:off x="14430375" y="19849689"/>
          <a:ext cx="14791540" cy="11091094"/>
        </p:xfrm>
        <a:graphic>
          <a:graphicData uri="http://schemas.openxmlformats.org/presentationml/2006/ole">
            <p:oleObj spid="_x0000_s1046" name="Graph" r:id="rId46" imgW="3902400" imgH="2926080" progId="Origin50.Graph">
              <p:embed/>
            </p:oleObj>
          </a:graphicData>
        </a:graphic>
      </p:graphicFrame>
    </p:spTree>
    <p:extLst>
      <p:ext uri="{BB962C8B-B14F-4D97-AF65-F5344CB8AC3E}">
        <p14:creationId xmlns="" xmlns:p14="http://schemas.microsoft.com/office/powerpoint/2010/main" val="52667960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0"/>
</p:tagLst>
</file>

<file path=ppt/tags/tag11.xml><?xml version="1.0" encoding="utf-8"?>
<p:tagLst xmlns:a="http://schemas.openxmlformats.org/drawingml/2006/main" xmlns:r="http://schemas.openxmlformats.org/officeDocument/2006/relationships" xmlns:p="http://schemas.openxmlformats.org/presentationml/2006/main">
  <p:tag name="NUM" val="11"/>
</p:tagLst>
</file>

<file path=ppt/tags/tag12.xml><?xml version="1.0" encoding="utf-8"?>
<p:tagLst xmlns:a="http://schemas.openxmlformats.org/drawingml/2006/main" xmlns:r="http://schemas.openxmlformats.org/officeDocument/2006/relationships" xmlns:p="http://schemas.openxmlformats.org/presentationml/2006/main">
  <p:tag name="NUM" val="12"/>
</p:tagLst>
</file>

<file path=ppt/tags/tag13.xml><?xml version="1.0" encoding="utf-8"?>
<p:tagLst xmlns:a="http://schemas.openxmlformats.org/drawingml/2006/main" xmlns:r="http://schemas.openxmlformats.org/officeDocument/2006/relationships" xmlns:p="http://schemas.openxmlformats.org/presentationml/2006/main">
  <p:tag name="NUM" val="13"/>
</p:tagLst>
</file>

<file path=ppt/tags/tag14.xml><?xml version="1.0" encoding="utf-8"?>
<p:tagLst xmlns:a="http://schemas.openxmlformats.org/drawingml/2006/main" xmlns:r="http://schemas.openxmlformats.org/officeDocument/2006/relationships" xmlns:p="http://schemas.openxmlformats.org/presentationml/2006/main">
  <p:tag name="NUM" val="14"/>
</p:tagLst>
</file>

<file path=ppt/tags/tag15.xml><?xml version="1.0" encoding="utf-8"?>
<p:tagLst xmlns:a="http://schemas.openxmlformats.org/drawingml/2006/main" xmlns:r="http://schemas.openxmlformats.org/officeDocument/2006/relationships" xmlns:p="http://schemas.openxmlformats.org/presentationml/2006/main">
  <p:tag name="NUM" val="15"/>
</p:tagLst>
</file>

<file path=ppt/tags/tag16.xml><?xml version="1.0" encoding="utf-8"?>
<p:tagLst xmlns:a="http://schemas.openxmlformats.org/drawingml/2006/main" xmlns:r="http://schemas.openxmlformats.org/officeDocument/2006/relationships" xmlns:p="http://schemas.openxmlformats.org/presentationml/2006/main">
  <p:tag name="NUM" val="16"/>
</p:tagLst>
</file>

<file path=ppt/tags/tag17.xml><?xml version="1.0" encoding="utf-8"?>
<p:tagLst xmlns:a="http://schemas.openxmlformats.org/drawingml/2006/main" xmlns:r="http://schemas.openxmlformats.org/officeDocument/2006/relationships" xmlns:p="http://schemas.openxmlformats.org/presentationml/2006/main">
  <p:tag name="NUM" val="17"/>
</p:tagLst>
</file>

<file path=ppt/tags/tag18.xml><?xml version="1.0" encoding="utf-8"?>
<p:tagLst xmlns:a="http://schemas.openxmlformats.org/drawingml/2006/main" xmlns:r="http://schemas.openxmlformats.org/officeDocument/2006/relationships" xmlns:p="http://schemas.openxmlformats.org/presentationml/2006/main">
  <p:tag name="NUM" val="18"/>
</p:tagLst>
</file>

<file path=ppt/tags/tag19.xml><?xml version="1.0" encoding="utf-8"?>
<p:tagLst xmlns:a="http://schemas.openxmlformats.org/drawingml/2006/main" xmlns:r="http://schemas.openxmlformats.org/officeDocument/2006/relationships" xmlns:p="http://schemas.openxmlformats.org/presentationml/2006/main">
  <p:tag name="NUM" val="19"/>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0"/>
</p:tagLst>
</file>

<file path=ppt/tags/tag21.xml><?xml version="1.0" encoding="utf-8"?>
<p:tagLst xmlns:a="http://schemas.openxmlformats.org/drawingml/2006/main" xmlns:r="http://schemas.openxmlformats.org/officeDocument/2006/relationships" xmlns:p="http://schemas.openxmlformats.org/presentationml/2006/main">
  <p:tag name="NUM" val="21"/>
</p:tagLst>
</file>

<file path=ppt/tags/tag22.xml><?xml version="1.0" encoding="utf-8"?>
<p:tagLst xmlns:a="http://schemas.openxmlformats.org/drawingml/2006/main" xmlns:r="http://schemas.openxmlformats.org/officeDocument/2006/relationships" xmlns:p="http://schemas.openxmlformats.org/presentationml/2006/main">
  <p:tag name="NUM" val="22"/>
</p:tagLst>
</file>

<file path=ppt/tags/tag23.xml><?xml version="1.0" encoding="utf-8"?>
<p:tagLst xmlns:a="http://schemas.openxmlformats.org/drawingml/2006/main" xmlns:r="http://schemas.openxmlformats.org/officeDocument/2006/relationships" xmlns:p="http://schemas.openxmlformats.org/presentationml/2006/main">
  <p:tag name="NUM" val="23"/>
</p:tagLst>
</file>

<file path=ppt/tags/tag24.xml><?xml version="1.0" encoding="utf-8"?>
<p:tagLst xmlns:a="http://schemas.openxmlformats.org/drawingml/2006/main" xmlns:r="http://schemas.openxmlformats.org/officeDocument/2006/relationships" xmlns:p="http://schemas.openxmlformats.org/presentationml/2006/main">
  <p:tag name="NUM" val="24"/>
</p:tagLst>
</file>

<file path=ppt/tags/tag25.xml><?xml version="1.0" encoding="utf-8"?>
<p:tagLst xmlns:a="http://schemas.openxmlformats.org/drawingml/2006/main" xmlns:r="http://schemas.openxmlformats.org/officeDocument/2006/relationships" xmlns:p="http://schemas.openxmlformats.org/presentationml/2006/main">
  <p:tag name="NUM" val="25"/>
</p:tagLst>
</file>

<file path=ppt/tags/tag26.xml><?xml version="1.0" encoding="utf-8"?>
<p:tagLst xmlns:a="http://schemas.openxmlformats.org/drawingml/2006/main" xmlns:r="http://schemas.openxmlformats.org/officeDocument/2006/relationships" xmlns:p="http://schemas.openxmlformats.org/presentationml/2006/main">
  <p:tag name="NUM" val="26"/>
</p:tagLst>
</file>

<file path=ppt/tags/tag27.xml><?xml version="1.0" encoding="utf-8"?>
<p:tagLst xmlns:a="http://schemas.openxmlformats.org/drawingml/2006/main" xmlns:r="http://schemas.openxmlformats.org/officeDocument/2006/relationships" xmlns:p="http://schemas.openxmlformats.org/presentationml/2006/main">
  <p:tag name="NUM" val="27"/>
</p:tagLst>
</file>

<file path=ppt/tags/tag28.xml><?xml version="1.0" encoding="utf-8"?>
<p:tagLst xmlns:a="http://schemas.openxmlformats.org/drawingml/2006/main" xmlns:r="http://schemas.openxmlformats.org/officeDocument/2006/relationships" xmlns:p="http://schemas.openxmlformats.org/presentationml/2006/main">
  <p:tag name="NUM" val="28"/>
</p:tagLst>
</file>

<file path=ppt/tags/tag29.xml><?xml version="1.0" encoding="utf-8"?>
<p:tagLst xmlns:a="http://schemas.openxmlformats.org/drawingml/2006/main" xmlns:r="http://schemas.openxmlformats.org/officeDocument/2006/relationships" xmlns:p="http://schemas.openxmlformats.org/presentationml/2006/main">
  <p:tag name="NUM" val="30"/>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1"/>
</p:tagLst>
</file>

<file path=ppt/tags/tag31.xml><?xml version="1.0" encoding="utf-8"?>
<p:tagLst xmlns:a="http://schemas.openxmlformats.org/drawingml/2006/main" xmlns:r="http://schemas.openxmlformats.org/officeDocument/2006/relationships" xmlns:p="http://schemas.openxmlformats.org/presentationml/2006/main">
  <p:tag name="NUM" val="32"/>
</p:tagLst>
</file>

<file path=ppt/tags/tag32.xml><?xml version="1.0" encoding="utf-8"?>
<p:tagLst xmlns:a="http://schemas.openxmlformats.org/drawingml/2006/main" xmlns:r="http://schemas.openxmlformats.org/officeDocument/2006/relationships" xmlns:p="http://schemas.openxmlformats.org/presentationml/2006/main">
  <p:tag name="NUM" val="3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9"/>
</p:tagLst>
</file>

<file path=ppt/theme/theme1.xml><?xml version="1.0" encoding="utf-8"?>
<a:theme xmlns:a="http://schemas.openxmlformats.org/drawingml/2006/main" name="Affiche scientifique">
  <a:themeElements>
    <a:clrScheme name="Affiche scientifique">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 xmlns:thm15="http://schemas.microsoft.com/office/thememl/2012/main" name="SciencePoster_TP104001342" id="{EB941A95-AABB-4BCE-A56B-259F3E907070}" vid="{D37A76F8-2F59-417F-8DC5-F5F5A242F8E5}"/>
    </a:ext>
  </a:extLst>
</a:theme>
</file>

<file path=ppt/theme/theme2.xml><?xml version="1.0" encoding="utf-8"?>
<a:theme xmlns:a="http://schemas.openxmlformats.org/drawingml/2006/main" name="Office Theme">
  <a:themeElements>
    <a:clrScheme name="Affiche scientifique">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ffiche scientifique">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9B7E175-EA31-4EB5-9BCC-A945A81036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Affiche de projet scientifique</Template>
  <TotalTime>0</TotalTime>
  <Words>654</Words>
  <Application>Microsoft Office PowerPoint</Application>
  <PresentationFormat>Custom</PresentationFormat>
  <Paragraphs>42</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Affiche scientifique</vt:lpstr>
      <vt:lpstr>Graph</vt:lpstr>
      <vt:lpstr>Hydrogen storage properties of TiFe + X wt.% Zr, V (X=0, 4) alloys </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2016-02-08T19:41:49Z</dcterms:created>
  <dcterms:modified xsi:type="dcterms:W3CDTF">2016-06-03T15:03:12Z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TC040013439991</vt:lpwstr>
  </property>
</Properties>
</file>