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slideLayouts/slideLayout1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5" r:id="rId2"/>
    <p:sldMasterId id="2147483677" r:id="rId3"/>
    <p:sldMasterId id="2147483682" r:id="rId4"/>
    <p:sldMasterId id="2147483685" r:id="rId5"/>
    <p:sldMasterId id="2147483780" r:id="rId6"/>
    <p:sldMasterId id="2147483802" r:id="rId7"/>
    <p:sldMasterId id="2147483821" r:id="rId8"/>
    <p:sldMasterId id="2147483841" r:id="rId9"/>
  </p:sldMasterIdLst>
  <p:notesMasterIdLst>
    <p:notesMasterId r:id="rId62"/>
  </p:notesMasterIdLst>
  <p:sldIdLst>
    <p:sldId id="841" r:id="rId10"/>
    <p:sldId id="1008" r:id="rId11"/>
    <p:sldId id="1007" r:id="rId12"/>
    <p:sldId id="961" r:id="rId13"/>
    <p:sldId id="962" r:id="rId14"/>
    <p:sldId id="677" r:id="rId15"/>
    <p:sldId id="680" r:id="rId16"/>
    <p:sldId id="824" r:id="rId17"/>
    <p:sldId id="950" r:id="rId18"/>
    <p:sldId id="706" r:id="rId19"/>
    <p:sldId id="737" r:id="rId20"/>
    <p:sldId id="710" r:id="rId21"/>
    <p:sldId id="711" r:id="rId22"/>
    <p:sldId id="749" r:id="rId23"/>
    <p:sldId id="716" r:id="rId24"/>
    <p:sldId id="717" r:id="rId25"/>
    <p:sldId id="718" r:id="rId26"/>
    <p:sldId id="750" r:id="rId27"/>
    <p:sldId id="715" r:id="rId28"/>
    <p:sldId id="757" r:id="rId29"/>
    <p:sldId id="723" r:id="rId30"/>
    <p:sldId id="721" r:id="rId31"/>
    <p:sldId id="724" r:id="rId32"/>
    <p:sldId id="758" r:id="rId33"/>
    <p:sldId id="932" r:id="rId34"/>
    <p:sldId id="933" r:id="rId35"/>
    <p:sldId id="934" r:id="rId36"/>
    <p:sldId id="935" r:id="rId37"/>
    <p:sldId id="936" r:id="rId38"/>
    <p:sldId id="733" r:id="rId39"/>
    <p:sldId id="937" r:id="rId40"/>
    <p:sldId id="938" r:id="rId41"/>
    <p:sldId id="939" r:id="rId42"/>
    <p:sldId id="941" r:id="rId43"/>
    <p:sldId id="942" r:id="rId44"/>
    <p:sldId id="946" r:id="rId45"/>
    <p:sldId id="947" r:id="rId46"/>
    <p:sldId id="1009" r:id="rId47"/>
    <p:sldId id="948" r:id="rId48"/>
    <p:sldId id="1013" r:id="rId49"/>
    <p:sldId id="1015" r:id="rId50"/>
    <p:sldId id="735" r:id="rId51"/>
    <p:sldId id="959" r:id="rId52"/>
    <p:sldId id="1016" r:id="rId53"/>
    <p:sldId id="971" r:id="rId54"/>
    <p:sldId id="972" r:id="rId55"/>
    <p:sldId id="974" r:id="rId56"/>
    <p:sldId id="975" r:id="rId57"/>
    <p:sldId id="976" r:id="rId58"/>
    <p:sldId id="982" r:id="rId59"/>
    <p:sldId id="983" r:id="rId60"/>
    <p:sldId id="951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24B55C25-73D6-4FBB-84F3-262942FF8FE6}">
          <p14:sldIdLst>
            <p14:sldId id="841"/>
          </p14:sldIdLst>
        </p14:section>
        <p14:section name="SNOLAB Science Program" id="{62143D3E-383B-407C-AC8F-166CAB153EA0}">
          <p14:sldIdLst>
            <p14:sldId id="1008"/>
            <p14:sldId id="1007"/>
            <p14:sldId id="961"/>
            <p14:sldId id="962"/>
            <p14:sldId id="677"/>
            <p14:sldId id="680"/>
            <p14:sldId id="824"/>
          </p14:sldIdLst>
        </p14:section>
        <p14:section name="PICO recent Results" id="{E587C85E-20E2-4C43-ACFD-5F79CD15F4B7}">
          <p14:sldIdLst>
            <p14:sldId id="950"/>
            <p14:sldId id="706"/>
            <p14:sldId id="737"/>
            <p14:sldId id="710"/>
            <p14:sldId id="711"/>
            <p14:sldId id="749"/>
            <p14:sldId id="716"/>
            <p14:sldId id="717"/>
            <p14:sldId id="718"/>
            <p14:sldId id="750"/>
            <p14:sldId id="715"/>
            <p14:sldId id="757"/>
            <p14:sldId id="723"/>
            <p14:sldId id="721"/>
            <p14:sldId id="724"/>
            <p14:sldId id="758"/>
            <p14:sldId id="932"/>
            <p14:sldId id="933"/>
            <p14:sldId id="934"/>
            <p14:sldId id="935"/>
            <p14:sldId id="936"/>
            <p14:sldId id="733"/>
            <p14:sldId id="937"/>
            <p14:sldId id="938"/>
            <p14:sldId id="939"/>
            <p14:sldId id="941"/>
            <p14:sldId id="942"/>
            <p14:sldId id="946"/>
            <p14:sldId id="947"/>
            <p14:sldId id="1009"/>
            <p14:sldId id="948"/>
            <p14:sldId id="1013"/>
            <p14:sldId id="1015"/>
            <p14:sldId id="735"/>
            <p14:sldId id="959"/>
            <p14:sldId id="1016"/>
          </p14:sldIdLst>
        </p14:section>
        <p14:section name="Slides from Mike PICO 40" id="{97CDC948-89B2-404E-9059-FC8155E51259}">
          <p14:sldIdLst>
            <p14:sldId id="971"/>
            <p14:sldId id="972"/>
            <p14:sldId id="974"/>
            <p14:sldId id="975"/>
            <p14:sldId id="976"/>
            <p14:sldId id="982"/>
            <p14:sldId id="983"/>
            <p14:sldId id="95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FF99"/>
    <a:srgbClr val="00CCFF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29" autoAdjust="0"/>
  </p:normalViewPr>
  <p:slideViewPr>
    <p:cSldViewPr snapToGrid="0">
      <p:cViewPr varScale="1">
        <p:scale>
          <a:sx n="75" d="100"/>
          <a:sy n="75" d="100"/>
        </p:scale>
        <p:origin x="-6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174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29C5F-1BC5-4A71-9F46-5E8E6CB9FBFE}" type="datetimeFigureOut">
              <a:rPr lang="en-CA" smtClean="0"/>
              <a:t>13/06/2016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E20FC-D9BD-4BDB-8F86-DDA009DDA3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164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FC6ECE-9BE9-443A-9429-E0102FDE499C}" type="slidenum">
              <a:rPr lang="en-CA" altLang="en-US">
                <a:solidFill>
                  <a:prstClr val="black"/>
                </a:solidFill>
              </a:rPr>
              <a:pPr/>
              <a:t>1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97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7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CCA8A-46FD-4114-89CE-CA891AD04E37}" type="slidenum">
              <a:rPr lang="en-CA" altLang="en-US">
                <a:solidFill>
                  <a:prstClr val="black"/>
                </a:solidFill>
              </a:rPr>
              <a:pPr/>
              <a:t>24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Run2 is NOT background limited and actually could detect dark matter (the floor is the limit)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1C435-2847-934D-B44E-487F550B02E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10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makes</a:t>
            </a:r>
            <a:r>
              <a:rPr lang="en-US" baseline="0" dirty="0" smtClean="0"/>
              <a:t> filtration way easier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1C435-2847-934D-B44E-487F550B02E4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11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29A13F-548D-4342-A229-34E66FB13D4D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0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CCA8A-46FD-4114-89CE-CA891AD04E37}" type="slidenum">
              <a:rPr lang="en-CA" altLang="en-US">
                <a:solidFill>
                  <a:prstClr val="black"/>
                </a:solidFill>
              </a:rPr>
              <a:pPr/>
              <a:t>11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496839-38C1-4B2B-A903-0C08958A18FE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CCA8A-46FD-4114-89CE-CA891AD04E37}" type="slidenum">
              <a:rPr lang="en-CA" altLang="en-US">
                <a:solidFill>
                  <a:prstClr val="black"/>
                </a:solidFill>
              </a:rPr>
              <a:pPr/>
              <a:t>18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73CE18-AF42-4DD2-B645-FA62EEBA8B61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070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505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O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36469" cy="40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734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20F26C66-96A1-47B4-BA93-30083A73EF9E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582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73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O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36469" cy="40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6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7E8FD9-5BB5-9B4B-AC14-596C270FBCE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1B26DD-8783-DA41-995E-1DF815B44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9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19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591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03462BA8-544B-4869-B9CF-3C6F1E3524A0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84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 with Bottom 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584949"/>
            <a:ext cx="2133600" cy="273051"/>
          </a:xfrm>
        </p:spPr>
        <p:txBody>
          <a:bodyPr/>
          <a:lstStyle>
            <a:lvl1pPr>
              <a:defRPr b="0"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80147FC5-B4D9-4F81-BA49-748BA14B3F5B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2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latin typeface="Times New Roman" panose="02020603050405020304" pitchFamily="18" charset="0"/>
              </a:rPr>
              <a:t>Slide </a:t>
            </a:r>
            <a:fld id="{F11F3F19-2340-4ED3-A23E-27C733C9284F}" type="slidenum">
              <a:rPr lang="en-US" smtClean="0">
                <a:latin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57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BCB78C95-7A28-4413-B5E6-3C36DE06BF96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8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2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509037"/>
            <a:ext cx="9144000" cy="34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522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99" y="6524149"/>
            <a:ext cx="711019" cy="3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" y="6509039"/>
            <a:ext cx="472064" cy="32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855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5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7630" y="6576797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FCB7FB4D-07C7-4052-82FE-11AF47013E82}" type="slidenum">
              <a:rPr lang="en-US" alt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43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8800" y="6545265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anose="02020603050405020304" pitchFamily="18" charset="0"/>
              </a:rPr>
              <a:t>Slide </a:t>
            </a:r>
            <a:fld id="{5590C91C-8C79-4D75-9BE1-DE6D452D3A0A}" type="slidenum">
              <a:rPr 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86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8800" y="6545265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DD37309B-B4ED-409B-A955-BEC62EA1823F}" type="slidenum">
              <a:rPr lang="en-US" alt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26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509037"/>
            <a:ext cx="9144000" cy="34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FFFF"/>
              </a:solidFill>
            </a:endParaRPr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522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99" y="6524149"/>
            <a:ext cx="711019" cy="3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" y="6509039"/>
            <a:ext cx="472064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3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509037"/>
            <a:ext cx="9144000" cy="34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FFFF"/>
              </a:solidFill>
            </a:endParaRPr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522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99" y="6524149"/>
            <a:ext cx="711019" cy="3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" y="6509039"/>
            <a:ext cx="472064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20135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7630" y="6576797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FCB7FB4D-07C7-4052-82FE-11AF47013E82}" type="slidenum">
              <a:rPr lang="en-US" alt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61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3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media" Target="../media/media2.wmv"/><Relationship Id="rId7" Type="http://schemas.openxmlformats.org/officeDocument/2006/relationships/image" Target="../media/image48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47.png"/><Relationship Id="rId5" Type="http://schemas.openxmlformats.org/officeDocument/2006/relationships/slideLayout" Target="../slideLayouts/slideLayout10.xml"/><Relationship Id="rId4" Type="http://schemas.openxmlformats.org/officeDocument/2006/relationships/video" Target="../media/media2.wm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4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jpe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emf"/><Relationship Id="rId11" Type="http://schemas.openxmlformats.org/officeDocument/2006/relationships/image" Target="../media/image26.png"/><Relationship Id="rId24" Type="http://schemas.openxmlformats.org/officeDocument/2006/relationships/image" Target="../media/image39.png"/><Relationship Id="rId5" Type="http://schemas.openxmlformats.org/officeDocument/2006/relationships/image" Target="../media/image20.png"/><Relationship Id="rId15" Type="http://schemas.openxmlformats.org/officeDocument/2006/relationships/image" Target="../media/image30.emf"/><Relationship Id="rId23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emf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4851" name="Line 3"/>
          <p:cNvSpPr>
            <a:spLocks noChangeShapeType="1"/>
          </p:cNvSpPr>
          <p:nvPr/>
        </p:nvSpPr>
        <p:spPr bwMode="auto">
          <a:xfrm flipH="1">
            <a:off x="4816482" y="1392239"/>
            <a:ext cx="28575" cy="4902200"/>
          </a:xfrm>
          <a:prstGeom prst="line">
            <a:avLst/>
          </a:prstGeom>
          <a:noFill/>
          <a:ln w="34925">
            <a:solidFill>
              <a:schemeClr val="bg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2" name="Oval 4"/>
          <p:cNvSpPr>
            <a:spLocks noChangeArrowheads="1"/>
          </p:cNvSpPr>
          <p:nvPr/>
        </p:nvSpPr>
        <p:spPr bwMode="auto">
          <a:xfrm>
            <a:off x="4773613" y="1716088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3" name="Rectangle 5"/>
          <p:cNvSpPr>
            <a:spLocks noChangeArrowheads="1"/>
          </p:cNvSpPr>
          <p:nvPr/>
        </p:nvSpPr>
        <p:spPr bwMode="auto">
          <a:xfrm>
            <a:off x="5006987" y="1633539"/>
            <a:ext cx="4149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Arial" charset="0"/>
              </a:rPr>
              <a:t>PICO superheated liquid </a:t>
            </a: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technology</a:t>
            </a: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        </a:t>
            </a:r>
            <a:endParaRPr lang="el-GR" altLang="en-US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974854" name="Oval 6"/>
          <p:cNvSpPr>
            <a:spLocks noChangeArrowheads="1"/>
          </p:cNvSpPr>
          <p:nvPr/>
        </p:nvSpPr>
        <p:spPr bwMode="auto">
          <a:xfrm>
            <a:off x="4768850" y="2763839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5" name="Rectangle 7"/>
          <p:cNvSpPr>
            <a:spLocks noChangeArrowheads="1"/>
          </p:cNvSpPr>
          <p:nvPr/>
        </p:nvSpPr>
        <p:spPr bwMode="auto">
          <a:xfrm>
            <a:off x="4981587" y="2657927"/>
            <a:ext cx="38068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Background Mitigation</a:t>
            </a: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with PICO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56" name="Oval 8"/>
          <p:cNvSpPr>
            <a:spLocks noChangeArrowheads="1"/>
          </p:cNvSpPr>
          <p:nvPr/>
        </p:nvSpPr>
        <p:spPr bwMode="auto">
          <a:xfrm>
            <a:off x="4768850" y="3802063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7" name="Rectangle 9"/>
          <p:cNvSpPr>
            <a:spLocks noChangeArrowheads="1"/>
          </p:cNvSpPr>
          <p:nvPr/>
        </p:nvSpPr>
        <p:spPr bwMode="auto">
          <a:xfrm>
            <a:off x="4981587" y="3693597"/>
            <a:ext cx="4022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Recent Results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58" name="Oval 10"/>
          <p:cNvSpPr>
            <a:spLocks noChangeArrowheads="1"/>
          </p:cNvSpPr>
          <p:nvPr/>
        </p:nvSpPr>
        <p:spPr bwMode="auto">
          <a:xfrm>
            <a:off x="4754563" y="4849813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9" name="Rectangle 11"/>
          <p:cNvSpPr>
            <a:spLocks noChangeArrowheads="1"/>
          </p:cNvSpPr>
          <p:nvPr/>
        </p:nvSpPr>
        <p:spPr bwMode="auto">
          <a:xfrm>
            <a:off x="4981587" y="4758537"/>
            <a:ext cx="3997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Future Plans for PICO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60" name="Oval 12"/>
          <p:cNvSpPr>
            <a:spLocks noChangeArrowheads="1"/>
          </p:cNvSpPr>
          <p:nvPr/>
        </p:nvSpPr>
        <p:spPr bwMode="auto">
          <a:xfrm>
            <a:off x="4754563" y="5888039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61" name="Rectangle 13"/>
          <p:cNvSpPr>
            <a:spLocks noChangeArrowheads="1"/>
          </p:cNvSpPr>
          <p:nvPr/>
        </p:nvSpPr>
        <p:spPr bwMode="auto">
          <a:xfrm>
            <a:off x="4981587" y="5808841"/>
            <a:ext cx="3841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Conclusions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62" name="Text Box 14"/>
          <p:cNvSpPr txBox="1">
            <a:spLocks noChangeArrowheads="1"/>
          </p:cNvSpPr>
          <p:nvPr/>
        </p:nvSpPr>
        <p:spPr bwMode="auto">
          <a:xfrm>
            <a:off x="5384800" y="812809"/>
            <a:ext cx="1866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u="sng">
                <a:solidFill>
                  <a:srgbClr val="00FFFF"/>
                </a:solidFill>
              </a:rPr>
              <a:t>Outline</a:t>
            </a:r>
          </a:p>
        </p:txBody>
      </p:sp>
      <p:sp>
        <p:nvSpPr>
          <p:cNvPr id="974863" name="Rectangle 15"/>
          <p:cNvSpPr>
            <a:spLocks noChangeArrowheads="1"/>
          </p:cNvSpPr>
          <p:nvPr/>
        </p:nvSpPr>
        <p:spPr bwMode="auto">
          <a:xfrm>
            <a:off x="833438" y="5578483"/>
            <a:ext cx="27368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Tony Noble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Queen’s University</a:t>
            </a:r>
            <a:endParaRPr lang="en-US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0" y="1595447"/>
            <a:ext cx="4211638" cy="284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sz="2400" b="1" dirty="0">
                <a:solidFill>
                  <a:srgbClr val="00CCFF"/>
                </a:solidFill>
                <a:latin typeface="Times New Roman" panose="02020603050405020304" pitchFamily="18" charset="0"/>
              </a:rPr>
              <a:t>Recent Results and Future Plans for Dark Matter </a:t>
            </a:r>
            <a:r>
              <a:rPr lang="en-CA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Searches </a:t>
            </a:r>
            <a:r>
              <a:rPr 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with</a:t>
            </a:r>
            <a:r>
              <a:rPr lang="en-US" alt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 PICO</a:t>
            </a:r>
            <a:endParaRPr lang="en-US" altLang="en-US" sz="1200" b="1" u="sng" dirty="0">
              <a:solidFill>
                <a:srgbClr val="00CCFF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b="1" dirty="0">
              <a:solidFill>
                <a:srgbClr val="00FFFF"/>
              </a:solidFill>
              <a:latin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FFFF66"/>
              </a:solidFill>
              <a:latin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9359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74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9" dur="500" fill="hold"/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748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1" dur="500" fill="hold"/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748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3" dur="500" fill="hold"/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74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74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74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5" dur="500" fill="hold"/>
                                        <p:tgtEl>
                                          <p:spTgt spid="9748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748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74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74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7" dur="500" fill="hold"/>
                                        <p:tgtEl>
                                          <p:spTgt spid="9748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4851" grpId="0" animBg="1"/>
      <p:bldP spid="974852" grpId="0" animBg="1"/>
      <p:bldP spid="974852" grpId="1" animBg="1"/>
      <p:bldP spid="974853" grpId="0"/>
      <p:bldP spid="974854" grpId="0" animBg="1"/>
      <p:bldP spid="974854" grpId="1" animBg="1"/>
      <p:bldP spid="974855" grpId="0"/>
      <p:bldP spid="974856" grpId="0" animBg="1"/>
      <p:bldP spid="974856" grpId="1" animBg="1"/>
      <p:bldP spid="974857" grpId="0"/>
      <p:bldP spid="974858" grpId="0" animBg="1"/>
      <p:bldP spid="974858" grpId="1" animBg="1"/>
      <p:bldP spid="974859" grpId="0"/>
      <p:bldP spid="974860" grpId="0" animBg="1"/>
      <p:bldP spid="974860" grpId="1" animBg="1"/>
      <p:bldP spid="974861" grpId="0"/>
      <p:bldP spid="97486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195" y="413656"/>
            <a:ext cx="871161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Objectives of the PICO Collaboration:</a:t>
            </a:r>
          </a:p>
          <a:p>
            <a:endParaRPr lang="en-CA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Merger 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C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CASSO &amp; </a:t>
            </a:r>
            <a:r>
              <a:rPr lang="en-C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 </a:t>
            </a:r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collaborations)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develop the bubble chamber technology with the ultimate goal of building a</a:t>
            </a:r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tonne scale detector</a:t>
            </a: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CA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fully explore the </a:t>
            </a:r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Spin-Dependent</a:t>
            </a: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sector and have particular sensitivity to </a:t>
            </a:r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mass WIMPS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CA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reach this capability with a series of detectors of increasing mass and sophistication.</a:t>
            </a:r>
            <a:endParaRPr lang="en-CA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766" y="5849471"/>
            <a:ext cx="7382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PICO 2L  →  PICO 60   → PICO “250 L”</a:t>
            </a:r>
            <a:endParaRPr lang="en-CA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21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McGill      February 22,  2012           </a:t>
            </a:r>
          </a:p>
        </p:txBody>
      </p:sp>
      <p:sp>
        <p:nvSpPr>
          <p:cNvPr id="794626" name="Text Box 2"/>
          <p:cNvSpPr txBox="1">
            <a:spLocks noChangeArrowheads="1"/>
          </p:cNvSpPr>
          <p:nvPr/>
        </p:nvSpPr>
        <p:spPr bwMode="auto">
          <a:xfrm>
            <a:off x="168275" y="2393677"/>
            <a:ext cx="8801100" cy="19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9998" tIns="179998" rIns="179998" bIns="17999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sz="3600" dirty="0" smtClean="0">
                <a:solidFill>
                  <a:srgbClr val="00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Principle of Operation for Bubble Chambers</a:t>
            </a:r>
            <a:endParaRPr lang="en-CA" altLang="en-US" sz="3600" dirty="0">
              <a:solidFill>
                <a:srgbClr val="00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 altLang="en-US" sz="3200" dirty="0">
              <a:solidFill>
                <a:srgbClr val="00FFFF"/>
              </a:solidFill>
              <a:latin typeface="Times New Roman" panose="02020603050405020304" pitchFamily="18" charset="0"/>
              <a:ea typeface="ヒラギノ角ゴ ProN W3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013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 idx="4294967295"/>
          </p:nvPr>
        </p:nvSpPr>
        <p:spPr>
          <a:xfrm>
            <a:off x="2212976" y="115895"/>
            <a:ext cx="6931025" cy="7334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 </a:t>
            </a:r>
            <a:r>
              <a:rPr lang="e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peration</a:t>
            </a:r>
            <a:endParaRPr lang="e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9186" y="1158057"/>
            <a:ext cx="3784125" cy="4003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659" y="1158073"/>
            <a:ext cx="3784124" cy="407463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Shape 51"/>
          <p:cNvSpPr txBox="1"/>
          <p:nvPr/>
        </p:nvSpPr>
        <p:spPr>
          <a:xfrm>
            <a:off x="788951" y="866855"/>
            <a:ext cx="2830010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>
                <a:solidFill>
                  <a:srgbClr val="000000"/>
                </a:solidFill>
              </a:rPr>
              <a:t>Phase diagram</a:t>
            </a:r>
          </a:p>
        </p:txBody>
      </p:sp>
      <p:sp>
        <p:nvSpPr>
          <p:cNvPr id="52" name="Shape 52"/>
          <p:cNvSpPr txBox="1"/>
          <p:nvPr/>
        </p:nvSpPr>
        <p:spPr>
          <a:xfrm>
            <a:off x="5129793" y="815324"/>
            <a:ext cx="2739197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</a:rPr>
              <a:t>Gibbs free energy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77274" y="5514531"/>
            <a:ext cx="4310432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When on the saturation curve, liquid and gas are in equilibrium. (Same pressure, temperature and chemical potential). </a:t>
            </a:r>
            <a:endParaRPr lang="en" dirty="0">
              <a:solidFill>
                <a:srgbClr val="000000"/>
              </a:solidFill>
            </a:endParaRPr>
          </a:p>
        </p:txBody>
      </p:sp>
      <p:sp>
        <p:nvSpPr>
          <p:cNvPr id="54" name="Shape 54"/>
          <p:cNvSpPr txBox="1"/>
          <p:nvPr/>
        </p:nvSpPr>
        <p:spPr>
          <a:xfrm>
            <a:off x="6937209" y="3311629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>
                <a:solidFill>
                  <a:srgbClr val="FF0000"/>
                </a:solidFill>
              </a:rPr>
              <a:t>Liquid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5128396" y="3311629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>
                <a:solidFill>
                  <a:srgbClr val="FF0000"/>
                </a:solidFill>
              </a:rPr>
              <a:t>Vapour</a:t>
            </a:r>
          </a:p>
        </p:txBody>
      </p:sp>
      <p:sp>
        <p:nvSpPr>
          <p:cNvPr id="12" name="Shape 53"/>
          <p:cNvSpPr txBox="1"/>
          <p:nvPr/>
        </p:nvSpPr>
        <p:spPr>
          <a:xfrm>
            <a:off x="4481576" y="5517720"/>
            <a:ext cx="4561269" cy="16268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At equilibrium, the potential has two minima (one dominantly gas like and one liquid dominated)</a:t>
            </a:r>
            <a:endParaRPr lang="en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7728" y="4635748"/>
            <a:ext cx="1136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Gas Like</a:t>
            </a:r>
          </a:p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(entropy)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0329" y="4621211"/>
            <a:ext cx="1401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Liquid Like</a:t>
            </a:r>
          </a:p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(enthalpy)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7427742" y="4187254"/>
            <a:ext cx="193260" cy="4339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0"/>
          </p:cNvCxnSpPr>
          <p:nvPr/>
        </p:nvCxnSpPr>
        <p:spPr>
          <a:xfrm flipV="1">
            <a:off x="5336153" y="4153418"/>
            <a:ext cx="0" cy="4823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77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9488" y="1375759"/>
            <a:ext cx="3784126" cy="408321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/>
        </p:nvSpPr>
        <p:spPr>
          <a:xfrm>
            <a:off x="5194147" y="4275740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</a:rPr>
              <a:t>Vapour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6789710" y="3515775"/>
            <a:ext cx="1143678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</a:rPr>
              <a:t>Superheated Liquid</a:t>
            </a:r>
          </a:p>
        </p:txBody>
      </p:sp>
      <p:cxnSp>
        <p:nvCxnSpPr>
          <p:cNvPr id="69" name="Shape 69"/>
          <p:cNvCxnSpPr>
            <a:stCxn id="17" idx="0"/>
          </p:cNvCxnSpPr>
          <p:nvPr/>
        </p:nvCxnSpPr>
        <p:spPr>
          <a:xfrm flipV="1">
            <a:off x="6419045" y="4182255"/>
            <a:ext cx="1006252" cy="1236999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" name="Shape 47"/>
          <p:cNvSpPr txBox="1">
            <a:spLocks/>
          </p:cNvSpPr>
          <p:nvPr/>
        </p:nvSpPr>
        <p:spPr bwMode="auto">
          <a:xfrm>
            <a:off x="2006915" y="115911"/>
            <a:ext cx="6931025" cy="73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" sz="3600" kern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 Operation</a:t>
            </a:r>
            <a:endParaRPr lang="en" sz="3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hape 51"/>
          <p:cNvSpPr txBox="1"/>
          <p:nvPr/>
        </p:nvSpPr>
        <p:spPr>
          <a:xfrm>
            <a:off x="788951" y="866855"/>
            <a:ext cx="2830010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>
                <a:solidFill>
                  <a:srgbClr val="000000"/>
                </a:solidFill>
              </a:rPr>
              <a:t>Phase diagram</a:t>
            </a:r>
          </a:p>
        </p:txBody>
      </p:sp>
      <p:sp>
        <p:nvSpPr>
          <p:cNvPr id="15" name="Shape 52"/>
          <p:cNvSpPr txBox="1"/>
          <p:nvPr/>
        </p:nvSpPr>
        <p:spPr>
          <a:xfrm>
            <a:off x="5129793" y="815324"/>
            <a:ext cx="2739197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</a:rPr>
              <a:t>Gibbs free energy</a:t>
            </a:r>
          </a:p>
        </p:txBody>
      </p:sp>
      <p:sp>
        <p:nvSpPr>
          <p:cNvPr id="16" name="Shape 53"/>
          <p:cNvSpPr txBox="1"/>
          <p:nvPr/>
        </p:nvSpPr>
        <p:spPr>
          <a:xfrm>
            <a:off x="321972" y="5540287"/>
            <a:ext cx="3979572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We now lower the pressure of the chamber carefully….starting from the pure liquid phase.</a:t>
            </a:r>
            <a:endParaRPr lang="en" dirty="0">
              <a:solidFill>
                <a:srgbClr val="000000"/>
              </a:solidFill>
            </a:endParaRPr>
          </a:p>
        </p:txBody>
      </p:sp>
      <p:sp>
        <p:nvSpPr>
          <p:cNvPr id="17" name="Shape 53"/>
          <p:cNvSpPr txBox="1"/>
          <p:nvPr/>
        </p:nvSpPr>
        <p:spPr>
          <a:xfrm>
            <a:off x="4312281" y="5419247"/>
            <a:ext cx="4213537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This distorts the potential, leading to a </a:t>
            </a:r>
            <a:r>
              <a:rPr lang="en" b="1" dirty="0" smtClean="0">
                <a:solidFill>
                  <a:srgbClr val="FF0000"/>
                </a:solidFill>
              </a:rPr>
              <a:t>meta-stable</a:t>
            </a:r>
            <a:r>
              <a:rPr lang="en" b="1" dirty="0" smtClean="0">
                <a:solidFill>
                  <a:srgbClr val="0000FF"/>
                </a:solidFill>
              </a:rPr>
              <a:t>  </a:t>
            </a:r>
            <a:r>
              <a:rPr lang="en" dirty="0" smtClean="0">
                <a:solidFill>
                  <a:srgbClr val="000000"/>
                </a:solidFill>
              </a:rPr>
              <a:t>superheated liquid state. Unless sufficient energy is added, it will stay in meta-stable state.</a:t>
            </a:r>
            <a:endParaRPr lang="en" b="1" dirty="0">
              <a:solidFill>
                <a:srgbClr val="0000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9120" y="1392343"/>
            <a:ext cx="3784124" cy="4043985"/>
            <a:chOff x="509120" y="1392337"/>
            <a:chExt cx="3784124" cy="4043985"/>
          </a:xfrm>
        </p:grpSpPr>
        <p:pic>
          <p:nvPicPr>
            <p:cNvPr id="63" name="Shape 6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9120" y="1392337"/>
              <a:ext cx="3784124" cy="404398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2807595" y="3116687"/>
              <a:ext cx="0" cy="87576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321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StoppingPowers"/>
          <p:cNvPicPr>
            <a:picLocks noChangeAspect="1" noChangeArrowheads="1"/>
          </p:cNvPicPr>
          <p:nvPr/>
        </p:nvPicPr>
        <p:blipFill>
          <a:blip r:embed="rId3" cstate="print"/>
          <a:srcRect t="10448" b="11940"/>
          <a:stretch>
            <a:fillRect/>
          </a:stretch>
        </p:blipFill>
        <p:spPr bwMode="auto">
          <a:xfrm>
            <a:off x="3029272" y="1052736"/>
            <a:ext cx="57912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6632"/>
            <a:ext cx="8153400" cy="7521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chambers as nuclear recoil detectors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755" y="1166243"/>
            <a:ext cx="2971800" cy="4267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Candara" pitchFamily="34" charset="0"/>
              </a:rPr>
              <a:t>Thermodynamic parameters are chosen for sensitivity to nuclear recoils but not electron recoils.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Candara" pitchFamily="34" charset="0"/>
              </a:rPr>
              <a:t>Better than 10</a:t>
            </a:r>
            <a:r>
              <a:rPr lang="en-US" sz="2000" baseline="30000" dirty="0" smtClean="0">
                <a:latin typeface="Candara" pitchFamily="34" charset="0"/>
              </a:rPr>
              <a:t>-10</a:t>
            </a:r>
            <a:r>
              <a:rPr lang="en-US" sz="2000" dirty="0" smtClean="0">
                <a:latin typeface="Candara" pitchFamily="34" charset="0"/>
              </a:rPr>
              <a:t> rejection of electron recoils (betas, gammas).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Candara" pitchFamily="34" charset="0"/>
              </a:rPr>
              <a:t>Alphas are (were) a concern because bubble chambers are threshold detectors.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5517232"/>
            <a:ext cx="81369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away message:    </a:t>
            </a:r>
          </a:p>
          <a:p>
            <a:pPr algn="ctr"/>
            <a:endParaRPr lang="en-CA" sz="800" b="1" u="sng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1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deposition depends on particle type. So can tune detector to be sensitive to certain types only. → Particle discrimination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96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914400" y="115889"/>
            <a:ext cx="8229600" cy="563563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Operation: Bubble Chamber</a:t>
            </a:r>
          </a:p>
        </p:txBody>
      </p:sp>
      <p:sp>
        <p:nvSpPr>
          <p:cNvPr id="18454" name="Rectangle 28"/>
          <p:cNvSpPr>
            <a:spLocks noChangeArrowheads="1"/>
          </p:cNvSpPr>
          <p:nvPr/>
        </p:nvSpPr>
        <p:spPr bwMode="auto">
          <a:xfrm>
            <a:off x="4139952" y="5964809"/>
            <a:ext cx="48463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Raise pressure to stop bubble growth (100ms), reset chamber  (30sec)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23528" y="908725"/>
            <a:ext cx="4680520" cy="2841354"/>
            <a:chOff x="2678188" y="1447800"/>
            <a:chExt cx="7132189" cy="5324417"/>
          </a:xfrm>
        </p:grpSpPr>
        <p:sp>
          <p:nvSpPr>
            <p:cNvPr id="18435" name="Rectangle 18"/>
            <p:cNvSpPr>
              <a:spLocks noChangeArrowheads="1"/>
            </p:cNvSpPr>
            <p:nvPr/>
          </p:nvSpPr>
          <p:spPr bwMode="auto">
            <a:xfrm>
              <a:off x="4601020" y="1447800"/>
              <a:ext cx="3040062" cy="4648199"/>
            </a:xfrm>
            <a:prstGeom prst="rect">
              <a:avLst/>
            </a:prstGeom>
            <a:solidFill>
              <a:srgbClr val="F25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6" name="Oval 15"/>
            <p:cNvSpPr>
              <a:spLocks noChangeArrowheads="1"/>
            </p:cNvSpPr>
            <p:nvPr/>
          </p:nvSpPr>
          <p:spPr bwMode="auto">
            <a:xfrm>
              <a:off x="5444242" y="4171950"/>
              <a:ext cx="1303337" cy="1443038"/>
            </a:xfrm>
            <a:prstGeom prst="ellipse">
              <a:avLst/>
            </a:prstGeom>
            <a:solidFill>
              <a:srgbClr val="98DB00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F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7" name="Freeform 20"/>
            <p:cNvSpPr>
              <a:spLocks/>
            </p:cNvSpPr>
            <p:nvPr/>
          </p:nvSpPr>
          <p:spPr bwMode="auto">
            <a:xfrm>
              <a:off x="5299779" y="1447800"/>
              <a:ext cx="1592263" cy="1122363"/>
            </a:xfrm>
            <a:custGeom>
              <a:avLst/>
              <a:gdLst>
                <a:gd name="T0" fmla="*/ 48 w 528"/>
                <a:gd name="T1" fmla="*/ 480 h 480"/>
                <a:gd name="T2" fmla="*/ 0 w 528"/>
                <a:gd name="T3" fmla="*/ 432 h 480"/>
                <a:gd name="T4" fmla="*/ 96 w 528"/>
                <a:gd name="T5" fmla="*/ 336 h 480"/>
                <a:gd name="T6" fmla="*/ 0 w 528"/>
                <a:gd name="T7" fmla="*/ 240 h 480"/>
                <a:gd name="T8" fmla="*/ 96 w 528"/>
                <a:gd name="T9" fmla="*/ 144 h 480"/>
                <a:gd name="T10" fmla="*/ 48 w 528"/>
                <a:gd name="T11" fmla="*/ 96 h 480"/>
                <a:gd name="T12" fmla="*/ 0 w 528"/>
                <a:gd name="T13" fmla="*/ 48 h 480"/>
                <a:gd name="T14" fmla="*/ 48 w 528"/>
                <a:gd name="T15" fmla="*/ 0 h 480"/>
                <a:gd name="T16" fmla="*/ 480 w 528"/>
                <a:gd name="T17" fmla="*/ 0 h 480"/>
                <a:gd name="T18" fmla="*/ 528 w 528"/>
                <a:gd name="T19" fmla="*/ 48 h 480"/>
                <a:gd name="T20" fmla="*/ 432 w 528"/>
                <a:gd name="T21" fmla="*/ 144 h 480"/>
                <a:gd name="T22" fmla="*/ 528 w 528"/>
                <a:gd name="T23" fmla="*/ 240 h 480"/>
                <a:gd name="T24" fmla="*/ 432 w 528"/>
                <a:gd name="T25" fmla="*/ 336 h 480"/>
                <a:gd name="T26" fmla="*/ 528 w 528"/>
                <a:gd name="T27" fmla="*/ 432 h 480"/>
                <a:gd name="T28" fmla="*/ 480 w 528"/>
                <a:gd name="T29" fmla="*/ 480 h 480"/>
                <a:gd name="T30" fmla="*/ 48 w 528"/>
                <a:gd name="T31" fmla="*/ 480 h 4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28"/>
                <a:gd name="T49" fmla="*/ 0 h 480"/>
                <a:gd name="T50" fmla="*/ 528 w 528"/>
                <a:gd name="T51" fmla="*/ 480 h 4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28" h="480">
                  <a:moveTo>
                    <a:pt x="48" y="480"/>
                  </a:moveTo>
                  <a:lnTo>
                    <a:pt x="0" y="432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44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432" y="144"/>
                  </a:lnTo>
                  <a:lnTo>
                    <a:pt x="528" y="240"/>
                  </a:lnTo>
                  <a:lnTo>
                    <a:pt x="432" y="336"/>
                  </a:lnTo>
                  <a:lnTo>
                    <a:pt x="528" y="432"/>
                  </a:lnTo>
                  <a:lnTo>
                    <a:pt x="480" y="480"/>
                  </a:lnTo>
                  <a:lnTo>
                    <a:pt x="48" y="480"/>
                  </a:lnTo>
                  <a:close/>
                </a:path>
              </a:pathLst>
            </a:custGeom>
            <a:solidFill>
              <a:srgbClr val="3030FE"/>
            </a:solidFill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8" name="Rectangle 21"/>
            <p:cNvSpPr>
              <a:spLocks noChangeArrowheads="1"/>
            </p:cNvSpPr>
            <p:nvPr/>
          </p:nvSpPr>
          <p:spPr bwMode="auto">
            <a:xfrm>
              <a:off x="3272542" y="5775325"/>
              <a:ext cx="1736725" cy="320675"/>
            </a:xfrm>
            <a:prstGeom prst="rect">
              <a:avLst/>
            </a:prstGeom>
            <a:solidFill>
              <a:srgbClr val="F25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9" name="Line 22"/>
            <p:cNvSpPr>
              <a:spLocks noChangeShapeType="1"/>
            </p:cNvSpPr>
            <p:nvPr/>
          </p:nvSpPr>
          <p:spPr bwMode="auto">
            <a:xfrm>
              <a:off x="3272542" y="6096000"/>
              <a:ext cx="17367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0" name="Line 23"/>
            <p:cNvSpPr>
              <a:spLocks noChangeShapeType="1"/>
            </p:cNvSpPr>
            <p:nvPr/>
          </p:nvSpPr>
          <p:spPr bwMode="auto">
            <a:xfrm>
              <a:off x="3272542" y="5775325"/>
              <a:ext cx="13033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1" name="Text Box 7"/>
            <p:cNvSpPr txBox="1">
              <a:spLocks noChangeArrowheads="1"/>
            </p:cNvSpPr>
            <p:nvPr/>
          </p:nvSpPr>
          <p:spPr bwMode="auto">
            <a:xfrm>
              <a:off x="7700079" y="1810542"/>
              <a:ext cx="1945824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Buffer fluid</a:t>
              </a: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(water)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2" name="Text Box 8"/>
            <p:cNvSpPr txBox="1">
              <a:spLocks noChangeArrowheads="1"/>
            </p:cNvSpPr>
            <p:nvPr/>
          </p:nvSpPr>
          <p:spPr bwMode="auto">
            <a:xfrm>
              <a:off x="2678188" y="4239388"/>
              <a:ext cx="1688367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Hydraulic</a:t>
              </a: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fluid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3" name="Text Box 9"/>
            <p:cNvSpPr txBox="1">
              <a:spLocks noChangeArrowheads="1"/>
            </p:cNvSpPr>
            <p:nvPr/>
          </p:nvSpPr>
          <p:spPr bwMode="auto">
            <a:xfrm>
              <a:off x="7867974" y="3969510"/>
              <a:ext cx="1942403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 fluid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(CF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I/C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4" name="Line 26"/>
            <p:cNvSpPr>
              <a:spLocks noChangeShapeType="1"/>
            </p:cNvSpPr>
            <p:nvPr/>
          </p:nvSpPr>
          <p:spPr bwMode="auto">
            <a:xfrm flipH="1">
              <a:off x="3204279" y="6248400"/>
              <a:ext cx="1066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5" name="Text Box 27"/>
            <p:cNvSpPr txBox="1">
              <a:spLocks noChangeArrowheads="1"/>
            </p:cNvSpPr>
            <p:nvPr/>
          </p:nvSpPr>
          <p:spPr bwMode="auto">
            <a:xfrm>
              <a:off x="4339345" y="6080125"/>
              <a:ext cx="3427541" cy="692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 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hydraulic controller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6" name="Line 28"/>
            <p:cNvSpPr>
              <a:spLocks noChangeShapeType="1"/>
            </p:cNvSpPr>
            <p:nvPr/>
          </p:nvSpPr>
          <p:spPr bwMode="auto">
            <a:xfrm>
              <a:off x="5177542" y="14478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7" name="Rectangle 17"/>
            <p:cNvSpPr>
              <a:spLocks noChangeArrowheads="1"/>
            </p:cNvSpPr>
            <p:nvPr/>
          </p:nvSpPr>
          <p:spPr bwMode="auto">
            <a:xfrm>
              <a:off x="5444242" y="2514600"/>
              <a:ext cx="1303337" cy="1017588"/>
            </a:xfrm>
            <a:prstGeom prst="rect">
              <a:avLst/>
            </a:prstGeom>
            <a:solidFill>
              <a:srgbClr val="3030FE"/>
            </a:solidFill>
            <a:ln w="571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5444242" y="3211513"/>
              <a:ext cx="1303337" cy="1762125"/>
            </a:xfrm>
            <a:prstGeom prst="rect">
              <a:avLst/>
            </a:prstGeom>
            <a:solidFill>
              <a:srgbClr val="98DB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9" name="Line 31"/>
            <p:cNvSpPr>
              <a:spLocks noChangeShapeType="1"/>
            </p:cNvSpPr>
            <p:nvPr/>
          </p:nvSpPr>
          <p:spPr bwMode="auto">
            <a:xfrm flipV="1">
              <a:off x="6747579" y="2971800"/>
              <a:ext cx="0" cy="20018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0" name="Line 30"/>
            <p:cNvSpPr>
              <a:spLocks noChangeShapeType="1"/>
            </p:cNvSpPr>
            <p:nvPr/>
          </p:nvSpPr>
          <p:spPr bwMode="auto">
            <a:xfrm flipV="1">
              <a:off x="5444242" y="2971800"/>
              <a:ext cx="0" cy="20018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1" name="Line 32"/>
            <p:cNvSpPr>
              <a:spLocks noChangeShapeType="1"/>
            </p:cNvSpPr>
            <p:nvPr/>
          </p:nvSpPr>
          <p:spPr bwMode="auto">
            <a:xfrm flipV="1">
              <a:off x="5444242" y="2570163"/>
              <a:ext cx="0" cy="4016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2" name="Line 33"/>
            <p:cNvSpPr>
              <a:spLocks noChangeShapeType="1"/>
            </p:cNvSpPr>
            <p:nvPr/>
          </p:nvSpPr>
          <p:spPr bwMode="auto">
            <a:xfrm flipV="1">
              <a:off x="6747579" y="2570163"/>
              <a:ext cx="0" cy="4016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3" name="Line 12"/>
            <p:cNvSpPr>
              <a:spLocks noChangeShapeType="1"/>
            </p:cNvSpPr>
            <p:nvPr/>
          </p:nvSpPr>
          <p:spPr bwMode="auto">
            <a:xfrm flipH="1" flipV="1">
              <a:off x="6625342" y="4419600"/>
              <a:ext cx="10668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5" name="Line 12"/>
            <p:cNvSpPr>
              <a:spLocks noChangeShapeType="1"/>
            </p:cNvSpPr>
            <p:nvPr/>
          </p:nvSpPr>
          <p:spPr bwMode="auto">
            <a:xfrm flipH="1" flipV="1">
              <a:off x="4347279" y="3352800"/>
              <a:ext cx="10668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6" name="Text Box 8"/>
            <p:cNvSpPr txBox="1">
              <a:spLocks noChangeArrowheads="1"/>
            </p:cNvSpPr>
            <p:nvPr/>
          </p:nvSpPr>
          <p:spPr bwMode="auto">
            <a:xfrm>
              <a:off x="2743200" y="2623418"/>
              <a:ext cx="1832679" cy="1211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Synthetic silica jar</a:t>
              </a:r>
            </a:p>
          </p:txBody>
        </p:sp>
        <p:sp>
          <p:nvSpPr>
            <p:cNvPr id="18457" name="Line 12"/>
            <p:cNvSpPr>
              <a:spLocks noChangeShapeType="1"/>
            </p:cNvSpPr>
            <p:nvPr/>
          </p:nvSpPr>
          <p:spPr bwMode="auto">
            <a:xfrm flipH="1">
              <a:off x="4271079" y="4495800"/>
              <a:ext cx="68580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8" name="Line 12"/>
            <p:cNvSpPr>
              <a:spLocks noChangeShapeType="1"/>
            </p:cNvSpPr>
            <p:nvPr/>
          </p:nvSpPr>
          <p:spPr bwMode="auto">
            <a:xfrm flipH="1">
              <a:off x="6557079" y="2438400"/>
              <a:ext cx="11430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2" name="Picture 6" descr="expans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6332" y="842280"/>
            <a:ext cx="4188196" cy="262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1376141" y="4654818"/>
            <a:ext cx="561926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See </a:t>
            </a:r>
            <a:r>
              <a:rPr lang="en-US" sz="2000" dirty="0">
                <a:solidFill>
                  <a:srgbClr val="0000FF"/>
                </a:solidFill>
                <a:latin typeface="Candara" pitchFamily="34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bubble:</a:t>
            </a:r>
            <a:endParaRPr lang="en-US" sz="2000" dirty="0">
              <a:solidFill>
                <a:srgbClr val="0000FF"/>
              </a:solidFill>
              <a:latin typeface="Candara" pitchFamily="34" charset="0"/>
            </a:endParaRP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Cameras trigger. record position, multiplicity</a:t>
            </a:r>
            <a:endParaRPr lang="en-US" sz="2000" dirty="0">
              <a:solidFill>
                <a:srgbClr val="0000FF"/>
              </a:solidFill>
              <a:latin typeface="Candara" pitchFamily="34" charset="0"/>
            </a:endParaRP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Microphones record acoustic trace</a:t>
            </a: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Fast pressure transducer recording</a:t>
            </a: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.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37" name="Rectangle 28"/>
          <p:cNvSpPr>
            <a:spLocks noChangeArrowheads="1"/>
          </p:cNvSpPr>
          <p:nvPr/>
        </p:nvSpPr>
        <p:spPr bwMode="auto">
          <a:xfrm>
            <a:off x="407564" y="3861048"/>
            <a:ext cx="33217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Candara" pitchFamily="34" charset="0"/>
              </a:rPr>
              <a:t>L</a:t>
            </a: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ower the pressure to a superheated state.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2" name="Right Brace 1"/>
          <p:cNvSpPr/>
          <p:nvPr/>
        </p:nvSpPr>
        <p:spPr>
          <a:xfrm rot="5400000">
            <a:off x="5905614" y="3444052"/>
            <a:ext cx="249097" cy="612067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cxnSp>
        <p:nvCxnSpPr>
          <p:cNvPr id="4" name="Straight Arrow Connector 3"/>
          <p:cNvCxnSpPr>
            <a:stCxn id="37" idx="3"/>
          </p:cNvCxnSpPr>
          <p:nvPr/>
        </p:nvCxnSpPr>
        <p:spPr>
          <a:xfrm flipV="1">
            <a:off x="3729340" y="3907717"/>
            <a:ext cx="2138804" cy="3072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053070" y="3874627"/>
            <a:ext cx="1177360" cy="1173892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Brace 38"/>
          <p:cNvSpPr/>
          <p:nvPr/>
        </p:nvSpPr>
        <p:spPr>
          <a:xfrm rot="5400000">
            <a:off x="8555703" y="3444052"/>
            <a:ext cx="249097" cy="612067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sp>
        <p:nvSpPr>
          <p:cNvPr id="40" name="Right Brace 39"/>
          <p:cNvSpPr/>
          <p:nvPr/>
        </p:nvSpPr>
        <p:spPr>
          <a:xfrm rot="5400000">
            <a:off x="7154780" y="2914972"/>
            <a:ext cx="262675" cy="1683805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092280" y="3888203"/>
            <a:ext cx="1440160" cy="21603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77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153"/>
            <a:ext cx="9164903" cy="5801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74524" y="835985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srgbClr val="FFFFFF"/>
                </a:solidFill>
              </a:rPr>
              <a:t>100fps stereo images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591937" y="694317"/>
            <a:ext cx="2390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FF"/>
                </a:solidFill>
              </a:rPr>
              <a:t>Acoustic Transducers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9347" y="3437517"/>
            <a:ext cx="2839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Fast Pressure Transducer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7583" y="6323527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</a:rPr>
              <a:t>Screen Display during operations</a:t>
            </a:r>
            <a:endParaRPr lang="en-CA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1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20944" y="165456"/>
            <a:ext cx="364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example events recorded</a:t>
            </a:r>
            <a:endParaRPr lang="en-C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46478" y="411679"/>
            <a:ext cx="261257" cy="3641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07659" y="6179648"/>
            <a:ext cx="250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Single Bubble event</a:t>
            </a:r>
            <a:endParaRPr lang="en-C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5370" y="6149821"/>
            <a:ext cx="184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en-C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eutron event</a:t>
            </a:r>
            <a:endParaRPr lang="en-C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slide 22 left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9247" y="762524"/>
            <a:ext cx="3578187" cy="5274624"/>
          </a:xfrm>
          <a:prstGeom prst="rect">
            <a:avLst/>
          </a:prstGeom>
        </p:spPr>
      </p:pic>
      <p:pic>
        <p:nvPicPr>
          <p:cNvPr id="3" name="slide 22 right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57808" y="744192"/>
            <a:ext cx="3530137" cy="537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8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McGill      February 22,  2012           </a:t>
            </a:r>
          </a:p>
        </p:txBody>
      </p:sp>
      <p:sp>
        <p:nvSpPr>
          <p:cNvPr id="794626" name="Text Box 2"/>
          <p:cNvSpPr txBox="1">
            <a:spLocks noChangeArrowheads="1"/>
          </p:cNvSpPr>
          <p:nvPr/>
        </p:nvSpPr>
        <p:spPr bwMode="auto">
          <a:xfrm>
            <a:off x="168275" y="2393677"/>
            <a:ext cx="8801100" cy="1409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9998" tIns="179998" rIns="179998" bIns="17999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sz="3600" dirty="0" smtClean="0">
                <a:solidFill>
                  <a:srgbClr val="00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Background Mitigation Strategies</a:t>
            </a:r>
            <a:endParaRPr lang="en-CA" altLang="en-US" sz="3600" dirty="0">
              <a:solidFill>
                <a:srgbClr val="00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 altLang="en-US" sz="3200" dirty="0">
              <a:solidFill>
                <a:srgbClr val="00FFFF"/>
              </a:solidFill>
              <a:latin typeface="Times New Roman" panose="02020603050405020304" pitchFamily="18" charset="0"/>
              <a:ea typeface="ヒラギノ角ゴ ProN W3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3104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723" y="1378043"/>
            <a:ext cx="6149676" cy="427251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6143222" y="1902796"/>
            <a:ext cx="3181082" cy="32229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Threshold attainable with 10</a:t>
            </a:r>
            <a:r>
              <a:rPr lang="en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gamma rejection is:</a:t>
            </a:r>
          </a:p>
          <a:p>
            <a:endParaRPr lang="en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~3 keV with C</a:t>
            </a:r>
            <a:r>
              <a:rPr lang="e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11 keV with CF</a:t>
            </a:r>
            <a:r>
              <a:rPr lang="e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endParaRPr lang="en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298085" y="202192"/>
            <a:ext cx="7892878" cy="12144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Threshold detector</a:t>
            </a:r>
            <a:r>
              <a:rPr lang="en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choose superheat parameters (T, P) so that the bubble chamber is blind to electronic recoils (10</a:t>
            </a:r>
            <a:r>
              <a:rPr lang="en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 </a:t>
            </a:r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rejection or better)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53795" y="4327299"/>
            <a:ext cx="78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000000"/>
                </a:solidFill>
              </a:rPr>
              <a:t>C</a:t>
            </a:r>
            <a:r>
              <a:rPr lang="en-CA" b="1" baseline="-25000" dirty="0" smtClean="0">
                <a:solidFill>
                  <a:srgbClr val="000000"/>
                </a:solidFill>
              </a:rPr>
              <a:t>3</a:t>
            </a:r>
            <a:r>
              <a:rPr lang="en-CA" b="1" dirty="0" smtClean="0">
                <a:solidFill>
                  <a:srgbClr val="000000"/>
                </a:solidFill>
              </a:rPr>
              <a:t>F</a:t>
            </a:r>
            <a:r>
              <a:rPr lang="en-CA" b="1" baseline="-25000" dirty="0" smtClean="0">
                <a:solidFill>
                  <a:srgbClr val="000000"/>
                </a:solidFill>
              </a:rPr>
              <a:t>8</a:t>
            </a:r>
            <a:endParaRPr lang="en-CA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0758" y="3204689"/>
            <a:ext cx="78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000000"/>
                </a:solidFill>
              </a:rPr>
              <a:t>CF</a:t>
            </a:r>
            <a:r>
              <a:rPr lang="en-CA" b="1" baseline="-25000" dirty="0" smtClean="0">
                <a:solidFill>
                  <a:srgbClr val="000000"/>
                </a:solidFill>
              </a:rPr>
              <a:t>3</a:t>
            </a:r>
            <a:r>
              <a:rPr lang="en-CA" b="1" dirty="0" smtClean="0">
                <a:solidFill>
                  <a:srgbClr val="000000"/>
                </a:solidFill>
              </a:rPr>
              <a:t>I</a:t>
            </a:r>
            <a:endParaRPr lang="en-CA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2819" y="5694853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Excellent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electron/gamma rejection has been demonstrated.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reach lower thresholds than CF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for same rejection.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threshold extends the sensitivity to lower mass WIMPs.</a:t>
            </a:r>
          </a:p>
        </p:txBody>
      </p:sp>
    </p:spTree>
    <p:extLst>
      <p:ext uri="{BB962C8B-B14F-4D97-AF65-F5344CB8AC3E}">
        <p14:creationId xmlns:p14="http://schemas.microsoft.com/office/powerpoint/2010/main" val="22756155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s://www.learner.org/courses/physics/visual/img_full/pi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627" y="32041"/>
            <a:ext cx="5524500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4911" y="2115557"/>
            <a:ext cx="887417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we know: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on-luminous non-baryonic matter makes up a large fraction of the Universe.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cannot have EM or strong interactions, as it hasn’t been observed directly yet.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C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C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know</a:t>
            </a:r>
            <a:r>
              <a:rPr lang="en-C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form of the matter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it interacts and what the interaction cross-section is …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mass</a:t>
            </a: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strategy:</a:t>
            </a:r>
            <a:endParaRPr lang="en-C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cosmic abundance hints at a electroweak interaction strength and extensions to the standard model 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accommodate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dark matter 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lightest SUSY particle. Hence many researchers are exploring the parameter space predicted by such theories, and are searching for spin-dependent or spin-independent interactions.</a:t>
            </a: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5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r="19765" b="39681"/>
          <a:stretch/>
        </p:blipFill>
        <p:spPr>
          <a:xfrm>
            <a:off x="0" y="3888432"/>
            <a:ext cx="9144000" cy="2996952"/>
          </a:xfrm>
          <a:prstGeom prst="rect">
            <a:avLst/>
          </a:prstGeom>
        </p:spPr>
      </p:pic>
      <p:pic>
        <p:nvPicPr>
          <p:cNvPr id="1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6268" y="582532"/>
            <a:ext cx="4154253" cy="3278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4704"/>
            <a:ext cx="5029200" cy="2740496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Discovery by PICASSO of acoustic discrimination against alphas (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Aubin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New J. Phys.10:103017, 2008)</a:t>
            </a:r>
          </a:p>
          <a:p>
            <a:pPr lvl="1"/>
            <a:r>
              <a:rPr lang="en-US" sz="1600" b="1" dirty="0">
                <a:latin typeface="Candara" pitchFamily="34" charset="0"/>
              </a:rPr>
              <a:t>Nuclear recoils </a:t>
            </a:r>
            <a:r>
              <a:rPr lang="en-US" sz="1600" dirty="0">
                <a:latin typeface="Candara" pitchFamily="34" charset="0"/>
              </a:rPr>
              <a:t>deposit </a:t>
            </a:r>
            <a:r>
              <a:rPr lang="en-US" sz="1600" dirty="0" smtClean="0">
                <a:latin typeface="Candara" pitchFamily="34" charset="0"/>
              </a:rPr>
              <a:t>their energy </a:t>
            </a:r>
            <a:r>
              <a:rPr lang="en-US" sz="1600" dirty="0">
                <a:latin typeface="Candara" pitchFamily="34" charset="0"/>
              </a:rPr>
              <a:t>over tens of nanometers.</a:t>
            </a:r>
            <a:endParaRPr lang="en-US" sz="2000" dirty="0">
              <a:latin typeface="Candara" pitchFamily="34" charset="0"/>
              <a:sym typeface="Symbol" pitchFamily="18" charset="2"/>
            </a:endParaRPr>
          </a:p>
          <a:p>
            <a:pPr lvl="1"/>
            <a:r>
              <a:rPr lang="en-US" sz="1600" b="1" dirty="0" smtClean="0">
                <a:latin typeface="Candara" pitchFamily="34" charset="0"/>
              </a:rPr>
              <a:t>Alphas</a:t>
            </a:r>
            <a:r>
              <a:rPr lang="en-US" sz="1600" dirty="0" smtClean="0">
                <a:latin typeface="Candara" pitchFamily="34" charset="0"/>
              </a:rPr>
              <a:t> deposit their energy over tens of microns.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In bubble chambers alphas are several times louder due to the expansion rate difference.</a:t>
            </a:r>
          </a:p>
        </p:txBody>
      </p:sp>
      <p:sp>
        <p:nvSpPr>
          <p:cNvPr id="412" name="Oval 411"/>
          <p:cNvSpPr/>
          <p:nvPr/>
        </p:nvSpPr>
        <p:spPr>
          <a:xfrm>
            <a:off x="7406857" y="48140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10" name="Oval 409"/>
          <p:cNvSpPr/>
          <p:nvPr/>
        </p:nvSpPr>
        <p:spPr>
          <a:xfrm>
            <a:off x="7084948" y="4914917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34"/>
          <p:cNvGrpSpPr>
            <a:grpSpLocks/>
          </p:cNvGrpSpPr>
          <p:nvPr/>
        </p:nvGrpSpPr>
        <p:grpSpPr bwMode="auto">
          <a:xfrm>
            <a:off x="2193086" y="4576771"/>
            <a:ext cx="847725" cy="779463"/>
            <a:chOff x="1153201" y="3268016"/>
            <a:chExt cx="848302" cy="779642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16" name="Oval 15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Oval 17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Oval 18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21" name="Oval 20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36" name="Oval 35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46" name="Oval 45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51" name="Oval 50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56" name="Oval 55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5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Oval 73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76" name="Oval 75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Oval 76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Oval 77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81" name="Oval 80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Oval 81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0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86" name="Oval 85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5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91" name="Oval 90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Oval 93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0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96" name="Oval 95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Oval 97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101" name="Oval 100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Oval 101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Oval 102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103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0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106" name="Oval 105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5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111" name="Oval 110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0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116" name="Oval 115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Oval 117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5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0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131" name="Oval 130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2" name="Oval 131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3" name="Oval 132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4" name="Oval 133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5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121" name="Oval 120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0" name="Group 377"/>
          <p:cNvGrpSpPr>
            <a:grpSpLocks/>
          </p:cNvGrpSpPr>
          <p:nvPr/>
        </p:nvGrpSpPr>
        <p:grpSpPr bwMode="auto">
          <a:xfrm>
            <a:off x="3294806" y="4864109"/>
            <a:ext cx="293688" cy="290513"/>
            <a:chOff x="1085911" y="3095726"/>
            <a:chExt cx="292756" cy="291299"/>
          </a:xfrm>
        </p:grpSpPr>
        <p:sp>
          <p:nvSpPr>
            <p:cNvPr id="379" name="Oval 378"/>
            <p:cNvSpPr>
              <a:spLocks noChangeArrowheads="1"/>
            </p:cNvSpPr>
            <p:nvPr/>
          </p:nvSpPr>
          <p:spPr bwMode="auto">
            <a:xfrm>
              <a:off x="1139715" y="3095726"/>
              <a:ext cx="159829" cy="160772"/>
            </a:xfrm>
            <a:prstGeom prst="ellipse">
              <a:avLst/>
            </a:prstGeom>
            <a:gradFill rotWithShape="1">
              <a:gsLst>
                <a:gs pos="0">
                  <a:srgbClr val="F39D9D"/>
                </a:gs>
                <a:gs pos="100000">
                  <a:srgbClr val="B00000"/>
                </a:gs>
              </a:gsLst>
              <a:lin ang="5400000"/>
            </a:gradFill>
            <a:ln w="9525">
              <a:solidFill>
                <a:srgbClr val="99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0" name="Oval 379"/>
            <p:cNvSpPr>
              <a:spLocks noChangeArrowheads="1"/>
            </p:cNvSpPr>
            <p:nvPr/>
          </p:nvSpPr>
          <p:spPr bwMode="auto">
            <a:xfrm>
              <a:off x="1218838" y="3146663"/>
              <a:ext cx="159829" cy="160772"/>
            </a:xfrm>
            <a:prstGeom prst="ellipse">
              <a:avLst/>
            </a:prstGeom>
            <a:gradFill rotWithShape="1">
              <a:gsLst>
                <a:gs pos="0">
                  <a:srgbClr val="B8D5F5"/>
                </a:gs>
                <a:gs pos="100000">
                  <a:srgbClr val="0000FF"/>
                </a:gs>
              </a:gsLst>
              <a:lin ang="5400000"/>
            </a:gradFill>
            <a:ln w="9525">
              <a:solidFill>
                <a:srgbClr val="0A2646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1" name="Oval 380"/>
            <p:cNvSpPr>
              <a:spLocks noChangeArrowheads="1"/>
            </p:cNvSpPr>
            <p:nvPr/>
          </p:nvSpPr>
          <p:spPr bwMode="auto">
            <a:xfrm>
              <a:off x="1085911" y="3180092"/>
              <a:ext cx="159829" cy="159180"/>
            </a:xfrm>
            <a:prstGeom prst="ellipse">
              <a:avLst/>
            </a:prstGeom>
            <a:gradFill rotWithShape="1">
              <a:gsLst>
                <a:gs pos="0">
                  <a:srgbClr val="B8D5F5"/>
                </a:gs>
                <a:gs pos="100000">
                  <a:srgbClr val="0000FF"/>
                </a:gs>
              </a:gsLst>
              <a:lin ang="5400000"/>
            </a:gradFill>
            <a:ln w="9525">
              <a:solidFill>
                <a:srgbClr val="0A2646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2" name="Oval 381"/>
            <p:cNvSpPr>
              <a:spLocks noChangeArrowheads="1"/>
            </p:cNvSpPr>
            <p:nvPr/>
          </p:nvSpPr>
          <p:spPr bwMode="auto">
            <a:xfrm>
              <a:off x="1153957" y="3226253"/>
              <a:ext cx="161411" cy="160772"/>
            </a:xfrm>
            <a:prstGeom prst="ellipse">
              <a:avLst/>
            </a:prstGeom>
            <a:gradFill rotWithShape="1">
              <a:gsLst>
                <a:gs pos="0">
                  <a:srgbClr val="F39D9D"/>
                </a:gs>
                <a:gs pos="100000">
                  <a:srgbClr val="B00000"/>
                </a:gs>
              </a:gsLst>
              <a:lin ang="5400000"/>
            </a:gradFill>
            <a:ln w="9525">
              <a:solidFill>
                <a:srgbClr val="99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7422" name="TextBox 384"/>
          <p:cNvSpPr txBox="1">
            <a:spLocks noChangeArrowheads="1"/>
          </p:cNvSpPr>
          <p:nvPr/>
        </p:nvSpPr>
        <p:spPr bwMode="auto">
          <a:xfrm>
            <a:off x="1214561" y="5494347"/>
            <a:ext cx="24856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Daughter</a:t>
            </a:r>
            <a:r>
              <a:rPr lang="en-US" dirty="0">
                <a:solidFill>
                  <a:prstClr val="black"/>
                </a:solidFill>
              </a:rPr>
              <a:t> heavy nucleus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</a:rPr>
              <a:t>(</a:t>
            </a:r>
            <a:r>
              <a:rPr lang="en-US" dirty="0">
                <a:solidFill>
                  <a:prstClr val="black"/>
                </a:solidFill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</a:rPr>
              <a:t>100 </a:t>
            </a:r>
            <a:r>
              <a:rPr lang="en-US" dirty="0" err="1">
                <a:solidFill>
                  <a:prstClr val="black"/>
                </a:solidFill>
              </a:rPr>
              <a:t>keV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7423" name="TextBox 385"/>
          <p:cNvSpPr txBox="1">
            <a:spLocks noChangeArrowheads="1"/>
          </p:cNvSpPr>
          <p:nvPr/>
        </p:nvSpPr>
        <p:spPr bwMode="auto">
          <a:xfrm>
            <a:off x="4162116" y="5492759"/>
            <a:ext cx="16626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Helium nucleus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(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5 </a:t>
            </a:r>
            <a:r>
              <a:rPr lang="en-US" dirty="0" err="1">
                <a:solidFill>
                  <a:prstClr val="black"/>
                </a:solidFill>
                <a:latin typeface="Candara" pitchFamily="34" charset="0"/>
              </a:rPr>
              <a:t>MeV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)</a:t>
            </a:r>
          </a:p>
        </p:txBody>
      </p:sp>
      <p:cxnSp>
        <p:nvCxnSpPr>
          <p:cNvPr id="389" name="Straight Arrow Connector 388"/>
          <p:cNvCxnSpPr>
            <a:cxnSpLocks noChangeShapeType="1"/>
          </p:cNvCxnSpPr>
          <p:nvPr/>
        </p:nvCxnSpPr>
        <p:spPr bwMode="auto">
          <a:xfrm>
            <a:off x="3501181" y="5011746"/>
            <a:ext cx="3860800" cy="1746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0" name="Straight Arrow Connector 389"/>
          <p:cNvCxnSpPr>
            <a:cxnSpLocks noChangeShapeType="1"/>
            <a:stCxn id="33" idx="3"/>
          </p:cNvCxnSpPr>
          <p:nvPr/>
        </p:nvCxnSpPr>
        <p:spPr bwMode="auto">
          <a:xfrm rot="5400000">
            <a:off x="2051794" y="4845059"/>
            <a:ext cx="14288" cy="32543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97" name="Oval 396"/>
          <p:cNvSpPr/>
          <p:nvPr/>
        </p:nvSpPr>
        <p:spPr>
          <a:xfrm>
            <a:off x="1605922" y="4864505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00" name="Straight Arrow Connector 399"/>
          <p:cNvCxnSpPr>
            <a:cxnSpLocks noChangeShapeType="1"/>
          </p:cNvCxnSpPr>
          <p:nvPr/>
        </p:nvCxnSpPr>
        <p:spPr bwMode="auto">
          <a:xfrm flipH="1">
            <a:off x="3363070" y="4497388"/>
            <a:ext cx="4161259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01" name="Straight Arrow Connector 400"/>
          <p:cNvCxnSpPr>
            <a:cxnSpLocks noChangeShapeType="1"/>
          </p:cNvCxnSpPr>
          <p:nvPr/>
        </p:nvCxnSpPr>
        <p:spPr bwMode="auto">
          <a:xfrm rot="5400000">
            <a:off x="1285038" y="5014913"/>
            <a:ext cx="325437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431" name="TextBox 402"/>
          <p:cNvSpPr txBox="1">
            <a:spLocks noChangeArrowheads="1"/>
          </p:cNvSpPr>
          <p:nvPr/>
        </p:nvSpPr>
        <p:spPr bwMode="auto">
          <a:xfrm>
            <a:off x="4056814" y="4038600"/>
            <a:ext cx="9252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40 </a:t>
            </a:r>
            <a:r>
              <a:rPr lang="en-US" dirty="0" err="1">
                <a:solidFill>
                  <a:prstClr val="black"/>
                </a:solidFill>
                <a:latin typeface="Candara" pitchFamily="34" charset="0"/>
              </a:rPr>
              <a:t>μm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17432" name="TextBox 405"/>
          <p:cNvSpPr txBox="1">
            <a:spLocks noChangeArrowheads="1"/>
          </p:cNvSpPr>
          <p:nvPr/>
        </p:nvSpPr>
        <p:spPr bwMode="auto">
          <a:xfrm>
            <a:off x="399207" y="4795839"/>
            <a:ext cx="9060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50 nm</a:t>
            </a:r>
          </a:p>
        </p:txBody>
      </p:sp>
      <p:sp>
        <p:nvSpPr>
          <p:cNvPr id="411" name="Oval 410"/>
          <p:cNvSpPr/>
          <p:nvPr/>
        </p:nvSpPr>
        <p:spPr>
          <a:xfrm>
            <a:off x="7521884" y="4979637"/>
            <a:ext cx="290476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34" name="Straight Arrow Connector 433"/>
          <p:cNvCxnSpPr>
            <a:cxnSpLocks noChangeShapeType="1"/>
          </p:cNvCxnSpPr>
          <p:nvPr/>
        </p:nvCxnSpPr>
        <p:spPr bwMode="auto">
          <a:xfrm>
            <a:off x="1295400" y="3886203"/>
            <a:ext cx="239834" cy="24026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437" name="TextBox 435"/>
          <p:cNvSpPr txBox="1">
            <a:spLocks noChangeArrowheads="1"/>
          </p:cNvSpPr>
          <p:nvPr/>
        </p:nvSpPr>
        <p:spPr bwMode="auto">
          <a:xfrm>
            <a:off x="0" y="3581400"/>
            <a:ext cx="25683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Observable bubble 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mm</a:t>
            </a:r>
          </a:p>
        </p:txBody>
      </p:sp>
      <p:sp>
        <p:nvSpPr>
          <p:cNvPr id="2" name="Oval 409"/>
          <p:cNvSpPr/>
          <p:nvPr/>
        </p:nvSpPr>
        <p:spPr>
          <a:xfrm>
            <a:off x="4295722" y="50196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Oval 409"/>
          <p:cNvSpPr/>
          <p:nvPr/>
        </p:nvSpPr>
        <p:spPr>
          <a:xfrm>
            <a:off x="5438722" y="47783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Oval 409"/>
          <p:cNvSpPr/>
          <p:nvPr/>
        </p:nvSpPr>
        <p:spPr>
          <a:xfrm>
            <a:off x="6505517" y="5067317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447" name="Rectangle 168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4374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Alpha Acoustic </a:t>
            </a:r>
            <a:r>
              <a:rPr 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iscrimination</a:t>
            </a:r>
          </a:p>
        </p:txBody>
      </p: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470353"/>
              </p:ext>
            </p:extLst>
          </p:nvPr>
        </p:nvGraphicFramePr>
        <p:xfrm>
          <a:off x="6989255" y="5628701"/>
          <a:ext cx="1646237" cy="1023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19" name="Equation" r:id="rId6" imgW="711000" imgH="457200" progId="Equation.DSMT4">
                  <p:embed/>
                </p:oleObj>
              </mc:Choice>
              <mc:Fallback>
                <p:oleObj name="Equation" r:id="rId6" imgW="7110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9255" y="5628701"/>
                        <a:ext cx="1646237" cy="1023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51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kev_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052" y="0"/>
            <a:ext cx="4425696" cy="3319272"/>
          </a:xfrm>
          <a:prstGeom prst="rect">
            <a:avLst/>
          </a:prstGeom>
        </p:spPr>
      </p:pic>
      <p:pic>
        <p:nvPicPr>
          <p:cNvPr id="8" name="Picture 7" descr="Acoustic_E_3keV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052" y="3538728"/>
            <a:ext cx="4425696" cy="3319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87334"/>
            <a:ext cx="5010150" cy="100171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PICO-2L Analysis: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Acoustic discrimination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325150" y="1556683"/>
            <a:ext cx="4570408" cy="2930911"/>
          </a:xfrm>
        </p:spPr>
        <p:txBody>
          <a:bodyPr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multiple bubble events in the low background data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distinct alpha peaks, clearly separated from nuclear recoils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 of events in high AP peaks consistent with radon chain alphas, and indicate that the higher energy 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214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 alphas are significantly louder (a new effect not seen in CF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I)</a:t>
            </a:r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256437" y="3528710"/>
            <a:ext cx="1835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>
                <a:solidFill>
                  <a:prstClr val="black"/>
                </a:solidFill>
              </a:rPr>
              <a:t>“Clean” alpha triplets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15476" y="4989165"/>
            <a:ext cx="107433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400" baseline="30000">
                <a:solidFill>
                  <a:srgbClr val="0000FF"/>
                </a:solidFill>
              </a:rPr>
              <a:t>222</a:t>
            </a:r>
            <a:r>
              <a:rPr lang="en-US" sz="1400">
                <a:solidFill>
                  <a:srgbClr val="0000FF"/>
                </a:solidFill>
              </a:rPr>
              <a:t>Rn</a:t>
            </a:r>
          </a:p>
          <a:p>
            <a:pPr defTabSz="457200"/>
            <a:r>
              <a:rPr lang="en-US" sz="1400">
                <a:solidFill>
                  <a:srgbClr val="0000FF"/>
                </a:solidFill>
              </a:rPr>
              <a:t>α(5.6 MeV)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24517" y="4989165"/>
            <a:ext cx="107433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400" baseline="30000">
                <a:solidFill>
                  <a:srgbClr val="FF0000"/>
                </a:solidFill>
              </a:rPr>
              <a:t>218</a:t>
            </a:r>
            <a:r>
              <a:rPr lang="en-US" sz="1400">
                <a:solidFill>
                  <a:srgbClr val="FF0000"/>
                </a:solidFill>
              </a:rPr>
              <a:t>Po</a:t>
            </a:r>
          </a:p>
          <a:p>
            <a:pPr defTabSz="457200"/>
            <a:r>
              <a:rPr lang="en-US" sz="1400">
                <a:solidFill>
                  <a:srgbClr val="FF0000"/>
                </a:solidFill>
              </a:rPr>
              <a:t>α(6.1 MeV)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33545" y="4989165"/>
            <a:ext cx="107433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400" baseline="30000">
                <a:solidFill>
                  <a:prstClr val="black"/>
                </a:solidFill>
              </a:rPr>
              <a:t>214</a:t>
            </a:r>
            <a:r>
              <a:rPr lang="en-US" sz="1400">
                <a:solidFill>
                  <a:prstClr val="black"/>
                </a:solidFill>
              </a:rPr>
              <a:t>Po</a:t>
            </a:r>
          </a:p>
          <a:p>
            <a:pPr defTabSz="457200"/>
            <a:r>
              <a:rPr lang="en-US" sz="1400">
                <a:solidFill>
                  <a:prstClr val="black"/>
                </a:solidFill>
              </a:rPr>
              <a:t>α(7.9 MeV)</a:t>
            </a:r>
          </a:p>
        </p:txBody>
      </p:sp>
      <p:cxnSp>
        <p:nvCxnSpPr>
          <p:cNvPr id="44" name="Straight Arrow Connector 43"/>
          <p:cNvCxnSpPr>
            <a:stCxn id="36" idx="3"/>
            <a:endCxn id="37" idx="1"/>
          </p:cNvCxnSpPr>
          <p:nvPr/>
        </p:nvCxnSpPr>
        <p:spPr>
          <a:xfrm>
            <a:off x="1889809" y="5250775"/>
            <a:ext cx="3347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232512" y="5243044"/>
            <a:ext cx="40102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565472" y="557510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>
                <a:solidFill>
                  <a:prstClr val="black"/>
                </a:solidFill>
              </a:rPr>
              <a:t>3 minutes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61121" y="5575100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>
                <a:solidFill>
                  <a:prstClr val="black"/>
                </a:solidFill>
              </a:rPr>
              <a:t>55 minutes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9374" y="790730"/>
            <a:ext cx="1250663" cy="27699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200">
                <a:solidFill>
                  <a:prstClr val="black"/>
                </a:solidFill>
              </a:rPr>
              <a:t>3 keV threshold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58571" y="201496"/>
            <a:ext cx="1013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>
                <a:solidFill>
                  <a:srgbClr val="FF01B7"/>
                </a:solidFill>
              </a:rPr>
              <a:t>Acoustic cut</a:t>
            </a:r>
          </a:p>
          <a:p>
            <a:pPr defTabSz="457200"/>
            <a:r>
              <a:rPr lang="en-US" sz="1200">
                <a:solidFill>
                  <a:srgbClr val="FF01B7"/>
                </a:solidFill>
              </a:rPr>
              <a:t>94% </a:t>
            </a:r>
          </a:p>
          <a:p>
            <a:pPr defTabSz="457200"/>
            <a:r>
              <a:rPr lang="en-US" sz="1200">
                <a:solidFill>
                  <a:srgbClr val="FF01B7"/>
                </a:solidFill>
              </a:rPr>
              <a:t>acceptance</a:t>
            </a:r>
          </a:p>
        </p:txBody>
      </p:sp>
    </p:spTree>
    <p:extLst>
      <p:ext uri="{BB962C8B-B14F-4D97-AF65-F5344CB8AC3E}">
        <p14:creationId xmlns:p14="http://schemas.microsoft.com/office/powerpoint/2010/main" val="37803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7"/>
            <a:ext cx="8229600" cy="1143000"/>
          </a:xfrm>
        </p:spPr>
        <p:txBody>
          <a:bodyPr/>
          <a:lstStyle/>
          <a:p>
            <a:r>
              <a:rPr lang="en-US"/>
              <a:t>23 bubble AmBe neutron event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1304" y="1225961"/>
            <a:ext cx="7383236" cy="471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01305" y="5955186"/>
            <a:ext cx="8246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</a:rPr>
              <a:t>High multiplicity is a result of high bubble nucleation efficiency; 60% of neutron 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calibration events </a:t>
            </a:r>
            <a:r>
              <a:rPr lang="en-US" dirty="0" smtClean="0">
                <a:solidFill>
                  <a:prstClr val="black"/>
                </a:solidFill>
              </a:rPr>
              <a:t>in C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</a:rPr>
              <a:t>8</a:t>
            </a:r>
            <a:r>
              <a:rPr lang="en-US" dirty="0" smtClean="0">
                <a:solidFill>
                  <a:prstClr val="black"/>
                </a:solidFill>
              </a:rPr>
              <a:t> are multiples.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9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ammaRejection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36" y="1289126"/>
            <a:ext cx="5376579" cy="25915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100012"/>
            <a:ext cx="8229600" cy="654051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 Rejection Summary</a:t>
            </a:r>
            <a:endParaRPr lang="en-US" sz="2800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05310" y="561377"/>
            <a:ext cx="35509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deep underground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 local shielding (water tanks)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 materials carefully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multiplicity 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6" y="330824"/>
            <a:ext cx="47436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Gamma/Beta: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Select materials carefully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Operate detector above gamma threshold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5" name="Picture 14" descr="AlphaRejectionCF3I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426" y="3796224"/>
            <a:ext cx="3598617" cy="28788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37719" y="5355327"/>
            <a:ext cx="6648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CF</a:t>
            </a:r>
            <a:r>
              <a:rPr lang="en-US" baseline="-25000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4307194"/>
            <a:ext cx="23439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Alpha-decay: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urify all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Optimize piezo analysis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&gt;99.3% Rejection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812729" y="2376398"/>
            <a:ext cx="26613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Bubbles per gamma interaction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14" name="Picture 6" descr="cam1image 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425" y="2220154"/>
            <a:ext cx="3025086" cy="404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74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McGill      February 22,  2012           </a:t>
            </a:r>
          </a:p>
        </p:txBody>
      </p:sp>
      <p:sp>
        <p:nvSpPr>
          <p:cNvPr id="794626" name="Text Box 2"/>
          <p:cNvSpPr txBox="1">
            <a:spLocks noChangeArrowheads="1"/>
          </p:cNvSpPr>
          <p:nvPr/>
        </p:nvSpPr>
        <p:spPr bwMode="auto">
          <a:xfrm>
            <a:off x="168275" y="2393677"/>
            <a:ext cx="8801100" cy="1409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9998" tIns="179998" rIns="179998" bIns="17999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sz="3600" dirty="0" smtClean="0">
                <a:solidFill>
                  <a:srgbClr val="00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 From PICO</a:t>
            </a:r>
            <a:endParaRPr lang="en-CA" altLang="en-US" sz="3600" dirty="0">
              <a:solidFill>
                <a:srgbClr val="00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 altLang="en-US" sz="3200" dirty="0">
              <a:solidFill>
                <a:srgbClr val="00FFFF"/>
              </a:solidFill>
              <a:latin typeface="Times New Roman" panose="02020603050405020304" pitchFamily="18" charset="0"/>
              <a:ea typeface="ヒラギノ角ゴ ProN W3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204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3060" y="1600200"/>
            <a:ext cx="8229600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latin typeface="Candara"/>
                <a:cs typeface="Candara"/>
              </a:rPr>
              <a:t>PICO-</a:t>
            </a:r>
            <a:r>
              <a:rPr lang="en-US" sz="2400" dirty="0">
                <a:latin typeface="Candara"/>
                <a:cs typeface="Candara"/>
              </a:rPr>
              <a:t>60 (experiment formerly known as COUPP-60</a:t>
            </a:r>
            <a:r>
              <a:rPr lang="en-US" sz="2400" dirty="0" smtClean="0">
                <a:latin typeface="Candara"/>
                <a:cs typeface="Candara"/>
              </a:rPr>
              <a:t>)</a:t>
            </a:r>
          </a:p>
          <a:p>
            <a:pPr lvl="1"/>
            <a:r>
              <a:rPr lang="en-US" sz="2400" dirty="0" smtClean="0">
                <a:latin typeface="Candara"/>
                <a:cs typeface="Candara"/>
              </a:rPr>
              <a:t> New DM results.</a:t>
            </a:r>
          </a:p>
          <a:p>
            <a:pPr lvl="1"/>
            <a:endParaRPr lang="en-US" sz="2400" dirty="0" smtClean="0">
              <a:latin typeface="Candara"/>
              <a:cs typeface="Candara"/>
            </a:endParaRPr>
          </a:p>
          <a:p>
            <a:r>
              <a:rPr lang="en-US" sz="2400" dirty="0" smtClean="0">
                <a:latin typeface="Candara"/>
                <a:cs typeface="Candara"/>
              </a:rPr>
              <a:t>PICO-2L Run-1</a:t>
            </a:r>
          </a:p>
          <a:p>
            <a:pPr lvl="1"/>
            <a:r>
              <a:rPr lang="en-US" sz="2400" dirty="0" smtClean="0">
                <a:latin typeface="Candara"/>
                <a:cs typeface="Candara"/>
              </a:rPr>
              <a:t> 2015 DM result.</a:t>
            </a:r>
          </a:p>
          <a:p>
            <a:endParaRPr lang="en-US" sz="2400" dirty="0" smtClean="0">
              <a:latin typeface="Candara"/>
              <a:cs typeface="Candara"/>
            </a:endParaRPr>
          </a:p>
          <a:p>
            <a:r>
              <a:rPr lang="en-US" sz="2400" dirty="0" smtClean="0">
                <a:latin typeface="Candara"/>
                <a:cs typeface="Candara"/>
              </a:rPr>
              <a:t>PICO-2L Run-2</a:t>
            </a:r>
          </a:p>
          <a:p>
            <a:pPr lvl="1"/>
            <a:r>
              <a:rPr lang="en-US" sz="2400" dirty="0" smtClean="0">
                <a:latin typeface="Candara"/>
                <a:cs typeface="Candara"/>
              </a:rPr>
              <a:t> 2016 DM result. Greatly improved.</a:t>
            </a:r>
            <a:endParaRPr lang="en-US" sz="2400" dirty="0">
              <a:latin typeface="Candara"/>
              <a:cs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2884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Three recent results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67810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82738" y="34497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 pitchFamily="34" charset="0"/>
              </a:rPr>
              <a:t>PICO-60</a:t>
            </a:r>
            <a:endParaRPr lang="en-US" b="1" dirty="0">
              <a:solidFill>
                <a:srgbClr val="4F81BD"/>
              </a:solidFill>
              <a:latin typeface="Candara" pitchFamily="34" charset="0"/>
            </a:endParaRPr>
          </a:p>
        </p:txBody>
      </p:sp>
      <p:sp>
        <p:nvSpPr>
          <p:cNvPr id="1026" name="AutoShape 2" descr="http://coupp-docdb.fnal.gov:8080/cgi-bin/RetrieveFile?docid=714;filename=20120619_114451.jpg;version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371600"/>
            <a:ext cx="2818436" cy="50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1905000" cy="617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247436" y="3053918"/>
            <a:ext cx="3048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Filled with 36.8 kg of CF</a:t>
            </a:r>
            <a:r>
              <a:rPr lang="en-US" baseline="-25000" dirty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I.</a:t>
            </a:r>
          </a:p>
          <a:p>
            <a:pPr defTabSz="457200"/>
            <a:endParaRPr lang="en-US" dirty="0" smtClean="0">
              <a:solidFill>
                <a:prstClr val="black"/>
              </a:solidFill>
              <a:latin typeface="Candara" pitchFamily="34" charset="0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PICO-60 Run-1: June 2013 to May 2014.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 pitchFamily="34" charset="0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Run-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2 with 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C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target in 2016.</a:t>
            </a:r>
          </a:p>
        </p:txBody>
      </p:sp>
    </p:spTree>
    <p:extLst>
      <p:ext uri="{BB962C8B-B14F-4D97-AF65-F5344CB8AC3E}">
        <p14:creationId xmlns:p14="http://schemas.microsoft.com/office/powerpoint/2010/main" val="403964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VInstallationHD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75479" y="2040043"/>
            <a:ext cx="4671998" cy="341831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22939" y="500722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4F81BD"/>
                </a:solidFill>
                <a:latin typeface="Candara" pitchFamily="34" charset="0"/>
              </a:rPr>
              <a:t>PICO-60 at SNOLAB</a:t>
            </a:r>
            <a:endParaRPr lang="en-US" sz="4400" b="1" dirty="0">
              <a:solidFill>
                <a:srgbClr val="4F81BD"/>
              </a:solidFill>
              <a:latin typeface="Candara" pitchFamily="34" charset="0"/>
            </a:endParaRPr>
          </a:p>
        </p:txBody>
      </p:sp>
      <p:pic>
        <p:nvPicPr>
          <p:cNvPr id="10" name="Picture 3" descr="http://ars.els-cdn.com/content/image/1-s2.0-S0146641009000866-g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5110" y="1356929"/>
            <a:ext cx="3454398" cy="2590800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5110" y="4123532"/>
            <a:ext cx="3733800" cy="210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933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MYnZLY10QfCmeiFzgwfH_AP_standard_all_scanned_nolog.eps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065" r="-18065"/>
          <a:stretch>
            <a:fillRect/>
          </a:stretch>
        </p:blipFill>
        <p:spPr>
          <a:xfrm>
            <a:off x="-211015" y="1459523"/>
            <a:ext cx="8229600" cy="4525963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PICO-60 results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62696" y="2343323"/>
            <a:ext cx="2207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WIMP search data show ~2000 background events of unknown origin, with mean Acoustic Parameter (AP) slightly above nuclear recoil peak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.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6342" y="6026048"/>
            <a:ext cx="3489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AP measures intensity of sound.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415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ZGCFEHe9QEyK9ifORPuB_RateVsTeMysteryAlpha.eps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87" r="-18187"/>
          <a:stretch>
            <a:fillRect/>
          </a:stretch>
        </p:blipFill>
        <p:spPr>
          <a:xfrm>
            <a:off x="-745588" y="1756217"/>
            <a:ext cx="5480050" cy="3013075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0089" y="162093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The unknown background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8" name="Picture 7" descr="xPv2zuWHSlmLJ35qbdxI_bubble_xyz_6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761" y="1707443"/>
            <a:ext cx="4764928" cy="43180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78221" y="1568943"/>
            <a:ext cx="242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Unknown background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13359" y="1571551"/>
            <a:ext cx="1464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Alphas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675" y="5144318"/>
            <a:ext cx="3700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The unknown background distributions are markedly different from alphas (and Dark Matter).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18135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s://inspirehep.net/record/1382752/files/si20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14050"/>
            <a:ext cx="834390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9391" y="145118"/>
            <a:ext cx="7289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Example showing activity in the field for spin-independent interactions.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455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7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8600" y="228600"/>
            <a:ext cx="8447856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classes of events clearly correlated with the temperature of the water and glycol …. Correlation with pump, heaters, electrical noise,  vibrations, </a:t>
            </a: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convection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…?</a:t>
            </a:r>
            <a:endParaRPr lang="en-US" alt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6" y="2060848"/>
            <a:ext cx="2592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in Glycol (not to scale)</a:t>
            </a:r>
            <a:endParaRPr lang="en-CA" sz="2000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059847" y="2420898"/>
            <a:ext cx="720079" cy="137919"/>
          </a:xfrm>
          <a:prstGeom prst="straightConnector1">
            <a:avLst/>
          </a:prstGeom>
          <a:ln w="1905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9326" y="2913696"/>
            <a:ext cx="2390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in Water (not to scale)</a:t>
            </a:r>
            <a:endParaRPr lang="en-CA" sz="2000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059835" y="3140978"/>
            <a:ext cx="688325" cy="99263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983" y="4149080"/>
            <a:ext cx="2390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Mystery-Event rate</a:t>
            </a:r>
          </a:p>
          <a:p>
            <a:pPr algn="ctr"/>
            <a:r>
              <a:rPr lang="en-CA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(not to scale)</a:t>
            </a:r>
            <a:endParaRPr lang="en-CA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798576" y="4552665"/>
            <a:ext cx="949582" cy="1724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Combined PICO-60 cuts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7" name="Content Placeholder 6" descr="gIg6yF06T4iIT3nidTmt_EqExposurePLot.eps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872" r="-2687"/>
          <a:stretch/>
        </p:blipFill>
        <p:spPr>
          <a:xfrm>
            <a:off x="-1308324" y="1347298"/>
            <a:ext cx="7010400" cy="4525962"/>
          </a:xfrm>
        </p:spPr>
      </p:pic>
      <p:pic>
        <p:nvPicPr>
          <p:cNvPr id="8" name="Picture 7" descr="WkQCfPWRaG6QsHtp3xC8_EqExp_FiducialVers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7743" y="1536701"/>
            <a:ext cx="3423465" cy="4406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0000" y="5984201"/>
            <a:ext cx="675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48.2% combined efficiency, and </a:t>
            </a:r>
            <a:r>
              <a:rPr lang="en-US" u="sng" dirty="0" smtClean="0">
                <a:solidFill>
                  <a:prstClr val="black"/>
                </a:solidFill>
                <a:latin typeface="Candara"/>
                <a:cs typeface="Candara"/>
              </a:rPr>
              <a:t>no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 surviving background events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54270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Iall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5348" r="6727"/>
          <a:stretch/>
        </p:blipFill>
        <p:spPr>
          <a:xfrm>
            <a:off x="3762530" y="3336681"/>
            <a:ext cx="5296206" cy="32792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728209" y="34796"/>
            <a:ext cx="4317167" cy="654752"/>
          </a:xfrm>
        </p:spPr>
        <p:txBody>
          <a:bodyPr/>
          <a:lstStyle/>
          <a:p>
            <a:r>
              <a:rPr lang="en-US" sz="2800" b="1" dirty="0" smtClean="0">
                <a:solidFill>
                  <a:srgbClr val="4F81BD"/>
                </a:solidFill>
              </a:rPr>
              <a:t>PICO-60 (CF</a:t>
            </a:r>
            <a:r>
              <a:rPr lang="en-CA" sz="2800" b="1" baseline="-25000" dirty="0" smtClean="0">
                <a:solidFill>
                  <a:srgbClr val="4F81BD"/>
                </a:solidFill>
              </a:rPr>
              <a:t>3</a:t>
            </a:r>
            <a:r>
              <a:rPr lang="en-CA" sz="2800" b="1" dirty="0" smtClean="0">
                <a:solidFill>
                  <a:srgbClr val="4F81BD"/>
                </a:solidFill>
              </a:rPr>
              <a:t>I)</a:t>
            </a:r>
            <a:r>
              <a:rPr lang="en-US" sz="2800" b="1" dirty="0" smtClean="0">
                <a:solidFill>
                  <a:srgbClr val="4F81BD"/>
                </a:solidFill>
              </a:rPr>
              <a:t> results</a:t>
            </a:r>
            <a:endParaRPr lang="en-US" sz="2800" b="1" dirty="0">
              <a:solidFill>
                <a:srgbClr val="4F81B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8338" y="4111645"/>
            <a:ext cx="38658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Statistical penalty for setting cuts on data is calculated with Monte Carlo (similar to Optimum Interval method: S. </a:t>
            </a:r>
            <a:r>
              <a:rPr lang="en-US" dirty="0" err="1" smtClean="0">
                <a:solidFill>
                  <a:prstClr val="black"/>
                </a:solidFill>
                <a:latin typeface="Candara"/>
                <a:cs typeface="Candara"/>
              </a:rPr>
              <a:t>Yellin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andara"/>
                <a:cs typeface="Candara"/>
              </a:rPr>
              <a:t>Phys.Rev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. D66 (2002)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We’re currently commissioning PICO-60 for a </a:t>
            </a:r>
            <a:r>
              <a:rPr lang="en-US" b="1" dirty="0" smtClean="0">
                <a:solidFill>
                  <a:prstClr val="black"/>
                </a:solidFill>
                <a:latin typeface="Candara"/>
                <a:cs typeface="Candara"/>
              </a:rPr>
              <a:t>new clean run 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with C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 target.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968" y="583208"/>
            <a:ext cx="4564880" cy="364791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3957403" y="583208"/>
            <a:ext cx="284813" cy="1425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76931" y="583208"/>
            <a:ext cx="2923082" cy="48882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9590" y="2967349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Spin-Dependent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4406603" y="5473205"/>
            <a:ext cx="155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Spin-Independent</a:t>
            </a:r>
            <a:endParaRPr lang="en-CA" dirty="0"/>
          </a:p>
        </p:txBody>
      </p:sp>
      <p:sp>
        <p:nvSpPr>
          <p:cNvPr id="15" name="TextBox 14"/>
          <p:cNvSpPr txBox="1"/>
          <p:nvPr/>
        </p:nvSpPr>
        <p:spPr>
          <a:xfrm>
            <a:off x="5068777" y="1124732"/>
            <a:ext cx="3618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With CF</a:t>
            </a:r>
            <a:r>
              <a:rPr lang="en-CA" baseline="-25000" dirty="0" smtClean="0"/>
              <a:t>3</a:t>
            </a:r>
            <a:r>
              <a:rPr lang="en-CA" dirty="0" smtClean="0"/>
              <a:t>I the detector is most sensitive to spin-independent interactions.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6635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19726" y="262146"/>
            <a:ext cx="2848130" cy="74469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4F81BD"/>
                </a:solidFill>
              </a:rPr>
              <a:t>PICO-2L</a:t>
            </a:r>
            <a:endParaRPr lang="en-US" sz="2800" b="1" dirty="0">
              <a:solidFill>
                <a:srgbClr val="4F81BD"/>
              </a:solidFill>
            </a:endParaRPr>
          </a:p>
        </p:txBody>
      </p:sp>
      <p:pic>
        <p:nvPicPr>
          <p:cNvPr id="6" name="Picture 5" descr="inner vessel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57876" y="1289756"/>
            <a:ext cx="2559050" cy="3962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4477" y="5258292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Silica jar and double bellows attachment.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295400"/>
            <a:ext cx="26578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liter active mass of C</a:t>
            </a:r>
            <a:r>
              <a:rPr lang="en-US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defTabSz="457200"/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fluorine sensitivity than CF</a:t>
            </a:r>
            <a:r>
              <a:rPr lang="en-US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I: (used by COUPP)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Twice the F density.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threshold.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efficiency.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stable chemistry. </a:t>
            </a:r>
          </a:p>
          <a:p>
            <a:pPr defTabSz="457200"/>
            <a:endParaRPr lang="en-US" baseline="-25000" dirty="0" smtClean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Inside water shield at SNOLAB.</a:t>
            </a:r>
          </a:p>
          <a:p>
            <a:pPr defTabSz="457200"/>
            <a:endParaRPr lang="en-US" baseline="-25000" dirty="0" smtClean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endParaRPr lang="en-US" baseline="-25000" dirty="0">
              <a:solidFill>
                <a:prstClr val="black"/>
              </a:solidFill>
              <a:latin typeface="Candara"/>
              <a:cs typeface="Candara"/>
            </a:endParaRPr>
          </a:p>
        </p:txBody>
      </p:sp>
      <p:pic>
        <p:nvPicPr>
          <p:cNvPr id="4" name="Picture 3" descr="Draft 2 big words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58" y="1847077"/>
            <a:ext cx="4033693" cy="311694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3540177" y="262146"/>
            <a:ext cx="5124137" cy="137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en-US" sz="2800" kern="0" dirty="0" smtClean="0">
                <a:solidFill>
                  <a:schemeClr val="tx1"/>
                </a:solidFill>
              </a:rPr>
              <a:t>See talk by C. Amole later in this session for full details on the PICO-2L results</a:t>
            </a:r>
            <a:endParaRPr lang="en-US" sz="28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41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4F81BD"/>
                </a:solidFill>
                <a:latin typeface="Candara"/>
                <a:cs typeface="Candara"/>
              </a:rPr>
              <a:t>PICO-2L R</a:t>
            </a:r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un-1 results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9" name="Picture 8" descr="Screen Shot 2015-09-03 at 4.33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99" y="1912644"/>
            <a:ext cx="8686800" cy="11473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8444" y="3485444"/>
            <a:ext cx="73801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prstClr val="black"/>
                </a:solidFill>
                <a:latin typeface="Candara"/>
                <a:cs typeface="Candara"/>
              </a:rPr>
              <a:t>Well above expected neutron background 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(&lt;1 event at 3.2keV), and no multiple bubble events observed, so these are </a:t>
            </a:r>
            <a:r>
              <a:rPr lang="en-US" b="1" dirty="0" smtClean="0">
                <a:solidFill>
                  <a:prstClr val="black"/>
                </a:solidFill>
                <a:latin typeface="Candara"/>
                <a:cs typeface="Candara"/>
              </a:rPr>
              <a:t>not neutron events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There are timing correlations of events at 3.2keV with previous events, therefore </a:t>
            </a:r>
            <a:r>
              <a:rPr lang="en-US" b="1" dirty="0" smtClean="0">
                <a:solidFill>
                  <a:prstClr val="black"/>
                </a:solidFill>
                <a:latin typeface="Candara"/>
                <a:cs typeface="Candara"/>
              </a:rPr>
              <a:t>not DM 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or neutrons.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We set limits by applying a timing cut with MC-derived statistical penalty, similar to PICO-60. 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41911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59683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>
                <a:solidFill>
                  <a:srgbClr val="4F81BD"/>
                </a:solidFill>
                <a:latin typeface="Candara" pitchFamily="34" charset="0"/>
              </a:rPr>
              <a:t>PICO-2L </a:t>
            </a:r>
            <a:r>
              <a:rPr lang="en-US" sz="2800" b="1" dirty="0" smtClean="0">
                <a:solidFill>
                  <a:srgbClr val="4F81BD"/>
                </a:solidFill>
                <a:latin typeface="Candara" pitchFamily="34" charset="0"/>
              </a:rPr>
              <a:t>limits</a:t>
            </a:r>
            <a:endParaRPr lang="en-US" sz="2800" b="1" dirty="0">
              <a:solidFill>
                <a:srgbClr val="4F81BD"/>
              </a:solidFill>
              <a:latin typeface="Candar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079" y="4982070"/>
            <a:ext cx="3071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hu-HU" dirty="0" smtClean="0">
                <a:solidFill>
                  <a:prstClr val="black"/>
                </a:solidFill>
              </a:rPr>
              <a:t>C. Amole et al., Phys. Rev. Lett. 114, 231302 (2015)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SI_lowmass_TAU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129" y="3372788"/>
            <a:ext cx="5206307" cy="3126108"/>
          </a:xfrm>
          <a:prstGeom prst="rect">
            <a:avLst/>
          </a:prstGeom>
        </p:spPr>
      </p:pic>
      <p:pic>
        <p:nvPicPr>
          <p:cNvPr id="9" name="Picture 8" descr="PICO60_SDp_forTAUP2015_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1498"/>
            <a:ext cx="4763554" cy="35726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68777" y="1124732"/>
            <a:ext cx="3618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With C</a:t>
            </a:r>
            <a:r>
              <a:rPr lang="en-CA" baseline="-25000" dirty="0" smtClean="0"/>
              <a:t>3</a:t>
            </a:r>
            <a:r>
              <a:rPr lang="en-CA" dirty="0" smtClean="0"/>
              <a:t>F</a:t>
            </a:r>
            <a:r>
              <a:rPr lang="en-CA" baseline="-25000" dirty="0" smtClean="0"/>
              <a:t>8</a:t>
            </a:r>
            <a:r>
              <a:rPr lang="en-CA" dirty="0" smtClean="0"/>
              <a:t> the detector is most sensitive to spin-dependent interactions.</a:t>
            </a:r>
            <a:endParaRPr lang="en-CA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4107305" y="1723869"/>
            <a:ext cx="1618938" cy="32419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02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PICO-2L Run-2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2883" y="1417638"/>
            <a:ext cx="8541391" cy="493871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 smtClean="0"/>
              <a:t>Physics run June 12 – Sept 25 2015.</a:t>
            </a:r>
          </a:p>
          <a:p>
            <a:endParaRPr lang="en-US" sz="2800" dirty="0" smtClean="0"/>
          </a:p>
          <a:p>
            <a:r>
              <a:rPr lang="en-US" sz="2800" dirty="0" smtClean="0"/>
              <a:t>See talk by C. Amole for details on upgrades to remove particulate backgrounds.</a:t>
            </a:r>
          </a:p>
          <a:p>
            <a:endParaRPr lang="en-US" sz="2800" dirty="0" smtClean="0"/>
          </a:p>
          <a:p>
            <a:r>
              <a:rPr lang="en-US" sz="2800" dirty="0" smtClean="0"/>
              <a:t>Bulk event rate </a:t>
            </a:r>
            <a:r>
              <a:rPr lang="en-US" sz="2800" u="sng" dirty="0" smtClean="0"/>
              <a:t>consistent with expected neutron background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793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o2l_run1_even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78" y="983135"/>
            <a:ext cx="3208122" cy="4725811"/>
          </a:xfrm>
          <a:prstGeom prst="rect">
            <a:avLst/>
          </a:prstGeom>
        </p:spPr>
      </p:pic>
      <p:pic>
        <p:nvPicPr>
          <p:cNvPr id="15" name="Picture 14" descr="pico2l_run2_even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781" y="983135"/>
            <a:ext cx="3261302" cy="47258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PICO-2L Run-1 </a:t>
            </a:r>
            <a:r>
              <a:rPr lang="en-US" b="1" dirty="0" err="1" smtClean="0">
                <a:solidFill>
                  <a:srgbClr val="4F81BD"/>
                </a:solidFill>
                <a:latin typeface="Candara"/>
                <a:cs typeface="Candara"/>
              </a:rPr>
              <a:t>vs</a:t>
            </a:r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 Run-2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7187" y="5434695"/>
            <a:ext cx="4323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Run-1 3.2keV data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32 live days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Est. neutron </a:t>
            </a:r>
            <a:r>
              <a:rPr lang="en-US" dirty="0" err="1" smtClean="0">
                <a:solidFill>
                  <a:prstClr val="black"/>
                </a:solidFill>
              </a:rPr>
              <a:t>bkgd</a:t>
            </a:r>
            <a:r>
              <a:rPr lang="en-US" dirty="0" smtClean="0">
                <a:solidFill>
                  <a:prstClr val="black"/>
                </a:solidFill>
              </a:rPr>
              <a:t> 0.9</a:t>
            </a:r>
            <a:r>
              <a:rPr lang="en-US" baseline="30000" dirty="0" smtClean="0">
                <a:solidFill>
                  <a:prstClr val="black"/>
                </a:solidFill>
              </a:rPr>
              <a:t>+0.2</a:t>
            </a:r>
            <a:r>
              <a:rPr lang="en-US" baseline="-25000" dirty="0" smtClean="0">
                <a:solidFill>
                  <a:prstClr val="black"/>
                </a:solidFill>
              </a:rPr>
              <a:t>-0.7 </a:t>
            </a:r>
            <a:r>
              <a:rPr lang="en-US" dirty="0" smtClean="0">
                <a:solidFill>
                  <a:prstClr val="black"/>
                </a:solidFill>
              </a:rPr>
              <a:t>events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20911" y="5450481"/>
            <a:ext cx="4577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Run-2 3.2keV </a:t>
            </a:r>
            <a:r>
              <a:rPr lang="en-US" dirty="0" smtClean="0">
                <a:solidFill>
                  <a:prstClr val="black"/>
                </a:solidFill>
              </a:rPr>
              <a:t>threshold</a:t>
            </a:r>
            <a:endParaRPr lang="en-US" dirty="0" smtClean="0">
              <a:solidFill>
                <a:prstClr val="black"/>
              </a:solidFill>
            </a:endParaRP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 ~66 live </a:t>
            </a:r>
            <a:r>
              <a:rPr lang="en-US" dirty="0" smtClean="0">
                <a:solidFill>
                  <a:prstClr val="black"/>
                </a:solidFill>
              </a:rPr>
              <a:t>days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4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238"/>
            <a:ext cx="8229600" cy="659390"/>
          </a:xfrm>
        </p:spPr>
        <p:txBody>
          <a:bodyPr/>
          <a:lstStyle/>
          <a:p>
            <a:r>
              <a:rPr lang="en-US" sz="3200" dirty="0" smtClean="0"/>
              <a:t>SD Limit</a:t>
            </a:r>
            <a:endParaRPr lang="en-US" sz="3200" dirty="0"/>
          </a:p>
        </p:txBody>
      </p:sp>
      <p:pic>
        <p:nvPicPr>
          <p:cNvPr id="4" name="Picture 3" descr="PiCo 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869" y="88348"/>
            <a:ext cx="1733829" cy="7322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393" y="103337"/>
            <a:ext cx="4959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C. Amole </a:t>
            </a:r>
            <a:r>
              <a:rPr lang="hu-HU" sz="1000" i="1" dirty="0" smtClean="0"/>
              <a:t>et al</a:t>
            </a:r>
            <a:r>
              <a:rPr lang="hu-HU" sz="1000" dirty="0" smtClean="0"/>
              <a:t>. Phys. Rev. D 93, 061101(R) (2016) [arXiv:1601.03729</a:t>
            </a:r>
            <a:r>
              <a:rPr lang="en-US" sz="1000" dirty="0" smtClean="0"/>
              <a:t>] </a:t>
            </a:r>
            <a:endParaRPr lang="en-US" sz="1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57779" y="688454"/>
            <a:ext cx="6700058" cy="5337592"/>
            <a:chOff x="941755" y="913307"/>
            <a:chExt cx="7268144" cy="580816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1755" y="913307"/>
              <a:ext cx="7268144" cy="580816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227938" y="5035331"/>
              <a:ext cx="516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6600"/>
                  </a:solidFill>
                </a:rPr>
                <a:t>CMS</a:t>
              </a:r>
              <a:endParaRPr lang="en-US" sz="1400" dirty="0">
                <a:solidFill>
                  <a:srgbClr val="FF66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20675560">
              <a:off x="3918251" y="1533202"/>
              <a:ext cx="8061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PICASSO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20188724">
              <a:off x="5697343" y="1728378"/>
              <a:ext cx="13593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2DDBFF"/>
                  </a:solidFill>
                </a:rPr>
                <a:t>COUPP-4 (2012)</a:t>
              </a:r>
              <a:endParaRPr lang="en-US" sz="1400" dirty="0">
                <a:solidFill>
                  <a:srgbClr val="2DDB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20230818">
              <a:off x="6628395" y="1811324"/>
              <a:ext cx="9925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XENON100</a:t>
              </a:r>
              <a:endParaRPr lang="en-US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20675560">
              <a:off x="4935161" y="2572935"/>
              <a:ext cx="7217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8000"/>
                  </a:solidFill>
                </a:rPr>
                <a:t>SIMPLE</a:t>
              </a:r>
              <a:endParaRPr lang="en-US" sz="1400" dirty="0">
                <a:solidFill>
                  <a:srgbClr val="008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20675560">
              <a:off x="6460158" y="3905547"/>
              <a:ext cx="7010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SuperK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 rot="20675560">
              <a:off x="7151651" y="4344917"/>
              <a:ext cx="7745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E025EB"/>
                  </a:solidFill>
                </a:rPr>
                <a:t>IceCube</a:t>
              </a:r>
              <a:endParaRPr lang="en-US" sz="1400" dirty="0">
                <a:solidFill>
                  <a:srgbClr val="E025EB"/>
                </a:solidFill>
              </a:endParaRPr>
            </a:p>
          </p:txBody>
        </p:sp>
      </p:grpSp>
      <p:cxnSp>
        <p:nvCxnSpPr>
          <p:cNvPr id="6" name="Straight Arrow Connector 5"/>
          <p:cNvCxnSpPr/>
          <p:nvPr/>
        </p:nvCxnSpPr>
        <p:spPr>
          <a:xfrm flipH="1">
            <a:off x="4092315" y="820628"/>
            <a:ext cx="537728" cy="24466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332868" y="1962919"/>
            <a:ext cx="18111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Run 2 </a:t>
            </a:r>
            <a:r>
              <a:rPr lang="en-US" dirty="0"/>
              <a:t>is NOT background </a:t>
            </a:r>
            <a:r>
              <a:rPr lang="en-US" dirty="0" smtClean="0"/>
              <a:t>limited. </a:t>
            </a: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Apply same mods to PICO 60 with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 to greatly improve limits.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7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47234" y="58730"/>
            <a:ext cx="5868649" cy="894595"/>
          </a:xfrm>
          <a:prstGeom prst="rect">
            <a:avLst/>
          </a:prstGeom>
        </p:spPr>
        <p:txBody>
          <a:bodyPr/>
          <a:lstStyle/>
          <a:p>
            <a:r>
              <a:rPr lang="en-US" sz="3200" b="1" dirty="0" smtClean="0">
                <a:solidFill>
                  <a:srgbClr val="4F81BD"/>
                </a:solidFill>
              </a:rPr>
              <a:t>Whither Next</a:t>
            </a:r>
            <a:r>
              <a:rPr lang="en-CA" sz="3200" b="1" dirty="0" smtClean="0">
                <a:solidFill>
                  <a:srgbClr val="4F81BD"/>
                </a:solidFill>
              </a:rPr>
              <a:t>?</a:t>
            </a:r>
            <a:endParaRPr lang="en-US" sz="3200" b="1" dirty="0">
              <a:solidFill>
                <a:srgbClr val="4F81B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85" y="29995"/>
            <a:ext cx="2113616" cy="923330"/>
          </a:xfrm>
          <a:prstGeom prst="rect">
            <a:avLst/>
          </a:prstGeom>
          <a:solidFill>
            <a:srgbClr val="99FF99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PICASSO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32 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Limited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151" y="908355"/>
            <a:ext cx="2113616" cy="923330"/>
          </a:xfrm>
          <a:prstGeom prst="rect">
            <a:avLst/>
          </a:prstGeom>
          <a:solidFill>
            <a:srgbClr val="99FF99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COUPP 4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Limited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9218" y="1914816"/>
            <a:ext cx="2113616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60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Limited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68317" y="2773190"/>
            <a:ext cx="2348459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2L Run 1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Limited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4388" y="3084410"/>
            <a:ext cx="2348459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2L Run 2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Free</a:t>
            </a:r>
            <a:endParaRPr lang="en-C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407116" y="2501661"/>
            <a:ext cx="1469036" cy="541348"/>
          </a:xfrm>
          <a:custGeom>
            <a:avLst/>
            <a:gdLst>
              <a:gd name="connsiteX0" fmla="*/ 0 w 1469036"/>
              <a:gd name="connsiteY0" fmla="*/ 181584 h 541348"/>
              <a:gd name="connsiteX1" fmla="*/ 1064302 w 1469036"/>
              <a:gd name="connsiteY1" fmla="*/ 16693 h 541348"/>
              <a:gd name="connsiteX2" fmla="*/ 1469036 w 1469036"/>
              <a:gd name="connsiteY2" fmla="*/ 541348 h 54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9036" h="541348">
                <a:moveTo>
                  <a:pt x="0" y="181584"/>
                </a:moveTo>
                <a:cubicBezTo>
                  <a:pt x="409731" y="69158"/>
                  <a:pt x="819463" y="-43268"/>
                  <a:pt x="1064302" y="16693"/>
                </a:cubicBezTo>
                <a:cubicBezTo>
                  <a:pt x="1309141" y="76654"/>
                  <a:pt x="1424066" y="458902"/>
                  <a:pt x="1469036" y="541348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 rot="562365">
            <a:off x="4776937" y="253222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upgrade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5141634" y="4442450"/>
            <a:ext cx="2113616" cy="369332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60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165310" y="3807505"/>
            <a:ext cx="0" cy="6349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1850217" y="2878120"/>
            <a:ext cx="3171490" cy="1768839"/>
          </a:xfrm>
          <a:custGeom>
            <a:avLst/>
            <a:gdLst>
              <a:gd name="connsiteX0" fmla="*/ 278388 w 3171490"/>
              <a:gd name="connsiteY0" fmla="*/ 0 h 1768839"/>
              <a:gd name="connsiteX1" fmla="*/ 278388 w 3171490"/>
              <a:gd name="connsiteY1" fmla="*/ 914400 h 1768839"/>
              <a:gd name="connsiteX2" fmla="*/ 3171490 w 3171490"/>
              <a:gd name="connsiteY2" fmla="*/ 1768839 h 176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71490" h="1768839">
                <a:moveTo>
                  <a:pt x="278388" y="0"/>
                </a:moveTo>
                <a:cubicBezTo>
                  <a:pt x="37296" y="309797"/>
                  <a:pt x="-203795" y="619594"/>
                  <a:pt x="278388" y="914400"/>
                </a:cubicBezTo>
                <a:cubicBezTo>
                  <a:pt x="760571" y="1209206"/>
                  <a:pt x="1966030" y="1489022"/>
                  <a:pt x="3171490" y="1768839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 rot="883890">
            <a:off x="2338535" y="404426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upgrade</a:t>
            </a:r>
            <a:endParaRPr lang="en-CA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983045" y="908355"/>
            <a:ext cx="0" cy="8005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07962" y="908355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Merger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5726244" y="4859252"/>
            <a:ext cx="2113616" cy="369332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RSU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35452" y="5911061"/>
            <a:ext cx="2113616" cy="369332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500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9860" y="5043918"/>
            <a:ext cx="1351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Technology</a:t>
            </a:r>
          </a:p>
          <a:p>
            <a:r>
              <a:rPr lang="en-CA" dirty="0" smtClean="0"/>
              <a:t>Choice</a:t>
            </a:r>
            <a:endParaRPr lang="en-CA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165310" y="5367083"/>
            <a:ext cx="569615" cy="4540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3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45" y="3789040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CA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Very low event rate </a:t>
            </a:r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expected </a:t>
            </a:r>
          </a:p>
          <a:p>
            <a:pPr marL="0" lvl="2"/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~(1 event per tonne/year)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1840" y="116641"/>
            <a:ext cx="776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 Dark Matter Detection…The challenges: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506736"/>
              </p:ext>
            </p:extLst>
          </p:nvPr>
        </p:nvGraphicFramePr>
        <p:xfrm>
          <a:off x="179512" y="764705"/>
          <a:ext cx="656362" cy="648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46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764705"/>
                        <a:ext cx="656362" cy="6488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134"/>
          <p:cNvGrpSpPr>
            <a:grpSpLocks/>
          </p:cNvGrpSpPr>
          <p:nvPr/>
        </p:nvGrpSpPr>
        <p:grpSpPr bwMode="auto">
          <a:xfrm>
            <a:off x="1921629" y="1875466"/>
            <a:ext cx="847725" cy="779463"/>
            <a:chOff x="1153201" y="3268016"/>
            <a:chExt cx="848302" cy="779642"/>
          </a:xfrm>
        </p:grpSpPr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122" name="Oval 121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Oval 124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118" name="Oval 117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Oval 119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Oval 120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114" name="Oval 113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14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Oval 115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110" name="Oval 109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10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106" name="Oval 105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6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102" name="Oval 101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Oval 102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103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Oval 104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7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98" name="Oval 97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Oval 99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Oval 100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8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94" name="Oval 93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Oval 94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Oval 95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90" name="Oval 89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Oval 90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86" name="Oval 85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82" name="Oval 81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Oval 84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78" name="Oval 77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Oval 79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Oval 80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3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74" name="Oval 73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Oval 74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Oval 75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Oval 76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4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70" name="Oval 69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5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6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Oval 64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54" name="Oval 53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50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46" name="Oval 45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1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42" name="Oval 41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Oval 44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2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3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Oval 35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cxnSp>
        <p:nvCxnSpPr>
          <p:cNvPr id="131" name="Straight Arrow Connector 130"/>
          <p:cNvCxnSpPr>
            <a:endCxn id="126" idx="0"/>
          </p:cNvCxnSpPr>
          <p:nvPr/>
        </p:nvCxnSpPr>
        <p:spPr>
          <a:xfrm>
            <a:off x="767253" y="1254355"/>
            <a:ext cx="1307570" cy="7163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2570123" y="1268769"/>
            <a:ext cx="1368922" cy="66915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" name="Object 1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613448"/>
              </p:ext>
            </p:extLst>
          </p:nvPr>
        </p:nvGraphicFramePr>
        <p:xfrm>
          <a:off x="3914777" y="692696"/>
          <a:ext cx="787609" cy="76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47" name="Equation" r:id="rId5" imgW="190440" imgH="203040" progId="Equation.DSMT4">
                  <p:embed/>
                </p:oleObj>
              </mc:Choice>
              <mc:Fallback>
                <p:oleObj name="Equation" r:id="rId5" imgW="1904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4777" y="692696"/>
                        <a:ext cx="787609" cy="7666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8" name="Straight Arrow Connector 257"/>
          <p:cNvCxnSpPr>
            <a:stCxn id="45" idx="5"/>
          </p:cNvCxnSpPr>
          <p:nvPr/>
        </p:nvCxnSpPr>
        <p:spPr>
          <a:xfrm>
            <a:off x="2618887" y="2556828"/>
            <a:ext cx="440959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0" name="Object 2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048136"/>
              </p:ext>
            </p:extLst>
          </p:nvPr>
        </p:nvGraphicFramePr>
        <p:xfrm>
          <a:off x="3059832" y="2439824"/>
          <a:ext cx="1294454" cy="448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48" name="Equation" r:id="rId7" imgW="469800" imgH="177480" progId="Equation.DSMT4">
                  <p:embed/>
                </p:oleObj>
              </mc:Choice>
              <mc:Fallback>
                <p:oleObj name="Equation" r:id="rId7" imgW="4698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439824"/>
                        <a:ext cx="1294454" cy="4486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" name="TextBox 260"/>
          <p:cNvSpPr txBox="1"/>
          <p:nvPr/>
        </p:nvSpPr>
        <p:spPr>
          <a:xfrm>
            <a:off x="4377128" y="1182323"/>
            <a:ext cx="46774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 detect </a:t>
            </a:r>
            <a:r>
              <a:rPr lang="en-CA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tiny energy deposition  </a:t>
            </a:r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recoiling nucleus in WIMP-nucleus interaction.  ~(1-100 </a:t>
            </a:r>
            <a:r>
              <a:rPr lang="en-CA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en-CA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</a:t>
            </a:r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                               </a:t>
            </a:r>
            <a:endParaRPr lang="en-CA" sz="20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62" name="Straight Arrow Connector 261"/>
          <p:cNvCxnSpPr/>
          <p:nvPr/>
        </p:nvCxnSpPr>
        <p:spPr>
          <a:xfrm>
            <a:off x="5796150" y="4376872"/>
            <a:ext cx="440959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3" name="Object 2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142141"/>
              </p:ext>
            </p:extLst>
          </p:nvPr>
        </p:nvGraphicFramePr>
        <p:xfrm>
          <a:off x="6016615" y="3974311"/>
          <a:ext cx="553248" cy="619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49" name="Equation" r:id="rId9" imgW="164880" imgH="203040" progId="Equation.DSMT4">
                  <p:embed/>
                </p:oleObj>
              </mc:Choice>
              <mc:Fallback>
                <p:oleObj name="Equation" r:id="rId9" imgW="164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15" y="3974311"/>
                        <a:ext cx="553248" cy="6199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4" name="Straight Arrow Connector 263"/>
          <p:cNvCxnSpPr/>
          <p:nvPr/>
        </p:nvCxnSpPr>
        <p:spPr>
          <a:xfrm flipH="1">
            <a:off x="7470008" y="3950184"/>
            <a:ext cx="486368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5" name="Object 2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039322"/>
              </p:ext>
            </p:extLst>
          </p:nvPr>
        </p:nvGraphicFramePr>
        <p:xfrm>
          <a:off x="7713192" y="4164146"/>
          <a:ext cx="509588" cy="425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50" name="Equation" r:id="rId11" imgW="152280" imgH="139680" progId="Equation.DSMT4">
                  <p:embed/>
                </p:oleObj>
              </mc:Choice>
              <mc:Fallback>
                <p:oleObj name="Equation" r:id="rId11" imgW="15228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3192" y="4164146"/>
                        <a:ext cx="509588" cy="4254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7" name="Straight Arrow Connector 266"/>
          <p:cNvCxnSpPr/>
          <p:nvPr/>
        </p:nvCxnSpPr>
        <p:spPr>
          <a:xfrm>
            <a:off x="6949103" y="6122784"/>
            <a:ext cx="440959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8" name="Object 2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07896"/>
              </p:ext>
            </p:extLst>
          </p:nvPr>
        </p:nvGraphicFramePr>
        <p:xfrm>
          <a:off x="5451057" y="5055985"/>
          <a:ext cx="427037" cy="425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51" name="Equation" r:id="rId13" imgW="126720" imgH="139680" progId="Equation.DSMT4">
                  <p:embed/>
                </p:oleObj>
              </mc:Choice>
              <mc:Fallback>
                <p:oleObj name="Equation" r:id="rId13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1057" y="5055985"/>
                        <a:ext cx="427037" cy="4254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9" name="Object 2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213081"/>
              </p:ext>
            </p:extLst>
          </p:nvPr>
        </p:nvGraphicFramePr>
        <p:xfrm>
          <a:off x="7470008" y="4989877"/>
          <a:ext cx="427038" cy="425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52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0008" y="4989877"/>
                        <a:ext cx="427038" cy="4254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0" name="Group 134"/>
          <p:cNvGrpSpPr>
            <a:grpSpLocks/>
          </p:cNvGrpSpPr>
          <p:nvPr/>
        </p:nvGrpSpPr>
        <p:grpSpPr bwMode="auto">
          <a:xfrm>
            <a:off x="6237109" y="5430642"/>
            <a:ext cx="847725" cy="779463"/>
            <a:chOff x="1153201" y="3268016"/>
            <a:chExt cx="848302" cy="779642"/>
          </a:xfrm>
        </p:grpSpPr>
        <p:grpSp>
          <p:nvGrpSpPr>
            <p:cNvPr id="271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387" name="Oval 386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8" name="Oval 387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9" name="Oval 388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0" name="Oval 389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2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383" name="Oval 382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4" name="Oval 383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5" name="Oval 384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6" name="Oval 385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3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379" name="Oval 378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0" name="Oval 379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1" name="Oval 380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2" name="Oval 381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4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375" name="Oval 374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6" name="Oval 375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7" name="Oval 376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8" name="Oval 377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5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371" name="Oval 370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2" name="Oval 371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3" name="Oval 372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4" name="Oval 373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6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367" name="Oval 366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8" name="Oval 367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9" name="Oval 368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0" name="Oval 369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7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363" name="Oval 362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4" name="Oval 363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5" name="Oval 364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6" name="Oval 365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8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359" name="Oval 358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0" name="Oval 359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1" name="Oval 360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2" name="Oval 361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9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355" name="Oval 354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6" name="Oval 355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7" name="Oval 356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8" name="Oval 357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0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351" name="Oval 350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2" name="Oval 351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3" name="Oval 352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4" name="Oval 353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1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347" name="Oval 346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8" name="Oval 347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9" name="Oval 348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0" name="Oval 349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2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343" name="Oval 342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4" name="Oval 343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5" name="Oval 344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6" name="Oval 345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3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339" name="Oval 338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0" name="Oval 339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1" name="Oval 340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2" name="Oval 341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4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335" name="Oval 334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6" name="Oval 335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7" name="Oval 336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8" name="Oval 337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5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331" name="Oval 330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2" name="Oval 331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3" name="Oval 332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4" name="Oval 333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6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327" name="Oval 326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8" name="Oval 327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9" name="Oval 328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0" name="Oval 329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7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323" name="Oval 322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4" name="Oval 323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5" name="Oval 324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6" name="Oval 325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8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319" name="Oval 318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0" name="Oval 319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1" name="Oval 320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2" name="Oval 321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9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315" name="Oval 314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6" name="Oval 315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7" name="Oval 316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8" name="Oval 317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0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311" name="Oval 310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2" name="Oval 311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3" name="Oval 312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4" name="Oval 313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1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307" name="Oval 306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8" name="Oval 307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9" name="Oval 308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0" name="Oval 309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2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303" name="Oval 302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4" name="Oval 303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5" name="Oval 304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6" name="Oval 305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3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299" name="Oval 298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0" name="Oval 299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1" name="Oval 300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2" name="Oval 301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4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295" name="Oval 294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6" name="Oval 295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7" name="Oval 296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8" name="Oval 297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aphicFrame>
        <p:nvGraphicFramePr>
          <p:cNvPr id="391" name="Object 3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607102"/>
              </p:ext>
            </p:extLst>
          </p:nvPr>
        </p:nvGraphicFramePr>
        <p:xfrm>
          <a:off x="7308676" y="5976821"/>
          <a:ext cx="12954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53" name="Equation" r:id="rId17" imgW="469800" imgH="177480" progId="Equation.DSMT4">
                  <p:embed/>
                </p:oleObj>
              </mc:Choice>
              <mc:Fallback>
                <p:oleObj name="Equation" r:id="rId17" imgW="4698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676" y="5976821"/>
                        <a:ext cx="12954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2" name="Straight Arrow Connector 391"/>
          <p:cNvCxnSpPr/>
          <p:nvPr/>
        </p:nvCxnSpPr>
        <p:spPr>
          <a:xfrm>
            <a:off x="5796144" y="5430644"/>
            <a:ext cx="579865" cy="1580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Arrow Connector 393"/>
          <p:cNvCxnSpPr/>
          <p:nvPr/>
        </p:nvCxnSpPr>
        <p:spPr>
          <a:xfrm flipV="1">
            <a:off x="6983220" y="5301209"/>
            <a:ext cx="486788" cy="2818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391094" y="5561610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to </a:t>
            </a:r>
            <a:r>
              <a:rPr lang="en-CA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remove</a:t>
            </a:r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~all sources of </a:t>
            </a:r>
            <a:r>
              <a:rPr lang="en-CA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backgrounds</a:t>
            </a:r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that can mimic the signal          </a:t>
            </a:r>
          </a:p>
        </p:txBody>
      </p:sp>
    </p:spTree>
    <p:extLst>
      <p:ext uri="{BB962C8B-B14F-4D97-AF65-F5344CB8AC3E}">
        <p14:creationId xmlns:p14="http://schemas.microsoft.com/office/powerpoint/2010/main" val="30896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2"/>
          <a:stretch/>
        </p:blipFill>
        <p:spPr>
          <a:xfrm>
            <a:off x="1094282" y="520808"/>
            <a:ext cx="6955436" cy="43809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41227" y="0"/>
            <a:ext cx="5898629" cy="953711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Next steps: Upgraded PICO 60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775" y="4901782"/>
            <a:ext cx="86622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PICO-60 with C</a:t>
            </a:r>
            <a:r>
              <a:rPr lang="en-US" sz="20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target fluid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vessel with fused silica flange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 fluid recirculation with filtering</a:t>
            </a:r>
            <a:endParaRPr lang="en-US" dirty="0" smtClean="0">
              <a:solidFill>
                <a:prstClr val="black"/>
              </a:solidFill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76143" y="5301891"/>
            <a:ext cx="32678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Projection assumes 6400kg-days </a:t>
            </a:r>
            <a:r>
              <a:rPr lang="en-US" dirty="0"/>
              <a:t>(100 days at 40L C</a:t>
            </a:r>
            <a:r>
              <a:rPr lang="en-US" baseline="-25000" dirty="0"/>
              <a:t>3</a:t>
            </a:r>
            <a:r>
              <a:rPr lang="en-US" dirty="0"/>
              <a:t>F</a:t>
            </a:r>
            <a:r>
              <a:rPr lang="en-US" baseline="-25000" dirty="0"/>
              <a:t>8</a:t>
            </a:r>
            <a:r>
              <a:rPr lang="en-US" dirty="0"/>
              <a:t>), 2 background </a:t>
            </a:r>
            <a:r>
              <a:rPr lang="en-US" dirty="0" smtClean="0"/>
              <a:t>events </a:t>
            </a:r>
          </a:p>
          <a:p>
            <a:r>
              <a:rPr lang="en-US" dirty="0" smtClean="0"/>
              <a:t>3.2 </a:t>
            </a:r>
            <a:r>
              <a:rPr lang="en-US" dirty="0" err="1"/>
              <a:t>keV</a:t>
            </a:r>
            <a:r>
              <a:rPr lang="en-US" dirty="0"/>
              <a:t> threshold</a:t>
            </a:r>
          </a:p>
        </p:txBody>
      </p:sp>
    </p:spTree>
    <p:extLst>
      <p:ext uri="{BB962C8B-B14F-4D97-AF65-F5344CB8AC3E}">
        <p14:creationId xmlns:p14="http://schemas.microsoft.com/office/powerpoint/2010/main" val="373215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539" y="476161"/>
            <a:ext cx="5235878" cy="4938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702"/>
            <a:ext cx="8229600" cy="658787"/>
          </a:xfrm>
        </p:spPr>
        <p:txBody>
          <a:bodyPr/>
          <a:lstStyle/>
          <a:p>
            <a:r>
              <a:rPr lang="en-US" sz="2800" dirty="0" smtClean="0"/>
              <a:t>New Chamber Design “PICO 40 RSU”</a:t>
            </a:r>
            <a:endParaRPr lang="en-US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863339" y="1050406"/>
            <a:ext cx="2129645" cy="4117687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98448" y="3628900"/>
            <a:ext cx="12572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cs typeface="Helvetica"/>
              </a:rPr>
              <a:t>FLIP IT</a:t>
            </a:r>
            <a:endParaRPr lang="en-US" sz="3200" dirty="0">
              <a:cs typeface="Helvetica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082391" y="1629962"/>
            <a:ext cx="0" cy="2899056"/>
          </a:xfrm>
          <a:prstGeom prst="straightConnector1">
            <a:avLst/>
          </a:prstGeom>
          <a:ln w="152400" cmpd="sng">
            <a:gradFill flip="none" rotWithShape="1">
              <a:gsLst>
                <a:gs pos="0">
                  <a:srgbClr val="FF0000"/>
                </a:gs>
                <a:gs pos="100000">
                  <a:prstClr val="white"/>
                </a:gs>
                <a:gs pos="99000">
                  <a:srgbClr val="3366FF"/>
                </a:gs>
              </a:gsLst>
              <a:lin ang="5400000" scaled="0"/>
              <a:tileRect/>
            </a:gra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5400000">
            <a:off x="6951529" y="2788219"/>
            <a:ext cx="31243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Thermal Gradient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082" y="604855"/>
            <a:ext cx="2712496" cy="477886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6412" y="5087377"/>
            <a:ext cx="63093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ight-side-up” bubble chamber with </a:t>
            </a:r>
            <a:r>
              <a:rPr lang="en-US" sz="20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buffer fluid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Stable against convection currents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Simplified fluid handling/recirculation.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28161" y="5683524"/>
            <a:ext cx="41785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Wider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 of possible target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source of particulates in active region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457200">
              <a:buFont typeface="Arial"/>
              <a:buChar char="•"/>
            </a:pPr>
            <a:endParaRPr lang="en-US" dirty="0" smtClean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73859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81353" y="105825"/>
            <a:ext cx="8229600" cy="61162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Next Generation PICO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8" name="Content Placeholder 6" descr="VESSEL_WITH_ACCUM_PIC1_13AUG201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l="-9285" r="1494"/>
          <a:stretch>
            <a:fillRect/>
          </a:stretch>
        </p:blipFill>
        <p:spPr>
          <a:xfrm>
            <a:off x="0" y="2133600"/>
            <a:ext cx="3048000" cy="38862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1496496"/>
            <a:ext cx="5562600" cy="46975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6521" y="1034831"/>
            <a:ext cx="58937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Proposed 250-500 liter active volume bubble chamber.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Designed for CF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I or C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target. 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CFI funding proposal being prepared.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64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76164"/>
            <a:ext cx="8229600" cy="766371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Conclusions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65760" y="1037492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Candara"/>
                <a:cs typeface="Candara"/>
              </a:rPr>
              <a:t>PICO-2L and PICO-60 have produced world-leading limits on Spin-Dependent WIMP-proton interactions with different target fluids.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PICO-2L also has excellent Spin-Independent limits on low-mass (few </a:t>
            </a:r>
            <a:r>
              <a:rPr lang="en-US" sz="1800" dirty="0" err="1" smtClean="0">
                <a:latin typeface="Candara"/>
                <a:cs typeface="Candara"/>
              </a:rPr>
              <a:t>GeV</a:t>
            </a:r>
            <a:r>
              <a:rPr lang="en-US" sz="1800" dirty="0" smtClean="0">
                <a:latin typeface="Candara"/>
                <a:cs typeface="Candara"/>
              </a:rPr>
              <a:t>) WIMPs.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Both experiments observed a population of background events we believe is due to particulate contamination of the target fluids.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After efforts to reduce the background, Run-2 of PICO-2L now shows an a very low event rate consistent with neutron background.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PICO-60 is being prepared for a second run with similar improvements and C</a:t>
            </a:r>
            <a:r>
              <a:rPr lang="en-US" sz="1800" baseline="-25000" dirty="0" smtClean="0">
                <a:latin typeface="Candara"/>
                <a:cs typeface="Candara"/>
              </a:rPr>
              <a:t>3</a:t>
            </a:r>
            <a:r>
              <a:rPr lang="en-US" sz="1800" dirty="0" smtClean="0">
                <a:latin typeface="Candara"/>
                <a:cs typeface="Candara"/>
              </a:rPr>
              <a:t>F</a:t>
            </a:r>
            <a:r>
              <a:rPr lang="en-US" sz="1800" baseline="-25000" dirty="0" smtClean="0">
                <a:latin typeface="Candara"/>
                <a:cs typeface="Candara"/>
              </a:rPr>
              <a:t>8</a:t>
            </a:r>
            <a:r>
              <a:rPr lang="en-US" sz="1800" dirty="0" smtClean="0">
                <a:latin typeface="Candara"/>
                <a:cs typeface="Candara"/>
              </a:rPr>
              <a:t> target fluid and this is in a water tank providing better neutron shielding.</a:t>
            </a:r>
          </a:p>
          <a:p>
            <a:endParaRPr lang="en-US" sz="1800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36090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5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Problems with the “liquid piston”</a:t>
            </a:r>
            <a:endParaRPr lang="en-US" dirty="0"/>
          </a:p>
        </p:txBody>
      </p:sp>
      <p:pic>
        <p:nvPicPr>
          <p:cNvPr id="7" name="Content Placeholder 6" descr="PICO-Event Image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447800"/>
            <a:ext cx="8229600" cy="4508072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 February 2016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45413" y="1661583"/>
            <a:ext cx="2557110" cy="338554"/>
          </a:xfrm>
          <a:prstGeom prst="rect">
            <a:avLst/>
          </a:prstGeom>
          <a:noFill/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FFCC"/>
                </a:solidFill>
              </a:rPr>
              <a:t>Plagued by water droplets</a:t>
            </a:r>
            <a:endParaRPr lang="en-US" sz="1600" dirty="0">
              <a:solidFill>
                <a:srgbClr val="CCFFCC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7315200" y="2000137"/>
            <a:ext cx="0" cy="12125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300890" y="2030304"/>
            <a:ext cx="1495722" cy="338554"/>
          </a:xfrm>
          <a:prstGeom prst="rect">
            <a:avLst/>
          </a:prstGeom>
          <a:noFill/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FFCC"/>
                </a:solidFill>
              </a:rPr>
              <a:t>“collar” activity</a:t>
            </a:r>
            <a:endParaRPr lang="en-US" sz="1600" dirty="0">
              <a:solidFill>
                <a:srgbClr val="CCFFCC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3886200" y="2209800"/>
            <a:ext cx="41469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919890" y="2861846"/>
            <a:ext cx="2191926" cy="338554"/>
          </a:xfrm>
          <a:prstGeom prst="rect">
            <a:avLst/>
          </a:prstGeom>
          <a:noFill/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CFFCC"/>
                </a:solidFill>
              </a:rPr>
              <a:t>m</a:t>
            </a:r>
            <a:r>
              <a:rPr lang="en-US" sz="1600" dirty="0" smtClean="0">
                <a:solidFill>
                  <a:srgbClr val="CCFFCC"/>
                </a:solidFill>
              </a:rPr>
              <a:t>any wall </a:t>
            </a:r>
            <a:r>
              <a:rPr lang="en-US" sz="1600" dirty="0" err="1" smtClean="0">
                <a:solidFill>
                  <a:srgbClr val="CCFFCC"/>
                </a:solidFill>
              </a:rPr>
              <a:t>nucleations</a:t>
            </a:r>
            <a:endParaRPr lang="en-US" sz="1600" dirty="0">
              <a:solidFill>
                <a:srgbClr val="CCFFCC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3505200" y="3041342"/>
            <a:ext cx="41469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853090" y="4648200"/>
            <a:ext cx="2784737" cy="338554"/>
          </a:xfrm>
          <a:prstGeom prst="rect">
            <a:avLst/>
          </a:prstGeom>
          <a:noFill/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FFCC"/>
                </a:solidFill>
              </a:rPr>
              <a:t>Activity at the vessel bottom</a:t>
            </a:r>
            <a:endParaRPr lang="en-US" sz="1600" dirty="0">
              <a:solidFill>
                <a:srgbClr val="CCFFCC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2438400" y="4827696"/>
            <a:ext cx="41469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140063" y="3629561"/>
            <a:ext cx="3318137" cy="1323439"/>
          </a:xfrm>
          <a:prstGeom prst="rect">
            <a:avLst/>
          </a:prstGeom>
          <a:solidFill>
            <a:srgbClr val="CCFFCC">
              <a:alpha val="68000"/>
            </a:srgbClr>
          </a:solidFill>
          <a:ln>
            <a:solidFill>
              <a:srgbClr val="CCFF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Chamber stabilized after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~2 months of running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Followed by stable and very quiet period of dark matter data </a:t>
            </a:r>
          </a:p>
          <a:p>
            <a:endParaRPr lang="en-US" sz="1600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Dark Matter Backgrounds arising from particulate contamination </a:t>
            </a:r>
            <a:endParaRPr lang="en-US" sz="3200" dirty="0"/>
          </a:p>
        </p:txBody>
      </p:sp>
      <p:pic>
        <p:nvPicPr>
          <p:cNvPr id="8" name="Content Placeholder 8" descr="PICO-2L 201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5" b="31755"/>
          <a:stretch>
            <a:fillRect/>
          </a:stretch>
        </p:blipFill>
        <p:spPr bwMode="auto">
          <a:xfrm>
            <a:off x="515471" y="1644151"/>
            <a:ext cx="4894729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 descr="PICO-2L 2015.pn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76" b="31755"/>
          <a:stretch/>
        </p:blipFill>
        <p:spPr>
          <a:xfrm>
            <a:off x="3962400" y="3158343"/>
            <a:ext cx="4648200" cy="2404257"/>
          </a:xfrm>
        </p:spPr>
      </p:pic>
      <p:sp>
        <p:nvSpPr>
          <p:cNvPr id="9" name="TextBox 8"/>
          <p:cNvSpPr txBox="1"/>
          <p:nvPr/>
        </p:nvSpPr>
        <p:spPr>
          <a:xfrm>
            <a:off x="5123361" y="2286000"/>
            <a:ext cx="2865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Reduction in Surface bubbles</a:t>
            </a:r>
            <a:endParaRPr lang="en-US" sz="1600" dirty="0">
              <a:solidFill>
                <a:srgbClr val="3030F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4876800" y="2593338"/>
            <a:ext cx="457200" cy="77427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030FE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87907" y="2209800"/>
            <a:ext cx="1640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9 low AP events </a:t>
            </a:r>
          </a:p>
          <a:p>
            <a:r>
              <a:rPr lang="en-US" sz="1600" dirty="0">
                <a:solidFill>
                  <a:srgbClr val="3030FE"/>
                </a:solidFill>
              </a:rPr>
              <a:t>i</a:t>
            </a:r>
            <a:r>
              <a:rPr lang="en-US" sz="1600" dirty="0" smtClean="0">
                <a:solidFill>
                  <a:srgbClr val="3030FE"/>
                </a:solidFill>
              </a:rPr>
              <a:t>n 30 days </a:t>
            </a:r>
          </a:p>
          <a:p>
            <a:r>
              <a:rPr lang="en-US" sz="1600" dirty="0" smtClean="0">
                <a:solidFill>
                  <a:srgbClr val="3030FE"/>
                </a:solidFill>
              </a:rPr>
              <a:t>at 3 </a:t>
            </a:r>
            <a:r>
              <a:rPr lang="en-US" sz="1600" dirty="0" err="1" smtClean="0">
                <a:solidFill>
                  <a:srgbClr val="3030FE"/>
                </a:solidFill>
              </a:rPr>
              <a:t>keV</a:t>
            </a:r>
            <a:endParaRPr lang="en-US" sz="1600" dirty="0">
              <a:solidFill>
                <a:srgbClr val="3030FE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1579053" y="2624554"/>
            <a:ext cx="500320" cy="1692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030FE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524000" y="4444424"/>
            <a:ext cx="20171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Only 1 low AP event </a:t>
            </a:r>
          </a:p>
          <a:p>
            <a:r>
              <a:rPr lang="en-US" sz="1600" dirty="0">
                <a:solidFill>
                  <a:srgbClr val="3030FE"/>
                </a:solidFill>
              </a:rPr>
              <a:t>i</a:t>
            </a:r>
            <a:r>
              <a:rPr lang="en-US" sz="1600" dirty="0" smtClean="0">
                <a:solidFill>
                  <a:srgbClr val="3030FE"/>
                </a:solidFill>
              </a:rPr>
              <a:t>n 40 days at 3 </a:t>
            </a:r>
            <a:r>
              <a:rPr lang="en-US" sz="1600" dirty="0" err="1" smtClean="0">
                <a:solidFill>
                  <a:srgbClr val="3030FE"/>
                </a:solidFill>
              </a:rPr>
              <a:t>keV</a:t>
            </a:r>
            <a:endParaRPr lang="en-US" sz="1600" dirty="0">
              <a:solidFill>
                <a:srgbClr val="3030FE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3464999" y="3682424"/>
            <a:ext cx="1582162" cy="838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030FE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905000" y="1371600"/>
            <a:ext cx="16140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PICO-2L - 2013</a:t>
            </a:r>
            <a:endParaRPr lang="en-US" sz="1600" dirty="0">
              <a:solidFill>
                <a:srgbClr val="3030F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20156" y="2971800"/>
            <a:ext cx="16140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PICO-2L - 2015</a:t>
            </a:r>
            <a:endParaRPr lang="en-US" sz="1600" dirty="0">
              <a:solidFill>
                <a:srgbClr val="3030F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636" y="5562600"/>
            <a:ext cx="30129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Activity on the vessel walls and</a:t>
            </a:r>
          </a:p>
          <a:p>
            <a:r>
              <a:rPr lang="en-US" sz="1600" dirty="0">
                <a:solidFill>
                  <a:srgbClr val="3030FE"/>
                </a:solidFill>
              </a:rPr>
              <a:t>c</a:t>
            </a:r>
            <a:r>
              <a:rPr lang="en-US" sz="1600" dirty="0" smtClean="0">
                <a:solidFill>
                  <a:srgbClr val="3030FE"/>
                </a:solidFill>
              </a:rPr>
              <a:t>ollar is worse than 2013..</a:t>
            </a:r>
            <a:endParaRPr lang="en-US" sz="1600" dirty="0">
              <a:solidFill>
                <a:srgbClr val="3030FE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3572544" y="5410200"/>
            <a:ext cx="923256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030FE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447800" y="4995446"/>
            <a:ext cx="526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40000"/>
                </a:solidFill>
              </a:rPr>
              <a:t>44 !</a:t>
            </a:r>
            <a:endParaRPr lang="en-US" sz="1600" dirty="0">
              <a:solidFill>
                <a:srgbClr val="F4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1828801" y="4724400"/>
            <a:ext cx="250572" cy="3472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143000" y="5300246"/>
            <a:ext cx="526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A4DDF"/>
                </a:solidFill>
              </a:rPr>
              <a:t>66 !</a:t>
            </a:r>
            <a:endParaRPr lang="en-US" sz="1600" dirty="0">
              <a:solidFill>
                <a:srgbClr val="CA4DDF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flipH="1">
            <a:off x="1524001" y="5029200"/>
            <a:ext cx="250572" cy="3472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A4DD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962400" y="5715000"/>
            <a:ext cx="518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…but surface activity and low-AP background is gone.</a:t>
            </a:r>
            <a:endParaRPr lang="en-US" sz="1600" dirty="0">
              <a:solidFill>
                <a:srgbClr val="3030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87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Particulate Background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8862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It may ultimately </a:t>
            </a:r>
            <a:r>
              <a:rPr lang="en-US" i="1" dirty="0" smtClean="0">
                <a:solidFill>
                  <a:srgbClr val="0000FF"/>
                </a:solidFill>
              </a:rPr>
              <a:t>not be possible</a:t>
            </a:r>
            <a:r>
              <a:rPr lang="en-US" dirty="0" smtClean="0">
                <a:solidFill>
                  <a:srgbClr val="0000FF"/>
                </a:solidFill>
              </a:rPr>
              <a:t> to completely suppress these backgrounds in the presence of a 2-fluid interface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</a:t>
            </a:r>
            <a:r>
              <a:rPr lang="en-US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luid Interface traps particulates (and may confound attempts to at filtration…)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fluid interface surface tension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MAY ITSELF BE THE CAUSE OF THE BACKGROUND</a:t>
            </a:r>
          </a:p>
        </p:txBody>
      </p:sp>
    </p:spTree>
    <p:extLst>
      <p:ext uri="{BB962C8B-B14F-4D97-AF65-F5344CB8AC3E}">
        <p14:creationId xmlns:p14="http://schemas.microsoft.com/office/powerpoint/2010/main" val="147212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2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73100"/>
            <a:ext cx="7620000" cy="55054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1999" y="360947"/>
            <a:ext cx="762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Liquid Droplet Merger (Picture is from– </a:t>
            </a:r>
            <a:r>
              <a:rPr lang="en-US" i="1" dirty="0" smtClean="0">
                <a:latin typeface="Times New Roman"/>
                <a:cs typeface="Times New Roman"/>
              </a:rPr>
              <a:t>Int. J. Mol. Sci.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b="1" dirty="0" smtClean="0">
                <a:latin typeface="Times New Roman"/>
                <a:cs typeface="Times New Roman"/>
              </a:rPr>
              <a:t>2011</a:t>
            </a:r>
            <a:r>
              <a:rPr lang="en-US" dirty="0" smtClean="0">
                <a:latin typeface="Times New Roman"/>
                <a:cs typeface="Times New Roman"/>
              </a:rPr>
              <a:t>, </a:t>
            </a:r>
            <a:r>
              <a:rPr lang="en-US" i="1" dirty="0" smtClean="0">
                <a:latin typeface="Times New Roman"/>
                <a:cs typeface="Times New Roman"/>
              </a:rPr>
              <a:t>12</a:t>
            </a:r>
            <a:r>
              <a:rPr lang="en-US" dirty="0" smtClean="0">
                <a:latin typeface="Times New Roman"/>
                <a:cs typeface="Times New Roman"/>
              </a:rPr>
              <a:t>, 2572-2597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67264" y="673100"/>
            <a:ext cx="6029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Reprinted from </a:t>
            </a:r>
            <a:r>
              <a:rPr lang="en-US" i="1" dirty="0" smtClean="0">
                <a:latin typeface="Times New Roman"/>
                <a:cs typeface="Times New Roman"/>
              </a:rPr>
              <a:t>Phys. Rev. </a:t>
            </a:r>
            <a:r>
              <a:rPr lang="en-US" i="1" dirty="0" err="1" smtClean="0">
                <a:latin typeface="Times New Roman"/>
                <a:cs typeface="Times New Roman"/>
              </a:rPr>
              <a:t>Lett</a:t>
            </a:r>
            <a:r>
              <a:rPr lang="en-US" i="1" dirty="0" smtClean="0">
                <a:latin typeface="Times New Roman"/>
                <a:cs typeface="Times New Roman"/>
              </a:rPr>
              <a:t>.</a:t>
            </a:r>
            <a:r>
              <a:rPr lang="en-US" dirty="0" smtClean="0">
                <a:latin typeface="Times New Roman"/>
                <a:cs typeface="Times New Roman"/>
              </a:rPr>
              <a:t> 2008, 100, 024501:1-024501:4)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478422" y="1764637"/>
            <a:ext cx="2693796" cy="461665"/>
            <a:chOff x="4558630" y="1778005"/>
            <a:chExt cx="2693796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5293887" y="1778005"/>
              <a:ext cx="19585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E</a:t>
              </a:r>
              <a:r>
                <a:rPr lang="en-US" sz="2400" baseline="-25000" dirty="0" err="1" smtClean="0"/>
                <a:t>surface</a:t>
              </a:r>
              <a:r>
                <a:rPr lang="en-US" sz="2400" dirty="0" smtClean="0"/>
                <a:t> </a:t>
              </a:r>
              <a:r>
                <a:rPr lang="en-US" sz="2400" dirty="0"/>
                <a:t>= 4</a:t>
              </a:r>
              <a:r>
                <a:rPr lang="en-US" sz="2400" dirty="0">
                  <a:latin typeface="Symbol" charset="2"/>
                  <a:cs typeface="Symbol" charset="2"/>
                </a:rPr>
                <a:t>p</a:t>
              </a:r>
              <a:r>
                <a:rPr lang="en-US" sz="2400" dirty="0"/>
                <a:t>r</a:t>
              </a:r>
              <a:r>
                <a:rPr lang="en-US" sz="2400" baseline="30000" dirty="0"/>
                <a:t>2</a:t>
              </a:r>
              <a:r>
                <a:rPr lang="en-US" sz="2400" dirty="0">
                  <a:latin typeface="Symbol" charset="2"/>
                  <a:cs typeface="Symbol" charset="2"/>
                </a:rPr>
                <a:t>s</a:t>
              </a:r>
              <a:endParaRPr lang="en-US" sz="2400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4558630" y="2045369"/>
              <a:ext cx="775361" cy="0"/>
            </a:xfrm>
            <a:prstGeom prst="straightConnector1">
              <a:avLst/>
            </a:prstGeom>
            <a:ln w="63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679691" y="5432917"/>
            <a:ext cx="2739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</a:t>
            </a:r>
            <a:r>
              <a:rPr lang="en-US" sz="2400" baseline="-25000" dirty="0" err="1" smtClean="0"/>
              <a:t>release</a:t>
            </a:r>
            <a:r>
              <a:rPr lang="en-US" sz="2400" dirty="0" smtClean="0"/>
              <a:t>= 0.41 x </a:t>
            </a:r>
            <a:r>
              <a:rPr lang="en-US" sz="2400" dirty="0" err="1" smtClean="0">
                <a:cs typeface="Symbol" charset="2"/>
              </a:rPr>
              <a:t>E</a:t>
            </a:r>
            <a:r>
              <a:rPr lang="en-US" sz="2400" baseline="-25000" dirty="0" err="1" smtClean="0">
                <a:cs typeface="Symbol" charset="2"/>
              </a:rPr>
              <a:t>surface</a:t>
            </a:r>
            <a:endParaRPr lang="en-US" sz="2400" baseline="-25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216524" y="3611229"/>
            <a:ext cx="3787985" cy="461665"/>
            <a:chOff x="5047598" y="1737901"/>
            <a:chExt cx="4175669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5047598" y="1737901"/>
              <a:ext cx="4032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cs typeface="Symbol" charset="2"/>
                </a:rPr>
                <a:t>h</a:t>
              </a:r>
              <a:r>
                <a:rPr lang="en-US" sz="2400" dirty="0" smtClean="0">
                  <a:cs typeface="Symbol" charset="2"/>
                </a:rPr>
                <a:t>eat capacity      </a:t>
              </a:r>
              <a:r>
                <a:rPr lang="en-US" sz="2400" dirty="0" smtClean="0">
                  <a:latin typeface="Symbol" charset="2"/>
                  <a:cs typeface="Symbol" charset="2"/>
                </a:rPr>
                <a:t>D</a:t>
              </a:r>
              <a:r>
                <a:rPr lang="en-US" sz="2400" dirty="0" smtClean="0"/>
                <a:t>T ~ 1</a:t>
              </a:r>
              <a:r>
                <a:rPr lang="en-US" sz="2400" dirty="0" smtClean="0">
                  <a:latin typeface="Symbol" charset="2"/>
                  <a:cs typeface="Symbol" charset="2"/>
                </a:rPr>
                <a:t>/</a:t>
              </a:r>
              <a:r>
                <a:rPr lang="en-US" sz="2400" dirty="0" smtClean="0"/>
                <a:t>r</a:t>
              </a:r>
              <a:r>
                <a:rPr lang="en-US" sz="2400" baseline="30000" dirty="0" smtClean="0"/>
                <a:t>3</a:t>
              </a:r>
              <a:endParaRPr lang="en-US" sz="24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8643337" y="2020382"/>
              <a:ext cx="579930" cy="0"/>
            </a:xfrm>
            <a:prstGeom prst="straightConnector1">
              <a:avLst/>
            </a:prstGeom>
            <a:ln w="63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249639" y="4515831"/>
            <a:ext cx="3375835" cy="461665"/>
            <a:chOff x="5280519" y="1804741"/>
            <a:chExt cx="3375835" cy="461665"/>
          </a:xfrm>
        </p:grpSpPr>
        <p:sp>
          <p:nvSpPr>
            <p:cNvPr id="18" name="TextBox 17"/>
            <p:cNvSpPr txBox="1"/>
            <p:nvPr/>
          </p:nvSpPr>
          <p:spPr>
            <a:xfrm>
              <a:off x="5280519" y="1804741"/>
              <a:ext cx="24981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cs typeface="Symbol" charset="2"/>
                </a:rPr>
                <a:t>acceleration</a:t>
              </a:r>
              <a:r>
                <a:rPr lang="en-US" sz="2400" dirty="0" smtClean="0"/>
                <a:t> ~ 1</a:t>
              </a:r>
              <a:r>
                <a:rPr lang="en-US" sz="2400" dirty="0" smtClean="0">
                  <a:latin typeface="Symbol" charset="2"/>
                  <a:cs typeface="Symbol" charset="2"/>
                </a:rPr>
                <a:t>/</a:t>
              </a:r>
              <a:r>
                <a:rPr lang="en-US" sz="2400" dirty="0" smtClean="0"/>
                <a:t>r</a:t>
              </a:r>
              <a:r>
                <a:rPr lang="en-US" sz="2400" baseline="30000" dirty="0"/>
                <a:t>2</a:t>
              </a:r>
              <a:endParaRPr lang="en-US" sz="24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720576" y="2085473"/>
              <a:ext cx="935778" cy="0"/>
            </a:xfrm>
            <a:prstGeom prst="straightConnector1">
              <a:avLst/>
            </a:prstGeom>
            <a:ln w="63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4817980" y="2719142"/>
            <a:ext cx="2890715" cy="461665"/>
            <a:chOff x="4558630" y="1778005"/>
            <a:chExt cx="2890715" cy="461665"/>
          </a:xfrm>
        </p:grpSpPr>
        <p:sp>
          <p:nvSpPr>
            <p:cNvPr id="28" name="TextBox 27"/>
            <p:cNvSpPr txBox="1"/>
            <p:nvPr/>
          </p:nvSpPr>
          <p:spPr>
            <a:xfrm>
              <a:off x="5293887" y="1778005"/>
              <a:ext cx="2155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Pressure </a:t>
              </a:r>
              <a:r>
                <a:rPr lang="en-US" sz="2400" dirty="0"/>
                <a:t>= </a:t>
              </a:r>
              <a:r>
                <a:rPr lang="en-US" sz="2400" dirty="0" smtClean="0"/>
                <a:t>2</a:t>
              </a:r>
              <a:r>
                <a:rPr lang="en-US" sz="2400" dirty="0" smtClean="0">
                  <a:latin typeface="Symbol" charset="2"/>
                  <a:cs typeface="Symbol" charset="2"/>
                </a:rPr>
                <a:t>s/</a:t>
              </a:r>
              <a:r>
                <a:rPr lang="en-US" sz="2400" dirty="0" smtClean="0">
                  <a:cs typeface="Symbol" charset="2"/>
                </a:rPr>
                <a:t>r</a:t>
              </a:r>
              <a:endParaRPr lang="en-US" sz="24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4558630" y="2045369"/>
              <a:ext cx="775361" cy="0"/>
            </a:xfrm>
            <a:prstGeom prst="straightConnector1">
              <a:avLst/>
            </a:prstGeom>
            <a:ln w="63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65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2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73100"/>
            <a:ext cx="7620000" cy="55054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1999" y="360947"/>
            <a:ext cx="762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Liquid Droplet Merger (Picture is from– </a:t>
            </a:r>
            <a:r>
              <a:rPr lang="en-US" i="1" dirty="0" smtClean="0">
                <a:latin typeface="Times New Roman"/>
                <a:cs typeface="Times New Roman"/>
              </a:rPr>
              <a:t>Int. J. Mol. Sci.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b="1" dirty="0" smtClean="0">
                <a:latin typeface="Times New Roman"/>
                <a:cs typeface="Times New Roman"/>
              </a:rPr>
              <a:t>2011</a:t>
            </a:r>
            <a:r>
              <a:rPr lang="en-US" dirty="0" smtClean="0">
                <a:latin typeface="Times New Roman"/>
                <a:cs typeface="Times New Roman"/>
              </a:rPr>
              <a:t>, </a:t>
            </a:r>
            <a:r>
              <a:rPr lang="en-US" i="1" dirty="0" smtClean="0">
                <a:latin typeface="Times New Roman"/>
                <a:cs typeface="Times New Roman"/>
              </a:rPr>
              <a:t>12</a:t>
            </a:r>
            <a:r>
              <a:rPr lang="en-US" dirty="0" smtClean="0">
                <a:latin typeface="Times New Roman"/>
                <a:cs typeface="Times New Roman"/>
              </a:rPr>
              <a:t>, 2572-2597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67264" y="673100"/>
            <a:ext cx="6029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Reprinted from </a:t>
            </a:r>
            <a:r>
              <a:rPr lang="en-US" i="1" dirty="0" smtClean="0">
                <a:latin typeface="Times New Roman"/>
                <a:cs typeface="Times New Roman"/>
              </a:rPr>
              <a:t>Phys. Rev. </a:t>
            </a:r>
            <a:r>
              <a:rPr lang="en-US" i="1" dirty="0" err="1" smtClean="0">
                <a:latin typeface="Times New Roman"/>
                <a:cs typeface="Times New Roman"/>
              </a:rPr>
              <a:t>Lett</a:t>
            </a:r>
            <a:r>
              <a:rPr lang="en-US" i="1" dirty="0" smtClean="0">
                <a:latin typeface="Times New Roman"/>
                <a:cs typeface="Times New Roman"/>
              </a:rPr>
              <a:t>.</a:t>
            </a:r>
            <a:r>
              <a:rPr lang="en-US" dirty="0" smtClean="0">
                <a:latin typeface="Times New Roman"/>
                <a:cs typeface="Times New Roman"/>
              </a:rPr>
              <a:t> 2008, 100, 024501:1-024501:4)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68943" y="2539996"/>
            <a:ext cx="5962317" cy="310854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merger of</a:t>
            </a:r>
          </a:p>
          <a:p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 water droplets</a:t>
            </a:r>
          </a:p>
          <a:p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ith size near the</a:t>
            </a:r>
          </a:p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Seitz</a:t>
            </a:r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Radius scale</a:t>
            </a:r>
          </a:p>
          <a:p>
            <a:r>
              <a:rPr lang="en-US" sz="2800" b="1" i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</a:t>
            </a:r>
            <a:r>
              <a:rPr lang="en-US" sz="28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ill nucleate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an</a:t>
            </a:r>
          </a:p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AP=1 bubble by the</a:t>
            </a:r>
          </a:p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release of surface tension energy</a:t>
            </a:r>
            <a:endParaRPr lang="en-U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77870" y="1585889"/>
            <a:ext cx="4018551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Similarly for the ejection</a:t>
            </a:r>
          </a:p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of an irregular particle</a:t>
            </a:r>
          </a:p>
          <a:p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from a droplet</a:t>
            </a:r>
            <a:endParaRPr lang="en-U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049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1840" y="116641"/>
            <a:ext cx="776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Multipronged approach world wide:</a:t>
            </a:r>
          </a:p>
        </p:txBody>
      </p:sp>
      <p:sp>
        <p:nvSpPr>
          <p:cNvPr id="261" name="TextBox 260"/>
          <p:cNvSpPr txBox="1"/>
          <p:nvPr/>
        </p:nvSpPr>
        <p:spPr>
          <a:xfrm>
            <a:off x="321175" y="797847"/>
            <a:ext cx="85696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Wide range of target materials</a:t>
            </a:r>
          </a:p>
          <a:p>
            <a:pPr marL="800100" lvl="3" indent="-342900">
              <a:buSzPct val="50000"/>
              <a:buFont typeface="Courier New" panose="02070309020205020404" pitchFamily="49" charset="0"/>
              <a:buChar char="o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Spin-independent and spin-dependent sensitivity</a:t>
            </a:r>
          </a:p>
          <a:p>
            <a:pPr marL="800100" lvl="3" indent="-342900">
              <a:buSzPct val="50000"/>
              <a:buFont typeface="Courier New" panose="02070309020205020404" pitchFamily="49" charset="0"/>
              <a:buChar char="o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Low,  Medium and High mass WIMPs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Different technologies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Different backgrounds and systematics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1174" y="3135310"/>
            <a:ext cx="856960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at SNOLAB alone:</a:t>
            </a:r>
          </a:p>
          <a:p>
            <a:endParaRPr lang="en-CA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DEAP	Has sensitivity to SI sector and higher mass WIMPs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SuperCDMS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Has sensitivity mainly to SI sector and low/medium masses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	Has sensitivity to low to high mass WIMPs in SD sector. Can 			exchange target fluids “easily”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NEWS	Has sensitivity to very low mass dark matter in SI and SD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Together, these projects span a large swath of parameter space, with very different technologies and target materials.</a:t>
            </a:r>
            <a:endParaRPr lang="en-CA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3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3" descr="Binder1_Page_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0" t="20765" r="46522" b="22963"/>
          <a:stretch/>
        </p:blipFill>
        <p:spPr>
          <a:xfrm>
            <a:off x="1032144" y="985"/>
            <a:ext cx="2899023" cy="6857015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724519" y="840978"/>
            <a:ext cx="1371600" cy="2741271"/>
            <a:chOff x="1156005" y="727882"/>
            <a:chExt cx="1371600" cy="2741271"/>
          </a:xfrm>
        </p:grpSpPr>
        <p:sp>
          <p:nvSpPr>
            <p:cNvPr id="21" name="Oval 20"/>
            <p:cNvSpPr/>
            <p:nvPr/>
          </p:nvSpPr>
          <p:spPr>
            <a:xfrm>
              <a:off x="1156005" y="727882"/>
              <a:ext cx="1371600" cy="58015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86961" y="978763"/>
              <a:ext cx="1280160" cy="249039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227263" y="189121"/>
            <a:ext cx="3323450" cy="6517031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Binder1_Page_11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4" t="8263" r="44859" b="3887"/>
          <a:stretch/>
        </p:blipFill>
        <p:spPr>
          <a:xfrm>
            <a:off x="4730818" y="0"/>
            <a:ext cx="3168953" cy="6862519"/>
          </a:xfrm>
        </p:spPr>
      </p:pic>
      <p:sp>
        <p:nvSpPr>
          <p:cNvPr id="13" name="Rectangle 12"/>
          <p:cNvSpPr/>
          <p:nvPr/>
        </p:nvSpPr>
        <p:spPr>
          <a:xfrm>
            <a:off x="4843041" y="186761"/>
            <a:ext cx="3574100" cy="3052545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4968" y="1319090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 smtClean="0"/>
              <a:t>Fluid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79668" y="3314136"/>
            <a:ext cx="1416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“water piston”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395555" y="3581400"/>
            <a:ext cx="0" cy="254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81543" y="4742593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510543" y="3644792"/>
            <a:ext cx="369332" cy="3052545"/>
            <a:chOff x="3483807" y="3591320"/>
            <a:chExt cx="369332" cy="3052545"/>
          </a:xfrm>
        </p:grpSpPr>
        <p:sp>
          <p:nvSpPr>
            <p:cNvPr id="26" name="TextBox 25"/>
            <p:cNvSpPr txBox="1"/>
            <p:nvPr/>
          </p:nvSpPr>
          <p:spPr>
            <a:xfrm rot="16200000">
              <a:off x="2843835" y="4844537"/>
              <a:ext cx="1649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</a:t>
              </a:r>
              <a:r>
                <a:rPr lang="en-US" dirty="0" smtClean="0"/>
                <a:t>ctive volume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3695291" y="5733878"/>
              <a:ext cx="1" cy="90998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3700741" y="3591320"/>
              <a:ext cx="0" cy="73285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8497898" y="266932"/>
            <a:ext cx="369332" cy="3078237"/>
            <a:chOff x="5184477" y="217585"/>
            <a:chExt cx="369332" cy="3078237"/>
          </a:xfrm>
        </p:grpSpPr>
        <p:sp>
          <p:nvSpPr>
            <p:cNvPr id="29" name="TextBox 28"/>
            <p:cNvSpPr txBox="1"/>
            <p:nvPr/>
          </p:nvSpPr>
          <p:spPr>
            <a:xfrm rot="16200000">
              <a:off x="4544505" y="1566224"/>
              <a:ext cx="1649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</a:t>
              </a:r>
              <a:r>
                <a:rPr lang="en-US" dirty="0" smtClean="0"/>
                <a:t>ctive volume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5395961" y="2455565"/>
              <a:ext cx="5450" cy="84025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5401411" y="217585"/>
              <a:ext cx="0" cy="82828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5823375" y="1464624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47062" y="1319090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 smtClean="0"/>
              <a:t>Fluid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621785" y="4707454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luid</a:t>
            </a:r>
          </a:p>
          <a:p>
            <a:pPr algn="ctr"/>
            <a:r>
              <a:rPr lang="en-US" dirty="0" smtClean="0"/>
              <a:t>-5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053153" y="1520918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algn="ctr"/>
            <a:r>
              <a:rPr lang="en-US" dirty="0" smtClean="0"/>
              <a:t>15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endParaRPr lang="en-US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5609805" y="3588871"/>
            <a:ext cx="1093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f</a:t>
            </a:r>
            <a:r>
              <a:rPr lang="en-US" sz="1600" dirty="0" smtClean="0"/>
              <a:t>used silica</a:t>
            </a:r>
          </a:p>
          <a:p>
            <a:pPr algn="ctr"/>
            <a:r>
              <a:rPr lang="en-US" sz="1600" dirty="0" smtClean="0"/>
              <a:t>piston</a:t>
            </a:r>
            <a:endParaRPr lang="en-US" sz="16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6171297" y="2891688"/>
            <a:ext cx="0" cy="77567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34968" y="4465594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 smtClean="0"/>
              <a:t>Fluid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337880" y="4121296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luid</a:t>
            </a:r>
          </a:p>
          <a:p>
            <a:pPr algn="ctr"/>
            <a:r>
              <a:rPr lang="en-US" dirty="0" smtClean="0"/>
              <a:t>-5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15918" y="480898"/>
            <a:ext cx="1363750" cy="523220"/>
          </a:xfrm>
          <a:prstGeom prst="rect">
            <a:avLst/>
          </a:prstGeom>
          <a:solidFill>
            <a:schemeClr val="bg1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PICO-60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53139" y="452379"/>
            <a:ext cx="1514708" cy="523220"/>
          </a:xfrm>
          <a:prstGeom prst="rect">
            <a:avLst/>
          </a:prstGeom>
          <a:solidFill>
            <a:schemeClr val="bg1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PICO-40L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843042" y="3662109"/>
            <a:ext cx="3573304" cy="3035228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843041" y="3318973"/>
            <a:ext cx="3574100" cy="263469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103070" y="3266042"/>
            <a:ext cx="110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insulation</a:t>
            </a:r>
          </a:p>
        </p:txBody>
      </p:sp>
    </p:spTree>
    <p:extLst>
      <p:ext uri="{BB962C8B-B14F-4D97-AF65-F5344CB8AC3E}">
        <p14:creationId xmlns:p14="http://schemas.microsoft.com/office/powerpoint/2010/main" val="15460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Side Up design virtues: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886200"/>
          </a:xfrm>
        </p:spPr>
        <p:txBody>
          <a:bodyPr/>
          <a:lstStyle/>
          <a:p>
            <a:r>
              <a:rPr lang="en-US" sz="2400" dirty="0" smtClean="0">
                <a:solidFill>
                  <a:srgbClr val="0000FF"/>
                </a:solidFill>
              </a:rPr>
              <a:t>Superheated/normal transition is maintained by a thermal gradient with no buffer fluid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No buffer fluid means </a:t>
            </a:r>
            <a:r>
              <a:rPr lang="en-US" sz="1800" i="1" dirty="0">
                <a:solidFill>
                  <a:srgbClr val="FF0000"/>
                </a:solidFill>
              </a:rPr>
              <a:t>no </a:t>
            </a:r>
            <a:r>
              <a:rPr lang="en-US" sz="1800" i="1" dirty="0" smtClean="0">
                <a:solidFill>
                  <a:srgbClr val="FF0000"/>
                </a:solidFill>
              </a:rPr>
              <a:t>surface tension effects</a:t>
            </a:r>
            <a:endParaRPr lang="en-US" sz="1800" i="1" dirty="0">
              <a:solidFill>
                <a:srgbClr val="FF0000"/>
              </a:solidFill>
            </a:endParaRP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No buffer fluid means </a:t>
            </a:r>
            <a:r>
              <a:rPr lang="en-US" sz="1800" i="1" dirty="0" smtClean="0">
                <a:solidFill>
                  <a:srgbClr val="FF0000"/>
                </a:solidFill>
              </a:rPr>
              <a:t>no constraint on target fluid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Works with any refrigerant, hydrocarbon, even xenon.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Thermal gradient is naturally stable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All metals at the bottom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Cold zone, no boiling to liberate particulate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No convection to move particulate up</a:t>
            </a:r>
          </a:p>
          <a:p>
            <a:r>
              <a:rPr lang="en-US" sz="2400" dirty="0">
                <a:solidFill>
                  <a:srgbClr val="0000FF"/>
                </a:solidFill>
              </a:rPr>
              <a:t>Geometry naturally lends itself to </a:t>
            </a:r>
            <a:r>
              <a:rPr lang="en-US" sz="2400" dirty="0" smtClean="0">
                <a:solidFill>
                  <a:srgbClr val="0000FF"/>
                </a:solidFill>
              </a:rPr>
              <a:t>a recirculation loop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5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222" y="116249"/>
            <a:ext cx="870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Deepest  Lab with International Program. Recently pipped by CJPL</a:t>
            </a:r>
            <a:r>
              <a:rPr lang="en-CA" dirty="0" smtClean="0">
                <a:solidFill>
                  <a:srgbClr val="FFFF00"/>
                </a:solidFill>
              </a:rPr>
              <a:t>.</a:t>
            </a:r>
            <a:endParaRPr lang="en-CA" dirty="0">
              <a:solidFill>
                <a:srgbClr val="FFFF00"/>
              </a:solidFill>
            </a:endParaRPr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13" y="886266"/>
            <a:ext cx="8473589" cy="514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 rot="17713053">
            <a:off x="7104183" y="408721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err="1" smtClean="0">
                <a:solidFill>
                  <a:srgbClr val="FF0000"/>
                </a:solidFill>
              </a:rPr>
              <a:t>JinPing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7713053">
            <a:off x="6364171" y="380821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00FF"/>
                </a:solidFill>
              </a:rPr>
              <a:t>SNOLAB</a:t>
            </a:r>
            <a:endParaRPr lang="en-CA" b="1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7818" y="1295904"/>
            <a:ext cx="3794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SNOLAB Muon </a:t>
            </a:r>
            <a:r>
              <a:rPr lang="en-CA" dirty="0"/>
              <a:t>Flux = 0.27/m</a:t>
            </a:r>
            <a:r>
              <a:rPr lang="en-CA" baseline="30000" dirty="0"/>
              <a:t>2</a:t>
            </a:r>
            <a:r>
              <a:rPr lang="en-CA" dirty="0"/>
              <a:t>/day</a:t>
            </a:r>
          </a:p>
        </p:txBody>
      </p:sp>
    </p:spTree>
    <p:extLst>
      <p:ext uri="{BB962C8B-B14F-4D97-AF65-F5344CB8AC3E}">
        <p14:creationId xmlns:p14="http://schemas.microsoft.com/office/powerpoint/2010/main" val="185228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3" b="9560"/>
          <a:stretch/>
        </p:blipFill>
        <p:spPr>
          <a:xfrm>
            <a:off x="1032504" y="542106"/>
            <a:ext cx="7321787" cy="53737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8158" y="6234556"/>
            <a:ext cx="7736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400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Located 2 km underground in a mine in Sudbury</a:t>
            </a:r>
            <a:endParaRPr lang="en-CA" sz="240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71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/>
          <a:stretch>
            <a:fillRect/>
          </a:stretch>
        </p:blipFill>
        <p:spPr bwMode="auto">
          <a:xfrm>
            <a:off x="0" y="847725"/>
            <a:ext cx="9144000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5018" y="228793"/>
            <a:ext cx="784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SNOLAB is Situated 2 km underground in a Vale mine in Sudbury</a:t>
            </a:r>
            <a:r>
              <a:rPr lang="en-CA" dirty="0" smtClean="0">
                <a:solidFill>
                  <a:srgbClr val="FFFF00"/>
                </a:solidFill>
              </a:rPr>
              <a:t>.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00870" y="6372311"/>
            <a:ext cx="889987" cy="27699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12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SNOLAB</a:t>
            </a:r>
            <a:endParaRPr lang="en-CA" sz="12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670" y="1325320"/>
            <a:ext cx="3030176" cy="17543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km of rock stops the cosmic rays from reaching the detector and mimicking the rare signals we are looking for.</a:t>
            </a:r>
            <a:endParaRPr lang="en-CA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61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17871" y="146987"/>
            <a:ext cx="41944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0988" indent="-280988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u="sng" dirty="0" smtClean="0">
                <a:solidFill>
                  <a:srgbClr val="00CCFF"/>
                </a:solidFill>
                <a:latin typeface="Times New Roman" panose="02020603050405020304" pitchFamily="18" charset="0"/>
                <a:cs typeface="Times New Roman" pitchFamily="18" charset="0"/>
              </a:rPr>
              <a:t>Dark Matter at SNOLAB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800" y="616957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PICASSO 2.5kg		Superheated Droplet	C</a:t>
            </a:r>
            <a:r>
              <a:rPr lang="en-CA" sz="2000" baseline="-25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4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F</a:t>
            </a:r>
            <a:r>
              <a:rPr lang="en-CA" sz="2000" baseline="-25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10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 	Completed Run	</a:t>
            </a:r>
            <a:endParaRPr lang="en-CA" sz="200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7800" y="1236489"/>
            <a:ext cx="941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DEAP I	   7kg		Scintillation		</a:t>
            </a:r>
            <a:r>
              <a:rPr lang="en-CA" sz="2000" dirty="0" err="1" smtClean="0">
                <a:solidFill>
                  <a:srgbClr val="FFFFFF"/>
                </a:solidFill>
                <a:cs typeface="Times New Roman" panose="02020603050405020304" pitchFamily="18" charset="0"/>
              </a:rPr>
              <a:t>LAr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	</a:t>
            </a:r>
            <a:r>
              <a:rPr lang="en-CA" sz="2000" dirty="0" err="1" smtClean="0">
                <a:solidFill>
                  <a:srgbClr val="FFFFFF"/>
                </a:solidFill>
                <a:cs typeface="Times New Roman" panose="02020603050405020304" pitchFamily="18" charset="0"/>
              </a:rPr>
              <a:t>ProtoType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 Completed	</a:t>
            </a:r>
            <a:endParaRPr lang="en-CA" sz="200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7800" y="1856023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COUPP 2kg		Superheated Bubble Ch.	CF</a:t>
            </a:r>
            <a:r>
              <a:rPr lang="en-CA" sz="2000" baseline="-25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3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I 	Completed	</a:t>
            </a:r>
            <a:endParaRPr lang="en-CA" sz="200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800" y="2475556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COUPP 4kg		Superheated Bubble Ch.	CF</a:t>
            </a:r>
            <a:r>
              <a:rPr lang="en-CA" sz="2000" baseline="-25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3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I 	Completed	</a:t>
            </a:r>
            <a:endParaRPr lang="en-CA" sz="200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800" y="3095089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DAMIC</a:t>
            </a:r>
            <a:r>
              <a:rPr lang="en-CA" sz="20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 		CCD			Si 	Operational	</a:t>
            </a:r>
            <a:endParaRPr lang="en-CA" sz="2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800" y="3714621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PICO 60 		Superheated Bubble </a:t>
            </a:r>
            <a:r>
              <a:rPr lang="en-CA" sz="2000" dirty="0" err="1" smtClean="0">
                <a:solidFill>
                  <a:srgbClr val="FFFF00"/>
                </a:solidFill>
                <a:cs typeface="Times New Roman" panose="02020603050405020304" pitchFamily="18" charset="0"/>
              </a:rPr>
              <a:t>Ch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	C</a:t>
            </a:r>
            <a:r>
              <a:rPr lang="en-CA" sz="2000" baseline="-25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3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F</a:t>
            </a:r>
            <a:r>
              <a:rPr lang="en-CA" sz="2000" baseline="-25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8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 	Operational	</a:t>
            </a:r>
            <a:endParaRPr lang="en-CA" sz="2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800" y="4334155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PICO 2L		Superheated Bubble </a:t>
            </a:r>
            <a:r>
              <a:rPr lang="en-CA" sz="2000" dirty="0" err="1" smtClean="0">
                <a:solidFill>
                  <a:srgbClr val="FFFF00"/>
                </a:solidFill>
                <a:cs typeface="Times New Roman" panose="02020603050405020304" pitchFamily="18" charset="0"/>
              </a:rPr>
              <a:t>Ch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	C</a:t>
            </a:r>
            <a:r>
              <a:rPr lang="en-CA" sz="2000" baseline="-25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3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F</a:t>
            </a:r>
            <a:r>
              <a:rPr lang="en-CA" sz="2000" baseline="-25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8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 	Operational	</a:t>
            </a:r>
            <a:endParaRPr lang="en-CA" sz="2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800" y="4953688"/>
            <a:ext cx="941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MiniClean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500 kg	Scintillation		</a:t>
            </a: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LAr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 	Under Construction	</a:t>
            </a:r>
            <a:endParaRPr lang="en-CA" sz="2000" dirty="0">
              <a:solidFill>
                <a:srgbClr val="66FF33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800" y="5573221"/>
            <a:ext cx="941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DEAP   3600 kg		Scintillation		</a:t>
            </a: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LAr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 	Under Construction	</a:t>
            </a:r>
            <a:endParaRPr lang="en-CA" sz="2000" dirty="0">
              <a:solidFill>
                <a:srgbClr val="66FF33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5452" y="6119525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SuperCDMS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		</a:t>
            </a: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CryogenicéSolidState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	Ge Si  </a:t>
            </a:r>
            <a:r>
              <a:rPr lang="en-CA" sz="2000" dirty="0">
                <a:solidFill>
                  <a:srgbClr val="66FF33"/>
                </a:solidFill>
                <a:cs typeface="Times New Roman" panose="02020603050405020304" pitchFamily="18" charset="0"/>
              </a:rPr>
              <a:t>	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In Preparation	</a:t>
            </a:r>
            <a:endParaRPr lang="en-CA" sz="2000" dirty="0">
              <a:solidFill>
                <a:srgbClr val="66FF33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51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441"/>
            <a:ext cx="9144000" cy="6858000"/>
          </a:xfrm>
          <a:prstGeom prst="rect">
            <a:avLst/>
          </a:prstGeom>
          <a:gradFill rotWithShape="0">
            <a:gsLst>
              <a:gs pos="0">
                <a:srgbClr val="DD7C00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6800" y="5047731"/>
            <a:ext cx="1942560" cy="29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8561" y="6024153"/>
            <a:ext cx="1473120" cy="253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48480" y="-10081"/>
            <a:ext cx="8360640" cy="284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endParaRPr lang="en-US" sz="9100" b="1">
              <a:solidFill>
                <a:srgbClr val="FFFFFF"/>
              </a:solidFill>
              <a:latin typeface="FreeSans" charset="0"/>
            </a:endParaRPr>
          </a:p>
          <a:p>
            <a:pPr defTabSz="457200"/>
            <a:endParaRPr lang="en-US" sz="9100" b="1">
              <a:solidFill>
                <a:srgbClr val="FFFFFF"/>
              </a:solidFill>
              <a:latin typeface="FreeSans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266400" y="5269513"/>
            <a:ext cx="1244160" cy="472370"/>
          </a:xfrm>
          <a:prstGeom prst="rect">
            <a:avLst/>
          </a:prstGeom>
          <a:blipFill dpi="0" rotWithShape="0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2452" rIns="81639" bIns="42452" anchor="ctr"/>
          <a:lstStyle/>
          <a:p>
            <a:pPr algn="ctr" defTabSz="45720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01" y="6016952"/>
            <a:ext cx="995040" cy="62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7480801" y="2681561"/>
            <a:ext cx="141984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C. Amole, M. Besnier, G. Caria, G. Giroux, A. Kamaha, A. Noble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97920" y="3090565"/>
            <a:ext cx="2027520" cy="518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M. Ardid, M. Bou-Cabo, I. Felis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7524001" y="3853844"/>
            <a:ext cx="126432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D.M. Asn</a:t>
            </a:r>
            <a:r>
              <a:rPr lang="en-US" sz="1000">
                <a:latin typeface="FreeSans" charset="0"/>
                <a:cs typeface="FreeSerif" charset="0"/>
              </a:rPr>
              <a:t>er, J. Hall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31680" y="4115952"/>
            <a:ext cx="209376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D. Baxter, C.E. Dahl, M. Jin,</a:t>
            </a:r>
          </a:p>
          <a:p>
            <a:pPr algn="ctr" defTabSz="457200"/>
            <a:r>
              <a:rPr lang="en-US" sz="1000">
                <a:cs typeface="FreeSerif" charset="0"/>
              </a:rPr>
              <a:t>J. Zhang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56000" y="5391927"/>
            <a:ext cx="2073600" cy="69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E. Behnke, H. Borsodi, O. Harris, A. LeClair, I. Levine, E. Mann, J. Wells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921600" y="4592643"/>
            <a:ext cx="178848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CA" sz="1000">
                <a:cs typeface="Calibri" charset="0"/>
              </a:rPr>
              <a:t>P. Bhattacharjee.</a:t>
            </a:r>
          </a:p>
          <a:p>
            <a:pPr defTabSz="457200"/>
            <a:r>
              <a:rPr lang="en-CA" sz="1000">
                <a:cs typeface="Calibri" charset="0"/>
              </a:rPr>
              <a:t>M. Das,</a:t>
            </a:r>
            <a:r>
              <a:rPr lang="en-US" sz="1000">
                <a:cs typeface="FreeSerif" charset="0"/>
              </a:rPr>
              <a:t> </a:t>
            </a:r>
            <a:r>
              <a:rPr lang="en-CA" sz="1000">
                <a:cs typeface="Calibri" charset="0"/>
              </a:rPr>
              <a:t>S. Seth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260320" y="5224869"/>
            <a:ext cx="209520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S.J. Brice, D. Broemmelsiek,</a:t>
            </a:r>
          </a:p>
          <a:p>
            <a:pPr algn="ctr" defTabSz="457200"/>
            <a:r>
              <a:rPr lang="en-US" sz="1000">
                <a:cs typeface="FreeSerif" charset="0"/>
              </a:rPr>
              <a:t>P.S. Cooper, M. Crisler, W.H. Lippincott, E. Ramberg, M.K. Ruschman, A. Sonnenschein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1163520" y="6140805"/>
            <a:ext cx="1186560" cy="39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US" sz="1000">
                <a:cs typeface="FreeSerif" charset="0"/>
              </a:rPr>
              <a:t>J.I. Collar, </a:t>
            </a:r>
          </a:p>
          <a:p>
            <a:pPr defTabSz="457200"/>
            <a:r>
              <a:rPr lang="en-US" sz="1000">
                <a:cs typeface="FreeSerif" charset="0"/>
              </a:rPr>
              <a:t>A.E. Robinson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3496320" y="5839814"/>
            <a:ext cx="185616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CA" sz="1000">
                <a:cs typeface="Calibri" charset="0"/>
              </a:rPr>
              <a:t>F. Debris, M. Fines-Neuschild, C.M. Jackson,</a:t>
            </a:r>
            <a:r>
              <a:rPr lang="en-US" sz="1000">
                <a:cs typeface="FreeSerif" charset="0"/>
              </a:rPr>
              <a:t> </a:t>
            </a:r>
            <a:r>
              <a:rPr lang="en-CA" sz="1000">
                <a:cs typeface="Calibri" charset="0"/>
              </a:rPr>
              <a:t>M. Lafrenière, M. Laurin, J.-P. Martin, A. Plante, N. Starinski, V. Zacek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-197280" y="5721721"/>
            <a:ext cx="2086560" cy="5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R. Filgas, I. Stekl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7416000" y="4573920"/>
            <a:ext cx="158544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S. Fallows, C. Krauss, P. Mitra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97920" y="2335925"/>
            <a:ext cx="202752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I. Lawson</a:t>
            </a:r>
          </a:p>
        </p:txBody>
      </p:sp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5734080" y="6280500"/>
            <a:ext cx="1355040" cy="25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CA" sz="1000">
                <a:cs typeface="FreeSerif" charset="0"/>
              </a:rPr>
              <a:t>D. Maurya, S. Priya</a:t>
            </a: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7416000" y="4908035"/>
            <a:ext cx="1523520" cy="685512"/>
          </a:xfrm>
          <a:prstGeom prst="rect">
            <a:avLst/>
          </a:prstGeom>
          <a:blipFill dpi="0" rotWithShape="0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 anchor="ctr"/>
          <a:lstStyle/>
          <a:p>
            <a:pPr defTabSz="45720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7940160" y="5466814"/>
            <a:ext cx="1186560" cy="39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US" sz="1000">
                <a:cs typeface="FreeSerif" charset="0"/>
              </a:rPr>
              <a:t>K. Clark</a:t>
            </a:r>
          </a:p>
        </p:txBody>
      </p:sp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440" y="1566885"/>
            <a:ext cx="5192640" cy="3152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04" name="Picture 32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280" y="4969962"/>
            <a:ext cx="1441440" cy="36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4252320" y="5404889"/>
            <a:ext cx="748800" cy="23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r" defTabSz="457200"/>
            <a:r>
              <a:rPr lang="en-US" sz="1000"/>
              <a:t>R. Neilson</a:t>
            </a:r>
          </a:p>
        </p:txBody>
      </p:sp>
      <p:pic>
        <p:nvPicPr>
          <p:cNvPr id="3106" name="Picture 34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5920" y="1143480"/>
            <a:ext cx="524160" cy="58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280" y="1180924"/>
            <a:ext cx="771840" cy="52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7208640" y="1738263"/>
            <a:ext cx="202752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E. V</a:t>
            </a:r>
            <a:r>
              <a:rPr lang="en-CA" sz="1000">
                <a:cs typeface="Arial" charset="0"/>
              </a:rPr>
              <a:t>á</a:t>
            </a:r>
            <a:r>
              <a:rPr lang="en-CA" sz="1000">
                <a:cs typeface="Calibri" charset="0"/>
              </a:rPr>
              <a:t>zqu</a:t>
            </a:r>
            <a:r>
              <a:rPr lang="en-CA" sz="1000">
                <a:cs typeface="Arial" charset="0"/>
              </a:rPr>
              <a:t>e</a:t>
            </a:r>
            <a:r>
              <a:rPr lang="en-CA" sz="1000">
                <a:cs typeface="Calibri" charset="0"/>
              </a:rPr>
              <a:t>z-J</a:t>
            </a:r>
            <a:r>
              <a:rPr lang="en-CA" sz="1000">
                <a:cs typeface="Arial" charset="0"/>
              </a:rPr>
              <a:t>á</a:t>
            </a:r>
            <a:r>
              <a:rPr lang="en-CA" sz="1000">
                <a:cs typeface="Calibri" charset="0"/>
              </a:rPr>
              <a:t>uregui</a:t>
            </a:r>
          </a:p>
        </p:txBody>
      </p:sp>
      <p:pic>
        <p:nvPicPr>
          <p:cNvPr id="3109" name="Picture 37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841" y="1664815"/>
            <a:ext cx="1473120" cy="67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0" name="Picture 38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320" y="2648438"/>
            <a:ext cx="1324800" cy="44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1" name="Picture 39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561" y="3420359"/>
            <a:ext cx="1113120" cy="662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2" name="Picture 40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960" y="4474551"/>
            <a:ext cx="829440" cy="87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3" name="Picture 41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880" y="4909476"/>
            <a:ext cx="1460160" cy="27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4" name="Picture 42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4960" y="1968687"/>
            <a:ext cx="1094400" cy="82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5" name="Picture 43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001" y="3306588"/>
            <a:ext cx="1402560" cy="58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1561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6" name="Picture 44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9440" y="5740443"/>
            <a:ext cx="1658880" cy="33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7" name="Picture 45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080" y="4209563"/>
            <a:ext cx="133776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18" name="Text Box 46"/>
          <p:cNvSpPr txBox="1">
            <a:spLocks noChangeArrowheads="1"/>
          </p:cNvSpPr>
          <p:nvPr/>
        </p:nvSpPr>
        <p:spPr bwMode="auto">
          <a:xfrm>
            <a:off x="7237440" y="6084639"/>
            <a:ext cx="193248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J. Farine, F. Girard, A. Le Blanc, R. Podviyanuk, O. Scallon, U. Wichoski</a:t>
            </a:r>
          </a:p>
        </p:txBody>
      </p:sp>
      <p:pic>
        <p:nvPicPr>
          <p:cNvPr id="3119" name="Picture 47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1601" y="5826852"/>
            <a:ext cx="1611360" cy="7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4752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theme1.xml><?xml version="1.0" encoding="utf-8"?>
<a:theme xmlns:a="http://schemas.openxmlformats.org/drawingml/2006/main" name="FFK Budapest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ony Comic H Times Body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FFFF00"/>
            </a:solidFill>
            <a:latin typeface="+mn-lt"/>
          </a:defRPr>
        </a:defPPr>
      </a:lstStyle>
    </a:txDef>
  </a:objectDefaults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FFK Budapest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FFK Budapest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ony Comic H Times Body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FFFF00"/>
            </a:solidFill>
            <a:latin typeface="+mn-lt"/>
          </a:defRPr>
        </a:defPPr>
      </a:lstStyle>
    </a:txDef>
  </a:objectDefaults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9676</TotalTime>
  <Words>2355</Words>
  <Application>Microsoft Office PowerPoint</Application>
  <PresentationFormat>On-screen Show (4:3)</PresentationFormat>
  <Paragraphs>445</Paragraphs>
  <Slides>52</Slides>
  <Notes>12</Notes>
  <HiddenSlides>0</HiddenSlides>
  <MMClips>2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FFK Budapest</vt:lpstr>
      <vt:lpstr>Office Theme</vt:lpstr>
      <vt:lpstr>5_Default Design</vt:lpstr>
      <vt:lpstr>9_Default Design</vt:lpstr>
      <vt:lpstr>6_Default Design</vt:lpstr>
      <vt:lpstr>2_FFK Budapest</vt:lpstr>
      <vt:lpstr>3_FFK Budapest</vt:lpstr>
      <vt:lpstr>7_Default Design</vt:lpstr>
      <vt:lpstr>4_Office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Bubble Chamber Operation</vt:lpstr>
      <vt:lpstr>PowerPoint Presentation</vt:lpstr>
      <vt:lpstr>Bubble chambers as nuclear recoil detectors</vt:lpstr>
      <vt:lpstr>Principle of Operation: Bubble Chamber</vt:lpstr>
      <vt:lpstr>PowerPoint Presentation</vt:lpstr>
      <vt:lpstr>PowerPoint Presentation</vt:lpstr>
      <vt:lpstr>PowerPoint Presentation</vt:lpstr>
      <vt:lpstr>PowerPoint Presentation</vt:lpstr>
      <vt:lpstr>Alpha Acoustic Discrimination</vt:lpstr>
      <vt:lpstr>PICO-2L Analysis: Acoustic discrimination</vt:lpstr>
      <vt:lpstr>23 bubble AmBe neutron event</vt:lpstr>
      <vt:lpstr>Background Rejection Summary</vt:lpstr>
      <vt:lpstr>PowerPoint Presentation</vt:lpstr>
      <vt:lpstr>Three recent results</vt:lpstr>
      <vt:lpstr>PICO-60</vt:lpstr>
      <vt:lpstr>PowerPoint Presentation</vt:lpstr>
      <vt:lpstr>PICO-60 results</vt:lpstr>
      <vt:lpstr>The unknown background</vt:lpstr>
      <vt:lpstr>PowerPoint Presentation</vt:lpstr>
      <vt:lpstr>Combined PICO-60 cuts</vt:lpstr>
      <vt:lpstr>PICO-60 (CF3I) results</vt:lpstr>
      <vt:lpstr>PICO-2L</vt:lpstr>
      <vt:lpstr>PICO-2L Run-1 results</vt:lpstr>
      <vt:lpstr>PICO-2L limits</vt:lpstr>
      <vt:lpstr>PICO-2L Run-2</vt:lpstr>
      <vt:lpstr>PICO-2L Run-1 vs Run-2</vt:lpstr>
      <vt:lpstr>SD Limit</vt:lpstr>
      <vt:lpstr>Whither Next?</vt:lpstr>
      <vt:lpstr>Next steps: Upgraded PICO 60</vt:lpstr>
      <vt:lpstr>New Chamber Design “PICO 40 RSU”</vt:lpstr>
      <vt:lpstr>Next Generation PICO</vt:lpstr>
      <vt:lpstr>Conclusions</vt:lpstr>
      <vt:lpstr>PowerPoint Presentation</vt:lpstr>
      <vt:lpstr>Problems with the “liquid piston”</vt:lpstr>
      <vt:lpstr>Dark Matter Backgrounds arising from particulate contamination </vt:lpstr>
      <vt:lpstr>Particulate Background Mitigation</vt:lpstr>
      <vt:lpstr>PowerPoint Presentation</vt:lpstr>
      <vt:lpstr>PowerPoint Presentation</vt:lpstr>
      <vt:lpstr>PowerPoint Presentation</vt:lpstr>
      <vt:lpstr>Right Side Up design virtues: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Noble</dc:creator>
  <cp:lastModifiedBy>Tony Noble</cp:lastModifiedBy>
  <cp:revision>140</cp:revision>
  <dcterms:created xsi:type="dcterms:W3CDTF">2015-05-31T10:03:20Z</dcterms:created>
  <dcterms:modified xsi:type="dcterms:W3CDTF">2016-06-13T18:07:51Z</dcterms:modified>
</cp:coreProperties>
</file>