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315" r:id="rId3"/>
    <p:sldId id="308" r:id="rId4"/>
    <p:sldId id="288" r:id="rId5"/>
    <p:sldId id="270" r:id="rId6"/>
    <p:sldId id="271" r:id="rId7"/>
    <p:sldId id="314" r:id="rId8"/>
    <p:sldId id="267" r:id="rId9"/>
    <p:sldId id="302" r:id="rId10"/>
    <p:sldId id="289" r:id="rId11"/>
    <p:sldId id="278" r:id="rId12"/>
    <p:sldId id="309" r:id="rId13"/>
    <p:sldId id="306" r:id="rId14"/>
    <p:sldId id="292" r:id="rId15"/>
    <p:sldId id="286" r:id="rId16"/>
    <p:sldId id="294" r:id="rId17"/>
    <p:sldId id="313" r:id="rId18"/>
    <p:sldId id="312" r:id="rId19"/>
    <p:sldId id="316" r:id="rId20"/>
    <p:sldId id="317" r:id="rId21"/>
    <p:sldId id="299" r:id="rId22"/>
    <p:sldId id="307" r:id="rId23"/>
    <p:sldId id="291" r:id="rId24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24" autoAdjust="0"/>
    <p:restoredTop sz="94689" autoAdjust="0"/>
  </p:normalViewPr>
  <p:slideViewPr>
    <p:cSldViewPr>
      <p:cViewPr varScale="1">
        <p:scale>
          <a:sx n="112" d="100"/>
          <a:sy n="112" d="100"/>
        </p:scale>
        <p:origin x="-157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896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05BF02-E9AD-463C-9F03-A788C690C4A5}" type="datetimeFigureOut">
              <a:rPr lang="en-CA" smtClean="0"/>
              <a:t>2016-06-13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21DD3-BDC5-4CCB-8F2F-1A19CE33614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61329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947BDC47-C7DA-44A4-AC56-959FCD1046EE}" type="datetimeFigureOut">
              <a:rPr lang="en-CA" smtClean="0"/>
              <a:t>2016-06-13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3167E0BE-7F86-4125-8173-F954F025190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5037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7E0BE-7F86-4125-8173-F954F025190D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12568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0054" y="-152400"/>
            <a:ext cx="9087853" cy="1143000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638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629400"/>
            <a:ext cx="5410200" cy="20854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613525"/>
            <a:ext cx="457200" cy="24447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jpeg"/><Relationship Id="rId7" Type="http://schemas.openxmlformats.org/officeDocument/2006/relationships/image" Target="../media/image3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1524000"/>
            <a:ext cx="8553660" cy="1676400"/>
          </a:xfrm>
        </p:spPr>
        <p:txBody>
          <a:bodyPr>
            <a:normAutofit fontScale="90000"/>
          </a:bodyPr>
          <a:lstStyle/>
          <a:p>
            <a:r>
              <a:rPr lang="en-CA" dirty="0"/>
              <a:t>Ba-ion extraction and identification 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from </a:t>
            </a:r>
            <a:r>
              <a:rPr lang="en-CA" dirty="0"/>
              <a:t>high pressure Xenon gas for </a:t>
            </a:r>
            <a:r>
              <a:rPr lang="en-CA" dirty="0" err="1" smtClean="0"/>
              <a:t>nEXO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76200" y="3276600"/>
            <a:ext cx="6400800" cy="2590458"/>
          </a:xfrm>
        </p:spPr>
        <p:txBody>
          <a:bodyPr>
            <a:normAutofit lnSpcReduction="10000"/>
          </a:bodyPr>
          <a:lstStyle/>
          <a:p>
            <a:r>
              <a:rPr lang="en-CA" dirty="0" smtClean="0"/>
              <a:t>Yang Lan </a:t>
            </a:r>
            <a:r>
              <a:rPr lang="en-CA" dirty="0" smtClean="0"/>
              <a:t>for </a:t>
            </a:r>
            <a:r>
              <a:rPr lang="en-CA" dirty="0" smtClean="0"/>
              <a:t>the </a:t>
            </a:r>
            <a:r>
              <a:rPr lang="en-CA" dirty="0" err="1" smtClean="0"/>
              <a:t>nEXO</a:t>
            </a:r>
            <a:r>
              <a:rPr lang="en-CA" dirty="0" smtClean="0"/>
              <a:t> collaboration</a:t>
            </a:r>
          </a:p>
          <a:p>
            <a:r>
              <a:rPr lang="en-CA" dirty="0" smtClean="0"/>
              <a:t>CAP2016-June </a:t>
            </a:r>
            <a:r>
              <a:rPr lang="en-CA" dirty="0" smtClean="0"/>
              <a:t>13th, 2016</a:t>
            </a:r>
          </a:p>
          <a:p>
            <a:r>
              <a:rPr lang="en-CA" dirty="0" smtClean="0"/>
              <a:t>TRIUMF/</a:t>
            </a:r>
          </a:p>
          <a:p>
            <a:r>
              <a:rPr lang="en-CA" sz="2600" dirty="0" smtClean="0"/>
              <a:t>Department of Physics &amp; Astronomy</a:t>
            </a:r>
          </a:p>
          <a:p>
            <a:r>
              <a:rPr lang="en-CA" sz="2600" dirty="0" smtClean="0"/>
              <a:t>University of British Columbia</a:t>
            </a:r>
          </a:p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915399" y="6553200"/>
            <a:ext cx="220133" cy="270933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5884467" y="3458494"/>
            <a:ext cx="2971184" cy="2933000"/>
            <a:chOff x="0" y="0"/>
            <a:chExt cx="5485167" cy="5414675"/>
          </a:xfrm>
        </p:grpSpPr>
        <p:pic>
          <p:nvPicPr>
            <p:cNvPr id="8" name="image.png"/>
            <p:cNvPicPr/>
            <p:nvPr/>
          </p:nvPicPr>
          <p:blipFill>
            <a:blip r:embed="rId3">
              <a:extLst/>
            </a:blip>
            <a:srcRect l="3435" t="5193" b="22830"/>
            <a:stretch>
              <a:fillRect/>
            </a:stretch>
          </p:blipFill>
          <p:spPr>
            <a:xfrm>
              <a:off x="0" y="0"/>
              <a:ext cx="5485167" cy="2547666"/>
            </a:xfrm>
            <a:prstGeom prst="rect">
              <a:avLst/>
            </a:prstGeom>
            <a:ln w="25400" cap="flat">
              <a:noFill/>
              <a:round/>
            </a:ln>
            <a:effectLst/>
          </p:spPr>
        </p:pic>
        <p:grpSp>
          <p:nvGrpSpPr>
            <p:cNvPr id="9" name="Group 8"/>
            <p:cNvGrpSpPr/>
            <p:nvPr/>
          </p:nvGrpSpPr>
          <p:grpSpPr>
            <a:xfrm>
              <a:off x="2502105" y="2425731"/>
              <a:ext cx="2946964" cy="2988944"/>
              <a:chOff x="0" y="0"/>
              <a:chExt cx="2946962" cy="2988942"/>
            </a:xfrm>
          </p:grpSpPr>
          <p:pic>
            <p:nvPicPr>
              <p:cNvPr id="11" name="image.png"/>
              <p:cNvPicPr/>
              <p:nvPr/>
            </p:nvPicPr>
            <p:blipFill>
              <a:blip r:embed="rId3">
                <a:extLst/>
              </a:blip>
              <a:srcRect l="3435" t="5193" r="48910" b="22830"/>
              <a:stretch>
                <a:fillRect/>
              </a:stretch>
            </p:blipFill>
            <p:spPr>
              <a:xfrm>
                <a:off x="0" y="0"/>
                <a:ext cx="2706896" cy="2547666"/>
              </a:xfrm>
              <a:prstGeom prst="rect">
                <a:avLst/>
              </a:prstGeom>
              <a:ln w="25400" cap="flat">
                <a:noFill/>
                <a:round/>
              </a:ln>
              <a:effectLst/>
            </p:spPr>
          </p:pic>
          <p:grpSp>
            <p:nvGrpSpPr>
              <p:cNvPr id="12" name="Group 11"/>
              <p:cNvGrpSpPr/>
              <p:nvPr/>
            </p:nvGrpSpPr>
            <p:grpSpPr>
              <a:xfrm>
                <a:off x="1206117" y="1671674"/>
                <a:ext cx="1740845" cy="1317268"/>
                <a:chOff x="-386173" y="-2"/>
                <a:chExt cx="1740844" cy="1317267"/>
              </a:xfrm>
            </p:grpSpPr>
            <p:grpSp>
              <p:nvGrpSpPr>
                <p:cNvPr id="13" name="Group 12"/>
                <p:cNvGrpSpPr/>
                <p:nvPr/>
              </p:nvGrpSpPr>
              <p:grpSpPr>
                <a:xfrm>
                  <a:off x="-2" y="-2"/>
                  <a:ext cx="940900" cy="1317267"/>
                  <a:chOff x="-2" y="-1"/>
                  <a:chExt cx="940899" cy="1317266"/>
                </a:xfrm>
              </p:grpSpPr>
              <p:sp>
                <p:nvSpPr>
                  <p:cNvPr id="15" name="Shape 30"/>
                  <p:cNvSpPr/>
                  <p:nvPr/>
                </p:nvSpPr>
                <p:spPr>
                  <a:xfrm>
                    <a:off x="4647" y="-1"/>
                    <a:ext cx="931605" cy="87837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19679" h="19679" extrusionOk="0">
                        <a:moveTo>
                          <a:pt x="16796" y="2882"/>
                        </a:moveTo>
                        <a:cubicBezTo>
                          <a:pt x="20639" y="6724"/>
                          <a:pt x="20639" y="12954"/>
                          <a:pt x="16796" y="16796"/>
                        </a:cubicBezTo>
                        <a:cubicBezTo>
                          <a:pt x="12954" y="20639"/>
                          <a:pt x="6724" y="20639"/>
                          <a:pt x="2882" y="16796"/>
                        </a:cubicBezTo>
                        <a:cubicBezTo>
                          <a:pt x="-961" y="12954"/>
                          <a:pt x="-961" y="6724"/>
                          <a:pt x="2882" y="2882"/>
                        </a:cubicBezTo>
                        <a:cubicBezTo>
                          <a:pt x="6724" y="-961"/>
                          <a:pt x="12954" y="-961"/>
                          <a:pt x="16796" y="2882"/>
                        </a:cubicBezTo>
                      </a:path>
                    </a:pathLst>
                  </a:custGeom>
                  <a:solidFill>
                    <a:srgbClr val="FFE4A8"/>
                  </a:solidFill>
                  <a:ln w="12700" cap="flat">
                    <a:solidFill>
                      <a:srgbClr val="000000">
                        <a:alpha val="0"/>
                      </a:srgbClr>
                    </a:solidFill>
                    <a:prstDash val="solid"/>
                    <a:round/>
                  </a:ln>
                  <a:effectLst/>
                </p:spPr>
                <p:txBody>
                  <a:bodyPr wrap="square" lIns="72248" tIns="72248" rIns="72248" bIns="72248" numCol="1" anchor="ctr">
                    <a:noAutofit/>
                  </a:bodyPr>
                  <a:lstStyle>
                    <a:lvl1pPr algn="ctr" defTabSz="58420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1pPr>
                    <a:lvl2pPr indent="228600" algn="ctr" defTabSz="58420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2pPr>
                    <a:lvl3pPr indent="457200" algn="ctr" defTabSz="58420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3pPr>
                    <a:lvl4pPr indent="685800" algn="ctr" defTabSz="58420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4pPr>
                    <a:lvl5pPr indent="914400" algn="ctr" defTabSz="58420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5pPr>
                    <a:lvl6pPr indent="1143000" algn="ctr" defTabSz="58420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6pPr>
                    <a:lvl7pPr indent="1371600" algn="ctr" defTabSz="58420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7pPr>
                    <a:lvl8pPr indent="1600200" algn="ctr" defTabSz="58420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8pPr>
                    <a:lvl9pPr indent="1828800" algn="ctr" defTabSz="58420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9pPr>
                  </a:lstStyle>
                  <a:p>
                    <a:pPr marL="40639" marR="40639" lvl="0" algn="l" defTabSz="650240">
                      <a:lnSpc>
                        <a:spcPct val="93000"/>
                      </a:lnSpc>
                      <a:defRPr sz="2400">
                        <a:uFill>
                          <a:solidFill/>
                        </a:uFill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6" name="Shape 31"/>
                  <p:cNvSpPr/>
                  <p:nvPr/>
                </p:nvSpPr>
                <p:spPr>
                  <a:xfrm>
                    <a:off x="-2" y="412027"/>
                    <a:ext cx="940899" cy="905238"/>
                  </a:xfrm>
                  <a:prstGeom prst="rect">
                    <a:avLst/>
                  </a:prstGeom>
                  <a:solidFill>
                    <a:srgbClr val="FFE4A8"/>
                  </a:solidFill>
                  <a:ln w="12700" cap="flat">
                    <a:solidFill>
                      <a:srgbClr val="000000">
                        <a:alpha val="0"/>
                      </a:srgbClr>
                    </a:solidFill>
                    <a:prstDash val="solid"/>
                    <a:round/>
                  </a:ln>
                  <a:effectLst/>
                </p:spPr>
                <p:txBody>
                  <a:bodyPr wrap="square" lIns="72248" tIns="72248" rIns="72248" bIns="72248" numCol="1" anchor="ctr">
                    <a:noAutofit/>
                  </a:bodyPr>
                  <a:lstStyle>
                    <a:lvl1pPr algn="ctr" defTabSz="58420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1pPr>
                    <a:lvl2pPr indent="228600" algn="ctr" defTabSz="58420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2pPr>
                    <a:lvl3pPr indent="457200" algn="ctr" defTabSz="58420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3pPr>
                    <a:lvl4pPr indent="685800" algn="ctr" defTabSz="58420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4pPr>
                    <a:lvl5pPr indent="914400" algn="ctr" defTabSz="58420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5pPr>
                    <a:lvl6pPr indent="1143000" algn="ctr" defTabSz="58420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6pPr>
                    <a:lvl7pPr indent="1371600" algn="ctr" defTabSz="58420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7pPr>
                    <a:lvl8pPr indent="1600200" algn="ctr" defTabSz="58420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8pPr>
                    <a:lvl9pPr indent="1828800" algn="ctr" defTabSz="58420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9pPr>
                  </a:lstStyle>
                  <a:p>
                    <a:pPr marL="40639" marR="40639" lvl="0" algn="l" defTabSz="650240">
                      <a:lnSpc>
                        <a:spcPct val="93000"/>
                      </a:lnSpc>
                      <a:defRPr sz="2400">
                        <a:uFill>
                          <a:solidFill/>
                        </a:uFill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  <p:sp>
                <p:nvSpPr>
                  <p:cNvPr id="17" name="Shape 32"/>
                  <p:cNvSpPr/>
                  <p:nvPr/>
                </p:nvSpPr>
                <p:spPr>
                  <a:xfrm>
                    <a:off x="288030" y="113298"/>
                    <a:ext cx="364839" cy="32588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19679" h="19679" extrusionOk="0">
                        <a:moveTo>
                          <a:pt x="16797" y="2882"/>
                        </a:moveTo>
                        <a:cubicBezTo>
                          <a:pt x="20639" y="6724"/>
                          <a:pt x="20639" y="12954"/>
                          <a:pt x="16797" y="16796"/>
                        </a:cubicBezTo>
                        <a:cubicBezTo>
                          <a:pt x="12954" y="20639"/>
                          <a:pt x="6724" y="20639"/>
                          <a:pt x="2882" y="16796"/>
                        </a:cubicBezTo>
                        <a:cubicBezTo>
                          <a:pt x="-961" y="12954"/>
                          <a:pt x="-961" y="6724"/>
                          <a:pt x="2882" y="2882"/>
                        </a:cubicBezTo>
                        <a:cubicBezTo>
                          <a:pt x="6724" y="-961"/>
                          <a:pt x="12954" y="-961"/>
                          <a:pt x="16797" y="2882"/>
                        </a:cubicBezTo>
                      </a:path>
                    </a:pathLst>
                  </a:custGeom>
                  <a:solidFill>
                    <a:srgbClr val="FFFFFF"/>
                  </a:solidFill>
                  <a:ln w="12700" cap="flat">
                    <a:solidFill>
                      <a:srgbClr val="000000">
                        <a:alpha val="0"/>
                      </a:srgbClr>
                    </a:solidFill>
                    <a:prstDash val="solid"/>
                    <a:round/>
                  </a:ln>
                  <a:effectLst/>
                </p:spPr>
                <p:txBody>
                  <a:bodyPr wrap="square" lIns="72248" tIns="72248" rIns="72248" bIns="72248" numCol="1" anchor="ctr">
                    <a:noAutofit/>
                  </a:bodyPr>
                  <a:lstStyle>
                    <a:lvl1pPr algn="ctr" defTabSz="58420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1pPr>
                    <a:lvl2pPr indent="228600" algn="ctr" defTabSz="58420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2pPr>
                    <a:lvl3pPr indent="457200" algn="ctr" defTabSz="58420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3pPr>
                    <a:lvl4pPr indent="685800" algn="ctr" defTabSz="58420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4pPr>
                    <a:lvl5pPr indent="914400" algn="ctr" defTabSz="58420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5pPr>
                    <a:lvl6pPr indent="1143000" algn="ctr" defTabSz="58420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6pPr>
                    <a:lvl7pPr indent="1371600" algn="ctr" defTabSz="58420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7pPr>
                    <a:lvl8pPr indent="1600200" algn="ctr" defTabSz="58420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8pPr>
                    <a:lvl9pPr indent="1828800" algn="ctr" defTabSz="584200">
                      <a:defRPr sz="3600">
                        <a:latin typeface="+mn-lt"/>
                        <a:ea typeface="+mn-ea"/>
                        <a:cs typeface="+mn-cs"/>
                        <a:sym typeface="Helvetica Light"/>
                      </a:defRPr>
                    </a:lvl9pPr>
                  </a:lstStyle>
                  <a:p>
                    <a:pPr marL="40639" marR="40639" lvl="0" algn="l" defTabSz="650240">
                      <a:lnSpc>
                        <a:spcPct val="93000"/>
                      </a:lnSpc>
                      <a:defRPr sz="2400">
                        <a:uFill>
                          <a:solidFill/>
                        </a:uFill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/>
                  </a:p>
                </p:txBody>
              </p:sp>
            </p:grpSp>
            <p:sp>
              <p:nvSpPr>
                <p:cNvPr id="14" name="Shape 34"/>
                <p:cNvSpPr/>
                <p:nvPr/>
              </p:nvSpPr>
              <p:spPr>
                <a:xfrm>
                  <a:off x="-386173" y="541485"/>
                  <a:ext cx="1740844" cy="74061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a14="http://schemas.microsoft.com/office/mac/drawingml/2011/main" xmlns:lc="http://schemas.openxmlformats.org/drawingml/2006/lockedCanvas" val="1"/>
                  </a:ext>
                </a:extLst>
              </p:spPr>
              <p:txBody>
                <a:bodyPr wrap="square" lIns="72248" tIns="72248" rIns="72248" bIns="72248" numCol="1" anchor="t">
                  <a:noAutofit/>
                </a:bodyPr>
                <a:lstStyle>
                  <a:lvl1pPr algn="ctr" defTabSz="58420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1pPr>
                  <a:lvl2pPr indent="228600" algn="ctr" defTabSz="58420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2pPr>
                  <a:lvl3pPr indent="457200" algn="ctr" defTabSz="58420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3pPr>
                  <a:lvl4pPr indent="685800" algn="ctr" defTabSz="58420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4pPr>
                  <a:lvl5pPr indent="914400" algn="ctr" defTabSz="58420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5pPr>
                  <a:lvl6pPr indent="1143000" algn="ctr" defTabSz="58420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6pPr>
                  <a:lvl7pPr indent="1371600" algn="ctr" defTabSz="58420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7pPr>
                  <a:lvl8pPr indent="1600200" algn="ctr" defTabSz="58420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8pPr>
                  <a:lvl9pPr indent="1828800" algn="ctr" defTabSz="584200">
                    <a:defRPr sz="3600">
                      <a:latin typeface="+mn-lt"/>
                      <a:ea typeface="+mn-ea"/>
                      <a:cs typeface="+mn-cs"/>
                      <a:sym typeface="Helvetica Light"/>
                    </a:defRPr>
                  </a:lvl9pPr>
                </a:lstStyle>
                <a:p>
                  <a:pPr lvl="0">
                    <a:defRPr sz="1800" b="0">
                      <a:uFillTx/>
                    </a:defRPr>
                  </a:pPr>
                  <a:r>
                    <a:rPr lang="en-US" sz="2200" b="1" baseline="30000" dirty="0" smtClean="0">
                      <a:uFill>
                        <a:solidFill/>
                      </a:uFill>
                    </a:rPr>
                    <a:t>136</a:t>
                  </a:r>
                  <a:r>
                    <a:rPr sz="2200" b="1" dirty="0" smtClean="0">
                      <a:uFill>
                        <a:solidFill/>
                      </a:uFill>
                    </a:rPr>
                    <a:t>Ba</a:t>
                  </a:r>
                  <a:endParaRPr sz="2200" b="1" dirty="0">
                    <a:uFill>
                      <a:solidFill/>
                    </a:uFill>
                  </a:endParaRPr>
                </a:p>
              </p:txBody>
            </p:sp>
          </p:grpSp>
        </p:grpSp>
        <p:sp>
          <p:nvSpPr>
            <p:cNvPr id="10" name="Shape 37"/>
            <p:cNvSpPr/>
            <p:nvPr/>
          </p:nvSpPr>
          <p:spPr>
            <a:xfrm>
              <a:off x="2349131" y="2083383"/>
              <a:ext cx="673938" cy="565501"/>
            </a:xfrm>
            <a:prstGeom prst="line">
              <a:avLst/>
            </a:prstGeom>
            <a:noFill/>
            <a:ln w="177800" cap="flat">
              <a:solidFill>
                <a:srgbClr val="FF4013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>
              <a:lvl1pPr algn="ctr" defTabSz="584200">
                <a:defRPr sz="3600">
                  <a:latin typeface="+mn-lt"/>
                  <a:ea typeface="+mn-ea"/>
                  <a:cs typeface="+mn-cs"/>
                  <a:sym typeface="Helvetica Light"/>
                </a:defRPr>
              </a:lvl1pPr>
              <a:lvl2pPr indent="228600" algn="ctr" defTabSz="584200">
                <a:defRPr sz="3600">
                  <a:latin typeface="+mn-lt"/>
                  <a:ea typeface="+mn-ea"/>
                  <a:cs typeface="+mn-cs"/>
                  <a:sym typeface="Helvetica Light"/>
                </a:defRPr>
              </a:lvl2pPr>
              <a:lvl3pPr indent="457200" algn="ctr" defTabSz="584200">
                <a:defRPr sz="3600">
                  <a:latin typeface="+mn-lt"/>
                  <a:ea typeface="+mn-ea"/>
                  <a:cs typeface="+mn-cs"/>
                  <a:sym typeface="Helvetica Light"/>
                </a:defRPr>
              </a:lvl3pPr>
              <a:lvl4pPr indent="685800" algn="ctr" defTabSz="584200">
                <a:defRPr sz="3600">
                  <a:latin typeface="+mn-lt"/>
                  <a:ea typeface="+mn-ea"/>
                  <a:cs typeface="+mn-cs"/>
                  <a:sym typeface="Helvetica Light"/>
                </a:defRPr>
              </a:lvl4pPr>
              <a:lvl5pPr indent="914400" algn="ctr" defTabSz="584200">
                <a:defRPr sz="3600">
                  <a:latin typeface="+mn-lt"/>
                  <a:ea typeface="+mn-ea"/>
                  <a:cs typeface="+mn-cs"/>
                  <a:sym typeface="Helvetica Light"/>
                </a:defRPr>
              </a:lvl5pPr>
              <a:lvl6pPr indent="1143000" algn="ctr" defTabSz="584200">
                <a:defRPr sz="3600">
                  <a:latin typeface="+mn-lt"/>
                  <a:ea typeface="+mn-ea"/>
                  <a:cs typeface="+mn-cs"/>
                  <a:sym typeface="Helvetica Light"/>
                </a:defRPr>
              </a:lvl6pPr>
              <a:lvl7pPr indent="1371600" algn="ctr" defTabSz="584200">
                <a:defRPr sz="3600">
                  <a:latin typeface="+mn-lt"/>
                  <a:ea typeface="+mn-ea"/>
                  <a:cs typeface="+mn-cs"/>
                  <a:sym typeface="Helvetica Light"/>
                </a:defRPr>
              </a:lvl7pPr>
              <a:lvl8pPr indent="1600200" algn="ctr" defTabSz="584200">
                <a:defRPr sz="3600">
                  <a:latin typeface="+mn-lt"/>
                  <a:ea typeface="+mn-ea"/>
                  <a:cs typeface="+mn-cs"/>
                  <a:sym typeface="Helvetica Light"/>
                </a:defRPr>
              </a:lvl8pPr>
              <a:lvl9pPr indent="1828800" algn="ctr" defTabSz="584200">
                <a:defRPr sz="3600">
                  <a:latin typeface="+mn-lt"/>
                  <a:ea typeface="+mn-ea"/>
                  <a:cs typeface="+mn-cs"/>
                  <a:sym typeface="Helvetica Light"/>
                </a:defRPr>
              </a:lvl9pPr>
            </a:lstStyle>
            <a:p>
              <a:pPr lvl="0" algn="l" defTabSz="4572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pic>
        <p:nvPicPr>
          <p:cNvPr id="18" name="Picture 2" descr="image0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4151" y="0"/>
            <a:ext cx="4170039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58025"/>
            <a:ext cx="1187192" cy="1618375"/>
          </a:xfrm>
          <a:prstGeom prst="rect">
            <a:avLst/>
          </a:prstGeom>
        </p:spPr>
      </p:pic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45" y="27087"/>
            <a:ext cx="2073001" cy="18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090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5886216" y="6553200"/>
            <a:ext cx="2306401" cy="3231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sz="15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R. </a:t>
            </a:r>
            <a:r>
              <a:rPr lang="en-CA" sz="15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Killick</a:t>
            </a:r>
            <a:r>
              <a:rPr lang="en-CA" sz="15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MSc thesis (2015)</a:t>
            </a:r>
            <a:endParaRPr lang="en-CA" sz="15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04800"/>
            <a:ext cx="9087853" cy="1143000"/>
          </a:xfrm>
        </p:spPr>
        <p:txBody>
          <a:bodyPr>
            <a:normAutofit/>
          </a:bodyPr>
          <a:lstStyle/>
          <a:p>
            <a:r>
              <a:rPr lang="en-CA" dirty="0" smtClean="0"/>
              <a:t>Laser fluorescence spectroscopy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57200"/>
            <a:ext cx="9144000" cy="5638800"/>
          </a:xfrm>
        </p:spPr>
        <p:txBody>
          <a:bodyPr>
            <a:normAutofit/>
          </a:bodyPr>
          <a:lstStyle/>
          <a:p>
            <a:r>
              <a:rPr lang="en-CA" sz="2700" dirty="0" smtClean="0"/>
              <a:t>Initial study at Stanford (~2007), now at Carleton University</a:t>
            </a:r>
            <a:endParaRPr lang="en-CA" sz="2700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" y="914400"/>
            <a:ext cx="6355080" cy="238854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2400" y="6478488"/>
            <a:ext cx="559117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B. Flatt, et. al., </a:t>
            </a:r>
            <a:r>
              <a:rPr lang="en-CA" sz="1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Nucl</a:t>
            </a:r>
            <a:r>
              <a:rPr lang="en-CA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 Instr. and Meth. A 578 , 399 (2007)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489960"/>
            <a:ext cx="3210749" cy="30708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3107493"/>
            <a:ext cx="4191000" cy="350593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433636" y="2971800"/>
            <a:ext cx="1319214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A" sz="1200" dirty="0" smtClean="0"/>
              <a:t>Light scattered from electrodes</a:t>
            </a:r>
            <a:endParaRPr lang="en-CA" sz="1200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2057400" y="3433465"/>
            <a:ext cx="556260" cy="6051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581400" y="3433465"/>
            <a:ext cx="228600" cy="5289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886" y="2987396"/>
            <a:ext cx="4154714" cy="364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50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5" grpId="0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9878"/>
            <a:ext cx="9144000" cy="5638800"/>
          </a:xfrm>
        </p:spPr>
        <p:txBody>
          <a:bodyPr/>
          <a:lstStyle/>
          <a:p>
            <a:r>
              <a:rPr lang="en-CA" altLang="zh-CN" dirty="0" smtClean="0"/>
              <a:t>Open geometry for laser spectroscopy</a:t>
            </a:r>
            <a:endParaRPr lang="zh-CN" alt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820" y="3223957"/>
            <a:ext cx="6231528" cy="3610485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4115220" y="4876800"/>
            <a:ext cx="762000" cy="1143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115220" y="4876800"/>
            <a:ext cx="1143000" cy="685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391820" y="4876800"/>
            <a:ext cx="457200" cy="129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401345" y="4869418"/>
            <a:ext cx="1228725" cy="447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801020" y="56388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altLang="zh-CN" dirty="0" smtClean="0"/>
              <a:t>25.5°</a:t>
            </a:r>
            <a:endParaRPr lang="zh-CN" alt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772820" y="53340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altLang="zh-CN" dirty="0" smtClean="0"/>
              <a:t>59.5°</a:t>
            </a:r>
            <a:endParaRPr lang="zh-CN" altLang="en-US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637646" y="-2266045"/>
            <a:ext cx="1488128" cy="8763419"/>
          </a:xfrm>
          <a:prstGeom prst="rect">
            <a:avLst/>
          </a:prstGeom>
        </p:spPr>
      </p:pic>
      <p:cxnSp>
        <p:nvCxnSpPr>
          <p:cNvPr id="28" name="Straight Connector 27"/>
          <p:cNvCxnSpPr>
            <a:endCxn id="4" idx="0"/>
          </p:cNvCxnSpPr>
          <p:nvPr/>
        </p:nvCxnSpPr>
        <p:spPr>
          <a:xfrm flipH="1">
            <a:off x="5935584" y="2667000"/>
            <a:ext cx="694236" cy="556957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8534820" y="2667000"/>
            <a:ext cx="381002" cy="556957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5935585" y="3223957"/>
            <a:ext cx="2980236" cy="3228892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2010195" y="5334000"/>
            <a:ext cx="2057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 smtClean="0">
                <a:solidFill>
                  <a:srgbClr val="7030A0"/>
                </a:solidFill>
              </a:rPr>
              <a:t>Minimum quadrupole potential distortion:</a:t>
            </a:r>
          </a:p>
          <a:p>
            <a:r>
              <a:rPr lang="en-CA" sz="1400" dirty="0" smtClean="0">
                <a:solidFill>
                  <a:srgbClr val="7030A0"/>
                </a:solidFill>
              </a:rPr>
              <a:t>r</a:t>
            </a:r>
            <a:r>
              <a:rPr lang="en-CA" sz="1400" baseline="-25000" dirty="0" smtClean="0">
                <a:solidFill>
                  <a:srgbClr val="7030A0"/>
                </a:solidFill>
              </a:rPr>
              <a:t>e</a:t>
            </a:r>
            <a:r>
              <a:rPr lang="en-CA" sz="1400" dirty="0" smtClean="0">
                <a:solidFill>
                  <a:srgbClr val="7030A0"/>
                </a:solidFill>
              </a:rPr>
              <a:t>/r</a:t>
            </a:r>
            <a:r>
              <a:rPr lang="en-CA" sz="1400" baseline="-25000" dirty="0" smtClean="0">
                <a:solidFill>
                  <a:srgbClr val="7030A0"/>
                </a:solidFill>
              </a:rPr>
              <a:t>0</a:t>
            </a:r>
            <a:r>
              <a:rPr lang="en-CA" sz="1400" dirty="0" smtClean="0">
                <a:solidFill>
                  <a:srgbClr val="7030A0"/>
                </a:solidFill>
              </a:rPr>
              <a:t>=1.14511</a:t>
            </a:r>
            <a:endParaRPr lang="en-CA" sz="1400" dirty="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20220" y="5486400"/>
            <a:ext cx="99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 smtClean="0">
                <a:solidFill>
                  <a:srgbClr val="7030A0"/>
                </a:solidFill>
              </a:rPr>
              <a:t>r</a:t>
            </a:r>
            <a:r>
              <a:rPr lang="en-CA" sz="1400" baseline="-25000" dirty="0" smtClean="0">
                <a:solidFill>
                  <a:srgbClr val="7030A0"/>
                </a:solidFill>
              </a:rPr>
              <a:t>e</a:t>
            </a:r>
            <a:r>
              <a:rPr lang="en-CA" sz="1400" dirty="0" smtClean="0">
                <a:solidFill>
                  <a:srgbClr val="7030A0"/>
                </a:solidFill>
              </a:rPr>
              <a:t>/r</a:t>
            </a:r>
            <a:r>
              <a:rPr lang="en-CA" sz="1400" baseline="-25000" dirty="0" smtClean="0">
                <a:solidFill>
                  <a:srgbClr val="7030A0"/>
                </a:solidFill>
              </a:rPr>
              <a:t>0</a:t>
            </a:r>
            <a:r>
              <a:rPr lang="en-CA" sz="1400" dirty="0" smtClean="0">
                <a:solidFill>
                  <a:srgbClr val="7030A0"/>
                </a:solidFill>
              </a:rPr>
              <a:t>=0.357</a:t>
            </a:r>
            <a:endParaRPr lang="en-CA" sz="1400" dirty="0">
              <a:solidFill>
                <a:srgbClr val="7030A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87220" y="6613525"/>
            <a:ext cx="457200" cy="24447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87502" y="22202"/>
            <a:ext cx="1676401" cy="3613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941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Summary and outlook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 smtClean="0"/>
              <a:t>Ba-tagging in gaseous xenon</a:t>
            </a:r>
          </a:p>
          <a:p>
            <a:pPr lvl="1"/>
            <a:r>
              <a:rPr lang="en-CA" dirty="0" smtClean="0"/>
              <a:t>RF-funnel successfully extract ions from 10 bar xenon (Stanford, McGill)</a:t>
            </a:r>
          </a:p>
          <a:p>
            <a:pPr lvl="1"/>
            <a:r>
              <a:rPr lang="en-CA" dirty="0" smtClean="0"/>
              <a:t>Linear Paul trap (TRIUMF) &amp; MR-TOF-MS (McGill) under development</a:t>
            </a:r>
          </a:p>
          <a:p>
            <a:pPr lvl="1"/>
            <a:r>
              <a:rPr lang="en-CA" dirty="0" smtClean="0"/>
              <a:t>Laser fluorescence spectroscopy successfully developed for Ba-ion identification (Stanford, Carleton)</a:t>
            </a:r>
          </a:p>
          <a:p>
            <a:pPr lvl="1"/>
            <a:r>
              <a:rPr lang="en-CA" dirty="0" smtClean="0">
                <a:solidFill>
                  <a:srgbClr val="7030A0"/>
                </a:solidFill>
              </a:rPr>
              <a:t>Combine the RF-funnel, linear Paul trap, laser spectroscopy, MR-TOF-MS</a:t>
            </a:r>
            <a:endParaRPr lang="en-CA" dirty="0" smtClean="0"/>
          </a:p>
          <a:p>
            <a:pPr lvl="4"/>
            <a:endParaRPr lang="en-CA" dirty="0" smtClean="0"/>
          </a:p>
          <a:p>
            <a:r>
              <a:rPr lang="en-CA" dirty="0" smtClean="0"/>
              <a:t>Linear Paul Trap</a:t>
            </a:r>
          </a:p>
          <a:p>
            <a:pPr lvl="1"/>
            <a:r>
              <a:rPr lang="en-CA" dirty="0" smtClean="0"/>
              <a:t>Simulation of ion deflection, capture, cooling</a:t>
            </a:r>
          </a:p>
          <a:p>
            <a:pPr lvl="1"/>
            <a:r>
              <a:rPr lang="en-CA" dirty="0" smtClean="0">
                <a:solidFill>
                  <a:srgbClr val="7030A0"/>
                </a:solidFill>
              </a:rPr>
              <a:t>More simulations, optimizations</a:t>
            </a:r>
          </a:p>
          <a:p>
            <a:pPr lvl="1"/>
            <a:r>
              <a:rPr lang="en-CA" dirty="0" smtClean="0">
                <a:solidFill>
                  <a:srgbClr val="7030A0"/>
                </a:solidFill>
              </a:rPr>
              <a:t>Build the linear Paul </a:t>
            </a:r>
            <a:r>
              <a:rPr lang="en-CA" dirty="0">
                <a:solidFill>
                  <a:srgbClr val="7030A0"/>
                </a:solidFill>
              </a:rPr>
              <a:t>trap, Experiments!</a:t>
            </a:r>
          </a:p>
          <a:p>
            <a:pPr marL="457200" lvl="1" indent="0">
              <a:buNone/>
            </a:pPr>
            <a:endParaRPr lang="en-CA" dirty="0" smtClean="0">
              <a:solidFill>
                <a:srgbClr val="7030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01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46" y="27087"/>
            <a:ext cx="1839868" cy="1599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383" y="-1155369"/>
            <a:ext cx="6569991" cy="4368345"/>
          </a:xfrm>
          <a:prstGeom prst="rect">
            <a:avLst/>
          </a:prstGeom>
        </p:spPr>
      </p:pic>
      <p:sp>
        <p:nvSpPr>
          <p:cNvPr id="2051" name="Rectangle 3"/>
          <p:cNvSpPr>
            <a:spLocks/>
          </p:cNvSpPr>
          <p:nvPr/>
        </p:nvSpPr>
        <p:spPr bwMode="auto">
          <a:xfrm>
            <a:off x="494758" y="1556792"/>
            <a:ext cx="8007615" cy="515719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25400" tIns="25400" rIns="25400" bIns="25400"/>
          <a:lstStyle/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800" dirty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University of Alabama, Tuscaloosa AL, USA — </a:t>
            </a:r>
            <a:r>
              <a:rPr lang="en-US" altLang="en-US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T Didberidze, M Hughes, A Piepke, R Tsang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800" dirty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University of Bern, Switzerland — </a:t>
            </a:r>
            <a: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J-L Vuilleumier</a:t>
            </a:r>
            <a:endParaRPr lang="en-US" altLang="en-US" sz="800" dirty="0">
              <a:solidFill>
                <a:schemeClr val="tx1"/>
              </a:solidFill>
              <a:latin typeface="DejaVu Serif" panose="02060603050605020204" pitchFamily="18" charset="0"/>
              <a:ea typeface="DejaVu Serif" panose="02060603050605020204" pitchFamily="18" charset="0"/>
              <a:cs typeface="DejaVu Serif" panose="02060603050605020204" pitchFamily="18" charset="0"/>
              <a:sym typeface="Calibri" pitchFamily="34" charset="0"/>
            </a:endParaRP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800" dirty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Brookhaven National Laboratory, Upton NY, USA — </a:t>
            </a:r>
            <a:r>
              <a:rPr lang="en-US" altLang="en-US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M Chiu, G De Geronimo, S Li, V Radeka, T Rao, G Smith, T Tsang, B Yu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800" dirty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California Institute of Technology, Pasadena CA, USA — </a:t>
            </a:r>
            <a:r>
              <a:rPr lang="en-US" altLang="en-US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P Vogel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800" dirty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Carleton University, Ottawa ON, Canada — </a:t>
            </a:r>
            <a:r>
              <a:rPr lang="en-US" sz="800" dirty="0">
                <a:solidFill>
                  <a:schemeClr val="tx1">
                    <a:lumMod val="95000"/>
                    <a:lumOff val="5000"/>
                  </a:schemeClr>
                </a:solidFill>
                <a:latin typeface="DejaVu Serif" panose="02060603050605020204" pitchFamily="18" charset="0"/>
                <a:sym typeface="Calibri" panose="020F0502020204030204" pitchFamily="34" charset="0"/>
              </a:rPr>
              <a:t>I Badhrees, </a:t>
            </a:r>
            <a: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Y </a:t>
            </a:r>
            <a:r>
              <a:rPr lang="en-US" altLang="en-US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Baribeau, </a:t>
            </a:r>
            <a: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M </a:t>
            </a:r>
            <a:r>
              <a:rPr lang="en-US" altLang="en-US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Bowcock, M Dunford, M </a:t>
            </a:r>
            <a: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Facina,</a:t>
            </a:r>
          </a:p>
          <a:p>
            <a:pPr algn="ctr">
              <a:lnSpc>
                <a:spcPct val="80000"/>
              </a:lnSpc>
              <a:spcBef>
                <a:spcPts val="400"/>
              </a:spcBef>
            </a:pPr>
            <a: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R </a:t>
            </a:r>
            <a:r>
              <a:rPr lang="en-US" altLang="en-US" sz="800" dirty="0" err="1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Gornea</a:t>
            </a:r>
            <a: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, K Graham, P </a:t>
            </a:r>
            <a:r>
              <a:rPr lang="en-US" altLang="en-US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Gravelle, R Killick, T Koffas, C </a:t>
            </a:r>
            <a: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Licciardi, K </a:t>
            </a:r>
            <a:r>
              <a:rPr lang="en-US" altLang="en-US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McFarlane, R Schnarr, D Sinclair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800" dirty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Colorado State University, Fort Collins CO, USA — </a:t>
            </a:r>
            <a:r>
              <a:rPr lang="en-US" altLang="en-US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C Chambers, A Craycraft, W Fairbank </a:t>
            </a:r>
            <a: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Jr, </a:t>
            </a:r>
            <a:r>
              <a:rPr lang="en-US" altLang="en-US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T Walton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800" dirty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Drexel University, Philadelphia PA, USA — </a:t>
            </a:r>
            <a:r>
              <a:rPr lang="en-US" sz="800" dirty="0" smtClean="0">
                <a:solidFill>
                  <a:schemeClr val="tx1"/>
                </a:solidFill>
                <a:latin typeface="DejaVu Serif" panose="02060603050605020204" pitchFamily="18" charset="0"/>
                <a:sym typeface="Calibri" panose="020F0502020204030204" pitchFamily="34" charset="0"/>
              </a:rPr>
              <a:t>E </a:t>
            </a:r>
            <a:r>
              <a:rPr lang="en-US" sz="800" dirty="0">
                <a:solidFill>
                  <a:schemeClr val="tx1"/>
                </a:solidFill>
                <a:latin typeface="DejaVu Serif" panose="02060603050605020204" pitchFamily="18" charset="0"/>
                <a:sym typeface="Calibri" panose="020F0502020204030204" pitchFamily="34" charset="0"/>
              </a:rPr>
              <a:t>Callaghan, </a:t>
            </a:r>
            <a: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MJ </a:t>
            </a:r>
            <a:r>
              <a:rPr lang="en-US" altLang="en-US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Dolinski, YH Lin, </a:t>
            </a:r>
            <a: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E Smith, Y-R </a:t>
            </a:r>
            <a:r>
              <a:rPr lang="en-US" altLang="en-US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Yen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800" dirty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Duke University, Durham NC, USA — </a:t>
            </a:r>
            <a:r>
              <a:rPr lang="en-US" altLang="en-US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PS Barbeau, G Swift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800" dirty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University of Erlangen-Nuremberg, Erlangen, Germany — </a:t>
            </a:r>
            <a:r>
              <a:rPr lang="en-US" altLang="en-US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G Anton, R Bayerlein, J Hoessl, P Hufschmidt, A Jamil, T Michel, T Ziegler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800" dirty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IBS Center for Underground Physics, Daejeon, South Korea — </a:t>
            </a:r>
            <a:r>
              <a:rPr lang="en-US" altLang="en-US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DS Leonard</a:t>
            </a:r>
            <a:endParaRPr lang="en-US" altLang="en-US" sz="800" dirty="0">
              <a:solidFill>
                <a:srgbClr val="FF0000"/>
              </a:solidFill>
              <a:latin typeface="DejaVu Serif" panose="02060603050605020204" pitchFamily="18" charset="0"/>
              <a:ea typeface="DejaVu Serif" panose="02060603050605020204" pitchFamily="18" charset="0"/>
              <a:cs typeface="DejaVu Serif" panose="02060603050605020204" pitchFamily="18" charset="0"/>
              <a:sym typeface="Calibri" pitchFamily="34" charset="0"/>
            </a:endParaRP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800" dirty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IHEP Beijing, People</a:t>
            </a:r>
            <a:r>
              <a:rPr lang="ja-JP" altLang="en-US" sz="800" dirty="0">
                <a:solidFill>
                  <a:srgbClr val="C00000"/>
                </a:solidFill>
                <a:latin typeface="DejaVu Serif" panose="02060603050605020204" pitchFamily="18" charset="0"/>
                <a:ea typeface="MS PGothic" pitchFamily="34" charset="-128"/>
                <a:cs typeface="DejaVu Serif" panose="02060603050605020204" pitchFamily="18" charset="0"/>
                <a:sym typeface="Arial" pitchFamily="34" charset="0"/>
              </a:rPr>
              <a:t>’</a:t>
            </a:r>
            <a:r>
              <a:rPr lang="en-US" altLang="ja-JP" sz="800" dirty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s Republic of China — </a:t>
            </a:r>
            <a:r>
              <a:rPr lang="en-US" altLang="ja-JP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G Cao, W Cen, X Jiang, H Li, Z Ning, X Sun, </a:t>
            </a:r>
            <a:r>
              <a:rPr lang="en-US" altLang="en-US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T Tolba</a:t>
            </a:r>
            <a:r>
              <a:rPr lang="en-US" altLang="ja-JP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, W Wei, L Wen, W Wu, J Zhao</a:t>
            </a:r>
            <a:endParaRPr lang="en-US" altLang="ja-JP" sz="800" dirty="0">
              <a:solidFill>
                <a:srgbClr val="FF0000"/>
              </a:solidFill>
              <a:latin typeface="DejaVu Serif" panose="02060603050605020204" pitchFamily="18" charset="0"/>
              <a:ea typeface="DejaVu Serif" panose="02060603050605020204" pitchFamily="18" charset="0"/>
              <a:cs typeface="DejaVu Serif" panose="02060603050605020204" pitchFamily="18" charset="0"/>
              <a:sym typeface="Calibri" pitchFamily="34" charset="0"/>
            </a:endParaRP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800" dirty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ITEP Moscow, Russia — </a:t>
            </a:r>
            <a:r>
              <a:rPr lang="en-US" altLang="en-US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V </a:t>
            </a:r>
            <a:r>
              <a:rPr lang="en-US" altLang="en-US" sz="800" dirty="0" err="1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Belov</a:t>
            </a:r>
            <a:r>
              <a:rPr lang="en-US" altLang="en-US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, A Burenkov, A Karelin, A Kobyakin, A Kuchenkov, V Stekhanov, O Zeldovich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800" dirty="0" smtClean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University </a:t>
            </a:r>
            <a:r>
              <a:rPr lang="en-US" altLang="en-US" sz="800" dirty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of Illinois, Urbana-Champaign IL, USA — </a:t>
            </a:r>
            <a:r>
              <a:rPr lang="en-US" altLang="en-US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D Beck, M </a:t>
            </a:r>
            <a: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Coon</a:t>
            </a:r>
            <a:r>
              <a:rPr lang="en-US" altLang="en-US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, </a:t>
            </a:r>
            <a: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S </a:t>
            </a:r>
            <a:r>
              <a:rPr lang="en-US" altLang="en-US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Li</a:t>
            </a:r>
            <a: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, </a:t>
            </a:r>
            <a:r>
              <a:rPr lang="en-US" altLang="en-US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L Yang</a:t>
            </a:r>
            <a:endParaRPr lang="en-US" altLang="ja-JP" sz="800" dirty="0">
              <a:solidFill>
                <a:schemeClr val="tx1"/>
              </a:solidFill>
              <a:latin typeface="DejaVu Serif" panose="02060603050605020204" pitchFamily="18" charset="0"/>
              <a:ea typeface="DejaVu Serif" panose="02060603050605020204" pitchFamily="18" charset="0"/>
              <a:cs typeface="DejaVu Serif" panose="02060603050605020204" pitchFamily="18" charset="0"/>
              <a:sym typeface="Calibri" pitchFamily="34" charset="0"/>
            </a:endParaRP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800" dirty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Indiana University, Bloomington IN, USA — </a:t>
            </a:r>
            <a:r>
              <a:rPr lang="en-US" altLang="en-US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JB Albert, S Daugherty, TN Johnson, LJ Kaufman, G Visser, J Zettlemoyer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800" dirty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University of California, Irvine, Irvine CA, USA — </a:t>
            </a:r>
            <a:r>
              <a:rPr lang="en-US" altLang="en-US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M Moe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800" dirty="0" smtClean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Laurentian </a:t>
            </a:r>
            <a:r>
              <a:rPr lang="en-US" altLang="en-US" sz="800" dirty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University, Sudbury ON, Canada — </a:t>
            </a:r>
            <a:r>
              <a:rPr lang="en-US" altLang="en-US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B Cleveland, A Der Mesrobian-Kabakian, J Farine, </a:t>
            </a:r>
            <a: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U </a:t>
            </a:r>
            <a:r>
              <a:rPr lang="en-US" altLang="en-US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Wichoski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800" dirty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Lawrence Livermore National Laboratory, Livermore CA, USA — </a:t>
            </a:r>
            <a:r>
              <a:rPr lang="en-US" altLang="en-US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O Alford, J </a:t>
            </a:r>
            <a: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Brodsky,</a:t>
            </a:r>
          </a:p>
          <a:p>
            <a:pPr algn="ctr">
              <a:lnSpc>
                <a:spcPct val="80000"/>
              </a:lnSpc>
              <a:spcBef>
                <a:spcPts val="400"/>
              </a:spcBef>
            </a:pPr>
            <a: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M Heffner, G </a:t>
            </a:r>
            <a:r>
              <a:rPr lang="en-US" altLang="en-US" sz="800" dirty="0" err="1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Holtmeier</a:t>
            </a:r>
            <a: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, A House, M Johnson, S </a:t>
            </a:r>
            <a:r>
              <a:rPr lang="en-US" altLang="en-US" sz="800" dirty="0" err="1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Sangiorgio</a:t>
            </a:r>
            <a:endParaRPr lang="en-US" altLang="en-US" sz="800" dirty="0" smtClean="0">
              <a:solidFill>
                <a:schemeClr val="tx1"/>
              </a:solidFill>
              <a:latin typeface="DejaVu Serif" panose="02060603050605020204" pitchFamily="18" charset="0"/>
              <a:ea typeface="DejaVu Serif" panose="02060603050605020204" pitchFamily="18" charset="0"/>
              <a:cs typeface="DejaVu Serif" panose="02060603050605020204" pitchFamily="18" charset="0"/>
              <a:sym typeface="Calibri" pitchFamily="34" charset="0"/>
            </a:endParaRP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800" dirty="0" smtClean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University </a:t>
            </a:r>
            <a:r>
              <a:rPr lang="en-US" altLang="en-US" sz="800" dirty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of Massachusetts, Amherst MA, USA </a:t>
            </a:r>
            <a:r>
              <a:rPr lang="en-US" altLang="en-US" sz="800" dirty="0" smtClean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—</a:t>
            </a:r>
            <a: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S </a:t>
            </a:r>
            <a:r>
              <a:rPr lang="en-US" altLang="en-US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Feyzbakhsh, S Johnston, </a:t>
            </a:r>
            <a: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M </a:t>
            </a:r>
            <a:r>
              <a:rPr lang="en-US" altLang="en-US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Negus, A Pocar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800" dirty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McGill University, Montreal </a:t>
            </a:r>
            <a:r>
              <a:rPr lang="en-US" altLang="en-US" sz="800" dirty="0" smtClean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QC, </a:t>
            </a:r>
            <a:r>
              <a:rPr lang="en-US" altLang="en-US" sz="800" dirty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Canada — </a:t>
            </a:r>
            <a:r>
              <a:rPr lang="en-US" altLang="en-US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T </a:t>
            </a:r>
            <a: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Brunner</a:t>
            </a:r>
            <a:r>
              <a:rPr lang="en-US" sz="800" dirty="0">
                <a:solidFill>
                  <a:schemeClr val="tx1"/>
                </a:solidFill>
                <a:latin typeface="DejaVu Serif" panose="02060603050605020204" pitchFamily="18" charset="0"/>
                <a:sym typeface="Calibri" panose="020F0502020204030204" pitchFamily="34" charset="0"/>
              </a:rPr>
              <a:t> , K Murray</a:t>
            </a:r>
            <a:endParaRPr lang="en-US" altLang="en-US" sz="800" dirty="0">
              <a:solidFill>
                <a:schemeClr val="tx1"/>
              </a:solidFill>
              <a:latin typeface="DejaVu Serif" panose="02060603050605020204" pitchFamily="18" charset="0"/>
              <a:ea typeface="DejaVu Serif" panose="02060603050605020204" pitchFamily="18" charset="0"/>
              <a:cs typeface="DejaVu Serif" panose="02060603050605020204" pitchFamily="18" charset="0"/>
              <a:sym typeface="Calibri" pitchFamily="34" charset="0"/>
            </a:endParaRP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800" dirty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Oak Ridge National Laboratory, Oak Ridge TN, </a:t>
            </a:r>
            <a:r>
              <a:rPr lang="en-US" altLang="en-US" sz="800" dirty="0" smtClean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USA </a:t>
            </a:r>
            <a:r>
              <a:rPr lang="en-US" altLang="en-US" sz="800" dirty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— </a:t>
            </a:r>
            <a:r>
              <a:rPr lang="en-US" altLang="en-US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L Fabris, D Hornback, RJ Newby, K </a:t>
            </a:r>
            <a: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Ziock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800" dirty="0" smtClean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Pacific Northwest National Laboratory, Richland, WA, </a:t>
            </a:r>
            <a:r>
              <a:rPr lang="en-US" altLang="en-US" sz="800" dirty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USA — </a:t>
            </a:r>
            <a: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EW </a:t>
            </a:r>
            <a:r>
              <a:rPr lang="en-US" altLang="en-US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Hoppe, </a:t>
            </a:r>
            <a: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JL </a:t>
            </a:r>
            <a:r>
              <a:rPr lang="en-US" altLang="en-US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Orrell</a:t>
            </a:r>
            <a:endParaRPr lang="en-US" altLang="en-US" sz="800" dirty="0">
              <a:solidFill>
                <a:srgbClr val="C00000"/>
              </a:solidFill>
              <a:latin typeface="DejaVu Serif" panose="02060603050605020204" pitchFamily="18" charset="0"/>
              <a:ea typeface="DejaVu Serif" panose="02060603050605020204" pitchFamily="18" charset="0"/>
              <a:cs typeface="DejaVu Serif" panose="02060603050605020204" pitchFamily="18" charset="0"/>
              <a:sym typeface="Calibri" pitchFamily="34" charset="0"/>
            </a:endParaRP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800" dirty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Rensselaer Polytechnic Institute, Troy NY, USA — </a:t>
            </a:r>
            <a:r>
              <a:rPr lang="en-US" altLang="en-US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E </a:t>
            </a:r>
            <a: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Brown, K </a:t>
            </a:r>
            <a:r>
              <a:rPr lang="en-US" altLang="en-US" sz="800" dirty="0" err="1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Odgers</a:t>
            </a:r>
            <a:endParaRPr lang="en-US" altLang="en-US" sz="800" dirty="0" smtClean="0">
              <a:solidFill>
                <a:schemeClr val="tx1"/>
              </a:solidFill>
              <a:latin typeface="DejaVu Serif" panose="02060603050605020204" pitchFamily="18" charset="0"/>
              <a:ea typeface="DejaVu Serif" panose="02060603050605020204" pitchFamily="18" charset="0"/>
              <a:cs typeface="DejaVu Serif" panose="02060603050605020204" pitchFamily="18" charset="0"/>
              <a:sym typeface="Calibri" pitchFamily="34" charset="0"/>
            </a:endParaRP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800" dirty="0" err="1" smtClean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Université</a:t>
            </a:r>
            <a:r>
              <a:rPr lang="en-US" altLang="en-US" sz="800" dirty="0" smtClean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 de </a:t>
            </a:r>
            <a:r>
              <a:rPr lang="en-US" altLang="en-US" sz="800" dirty="0" err="1" smtClean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Sherbrooke</a:t>
            </a:r>
            <a:r>
              <a:rPr lang="en-US" altLang="en-US" sz="800" dirty="0" smtClean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 —</a:t>
            </a:r>
            <a:r>
              <a:rPr lang="en-US" altLang="en-US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  S </a:t>
            </a:r>
            <a:r>
              <a:rPr lang="en-US" altLang="en-US" sz="800" dirty="0" err="1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Charlebois</a:t>
            </a:r>
            <a:r>
              <a:rPr lang="en-US" altLang="en-US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, D </a:t>
            </a:r>
            <a:r>
              <a:rPr lang="en-US" altLang="en-US" sz="800" dirty="0" err="1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Danovitch</a:t>
            </a:r>
            <a:r>
              <a:rPr lang="en-US" altLang="en-US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, R Fontaine, JF Pratte, </a:t>
            </a:r>
            <a: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J </a:t>
            </a:r>
            <a:r>
              <a:rPr lang="en-US" altLang="en-US" sz="800" dirty="0" err="1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Sylvestre</a:t>
            </a:r>
            <a: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, F Bourque, T Rossignol, S Parent, M </a:t>
            </a:r>
            <a:r>
              <a:rPr lang="en-US" altLang="en-US" sz="800" dirty="0" err="1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Côté</a:t>
            </a:r>
            <a: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, F </a:t>
            </a:r>
            <a:r>
              <a:rPr lang="en-US" altLang="en-US" sz="800" dirty="0" err="1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Vachon</a:t>
            </a:r>
            <a: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, F </a:t>
            </a:r>
            <a:r>
              <a:rPr lang="en-US" altLang="en-US" sz="800" dirty="0" err="1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Nolet</a:t>
            </a:r>
            <a: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, </a:t>
            </a:r>
            <a:b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</a:br>
            <a: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	                H </a:t>
            </a:r>
            <a:r>
              <a:rPr lang="en-US" altLang="en-US" sz="800" dirty="0" err="1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Dautet</a:t>
            </a:r>
            <a:endParaRPr lang="en-US" altLang="en-US" sz="800" dirty="0" smtClean="0">
              <a:solidFill>
                <a:schemeClr val="tx1"/>
              </a:solidFill>
              <a:latin typeface="DejaVu Serif" panose="02060603050605020204" pitchFamily="18" charset="0"/>
              <a:ea typeface="DejaVu Serif" panose="02060603050605020204" pitchFamily="18" charset="0"/>
              <a:cs typeface="DejaVu Serif" panose="02060603050605020204" pitchFamily="18" charset="0"/>
              <a:sym typeface="Calibri" pitchFamily="34" charset="0"/>
            </a:endParaRP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800" dirty="0" smtClean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SLAC National Accelerator Laboratory, Menlo Park CA, USA — </a:t>
            </a:r>
            <a:r>
              <a:rPr lang="en-US" altLang="en-US" sz="800" dirty="0" smtClean="0"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J </a:t>
            </a:r>
            <a:r>
              <a:rPr lang="en-US" altLang="en-US" sz="800" dirty="0" err="1" smtClean="0"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Dalmasson</a:t>
            </a:r>
            <a: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, T Daniels, S </a:t>
            </a:r>
            <a:r>
              <a:rPr lang="en-US" altLang="en-US" sz="800" dirty="0" err="1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Delaquis</a:t>
            </a:r>
            <a: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,</a:t>
            </a:r>
          </a:p>
          <a:p>
            <a:pPr algn="ctr">
              <a:lnSpc>
                <a:spcPct val="80000"/>
              </a:lnSpc>
              <a:spcBef>
                <a:spcPts val="400"/>
              </a:spcBef>
            </a:pPr>
            <a: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G </a:t>
            </a:r>
            <a:r>
              <a:rPr lang="en-US" altLang="en-US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Haller, R Herbst</a:t>
            </a:r>
            <a: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, </a:t>
            </a:r>
            <a:r>
              <a:rPr lang="en-US" altLang="en-US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M </a:t>
            </a:r>
            <a: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Kwiatkowski, A </a:t>
            </a:r>
            <a:r>
              <a:rPr lang="en-US" altLang="en-US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Odian, M Oriunno, B Mong, PC </a:t>
            </a:r>
            <a: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Rowson, K </a:t>
            </a:r>
            <a:r>
              <a:rPr lang="en-US" altLang="en-US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Skarpaas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800" dirty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University of South Dakota, Vermillion SD, USA — </a:t>
            </a:r>
            <a: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J Daughhetee, R </a:t>
            </a:r>
            <a:r>
              <a:rPr lang="en-US" altLang="en-US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MacLellan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800" dirty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Stanford University, Stanford CA, USA — </a:t>
            </a:r>
            <a:r>
              <a:rPr lang="en-US" altLang="en-US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R DeVoe, D Fudenberg, G Gratta, M </a:t>
            </a:r>
            <a: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Jewell, S Kravitz,</a:t>
            </a:r>
          </a:p>
          <a:p>
            <a:pPr algn="ctr">
              <a:lnSpc>
                <a:spcPct val="80000"/>
              </a:lnSpc>
              <a:spcBef>
                <a:spcPts val="400"/>
              </a:spcBef>
            </a:pPr>
            <a: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D Moore, I Ostrovskiy, A Schubert, M Weber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800" dirty="0" smtClean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Stony </a:t>
            </a:r>
            <a:r>
              <a:rPr lang="en-US" altLang="en-US" sz="800" dirty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Brook University, SUNY, </a:t>
            </a:r>
            <a:r>
              <a:rPr lang="en-US" altLang="en-US" sz="800" dirty="0" smtClean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Stony Brook</a:t>
            </a:r>
            <a:r>
              <a:rPr lang="en-US" altLang="en-US" sz="800" dirty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, NY, USA — </a:t>
            </a:r>
            <a:r>
              <a:rPr lang="en-US" altLang="en-US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K Kumar, O Njoya, M Tarka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800" dirty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Technical University of Munich, Garching, Germany — </a:t>
            </a:r>
            <a:r>
              <a:rPr lang="en-US" altLang="en-US" sz="800" dirty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P Fierlinger, M Marino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r>
              <a:rPr lang="en-US" altLang="en-US" sz="800" dirty="0" smtClean="0">
                <a:solidFill>
                  <a:srgbClr val="C00000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TRIUMF, Vancouver BC, Canada — </a:t>
            </a:r>
            <a: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J </a:t>
            </a:r>
            <a:r>
              <a:rPr lang="en-US" altLang="en-US" sz="800" dirty="0" err="1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Dilling</a:t>
            </a:r>
            <a: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, P </a:t>
            </a:r>
            <a:r>
              <a:rPr lang="en-US" altLang="en-US" sz="800" dirty="0" err="1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Gumplinger</a:t>
            </a:r>
            <a: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, </a:t>
            </a:r>
            <a:r>
              <a:rPr lang="en-US" altLang="en-US" sz="800" dirty="0"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R </a:t>
            </a:r>
            <a:r>
              <a:rPr lang="en-US" altLang="en-US" sz="800" dirty="0" err="1" smtClean="0"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Krücken</a:t>
            </a:r>
            <a:r>
              <a:rPr lang="en-US" altLang="en-US" sz="800" dirty="0" smtClean="0"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, Y </a:t>
            </a:r>
            <a:r>
              <a:rPr lang="en-US" altLang="en-US" sz="800" dirty="0"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Lan, </a:t>
            </a:r>
            <a: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F </a:t>
            </a:r>
            <a:r>
              <a:rPr lang="en-US" altLang="en-US" sz="800" dirty="0" err="1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Retière</a:t>
            </a:r>
            <a:r>
              <a:rPr lang="en-US" altLang="en-US" sz="800" dirty="0" smtClean="0">
                <a:solidFill>
                  <a:schemeClr val="tx1"/>
                </a:solidFill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  <a:sym typeface="Calibri" pitchFamily="34" charset="0"/>
              </a:rPr>
              <a:t>, V Strickland</a:t>
            </a:r>
          </a:p>
          <a:p>
            <a:pPr>
              <a:lnSpc>
                <a:spcPct val="80000"/>
              </a:lnSpc>
              <a:spcBef>
                <a:spcPts val="400"/>
              </a:spcBef>
            </a:pPr>
            <a:endParaRPr lang="en-US" altLang="en-US" sz="900" dirty="0">
              <a:solidFill>
                <a:schemeClr val="tx1"/>
              </a:solidFill>
              <a:latin typeface="DejaVu Serif" panose="02060603050605020204" pitchFamily="18" charset="0"/>
              <a:ea typeface="DejaVu Serif" panose="02060603050605020204" pitchFamily="18" charset="0"/>
              <a:cs typeface="DejaVu Serif" panose="02060603050605020204" pitchFamily="18" charset="0"/>
              <a:sym typeface="Calibri" pitchFamily="34" charset="0"/>
            </a:endParaRPr>
          </a:p>
        </p:txBody>
      </p:sp>
      <p:sp>
        <p:nvSpPr>
          <p:cNvPr id="2050" name="Rectangle 2"/>
          <p:cNvSpPr>
            <a:spLocks/>
          </p:cNvSpPr>
          <p:nvPr/>
        </p:nvSpPr>
        <p:spPr bwMode="auto">
          <a:xfrm rot="16200000">
            <a:off x="-1911205" y="3753479"/>
            <a:ext cx="5026535" cy="921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/>
          <a:p>
            <a:pPr algn="ctr">
              <a:tabLst>
                <a:tab pos="457189" algn="l"/>
                <a:tab pos="914377" algn="l"/>
                <a:tab pos="1371566" algn="l"/>
                <a:tab pos="1828754" algn="l"/>
                <a:tab pos="2285943" algn="l"/>
                <a:tab pos="2743131" algn="l"/>
                <a:tab pos="3200320" algn="l"/>
                <a:tab pos="3657509" algn="l"/>
                <a:tab pos="4114697" algn="l"/>
                <a:tab pos="4571886" algn="l"/>
                <a:tab pos="5029074" algn="l"/>
                <a:tab pos="5486263" algn="l"/>
                <a:tab pos="5943451" algn="l"/>
                <a:tab pos="6400640" algn="l"/>
                <a:tab pos="6857829" algn="l"/>
                <a:tab pos="7315017" algn="l"/>
                <a:tab pos="457189" algn="l"/>
                <a:tab pos="914377" algn="l"/>
                <a:tab pos="1371566" algn="l"/>
                <a:tab pos="1828754" algn="l"/>
                <a:tab pos="2285943" algn="l"/>
                <a:tab pos="2743131" algn="l"/>
                <a:tab pos="3200320" algn="l"/>
                <a:tab pos="3657509" algn="l"/>
                <a:tab pos="4114697" algn="l"/>
                <a:tab pos="4571886" algn="l"/>
                <a:tab pos="5029074" algn="l"/>
                <a:tab pos="5486263" algn="l"/>
                <a:tab pos="5943451" algn="l"/>
                <a:tab pos="6400640" algn="l"/>
                <a:tab pos="6857829" algn="l"/>
                <a:tab pos="7315017" algn="l"/>
              </a:tabLst>
              <a:defRPr/>
            </a:pPr>
            <a:r>
              <a:rPr lang="en-US" sz="2400" dirty="0">
                <a:solidFill>
                  <a:srgbClr val="CC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  <a:sym typeface="Candara Bold" charset="0"/>
              </a:rPr>
              <a:t>The nEXO Collaboration      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276045" y="653703"/>
            <a:ext cx="1116277" cy="5486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559091" y="1488963"/>
            <a:ext cx="550185" cy="5486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421389" y="2176849"/>
            <a:ext cx="825589" cy="5486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276043" y="3147785"/>
            <a:ext cx="1116281" cy="5486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412841" y="4127268"/>
            <a:ext cx="842683" cy="54864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414213" y="4968579"/>
            <a:ext cx="839939" cy="54864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416044" y="5842295"/>
            <a:ext cx="836277" cy="548640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 bwMode="auto">
          <a:xfrm flipH="1">
            <a:off x="494758" y="1700808"/>
            <a:ext cx="1" cy="5157192"/>
          </a:xfrm>
          <a:prstGeom prst="line">
            <a:avLst/>
          </a:prstGeom>
          <a:solidFill>
            <a:srgbClr val="BBE0E3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572524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CA" sz="6400" dirty="0"/>
              <a:t>Backup slides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196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EXO-200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" y="990600"/>
            <a:ext cx="9144000" cy="5638800"/>
          </a:xfrm>
        </p:spPr>
        <p:txBody>
          <a:bodyPr>
            <a:normAutofit/>
          </a:bodyPr>
          <a:lstStyle/>
          <a:p>
            <a:r>
              <a:rPr lang="en-CA" dirty="0" smtClean="0"/>
              <a:t>EXO-200 progresses</a:t>
            </a:r>
          </a:p>
          <a:p>
            <a:pPr lvl="1"/>
            <a:r>
              <a:rPr lang="en-CA" dirty="0" smtClean="0"/>
              <a:t>2011 May: </a:t>
            </a:r>
            <a:r>
              <a:rPr lang="en-CA" dirty="0"/>
              <a:t>Started collecting </a:t>
            </a:r>
            <a:r>
              <a:rPr lang="en-CA" dirty="0" smtClean="0"/>
              <a:t>data</a:t>
            </a:r>
          </a:p>
          <a:p>
            <a:pPr lvl="1"/>
            <a:r>
              <a:rPr lang="en-CA" dirty="0" smtClean="0"/>
              <a:t>2011 August: first measurement of </a:t>
            </a:r>
            <a:r>
              <a:rPr lang="el-GR" dirty="0" smtClean="0"/>
              <a:t>2νββ</a:t>
            </a:r>
            <a:r>
              <a:rPr lang="en-CA" dirty="0" smtClean="0"/>
              <a:t> in </a:t>
            </a:r>
            <a:r>
              <a:rPr lang="en-CA" baseline="30000" dirty="0" smtClean="0"/>
              <a:t>136</a:t>
            </a:r>
            <a:r>
              <a:rPr lang="en-CA" dirty="0" smtClean="0"/>
              <a:t>Xe:</a:t>
            </a:r>
          </a:p>
          <a:p>
            <a:pPr marL="914400" lvl="2" indent="0">
              <a:buNone/>
            </a:pPr>
            <a:r>
              <a:rPr lang="en-CA" sz="1800" dirty="0" smtClean="0">
                <a:solidFill>
                  <a:schemeClr val="accent1"/>
                </a:solidFill>
              </a:rPr>
              <a:t>Phys. Rev. Lett. </a:t>
            </a:r>
            <a:r>
              <a:rPr lang="en-CA" sz="1800" b="1" dirty="0" smtClean="0">
                <a:solidFill>
                  <a:schemeClr val="accent1"/>
                </a:solidFill>
              </a:rPr>
              <a:t>109</a:t>
            </a:r>
            <a:r>
              <a:rPr lang="en-CA" sz="1800" dirty="0" smtClean="0">
                <a:solidFill>
                  <a:schemeClr val="accent1"/>
                </a:solidFill>
              </a:rPr>
              <a:t>, 032505 (2011)</a:t>
            </a:r>
          </a:p>
          <a:p>
            <a:pPr lvl="2"/>
            <a:r>
              <a:rPr lang="en-CA" dirty="0" smtClean="0"/>
              <a:t>Agrees with </a:t>
            </a:r>
            <a:r>
              <a:rPr lang="en-CA" dirty="0" err="1" smtClean="0"/>
              <a:t>KamLAND</a:t>
            </a:r>
            <a:r>
              <a:rPr lang="en-CA" dirty="0" smtClean="0"/>
              <a:t>-Zen soon after: </a:t>
            </a:r>
          </a:p>
          <a:p>
            <a:pPr marL="457200" lvl="1" indent="0">
              <a:buNone/>
            </a:pPr>
            <a:r>
              <a:rPr lang="en-CA" sz="1800" dirty="0" smtClean="0">
                <a:solidFill>
                  <a:schemeClr val="accent1"/>
                </a:solidFill>
              </a:rPr>
              <a:t>           Phys</a:t>
            </a:r>
            <a:r>
              <a:rPr lang="en-CA" sz="1800" dirty="0">
                <a:solidFill>
                  <a:schemeClr val="accent1"/>
                </a:solidFill>
              </a:rPr>
              <a:t>. Rev. C </a:t>
            </a:r>
            <a:r>
              <a:rPr lang="en-CA" sz="1800" b="1" dirty="0">
                <a:solidFill>
                  <a:schemeClr val="accent1"/>
                </a:solidFill>
              </a:rPr>
              <a:t>85</a:t>
            </a:r>
            <a:r>
              <a:rPr lang="en-CA" sz="1800" dirty="0">
                <a:solidFill>
                  <a:schemeClr val="accent1"/>
                </a:solidFill>
              </a:rPr>
              <a:t>, </a:t>
            </a:r>
            <a:r>
              <a:rPr lang="en-CA" sz="1800" dirty="0" smtClean="0">
                <a:solidFill>
                  <a:schemeClr val="accent1"/>
                </a:solidFill>
              </a:rPr>
              <a:t>045504 (2012)</a:t>
            </a:r>
          </a:p>
          <a:p>
            <a:pPr lvl="1"/>
            <a:r>
              <a:rPr lang="en-CA" dirty="0" smtClean="0"/>
              <a:t>2014 set lower limit on 0</a:t>
            </a:r>
            <a:r>
              <a:rPr lang="el-GR" dirty="0" smtClean="0"/>
              <a:t>νββ</a:t>
            </a:r>
            <a:r>
              <a:rPr lang="en-CA" dirty="0" smtClean="0"/>
              <a:t> </a:t>
            </a:r>
            <a:r>
              <a:rPr lang="en-CA" dirty="0"/>
              <a:t>in </a:t>
            </a:r>
            <a:r>
              <a:rPr lang="en-CA" baseline="30000" dirty="0" smtClean="0"/>
              <a:t>136</a:t>
            </a:r>
            <a:r>
              <a:rPr lang="en-CA" dirty="0" smtClean="0"/>
              <a:t>Xe:</a:t>
            </a:r>
          </a:p>
          <a:p>
            <a:pPr marL="457200" lvl="1" indent="0">
              <a:buNone/>
            </a:pPr>
            <a:endParaRPr lang="en-CA" dirty="0"/>
          </a:p>
        </p:txBody>
      </p:sp>
      <p:sp>
        <p:nvSpPr>
          <p:cNvPr id="5" name="Rectangle 4"/>
          <p:cNvSpPr/>
          <p:nvPr/>
        </p:nvSpPr>
        <p:spPr>
          <a:xfrm>
            <a:off x="4191000" y="2526268"/>
            <a:ext cx="49530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1"/>
            <a:r>
              <a:rPr lang="en-US" dirty="0"/>
              <a:t>T</a:t>
            </a:r>
            <a:r>
              <a:rPr lang="en-US" baseline="-25000" dirty="0"/>
              <a:t>1/2</a:t>
            </a:r>
            <a:r>
              <a:rPr lang="el-GR" baseline="-25000" dirty="0"/>
              <a:t> </a:t>
            </a:r>
            <a:r>
              <a:rPr lang="el-GR" baseline="30000" dirty="0"/>
              <a:t>2νββ</a:t>
            </a:r>
            <a:r>
              <a:rPr lang="el-GR" baseline="-25000" dirty="0"/>
              <a:t> </a:t>
            </a:r>
            <a:r>
              <a:rPr lang="en-CA" dirty="0"/>
              <a:t>=2</a:t>
            </a:r>
            <a:r>
              <a:rPr lang="en-CA" i="1" dirty="0"/>
              <a:t>.</a:t>
            </a:r>
            <a:r>
              <a:rPr lang="en-CA" dirty="0"/>
              <a:t>11 </a:t>
            </a:r>
            <a:r>
              <a:rPr lang="en-CA" i="1" dirty="0"/>
              <a:t>± </a:t>
            </a:r>
            <a:r>
              <a:rPr lang="en-CA" dirty="0"/>
              <a:t>0</a:t>
            </a:r>
            <a:r>
              <a:rPr lang="en-CA" i="1" dirty="0"/>
              <a:t>.</a:t>
            </a:r>
            <a:r>
              <a:rPr lang="en-CA" dirty="0"/>
              <a:t>04(</a:t>
            </a:r>
            <a:r>
              <a:rPr lang="en-CA" i="1" dirty="0"/>
              <a:t>stat</a:t>
            </a:r>
            <a:r>
              <a:rPr lang="en-CA" dirty="0" smtClean="0"/>
              <a:t>) </a:t>
            </a:r>
            <a:r>
              <a:rPr lang="en-CA" i="1" dirty="0"/>
              <a:t>± </a:t>
            </a:r>
            <a:r>
              <a:rPr lang="en-CA" dirty="0"/>
              <a:t>0</a:t>
            </a:r>
            <a:r>
              <a:rPr lang="en-CA" i="1" dirty="0"/>
              <a:t>.</a:t>
            </a:r>
            <a:r>
              <a:rPr lang="en-CA" dirty="0"/>
              <a:t>21(</a:t>
            </a:r>
            <a:r>
              <a:rPr lang="en-CA" i="1" dirty="0" err="1"/>
              <a:t>syst</a:t>
            </a:r>
            <a:r>
              <a:rPr lang="en-CA" dirty="0"/>
              <a:t>) </a:t>
            </a:r>
            <a:r>
              <a:rPr lang="en-CA" i="1" dirty="0"/>
              <a:t>×10</a:t>
            </a:r>
            <a:r>
              <a:rPr lang="en-CA" i="1" baseline="30000" dirty="0"/>
              <a:t>21</a:t>
            </a:r>
            <a:r>
              <a:rPr lang="en-CA" i="1" dirty="0"/>
              <a:t> </a:t>
            </a:r>
            <a:r>
              <a:rPr lang="en-CA" i="1" dirty="0" err="1"/>
              <a:t>yr</a:t>
            </a:r>
            <a:endParaRPr lang="en-CA" i="1" dirty="0"/>
          </a:p>
        </p:txBody>
      </p:sp>
      <p:sp>
        <p:nvSpPr>
          <p:cNvPr id="7" name="Rectangle 6"/>
          <p:cNvSpPr/>
          <p:nvPr/>
        </p:nvSpPr>
        <p:spPr>
          <a:xfrm>
            <a:off x="4038600" y="3364468"/>
            <a:ext cx="49530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1"/>
            <a:r>
              <a:rPr lang="en-US" dirty="0"/>
              <a:t>T</a:t>
            </a:r>
            <a:r>
              <a:rPr lang="en-US" baseline="-25000" dirty="0"/>
              <a:t>1/2</a:t>
            </a:r>
            <a:r>
              <a:rPr lang="el-GR" baseline="-25000" dirty="0"/>
              <a:t> </a:t>
            </a:r>
            <a:r>
              <a:rPr lang="el-GR" baseline="30000" dirty="0"/>
              <a:t>2νββ</a:t>
            </a:r>
            <a:r>
              <a:rPr lang="el-GR" baseline="-25000" dirty="0"/>
              <a:t> </a:t>
            </a:r>
            <a:r>
              <a:rPr lang="en-CA" dirty="0" smtClean="0"/>
              <a:t>=</a:t>
            </a:r>
            <a:r>
              <a:rPr lang="en-CA" dirty="0"/>
              <a:t>2</a:t>
            </a:r>
            <a:r>
              <a:rPr lang="en-CA" i="1" dirty="0"/>
              <a:t>.</a:t>
            </a:r>
            <a:r>
              <a:rPr lang="en-CA" dirty="0"/>
              <a:t>38</a:t>
            </a:r>
            <a:r>
              <a:rPr lang="en-CA" i="1" dirty="0"/>
              <a:t>±</a:t>
            </a:r>
            <a:r>
              <a:rPr lang="en-CA" dirty="0"/>
              <a:t>0</a:t>
            </a:r>
            <a:r>
              <a:rPr lang="en-CA" i="1" dirty="0"/>
              <a:t>.</a:t>
            </a:r>
            <a:r>
              <a:rPr lang="en-CA" dirty="0"/>
              <a:t>02(</a:t>
            </a:r>
            <a:r>
              <a:rPr lang="en-CA" i="1" dirty="0"/>
              <a:t>stat</a:t>
            </a:r>
            <a:r>
              <a:rPr lang="en-CA" dirty="0"/>
              <a:t>)</a:t>
            </a:r>
            <a:r>
              <a:rPr lang="en-CA" i="1" dirty="0"/>
              <a:t>±</a:t>
            </a:r>
            <a:r>
              <a:rPr lang="en-CA" dirty="0"/>
              <a:t>0</a:t>
            </a:r>
            <a:r>
              <a:rPr lang="en-CA" i="1" dirty="0"/>
              <a:t>.</a:t>
            </a:r>
            <a:r>
              <a:rPr lang="en-CA" dirty="0"/>
              <a:t>14(</a:t>
            </a:r>
            <a:r>
              <a:rPr lang="en-CA" i="1" dirty="0" err="1"/>
              <a:t>syst</a:t>
            </a:r>
            <a:r>
              <a:rPr lang="en-CA" dirty="0" smtClean="0"/>
              <a:t>) </a:t>
            </a:r>
            <a:r>
              <a:rPr lang="en-CA" i="1" dirty="0" smtClean="0"/>
              <a:t>×10</a:t>
            </a:r>
            <a:r>
              <a:rPr lang="en-CA" i="1" baseline="30000" dirty="0" smtClean="0"/>
              <a:t>21</a:t>
            </a:r>
            <a:r>
              <a:rPr lang="en-CA" i="1" dirty="0" smtClean="0"/>
              <a:t> </a:t>
            </a:r>
            <a:r>
              <a:rPr lang="en-CA" i="1" dirty="0" err="1" smtClean="0"/>
              <a:t>yr</a:t>
            </a:r>
            <a:endParaRPr lang="en-CA" i="1" dirty="0"/>
          </a:p>
        </p:txBody>
      </p:sp>
      <p:sp>
        <p:nvSpPr>
          <p:cNvPr id="8" name="Rectangle 7"/>
          <p:cNvSpPr/>
          <p:nvPr/>
        </p:nvSpPr>
        <p:spPr>
          <a:xfrm>
            <a:off x="4038600" y="4191000"/>
            <a:ext cx="49530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1"/>
            <a:r>
              <a:rPr lang="en-US" dirty="0"/>
              <a:t>T</a:t>
            </a:r>
            <a:r>
              <a:rPr lang="en-US" baseline="-25000" dirty="0"/>
              <a:t>1/2</a:t>
            </a:r>
            <a:r>
              <a:rPr lang="el-GR" baseline="-25000" dirty="0"/>
              <a:t> </a:t>
            </a:r>
            <a:r>
              <a:rPr lang="en-CA" baseline="30000" dirty="0" smtClean="0"/>
              <a:t>0</a:t>
            </a:r>
            <a:r>
              <a:rPr lang="el-GR" baseline="30000" dirty="0" smtClean="0"/>
              <a:t>νββ</a:t>
            </a:r>
            <a:r>
              <a:rPr lang="el-GR" baseline="-25000" dirty="0" smtClean="0"/>
              <a:t> </a:t>
            </a:r>
            <a:r>
              <a:rPr lang="en-CA" dirty="0" smtClean="0"/>
              <a:t>&gt; 1.1</a:t>
            </a:r>
            <a:r>
              <a:rPr lang="en-CA" i="1" dirty="0" smtClean="0"/>
              <a:t>×10</a:t>
            </a:r>
            <a:r>
              <a:rPr lang="en-CA" i="1" baseline="30000" dirty="0" smtClean="0"/>
              <a:t>25</a:t>
            </a:r>
            <a:r>
              <a:rPr lang="en-CA" i="1" dirty="0" smtClean="0"/>
              <a:t> </a:t>
            </a:r>
            <a:r>
              <a:rPr lang="en-CA" i="1" dirty="0" err="1" smtClean="0"/>
              <a:t>yr</a:t>
            </a:r>
            <a:r>
              <a:rPr lang="en-CA" i="1" dirty="0" smtClean="0"/>
              <a:t> @ 90% confidence level</a:t>
            </a:r>
            <a:endParaRPr lang="en-CA" i="1" dirty="0"/>
          </a:p>
        </p:txBody>
      </p:sp>
      <p:sp>
        <p:nvSpPr>
          <p:cNvPr id="9" name="TextBox 8"/>
          <p:cNvSpPr txBox="1"/>
          <p:nvPr/>
        </p:nvSpPr>
        <p:spPr>
          <a:xfrm>
            <a:off x="1676400" y="4195404"/>
            <a:ext cx="3105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Nature 510, 229 (2014)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53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Enriched Xenon Observatory (EXO)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" y="990600"/>
            <a:ext cx="8991600" cy="5638800"/>
          </a:xfrm>
        </p:spPr>
        <p:txBody>
          <a:bodyPr/>
          <a:lstStyle/>
          <a:p>
            <a:r>
              <a:rPr lang="en-CA" sz="2800" dirty="0" smtClean="0"/>
              <a:t>EXO-200 Status</a:t>
            </a:r>
          </a:p>
          <a:p>
            <a:pPr lvl="1"/>
            <a:r>
              <a:rPr lang="en-CA" sz="2400" dirty="0" smtClean="0"/>
              <a:t>Started collecting data in 2011</a:t>
            </a:r>
          </a:p>
          <a:p>
            <a:pPr lvl="1"/>
            <a:r>
              <a:rPr lang="en-CA" sz="2400" dirty="0" smtClean="0"/>
              <a:t>Still running</a:t>
            </a:r>
          </a:p>
          <a:p>
            <a:endParaRPr lang="en-CA" dirty="0"/>
          </a:p>
          <a:p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9671" y="990600"/>
            <a:ext cx="6504329" cy="55901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95625" y="1144488"/>
            <a:ext cx="1476375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A" sz="1400" dirty="0" smtClean="0"/>
              <a:t>Single-site events</a:t>
            </a:r>
            <a:endParaRPr lang="en-CA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2990850" y="3729335"/>
            <a:ext cx="914399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A" sz="1200" dirty="0" smtClean="0"/>
              <a:t>Multi-site events</a:t>
            </a:r>
            <a:endParaRPr lang="en-CA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3057525" y="685800"/>
            <a:ext cx="2314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Q=2457.83</a:t>
            </a:r>
            <a:r>
              <a:rPr lang="en-CA" dirty="0"/>
              <a:t>±</a:t>
            </a:r>
            <a:r>
              <a:rPr lang="en-CA" dirty="0" smtClean="0"/>
              <a:t>0.37 </a:t>
            </a:r>
            <a:r>
              <a:rPr lang="en-CA" dirty="0" err="1" smtClean="0"/>
              <a:t>keV</a:t>
            </a:r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3200400" y="6550223"/>
            <a:ext cx="3105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Nature 510, 229 (2014)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88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0340" y="4071286"/>
            <a:ext cx="2877460" cy="284902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799" y="547363"/>
            <a:ext cx="3657601" cy="32287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0054" y="-381000"/>
            <a:ext cx="9087853" cy="1143000"/>
          </a:xfrm>
        </p:spPr>
        <p:txBody>
          <a:bodyPr/>
          <a:lstStyle/>
          <a:p>
            <a:r>
              <a:rPr lang="en-CA" dirty="0" smtClean="0"/>
              <a:t>Ba-tagging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57200"/>
            <a:ext cx="9144000" cy="8534400"/>
          </a:xfrm>
        </p:spPr>
        <p:txBody>
          <a:bodyPr>
            <a:normAutofit/>
          </a:bodyPr>
          <a:lstStyle/>
          <a:p>
            <a:r>
              <a:rPr lang="en-CA" dirty="0" smtClean="0"/>
              <a:t>Ba-tagging for liquid Xenon</a:t>
            </a:r>
          </a:p>
          <a:p>
            <a:pPr lvl="1"/>
            <a:r>
              <a:rPr lang="en-CA" dirty="0" smtClean="0"/>
              <a:t>Colorado State U.: </a:t>
            </a:r>
          </a:p>
          <a:p>
            <a:pPr lvl="2"/>
            <a:r>
              <a:rPr lang="en-CA" dirty="0" smtClean="0"/>
              <a:t>Cold probe</a:t>
            </a:r>
          </a:p>
          <a:p>
            <a:pPr lvl="2"/>
            <a:r>
              <a:rPr lang="en-CA" dirty="0" smtClean="0"/>
              <a:t>Freeze Ba-ion to the probe</a:t>
            </a:r>
          </a:p>
          <a:p>
            <a:pPr lvl="2"/>
            <a:r>
              <a:rPr lang="en-CA" dirty="0"/>
              <a:t>Laser induced </a:t>
            </a:r>
            <a:r>
              <a:rPr lang="en-CA" dirty="0" smtClean="0"/>
              <a:t>florescence</a:t>
            </a:r>
          </a:p>
          <a:p>
            <a:pPr lvl="3"/>
            <a:r>
              <a:rPr lang="en-CA" sz="2200" dirty="0" smtClean="0"/>
              <a:t>Move the probe out of TPC</a:t>
            </a:r>
          </a:p>
          <a:p>
            <a:pPr lvl="3"/>
            <a:r>
              <a:rPr lang="en-CA" sz="2200" dirty="0" smtClean="0"/>
              <a:t>Florescence detection in situ</a:t>
            </a:r>
          </a:p>
          <a:p>
            <a:pPr marL="914400" lvl="2" indent="0">
              <a:buNone/>
            </a:pPr>
            <a:endParaRPr lang="en-CA" dirty="0" smtClean="0"/>
          </a:p>
          <a:p>
            <a:pPr lvl="1"/>
            <a:r>
              <a:rPr lang="en-CA" dirty="0" smtClean="0"/>
              <a:t>Stanford U.:</a:t>
            </a:r>
            <a:endParaRPr lang="en-CA" dirty="0"/>
          </a:p>
          <a:p>
            <a:pPr lvl="2"/>
            <a:r>
              <a:rPr lang="en-CA" dirty="0" smtClean="0"/>
              <a:t>Transport Ba-ion out of TPC</a:t>
            </a:r>
          </a:p>
          <a:p>
            <a:pPr lvl="2"/>
            <a:r>
              <a:rPr lang="en-CA" dirty="0" smtClean="0"/>
              <a:t>Resonance Ionization Spectroscopy</a:t>
            </a:r>
          </a:p>
          <a:p>
            <a:pPr lvl="3"/>
            <a:r>
              <a:rPr lang="en-CA" sz="2200" dirty="0" smtClean="0"/>
              <a:t>Selectively ionize Ba</a:t>
            </a:r>
          </a:p>
          <a:p>
            <a:pPr lvl="3"/>
            <a:r>
              <a:rPr lang="en-CA" sz="2200" dirty="0" smtClean="0"/>
              <a:t>Identification by ion’s time-of-</a:t>
            </a:r>
            <a:r>
              <a:rPr lang="en-CA" sz="2200" dirty="0" err="1" smtClean="0"/>
              <a:t>filght</a:t>
            </a:r>
            <a:r>
              <a:rPr lang="en-CA" sz="2200" dirty="0" smtClean="0"/>
              <a:t> (TOF)</a:t>
            </a:r>
          </a:p>
          <a:p>
            <a:pPr lvl="2"/>
            <a:endParaRPr lang="en-CA" dirty="0" smtClean="0"/>
          </a:p>
          <a:p>
            <a:pPr lvl="2"/>
            <a:endParaRPr lang="en-CA" dirty="0" smtClean="0"/>
          </a:p>
          <a:p>
            <a:pPr lvl="2"/>
            <a:endParaRPr lang="en-CA" dirty="0"/>
          </a:p>
          <a:p>
            <a:pPr lvl="2"/>
            <a:endParaRPr lang="en-CA" dirty="0" smtClean="0"/>
          </a:p>
          <a:p>
            <a:pPr lvl="2"/>
            <a:endParaRPr lang="en-CA" dirty="0"/>
          </a:p>
          <a:p>
            <a:pPr marL="914400" lvl="2" indent="0">
              <a:buNone/>
            </a:pPr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613525"/>
            <a:ext cx="457200" cy="24447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934200" y="3776144"/>
            <a:ext cx="2971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nEXO</a:t>
            </a:r>
            <a:r>
              <a:rPr lang="en-CA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P.R.A 91, 022505 (2015)</a:t>
            </a:r>
            <a:endParaRPr lang="en-CA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00600" y="6561659"/>
            <a:ext cx="2971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nEXO</a:t>
            </a:r>
            <a:r>
              <a:rPr lang="en-CA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Rev. Sci. </a:t>
            </a:r>
            <a:r>
              <a:rPr lang="en-CA" sz="1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Instrum</a:t>
            </a:r>
            <a:r>
              <a:rPr lang="en-CA" sz="1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85, 095114 (2014)</a:t>
            </a:r>
            <a:endParaRPr lang="en-CA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90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7532" y="5061003"/>
            <a:ext cx="2209800" cy="184101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418344"/>
            <a:ext cx="4054577" cy="285825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-76200"/>
            <a:ext cx="9144000" cy="5638800"/>
          </a:xfrm>
        </p:spPr>
        <p:txBody>
          <a:bodyPr>
            <a:normAutofit/>
          </a:bodyPr>
          <a:lstStyle/>
          <a:p>
            <a:r>
              <a:rPr lang="en-CA" sz="2800" dirty="0" smtClean="0"/>
              <a:t>Ion extraction from SPIG: a </a:t>
            </a:r>
            <a:r>
              <a:rPr lang="en-CA" sz="2800" dirty="0"/>
              <a:t>∅</a:t>
            </a:r>
            <a:r>
              <a:rPr lang="en-CA" sz="2800" dirty="0" smtClean="0"/>
              <a:t>2-mm aperture</a:t>
            </a:r>
            <a:endParaRPr lang="en-CA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4326" y="381000"/>
            <a:ext cx="3837674" cy="28956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544684" y="1441450"/>
            <a:ext cx="1331866" cy="914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2876550" y="381000"/>
            <a:ext cx="1651202" cy="10604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876550" y="2355850"/>
            <a:ext cx="1651202" cy="9207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105400" y="32004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-5 V</a:t>
            </a:r>
            <a:endParaRPr lang="en-CA" dirty="0"/>
          </a:p>
        </p:txBody>
      </p:sp>
      <p:sp>
        <p:nvSpPr>
          <p:cNvPr id="13" name="TextBox 12"/>
          <p:cNvSpPr txBox="1"/>
          <p:nvPr/>
        </p:nvSpPr>
        <p:spPr>
          <a:xfrm>
            <a:off x="6997532" y="32004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-30 V</a:t>
            </a:r>
            <a:endParaRPr lang="en-CA" dirty="0"/>
          </a:p>
        </p:txBody>
      </p:sp>
      <p:sp>
        <p:nvSpPr>
          <p:cNvPr id="14" name="TextBox 13"/>
          <p:cNvSpPr txBox="1"/>
          <p:nvPr/>
        </p:nvSpPr>
        <p:spPr>
          <a:xfrm>
            <a:off x="7759533" y="3200400"/>
            <a:ext cx="1003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-100 V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551096"/>
            <a:ext cx="457200" cy="24447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3796" y="3657601"/>
            <a:ext cx="3071793" cy="25908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3670404"/>
            <a:ext cx="4008488" cy="278119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-76200" y="6488668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Transmission efficiency:  ~98% in SIMION simulation</a:t>
            </a:r>
            <a:endParaRPr lang="en-CA" dirty="0"/>
          </a:p>
        </p:txBody>
      </p:sp>
      <p:sp>
        <p:nvSpPr>
          <p:cNvPr id="19" name="TextBox 18"/>
          <p:cNvSpPr txBox="1"/>
          <p:nvPr/>
        </p:nvSpPr>
        <p:spPr>
          <a:xfrm>
            <a:off x="869950" y="3200400"/>
            <a:ext cx="3244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Focusing electric potential</a:t>
            </a:r>
            <a:endParaRPr lang="en-CA" dirty="0"/>
          </a:p>
        </p:txBody>
      </p:sp>
      <p:sp>
        <p:nvSpPr>
          <p:cNvPr id="21" name="Oval 20"/>
          <p:cNvSpPr/>
          <p:nvPr/>
        </p:nvSpPr>
        <p:spPr>
          <a:xfrm>
            <a:off x="8261266" y="6096000"/>
            <a:ext cx="393868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FF0000"/>
              </a:solidFill>
            </a:endParaRPr>
          </a:p>
        </p:txBody>
      </p:sp>
      <p:sp>
        <p:nvSpPr>
          <p:cNvPr id="22" name="Up Arrow 21"/>
          <p:cNvSpPr/>
          <p:nvPr/>
        </p:nvSpPr>
        <p:spPr>
          <a:xfrm rot="19291222">
            <a:off x="7862552" y="5223897"/>
            <a:ext cx="403703" cy="920510"/>
          </a:xfrm>
          <a:prstGeom prst="up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3057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0"/>
            <a:ext cx="2209800" cy="184101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"/>
            <a:ext cx="9144000" cy="6096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dirty="0" smtClean="0"/>
              <a:t>90° deflector between SPIG and linear Paul trap</a:t>
            </a:r>
          </a:p>
          <a:p>
            <a:pPr lvl="1"/>
            <a:r>
              <a:rPr lang="en-CA" dirty="0" smtClean="0"/>
              <a:t>Purpose:</a:t>
            </a:r>
          </a:p>
          <a:p>
            <a:pPr lvl="2"/>
            <a:r>
              <a:rPr lang="en-CA" dirty="0" smtClean="0"/>
              <a:t>Prevent He gas back flow</a:t>
            </a:r>
          </a:p>
          <a:p>
            <a:pPr lvl="2"/>
            <a:r>
              <a:rPr lang="en-CA" dirty="0" smtClean="0"/>
              <a:t>Additional ions sources &amp; ion counts measurements</a:t>
            </a:r>
          </a:p>
          <a:p>
            <a:pPr lvl="1"/>
            <a:r>
              <a:rPr lang="en-CA" dirty="0" smtClean="0"/>
              <a:t>SIMION simulations:</a:t>
            </a:r>
          </a:p>
          <a:p>
            <a:pPr marL="914400" lvl="2" indent="0">
              <a:buNone/>
            </a:pPr>
            <a:r>
              <a:rPr lang="en-CA" dirty="0" smtClean="0"/>
              <a:t>4-way quadruple </a:t>
            </a:r>
            <a:r>
              <a:rPr lang="en-CA" dirty="0"/>
              <a:t>deflector </a:t>
            </a:r>
            <a:r>
              <a:rPr lang="en-CA" dirty="0" smtClean="0"/>
              <a:t>    Cylindrical </a:t>
            </a:r>
            <a:r>
              <a:rPr lang="en-CA" dirty="0"/>
              <a:t>mirror analyzer</a:t>
            </a:r>
          </a:p>
          <a:p>
            <a:pPr lvl="2"/>
            <a:endParaRPr lang="en-CA" dirty="0" smtClean="0"/>
          </a:p>
          <a:p>
            <a:pPr lvl="2"/>
            <a:endParaRPr lang="en-CA" dirty="0" smtClean="0"/>
          </a:p>
          <a:p>
            <a:pPr lvl="2"/>
            <a:endParaRPr lang="en-CA" dirty="0"/>
          </a:p>
          <a:p>
            <a:pPr lvl="2"/>
            <a:endParaRPr lang="en-CA" dirty="0" smtClean="0"/>
          </a:p>
          <a:p>
            <a:pPr lvl="2"/>
            <a:endParaRPr lang="en-CA" dirty="0"/>
          </a:p>
          <a:p>
            <a:pPr lvl="2"/>
            <a:endParaRPr lang="en-CA" dirty="0" smtClean="0"/>
          </a:p>
          <a:p>
            <a:pPr lvl="2"/>
            <a:endParaRPr lang="en-CA" dirty="0"/>
          </a:p>
          <a:p>
            <a:pPr lvl="2"/>
            <a:endParaRPr lang="en-CA" dirty="0" smtClean="0"/>
          </a:p>
          <a:p>
            <a:pPr lvl="2"/>
            <a:endParaRPr lang="en-CA" dirty="0"/>
          </a:p>
          <a:p>
            <a:pPr lvl="2"/>
            <a:endParaRPr lang="en-CA" dirty="0" smtClean="0"/>
          </a:p>
          <a:p>
            <a:pPr lvl="2"/>
            <a:endParaRPr lang="en-CA" dirty="0"/>
          </a:p>
          <a:p>
            <a:pPr marL="914400" lvl="2" indent="0">
              <a:buNone/>
            </a:pPr>
            <a:endParaRPr lang="en-CA" dirty="0"/>
          </a:p>
          <a:p>
            <a:pPr marL="914400" lvl="2" indent="0">
              <a:buNone/>
            </a:pPr>
            <a:endParaRPr lang="en-CA" dirty="0" smtClean="0"/>
          </a:p>
          <a:p>
            <a:pPr marL="914400" lvl="2" indent="0">
              <a:buNone/>
            </a:pPr>
            <a:endParaRPr lang="en-CA" dirty="0" smtClean="0"/>
          </a:p>
          <a:p>
            <a:pPr marL="914400" lvl="2" indent="0">
              <a:buNone/>
            </a:pPr>
            <a:endParaRPr lang="en-CA" dirty="0"/>
          </a:p>
          <a:p>
            <a:pPr marL="914400" lvl="2" indent="0">
              <a:buNone/>
            </a:pPr>
            <a:endParaRPr lang="en-CA" dirty="0" smtClean="0"/>
          </a:p>
          <a:p>
            <a:pPr marL="914400" lvl="2" indent="0">
              <a:buNone/>
            </a:pPr>
            <a:endParaRPr lang="en-CA" dirty="0" smtClean="0"/>
          </a:p>
          <a:p>
            <a:pPr marL="914400" lvl="2" indent="0">
              <a:buNone/>
            </a:pPr>
            <a:endParaRPr lang="en-CA" dirty="0"/>
          </a:p>
          <a:p>
            <a:pPr marL="914400" lvl="2" indent="0">
              <a:buNone/>
            </a:pPr>
            <a:endParaRPr lang="en-CA" dirty="0" smtClean="0"/>
          </a:p>
          <a:p>
            <a:pPr marL="914400" lvl="2" indent="0">
              <a:buNone/>
            </a:pPr>
            <a:endParaRPr lang="en-CA" dirty="0"/>
          </a:p>
          <a:p>
            <a:pPr marL="914400" lvl="2" indent="0">
              <a:buNone/>
            </a:pPr>
            <a:endParaRPr lang="en-CA" dirty="0" smtClean="0"/>
          </a:p>
          <a:p>
            <a:pPr marL="914400" lvl="2" indent="0">
              <a:buNone/>
            </a:pPr>
            <a:endParaRPr lang="en-CA" dirty="0" smtClean="0"/>
          </a:p>
          <a:p>
            <a:pPr marL="914400" lvl="2" indent="0">
              <a:buNone/>
            </a:pPr>
            <a:endParaRPr lang="en-CA" dirty="0"/>
          </a:p>
          <a:p>
            <a:pPr marL="914400" lvl="2" indent="0">
              <a:buNone/>
            </a:pPr>
            <a:endParaRPr lang="en-CA" dirty="0" smtClean="0"/>
          </a:p>
          <a:p>
            <a:pPr marL="914400" lvl="2" indent="0">
              <a:buNone/>
            </a:pPr>
            <a:endParaRPr lang="en-CA" dirty="0"/>
          </a:p>
          <a:p>
            <a:pPr marL="914400" lvl="2" indent="0">
              <a:buNone/>
            </a:pPr>
            <a:endParaRPr lang="en-CA" dirty="0" smtClean="0"/>
          </a:p>
          <a:p>
            <a:pPr marL="914400" lvl="2" indent="0">
              <a:buNone/>
            </a:pPr>
            <a:endParaRPr lang="en-CA" dirty="0"/>
          </a:p>
          <a:p>
            <a:pPr marL="914400" lvl="2" indent="0">
              <a:buNone/>
            </a:pPr>
            <a:endParaRPr lang="en-CA" dirty="0" smtClean="0"/>
          </a:p>
          <a:p>
            <a:pPr marL="914400" lvl="2" indent="0">
              <a:buNone/>
            </a:pPr>
            <a:endParaRPr lang="en-CA" dirty="0" smtClean="0"/>
          </a:p>
          <a:p>
            <a:pPr marL="914400" lvl="2" indent="0">
              <a:buNone/>
            </a:pPr>
            <a:endParaRPr lang="en-CA" dirty="0"/>
          </a:p>
          <a:p>
            <a:pPr marL="914400" lvl="2" indent="0">
              <a:buNone/>
            </a:pPr>
            <a:endParaRPr lang="en-CA" dirty="0" smtClean="0"/>
          </a:p>
          <a:p>
            <a:pPr marL="914400" lvl="2" indent="0">
              <a:buNone/>
            </a:pPr>
            <a:endParaRPr lang="en-CA" dirty="0"/>
          </a:p>
          <a:p>
            <a:pPr marL="914400" lvl="2" indent="0">
              <a:buNone/>
            </a:pPr>
            <a:endParaRPr lang="en-CA" dirty="0" smtClean="0"/>
          </a:p>
          <a:p>
            <a:pPr marL="914400" lvl="2" indent="0">
              <a:buNone/>
            </a:pPr>
            <a:endParaRPr lang="en-CA" dirty="0"/>
          </a:p>
          <a:p>
            <a:pPr marL="914400" lvl="2" indent="0">
              <a:buNone/>
            </a:pPr>
            <a:endParaRPr lang="en-CA" dirty="0" smtClean="0"/>
          </a:p>
          <a:p>
            <a:pPr marL="914400" lvl="2" indent="0">
              <a:buNone/>
            </a:pPr>
            <a:endParaRPr lang="en-CA" dirty="0"/>
          </a:p>
          <a:p>
            <a:pPr marL="914400" lvl="2" indent="0">
              <a:buNone/>
            </a:pPr>
            <a:endParaRPr lang="en-CA" dirty="0" smtClean="0"/>
          </a:p>
          <a:p>
            <a:pPr marL="914400" lvl="2" indent="0">
              <a:buNone/>
            </a:pPr>
            <a:endParaRPr lang="en-CA" dirty="0"/>
          </a:p>
          <a:p>
            <a:pPr marL="914400" lvl="2" indent="0">
              <a:buNone/>
            </a:pPr>
            <a:endParaRPr lang="en-CA" dirty="0" smtClean="0"/>
          </a:p>
          <a:p>
            <a:pPr marL="914400" lvl="2" indent="0">
              <a:buNone/>
            </a:pPr>
            <a:endParaRPr lang="en-CA" dirty="0"/>
          </a:p>
          <a:p>
            <a:pPr marL="914400" lvl="2" indent="0">
              <a:buNone/>
            </a:pPr>
            <a:endParaRPr lang="en-CA" dirty="0" smtClean="0"/>
          </a:p>
          <a:p>
            <a:pPr marL="914400" lvl="2" indent="0">
              <a:buNone/>
            </a:pPr>
            <a:endParaRPr lang="en-CA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166" y="2971800"/>
            <a:ext cx="3641034" cy="32912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374" y="2971800"/>
            <a:ext cx="4119483" cy="325278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924800" y="6227762"/>
            <a:ext cx="457200" cy="533400"/>
          </a:xfrm>
          <a:prstGeom prst="rect">
            <a:avLst/>
          </a:prstGeom>
          <a:solidFill>
            <a:srgbClr val="00B050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TextBox 9"/>
          <p:cNvSpPr txBox="1"/>
          <p:nvPr/>
        </p:nvSpPr>
        <p:spPr>
          <a:xfrm>
            <a:off x="6019800" y="6401355"/>
            <a:ext cx="1947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Second ion source</a:t>
            </a:r>
            <a:endParaRPr lang="en-CA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8153400" y="5427662"/>
            <a:ext cx="0" cy="758684"/>
          </a:xfrm>
          <a:prstGeom prst="straightConnector1">
            <a:avLst/>
          </a:prstGeom>
          <a:ln w="317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200400" y="6273006"/>
            <a:ext cx="457200" cy="533400"/>
          </a:xfrm>
          <a:prstGeom prst="rect">
            <a:avLst/>
          </a:prstGeom>
          <a:solidFill>
            <a:srgbClr val="00B050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TextBox 12"/>
          <p:cNvSpPr txBox="1"/>
          <p:nvPr/>
        </p:nvSpPr>
        <p:spPr>
          <a:xfrm>
            <a:off x="1295400" y="6463268"/>
            <a:ext cx="1947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Second ion source</a:t>
            </a:r>
            <a:endParaRPr lang="en-CA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3429000" y="5472906"/>
            <a:ext cx="0" cy="758684"/>
          </a:xfrm>
          <a:prstGeom prst="straightConnector1">
            <a:avLst/>
          </a:prstGeom>
          <a:ln w="317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8261266" y="1050149"/>
            <a:ext cx="806534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FF0000"/>
              </a:solidFill>
            </a:endParaRPr>
          </a:p>
        </p:txBody>
      </p:sp>
      <p:sp>
        <p:nvSpPr>
          <p:cNvPr id="18" name="Up Arrow 17"/>
          <p:cNvSpPr/>
          <p:nvPr/>
        </p:nvSpPr>
        <p:spPr>
          <a:xfrm rot="11804409">
            <a:off x="8311483" y="1784055"/>
            <a:ext cx="403703" cy="920510"/>
          </a:xfrm>
          <a:prstGeom prst="up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Rectangle 18"/>
          <p:cNvSpPr/>
          <p:nvPr/>
        </p:nvSpPr>
        <p:spPr>
          <a:xfrm>
            <a:off x="3200400" y="6266003"/>
            <a:ext cx="457200" cy="533400"/>
          </a:xfrm>
          <a:prstGeom prst="rect">
            <a:avLst/>
          </a:prstGeom>
          <a:solidFill>
            <a:srgbClr val="00B050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3429000" y="5465903"/>
            <a:ext cx="0" cy="758684"/>
          </a:xfrm>
          <a:prstGeom prst="straightConnector1">
            <a:avLst/>
          </a:prstGeom>
          <a:ln w="317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3200400" y="6273006"/>
            <a:ext cx="457200" cy="533400"/>
          </a:xfrm>
          <a:prstGeom prst="rect">
            <a:avLst/>
          </a:prstGeom>
          <a:solidFill>
            <a:srgbClr val="00B050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3429000" y="5472906"/>
            <a:ext cx="0" cy="758684"/>
          </a:xfrm>
          <a:prstGeom prst="straightConnector1">
            <a:avLst/>
          </a:prstGeom>
          <a:ln w="317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171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0054" y="-304800"/>
            <a:ext cx="9087853" cy="1143000"/>
          </a:xfrm>
        </p:spPr>
        <p:txBody>
          <a:bodyPr>
            <a:normAutofit/>
          </a:bodyPr>
          <a:lstStyle/>
          <a:p>
            <a:r>
              <a:rPr lang="en-CA" sz="3800" dirty="0"/>
              <a:t>EXO 0</a:t>
            </a:r>
            <a:r>
              <a:rPr lang="el-GR" sz="3800" dirty="0"/>
              <a:t>νββ</a:t>
            </a:r>
            <a:r>
              <a:rPr lang="en-CA" sz="3800" dirty="0" smtClean="0"/>
              <a:t> sensitivity</a:t>
            </a:r>
            <a:endParaRPr lang="en-CA" sz="38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7514" y="659440"/>
            <a:ext cx="6560286" cy="475076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4922" y="5458253"/>
            <a:ext cx="4534533" cy="71394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838200"/>
            <a:ext cx="43434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dirty="0" err="1" smtClean="0"/>
              <a:t>nEXO</a:t>
            </a:r>
            <a:r>
              <a:rPr lang="en-CA" sz="2800" dirty="0" smtClean="0"/>
              <a:t>: </a:t>
            </a:r>
          </a:p>
          <a:p>
            <a:r>
              <a:rPr lang="en-CA" sz="2400" dirty="0" smtClean="0"/>
              <a:t>5 tons of </a:t>
            </a:r>
            <a:r>
              <a:rPr lang="en-CA" sz="2400" dirty="0"/>
              <a:t>liquid </a:t>
            </a:r>
            <a:r>
              <a:rPr lang="en-CA" sz="2400" dirty="0" smtClean="0"/>
              <a:t>xenon</a:t>
            </a:r>
          </a:p>
          <a:p>
            <a:r>
              <a:rPr lang="en-CA" sz="2400" dirty="0" smtClean="0"/>
              <a:t>Enriched to 90%</a:t>
            </a:r>
          </a:p>
          <a:p>
            <a:r>
              <a:rPr lang="en-CA" sz="2400" dirty="0"/>
              <a:t>o</a:t>
            </a:r>
            <a:r>
              <a:rPr lang="en-CA" sz="2400" dirty="0" smtClean="0"/>
              <a:t>f Xe-136</a:t>
            </a:r>
            <a:endParaRPr lang="en-CA" sz="2400" dirty="0"/>
          </a:p>
        </p:txBody>
      </p:sp>
      <p:sp>
        <p:nvSpPr>
          <p:cNvPr id="10" name="Rectangle 9"/>
          <p:cNvSpPr/>
          <p:nvPr/>
        </p:nvSpPr>
        <p:spPr>
          <a:xfrm>
            <a:off x="417455" y="5495216"/>
            <a:ext cx="35449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3200" dirty="0" smtClean="0"/>
              <a:t>Without Ba-tagging:</a:t>
            </a:r>
            <a:endParaRPr lang="en-CA" sz="3200" dirty="0"/>
          </a:p>
        </p:txBody>
      </p:sp>
      <p:sp>
        <p:nvSpPr>
          <p:cNvPr id="11" name="Rectangle 10"/>
          <p:cNvSpPr/>
          <p:nvPr/>
        </p:nvSpPr>
        <p:spPr>
          <a:xfrm>
            <a:off x="304800" y="6172200"/>
            <a:ext cx="39857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3200" dirty="0" smtClean="0"/>
              <a:t>With 100% Ba-tagging:</a:t>
            </a:r>
            <a:endParaRPr lang="en-CA" sz="3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8467" y="6172200"/>
            <a:ext cx="4534533" cy="687339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7880266" y="1295400"/>
            <a:ext cx="806534" cy="914400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7030A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232899" y="909935"/>
            <a:ext cx="19111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400" dirty="0" smtClean="0">
                <a:solidFill>
                  <a:srgbClr val="7030A0"/>
                </a:solidFill>
              </a:rPr>
              <a:t>Sensitivity X 2</a:t>
            </a:r>
            <a:endParaRPr lang="en-CA" sz="2400" dirty="0">
              <a:solidFill>
                <a:srgbClr val="7030A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657600" y="2438400"/>
            <a:ext cx="1500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 smtClean="0">
                <a:solidFill>
                  <a:schemeClr val="tx2">
                    <a:lumMod val="75000"/>
                  </a:schemeClr>
                </a:solidFill>
              </a:rPr>
              <a:t>No </a:t>
            </a:r>
            <a:r>
              <a:rPr lang="en-CA" dirty="0" err="1" smtClean="0">
                <a:solidFill>
                  <a:schemeClr val="tx2">
                    <a:lumMod val="75000"/>
                  </a:schemeClr>
                </a:solidFill>
              </a:rPr>
              <a:t>ba</a:t>
            </a:r>
            <a:r>
              <a:rPr lang="en-CA" dirty="0" smtClean="0">
                <a:solidFill>
                  <a:schemeClr val="tx2">
                    <a:lumMod val="75000"/>
                  </a:schemeClr>
                </a:solidFill>
              </a:rPr>
              <a:t>-tagging</a:t>
            </a:r>
            <a:endParaRPr lang="en-CA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962400" y="1840468"/>
            <a:ext cx="16282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 smtClean="0">
                <a:solidFill>
                  <a:srgbClr val="7030A0"/>
                </a:solidFill>
              </a:rPr>
              <a:t>50% </a:t>
            </a:r>
            <a:r>
              <a:rPr lang="en-CA" dirty="0" err="1" smtClean="0">
                <a:solidFill>
                  <a:srgbClr val="7030A0"/>
                </a:solidFill>
              </a:rPr>
              <a:t>ba</a:t>
            </a:r>
            <a:r>
              <a:rPr lang="en-CA" dirty="0" smtClean="0">
                <a:solidFill>
                  <a:srgbClr val="7030A0"/>
                </a:solidFill>
              </a:rPr>
              <a:t>-tagging</a:t>
            </a:r>
            <a:endParaRPr lang="en-CA" dirty="0">
              <a:solidFill>
                <a:srgbClr val="7030A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733800" y="1295400"/>
            <a:ext cx="17452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 smtClean="0">
                <a:solidFill>
                  <a:srgbClr val="C00000"/>
                </a:solidFill>
              </a:rPr>
              <a:t>100% </a:t>
            </a:r>
            <a:r>
              <a:rPr lang="en-CA" dirty="0" err="1" smtClean="0">
                <a:solidFill>
                  <a:srgbClr val="C00000"/>
                </a:solidFill>
              </a:rPr>
              <a:t>ba</a:t>
            </a:r>
            <a:r>
              <a:rPr lang="en-CA" dirty="0" smtClean="0">
                <a:solidFill>
                  <a:srgbClr val="C00000"/>
                </a:solidFill>
              </a:rPr>
              <a:t>-tagging</a:t>
            </a:r>
            <a:endParaRPr lang="en-CA" dirty="0">
              <a:solidFill>
                <a:srgbClr val="C0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393188" y="2221468"/>
            <a:ext cx="24460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400" b="1" dirty="0" smtClean="0">
                <a:solidFill>
                  <a:schemeClr val="tx2">
                    <a:lumMod val="75000"/>
                  </a:schemeClr>
                </a:solidFill>
              </a:rPr>
              <a:t>=80 ton xenon!</a:t>
            </a:r>
          </a:p>
        </p:txBody>
      </p:sp>
      <p:sp>
        <p:nvSpPr>
          <p:cNvPr id="6" name="Rectangle 5"/>
          <p:cNvSpPr/>
          <p:nvPr/>
        </p:nvSpPr>
        <p:spPr>
          <a:xfrm>
            <a:off x="6019800" y="2590800"/>
            <a:ext cx="24953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400" b="1" dirty="0" smtClean="0">
                <a:solidFill>
                  <a:schemeClr val="tx2">
                    <a:lumMod val="75000"/>
                  </a:schemeClr>
                </a:solidFill>
              </a:rPr>
              <a:t>     or, </a:t>
            </a:r>
            <a:r>
              <a:rPr lang="en-CA" sz="2400" b="1" dirty="0">
                <a:solidFill>
                  <a:schemeClr val="tx2">
                    <a:lumMod val="75000"/>
                  </a:schemeClr>
                </a:solidFill>
              </a:rPr>
              <a:t>160 years </a:t>
            </a:r>
            <a:r>
              <a:rPr lang="en-CA" sz="2400" b="1" dirty="0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</a:t>
            </a:r>
            <a:endParaRPr lang="en-CA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024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 animBg="1"/>
      <p:bldP spid="14" grpId="0"/>
      <p:bldP spid="15" grpId="0"/>
      <p:bldP spid="16" grpId="0"/>
      <p:bldP spid="17" grpId="0"/>
      <p:bldP spid="18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0"/>
            <a:ext cx="2209800" cy="184101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"/>
            <a:ext cx="9144000" cy="6096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dirty="0" smtClean="0"/>
              <a:t>90° </a:t>
            </a:r>
            <a:r>
              <a:rPr lang="en-CA" dirty="0"/>
              <a:t>deflector : </a:t>
            </a:r>
            <a:r>
              <a:rPr lang="en-CA" dirty="0" smtClean="0"/>
              <a:t>SIMION simulations</a:t>
            </a:r>
          </a:p>
          <a:p>
            <a:pPr lvl="2"/>
            <a:endParaRPr lang="en-CA" dirty="0"/>
          </a:p>
          <a:p>
            <a:pPr lvl="2"/>
            <a:endParaRPr lang="en-CA" dirty="0" smtClean="0"/>
          </a:p>
          <a:p>
            <a:pPr lvl="2"/>
            <a:endParaRPr lang="en-CA" dirty="0"/>
          </a:p>
          <a:p>
            <a:pPr lvl="2"/>
            <a:endParaRPr lang="en-CA" dirty="0" smtClean="0"/>
          </a:p>
          <a:p>
            <a:pPr lvl="2"/>
            <a:endParaRPr lang="en-CA" dirty="0"/>
          </a:p>
          <a:p>
            <a:pPr lvl="2"/>
            <a:endParaRPr lang="en-CA" dirty="0" smtClean="0"/>
          </a:p>
          <a:p>
            <a:pPr lvl="2"/>
            <a:endParaRPr lang="en-CA" dirty="0"/>
          </a:p>
          <a:p>
            <a:pPr lvl="2"/>
            <a:endParaRPr lang="en-CA" dirty="0" smtClean="0"/>
          </a:p>
          <a:p>
            <a:pPr lvl="2"/>
            <a:endParaRPr lang="en-CA" dirty="0"/>
          </a:p>
          <a:p>
            <a:pPr marL="914400" lvl="2" indent="0">
              <a:buNone/>
            </a:pPr>
            <a:endParaRPr lang="en-CA" dirty="0"/>
          </a:p>
          <a:p>
            <a:pPr marL="914400" lvl="2" indent="0">
              <a:buNone/>
            </a:pPr>
            <a:endParaRPr lang="en-CA" dirty="0" smtClean="0"/>
          </a:p>
          <a:p>
            <a:pPr marL="914400" lvl="2" indent="0">
              <a:buNone/>
            </a:pPr>
            <a:endParaRPr lang="en-CA" dirty="0" smtClean="0"/>
          </a:p>
          <a:p>
            <a:pPr marL="914400" lvl="2" indent="0">
              <a:buNone/>
            </a:pPr>
            <a:endParaRPr lang="en-CA" dirty="0"/>
          </a:p>
          <a:p>
            <a:pPr marL="914400" lvl="2" indent="0">
              <a:buNone/>
            </a:pPr>
            <a:endParaRPr lang="en-CA" dirty="0" smtClean="0"/>
          </a:p>
          <a:p>
            <a:pPr marL="914400" lvl="2" indent="0">
              <a:buNone/>
            </a:pPr>
            <a:endParaRPr lang="en-CA" dirty="0" smtClean="0"/>
          </a:p>
          <a:p>
            <a:pPr marL="914400" lvl="2" indent="0">
              <a:buNone/>
            </a:pPr>
            <a:endParaRPr lang="en-CA" dirty="0"/>
          </a:p>
          <a:p>
            <a:pPr marL="914400" lvl="2" indent="0">
              <a:buNone/>
            </a:pPr>
            <a:endParaRPr lang="en-CA" dirty="0" smtClean="0"/>
          </a:p>
          <a:p>
            <a:pPr marL="914400" lvl="2" indent="0">
              <a:buNone/>
            </a:pPr>
            <a:endParaRPr lang="en-CA" dirty="0"/>
          </a:p>
          <a:p>
            <a:pPr marL="914400" lvl="2" indent="0">
              <a:buNone/>
            </a:pPr>
            <a:endParaRPr lang="en-CA" dirty="0" smtClean="0"/>
          </a:p>
          <a:p>
            <a:pPr marL="914400" lvl="2" indent="0">
              <a:buNone/>
            </a:pPr>
            <a:endParaRPr lang="en-CA" dirty="0" smtClean="0"/>
          </a:p>
          <a:p>
            <a:pPr marL="914400" lvl="2" indent="0">
              <a:buNone/>
            </a:pPr>
            <a:endParaRPr lang="en-CA" dirty="0"/>
          </a:p>
          <a:p>
            <a:pPr marL="914400" lvl="2" indent="0">
              <a:buNone/>
            </a:pPr>
            <a:endParaRPr lang="en-CA" dirty="0" smtClean="0"/>
          </a:p>
          <a:p>
            <a:pPr marL="914400" lvl="2" indent="0">
              <a:buNone/>
            </a:pPr>
            <a:endParaRPr lang="en-CA" dirty="0"/>
          </a:p>
          <a:p>
            <a:pPr marL="914400" lvl="2" indent="0">
              <a:buNone/>
            </a:pPr>
            <a:endParaRPr lang="en-CA" dirty="0" smtClean="0"/>
          </a:p>
          <a:p>
            <a:pPr marL="914400" lvl="2" indent="0">
              <a:buNone/>
            </a:pPr>
            <a:endParaRPr lang="en-CA" dirty="0"/>
          </a:p>
          <a:p>
            <a:pPr marL="914400" lvl="2" indent="0">
              <a:buNone/>
            </a:pPr>
            <a:endParaRPr lang="en-CA" dirty="0" smtClean="0"/>
          </a:p>
          <a:p>
            <a:pPr marL="914400" lvl="2" indent="0">
              <a:buNone/>
            </a:pPr>
            <a:endParaRPr lang="en-CA" dirty="0" smtClean="0"/>
          </a:p>
          <a:p>
            <a:pPr marL="914400" lvl="2" indent="0">
              <a:buNone/>
            </a:pPr>
            <a:endParaRPr lang="en-CA" dirty="0"/>
          </a:p>
          <a:p>
            <a:pPr marL="914400" lvl="2" indent="0">
              <a:buNone/>
            </a:pPr>
            <a:endParaRPr lang="en-CA" dirty="0" smtClean="0"/>
          </a:p>
          <a:p>
            <a:pPr marL="914400" lvl="2" indent="0">
              <a:buNone/>
            </a:pPr>
            <a:endParaRPr lang="en-CA" dirty="0"/>
          </a:p>
          <a:p>
            <a:pPr marL="914400" lvl="2" indent="0">
              <a:buNone/>
            </a:pPr>
            <a:endParaRPr lang="en-CA" dirty="0" smtClean="0"/>
          </a:p>
          <a:p>
            <a:pPr marL="914400" lvl="2" indent="0">
              <a:buNone/>
            </a:pPr>
            <a:endParaRPr lang="en-CA" dirty="0"/>
          </a:p>
          <a:p>
            <a:pPr marL="914400" lvl="2" indent="0">
              <a:buNone/>
            </a:pPr>
            <a:endParaRPr lang="en-CA" dirty="0" smtClean="0"/>
          </a:p>
          <a:p>
            <a:pPr marL="914400" lvl="2" indent="0">
              <a:buNone/>
            </a:pPr>
            <a:endParaRPr lang="en-CA" dirty="0"/>
          </a:p>
          <a:p>
            <a:pPr marL="914400" lvl="2" indent="0">
              <a:buNone/>
            </a:pPr>
            <a:endParaRPr lang="en-CA" dirty="0" smtClean="0"/>
          </a:p>
          <a:p>
            <a:pPr marL="914400" lvl="2" indent="0">
              <a:buNone/>
            </a:pPr>
            <a:endParaRPr lang="en-CA" dirty="0"/>
          </a:p>
          <a:p>
            <a:pPr marL="914400" lvl="2" indent="0">
              <a:buNone/>
            </a:pPr>
            <a:endParaRPr lang="en-CA" dirty="0" smtClean="0"/>
          </a:p>
          <a:p>
            <a:pPr marL="914400" lvl="2" indent="0">
              <a:buNone/>
            </a:pPr>
            <a:endParaRPr lang="en-CA" dirty="0"/>
          </a:p>
          <a:p>
            <a:pPr marL="914400" lvl="2" indent="0">
              <a:buNone/>
            </a:pPr>
            <a:endParaRPr lang="en-CA" dirty="0" smtClean="0"/>
          </a:p>
          <a:p>
            <a:pPr marL="914400" lvl="2" indent="0">
              <a:buNone/>
            </a:pPr>
            <a:endParaRPr lang="en-CA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8261266" y="1050149"/>
            <a:ext cx="806534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920510"/>
            <a:ext cx="5661773" cy="2460269"/>
          </a:xfrm>
          <a:prstGeom prst="rect">
            <a:avLst/>
          </a:prstGeom>
        </p:spPr>
      </p:pic>
      <p:pic>
        <p:nvPicPr>
          <p:cNvPr id="16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587988"/>
            <a:ext cx="5715000" cy="3231623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5343525" y="5791200"/>
            <a:ext cx="523875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TextBox 19"/>
          <p:cNvSpPr txBox="1"/>
          <p:nvPr/>
        </p:nvSpPr>
        <p:spPr>
          <a:xfrm>
            <a:off x="6019800" y="5754469"/>
            <a:ext cx="11350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Ion detector</a:t>
            </a:r>
            <a:endParaRPr lang="en-CA" dirty="0"/>
          </a:p>
        </p:txBody>
      </p:sp>
      <p:sp>
        <p:nvSpPr>
          <p:cNvPr id="21" name="Rectangle 20"/>
          <p:cNvSpPr/>
          <p:nvPr/>
        </p:nvSpPr>
        <p:spPr>
          <a:xfrm>
            <a:off x="5275262" y="1981200"/>
            <a:ext cx="523875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" name="TextBox 21"/>
          <p:cNvSpPr txBox="1"/>
          <p:nvPr/>
        </p:nvSpPr>
        <p:spPr>
          <a:xfrm>
            <a:off x="5951537" y="1944469"/>
            <a:ext cx="11350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Ion detector</a:t>
            </a:r>
            <a:endParaRPr lang="en-CA" dirty="0"/>
          </a:p>
        </p:txBody>
      </p:sp>
      <p:sp>
        <p:nvSpPr>
          <p:cNvPr id="12" name="Up Arrow 11"/>
          <p:cNvSpPr/>
          <p:nvPr/>
        </p:nvSpPr>
        <p:spPr>
          <a:xfrm rot="13720297">
            <a:off x="8026078" y="1784055"/>
            <a:ext cx="403703" cy="920510"/>
          </a:xfrm>
          <a:prstGeom prst="up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4834333" y="3032951"/>
            <a:ext cx="14057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/>
              <a:t>Ion loss</a:t>
            </a:r>
            <a:endParaRPr lang="en-CA" sz="2400" dirty="0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4648201" y="2514603"/>
            <a:ext cx="266699" cy="4968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2964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Linear Paul trap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Ion stability region in pure quadrupole potentials</a:t>
            </a:r>
          </a:p>
          <a:p>
            <a:pPr lvl="1"/>
            <a:r>
              <a:rPr lang="en-CA" dirty="0" smtClean="0"/>
              <a:t>Equation of motion</a:t>
            </a:r>
          </a:p>
          <a:p>
            <a:pPr lvl="1"/>
            <a:endParaRPr lang="en-CA" dirty="0"/>
          </a:p>
          <a:p>
            <a:pPr lvl="1"/>
            <a:endParaRPr lang="en-CA" dirty="0" smtClean="0"/>
          </a:p>
          <a:p>
            <a:pPr lvl="1"/>
            <a:r>
              <a:rPr lang="en-CA" dirty="0" smtClean="0"/>
              <a:t>Mathieu equation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2362200"/>
            <a:ext cx="4688366" cy="4267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057400"/>
            <a:ext cx="3322320" cy="6921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75" y="5506847"/>
            <a:ext cx="1382852" cy="6115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3678228"/>
            <a:ext cx="3083065" cy="6635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4817147"/>
            <a:ext cx="1447800" cy="6897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525" y="4495800"/>
            <a:ext cx="981075" cy="39376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495800" y="6537414"/>
            <a:ext cx="5943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dirty="0">
                <a:solidFill>
                  <a:schemeClr val="accent1"/>
                </a:solidFill>
              </a:rPr>
              <a:t>Todd, John F. J. Quadrupole storage mass spectrometry. 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7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0054" y="-304800"/>
            <a:ext cx="9087853" cy="1143000"/>
          </a:xfrm>
        </p:spPr>
        <p:txBody>
          <a:bodyPr/>
          <a:lstStyle/>
          <a:p>
            <a:r>
              <a:rPr lang="en-CA" altLang="zh-CN" dirty="0" smtClean="0"/>
              <a:t>Quadrupole electrodes</a:t>
            </a:r>
            <a:endParaRPr lang="zh-CN" alt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600"/>
            <a:ext cx="6553200" cy="5990767"/>
          </a:xfrm>
        </p:spPr>
      </p:pic>
      <p:sp>
        <p:nvSpPr>
          <p:cNvPr id="3" name="TextBox 2"/>
          <p:cNvSpPr txBox="1"/>
          <p:nvPr/>
        </p:nvSpPr>
        <p:spPr>
          <a:xfrm>
            <a:off x="304800" y="2816424"/>
            <a:ext cx="990600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A" sz="1200" dirty="0" smtClean="0"/>
              <a:t>Hyperbolic</a:t>
            </a:r>
            <a:endParaRPr lang="en-CA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3505200" y="2831008"/>
            <a:ext cx="685800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A" sz="1200" dirty="0" smtClean="0"/>
              <a:t>Circular</a:t>
            </a:r>
            <a:endParaRPr lang="en-CA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295275" y="5791201"/>
            <a:ext cx="619125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A" sz="1200" dirty="0" smtClean="0"/>
              <a:t>Blade</a:t>
            </a:r>
            <a:endParaRPr lang="en-CA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3495675" y="5791200"/>
            <a:ext cx="1143000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A" sz="1200" dirty="0" smtClean="0"/>
              <a:t>Modified blade</a:t>
            </a:r>
            <a:endParaRPr lang="en-CA" sz="1200" dirty="0"/>
          </a:p>
        </p:txBody>
      </p:sp>
      <p:sp>
        <p:nvSpPr>
          <p:cNvPr id="9" name="Rectangle 8"/>
          <p:cNvSpPr/>
          <p:nvPr/>
        </p:nvSpPr>
        <p:spPr>
          <a:xfrm>
            <a:off x="1712" y="6537007"/>
            <a:ext cx="38463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K. Deng et al., J</a:t>
            </a:r>
            <a:r>
              <a:rPr lang="en-CA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 Appl. Phys. </a:t>
            </a:r>
            <a:r>
              <a:rPr lang="en-CA" sz="1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118</a:t>
            </a:r>
            <a:r>
              <a:rPr lang="en-CA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113106 (2015)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1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3505200"/>
            <a:ext cx="2667000" cy="2661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89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Optimized blade-like electrodes</a:t>
            </a:r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838200"/>
            <a:ext cx="3276600" cy="326983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399" y="1314194"/>
            <a:ext cx="4876801" cy="40082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4114800"/>
            <a:ext cx="3693534" cy="274319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779259" y="6537006"/>
            <a:ext cx="25873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J. Appl. Phys. </a:t>
            </a:r>
            <a:r>
              <a:rPr lang="en-CA" sz="1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118</a:t>
            </a:r>
            <a:r>
              <a:rPr lang="en-CA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113106 (2015)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11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Oval 73"/>
          <p:cNvSpPr>
            <a:spLocks/>
          </p:cNvSpPr>
          <p:nvPr/>
        </p:nvSpPr>
        <p:spPr bwMode="auto">
          <a:xfrm rot="16200000">
            <a:off x="6682004" y="2004797"/>
            <a:ext cx="998810" cy="2323218"/>
          </a:xfrm>
          <a:prstGeom prst="ellips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47" y="-152400"/>
            <a:ext cx="9087853" cy="1143000"/>
          </a:xfrm>
        </p:spPr>
        <p:txBody>
          <a:bodyPr/>
          <a:lstStyle/>
          <a:p>
            <a:r>
              <a:rPr lang="en-CA" sz="4500" dirty="0" smtClean="0"/>
              <a:t>Ba-tagging</a:t>
            </a:r>
            <a:endParaRPr lang="en-CA" sz="4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25275"/>
            <a:ext cx="9144000" cy="6477000"/>
          </a:xfrm>
        </p:spPr>
        <p:txBody>
          <a:bodyPr>
            <a:normAutofit/>
          </a:bodyPr>
          <a:lstStyle/>
          <a:p>
            <a:r>
              <a:rPr lang="en-CA" sz="3600" dirty="0" smtClean="0"/>
              <a:t>Ba-tagging concept in xenon gas</a:t>
            </a:r>
          </a:p>
          <a:p>
            <a:pPr marL="0" indent="0">
              <a:buNone/>
            </a:pPr>
            <a:r>
              <a:rPr lang="en-CA" dirty="0"/>
              <a:t>	1. Locate the </a:t>
            </a:r>
            <a:r>
              <a:rPr lang="en-CA" dirty="0" smtClean="0"/>
              <a:t>event in TPC</a:t>
            </a:r>
          </a:p>
          <a:p>
            <a:pPr marL="0" lvl="3" indent="0">
              <a:buNone/>
            </a:pPr>
            <a:endParaRPr lang="en-CA" dirty="0" smtClean="0"/>
          </a:p>
          <a:p>
            <a:pPr marL="0" indent="0">
              <a:buNone/>
            </a:pPr>
            <a:r>
              <a:rPr lang="en-CA" dirty="0"/>
              <a:t>	2. Get the Ba-ion</a:t>
            </a:r>
          </a:p>
          <a:p>
            <a:pPr lvl="3"/>
            <a:r>
              <a:rPr lang="en-CA" sz="2400" dirty="0" smtClean="0"/>
              <a:t>Ion extraction</a:t>
            </a:r>
          </a:p>
          <a:p>
            <a:pPr lvl="6"/>
            <a:endParaRPr lang="en-CA" sz="2400" dirty="0" smtClean="0"/>
          </a:p>
          <a:p>
            <a:pPr marL="0" indent="0">
              <a:buNone/>
            </a:pPr>
            <a:r>
              <a:rPr lang="en-CA" dirty="0" smtClean="0"/>
              <a:t>	3. Identificatio</a:t>
            </a:r>
            <a:r>
              <a:rPr lang="en-CA" dirty="0"/>
              <a:t>n (tagging</a:t>
            </a:r>
            <a:r>
              <a:rPr lang="en-CA" dirty="0" smtClean="0"/>
              <a:t>)</a:t>
            </a:r>
          </a:p>
          <a:p>
            <a:pPr lvl="3"/>
            <a:r>
              <a:rPr lang="en-CA" sz="2400" dirty="0" smtClean="0"/>
              <a:t>Laser spectroscopy</a:t>
            </a:r>
            <a:endParaRPr lang="en-CA" sz="2400" dirty="0"/>
          </a:p>
          <a:p>
            <a:pPr lvl="3"/>
            <a:r>
              <a:rPr lang="en-CA" sz="2400" dirty="0" smtClean="0"/>
              <a:t>TOF Mass spectrometry</a:t>
            </a:r>
            <a:endParaRPr lang="en-CA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613525"/>
            <a:ext cx="457200" cy="24447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6007043" y="4487591"/>
            <a:ext cx="2321751" cy="998810"/>
            <a:chOff x="0" y="0"/>
            <a:chExt cx="1582" cy="864"/>
          </a:xfrm>
        </p:grpSpPr>
        <p:sp>
          <p:nvSpPr>
            <p:cNvPr id="11" name="Oval 4"/>
            <p:cNvSpPr>
              <a:spLocks/>
            </p:cNvSpPr>
            <p:nvPr/>
          </p:nvSpPr>
          <p:spPr bwMode="auto">
            <a:xfrm>
              <a:off x="0" y="0"/>
              <a:ext cx="1582" cy="86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2" name="Group 5"/>
            <p:cNvGrpSpPr>
              <a:grpSpLocks/>
            </p:cNvGrpSpPr>
            <p:nvPr/>
          </p:nvGrpSpPr>
          <p:grpSpPr bwMode="auto">
            <a:xfrm>
              <a:off x="674" y="28"/>
              <a:ext cx="234" cy="144"/>
              <a:chOff x="0" y="0"/>
              <a:chExt cx="233" cy="144"/>
            </a:xfrm>
          </p:grpSpPr>
          <p:sp>
            <p:nvSpPr>
              <p:cNvPr id="76" name="Oval 6"/>
              <p:cNvSpPr>
                <a:spLocks/>
              </p:cNvSpPr>
              <p:nvPr/>
            </p:nvSpPr>
            <p:spPr bwMode="auto">
              <a:xfrm>
                <a:off x="0" y="0"/>
                <a:ext cx="233" cy="144"/>
              </a:xfrm>
              <a:prstGeom prst="ellipse">
                <a:avLst/>
              </a:prstGeom>
              <a:solidFill>
                <a:srgbClr val="CC1D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Oval 7"/>
              <p:cNvSpPr>
                <a:spLocks/>
              </p:cNvSpPr>
              <p:nvPr/>
            </p:nvSpPr>
            <p:spPr bwMode="auto">
              <a:xfrm>
                <a:off x="25" y="28"/>
                <a:ext cx="182" cy="116"/>
              </a:xfrm>
              <a:prstGeom prst="ellipse">
                <a:avLst/>
              </a:prstGeom>
              <a:solidFill>
                <a:srgbClr val="00B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3" name="Group 8"/>
            <p:cNvGrpSpPr>
              <a:grpSpLocks/>
            </p:cNvGrpSpPr>
            <p:nvPr/>
          </p:nvGrpSpPr>
          <p:grpSpPr bwMode="auto">
            <a:xfrm>
              <a:off x="415" y="57"/>
              <a:ext cx="233" cy="144"/>
              <a:chOff x="0" y="0"/>
              <a:chExt cx="233" cy="144"/>
            </a:xfrm>
          </p:grpSpPr>
          <p:sp>
            <p:nvSpPr>
              <p:cNvPr id="74" name="Oval 9"/>
              <p:cNvSpPr>
                <a:spLocks/>
              </p:cNvSpPr>
              <p:nvPr/>
            </p:nvSpPr>
            <p:spPr bwMode="auto">
              <a:xfrm>
                <a:off x="0" y="0"/>
                <a:ext cx="233" cy="144"/>
              </a:xfrm>
              <a:prstGeom prst="ellipse">
                <a:avLst/>
              </a:prstGeom>
              <a:solidFill>
                <a:srgbClr val="CC1D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Oval 10"/>
              <p:cNvSpPr>
                <a:spLocks/>
              </p:cNvSpPr>
              <p:nvPr/>
            </p:nvSpPr>
            <p:spPr bwMode="auto">
              <a:xfrm>
                <a:off x="25" y="28"/>
                <a:ext cx="182" cy="116"/>
              </a:xfrm>
              <a:prstGeom prst="ellipse">
                <a:avLst/>
              </a:prstGeom>
              <a:solidFill>
                <a:srgbClr val="00B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4" name="Group 11"/>
            <p:cNvGrpSpPr>
              <a:grpSpLocks/>
            </p:cNvGrpSpPr>
            <p:nvPr/>
          </p:nvGrpSpPr>
          <p:grpSpPr bwMode="auto">
            <a:xfrm>
              <a:off x="181" y="144"/>
              <a:ext cx="234" cy="144"/>
              <a:chOff x="0" y="0"/>
              <a:chExt cx="233" cy="144"/>
            </a:xfrm>
          </p:grpSpPr>
          <p:sp>
            <p:nvSpPr>
              <p:cNvPr id="72" name="Oval 12"/>
              <p:cNvSpPr>
                <a:spLocks/>
              </p:cNvSpPr>
              <p:nvPr/>
            </p:nvSpPr>
            <p:spPr bwMode="auto">
              <a:xfrm>
                <a:off x="0" y="0"/>
                <a:ext cx="233" cy="144"/>
              </a:xfrm>
              <a:prstGeom prst="ellipse">
                <a:avLst/>
              </a:prstGeom>
              <a:solidFill>
                <a:srgbClr val="CC1D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Oval 13"/>
              <p:cNvSpPr>
                <a:spLocks/>
              </p:cNvSpPr>
              <p:nvPr/>
            </p:nvSpPr>
            <p:spPr bwMode="auto">
              <a:xfrm>
                <a:off x="25" y="28"/>
                <a:ext cx="182" cy="116"/>
              </a:xfrm>
              <a:prstGeom prst="ellipse">
                <a:avLst/>
              </a:prstGeom>
              <a:solidFill>
                <a:srgbClr val="00B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5" name="Group 14"/>
            <p:cNvGrpSpPr>
              <a:grpSpLocks/>
            </p:cNvGrpSpPr>
            <p:nvPr/>
          </p:nvGrpSpPr>
          <p:grpSpPr bwMode="auto">
            <a:xfrm>
              <a:off x="1297" y="460"/>
              <a:ext cx="234" cy="144"/>
              <a:chOff x="0" y="0"/>
              <a:chExt cx="233" cy="144"/>
            </a:xfrm>
          </p:grpSpPr>
          <p:sp>
            <p:nvSpPr>
              <p:cNvPr id="70" name="Oval 15"/>
              <p:cNvSpPr>
                <a:spLocks/>
              </p:cNvSpPr>
              <p:nvPr/>
            </p:nvSpPr>
            <p:spPr bwMode="auto">
              <a:xfrm>
                <a:off x="0" y="0"/>
                <a:ext cx="233" cy="144"/>
              </a:xfrm>
              <a:prstGeom prst="ellipse">
                <a:avLst/>
              </a:prstGeom>
              <a:solidFill>
                <a:srgbClr val="CC1D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Oval 16"/>
              <p:cNvSpPr>
                <a:spLocks/>
              </p:cNvSpPr>
              <p:nvPr/>
            </p:nvSpPr>
            <p:spPr bwMode="auto">
              <a:xfrm>
                <a:off x="25" y="28"/>
                <a:ext cx="182" cy="116"/>
              </a:xfrm>
              <a:prstGeom prst="ellipse">
                <a:avLst/>
              </a:prstGeom>
              <a:solidFill>
                <a:srgbClr val="00B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6" name="Group 17"/>
            <p:cNvGrpSpPr>
              <a:grpSpLocks/>
            </p:cNvGrpSpPr>
            <p:nvPr/>
          </p:nvGrpSpPr>
          <p:grpSpPr bwMode="auto">
            <a:xfrm>
              <a:off x="51" y="460"/>
              <a:ext cx="234" cy="144"/>
              <a:chOff x="0" y="0"/>
              <a:chExt cx="233" cy="144"/>
            </a:xfrm>
          </p:grpSpPr>
          <p:sp>
            <p:nvSpPr>
              <p:cNvPr id="68" name="Oval 18"/>
              <p:cNvSpPr>
                <a:spLocks/>
              </p:cNvSpPr>
              <p:nvPr/>
            </p:nvSpPr>
            <p:spPr bwMode="auto">
              <a:xfrm>
                <a:off x="0" y="0"/>
                <a:ext cx="233" cy="144"/>
              </a:xfrm>
              <a:prstGeom prst="ellipse">
                <a:avLst/>
              </a:prstGeom>
              <a:solidFill>
                <a:srgbClr val="CC1D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Oval 19"/>
              <p:cNvSpPr>
                <a:spLocks/>
              </p:cNvSpPr>
              <p:nvPr/>
            </p:nvSpPr>
            <p:spPr bwMode="auto">
              <a:xfrm>
                <a:off x="25" y="28"/>
                <a:ext cx="182" cy="116"/>
              </a:xfrm>
              <a:prstGeom prst="ellipse">
                <a:avLst/>
              </a:prstGeom>
              <a:solidFill>
                <a:srgbClr val="00B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7" name="Group 20"/>
            <p:cNvGrpSpPr>
              <a:grpSpLocks/>
            </p:cNvGrpSpPr>
            <p:nvPr/>
          </p:nvGrpSpPr>
          <p:grpSpPr bwMode="auto">
            <a:xfrm>
              <a:off x="934" y="57"/>
              <a:ext cx="234" cy="144"/>
              <a:chOff x="0" y="0"/>
              <a:chExt cx="233" cy="144"/>
            </a:xfrm>
          </p:grpSpPr>
          <p:sp>
            <p:nvSpPr>
              <p:cNvPr id="66" name="Oval 21"/>
              <p:cNvSpPr>
                <a:spLocks/>
              </p:cNvSpPr>
              <p:nvPr/>
            </p:nvSpPr>
            <p:spPr bwMode="auto">
              <a:xfrm>
                <a:off x="0" y="0"/>
                <a:ext cx="233" cy="144"/>
              </a:xfrm>
              <a:prstGeom prst="ellipse">
                <a:avLst/>
              </a:prstGeom>
              <a:solidFill>
                <a:srgbClr val="CC1D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Oval 22"/>
              <p:cNvSpPr>
                <a:spLocks/>
              </p:cNvSpPr>
              <p:nvPr/>
            </p:nvSpPr>
            <p:spPr bwMode="auto">
              <a:xfrm>
                <a:off x="25" y="28"/>
                <a:ext cx="182" cy="116"/>
              </a:xfrm>
              <a:prstGeom prst="ellipse">
                <a:avLst/>
              </a:prstGeom>
              <a:solidFill>
                <a:srgbClr val="00B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8" name="Group 23"/>
            <p:cNvGrpSpPr>
              <a:grpSpLocks/>
            </p:cNvGrpSpPr>
            <p:nvPr/>
          </p:nvGrpSpPr>
          <p:grpSpPr bwMode="auto">
            <a:xfrm>
              <a:off x="1168" y="144"/>
              <a:ext cx="233" cy="144"/>
              <a:chOff x="0" y="0"/>
              <a:chExt cx="233" cy="144"/>
            </a:xfrm>
          </p:grpSpPr>
          <p:sp>
            <p:nvSpPr>
              <p:cNvPr id="64" name="Oval 24"/>
              <p:cNvSpPr>
                <a:spLocks/>
              </p:cNvSpPr>
              <p:nvPr/>
            </p:nvSpPr>
            <p:spPr bwMode="auto">
              <a:xfrm>
                <a:off x="0" y="0"/>
                <a:ext cx="233" cy="144"/>
              </a:xfrm>
              <a:prstGeom prst="ellipse">
                <a:avLst/>
              </a:prstGeom>
              <a:solidFill>
                <a:srgbClr val="CC1D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Oval 25"/>
              <p:cNvSpPr>
                <a:spLocks/>
              </p:cNvSpPr>
              <p:nvPr/>
            </p:nvSpPr>
            <p:spPr bwMode="auto">
              <a:xfrm>
                <a:off x="25" y="28"/>
                <a:ext cx="182" cy="116"/>
              </a:xfrm>
              <a:prstGeom prst="ellipse">
                <a:avLst/>
              </a:prstGeom>
              <a:solidFill>
                <a:srgbClr val="00B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9" name="Group 26"/>
            <p:cNvGrpSpPr>
              <a:grpSpLocks/>
            </p:cNvGrpSpPr>
            <p:nvPr/>
          </p:nvGrpSpPr>
          <p:grpSpPr bwMode="auto">
            <a:xfrm>
              <a:off x="1297" y="288"/>
              <a:ext cx="234" cy="144"/>
              <a:chOff x="0" y="0"/>
              <a:chExt cx="233" cy="144"/>
            </a:xfrm>
          </p:grpSpPr>
          <p:sp>
            <p:nvSpPr>
              <p:cNvPr id="62" name="Oval 27"/>
              <p:cNvSpPr>
                <a:spLocks/>
              </p:cNvSpPr>
              <p:nvPr/>
            </p:nvSpPr>
            <p:spPr bwMode="auto">
              <a:xfrm>
                <a:off x="0" y="0"/>
                <a:ext cx="233" cy="144"/>
              </a:xfrm>
              <a:prstGeom prst="ellipse">
                <a:avLst/>
              </a:prstGeom>
              <a:solidFill>
                <a:srgbClr val="CC1D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Oval 28"/>
              <p:cNvSpPr>
                <a:spLocks/>
              </p:cNvSpPr>
              <p:nvPr/>
            </p:nvSpPr>
            <p:spPr bwMode="auto">
              <a:xfrm>
                <a:off x="25" y="28"/>
                <a:ext cx="182" cy="116"/>
              </a:xfrm>
              <a:prstGeom prst="ellipse">
                <a:avLst/>
              </a:prstGeom>
              <a:solidFill>
                <a:srgbClr val="00B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0" name="Group 29"/>
            <p:cNvGrpSpPr>
              <a:grpSpLocks/>
            </p:cNvGrpSpPr>
            <p:nvPr/>
          </p:nvGrpSpPr>
          <p:grpSpPr bwMode="auto">
            <a:xfrm>
              <a:off x="51" y="288"/>
              <a:ext cx="234" cy="144"/>
              <a:chOff x="0" y="0"/>
              <a:chExt cx="233" cy="144"/>
            </a:xfrm>
          </p:grpSpPr>
          <p:sp>
            <p:nvSpPr>
              <p:cNvPr id="60" name="Oval 30"/>
              <p:cNvSpPr>
                <a:spLocks/>
              </p:cNvSpPr>
              <p:nvPr/>
            </p:nvSpPr>
            <p:spPr bwMode="auto">
              <a:xfrm>
                <a:off x="0" y="0"/>
                <a:ext cx="233" cy="144"/>
              </a:xfrm>
              <a:prstGeom prst="ellipse">
                <a:avLst/>
              </a:prstGeom>
              <a:solidFill>
                <a:srgbClr val="CC1D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Oval 31"/>
              <p:cNvSpPr>
                <a:spLocks/>
              </p:cNvSpPr>
              <p:nvPr/>
            </p:nvSpPr>
            <p:spPr bwMode="auto">
              <a:xfrm>
                <a:off x="25" y="28"/>
                <a:ext cx="182" cy="116"/>
              </a:xfrm>
              <a:prstGeom prst="ellipse">
                <a:avLst/>
              </a:prstGeom>
              <a:solidFill>
                <a:srgbClr val="00B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1" name="Group 32"/>
            <p:cNvGrpSpPr>
              <a:grpSpLocks/>
            </p:cNvGrpSpPr>
            <p:nvPr/>
          </p:nvGrpSpPr>
          <p:grpSpPr bwMode="auto">
            <a:xfrm>
              <a:off x="674" y="374"/>
              <a:ext cx="234" cy="144"/>
              <a:chOff x="0" y="0"/>
              <a:chExt cx="233" cy="144"/>
            </a:xfrm>
          </p:grpSpPr>
          <p:sp>
            <p:nvSpPr>
              <p:cNvPr id="58" name="Oval 33"/>
              <p:cNvSpPr>
                <a:spLocks/>
              </p:cNvSpPr>
              <p:nvPr/>
            </p:nvSpPr>
            <p:spPr bwMode="auto">
              <a:xfrm>
                <a:off x="0" y="0"/>
                <a:ext cx="233" cy="144"/>
              </a:xfrm>
              <a:prstGeom prst="ellipse">
                <a:avLst/>
              </a:prstGeom>
              <a:solidFill>
                <a:srgbClr val="CC1D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Oval 34"/>
              <p:cNvSpPr>
                <a:spLocks/>
              </p:cNvSpPr>
              <p:nvPr/>
            </p:nvSpPr>
            <p:spPr bwMode="auto">
              <a:xfrm>
                <a:off x="25" y="28"/>
                <a:ext cx="182" cy="116"/>
              </a:xfrm>
              <a:prstGeom prst="ellipse">
                <a:avLst/>
              </a:prstGeom>
              <a:solidFill>
                <a:srgbClr val="00B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2" name="Group 35"/>
            <p:cNvGrpSpPr>
              <a:grpSpLocks/>
            </p:cNvGrpSpPr>
            <p:nvPr/>
          </p:nvGrpSpPr>
          <p:grpSpPr bwMode="auto">
            <a:xfrm>
              <a:off x="804" y="518"/>
              <a:ext cx="234" cy="144"/>
              <a:chOff x="0" y="0"/>
              <a:chExt cx="233" cy="144"/>
            </a:xfrm>
          </p:grpSpPr>
          <p:sp>
            <p:nvSpPr>
              <p:cNvPr id="56" name="Oval 36"/>
              <p:cNvSpPr>
                <a:spLocks/>
              </p:cNvSpPr>
              <p:nvPr/>
            </p:nvSpPr>
            <p:spPr bwMode="auto">
              <a:xfrm>
                <a:off x="0" y="0"/>
                <a:ext cx="233" cy="144"/>
              </a:xfrm>
              <a:prstGeom prst="ellipse">
                <a:avLst/>
              </a:prstGeom>
              <a:solidFill>
                <a:srgbClr val="CC1D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Oval 37"/>
              <p:cNvSpPr>
                <a:spLocks/>
              </p:cNvSpPr>
              <p:nvPr/>
            </p:nvSpPr>
            <p:spPr bwMode="auto">
              <a:xfrm>
                <a:off x="25" y="28"/>
                <a:ext cx="182" cy="116"/>
              </a:xfrm>
              <a:prstGeom prst="ellipse">
                <a:avLst/>
              </a:prstGeom>
              <a:solidFill>
                <a:srgbClr val="00B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3" name="Group 38"/>
            <p:cNvGrpSpPr>
              <a:grpSpLocks/>
            </p:cNvGrpSpPr>
            <p:nvPr/>
          </p:nvGrpSpPr>
          <p:grpSpPr bwMode="auto">
            <a:xfrm>
              <a:off x="545" y="518"/>
              <a:ext cx="233" cy="144"/>
              <a:chOff x="0" y="0"/>
              <a:chExt cx="233" cy="144"/>
            </a:xfrm>
          </p:grpSpPr>
          <p:sp>
            <p:nvSpPr>
              <p:cNvPr id="54" name="Oval 39"/>
              <p:cNvSpPr>
                <a:spLocks/>
              </p:cNvSpPr>
              <p:nvPr/>
            </p:nvSpPr>
            <p:spPr bwMode="auto">
              <a:xfrm>
                <a:off x="0" y="0"/>
                <a:ext cx="233" cy="144"/>
              </a:xfrm>
              <a:prstGeom prst="ellipse">
                <a:avLst/>
              </a:prstGeom>
              <a:solidFill>
                <a:srgbClr val="CC1D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Oval 40"/>
              <p:cNvSpPr>
                <a:spLocks/>
              </p:cNvSpPr>
              <p:nvPr/>
            </p:nvSpPr>
            <p:spPr bwMode="auto">
              <a:xfrm>
                <a:off x="25" y="28"/>
                <a:ext cx="182" cy="116"/>
              </a:xfrm>
              <a:prstGeom prst="ellipse">
                <a:avLst/>
              </a:prstGeom>
              <a:solidFill>
                <a:srgbClr val="00B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4" name="Group 41"/>
            <p:cNvGrpSpPr>
              <a:grpSpLocks/>
            </p:cNvGrpSpPr>
            <p:nvPr/>
          </p:nvGrpSpPr>
          <p:grpSpPr bwMode="auto">
            <a:xfrm>
              <a:off x="1038" y="403"/>
              <a:ext cx="234" cy="144"/>
              <a:chOff x="0" y="0"/>
              <a:chExt cx="233" cy="144"/>
            </a:xfrm>
          </p:grpSpPr>
          <p:sp>
            <p:nvSpPr>
              <p:cNvPr id="52" name="Oval 42"/>
              <p:cNvSpPr>
                <a:spLocks/>
              </p:cNvSpPr>
              <p:nvPr/>
            </p:nvSpPr>
            <p:spPr bwMode="auto">
              <a:xfrm>
                <a:off x="0" y="0"/>
                <a:ext cx="233" cy="144"/>
              </a:xfrm>
              <a:prstGeom prst="ellipse">
                <a:avLst/>
              </a:prstGeom>
              <a:solidFill>
                <a:srgbClr val="CC1D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Oval 43"/>
              <p:cNvSpPr>
                <a:spLocks/>
              </p:cNvSpPr>
              <p:nvPr/>
            </p:nvSpPr>
            <p:spPr bwMode="auto">
              <a:xfrm>
                <a:off x="25" y="28"/>
                <a:ext cx="182" cy="116"/>
              </a:xfrm>
              <a:prstGeom prst="ellipse">
                <a:avLst/>
              </a:prstGeom>
              <a:solidFill>
                <a:srgbClr val="00B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5" name="Group 44"/>
            <p:cNvGrpSpPr>
              <a:grpSpLocks/>
            </p:cNvGrpSpPr>
            <p:nvPr/>
          </p:nvGrpSpPr>
          <p:grpSpPr bwMode="auto">
            <a:xfrm>
              <a:off x="311" y="403"/>
              <a:ext cx="234" cy="144"/>
              <a:chOff x="0" y="0"/>
              <a:chExt cx="233" cy="144"/>
            </a:xfrm>
          </p:grpSpPr>
          <p:sp>
            <p:nvSpPr>
              <p:cNvPr id="50" name="Oval 45"/>
              <p:cNvSpPr>
                <a:spLocks/>
              </p:cNvSpPr>
              <p:nvPr/>
            </p:nvSpPr>
            <p:spPr bwMode="auto">
              <a:xfrm>
                <a:off x="0" y="0"/>
                <a:ext cx="233" cy="144"/>
              </a:xfrm>
              <a:prstGeom prst="ellipse">
                <a:avLst/>
              </a:prstGeom>
              <a:solidFill>
                <a:srgbClr val="CC1D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Oval 46"/>
              <p:cNvSpPr>
                <a:spLocks/>
              </p:cNvSpPr>
              <p:nvPr/>
            </p:nvSpPr>
            <p:spPr bwMode="auto">
              <a:xfrm>
                <a:off x="25" y="28"/>
                <a:ext cx="182" cy="116"/>
              </a:xfrm>
              <a:prstGeom prst="ellipse">
                <a:avLst/>
              </a:prstGeom>
              <a:solidFill>
                <a:srgbClr val="00B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6" name="Group 47"/>
            <p:cNvGrpSpPr>
              <a:grpSpLocks/>
            </p:cNvGrpSpPr>
            <p:nvPr/>
          </p:nvGrpSpPr>
          <p:grpSpPr bwMode="auto">
            <a:xfrm>
              <a:off x="934" y="230"/>
              <a:ext cx="234" cy="144"/>
              <a:chOff x="0" y="0"/>
              <a:chExt cx="233" cy="144"/>
            </a:xfrm>
          </p:grpSpPr>
          <p:sp>
            <p:nvSpPr>
              <p:cNvPr id="48" name="Oval 48"/>
              <p:cNvSpPr>
                <a:spLocks/>
              </p:cNvSpPr>
              <p:nvPr/>
            </p:nvSpPr>
            <p:spPr bwMode="auto">
              <a:xfrm>
                <a:off x="0" y="0"/>
                <a:ext cx="233" cy="144"/>
              </a:xfrm>
              <a:prstGeom prst="ellipse">
                <a:avLst/>
              </a:prstGeom>
              <a:solidFill>
                <a:srgbClr val="CC1D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Oval 49"/>
              <p:cNvSpPr>
                <a:spLocks/>
              </p:cNvSpPr>
              <p:nvPr/>
            </p:nvSpPr>
            <p:spPr bwMode="auto">
              <a:xfrm>
                <a:off x="25" y="28"/>
                <a:ext cx="182" cy="116"/>
              </a:xfrm>
              <a:prstGeom prst="ellipse">
                <a:avLst/>
              </a:prstGeom>
              <a:solidFill>
                <a:srgbClr val="00B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7" name="Group 50"/>
            <p:cNvGrpSpPr>
              <a:grpSpLocks/>
            </p:cNvGrpSpPr>
            <p:nvPr/>
          </p:nvGrpSpPr>
          <p:grpSpPr bwMode="auto">
            <a:xfrm>
              <a:off x="674" y="201"/>
              <a:ext cx="234" cy="144"/>
              <a:chOff x="0" y="0"/>
              <a:chExt cx="233" cy="144"/>
            </a:xfrm>
          </p:grpSpPr>
          <p:sp>
            <p:nvSpPr>
              <p:cNvPr id="46" name="Oval 51"/>
              <p:cNvSpPr>
                <a:spLocks/>
              </p:cNvSpPr>
              <p:nvPr/>
            </p:nvSpPr>
            <p:spPr bwMode="auto">
              <a:xfrm>
                <a:off x="0" y="0"/>
                <a:ext cx="233" cy="144"/>
              </a:xfrm>
              <a:prstGeom prst="ellipse">
                <a:avLst/>
              </a:prstGeom>
              <a:solidFill>
                <a:srgbClr val="CC1D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Oval 52"/>
              <p:cNvSpPr>
                <a:spLocks/>
              </p:cNvSpPr>
              <p:nvPr/>
            </p:nvSpPr>
            <p:spPr bwMode="auto">
              <a:xfrm>
                <a:off x="25" y="28"/>
                <a:ext cx="182" cy="116"/>
              </a:xfrm>
              <a:prstGeom prst="ellipse">
                <a:avLst/>
              </a:prstGeom>
              <a:solidFill>
                <a:srgbClr val="00B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8" name="Group 53"/>
            <p:cNvGrpSpPr>
              <a:grpSpLocks/>
            </p:cNvGrpSpPr>
            <p:nvPr/>
          </p:nvGrpSpPr>
          <p:grpSpPr bwMode="auto">
            <a:xfrm>
              <a:off x="389" y="230"/>
              <a:ext cx="234" cy="144"/>
              <a:chOff x="0" y="0"/>
              <a:chExt cx="233" cy="144"/>
            </a:xfrm>
          </p:grpSpPr>
          <p:sp>
            <p:nvSpPr>
              <p:cNvPr id="44" name="Oval 54"/>
              <p:cNvSpPr>
                <a:spLocks/>
              </p:cNvSpPr>
              <p:nvPr/>
            </p:nvSpPr>
            <p:spPr bwMode="auto">
              <a:xfrm>
                <a:off x="0" y="0"/>
                <a:ext cx="233" cy="144"/>
              </a:xfrm>
              <a:prstGeom prst="ellipse">
                <a:avLst/>
              </a:prstGeom>
              <a:solidFill>
                <a:srgbClr val="CC1D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Oval 55"/>
              <p:cNvSpPr>
                <a:spLocks/>
              </p:cNvSpPr>
              <p:nvPr/>
            </p:nvSpPr>
            <p:spPr bwMode="auto">
              <a:xfrm>
                <a:off x="25" y="28"/>
                <a:ext cx="182" cy="116"/>
              </a:xfrm>
              <a:prstGeom prst="ellipse">
                <a:avLst/>
              </a:prstGeom>
              <a:solidFill>
                <a:srgbClr val="00B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9" name="Group 56"/>
            <p:cNvGrpSpPr>
              <a:grpSpLocks/>
            </p:cNvGrpSpPr>
            <p:nvPr/>
          </p:nvGrpSpPr>
          <p:grpSpPr bwMode="auto">
            <a:xfrm>
              <a:off x="674" y="691"/>
              <a:ext cx="234" cy="144"/>
              <a:chOff x="0" y="0"/>
              <a:chExt cx="233" cy="144"/>
            </a:xfrm>
          </p:grpSpPr>
          <p:sp>
            <p:nvSpPr>
              <p:cNvPr id="42" name="Oval 57"/>
              <p:cNvSpPr>
                <a:spLocks/>
              </p:cNvSpPr>
              <p:nvPr/>
            </p:nvSpPr>
            <p:spPr bwMode="auto">
              <a:xfrm>
                <a:off x="0" y="0"/>
                <a:ext cx="233" cy="144"/>
              </a:xfrm>
              <a:prstGeom prst="ellipse">
                <a:avLst/>
              </a:prstGeom>
              <a:solidFill>
                <a:srgbClr val="CC1D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Oval 58"/>
              <p:cNvSpPr>
                <a:spLocks/>
              </p:cNvSpPr>
              <p:nvPr/>
            </p:nvSpPr>
            <p:spPr bwMode="auto">
              <a:xfrm>
                <a:off x="25" y="28"/>
                <a:ext cx="182" cy="116"/>
              </a:xfrm>
              <a:prstGeom prst="ellipse">
                <a:avLst/>
              </a:prstGeom>
              <a:solidFill>
                <a:srgbClr val="00B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0" name="Group 59"/>
            <p:cNvGrpSpPr>
              <a:grpSpLocks/>
            </p:cNvGrpSpPr>
            <p:nvPr/>
          </p:nvGrpSpPr>
          <p:grpSpPr bwMode="auto">
            <a:xfrm>
              <a:off x="415" y="662"/>
              <a:ext cx="233" cy="144"/>
              <a:chOff x="0" y="0"/>
              <a:chExt cx="233" cy="144"/>
            </a:xfrm>
          </p:grpSpPr>
          <p:sp>
            <p:nvSpPr>
              <p:cNvPr id="40" name="Oval 60"/>
              <p:cNvSpPr>
                <a:spLocks/>
              </p:cNvSpPr>
              <p:nvPr/>
            </p:nvSpPr>
            <p:spPr bwMode="auto">
              <a:xfrm>
                <a:off x="0" y="0"/>
                <a:ext cx="233" cy="144"/>
              </a:xfrm>
              <a:prstGeom prst="ellipse">
                <a:avLst/>
              </a:prstGeom>
              <a:solidFill>
                <a:srgbClr val="CC1D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Oval 61"/>
              <p:cNvSpPr>
                <a:spLocks/>
              </p:cNvSpPr>
              <p:nvPr/>
            </p:nvSpPr>
            <p:spPr bwMode="auto">
              <a:xfrm>
                <a:off x="25" y="28"/>
                <a:ext cx="182" cy="116"/>
              </a:xfrm>
              <a:prstGeom prst="ellipse">
                <a:avLst/>
              </a:prstGeom>
              <a:solidFill>
                <a:srgbClr val="00B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1" name="Group 62"/>
            <p:cNvGrpSpPr>
              <a:grpSpLocks/>
            </p:cNvGrpSpPr>
            <p:nvPr/>
          </p:nvGrpSpPr>
          <p:grpSpPr bwMode="auto">
            <a:xfrm>
              <a:off x="934" y="662"/>
              <a:ext cx="234" cy="144"/>
              <a:chOff x="0" y="0"/>
              <a:chExt cx="233" cy="144"/>
            </a:xfrm>
          </p:grpSpPr>
          <p:sp>
            <p:nvSpPr>
              <p:cNvPr id="38" name="Oval 63"/>
              <p:cNvSpPr>
                <a:spLocks/>
              </p:cNvSpPr>
              <p:nvPr/>
            </p:nvSpPr>
            <p:spPr bwMode="auto">
              <a:xfrm>
                <a:off x="0" y="0"/>
                <a:ext cx="233" cy="144"/>
              </a:xfrm>
              <a:prstGeom prst="ellipse">
                <a:avLst/>
              </a:prstGeom>
              <a:solidFill>
                <a:srgbClr val="CC1D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Oval 64"/>
              <p:cNvSpPr>
                <a:spLocks/>
              </p:cNvSpPr>
              <p:nvPr/>
            </p:nvSpPr>
            <p:spPr bwMode="auto">
              <a:xfrm>
                <a:off x="25" y="28"/>
                <a:ext cx="182" cy="116"/>
              </a:xfrm>
              <a:prstGeom prst="ellipse">
                <a:avLst/>
              </a:prstGeom>
              <a:solidFill>
                <a:srgbClr val="00B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2" name="Group 65"/>
            <p:cNvGrpSpPr>
              <a:grpSpLocks/>
            </p:cNvGrpSpPr>
            <p:nvPr/>
          </p:nvGrpSpPr>
          <p:grpSpPr bwMode="auto">
            <a:xfrm>
              <a:off x="1142" y="576"/>
              <a:ext cx="233" cy="144"/>
              <a:chOff x="0" y="0"/>
              <a:chExt cx="233" cy="144"/>
            </a:xfrm>
          </p:grpSpPr>
          <p:sp>
            <p:nvSpPr>
              <p:cNvPr id="36" name="Oval 66"/>
              <p:cNvSpPr>
                <a:spLocks/>
              </p:cNvSpPr>
              <p:nvPr/>
            </p:nvSpPr>
            <p:spPr bwMode="auto">
              <a:xfrm>
                <a:off x="0" y="0"/>
                <a:ext cx="233" cy="144"/>
              </a:xfrm>
              <a:prstGeom prst="ellipse">
                <a:avLst/>
              </a:prstGeom>
              <a:solidFill>
                <a:srgbClr val="CC1D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Oval 67"/>
              <p:cNvSpPr>
                <a:spLocks/>
              </p:cNvSpPr>
              <p:nvPr/>
            </p:nvSpPr>
            <p:spPr bwMode="auto">
              <a:xfrm>
                <a:off x="25" y="28"/>
                <a:ext cx="182" cy="116"/>
              </a:xfrm>
              <a:prstGeom prst="ellipse">
                <a:avLst/>
              </a:prstGeom>
              <a:solidFill>
                <a:srgbClr val="00B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3" name="Group 68"/>
            <p:cNvGrpSpPr>
              <a:grpSpLocks/>
            </p:cNvGrpSpPr>
            <p:nvPr/>
          </p:nvGrpSpPr>
          <p:grpSpPr bwMode="auto">
            <a:xfrm>
              <a:off x="207" y="576"/>
              <a:ext cx="234" cy="144"/>
              <a:chOff x="0" y="0"/>
              <a:chExt cx="233" cy="144"/>
            </a:xfrm>
          </p:grpSpPr>
          <p:sp>
            <p:nvSpPr>
              <p:cNvPr id="34" name="Oval 69"/>
              <p:cNvSpPr>
                <a:spLocks/>
              </p:cNvSpPr>
              <p:nvPr/>
            </p:nvSpPr>
            <p:spPr bwMode="auto">
              <a:xfrm>
                <a:off x="0" y="0"/>
                <a:ext cx="233" cy="144"/>
              </a:xfrm>
              <a:prstGeom prst="ellipse">
                <a:avLst/>
              </a:prstGeom>
              <a:solidFill>
                <a:srgbClr val="CC1D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Oval 70"/>
              <p:cNvSpPr>
                <a:spLocks/>
              </p:cNvSpPr>
              <p:nvPr/>
            </p:nvSpPr>
            <p:spPr bwMode="auto">
              <a:xfrm>
                <a:off x="25" y="28"/>
                <a:ext cx="182" cy="116"/>
              </a:xfrm>
              <a:prstGeom prst="ellipse">
                <a:avLst/>
              </a:prstGeom>
              <a:solidFill>
                <a:srgbClr val="00B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78" name="Line 71"/>
          <p:cNvSpPr>
            <a:spLocks noChangeShapeType="1"/>
          </p:cNvSpPr>
          <p:nvPr/>
        </p:nvSpPr>
        <p:spPr bwMode="auto">
          <a:xfrm rot="16200000">
            <a:off x="5099157" y="4065195"/>
            <a:ext cx="1829996" cy="1129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Line 72"/>
          <p:cNvSpPr>
            <a:spLocks noChangeShapeType="1"/>
          </p:cNvSpPr>
          <p:nvPr/>
        </p:nvSpPr>
        <p:spPr bwMode="auto">
          <a:xfrm rot="16200000">
            <a:off x="7422375" y="4065195"/>
            <a:ext cx="1829996" cy="1129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Oval 73"/>
          <p:cNvSpPr>
            <a:spLocks/>
          </p:cNvSpPr>
          <p:nvPr/>
        </p:nvSpPr>
        <p:spPr bwMode="auto">
          <a:xfrm rot="16200000">
            <a:off x="6670713" y="3546784"/>
            <a:ext cx="998810" cy="2323218"/>
          </a:xfrm>
          <a:prstGeom prst="ellips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Line 76"/>
          <p:cNvSpPr>
            <a:spLocks noChangeShapeType="1"/>
          </p:cNvSpPr>
          <p:nvPr/>
        </p:nvSpPr>
        <p:spPr bwMode="auto">
          <a:xfrm rot="16200000">
            <a:off x="7169540" y="2065937"/>
            <a:ext cx="1156" cy="2323218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Rectangle 80"/>
          <p:cNvSpPr>
            <a:spLocks/>
          </p:cNvSpPr>
          <p:nvPr/>
        </p:nvSpPr>
        <p:spPr bwMode="auto">
          <a:xfrm>
            <a:off x="6432015" y="3413620"/>
            <a:ext cx="200672" cy="20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40639" bIns="0">
            <a:prstTxWarp prst="textNoShape">
              <a:avLst/>
            </a:prstTxWarp>
            <a:spAutoFit/>
          </a:bodyPr>
          <a:lstStyle/>
          <a:p>
            <a:pPr marL="39688">
              <a:lnSpc>
                <a:spcPct val="93000"/>
              </a:lnSpc>
            </a:pPr>
            <a:r>
              <a:rPr lang="en-US" sz="1400" dirty="0">
                <a:solidFill>
                  <a:srgbClr val="3926A2"/>
                </a:solidFill>
                <a:ea typeface="Arial" charset="0"/>
                <a:cs typeface="Arial" charset="0"/>
              </a:rPr>
              <a:t>e-</a:t>
            </a:r>
          </a:p>
        </p:txBody>
      </p:sp>
      <p:sp>
        <p:nvSpPr>
          <p:cNvPr id="85" name="Rectangle 81"/>
          <p:cNvSpPr>
            <a:spLocks/>
          </p:cNvSpPr>
          <p:nvPr/>
        </p:nvSpPr>
        <p:spPr bwMode="auto">
          <a:xfrm>
            <a:off x="7375090" y="3421711"/>
            <a:ext cx="200672" cy="20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40639" bIns="0">
            <a:prstTxWarp prst="textNoShape">
              <a:avLst/>
            </a:prstTxWarp>
            <a:spAutoFit/>
          </a:bodyPr>
          <a:lstStyle/>
          <a:p>
            <a:pPr marL="39688">
              <a:lnSpc>
                <a:spcPct val="93000"/>
              </a:lnSpc>
            </a:pPr>
            <a:r>
              <a:rPr lang="en-US" sz="1400" dirty="0">
                <a:solidFill>
                  <a:srgbClr val="3926A2"/>
                </a:solidFill>
                <a:ea typeface="Arial" charset="0"/>
                <a:cs typeface="Arial" charset="0"/>
              </a:rPr>
              <a:t>e-</a:t>
            </a:r>
          </a:p>
        </p:txBody>
      </p:sp>
      <p:sp>
        <p:nvSpPr>
          <p:cNvPr id="86" name="Rectangle 82"/>
          <p:cNvSpPr>
            <a:spLocks/>
          </p:cNvSpPr>
          <p:nvPr/>
        </p:nvSpPr>
        <p:spPr bwMode="auto">
          <a:xfrm>
            <a:off x="6572816" y="3857535"/>
            <a:ext cx="200672" cy="20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40639" bIns="0">
            <a:prstTxWarp prst="textNoShape">
              <a:avLst/>
            </a:prstTxWarp>
            <a:spAutoFit/>
          </a:bodyPr>
          <a:lstStyle/>
          <a:p>
            <a:pPr marL="39688">
              <a:lnSpc>
                <a:spcPct val="93000"/>
              </a:lnSpc>
            </a:pPr>
            <a:r>
              <a:rPr lang="en-US" sz="1400" dirty="0">
                <a:solidFill>
                  <a:srgbClr val="3926A2"/>
                </a:solidFill>
                <a:ea typeface="Arial" charset="0"/>
                <a:cs typeface="Arial" charset="0"/>
              </a:rPr>
              <a:t>e-</a:t>
            </a:r>
          </a:p>
        </p:txBody>
      </p:sp>
      <p:sp>
        <p:nvSpPr>
          <p:cNvPr id="87" name="Rectangle 83"/>
          <p:cNvSpPr>
            <a:spLocks/>
          </p:cNvSpPr>
          <p:nvPr/>
        </p:nvSpPr>
        <p:spPr bwMode="auto">
          <a:xfrm>
            <a:off x="6432015" y="3719968"/>
            <a:ext cx="200672" cy="20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40639" bIns="0">
            <a:prstTxWarp prst="textNoShape">
              <a:avLst/>
            </a:prstTxWarp>
            <a:spAutoFit/>
          </a:bodyPr>
          <a:lstStyle/>
          <a:p>
            <a:pPr marL="39688">
              <a:lnSpc>
                <a:spcPct val="93000"/>
              </a:lnSpc>
            </a:pPr>
            <a:r>
              <a:rPr lang="en-US" sz="1400">
                <a:solidFill>
                  <a:srgbClr val="3926A2"/>
                </a:solidFill>
                <a:ea typeface="Arial" charset="0"/>
                <a:cs typeface="Arial" charset="0"/>
              </a:rPr>
              <a:t>e-</a:t>
            </a:r>
          </a:p>
        </p:txBody>
      </p:sp>
      <p:sp>
        <p:nvSpPr>
          <p:cNvPr id="88" name="Rectangle 84"/>
          <p:cNvSpPr>
            <a:spLocks/>
          </p:cNvSpPr>
          <p:nvPr/>
        </p:nvSpPr>
        <p:spPr bwMode="auto">
          <a:xfrm>
            <a:off x="6924819" y="3664478"/>
            <a:ext cx="200672" cy="20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40639" bIns="0">
            <a:prstTxWarp prst="textNoShape">
              <a:avLst/>
            </a:prstTxWarp>
            <a:spAutoFit/>
          </a:bodyPr>
          <a:lstStyle/>
          <a:p>
            <a:pPr marL="39688">
              <a:lnSpc>
                <a:spcPct val="93000"/>
              </a:lnSpc>
            </a:pPr>
            <a:r>
              <a:rPr lang="en-US" sz="1400">
                <a:solidFill>
                  <a:srgbClr val="3926A2"/>
                </a:solidFill>
                <a:ea typeface="Arial" charset="0"/>
                <a:cs typeface="Arial" charset="0"/>
              </a:rPr>
              <a:t>e-</a:t>
            </a:r>
          </a:p>
        </p:txBody>
      </p:sp>
      <p:sp>
        <p:nvSpPr>
          <p:cNvPr id="89" name="Rectangle 85"/>
          <p:cNvSpPr>
            <a:spLocks/>
          </p:cNvSpPr>
          <p:nvPr/>
        </p:nvSpPr>
        <p:spPr bwMode="auto">
          <a:xfrm>
            <a:off x="6784017" y="3857535"/>
            <a:ext cx="200672" cy="20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40639" bIns="0">
            <a:prstTxWarp prst="textNoShape">
              <a:avLst/>
            </a:prstTxWarp>
            <a:spAutoFit/>
          </a:bodyPr>
          <a:lstStyle/>
          <a:p>
            <a:pPr marL="39688">
              <a:lnSpc>
                <a:spcPct val="93000"/>
              </a:lnSpc>
            </a:pPr>
            <a:r>
              <a:rPr lang="en-US" sz="1400">
                <a:solidFill>
                  <a:srgbClr val="3926A2"/>
                </a:solidFill>
                <a:ea typeface="Arial" charset="0"/>
                <a:cs typeface="Arial" charset="0"/>
              </a:rPr>
              <a:t>e-</a:t>
            </a:r>
          </a:p>
        </p:txBody>
      </p:sp>
      <p:sp>
        <p:nvSpPr>
          <p:cNvPr id="90" name="Rectangle 86"/>
          <p:cNvSpPr>
            <a:spLocks/>
          </p:cNvSpPr>
          <p:nvPr/>
        </p:nvSpPr>
        <p:spPr bwMode="auto">
          <a:xfrm>
            <a:off x="6643216" y="3302643"/>
            <a:ext cx="200672" cy="20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40639" bIns="0">
            <a:prstTxWarp prst="textNoShape">
              <a:avLst/>
            </a:prstTxWarp>
            <a:spAutoFit/>
          </a:bodyPr>
          <a:lstStyle/>
          <a:p>
            <a:pPr marL="39688">
              <a:lnSpc>
                <a:spcPct val="93000"/>
              </a:lnSpc>
            </a:pPr>
            <a:r>
              <a:rPr lang="en-US" sz="1400">
                <a:solidFill>
                  <a:srgbClr val="3926A2"/>
                </a:solidFill>
                <a:ea typeface="Arial" charset="0"/>
                <a:cs typeface="Arial" charset="0"/>
              </a:rPr>
              <a:t>e-</a:t>
            </a:r>
          </a:p>
        </p:txBody>
      </p:sp>
      <p:sp>
        <p:nvSpPr>
          <p:cNvPr id="91" name="Rectangle 87"/>
          <p:cNvSpPr>
            <a:spLocks/>
          </p:cNvSpPr>
          <p:nvPr/>
        </p:nvSpPr>
        <p:spPr bwMode="auto">
          <a:xfrm>
            <a:off x="6829485" y="3292235"/>
            <a:ext cx="200672" cy="20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40639" bIns="0">
            <a:prstTxWarp prst="textNoShape">
              <a:avLst/>
            </a:prstTxWarp>
            <a:spAutoFit/>
          </a:bodyPr>
          <a:lstStyle/>
          <a:p>
            <a:pPr marL="39688">
              <a:lnSpc>
                <a:spcPct val="93000"/>
              </a:lnSpc>
            </a:pPr>
            <a:r>
              <a:rPr lang="en-US" sz="1400">
                <a:solidFill>
                  <a:srgbClr val="3926A2"/>
                </a:solidFill>
                <a:ea typeface="Arial" charset="0"/>
                <a:cs typeface="Arial" charset="0"/>
              </a:rPr>
              <a:t>e-</a:t>
            </a:r>
          </a:p>
        </p:txBody>
      </p:sp>
      <p:sp>
        <p:nvSpPr>
          <p:cNvPr id="92" name="Rectangle 88"/>
          <p:cNvSpPr>
            <a:spLocks/>
          </p:cNvSpPr>
          <p:nvPr/>
        </p:nvSpPr>
        <p:spPr bwMode="auto">
          <a:xfrm>
            <a:off x="7334022" y="3839040"/>
            <a:ext cx="200672" cy="20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40639" bIns="0">
            <a:prstTxWarp prst="textNoShape">
              <a:avLst/>
            </a:prstTxWarp>
            <a:spAutoFit/>
          </a:bodyPr>
          <a:lstStyle/>
          <a:p>
            <a:pPr marL="39688">
              <a:lnSpc>
                <a:spcPct val="93000"/>
              </a:lnSpc>
            </a:pPr>
            <a:r>
              <a:rPr lang="en-US" sz="1400">
                <a:solidFill>
                  <a:srgbClr val="3926A2"/>
                </a:solidFill>
                <a:ea typeface="Arial" charset="0"/>
                <a:cs typeface="Arial" charset="0"/>
              </a:rPr>
              <a:t>e-</a:t>
            </a:r>
          </a:p>
        </p:txBody>
      </p:sp>
      <p:sp>
        <p:nvSpPr>
          <p:cNvPr id="93" name="Rectangle 89"/>
          <p:cNvSpPr>
            <a:spLocks/>
          </p:cNvSpPr>
          <p:nvPr/>
        </p:nvSpPr>
        <p:spPr bwMode="auto">
          <a:xfrm>
            <a:off x="7065620" y="3366222"/>
            <a:ext cx="200672" cy="20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40639" bIns="0">
            <a:prstTxWarp prst="textNoShape">
              <a:avLst/>
            </a:prstTxWarp>
            <a:spAutoFit/>
          </a:bodyPr>
          <a:lstStyle/>
          <a:p>
            <a:pPr marL="39688">
              <a:lnSpc>
                <a:spcPct val="93000"/>
              </a:lnSpc>
            </a:pPr>
            <a:r>
              <a:rPr lang="en-US" sz="1400">
                <a:solidFill>
                  <a:srgbClr val="3926A2"/>
                </a:solidFill>
                <a:ea typeface="Arial" charset="0"/>
                <a:cs typeface="Arial" charset="0"/>
              </a:rPr>
              <a:t>e-</a:t>
            </a:r>
          </a:p>
        </p:txBody>
      </p:sp>
      <p:sp>
        <p:nvSpPr>
          <p:cNvPr id="94" name="Rectangle 90"/>
          <p:cNvSpPr>
            <a:spLocks/>
          </p:cNvSpPr>
          <p:nvPr/>
        </p:nvSpPr>
        <p:spPr bwMode="auto">
          <a:xfrm>
            <a:off x="7628824" y="3810138"/>
            <a:ext cx="200672" cy="20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40639" bIns="0">
            <a:prstTxWarp prst="textNoShape">
              <a:avLst/>
            </a:prstTxWarp>
            <a:spAutoFit/>
          </a:bodyPr>
          <a:lstStyle/>
          <a:p>
            <a:pPr marL="39688">
              <a:lnSpc>
                <a:spcPct val="93000"/>
              </a:lnSpc>
            </a:pPr>
            <a:r>
              <a:rPr lang="en-US" sz="1400" dirty="0">
                <a:solidFill>
                  <a:srgbClr val="3926A2"/>
                </a:solidFill>
                <a:ea typeface="Arial" charset="0"/>
                <a:cs typeface="Arial" charset="0"/>
              </a:rPr>
              <a:t>e-</a:t>
            </a:r>
          </a:p>
        </p:txBody>
      </p:sp>
      <p:sp>
        <p:nvSpPr>
          <p:cNvPr id="95" name="Rectangle 91"/>
          <p:cNvSpPr>
            <a:spLocks/>
          </p:cNvSpPr>
          <p:nvPr/>
        </p:nvSpPr>
        <p:spPr bwMode="auto">
          <a:xfrm>
            <a:off x="7910426" y="3643671"/>
            <a:ext cx="200672" cy="20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40639" bIns="0">
            <a:prstTxWarp prst="textNoShape">
              <a:avLst/>
            </a:prstTxWarp>
            <a:spAutoFit/>
          </a:bodyPr>
          <a:lstStyle/>
          <a:p>
            <a:pPr marL="39688">
              <a:lnSpc>
                <a:spcPct val="93000"/>
              </a:lnSpc>
            </a:pPr>
            <a:r>
              <a:rPr lang="en-US" sz="1400" dirty="0">
                <a:solidFill>
                  <a:srgbClr val="3926A2"/>
                </a:solidFill>
                <a:ea typeface="Arial" charset="0"/>
                <a:cs typeface="Arial" charset="0"/>
              </a:rPr>
              <a:t>e-</a:t>
            </a:r>
          </a:p>
        </p:txBody>
      </p:sp>
      <p:sp>
        <p:nvSpPr>
          <p:cNvPr id="96" name="Rectangle 92"/>
          <p:cNvSpPr>
            <a:spLocks/>
          </p:cNvSpPr>
          <p:nvPr/>
        </p:nvSpPr>
        <p:spPr bwMode="auto">
          <a:xfrm>
            <a:off x="7586291" y="3588181"/>
            <a:ext cx="200672" cy="20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40639" bIns="0">
            <a:prstTxWarp prst="textNoShape">
              <a:avLst/>
            </a:prstTxWarp>
            <a:spAutoFit/>
          </a:bodyPr>
          <a:lstStyle/>
          <a:p>
            <a:pPr marL="39688">
              <a:lnSpc>
                <a:spcPct val="93000"/>
              </a:lnSpc>
            </a:pPr>
            <a:r>
              <a:rPr lang="en-US" sz="1400">
                <a:solidFill>
                  <a:srgbClr val="3926A2"/>
                </a:solidFill>
                <a:ea typeface="Arial" charset="0"/>
                <a:cs typeface="Arial" charset="0"/>
              </a:rPr>
              <a:t>e-</a:t>
            </a:r>
          </a:p>
        </p:txBody>
      </p:sp>
      <p:grpSp>
        <p:nvGrpSpPr>
          <p:cNvPr id="97" name="Group 93"/>
          <p:cNvGrpSpPr>
            <a:grpSpLocks/>
          </p:cNvGrpSpPr>
          <p:nvPr/>
        </p:nvGrpSpPr>
        <p:grpSpPr bwMode="auto">
          <a:xfrm rot="16200000">
            <a:off x="7084699" y="3014000"/>
            <a:ext cx="423107" cy="1366946"/>
            <a:chOff x="0" y="0"/>
            <a:chExt cx="366" cy="932"/>
          </a:xfrm>
        </p:grpSpPr>
        <p:sp>
          <p:nvSpPr>
            <p:cNvPr id="98" name="AutoShape 94"/>
            <p:cNvSpPr>
              <a:spLocks/>
            </p:cNvSpPr>
            <p:nvPr/>
          </p:nvSpPr>
          <p:spPr bwMode="auto">
            <a:xfrm>
              <a:off x="9" y="406"/>
              <a:ext cx="275" cy="526"/>
            </a:xfrm>
            <a:custGeom>
              <a:avLst/>
              <a:gdLst>
                <a:gd name="T0" fmla="*/ 0 w 20588"/>
                <a:gd name="T1" fmla="*/ 0 h 21182"/>
                <a:gd name="T2" fmla="*/ 20588 w 20588"/>
                <a:gd name="T3" fmla="*/ 21182 h 21182"/>
              </a:gdLst>
              <a:ahLst/>
              <a:cxnLst/>
              <a:rect l="T0" t="T1" r="T2" b="T3"/>
              <a:pathLst>
                <a:path w="20588" h="21182">
                  <a:moveTo>
                    <a:pt x="10500" y="1516"/>
                  </a:moveTo>
                  <a:cubicBezTo>
                    <a:pt x="12150" y="1275"/>
                    <a:pt x="13275" y="1194"/>
                    <a:pt x="14700" y="710"/>
                  </a:cubicBezTo>
                  <a:cubicBezTo>
                    <a:pt x="16050" y="-418"/>
                    <a:pt x="18000" y="106"/>
                    <a:pt x="20400" y="227"/>
                  </a:cubicBezTo>
                  <a:cubicBezTo>
                    <a:pt x="20925" y="1073"/>
                    <a:pt x="20475" y="1919"/>
                    <a:pt x="20100" y="2806"/>
                  </a:cubicBezTo>
                  <a:cubicBezTo>
                    <a:pt x="19275" y="4458"/>
                    <a:pt x="18225" y="6110"/>
                    <a:pt x="17400" y="7803"/>
                  </a:cubicBezTo>
                  <a:cubicBezTo>
                    <a:pt x="17325" y="7803"/>
                    <a:pt x="16650" y="8972"/>
                    <a:pt x="16500" y="9254"/>
                  </a:cubicBezTo>
                  <a:cubicBezTo>
                    <a:pt x="16350" y="9415"/>
                    <a:pt x="16500" y="9657"/>
                    <a:pt x="16200" y="9737"/>
                  </a:cubicBezTo>
                  <a:cubicBezTo>
                    <a:pt x="14925" y="9939"/>
                    <a:pt x="15525" y="9778"/>
                    <a:pt x="14400" y="10221"/>
                  </a:cubicBezTo>
                  <a:cubicBezTo>
                    <a:pt x="12975" y="11309"/>
                    <a:pt x="13425" y="10785"/>
                    <a:pt x="12900" y="11672"/>
                  </a:cubicBezTo>
                  <a:cubicBezTo>
                    <a:pt x="11775" y="11591"/>
                    <a:pt x="10575" y="11672"/>
                    <a:pt x="9600" y="11510"/>
                  </a:cubicBezTo>
                  <a:cubicBezTo>
                    <a:pt x="9300" y="11430"/>
                    <a:pt x="9450" y="11148"/>
                    <a:pt x="9300" y="11027"/>
                  </a:cubicBezTo>
                  <a:cubicBezTo>
                    <a:pt x="8625" y="10382"/>
                    <a:pt x="7500" y="9576"/>
                    <a:pt x="6600" y="9092"/>
                  </a:cubicBezTo>
                  <a:cubicBezTo>
                    <a:pt x="5850" y="8689"/>
                    <a:pt x="3900" y="8448"/>
                    <a:pt x="3900" y="8448"/>
                  </a:cubicBezTo>
                  <a:cubicBezTo>
                    <a:pt x="525" y="8730"/>
                    <a:pt x="2175" y="9213"/>
                    <a:pt x="1500" y="11188"/>
                  </a:cubicBezTo>
                  <a:cubicBezTo>
                    <a:pt x="1275" y="11712"/>
                    <a:pt x="225" y="12357"/>
                    <a:pt x="0" y="12961"/>
                  </a:cubicBezTo>
                  <a:cubicBezTo>
                    <a:pt x="2250" y="13364"/>
                    <a:pt x="-675" y="12760"/>
                    <a:pt x="1800" y="13606"/>
                  </a:cubicBezTo>
                  <a:cubicBezTo>
                    <a:pt x="2550" y="13848"/>
                    <a:pt x="3375" y="14009"/>
                    <a:pt x="4200" y="14251"/>
                  </a:cubicBezTo>
                  <a:cubicBezTo>
                    <a:pt x="4500" y="14331"/>
                    <a:pt x="4800" y="14452"/>
                    <a:pt x="5100" y="14573"/>
                  </a:cubicBezTo>
                  <a:cubicBezTo>
                    <a:pt x="5175" y="14734"/>
                    <a:pt x="5175" y="14895"/>
                    <a:pt x="5400" y="15057"/>
                  </a:cubicBezTo>
                  <a:cubicBezTo>
                    <a:pt x="5625" y="15178"/>
                    <a:pt x="6075" y="15178"/>
                    <a:pt x="6300" y="15379"/>
                  </a:cubicBezTo>
                  <a:cubicBezTo>
                    <a:pt x="6600" y="15661"/>
                    <a:pt x="6900" y="16346"/>
                    <a:pt x="6900" y="16346"/>
                  </a:cubicBezTo>
                  <a:cubicBezTo>
                    <a:pt x="6675" y="17676"/>
                    <a:pt x="6525" y="18724"/>
                    <a:pt x="6300" y="20054"/>
                  </a:cubicBezTo>
                  <a:cubicBezTo>
                    <a:pt x="6150" y="20416"/>
                    <a:pt x="6000" y="21182"/>
                    <a:pt x="6000" y="2118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AutoShape 95"/>
            <p:cNvSpPr>
              <a:spLocks/>
            </p:cNvSpPr>
            <p:nvPr/>
          </p:nvSpPr>
          <p:spPr bwMode="auto">
            <a:xfrm>
              <a:off x="0" y="0"/>
              <a:ext cx="366" cy="412"/>
            </a:xfrm>
            <a:custGeom>
              <a:avLst/>
              <a:gdLst>
                <a:gd name="T0" fmla="*/ 0 w 20795"/>
                <a:gd name="T1" fmla="*/ 0 h 21392"/>
                <a:gd name="T2" fmla="*/ 20795 w 20795"/>
                <a:gd name="T3" fmla="*/ 21392 h 21392"/>
              </a:gdLst>
              <a:ahLst/>
              <a:cxnLst/>
              <a:rect l="T0" t="T1" r="T2" b="T3"/>
              <a:pathLst>
                <a:path w="20795" h="21392">
                  <a:moveTo>
                    <a:pt x="6868" y="21392"/>
                  </a:moveTo>
                  <a:cubicBezTo>
                    <a:pt x="6925" y="20250"/>
                    <a:pt x="6811" y="19107"/>
                    <a:pt x="7096" y="18069"/>
                  </a:cubicBezTo>
                  <a:cubicBezTo>
                    <a:pt x="7096" y="17809"/>
                    <a:pt x="7495" y="17861"/>
                    <a:pt x="7780" y="17861"/>
                  </a:cubicBezTo>
                  <a:cubicBezTo>
                    <a:pt x="14733" y="16927"/>
                    <a:pt x="9832" y="17809"/>
                    <a:pt x="13023" y="17238"/>
                  </a:cubicBezTo>
                  <a:cubicBezTo>
                    <a:pt x="13992" y="16615"/>
                    <a:pt x="14904" y="16044"/>
                    <a:pt x="15987" y="15577"/>
                  </a:cubicBezTo>
                  <a:cubicBezTo>
                    <a:pt x="16443" y="14175"/>
                    <a:pt x="15702" y="15629"/>
                    <a:pt x="17355" y="14746"/>
                  </a:cubicBezTo>
                  <a:cubicBezTo>
                    <a:pt x="18095" y="14279"/>
                    <a:pt x="18323" y="13344"/>
                    <a:pt x="19178" y="12877"/>
                  </a:cubicBezTo>
                  <a:cubicBezTo>
                    <a:pt x="19862" y="10955"/>
                    <a:pt x="18665" y="13915"/>
                    <a:pt x="20090" y="11423"/>
                  </a:cubicBezTo>
                  <a:cubicBezTo>
                    <a:pt x="20090" y="11371"/>
                    <a:pt x="20717" y="9761"/>
                    <a:pt x="20774" y="9761"/>
                  </a:cubicBezTo>
                  <a:cubicBezTo>
                    <a:pt x="20660" y="8619"/>
                    <a:pt x="21173" y="6594"/>
                    <a:pt x="20090" y="5607"/>
                  </a:cubicBezTo>
                  <a:cubicBezTo>
                    <a:pt x="19406" y="4984"/>
                    <a:pt x="17810" y="4154"/>
                    <a:pt x="17810" y="4154"/>
                  </a:cubicBezTo>
                  <a:cubicBezTo>
                    <a:pt x="17639" y="3738"/>
                    <a:pt x="17469" y="3323"/>
                    <a:pt x="17355" y="2907"/>
                  </a:cubicBezTo>
                  <a:cubicBezTo>
                    <a:pt x="17241" y="2700"/>
                    <a:pt x="17298" y="2388"/>
                    <a:pt x="17127" y="2284"/>
                  </a:cubicBezTo>
                  <a:cubicBezTo>
                    <a:pt x="16671" y="1973"/>
                    <a:pt x="15759" y="1454"/>
                    <a:pt x="15759" y="1454"/>
                  </a:cubicBezTo>
                  <a:cubicBezTo>
                    <a:pt x="15189" y="-52"/>
                    <a:pt x="15759" y="311"/>
                    <a:pt x="14619" y="0"/>
                  </a:cubicBezTo>
                  <a:cubicBezTo>
                    <a:pt x="10800" y="311"/>
                    <a:pt x="6925" y="-208"/>
                    <a:pt x="3220" y="415"/>
                  </a:cubicBezTo>
                  <a:cubicBezTo>
                    <a:pt x="2765" y="467"/>
                    <a:pt x="3164" y="1246"/>
                    <a:pt x="2993" y="1661"/>
                  </a:cubicBezTo>
                  <a:cubicBezTo>
                    <a:pt x="2765" y="2025"/>
                    <a:pt x="1967" y="2440"/>
                    <a:pt x="1625" y="2700"/>
                  </a:cubicBezTo>
                  <a:cubicBezTo>
                    <a:pt x="1283" y="3479"/>
                    <a:pt x="1169" y="3842"/>
                    <a:pt x="257" y="4154"/>
                  </a:cubicBezTo>
                  <a:cubicBezTo>
                    <a:pt x="-427" y="4984"/>
                    <a:pt x="29" y="5348"/>
                    <a:pt x="941" y="6023"/>
                  </a:cubicBezTo>
                  <a:cubicBezTo>
                    <a:pt x="1340" y="6282"/>
                    <a:pt x="2309" y="6854"/>
                    <a:pt x="2309" y="6854"/>
                  </a:cubicBezTo>
                  <a:cubicBezTo>
                    <a:pt x="2594" y="7684"/>
                    <a:pt x="3277" y="8827"/>
                    <a:pt x="1853" y="9138"/>
                  </a:cubicBezTo>
                  <a:cubicBezTo>
                    <a:pt x="257" y="9450"/>
                    <a:pt x="827" y="8982"/>
                    <a:pt x="257" y="955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0" name="Oval 97"/>
          <p:cNvSpPr>
            <a:spLocks/>
          </p:cNvSpPr>
          <p:nvPr/>
        </p:nvSpPr>
        <p:spPr bwMode="auto">
          <a:xfrm rot="16200000">
            <a:off x="6367967" y="3441470"/>
            <a:ext cx="55489" cy="70400"/>
          </a:xfrm>
          <a:prstGeom prst="ellipse">
            <a:avLst/>
          </a:prstGeom>
          <a:solidFill>
            <a:srgbClr val="008A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Oval 98"/>
          <p:cNvSpPr>
            <a:spLocks/>
          </p:cNvSpPr>
          <p:nvPr/>
        </p:nvSpPr>
        <p:spPr bwMode="auto">
          <a:xfrm rot="16200000">
            <a:off x="6649569" y="3718918"/>
            <a:ext cx="55489" cy="70400"/>
          </a:xfrm>
          <a:prstGeom prst="ellipse">
            <a:avLst/>
          </a:prstGeom>
          <a:solidFill>
            <a:srgbClr val="008A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Oval 99"/>
          <p:cNvSpPr>
            <a:spLocks/>
          </p:cNvSpPr>
          <p:nvPr/>
        </p:nvSpPr>
        <p:spPr bwMode="auto">
          <a:xfrm rot="16200000">
            <a:off x="6579168" y="4051855"/>
            <a:ext cx="55489" cy="70400"/>
          </a:xfrm>
          <a:prstGeom prst="ellipse">
            <a:avLst/>
          </a:prstGeom>
          <a:solidFill>
            <a:srgbClr val="008A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Oval 100"/>
          <p:cNvSpPr>
            <a:spLocks/>
          </p:cNvSpPr>
          <p:nvPr/>
        </p:nvSpPr>
        <p:spPr bwMode="auto">
          <a:xfrm rot="16200000">
            <a:off x="6860770" y="3774407"/>
            <a:ext cx="55489" cy="70400"/>
          </a:xfrm>
          <a:prstGeom prst="ellipse">
            <a:avLst/>
          </a:prstGeom>
          <a:solidFill>
            <a:srgbClr val="008A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Oval 101"/>
          <p:cNvSpPr>
            <a:spLocks/>
          </p:cNvSpPr>
          <p:nvPr/>
        </p:nvSpPr>
        <p:spPr bwMode="auto">
          <a:xfrm rot="16200000">
            <a:off x="6790370" y="3496960"/>
            <a:ext cx="55489" cy="70400"/>
          </a:xfrm>
          <a:prstGeom prst="ellipse">
            <a:avLst/>
          </a:prstGeom>
          <a:solidFill>
            <a:srgbClr val="008A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Oval 102"/>
          <p:cNvSpPr>
            <a:spLocks/>
          </p:cNvSpPr>
          <p:nvPr/>
        </p:nvSpPr>
        <p:spPr bwMode="auto">
          <a:xfrm rot="16200000">
            <a:off x="7001572" y="3441470"/>
            <a:ext cx="55489" cy="70400"/>
          </a:xfrm>
          <a:prstGeom prst="ellipse">
            <a:avLst/>
          </a:prstGeom>
          <a:solidFill>
            <a:srgbClr val="008A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Oval 103"/>
          <p:cNvSpPr>
            <a:spLocks/>
          </p:cNvSpPr>
          <p:nvPr/>
        </p:nvSpPr>
        <p:spPr bwMode="auto">
          <a:xfrm rot="16200000">
            <a:off x="7071973" y="3829897"/>
            <a:ext cx="55489" cy="70400"/>
          </a:xfrm>
          <a:prstGeom prst="ellipse">
            <a:avLst/>
          </a:prstGeom>
          <a:solidFill>
            <a:srgbClr val="008A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Oval 104"/>
          <p:cNvSpPr>
            <a:spLocks/>
          </p:cNvSpPr>
          <p:nvPr/>
        </p:nvSpPr>
        <p:spPr bwMode="auto">
          <a:xfrm rot="16200000">
            <a:off x="7283174" y="3496960"/>
            <a:ext cx="55489" cy="70400"/>
          </a:xfrm>
          <a:prstGeom prst="ellipse">
            <a:avLst/>
          </a:prstGeom>
          <a:solidFill>
            <a:srgbClr val="008A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Oval 105"/>
          <p:cNvSpPr>
            <a:spLocks/>
          </p:cNvSpPr>
          <p:nvPr/>
        </p:nvSpPr>
        <p:spPr bwMode="auto">
          <a:xfrm rot="16200000">
            <a:off x="7494375" y="3885386"/>
            <a:ext cx="55489" cy="70400"/>
          </a:xfrm>
          <a:prstGeom prst="ellipse">
            <a:avLst/>
          </a:prstGeom>
          <a:solidFill>
            <a:srgbClr val="008A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Oval 106"/>
          <p:cNvSpPr>
            <a:spLocks/>
          </p:cNvSpPr>
          <p:nvPr/>
        </p:nvSpPr>
        <p:spPr bwMode="auto">
          <a:xfrm rot="16200000">
            <a:off x="7775978" y="3829897"/>
            <a:ext cx="55489" cy="70400"/>
          </a:xfrm>
          <a:prstGeom prst="ellipse">
            <a:avLst/>
          </a:prstGeom>
          <a:solidFill>
            <a:srgbClr val="008A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Oval 107"/>
          <p:cNvSpPr>
            <a:spLocks/>
          </p:cNvSpPr>
          <p:nvPr/>
        </p:nvSpPr>
        <p:spPr bwMode="auto">
          <a:xfrm rot="16200000">
            <a:off x="7987180" y="3829897"/>
            <a:ext cx="55489" cy="70400"/>
          </a:xfrm>
          <a:prstGeom prst="ellipse">
            <a:avLst/>
          </a:prstGeom>
          <a:solidFill>
            <a:srgbClr val="008A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79" name="Group 187"/>
          <p:cNvGrpSpPr>
            <a:grpSpLocks/>
          </p:cNvGrpSpPr>
          <p:nvPr/>
        </p:nvGrpSpPr>
        <p:grpSpPr bwMode="auto">
          <a:xfrm rot="16200000">
            <a:off x="6605151" y="3334510"/>
            <a:ext cx="1336371" cy="1485380"/>
            <a:chOff x="0" y="0"/>
            <a:chExt cx="1156" cy="1013"/>
          </a:xfrm>
        </p:grpSpPr>
        <p:sp>
          <p:nvSpPr>
            <p:cNvPr id="180" name="Line 188"/>
            <p:cNvSpPr>
              <a:spLocks noChangeShapeType="1"/>
            </p:cNvSpPr>
            <p:nvPr/>
          </p:nvSpPr>
          <p:spPr bwMode="auto">
            <a:xfrm flipH="1">
              <a:off x="72" y="0"/>
              <a:ext cx="704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Line 189"/>
            <p:cNvSpPr>
              <a:spLocks noChangeShapeType="1"/>
            </p:cNvSpPr>
            <p:nvPr/>
          </p:nvSpPr>
          <p:spPr bwMode="auto">
            <a:xfrm flipH="1">
              <a:off x="0" y="96"/>
              <a:ext cx="6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Line 190"/>
            <p:cNvSpPr>
              <a:spLocks noChangeShapeType="1"/>
            </p:cNvSpPr>
            <p:nvPr/>
          </p:nvSpPr>
          <p:spPr bwMode="auto">
            <a:xfrm flipH="1">
              <a:off x="176" y="148"/>
              <a:ext cx="972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Line 191"/>
            <p:cNvSpPr>
              <a:spLocks noChangeShapeType="1"/>
            </p:cNvSpPr>
            <p:nvPr/>
          </p:nvSpPr>
          <p:spPr bwMode="auto">
            <a:xfrm flipH="1">
              <a:off x="135" y="240"/>
              <a:ext cx="529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Line 192"/>
            <p:cNvSpPr>
              <a:spLocks noChangeShapeType="1"/>
            </p:cNvSpPr>
            <p:nvPr/>
          </p:nvSpPr>
          <p:spPr bwMode="auto">
            <a:xfrm flipH="1">
              <a:off x="3" y="276"/>
              <a:ext cx="115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Line 193"/>
            <p:cNvSpPr>
              <a:spLocks noChangeShapeType="1"/>
            </p:cNvSpPr>
            <p:nvPr/>
          </p:nvSpPr>
          <p:spPr bwMode="auto">
            <a:xfrm flipH="1">
              <a:off x="156" y="48"/>
              <a:ext cx="42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Line 194"/>
            <p:cNvSpPr>
              <a:spLocks noChangeShapeType="1"/>
            </p:cNvSpPr>
            <p:nvPr/>
          </p:nvSpPr>
          <p:spPr bwMode="auto">
            <a:xfrm rot="10800000">
              <a:off x="76" y="339"/>
              <a:ext cx="748" cy="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Line 195"/>
            <p:cNvSpPr>
              <a:spLocks noChangeShapeType="1"/>
            </p:cNvSpPr>
            <p:nvPr/>
          </p:nvSpPr>
          <p:spPr bwMode="auto">
            <a:xfrm flipH="1">
              <a:off x="72" y="432"/>
              <a:ext cx="1016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Line 196"/>
            <p:cNvSpPr>
              <a:spLocks noChangeShapeType="1"/>
            </p:cNvSpPr>
            <p:nvPr/>
          </p:nvSpPr>
          <p:spPr bwMode="auto">
            <a:xfrm flipH="1">
              <a:off x="64" y="620"/>
              <a:ext cx="6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Line 197"/>
            <p:cNvSpPr>
              <a:spLocks noChangeShapeType="1"/>
            </p:cNvSpPr>
            <p:nvPr/>
          </p:nvSpPr>
          <p:spPr bwMode="auto">
            <a:xfrm flipH="1">
              <a:off x="4" y="776"/>
              <a:ext cx="896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Line 198"/>
            <p:cNvSpPr>
              <a:spLocks noChangeShapeType="1"/>
            </p:cNvSpPr>
            <p:nvPr/>
          </p:nvSpPr>
          <p:spPr bwMode="auto">
            <a:xfrm flipH="1">
              <a:off x="140" y="832"/>
              <a:ext cx="5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Line 199"/>
            <p:cNvSpPr>
              <a:spLocks noChangeShapeType="1"/>
            </p:cNvSpPr>
            <p:nvPr/>
          </p:nvSpPr>
          <p:spPr bwMode="auto">
            <a:xfrm rot="10800000">
              <a:off x="28" y="1012"/>
              <a:ext cx="824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2" name="Group 201"/>
          <p:cNvGrpSpPr>
            <a:grpSpLocks/>
          </p:cNvGrpSpPr>
          <p:nvPr/>
        </p:nvGrpSpPr>
        <p:grpSpPr bwMode="auto">
          <a:xfrm rot="16200000">
            <a:off x="7227440" y="3718918"/>
            <a:ext cx="55489" cy="70400"/>
            <a:chOff x="0" y="0"/>
            <a:chExt cx="48" cy="48"/>
          </a:xfrm>
        </p:grpSpPr>
        <p:sp>
          <p:nvSpPr>
            <p:cNvPr id="193" name="Oval 202"/>
            <p:cNvSpPr>
              <a:spLocks/>
            </p:cNvSpPr>
            <p:nvPr/>
          </p:nvSpPr>
          <p:spPr bwMode="auto">
            <a:xfrm>
              <a:off x="0" y="0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4" name="Group 180"/>
          <p:cNvGrpSpPr>
            <a:grpSpLocks/>
          </p:cNvGrpSpPr>
          <p:nvPr/>
        </p:nvGrpSpPr>
        <p:grpSpPr bwMode="auto">
          <a:xfrm rot="16200000">
            <a:off x="6075964" y="2979528"/>
            <a:ext cx="777363" cy="352002"/>
            <a:chOff x="0" y="0"/>
            <a:chExt cx="672" cy="240"/>
          </a:xfrm>
        </p:grpSpPr>
        <p:sp>
          <p:nvSpPr>
            <p:cNvPr id="195" name="Oval 181"/>
            <p:cNvSpPr>
              <a:spLocks/>
            </p:cNvSpPr>
            <p:nvPr/>
          </p:nvSpPr>
          <p:spPr bwMode="auto">
            <a:xfrm>
              <a:off x="0" y="0"/>
              <a:ext cx="192" cy="240"/>
            </a:xfrm>
            <a:prstGeom prst="ellipse">
              <a:avLst/>
            </a:prstGeom>
            <a:noFill/>
            <a:ln w="9525">
              <a:solidFill>
                <a:srgbClr val="B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AutoShape 182"/>
            <p:cNvSpPr>
              <a:spLocks/>
            </p:cNvSpPr>
            <p:nvPr/>
          </p:nvSpPr>
          <p:spPr bwMode="auto">
            <a:xfrm rot="120000">
              <a:off x="192" y="54"/>
              <a:ext cx="480" cy="91"/>
            </a:xfrm>
            <a:custGeom>
              <a:avLst/>
              <a:gdLst>
                <a:gd name="T0" fmla="*/ 0 w 21600"/>
                <a:gd name="T1" fmla="*/ 0 h 19938"/>
                <a:gd name="T2" fmla="*/ 21600 w 21600"/>
                <a:gd name="T3" fmla="*/ 19938 h 19938"/>
              </a:gdLst>
              <a:ahLst/>
              <a:cxnLst/>
              <a:rect l="T0" t="T1" r="T2" b="T3"/>
              <a:pathLst>
                <a:path w="21600" h="19938">
                  <a:moveTo>
                    <a:pt x="0" y="19938"/>
                  </a:moveTo>
                  <a:cubicBezTo>
                    <a:pt x="960" y="9969"/>
                    <a:pt x="1920" y="0"/>
                    <a:pt x="2880" y="0"/>
                  </a:cubicBezTo>
                  <a:cubicBezTo>
                    <a:pt x="3840" y="0"/>
                    <a:pt x="4800" y="19938"/>
                    <a:pt x="5760" y="19938"/>
                  </a:cubicBezTo>
                  <a:cubicBezTo>
                    <a:pt x="6720" y="19938"/>
                    <a:pt x="7680" y="0"/>
                    <a:pt x="8640" y="0"/>
                  </a:cubicBezTo>
                  <a:cubicBezTo>
                    <a:pt x="9600" y="0"/>
                    <a:pt x="10560" y="19938"/>
                    <a:pt x="11520" y="19938"/>
                  </a:cubicBezTo>
                  <a:cubicBezTo>
                    <a:pt x="12480" y="19938"/>
                    <a:pt x="13440" y="0"/>
                    <a:pt x="14400" y="0"/>
                  </a:cubicBezTo>
                  <a:cubicBezTo>
                    <a:pt x="15360" y="0"/>
                    <a:pt x="16080" y="18277"/>
                    <a:pt x="17280" y="19938"/>
                  </a:cubicBezTo>
                  <a:cubicBezTo>
                    <a:pt x="18480" y="21600"/>
                    <a:pt x="20040" y="15785"/>
                    <a:pt x="21600" y="9969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7" name="Group 183"/>
          <p:cNvGrpSpPr>
            <a:grpSpLocks/>
          </p:cNvGrpSpPr>
          <p:nvPr/>
        </p:nvGrpSpPr>
        <p:grpSpPr bwMode="auto">
          <a:xfrm rot="17760000">
            <a:off x="7170107" y="3048935"/>
            <a:ext cx="777363" cy="352002"/>
            <a:chOff x="0" y="0"/>
            <a:chExt cx="672" cy="240"/>
          </a:xfrm>
        </p:grpSpPr>
        <p:sp>
          <p:nvSpPr>
            <p:cNvPr id="198" name="Oval 184"/>
            <p:cNvSpPr>
              <a:spLocks/>
            </p:cNvSpPr>
            <p:nvPr/>
          </p:nvSpPr>
          <p:spPr bwMode="auto">
            <a:xfrm>
              <a:off x="0" y="0"/>
              <a:ext cx="192" cy="240"/>
            </a:xfrm>
            <a:prstGeom prst="ellipse">
              <a:avLst/>
            </a:prstGeom>
            <a:noFill/>
            <a:ln w="9525">
              <a:solidFill>
                <a:srgbClr val="B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AutoShape 185"/>
            <p:cNvSpPr>
              <a:spLocks/>
            </p:cNvSpPr>
            <p:nvPr/>
          </p:nvSpPr>
          <p:spPr bwMode="auto">
            <a:xfrm rot="120000">
              <a:off x="192" y="54"/>
              <a:ext cx="480" cy="92"/>
            </a:xfrm>
            <a:custGeom>
              <a:avLst/>
              <a:gdLst>
                <a:gd name="T0" fmla="*/ 0 w 21600"/>
                <a:gd name="T1" fmla="*/ 0 h 19938"/>
                <a:gd name="T2" fmla="*/ 21600 w 21600"/>
                <a:gd name="T3" fmla="*/ 19938 h 19938"/>
              </a:gdLst>
              <a:ahLst/>
              <a:cxnLst/>
              <a:rect l="T0" t="T1" r="T2" b="T3"/>
              <a:pathLst>
                <a:path w="21600" h="19938">
                  <a:moveTo>
                    <a:pt x="0" y="19938"/>
                  </a:moveTo>
                  <a:cubicBezTo>
                    <a:pt x="960" y="9969"/>
                    <a:pt x="1920" y="0"/>
                    <a:pt x="2880" y="0"/>
                  </a:cubicBezTo>
                  <a:cubicBezTo>
                    <a:pt x="3840" y="0"/>
                    <a:pt x="4800" y="19938"/>
                    <a:pt x="5760" y="19938"/>
                  </a:cubicBezTo>
                  <a:cubicBezTo>
                    <a:pt x="6720" y="19938"/>
                    <a:pt x="7680" y="0"/>
                    <a:pt x="8640" y="0"/>
                  </a:cubicBezTo>
                  <a:cubicBezTo>
                    <a:pt x="9600" y="0"/>
                    <a:pt x="10560" y="19938"/>
                    <a:pt x="11520" y="19938"/>
                  </a:cubicBezTo>
                  <a:cubicBezTo>
                    <a:pt x="12480" y="19938"/>
                    <a:pt x="13440" y="0"/>
                    <a:pt x="14400" y="0"/>
                  </a:cubicBezTo>
                  <a:cubicBezTo>
                    <a:pt x="15360" y="0"/>
                    <a:pt x="16080" y="18277"/>
                    <a:pt x="17280" y="19938"/>
                  </a:cubicBezTo>
                  <a:cubicBezTo>
                    <a:pt x="18480" y="21600"/>
                    <a:pt x="20040" y="15785"/>
                    <a:pt x="21600" y="9969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0" name="TextBox 51"/>
          <p:cNvSpPr txBox="1">
            <a:spLocks noChangeArrowheads="1"/>
          </p:cNvSpPr>
          <p:nvPr/>
        </p:nvSpPr>
        <p:spPr bwMode="auto">
          <a:xfrm>
            <a:off x="5715000" y="3729880"/>
            <a:ext cx="95321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Ionization</a:t>
            </a:r>
          </a:p>
        </p:txBody>
      </p:sp>
      <p:sp>
        <p:nvSpPr>
          <p:cNvPr id="201" name="TextBox 52"/>
          <p:cNvSpPr txBox="1">
            <a:spLocks noChangeArrowheads="1"/>
          </p:cNvSpPr>
          <p:nvPr/>
        </p:nvSpPr>
        <p:spPr bwMode="auto">
          <a:xfrm>
            <a:off x="6551175" y="2824860"/>
            <a:ext cx="109278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Scintillation</a:t>
            </a:r>
          </a:p>
        </p:txBody>
      </p:sp>
      <p:pic>
        <p:nvPicPr>
          <p:cNvPr id="205" name="Picture 7" descr="C:\Users\Thomas Brunner\Downloads\Kcngdyndi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3131" y="5407788"/>
            <a:ext cx="1530869" cy="1228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" name="TextBox 205"/>
          <p:cNvSpPr txBox="1"/>
          <p:nvPr/>
        </p:nvSpPr>
        <p:spPr>
          <a:xfrm rot="17541012">
            <a:off x="8293599" y="6339804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Ba?</a:t>
            </a:r>
            <a:endParaRPr lang="en-US" dirty="0">
              <a:latin typeface="Comic Sans MS" panose="030F0702030302020204" pitchFamily="66" charset="0"/>
            </a:endParaRPr>
          </a:p>
        </p:txBody>
      </p:sp>
      <p:pic>
        <p:nvPicPr>
          <p:cNvPr id="202" name="Picture 20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7012" y="304800"/>
            <a:ext cx="4143375" cy="390525"/>
          </a:xfrm>
          <a:prstGeom prst="rect">
            <a:avLst/>
          </a:prstGeom>
        </p:spPr>
      </p:pic>
      <p:sp>
        <p:nvSpPr>
          <p:cNvPr id="204" name="Rectangle 77"/>
          <p:cNvSpPr>
            <a:spLocks/>
          </p:cNvSpPr>
          <p:nvPr/>
        </p:nvSpPr>
        <p:spPr bwMode="auto">
          <a:xfrm>
            <a:off x="8378565" y="3006731"/>
            <a:ext cx="765435" cy="26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39" bIns="0" anchor="b">
            <a:prstTxWarp prst="textNoShape">
              <a:avLst/>
            </a:prstTxWarp>
          </a:bodyPr>
          <a:lstStyle/>
          <a:p>
            <a:pPr marL="39688">
              <a:lnSpc>
                <a:spcPct val="93000"/>
              </a:lnSpc>
            </a:pPr>
            <a:r>
              <a:rPr lang="en-US" sz="1400" dirty="0" smtClean="0">
                <a:latin typeface="Gill Sans" charset="0"/>
                <a:ea typeface="Gill Sans" charset="0"/>
                <a:cs typeface="Gill Sans" charset="0"/>
                <a:sym typeface="Gill Sans" charset="0"/>
              </a:rPr>
              <a:t>Cathode</a:t>
            </a:r>
            <a:endParaRPr lang="en-US" sz="1400" u="sng" dirty="0"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32" name="Rectangle 131"/>
          <p:cNvSpPr/>
          <p:nvPr/>
        </p:nvSpPr>
        <p:spPr>
          <a:xfrm>
            <a:off x="6214934" y="5486400"/>
            <a:ext cx="17860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400" dirty="0" smtClean="0"/>
              <a:t>Gaseous TPC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2498628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6 -2.59259E-6 C 0.00365 -0.00486 0.00591 -0.01134 0.01008 -0.01574 C 0.01442 -0.02037 0.01893 -0.02361 0.02344 -0.02778 C 0.03421 -0.03796 0.04358 -0.04769 0.05678 -0.05232 C 0.06459 -0.05972 0.08108 -0.06459 0.09011 -0.06667 C 0.09393 -0.06852 0.09792 -0.06945 0.10174 -0.0713 C 0.11042 -0.07084 0.1191 -0.07153 0.12761 -0.07014 C 0.13022 -0.06968 0.13022 -0.06412 0.13091 -0.06227 C 0.13317 -0.05556 0.13594 -0.04954 0.13751 -0.04236 C 0.13907 -0.02107 0.13959 -0.00741 0.14011 0.01666 C 0.14046 0.06991 0.14046 0.12338 0.14098 0.17662 C 0.14098 0.17893 0.1415 0.18102 0.14167 0.18333 C 0.14358 0.20324 0.14549 0.22338 0.14758 0.24329 C 0.14862 0.25324 0.15174 0.27315 0.15174 0.27315 C 0.15209 0.28842 0.15417 0.3081 0.15417 0.3243 " pathEditMode="relative" ptsTypes="ffffffffffffffA">
                                      <p:cBhvr>
                                        <p:cTn id="98" dur="2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200" grpId="0"/>
      <p:bldP spid="201" grpId="0"/>
      <p:bldP spid="20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3516313"/>
            <a:ext cx="8864600" cy="334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grpSp>
        <p:nvGrpSpPr>
          <p:cNvPr id="11" name="Group 8"/>
          <p:cNvGrpSpPr>
            <a:grpSpLocks/>
          </p:cNvGrpSpPr>
          <p:nvPr/>
        </p:nvGrpSpPr>
        <p:grpSpPr bwMode="auto">
          <a:xfrm>
            <a:off x="2413000" y="3860800"/>
            <a:ext cx="3489325" cy="2333625"/>
            <a:chOff x="0" y="0"/>
            <a:chExt cx="2198" cy="1470"/>
          </a:xfrm>
        </p:grpSpPr>
        <p:sp>
          <p:nvSpPr>
            <p:cNvPr id="12" name="Rectangle 4"/>
            <p:cNvSpPr>
              <a:spLocks/>
            </p:cNvSpPr>
            <p:nvPr/>
          </p:nvSpPr>
          <p:spPr bwMode="auto">
            <a:xfrm>
              <a:off x="0" y="191"/>
              <a:ext cx="1840" cy="952"/>
            </a:xfrm>
            <a:prstGeom prst="rect">
              <a:avLst/>
            </a:prstGeom>
            <a:noFill/>
            <a:ln w="50760" cap="flat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3" name="Rectangle 5"/>
            <p:cNvSpPr>
              <a:spLocks/>
            </p:cNvSpPr>
            <p:nvPr/>
          </p:nvSpPr>
          <p:spPr bwMode="auto">
            <a:xfrm>
              <a:off x="304" y="0"/>
              <a:ext cx="1228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marL="38100"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r>
                <a:rPr lang="en-US" altLang="en-US" sz="1800" dirty="0">
                  <a:solidFill>
                    <a:srgbClr val="FF0000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Stanford’s prototype</a:t>
              </a:r>
            </a:p>
          </p:txBody>
        </p:sp>
        <p:sp>
          <p:nvSpPr>
            <p:cNvPr id="14" name="Rectangle 6"/>
            <p:cNvSpPr>
              <a:spLocks/>
            </p:cNvSpPr>
            <p:nvPr/>
          </p:nvSpPr>
          <p:spPr bwMode="auto">
            <a:xfrm>
              <a:off x="1235" y="1262"/>
              <a:ext cx="938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marL="38100"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r>
                <a:rPr lang="en-US" altLang="en-US" sz="1800" dirty="0"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Goal: 10</a:t>
              </a:r>
              <a:r>
                <a:rPr lang="en-US" altLang="en-US" sz="1800" baseline="30000" dirty="0"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-6</a:t>
              </a:r>
              <a:r>
                <a:rPr lang="en-US" altLang="en-US" sz="1800" dirty="0"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 mbar</a:t>
              </a:r>
            </a:p>
          </p:txBody>
        </p:sp>
        <p:sp>
          <p:nvSpPr>
            <p:cNvPr id="15" name="Rectangle 7"/>
            <p:cNvSpPr>
              <a:spLocks/>
            </p:cNvSpPr>
            <p:nvPr/>
          </p:nvSpPr>
          <p:spPr bwMode="auto">
            <a:xfrm>
              <a:off x="1198" y="1238"/>
              <a:ext cx="1000" cy="232"/>
            </a:xfrm>
            <a:prstGeom prst="rect">
              <a:avLst/>
            </a:prstGeom>
            <a:noFill/>
            <a:ln w="50760" cap="flat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0054" y="-381000"/>
            <a:ext cx="9087853" cy="1143000"/>
          </a:xfrm>
        </p:spPr>
        <p:txBody>
          <a:bodyPr/>
          <a:lstStyle/>
          <a:p>
            <a:r>
              <a:rPr lang="en-CA" dirty="0" smtClean="0"/>
              <a:t>Ba-tagging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57200"/>
            <a:ext cx="9144000" cy="6477000"/>
          </a:xfrm>
        </p:spPr>
        <p:txBody>
          <a:bodyPr>
            <a:normAutofit/>
          </a:bodyPr>
          <a:lstStyle/>
          <a:p>
            <a:r>
              <a:rPr lang="en-CA" dirty="0" smtClean="0"/>
              <a:t>Ba-tagging for a gaseous Xenon</a:t>
            </a:r>
          </a:p>
          <a:p>
            <a:pPr lvl="1"/>
            <a:r>
              <a:rPr lang="en-CA" dirty="0" smtClean="0"/>
              <a:t>Extract Ba-ions from high pressure xenon gas</a:t>
            </a:r>
            <a:r>
              <a:rPr lang="en-CA" dirty="0"/>
              <a:t> </a:t>
            </a:r>
            <a:r>
              <a:rPr lang="en-CA" dirty="0" smtClean="0"/>
              <a:t>(RF funnel)</a:t>
            </a:r>
          </a:p>
          <a:p>
            <a:pPr lvl="1"/>
            <a:r>
              <a:rPr lang="en-CA" dirty="0" smtClean="0"/>
              <a:t>Ba-ions identification</a:t>
            </a:r>
          </a:p>
          <a:p>
            <a:pPr lvl="2"/>
            <a:r>
              <a:rPr lang="en-CA" dirty="0" smtClean="0"/>
              <a:t>Linear Paul trap (TRIUMF) – laser spectroscopy (Carleton)</a:t>
            </a:r>
          </a:p>
          <a:p>
            <a:pPr lvl="2"/>
            <a:r>
              <a:rPr lang="en-CA" dirty="0" smtClean="0"/>
              <a:t>MR-TOF-MS (McGill) – mass spectrometry</a:t>
            </a:r>
          </a:p>
          <a:p>
            <a:pPr lvl="2"/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613525"/>
            <a:ext cx="457200" cy="24447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10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0054" y="-381000"/>
            <a:ext cx="9087853" cy="1143000"/>
          </a:xfrm>
        </p:spPr>
        <p:txBody>
          <a:bodyPr>
            <a:normAutofit/>
          </a:bodyPr>
          <a:lstStyle/>
          <a:p>
            <a:r>
              <a:rPr lang="en-CA" sz="4000" dirty="0" smtClean="0"/>
              <a:t>Ion-extraction</a:t>
            </a:r>
            <a:endParaRPr lang="en-C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867400"/>
          </a:xfrm>
        </p:spPr>
        <p:txBody>
          <a:bodyPr/>
          <a:lstStyle/>
          <a:p>
            <a:r>
              <a:rPr lang="en-CA" dirty="0" smtClean="0"/>
              <a:t>Stanford’s prototype developed by T. Brunner and D. </a:t>
            </a:r>
            <a:r>
              <a:rPr lang="en-CA" dirty="0" err="1" smtClean="0"/>
              <a:t>Fudenberg</a:t>
            </a:r>
            <a:r>
              <a:rPr lang="en-CA" dirty="0" smtClean="0"/>
              <a:t> (moving to McGill)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185294"/>
            <a:ext cx="8686800" cy="445980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438400" y="6550223"/>
            <a:ext cx="4724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dirty="0">
                <a:solidFill>
                  <a:schemeClr val="accent1"/>
                </a:solidFill>
              </a:rPr>
              <a:t>International Journal of Mass Spectrometry 379, 110 (2015)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81000" y="381000"/>
            <a:ext cx="9144000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/>
            <a:r>
              <a:rPr lang="en-CA" sz="2400" b="1" dirty="0" smtClean="0"/>
              <a:t>Extract ions from up to </a:t>
            </a:r>
            <a:r>
              <a:rPr lang="en-CA" sz="2400" b="1" smtClean="0"/>
              <a:t>10 bar to </a:t>
            </a:r>
            <a:r>
              <a:rPr lang="en-CA" sz="2400" b="1" dirty="0" smtClean="0"/>
              <a:t>vacuum</a:t>
            </a:r>
          </a:p>
          <a:p>
            <a:pPr lvl="3"/>
            <a:r>
              <a:rPr lang="en-CA" sz="2400" b="1" dirty="0" smtClean="0"/>
              <a:t>Close to 100% extraction efficiency </a:t>
            </a:r>
            <a:endParaRPr lang="en-CA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" y="376535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 smtClean="0"/>
              <a:t>Challenges:</a:t>
            </a:r>
            <a:endParaRPr lang="en-CA" sz="2400" b="1" dirty="0"/>
          </a:p>
        </p:txBody>
      </p:sp>
    </p:spTree>
    <p:extLst>
      <p:ext uri="{BB962C8B-B14F-4D97-AF65-F5344CB8AC3E}">
        <p14:creationId xmlns:p14="http://schemas.microsoft.com/office/powerpoint/2010/main" val="3607493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0054" y="-381000"/>
            <a:ext cx="9087853" cy="1143000"/>
          </a:xfrm>
        </p:spPr>
        <p:txBody>
          <a:bodyPr/>
          <a:lstStyle/>
          <a:p>
            <a:r>
              <a:rPr lang="en-CA" dirty="0" smtClean="0"/>
              <a:t>Ba-tagging in gas Xenon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57200"/>
            <a:ext cx="9144000" cy="5638800"/>
          </a:xfrm>
        </p:spPr>
        <p:txBody>
          <a:bodyPr/>
          <a:lstStyle/>
          <a:p>
            <a:r>
              <a:rPr lang="en-CA" dirty="0" smtClean="0"/>
              <a:t>Ion extraction from high pressure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6200" y="6550223"/>
            <a:ext cx="5791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dirty="0" smtClean="0">
                <a:solidFill>
                  <a:schemeClr val="accent1"/>
                </a:solidFill>
              </a:rPr>
              <a:t>T. Brunner et </a:t>
            </a:r>
            <a:r>
              <a:rPr lang="en-CA" sz="1400" dirty="0" err="1" smtClean="0">
                <a:solidFill>
                  <a:schemeClr val="accent1"/>
                </a:solidFill>
              </a:rPr>
              <a:t>al.,IJMS</a:t>
            </a:r>
            <a:r>
              <a:rPr lang="en-CA" sz="1400" dirty="0" smtClean="0">
                <a:solidFill>
                  <a:schemeClr val="accent1"/>
                </a:solidFill>
              </a:rPr>
              <a:t> 379</a:t>
            </a:r>
            <a:r>
              <a:rPr lang="en-CA" sz="1400" dirty="0">
                <a:solidFill>
                  <a:schemeClr val="accent1"/>
                </a:solidFill>
              </a:rPr>
              <a:t>, 110 (2015)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9" y="-17742"/>
            <a:ext cx="7924801" cy="406859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575" y="207127"/>
            <a:ext cx="3114675" cy="1888373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28" y="2296179"/>
            <a:ext cx="2152171" cy="2147664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3276600" y="2057400"/>
            <a:ext cx="990600" cy="76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3" name="Straight Connector 22"/>
          <p:cNvCxnSpPr>
            <a:stCxn id="22" idx="0"/>
          </p:cNvCxnSpPr>
          <p:nvPr/>
        </p:nvCxnSpPr>
        <p:spPr>
          <a:xfrm flipH="1" flipV="1">
            <a:off x="3086100" y="1151314"/>
            <a:ext cx="685800" cy="90608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22" idx="1"/>
            <a:endCxn id="21" idx="3"/>
          </p:cNvCxnSpPr>
          <p:nvPr/>
        </p:nvCxnSpPr>
        <p:spPr>
          <a:xfrm flipH="1">
            <a:off x="2362199" y="2438400"/>
            <a:ext cx="914401" cy="93161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7" y="4197514"/>
            <a:ext cx="7162800" cy="2431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961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962400"/>
            <a:ext cx="9022395" cy="2767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6200" y="6626423"/>
            <a:ext cx="4724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dirty="0">
                <a:solidFill>
                  <a:schemeClr val="accent1"/>
                </a:solidFill>
              </a:rPr>
              <a:t>T. Brunner et </a:t>
            </a:r>
            <a:r>
              <a:rPr lang="en-CA" sz="1400" dirty="0" err="1">
                <a:solidFill>
                  <a:schemeClr val="accent1"/>
                </a:solidFill>
              </a:rPr>
              <a:t>al.,IJMS</a:t>
            </a:r>
            <a:r>
              <a:rPr lang="en-CA" sz="1400" dirty="0">
                <a:solidFill>
                  <a:schemeClr val="accent1"/>
                </a:solidFill>
              </a:rPr>
              <a:t> 379, 110 (2015)</a:t>
            </a:r>
          </a:p>
        </p:txBody>
      </p:sp>
      <p:pic>
        <p:nvPicPr>
          <p:cNvPr id="8" name="Picture 4" descr="C:\Users\Thomas Brunner\OneDrive\EXO\CorelDraw\20140929-Xenon-simulation-10bar-zoo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43729"/>
            <a:ext cx="7356475" cy="338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3400622"/>
            <a:ext cx="365760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A" sz="2400" dirty="0" smtClean="0"/>
              <a:t>Ion transmission efficiency</a:t>
            </a:r>
            <a:endParaRPr lang="en-CA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28600"/>
            <a:ext cx="9087853" cy="1143000"/>
          </a:xfrm>
        </p:spPr>
        <p:txBody>
          <a:bodyPr>
            <a:normAutofit/>
          </a:bodyPr>
          <a:lstStyle/>
          <a:p>
            <a:r>
              <a:rPr lang="en-CA" sz="4000" dirty="0" smtClean="0"/>
              <a:t>RF-funnel</a:t>
            </a:r>
            <a:endParaRPr lang="en-CA" sz="4000" dirty="0"/>
          </a:p>
        </p:txBody>
      </p:sp>
      <p:sp>
        <p:nvSpPr>
          <p:cNvPr id="7" name="Rectangle 6"/>
          <p:cNvSpPr/>
          <p:nvPr/>
        </p:nvSpPr>
        <p:spPr>
          <a:xfrm>
            <a:off x="25400" y="838201"/>
            <a:ext cx="1651000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200" dirty="0"/>
              <a:t>Gas dynamic calculations</a:t>
            </a:r>
            <a:endParaRPr lang="en-CA" sz="2200" dirty="0"/>
          </a:p>
        </p:txBody>
      </p:sp>
    </p:spTree>
    <p:extLst>
      <p:ext uri="{BB962C8B-B14F-4D97-AF65-F5344CB8AC3E}">
        <p14:creationId xmlns:p14="http://schemas.microsoft.com/office/powerpoint/2010/main" val="394888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33" y="0"/>
            <a:ext cx="8414674" cy="7010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0054" y="-304800"/>
            <a:ext cx="9087853" cy="1143000"/>
          </a:xfrm>
        </p:spPr>
        <p:txBody>
          <a:bodyPr/>
          <a:lstStyle/>
          <a:p>
            <a:r>
              <a:rPr lang="en-CA" dirty="0" smtClean="0"/>
              <a:t>Linear Paul trap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2819400"/>
          </a:xfrm>
        </p:spPr>
        <p:txBody>
          <a:bodyPr>
            <a:normAutofit fontScale="77500" lnSpcReduction="20000"/>
          </a:bodyPr>
          <a:lstStyle/>
          <a:p>
            <a:r>
              <a:rPr lang="en-CA" dirty="0" smtClean="0"/>
              <a:t>Purpose</a:t>
            </a:r>
          </a:p>
          <a:p>
            <a:pPr lvl="1"/>
            <a:r>
              <a:rPr lang="en-CA" dirty="0" smtClean="0"/>
              <a:t>Cool and store Ba-ions from RF-funnel</a:t>
            </a:r>
          </a:p>
          <a:p>
            <a:pPr lvl="1"/>
            <a:r>
              <a:rPr lang="en-CA" dirty="0" smtClean="0"/>
              <a:t>Laser spectroscopy for Ba-ion identification</a:t>
            </a:r>
          </a:p>
          <a:p>
            <a:pPr lvl="1"/>
            <a:r>
              <a:rPr lang="en-CA" dirty="0" smtClean="0"/>
              <a:t>Bunch the ions for an MR-TOF mass spectrometer</a:t>
            </a:r>
          </a:p>
          <a:p>
            <a:pPr lvl="2"/>
            <a:endParaRPr lang="en-CA" dirty="0" smtClean="0"/>
          </a:p>
          <a:p>
            <a:r>
              <a:rPr lang="en-CA" dirty="0"/>
              <a:t>Challenges:</a:t>
            </a:r>
          </a:p>
          <a:p>
            <a:pPr lvl="1"/>
            <a:r>
              <a:rPr lang="en-CA" dirty="0" smtClean="0"/>
              <a:t>Close 100</a:t>
            </a:r>
            <a:r>
              <a:rPr lang="en-CA" dirty="0"/>
              <a:t>% ion transmission efficiency</a:t>
            </a:r>
          </a:p>
          <a:p>
            <a:pPr lvl="1"/>
            <a:r>
              <a:rPr lang="en-CA" dirty="0"/>
              <a:t>Open geometry for </a:t>
            </a:r>
            <a:r>
              <a:rPr lang="en-CA" dirty="0" smtClean="0"/>
              <a:t>florescence </a:t>
            </a:r>
            <a:r>
              <a:rPr lang="en-CA" dirty="0"/>
              <a:t>light collection</a:t>
            </a:r>
          </a:p>
          <a:p>
            <a:pPr lvl="1"/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467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77090" y="1327390"/>
            <a:ext cx="2209800" cy="1841019"/>
          </a:xfrm>
          <a:prstGeom prst="rect">
            <a:avLst/>
          </a:prstGeom>
        </p:spPr>
      </p:pic>
      <p:sp>
        <p:nvSpPr>
          <p:cNvPr id="15" name="Oval 14"/>
          <p:cNvSpPr/>
          <p:nvPr/>
        </p:nvSpPr>
        <p:spPr>
          <a:xfrm rot="5400000">
            <a:off x="609600" y="2438400"/>
            <a:ext cx="685800" cy="990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Linear Paul trap design at TRIUMF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685800"/>
            <a:ext cx="8915400" cy="5867400"/>
          </a:xfrm>
        </p:spPr>
        <p:txBody>
          <a:bodyPr/>
          <a:lstStyle/>
          <a:p>
            <a:r>
              <a:rPr lang="en-CA" sz="2800" dirty="0" smtClean="0"/>
              <a:t>Segmented design: 3D trapping region</a:t>
            </a:r>
          </a:p>
          <a:p>
            <a:r>
              <a:rPr lang="en-CA" sz="2800" dirty="0"/>
              <a:t>Filled with Helium gas (~6 Pa)</a:t>
            </a:r>
            <a:endParaRPr lang="en-CA" sz="2800" dirty="0" smtClean="0"/>
          </a:p>
          <a:p>
            <a:pPr lvl="1"/>
            <a:r>
              <a:rPr lang="en-CA" sz="2400" dirty="0" smtClean="0"/>
              <a:t>A 90</a:t>
            </a:r>
            <a:r>
              <a:rPr lang="en-CA" sz="2400" dirty="0"/>
              <a:t>° </a:t>
            </a:r>
            <a:r>
              <a:rPr lang="en-CA" sz="2400" dirty="0" smtClean="0"/>
              <a:t>deflector to prevent He gas back flow</a:t>
            </a:r>
          </a:p>
          <a:p>
            <a:r>
              <a:rPr lang="en-CA" sz="2800" dirty="0" smtClean="0"/>
              <a:t>SIMION simulation: ion trapping</a:t>
            </a:r>
            <a:r>
              <a:rPr lang="en-CA" sz="2800" smtClean="0"/>
              <a:t>, cooling</a:t>
            </a:r>
            <a:endParaRPr lang="en-CA" sz="28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274331" y="307069"/>
            <a:ext cx="2590800" cy="9139462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V="1">
            <a:off x="7620000" y="5562600"/>
            <a:ext cx="381000" cy="10022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743700" y="65648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Trapping region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3200721"/>
            <a:ext cx="7696199" cy="174547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828800" y="6073801"/>
            <a:ext cx="27746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/>
              <a:t>RF voltage: 166 </a:t>
            </a:r>
            <a:r>
              <a:rPr lang="en-CA"/>
              <a:t>V </a:t>
            </a:r>
            <a:r>
              <a:rPr lang="en-CA" smtClean="0"/>
              <a:t>(1.1 MHz)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38409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13549</TotalTime>
  <Words>1308</Words>
  <Application>Microsoft Office PowerPoint</Application>
  <PresentationFormat>On-screen Show (4:3)</PresentationFormat>
  <Paragraphs>316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Ba-ion extraction and identification  from high pressure Xenon gas for nEXO</vt:lpstr>
      <vt:lpstr>EXO 0νββ sensitivity</vt:lpstr>
      <vt:lpstr>Ba-tagging</vt:lpstr>
      <vt:lpstr>Ba-tagging</vt:lpstr>
      <vt:lpstr>Ion-extraction</vt:lpstr>
      <vt:lpstr>Ba-tagging in gas Xenon</vt:lpstr>
      <vt:lpstr>RF-funnel</vt:lpstr>
      <vt:lpstr>Linear Paul trap</vt:lpstr>
      <vt:lpstr>Linear Paul trap design at TRIUMF</vt:lpstr>
      <vt:lpstr>Laser fluorescence spectroscopy</vt:lpstr>
      <vt:lpstr>PowerPoint Presentation</vt:lpstr>
      <vt:lpstr>Summary and outlook</vt:lpstr>
      <vt:lpstr>PowerPoint Presentation</vt:lpstr>
      <vt:lpstr>PowerPoint Presentation</vt:lpstr>
      <vt:lpstr>EXO-200</vt:lpstr>
      <vt:lpstr>Enriched Xenon Observatory (EXO)</vt:lpstr>
      <vt:lpstr>Ba-tagging</vt:lpstr>
      <vt:lpstr>PowerPoint Presentation</vt:lpstr>
      <vt:lpstr>PowerPoint Presentation</vt:lpstr>
      <vt:lpstr>PowerPoint Presentation</vt:lpstr>
      <vt:lpstr>Linear Paul trap</vt:lpstr>
      <vt:lpstr>Quadrupole electrodes</vt:lpstr>
      <vt:lpstr>Optimized blade-like electrodes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Extraction and identification of Ba-ions from high pressure Xenon gas for the EXO collaboration</dc:title>
  <dc:creator>Yang Lan</dc:creator>
  <cp:lastModifiedBy>Yang Lan</cp:lastModifiedBy>
  <cp:revision>259</cp:revision>
  <dcterms:created xsi:type="dcterms:W3CDTF">2006-08-16T00:00:00Z</dcterms:created>
  <dcterms:modified xsi:type="dcterms:W3CDTF">2016-06-13T09:53:37Z</dcterms:modified>
</cp:coreProperties>
</file>