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charts/chart1.xml" ContentType="application/vnd.openxmlformats-officedocument.drawingml.chart+xml"/>
  <Override PartName="/ppt/notesSlides/notesSlide13.xml" ContentType="application/vnd.openxmlformats-officedocument.presentationml.notesSlide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672" r:id="rId1"/>
  </p:sldMasterIdLst>
  <p:notesMasterIdLst>
    <p:notesMasterId r:id="rId17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70" r:id="rId12"/>
    <p:sldId id="271" r:id="rId13"/>
    <p:sldId id="266" r:id="rId14"/>
    <p:sldId id="272" r:id="rId15"/>
    <p:sldId id="267" r:id="rId16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78" y="38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Book1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Book1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Book1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1"/>
    </mc:Choice>
    <mc:Fallback>
      <c:style val="1"/>
    </mc:Fallback>
  </mc:AlternateContent>
  <c:chart>
    <c:title>
      <c:tx>
        <c:rich>
          <a:bodyPr/>
          <a:lstStyle/>
          <a:p>
            <a:pPr>
              <a:defRPr sz="2800"/>
            </a:pPr>
            <a:r>
              <a:rPr lang="en-US" sz="2800" b="0" i="0" baseline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Mapping Low Count Cell </a:t>
            </a:r>
            <a:r>
              <a:rPr lang="en-US" sz="2800" b="0" i="0" baseline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(L16)</a:t>
            </a:r>
            <a:endParaRPr lang="en-US" sz="2800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c:rich>
      </c:tx>
      <c:layout>
        <c:manualLayout>
          <c:xMode val="edge"/>
          <c:yMode val="edge"/>
          <c:x val="0.23137162772686201"/>
          <c:y val="1.9925277594156087E-2"/>
        </c:manualLayout>
      </c:layout>
      <c:overlay val="0"/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v>Counts Per 3 Hours</c:v>
          </c:tx>
          <c:spPr>
            <a:ln w="28575">
              <a:noFill/>
            </a:ln>
          </c:spPr>
          <c:marker>
            <c:symbol val="star"/>
            <c:size val="8"/>
            <c:spPr>
              <a:noFill/>
            </c:spPr>
          </c:marker>
          <c:xVal>
            <c:numRef>
              <c:f>Sheet2!$F$1:$F$95</c:f>
              <c:numCache>
                <c:formatCode>General</c:formatCode>
                <c:ptCount val="95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  <c:pt idx="24">
                  <c:v>25</c:v>
                </c:pt>
                <c:pt idx="25">
                  <c:v>26</c:v>
                </c:pt>
                <c:pt idx="26">
                  <c:v>27</c:v>
                </c:pt>
                <c:pt idx="27">
                  <c:v>28</c:v>
                </c:pt>
                <c:pt idx="28">
                  <c:v>29</c:v>
                </c:pt>
                <c:pt idx="29">
                  <c:v>30</c:v>
                </c:pt>
                <c:pt idx="30">
                  <c:v>31</c:v>
                </c:pt>
                <c:pt idx="31">
                  <c:v>32</c:v>
                </c:pt>
                <c:pt idx="32">
                  <c:v>33</c:v>
                </c:pt>
                <c:pt idx="33">
                  <c:v>34</c:v>
                </c:pt>
                <c:pt idx="34">
                  <c:v>35</c:v>
                </c:pt>
                <c:pt idx="35">
                  <c:v>36</c:v>
                </c:pt>
                <c:pt idx="36">
                  <c:v>37</c:v>
                </c:pt>
                <c:pt idx="37">
                  <c:v>38</c:v>
                </c:pt>
                <c:pt idx="38">
                  <c:v>39</c:v>
                </c:pt>
                <c:pt idx="39">
                  <c:v>40</c:v>
                </c:pt>
                <c:pt idx="40">
                  <c:v>41</c:v>
                </c:pt>
                <c:pt idx="41">
                  <c:v>42</c:v>
                </c:pt>
                <c:pt idx="42">
                  <c:v>43</c:v>
                </c:pt>
                <c:pt idx="43">
                  <c:v>44</c:v>
                </c:pt>
                <c:pt idx="44">
                  <c:v>45</c:v>
                </c:pt>
                <c:pt idx="45">
                  <c:v>46</c:v>
                </c:pt>
                <c:pt idx="46">
                  <c:v>47</c:v>
                </c:pt>
                <c:pt idx="47">
                  <c:v>48</c:v>
                </c:pt>
                <c:pt idx="48">
                  <c:v>49</c:v>
                </c:pt>
                <c:pt idx="49">
                  <c:v>50</c:v>
                </c:pt>
                <c:pt idx="50">
                  <c:v>51</c:v>
                </c:pt>
                <c:pt idx="51">
                  <c:v>52</c:v>
                </c:pt>
                <c:pt idx="52">
                  <c:v>53</c:v>
                </c:pt>
                <c:pt idx="53">
                  <c:v>54</c:v>
                </c:pt>
                <c:pt idx="54">
                  <c:v>55</c:v>
                </c:pt>
                <c:pt idx="55">
                  <c:v>56</c:v>
                </c:pt>
                <c:pt idx="56">
                  <c:v>57</c:v>
                </c:pt>
                <c:pt idx="57">
                  <c:v>58</c:v>
                </c:pt>
                <c:pt idx="58">
                  <c:v>59</c:v>
                </c:pt>
                <c:pt idx="59">
                  <c:v>60</c:v>
                </c:pt>
                <c:pt idx="60">
                  <c:v>61</c:v>
                </c:pt>
                <c:pt idx="61">
                  <c:v>62</c:v>
                </c:pt>
                <c:pt idx="62">
                  <c:v>63</c:v>
                </c:pt>
                <c:pt idx="63">
                  <c:v>64</c:v>
                </c:pt>
                <c:pt idx="64">
                  <c:v>65</c:v>
                </c:pt>
                <c:pt idx="65">
                  <c:v>66</c:v>
                </c:pt>
                <c:pt idx="66">
                  <c:v>67</c:v>
                </c:pt>
                <c:pt idx="67">
                  <c:v>68</c:v>
                </c:pt>
                <c:pt idx="68">
                  <c:v>69</c:v>
                </c:pt>
                <c:pt idx="69">
                  <c:v>70</c:v>
                </c:pt>
                <c:pt idx="70">
                  <c:v>71</c:v>
                </c:pt>
                <c:pt idx="71">
                  <c:v>72</c:v>
                </c:pt>
                <c:pt idx="72">
                  <c:v>73</c:v>
                </c:pt>
                <c:pt idx="73">
                  <c:v>74</c:v>
                </c:pt>
                <c:pt idx="74">
                  <c:v>75</c:v>
                </c:pt>
                <c:pt idx="75">
                  <c:v>76</c:v>
                </c:pt>
                <c:pt idx="76">
                  <c:v>77</c:v>
                </c:pt>
                <c:pt idx="77">
                  <c:v>78</c:v>
                </c:pt>
                <c:pt idx="78">
                  <c:v>79</c:v>
                </c:pt>
                <c:pt idx="79">
                  <c:v>80</c:v>
                </c:pt>
                <c:pt idx="80">
                  <c:v>81</c:v>
                </c:pt>
                <c:pt idx="81">
                  <c:v>82</c:v>
                </c:pt>
                <c:pt idx="82">
                  <c:v>83</c:v>
                </c:pt>
                <c:pt idx="83">
                  <c:v>84</c:v>
                </c:pt>
                <c:pt idx="84">
                  <c:v>85</c:v>
                </c:pt>
                <c:pt idx="85">
                  <c:v>86</c:v>
                </c:pt>
                <c:pt idx="86">
                  <c:v>87</c:v>
                </c:pt>
                <c:pt idx="87">
                  <c:v>88</c:v>
                </c:pt>
                <c:pt idx="88">
                  <c:v>89</c:v>
                </c:pt>
                <c:pt idx="89">
                  <c:v>90</c:v>
                </c:pt>
                <c:pt idx="90">
                  <c:v>91</c:v>
                </c:pt>
                <c:pt idx="91">
                  <c:v>92</c:v>
                </c:pt>
                <c:pt idx="92">
                  <c:v>93</c:v>
                </c:pt>
                <c:pt idx="93">
                  <c:v>94</c:v>
                </c:pt>
                <c:pt idx="94">
                  <c:v>95</c:v>
                </c:pt>
              </c:numCache>
            </c:numRef>
          </c:xVal>
          <c:yVal>
            <c:numRef>
              <c:f>Sheet2!$E$1:$E$95</c:f>
              <c:numCache>
                <c:formatCode>General</c:formatCode>
                <c:ptCount val="95"/>
                <c:pt idx="0">
                  <c:v>2</c:v>
                </c:pt>
                <c:pt idx="1">
                  <c:v>1</c:v>
                </c:pt>
                <c:pt idx="6">
                  <c:v>1</c:v>
                </c:pt>
                <c:pt idx="10">
                  <c:v>3</c:v>
                </c:pt>
                <c:pt idx="15">
                  <c:v>1</c:v>
                </c:pt>
                <c:pt idx="29">
                  <c:v>1</c:v>
                </c:pt>
                <c:pt idx="34">
                  <c:v>5</c:v>
                </c:pt>
                <c:pt idx="37">
                  <c:v>1</c:v>
                </c:pt>
                <c:pt idx="38">
                  <c:v>1</c:v>
                </c:pt>
                <c:pt idx="39">
                  <c:v>2</c:v>
                </c:pt>
                <c:pt idx="44">
                  <c:v>2</c:v>
                </c:pt>
                <c:pt idx="47">
                  <c:v>2</c:v>
                </c:pt>
                <c:pt idx="51">
                  <c:v>1</c:v>
                </c:pt>
                <c:pt idx="53">
                  <c:v>2</c:v>
                </c:pt>
                <c:pt idx="54">
                  <c:v>2</c:v>
                </c:pt>
                <c:pt idx="55">
                  <c:v>1</c:v>
                </c:pt>
                <c:pt idx="59">
                  <c:v>1</c:v>
                </c:pt>
                <c:pt idx="60">
                  <c:v>2</c:v>
                </c:pt>
                <c:pt idx="64">
                  <c:v>1</c:v>
                </c:pt>
                <c:pt idx="65">
                  <c:v>2</c:v>
                </c:pt>
                <c:pt idx="68">
                  <c:v>1</c:v>
                </c:pt>
                <c:pt idx="70">
                  <c:v>1</c:v>
                </c:pt>
                <c:pt idx="80">
                  <c:v>1</c:v>
                </c:pt>
                <c:pt idx="82">
                  <c:v>1</c:v>
                </c:pt>
                <c:pt idx="83">
                  <c:v>1</c:v>
                </c:pt>
                <c:pt idx="85">
                  <c:v>1</c:v>
                </c:pt>
                <c:pt idx="87">
                  <c:v>1</c:v>
                </c:pt>
                <c:pt idx="89">
                  <c:v>2</c:v>
                </c:pt>
                <c:pt idx="90">
                  <c:v>1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75533608"/>
        <c:axId val="465285584"/>
      </c:scatterChart>
      <c:valAx>
        <c:axId val="475533608"/>
        <c:scaling>
          <c:orientation val="minMax"/>
          <c:max val="96"/>
          <c:min val="0"/>
        </c:scaling>
        <c:delete val="0"/>
        <c:axPos val="b"/>
        <c:majorGridlines/>
        <c:minorGridlines/>
        <c:title>
          <c:tx>
            <c:rich>
              <a:bodyPr/>
              <a:lstStyle/>
              <a:p>
                <a:pPr>
                  <a:defRPr sz="1600"/>
                </a:pPr>
                <a:r>
                  <a:rPr lang="en-US" sz="160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Time</a:t>
                </a:r>
                <a:r>
                  <a:rPr lang="en-US" sz="1600" baseline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/3 (Hrs)</a:t>
                </a:r>
                <a:endParaRPr lang="en-US" sz="16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endParaRPr lang="en-US"/>
          </a:p>
        </c:txPr>
        <c:crossAx val="465285584"/>
        <c:crosses val="autoZero"/>
        <c:crossBetween val="midCat"/>
      </c:valAx>
      <c:valAx>
        <c:axId val="465285584"/>
        <c:scaling>
          <c:orientation val="minMax"/>
          <c:max val="6"/>
          <c:min val="0"/>
        </c:scaling>
        <c:delete val="0"/>
        <c:axPos val="l"/>
        <c:majorGridlines/>
        <c:minorGridlines/>
        <c:title>
          <c:tx>
            <c:rich>
              <a:bodyPr/>
              <a:lstStyle/>
              <a:p>
                <a:pPr>
                  <a:defRPr sz="1600"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pPr>
                <a:r>
                  <a:rPr lang="en-US" sz="160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Counts/3hrs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475533608"/>
        <c:crosses val="autoZero"/>
        <c:crossBetween val="midCat"/>
      </c:valAx>
    </c:plotArea>
    <c:plotVisOnly val="1"/>
    <c:dispBlanksAs val="gap"/>
    <c:showDLblsOverMax val="0"/>
  </c:chart>
  <c:spPr>
    <a:solidFill>
      <a:schemeClr val="bg1"/>
    </a:solidFill>
  </c:sp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1"/>
    </mc:Choice>
    <mc:Fallback>
      <c:style val="1"/>
    </mc:Fallback>
  </mc:AlternateContent>
  <c:chart>
    <c:title>
      <c:tx>
        <c:rich>
          <a:bodyPr/>
          <a:lstStyle/>
          <a:p>
            <a:pPr>
              <a:defRPr sz="2800"/>
            </a:pPr>
            <a:r>
              <a:rPr lang="en-US" sz="28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Mapping High</a:t>
            </a:r>
            <a:r>
              <a:rPr lang="en-US" sz="2800" b="0" baseline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Count Cell </a:t>
            </a:r>
            <a:r>
              <a:rPr lang="en-US" sz="2800" b="0" baseline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(F)</a:t>
            </a:r>
            <a:endParaRPr lang="en-US" sz="2800" b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c:rich>
      </c:tx>
      <c:layout>
        <c:manualLayout>
          <c:xMode val="edge"/>
          <c:yMode val="edge"/>
          <c:x val="0.26658339315880791"/>
          <c:y val="2.2452357616600825E-2"/>
        </c:manualLayout>
      </c:layout>
      <c:overlay val="0"/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v>Counts Per 3 Hours</c:v>
          </c:tx>
          <c:spPr>
            <a:ln w="28575">
              <a:noFill/>
            </a:ln>
          </c:spPr>
          <c:marker>
            <c:symbol val="star"/>
            <c:size val="8"/>
          </c:marker>
          <c:xVal>
            <c:numRef>
              <c:f>Sheet1!$F$1:$F$89</c:f>
              <c:numCache>
                <c:formatCode>General</c:formatCode>
                <c:ptCount val="89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  <c:pt idx="24">
                  <c:v>25</c:v>
                </c:pt>
                <c:pt idx="25">
                  <c:v>26</c:v>
                </c:pt>
                <c:pt idx="26">
                  <c:v>27</c:v>
                </c:pt>
                <c:pt idx="27">
                  <c:v>28</c:v>
                </c:pt>
                <c:pt idx="28">
                  <c:v>29</c:v>
                </c:pt>
                <c:pt idx="29">
                  <c:v>30</c:v>
                </c:pt>
                <c:pt idx="30">
                  <c:v>31</c:v>
                </c:pt>
                <c:pt idx="31">
                  <c:v>32</c:v>
                </c:pt>
                <c:pt idx="32">
                  <c:v>33</c:v>
                </c:pt>
                <c:pt idx="33">
                  <c:v>34</c:v>
                </c:pt>
                <c:pt idx="34">
                  <c:v>35</c:v>
                </c:pt>
                <c:pt idx="35">
                  <c:v>36</c:v>
                </c:pt>
                <c:pt idx="36">
                  <c:v>37</c:v>
                </c:pt>
                <c:pt idx="37">
                  <c:v>38</c:v>
                </c:pt>
                <c:pt idx="38">
                  <c:v>39</c:v>
                </c:pt>
                <c:pt idx="39">
                  <c:v>40</c:v>
                </c:pt>
                <c:pt idx="40">
                  <c:v>41</c:v>
                </c:pt>
                <c:pt idx="41">
                  <c:v>42</c:v>
                </c:pt>
                <c:pt idx="42">
                  <c:v>43</c:v>
                </c:pt>
                <c:pt idx="43">
                  <c:v>44</c:v>
                </c:pt>
                <c:pt idx="44">
                  <c:v>45</c:v>
                </c:pt>
                <c:pt idx="45">
                  <c:v>46</c:v>
                </c:pt>
                <c:pt idx="46">
                  <c:v>47</c:v>
                </c:pt>
                <c:pt idx="47">
                  <c:v>48</c:v>
                </c:pt>
                <c:pt idx="48">
                  <c:v>49</c:v>
                </c:pt>
                <c:pt idx="49">
                  <c:v>50</c:v>
                </c:pt>
                <c:pt idx="50">
                  <c:v>51</c:v>
                </c:pt>
                <c:pt idx="51">
                  <c:v>52</c:v>
                </c:pt>
                <c:pt idx="52">
                  <c:v>53</c:v>
                </c:pt>
                <c:pt idx="53">
                  <c:v>54</c:v>
                </c:pt>
                <c:pt idx="54">
                  <c:v>55</c:v>
                </c:pt>
                <c:pt idx="55">
                  <c:v>56</c:v>
                </c:pt>
                <c:pt idx="56">
                  <c:v>57</c:v>
                </c:pt>
                <c:pt idx="57">
                  <c:v>58</c:v>
                </c:pt>
                <c:pt idx="58">
                  <c:v>59</c:v>
                </c:pt>
                <c:pt idx="59">
                  <c:v>60</c:v>
                </c:pt>
                <c:pt idx="60">
                  <c:v>61</c:v>
                </c:pt>
                <c:pt idx="61">
                  <c:v>62</c:v>
                </c:pt>
                <c:pt idx="62">
                  <c:v>63</c:v>
                </c:pt>
                <c:pt idx="63">
                  <c:v>64</c:v>
                </c:pt>
                <c:pt idx="64">
                  <c:v>65</c:v>
                </c:pt>
                <c:pt idx="65">
                  <c:v>66</c:v>
                </c:pt>
                <c:pt idx="66">
                  <c:v>67</c:v>
                </c:pt>
                <c:pt idx="67">
                  <c:v>68</c:v>
                </c:pt>
                <c:pt idx="68">
                  <c:v>69</c:v>
                </c:pt>
                <c:pt idx="69">
                  <c:v>70</c:v>
                </c:pt>
                <c:pt idx="70">
                  <c:v>71</c:v>
                </c:pt>
                <c:pt idx="71">
                  <c:v>72</c:v>
                </c:pt>
                <c:pt idx="72">
                  <c:v>73</c:v>
                </c:pt>
                <c:pt idx="73">
                  <c:v>74</c:v>
                </c:pt>
                <c:pt idx="74">
                  <c:v>75</c:v>
                </c:pt>
                <c:pt idx="75">
                  <c:v>76</c:v>
                </c:pt>
                <c:pt idx="76">
                  <c:v>77</c:v>
                </c:pt>
                <c:pt idx="77">
                  <c:v>78</c:v>
                </c:pt>
                <c:pt idx="78">
                  <c:v>79</c:v>
                </c:pt>
                <c:pt idx="79">
                  <c:v>80</c:v>
                </c:pt>
                <c:pt idx="80">
                  <c:v>81</c:v>
                </c:pt>
                <c:pt idx="81">
                  <c:v>82</c:v>
                </c:pt>
                <c:pt idx="82">
                  <c:v>83</c:v>
                </c:pt>
                <c:pt idx="83">
                  <c:v>84</c:v>
                </c:pt>
                <c:pt idx="84">
                  <c:v>85</c:v>
                </c:pt>
                <c:pt idx="85">
                  <c:v>86</c:v>
                </c:pt>
                <c:pt idx="86">
                  <c:v>87</c:v>
                </c:pt>
                <c:pt idx="87">
                  <c:v>88</c:v>
                </c:pt>
                <c:pt idx="88">
                  <c:v>89</c:v>
                </c:pt>
              </c:numCache>
            </c:numRef>
          </c:xVal>
          <c:yVal>
            <c:numRef>
              <c:f>Sheet1!$E$1:$E$89</c:f>
              <c:numCache>
                <c:formatCode>General</c:formatCode>
                <c:ptCount val="89"/>
                <c:pt idx="0">
                  <c:v>303</c:v>
                </c:pt>
                <c:pt idx="1">
                  <c:v>320</c:v>
                </c:pt>
                <c:pt idx="2">
                  <c:v>301</c:v>
                </c:pt>
                <c:pt idx="3">
                  <c:v>301</c:v>
                </c:pt>
                <c:pt idx="4">
                  <c:v>315</c:v>
                </c:pt>
                <c:pt idx="5">
                  <c:v>331</c:v>
                </c:pt>
                <c:pt idx="6">
                  <c:v>344</c:v>
                </c:pt>
                <c:pt idx="7">
                  <c:v>336</c:v>
                </c:pt>
                <c:pt idx="8">
                  <c:v>336</c:v>
                </c:pt>
                <c:pt idx="9">
                  <c:v>288</c:v>
                </c:pt>
                <c:pt idx="10">
                  <c:v>324</c:v>
                </c:pt>
                <c:pt idx="11">
                  <c:v>308</c:v>
                </c:pt>
                <c:pt idx="12">
                  <c:v>295</c:v>
                </c:pt>
                <c:pt idx="13">
                  <c:v>303</c:v>
                </c:pt>
                <c:pt idx="14">
                  <c:v>332</c:v>
                </c:pt>
                <c:pt idx="15">
                  <c:v>313</c:v>
                </c:pt>
                <c:pt idx="16">
                  <c:v>300</c:v>
                </c:pt>
                <c:pt idx="17">
                  <c:v>290</c:v>
                </c:pt>
                <c:pt idx="18">
                  <c:v>307</c:v>
                </c:pt>
                <c:pt idx="19">
                  <c:v>310</c:v>
                </c:pt>
                <c:pt idx="20">
                  <c:v>306</c:v>
                </c:pt>
                <c:pt idx="21">
                  <c:v>353</c:v>
                </c:pt>
                <c:pt idx="22">
                  <c:v>341</c:v>
                </c:pt>
                <c:pt idx="23">
                  <c:v>313</c:v>
                </c:pt>
                <c:pt idx="24">
                  <c:v>313</c:v>
                </c:pt>
                <c:pt idx="25">
                  <c:v>286</c:v>
                </c:pt>
                <c:pt idx="26">
                  <c:v>337</c:v>
                </c:pt>
                <c:pt idx="27">
                  <c:v>308</c:v>
                </c:pt>
                <c:pt idx="28">
                  <c:v>324</c:v>
                </c:pt>
                <c:pt idx="29">
                  <c:v>329</c:v>
                </c:pt>
                <c:pt idx="30">
                  <c:v>340</c:v>
                </c:pt>
                <c:pt idx="31">
                  <c:v>262</c:v>
                </c:pt>
                <c:pt idx="32">
                  <c:v>307</c:v>
                </c:pt>
                <c:pt idx="33">
                  <c:v>330</c:v>
                </c:pt>
                <c:pt idx="34">
                  <c:v>319</c:v>
                </c:pt>
                <c:pt idx="35">
                  <c:v>288</c:v>
                </c:pt>
                <c:pt idx="36">
                  <c:v>287</c:v>
                </c:pt>
                <c:pt idx="37">
                  <c:v>337</c:v>
                </c:pt>
                <c:pt idx="38">
                  <c:v>311</c:v>
                </c:pt>
                <c:pt idx="39">
                  <c:v>293</c:v>
                </c:pt>
                <c:pt idx="40">
                  <c:v>285</c:v>
                </c:pt>
                <c:pt idx="41">
                  <c:v>336</c:v>
                </c:pt>
                <c:pt idx="42">
                  <c:v>326</c:v>
                </c:pt>
                <c:pt idx="43">
                  <c:v>317</c:v>
                </c:pt>
                <c:pt idx="44">
                  <c:v>311</c:v>
                </c:pt>
                <c:pt idx="45">
                  <c:v>322</c:v>
                </c:pt>
                <c:pt idx="46">
                  <c:v>320</c:v>
                </c:pt>
                <c:pt idx="47">
                  <c:v>316</c:v>
                </c:pt>
                <c:pt idx="48">
                  <c:v>292</c:v>
                </c:pt>
                <c:pt idx="49">
                  <c:v>310</c:v>
                </c:pt>
                <c:pt idx="50">
                  <c:v>318</c:v>
                </c:pt>
                <c:pt idx="51">
                  <c:v>299</c:v>
                </c:pt>
                <c:pt idx="52">
                  <c:v>292</c:v>
                </c:pt>
                <c:pt idx="53">
                  <c:v>316</c:v>
                </c:pt>
                <c:pt idx="54">
                  <c:v>277</c:v>
                </c:pt>
                <c:pt idx="55">
                  <c:v>309</c:v>
                </c:pt>
                <c:pt idx="56">
                  <c:v>269</c:v>
                </c:pt>
                <c:pt idx="57">
                  <c:v>288</c:v>
                </c:pt>
                <c:pt idx="58">
                  <c:v>286</c:v>
                </c:pt>
                <c:pt idx="59">
                  <c:v>292</c:v>
                </c:pt>
                <c:pt idx="60">
                  <c:v>320</c:v>
                </c:pt>
                <c:pt idx="61">
                  <c:v>329</c:v>
                </c:pt>
                <c:pt idx="62">
                  <c:v>340</c:v>
                </c:pt>
                <c:pt idx="63">
                  <c:v>341</c:v>
                </c:pt>
                <c:pt idx="64">
                  <c:v>287</c:v>
                </c:pt>
                <c:pt idx="65">
                  <c:v>310</c:v>
                </c:pt>
                <c:pt idx="66">
                  <c:v>314</c:v>
                </c:pt>
                <c:pt idx="67">
                  <c:v>302</c:v>
                </c:pt>
                <c:pt idx="68">
                  <c:v>314</c:v>
                </c:pt>
                <c:pt idx="69">
                  <c:v>279</c:v>
                </c:pt>
                <c:pt idx="70">
                  <c:v>311</c:v>
                </c:pt>
                <c:pt idx="71">
                  <c:v>341</c:v>
                </c:pt>
                <c:pt idx="72">
                  <c:v>294</c:v>
                </c:pt>
                <c:pt idx="73">
                  <c:v>311</c:v>
                </c:pt>
                <c:pt idx="74">
                  <c:v>311</c:v>
                </c:pt>
                <c:pt idx="75">
                  <c:v>287</c:v>
                </c:pt>
                <c:pt idx="76">
                  <c:v>288</c:v>
                </c:pt>
                <c:pt idx="77">
                  <c:v>309</c:v>
                </c:pt>
                <c:pt idx="78">
                  <c:v>276</c:v>
                </c:pt>
                <c:pt idx="79">
                  <c:v>315</c:v>
                </c:pt>
                <c:pt idx="80">
                  <c:v>311</c:v>
                </c:pt>
                <c:pt idx="81">
                  <c:v>298</c:v>
                </c:pt>
                <c:pt idx="82">
                  <c:v>287</c:v>
                </c:pt>
                <c:pt idx="83">
                  <c:v>298</c:v>
                </c:pt>
                <c:pt idx="84">
                  <c:v>303</c:v>
                </c:pt>
                <c:pt idx="85">
                  <c:v>301</c:v>
                </c:pt>
                <c:pt idx="86">
                  <c:v>283</c:v>
                </c:pt>
                <c:pt idx="87">
                  <c:v>310</c:v>
                </c:pt>
                <c:pt idx="88">
                  <c:v>275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65287152"/>
        <c:axId val="373936024"/>
      </c:scatterChart>
      <c:valAx>
        <c:axId val="465287152"/>
        <c:scaling>
          <c:orientation val="minMax"/>
          <c:max val="90"/>
          <c:min val="0"/>
        </c:scaling>
        <c:delete val="0"/>
        <c:axPos val="b"/>
        <c:majorGridlines/>
        <c:minorGridlines/>
        <c:title>
          <c:tx>
            <c:rich>
              <a:bodyPr/>
              <a:lstStyle/>
              <a:p>
                <a:pPr>
                  <a:defRPr sz="1600"/>
                </a:pPr>
                <a:r>
                  <a:rPr lang="en-US" sz="1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Time /3 (</a:t>
                </a:r>
                <a:r>
                  <a:rPr lang="en-US" sz="1600" dirty="0" err="1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hrs</a:t>
                </a:r>
                <a:r>
                  <a:rPr lang="en-US" sz="1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</a:t>
                </a:r>
                <a:endParaRPr lang="en-US" sz="1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c:rich>
          </c:tx>
          <c:layout>
            <c:manualLayout>
              <c:xMode val="edge"/>
              <c:yMode val="edge"/>
              <c:x val="0.47390138690098349"/>
              <c:y val="0.92765538902483335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endParaRPr lang="en-US"/>
          </a:p>
        </c:txPr>
        <c:crossAx val="373936024"/>
        <c:crosses val="autoZero"/>
        <c:crossBetween val="midCat"/>
      </c:valAx>
      <c:valAx>
        <c:axId val="373936024"/>
        <c:scaling>
          <c:orientation val="minMax"/>
          <c:max val="380"/>
          <c:min val="240"/>
        </c:scaling>
        <c:delete val="0"/>
        <c:axPos val="l"/>
        <c:majorGridlines/>
        <c:minorGridlines/>
        <c:title>
          <c:tx>
            <c:rich>
              <a:bodyPr/>
              <a:lstStyle/>
              <a:p>
                <a:pPr>
                  <a:defRPr sz="1600"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pPr>
                <a:r>
                  <a:rPr lang="en-US" sz="160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Counts/3hrs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465287152"/>
        <c:crosses val="autoZero"/>
        <c:crossBetween val="midCat"/>
      </c:valAx>
    </c:plotArea>
    <c:plotVisOnly val="1"/>
    <c:dispBlanksAs val="gap"/>
    <c:showDLblsOverMax val="0"/>
  </c:chart>
  <c:spPr>
    <a:solidFill>
      <a:schemeClr val="bg1"/>
    </a:solidFill>
  </c:sp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1"/>
    </mc:Choice>
    <mc:Fallback>
      <c:style val="1"/>
    </mc:Fallback>
  </mc:AlternateContent>
  <c:chart>
    <c:title>
      <c:tx>
        <c:rich>
          <a:bodyPr/>
          <a:lstStyle/>
          <a:p>
            <a:pPr>
              <a:defRPr sz="2800"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r>
              <a:rPr lang="en-US" sz="2800" b="0" i="0" baseline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Mapping Suspected </a:t>
            </a:r>
            <a:r>
              <a:rPr lang="en-US" sz="2800" b="0" i="0" baseline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Leaking </a:t>
            </a:r>
            <a:r>
              <a:rPr lang="en-US" sz="2800" b="0" i="0" baseline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Cell </a:t>
            </a:r>
            <a:r>
              <a:rPr lang="en-US" sz="2800" b="0" i="0" baseline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(N9)</a:t>
            </a:r>
            <a:endParaRPr lang="en-US" sz="2800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c:rich>
      </c:tx>
      <c:layout>
        <c:manualLayout>
          <c:xMode val="edge"/>
          <c:yMode val="edge"/>
          <c:x val="0.23697998433253092"/>
          <c:y val="2.1472804439561496E-2"/>
        </c:manualLayout>
      </c:layout>
      <c:overlay val="0"/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v>Counts Per 3 Hours</c:v>
          </c:tx>
          <c:spPr>
            <a:ln w="28575">
              <a:noFill/>
            </a:ln>
          </c:spPr>
          <c:marker>
            <c:symbol val="star"/>
            <c:size val="8"/>
          </c:marker>
          <c:trendline>
            <c:spPr>
              <a:ln>
                <a:solidFill>
                  <a:srgbClr val="FF0000"/>
                </a:solidFill>
              </a:ln>
            </c:spPr>
            <c:trendlineType val="exp"/>
            <c:dispRSqr val="0"/>
            <c:dispEq val="1"/>
            <c:trendlineLbl>
              <c:layout>
                <c:manualLayout>
                  <c:x val="1.4707876233337457E-2"/>
                  <c:y val="-0.49108472830477451"/>
                </c:manualLayout>
              </c:layout>
              <c:numFmt formatCode="General" sourceLinked="0"/>
              <c:spPr>
                <a:solidFill>
                  <a:schemeClr val="bg1"/>
                </a:solidFill>
              </c:spPr>
              <c:txPr>
                <a:bodyPr/>
                <a:lstStyle/>
                <a:p>
                  <a:pPr>
                    <a:defRPr sz="1600"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pPr>
                  <a:endParaRPr lang="en-US"/>
                </a:p>
              </c:txPr>
            </c:trendlineLbl>
          </c:trendline>
          <c:xVal>
            <c:numRef>
              <c:f>Sheet3!$F$1:$F$54</c:f>
              <c:numCache>
                <c:formatCode>General</c:formatCode>
                <c:ptCount val="54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  <c:pt idx="24">
                  <c:v>25</c:v>
                </c:pt>
                <c:pt idx="25">
                  <c:v>26</c:v>
                </c:pt>
                <c:pt idx="26">
                  <c:v>27</c:v>
                </c:pt>
                <c:pt idx="27">
                  <c:v>28</c:v>
                </c:pt>
                <c:pt idx="28">
                  <c:v>29</c:v>
                </c:pt>
                <c:pt idx="29">
                  <c:v>30</c:v>
                </c:pt>
                <c:pt idx="30">
                  <c:v>31</c:v>
                </c:pt>
                <c:pt idx="31">
                  <c:v>32</c:v>
                </c:pt>
                <c:pt idx="32">
                  <c:v>33</c:v>
                </c:pt>
                <c:pt idx="33">
                  <c:v>34</c:v>
                </c:pt>
                <c:pt idx="34">
                  <c:v>35</c:v>
                </c:pt>
                <c:pt idx="35">
                  <c:v>36</c:v>
                </c:pt>
                <c:pt idx="36">
                  <c:v>37</c:v>
                </c:pt>
                <c:pt idx="37">
                  <c:v>38</c:v>
                </c:pt>
                <c:pt idx="38">
                  <c:v>39</c:v>
                </c:pt>
                <c:pt idx="39">
                  <c:v>40</c:v>
                </c:pt>
                <c:pt idx="40">
                  <c:v>41</c:v>
                </c:pt>
                <c:pt idx="41">
                  <c:v>42</c:v>
                </c:pt>
                <c:pt idx="42">
                  <c:v>43</c:v>
                </c:pt>
                <c:pt idx="43">
                  <c:v>44</c:v>
                </c:pt>
                <c:pt idx="44">
                  <c:v>45</c:v>
                </c:pt>
                <c:pt idx="45">
                  <c:v>46</c:v>
                </c:pt>
                <c:pt idx="46">
                  <c:v>47</c:v>
                </c:pt>
                <c:pt idx="47">
                  <c:v>48</c:v>
                </c:pt>
                <c:pt idx="48">
                  <c:v>49</c:v>
                </c:pt>
                <c:pt idx="49">
                  <c:v>50</c:v>
                </c:pt>
                <c:pt idx="50">
                  <c:v>51</c:v>
                </c:pt>
                <c:pt idx="51">
                  <c:v>52</c:v>
                </c:pt>
                <c:pt idx="52">
                  <c:v>53</c:v>
                </c:pt>
                <c:pt idx="53">
                  <c:v>54</c:v>
                </c:pt>
              </c:numCache>
            </c:numRef>
          </c:xVal>
          <c:yVal>
            <c:numRef>
              <c:f>Sheet3!$E$1:$E$54</c:f>
              <c:numCache>
                <c:formatCode>General</c:formatCode>
                <c:ptCount val="54"/>
                <c:pt idx="0">
                  <c:v>148</c:v>
                </c:pt>
                <c:pt idx="1">
                  <c:v>156</c:v>
                </c:pt>
                <c:pt idx="2">
                  <c:v>150</c:v>
                </c:pt>
                <c:pt idx="3">
                  <c:v>128</c:v>
                </c:pt>
                <c:pt idx="4">
                  <c:v>150</c:v>
                </c:pt>
                <c:pt idx="5">
                  <c:v>141</c:v>
                </c:pt>
                <c:pt idx="6">
                  <c:v>153</c:v>
                </c:pt>
                <c:pt idx="7">
                  <c:v>159</c:v>
                </c:pt>
                <c:pt idx="8">
                  <c:v>126</c:v>
                </c:pt>
                <c:pt idx="9">
                  <c:v>131</c:v>
                </c:pt>
                <c:pt idx="10">
                  <c:v>147</c:v>
                </c:pt>
                <c:pt idx="11">
                  <c:v>115</c:v>
                </c:pt>
                <c:pt idx="12">
                  <c:v>133</c:v>
                </c:pt>
                <c:pt idx="13">
                  <c:v>136</c:v>
                </c:pt>
                <c:pt idx="14">
                  <c:v>123</c:v>
                </c:pt>
                <c:pt idx="15">
                  <c:v>132</c:v>
                </c:pt>
                <c:pt idx="16">
                  <c:v>132</c:v>
                </c:pt>
                <c:pt idx="17">
                  <c:v>131</c:v>
                </c:pt>
                <c:pt idx="18">
                  <c:v>119</c:v>
                </c:pt>
                <c:pt idx="19">
                  <c:v>115</c:v>
                </c:pt>
                <c:pt idx="20">
                  <c:v>139</c:v>
                </c:pt>
                <c:pt idx="21">
                  <c:v>130</c:v>
                </c:pt>
                <c:pt idx="22">
                  <c:v>100</c:v>
                </c:pt>
                <c:pt idx="23">
                  <c:v>127</c:v>
                </c:pt>
                <c:pt idx="24">
                  <c:v>130</c:v>
                </c:pt>
                <c:pt idx="25">
                  <c:v>119</c:v>
                </c:pt>
                <c:pt idx="26">
                  <c:v>133</c:v>
                </c:pt>
                <c:pt idx="27">
                  <c:v>107</c:v>
                </c:pt>
                <c:pt idx="28">
                  <c:v>108</c:v>
                </c:pt>
                <c:pt idx="29">
                  <c:v>118</c:v>
                </c:pt>
                <c:pt idx="30">
                  <c:v>121</c:v>
                </c:pt>
                <c:pt idx="31">
                  <c:v>118</c:v>
                </c:pt>
                <c:pt idx="32">
                  <c:v>138</c:v>
                </c:pt>
                <c:pt idx="33">
                  <c:v>119</c:v>
                </c:pt>
                <c:pt idx="34">
                  <c:v>124</c:v>
                </c:pt>
                <c:pt idx="35">
                  <c:v>127</c:v>
                </c:pt>
                <c:pt idx="36">
                  <c:v>97</c:v>
                </c:pt>
                <c:pt idx="37">
                  <c:v>125</c:v>
                </c:pt>
                <c:pt idx="38">
                  <c:v>126</c:v>
                </c:pt>
                <c:pt idx="39">
                  <c:v>120</c:v>
                </c:pt>
                <c:pt idx="40">
                  <c:v>114</c:v>
                </c:pt>
                <c:pt idx="41">
                  <c:v>112</c:v>
                </c:pt>
                <c:pt idx="42">
                  <c:v>116</c:v>
                </c:pt>
                <c:pt idx="43">
                  <c:v>129</c:v>
                </c:pt>
                <c:pt idx="44">
                  <c:v>120</c:v>
                </c:pt>
                <c:pt idx="45">
                  <c:v>115</c:v>
                </c:pt>
                <c:pt idx="46">
                  <c:v>113</c:v>
                </c:pt>
                <c:pt idx="47">
                  <c:v>105</c:v>
                </c:pt>
                <c:pt idx="48">
                  <c:v>122</c:v>
                </c:pt>
                <c:pt idx="49">
                  <c:v>109</c:v>
                </c:pt>
                <c:pt idx="50">
                  <c:v>124</c:v>
                </c:pt>
                <c:pt idx="51">
                  <c:v>114</c:v>
                </c:pt>
                <c:pt idx="52">
                  <c:v>107</c:v>
                </c:pt>
                <c:pt idx="53">
                  <c:v>119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73938376"/>
        <c:axId val="376180024"/>
      </c:scatterChart>
      <c:valAx>
        <c:axId val="373938376"/>
        <c:scaling>
          <c:orientation val="minMax"/>
          <c:max val="55"/>
          <c:min val="0"/>
        </c:scaling>
        <c:delete val="0"/>
        <c:axPos val="b"/>
        <c:majorGridlines/>
        <c:minorGridlines/>
        <c:title>
          <c:tx>
            <c:rich>
              <a:bodyPr/>
              <a:lstStyle/>
              <a:p>
                <a:pPr>
                  <a:defRPr sz="1600"/>
                </a:pPr>
                <a:r>
                  <a:rPr lang="en-US" sz="160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Time</a:t>
                </a:r>
                <a:r>
                  <a:rPr lang="en-US" sz="1600" baseline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/3 (Hrs)</a:t>
                </a:r>
                <a:endParaRPr lang="en-US" sz="16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endParaRPr lang="en-US"/>
          </a:p>
        </c:txPr>
        <c:crossAx val="376180024"/>
        <c:crosses val="autoZero"/>
        <c:crossBetween val="midCat"/>
      </c:valAx>
      <c:valAx>
        <c:axId val="376180024"/>
        <c:scaling>
          <c:orientation val="minMax"/>
          <c:max val="180"/>
          <c:min val="80"/>
        </c:scaling>
        <c:delete val="0"/>
        <c:axPos val="l"/>
        <c:majorGridlines/>
        <c:minorGridlines/>
        <c:title>
          <c:tx>
            <c:rich>
              <a:bodyPr/>
              <a:lstStyle/>
              <a:p>
                <a:pPr>
                  <a:defRPr sz="1600"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pPr>
                <a:r>
                  <a:rPr lang="en-US" sz="160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Counts/3hrs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373938376"/>
        <c:crosses val="autoZero"/>
        <c:crossBetween val="midCat"/>
      </c:valAx>
    </c:plotArea>
    <c:plotVisOnly val="1"/>
    <c:dispBlanksAs val="gap"/>
    <c:showDLblsOverMax val="0"/>
  </c:chart>
  <c:spPr>
    <a:solidFill>
      <a:schemeClr val="bg1"/>
    </a:solidFill>
  </c:sp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799" cy="45878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Shape 4"/>
          <p:cNvSpPr txBox="1">
            <a:spLocks noGrp="1"/>
          </p:cNvSpPr>
          <p:nvPr>
            <p:ph type="dt" idx="10"/>
          </p:nvPr>
        </p:nvSpPr>
        <p:spPr>
          <a:xfrm>
            <a:off x="3884612" y="0"/>
            <a:ext cx="2971799" cy="45878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Shape 5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399" cy="308609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6" name="Shape 6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399" cy="360045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799" cy="45878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sldNum" idx="12"/>
          </p:nvPr>
        </p:nvSpPr>
        <p:spPr>
          <a:xfrm>
            <a:off x="3884612" y="8685213"/>
            <a:ext cx="2971799" cy="458786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CA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CA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811448077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Shape 85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399" cy="360045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86" name="Shape 86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90380474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Shape 192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399" cy="360045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93" name="Shape 19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40019593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Shape 192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399" cy="360045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93" name="Shape 19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40019593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Shape 201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399" cy="360045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02" name="Shape 202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10022378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Shape 201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399" cy="360045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02" name="Shape 202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10022378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Shape 214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399" cy="360045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15" name="Shape 215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15491934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Shape 94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95" name="Shape 95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399" cy="360045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6" name="Shape 96"/>
          <p:cNvSpPr txBox="1">
            <a:spLocks noGrp="1"/>
          </p:cNvSpPr>
          <p:nvPr>
            <p:ph type="sldNum" idx="12"/>
          </p:nvPr>
        </p:nvSpPr>
        <p:spPr>
          <a:xfrm>
            <a:off x="3884612" y="8685213"/>
            <a:ext cx="2971799" cy="458786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CA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</a:t>
            </a:fld>
            <a:endParaRPr lang="en-CA"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58104571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Shape 109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10" name="Shape 110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399" cy="360045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1" name="Shape 111"/>
          <p:cNvSpPr txBox="1">
            <a:spLocks noGrp="1"/>
          </p:cNvSpPr>
          <p:nvPr>
            <p:ph type="sldNum" idx="12"/>
          </p:nvPr>
        </p:nvSpPr>
        <p:spPr>
          <a:xfrm>
            <a:off x="3884612" y="8685213"/>
            <a:ext cx="2971799" cy="458786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CA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3</a:t>
            </a:fld>
            <a:endParaRPr lang="en-CA"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52356654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Shape 126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399" cy="360045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27" name="Shape 127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70694823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Shape 139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399" cy="360045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40" name="Shape 140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58572297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Shape 150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51" name="Shape 151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399" cy="360045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2" name="Shape 152"/>
          <p:cNvSpPr txBox="1">
            <a:spLocks noGrp="1"/>
          </p:cNvSpPr>
          <p:nvPr>
            <p:ph type="sldNum" idx="12"/>
          </p:nvPr>
        </p:nvSpPr>
        <p:spPr>
          <a:xfrm>
            <a:off x="3884612" y="8685213"/>
            <a:ext cx="2971799" cy="458786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CA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6</a:t>
            </a:fld>
            <a:endParaRPr lang="en-CA"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40344412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Shape 161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399" cy="360045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62" name="Shape 162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78556268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Shape 172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399" cy="360045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73" name="Shape 17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10778152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Shape 182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399" cy="360045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83" name="Shape 18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7008213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CA" sz="1200" b="0" i="0" u="none" strike="noStrike" cap="none" smtClean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CA" sz="1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047829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CA" sz="1200" smtClean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CA" sz="120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3521324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CA" sz="1200" smtClean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CA" sz="120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4349009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CA" sz="1200" b="0" i="0" u="none" strike="noStrike" cap="none" smtClean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CA" sz="1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2510412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CA" sz="1200" smtClean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CA" sz="120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035510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8" y="1845734"/>
            <a:ext cx="493776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CA" sz="1200" smtClean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CA" sz="120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8346713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CA" sz="1200" smtClean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CA" sz="120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5933449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CA" sz="1200" smtClean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CA" sz="120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2258990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CA" sz="1200" smtClean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CA" sz="120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9773727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CA" sz="1200" smtClean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CA" sz="120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288638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CA" sz="1200" smtClean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CA" sz="120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408480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6334316"/>
            <a:ext cx="12191985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CA" sz="1200" b="0" i="0" u="none" strike="noStrike" cap="none" smtClean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CA" sz="1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594296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Shape 88"/>
          <p:cNvSpPr txBox="1">
            <a:spLocks noGrp="1"/>
          </p:cNvSpPr>
          <p:nvPr>
            <p:ph type="ctrTitle"/>
          </p:nvPr>
        </p:nvSpPr>
        <p:spPr>
          <a:xfrm>
            <a:off x="732366" y="464966"/>
            <a:ext cx="10651067" cy="23876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SzPct val="25000"/>
              <a:buFont typeface="Times New Roman"/>
              <a:buNone/>
            </a:pPr>
            <a:r>
              <a:rPr lang="en-CA" sz="6000" b="0" i="0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Characterization of Backgrounds in Lucas Cells</a:t>
            </a:r>
          </a:p>
        </p:txBody>
      </p:sp>
      <p:sp>
        <p:nvSpPr>
          <p:cNvPr id="89" name="Shape 89"/>
          <p:cNvSpPr txBox="1">
            <a:spLocks noGrp="1"/>
          </p:cNvSpPr>
          <p:nvPr>
            <p:ph type="subTitle" idx="1"/>
          </p:nvPr>
        </p:nvSpPr>
        <p:spPr>
          <a:xfrm>
            <a:off x="1485899" y="2852566"/>
            <a:ext cx="9144000" cy="165576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r>
              <a:rPr lang="en-CA" sz="2400" b="0" i="0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Elspeth </a:t>
            </a:r>
            <a:r>
              <a:rPr lang="en-CA" sz="2400" b="0" i="0" u="none" strike="noStrike" cap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Cudmore</a:t>
            </a:r>
            <a:r>
              <a:rPr lang="en-CA" sz="2400" b="0" i="0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– SNO+</a:t>
            </a:r>
            <a:br>
              <a:rPr lang="en-CA" sz="2400" b="0" i="0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</a:br>
            <a:r>
              <a:rPr lang="en-CA" sz="2400" b="0" i="0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CAP Congress 2016</a:t>
            </a:r>
          </a:p>
        </p:txBody>
      </p:sp>
      <p:pic>
        <p:nvPicPr>
          <p:cNvPr id="90" name="Shape 9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990234" y="4497650"/>
            <a:ext cx="2111632" cy="887101"/>
          </a:xfrm>
          <a:prstGeom prst="rect">
            <a:avLst/>
          </a:prstGeom>
          <a:noFill/>
          <a:ln>
            <a:noFill/>
          </a:ln>
        </p:spPr>
      </p:pic>
      <p:pic>
        <p:nvPicPr>
          <p:cNvPr id="91" name="Shape 9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439885" y="4561578"/>
            <a:ext cx="1525762" cy="1525762"/>
          </a:xfrm>
          <a:prstGeom prst="rect">
            <a:avLst/>
          </a:prstGeom>
          <a:noFill/>
          <a:ln>
            <a:noFill/>
          </a:ln>
        </p:spPr>
      </p:pic>
      <p:pic>
        <p:nvPicPr>
          <p:cNvPr id="92" name="Shape 92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8078122" y="5492933"/>
            <a:ext cx="2929200" cy="744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6" name="Picture 2" descr="https://laurentian.ca/images/logo/laurentian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13888" y="4547510"/>
            <a:ext cx="3950697" cy="692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751283" y="3812303"/>
            <a:ext cx="706475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1600" b="1" dirty="0" smtClean="0"/>
              <a:t>First prize at SNOLAB summer student talk competition – August 2015</a:t>
            </a:r>
            <a:endParaRPr lang="en-CA" sz="1600" b="1" dirty="0"/>
          </a:p>
        </p:txBody>
      </p:sp>
      <p:pic>
        <p:nvPicPr>
          <p:cNvPr id="1028" name="Picture 4" descr="https://www.snolab.ca/sites/default/files/Image%202016-03-22%20at%2012.25%20PM_0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2701" y="4998326"/>
            <a:ext cx="2334407" cy="12392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Shape 195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SzPct val="25000"/>
              <a:buFont typeface="Times New Roman"/>
              <a:buNone/>
            </a:pPr>
            <a:r>
              <a:rPr lang="en-CA" sz="4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Interesting Findings</a:t>
            </a:r>
          </a:p>
        </p:txBody>
      </p:sp>
      <p:sp>
        <p:nvSpPr>
          <p:cNvPr id="196" name="Shape 196"/>
          <p:cNvSpPr txBox="1">
            <a:spLocks noGrp="1"/>
          </p:cNvSpPr>
          <p:nvPr>
            <p:ph idx="1"/>
          </p:nvPr>
        </p:nvSpPr>
        <p:spPr>
          <a:xfrm>
            <a:off x="838200" y="1927225"/>
            <a:ext cx="9060543" cy="4351338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228600" marR="0" lvl="0" indent="-228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CA" sz="2800" b="0" i="0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The change of backgrounds over time with Cells A14, LCT4 and LCT5</a:t>
            </a:r>
          </a:p>
          <a:p>
            <a:pPr marL="228600" marR="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</a:pPr>
            <a:endParaRPr sz="2800" b="0" i="0" u="none" strike="noStrike" cap="none" dirty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228600" marR="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</a:pPr>
            <a:endParaRPr sz="2800" b="0" i="0" u="none" strike="noStrike" cap="none" dirty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228600" marR="0" lvl="0" indent="-228600" algn="l" rtl="0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SzPct val="100000"/>
              <a:buFont typeface="Arial"/>
              <a:buNone/>
            </a:pPr>
            <a:endParaRPr sz="2800" b="0" i="0" u="none" strike="noStrike" cap="none" dirty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97" name="Shape 197"/>
          <p:cNvSpPr txBox="1">
            <a:spLocks noGrp="1"/>
          </p:cNvSpPr>
          <p:nvPr>
            <p:ph type="dt" sz="half" idx="10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-CA" sz="1400" dirty="0">
                <a:solidFill>
                  <a:schemeClr val="bg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2016-06-14</a:t>
            </a:r>
          </a:p>
        </p:txBody>
      </p:sp>
      <p:sp>
        <p:nvSpPr>
          <p:cNvPr id="198" name="Shape 198"/>
          <p:cNvSpPr txBox="1">
            <a:spLocks noGrp="1"/>
          </p:cNvSpPr>
          <p:nvPr>
            <p:ph type="ftr" sz="quarter" idx="11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n-CA" sz="1400">
                <a:solidFill>
                  <a:schemeClr val="bg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CAP Congress 2016</a:t>
            </a:r>
          </a:p>
        </p:txBody>
      </p:sp>
      <p:sp>
        <p:nvSpPr>
          <p:cNvPr id="199" name="Shape 199"/>
          <p:cNvSpPr txBox="1"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CA" sz="1400">
                <a:solidFill>
                  <a:schemeClr val="bg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10</a:t>
            </a:fld>
            <a:endParaRPr lang="en-CA" sz="1400">
              <a:solidFill>
                <a:schemeClr val="bg1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  <a:sym typeface="Calibri"/>
            </a:endParaRPr>
          </a:p>
        </p:txBody>
      </p:sp>
      <p:pic>
        <p:nvPicPr>
          <p:cNvPr id="8" name="Shape 186"/>
          <p:cNvPicPr preferRelativeResize="0"/>
          <p:nvPr/>
        </p:nvPicPr>
        <p:blipFill rotWithShape="1">
          <a:blip r:embed="rId3">
            <a:alphaModFix/>
          </a:blip>
          <a:srcRect l="79483" t="29413" r="14972" b="55307"/>
          <a:stretch/>
        </p:blipFill>
        <p:spPr>
          <a:xfrm>
            <a:off x="10288305" y="232225"/>
            <a:ext cx="1551270" cy="2336801"/>
          </a:xfrm>
          <a:prstGeom prst="rect">
            <a:avLst/>
          </a:prstGeom>
          <a:noFill/>
          <a:ln>
            <a:noFill/>
          </a:ln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858" y="2830279"/>
            <a:ext cx="11564717" cy="32802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Shape 195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SzPct val="25000"/>
              <a:buFont typeface="Times New Roman"/>
              <a:buNone/>
            </a:pPr>
            <a:r>
              <a:rPr lang="en-CA" sz="4400" b="0" i="0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Interesting </a:t>
            </a:r>
            <a:r>
              <a:rPr lang="en-CA" sz="4400" b="0" i="0" u="none" strike="noStrike" cap="none" dirty="0" smtClean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Findings (cont’d)</a:t>
            </a:r>
            <a:endParaRPr lang="en-CA" sz="4400" b="0" i="0" u="none" strike="noStrike" cap="none" dirty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96" name="Shape 196"/>
          <p:cNvSpPr txBox="1">
            <a:spLocks noGrp="1"/>
          </p:cNvSpPr>
          <p:nvPr>
            <p:ph idx="1"/>
          </p:nvPr>
        </p:nvSpPr>
        <p:spPr>
          <a:xfrm>
            <a:off x="838200" y="1927225"/>
            <a:ext cx="10515599" cy="4351338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228600" indent="-228600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•"/>
            </a:pPr>
            <a:r>
              <a:rPr lang="en-US" sz="28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The ridiculously high counts for Cell F (~2500 CPD</a:t>
            </a:r>
            <a:r>
              <a:rPr lang="en-US" sz="2800" dirty="0" smtClean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)</a:t>
            </a:r>
            <a:endParaRPr lang="en-CA" sz="2800" b="0" i="0" u="none" strike="noStrike" cap="none" dirty="0" smtClean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228600" marR="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CA" sz="2800" b="0" i="0" u="none" strike="noStrike" cap="none" dirty="0" smtClean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Lowest accepted counts </a:t>
            </a:r>
            <a:r>
              <a:rPr lang="en-CA" sz="2800" b="0" i="0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from Cell </a:t>
            </a:r>
            <a:r>
              <a:rPr lang="en-CA" sz="2800" b="0" i="0" u="none" strike="noStrike" cap="none" dirty="0" smtClean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L16 (3.72 CPD</a:t>
            </a:r>
            <a:r>
              <a:rPr lang="en-CA" sz="2800" b="0" i="0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)</a:t>
            </a:r>
          </a:p>
          <a:p>
            <a:pPr marL="228600" marR="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•"/>
            </a:pPr>
            <a:r>
              <a:rPr lang="en-CA" sz="2800" dirty="0" smtClean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Possibility </a:t>
            </a:r>
            <a:r>
              <a:rPr lang="en-CA" sz="2800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of broken </a:t>
            </a:r>
            <a:r>
              <a:rPr lang="en-CA" sz="2800" dirty="0" smtClean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counter due to extremely low detection in cells L11, C, and N19</a:t>
            </a:r>
            <a:endParaRPr lang="en-CA" sz="2600" dirty="0">
              <a:solidFill>
                <a:schemeClr val="tx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292608" lvl="1" indent="0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endParaRPr lang="en-CA" sz="2600" dirty="0" smtClean="0">
              <a:solidFill>
                <a:schemeClr val="tx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521208" lvl="1" indent="-228600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•"/>
            </a:pPr>
            <a:endParaRPr lang="en-CA" sz="2600" dirty="0">
              <a:solidFill>
                <a:schemeClr val="tx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521208" lvl="1" indent="-228600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•"/>
            </a:pPr>
            <a:endParaRPr lang="en-CA" sz="2600" dirty="0">
              <a:solidFill>
                <a:schemeClr val="tx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228600" marR="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</a:pPr>
            <a:endParaRPr sz="2800" b="0" i="0" u="none" strike="noStrike" cap="none" dirty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228600" marR="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</a:pPr>
            <a:endParaRPr sz="2800" b="0" i="0" u="none" strike="noStrike" cap="none" dirty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228600" marR="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</a:pPr>
            <a:endParaRPr sz="2800" b="0" i="0" u="none" strike="noStrike" cap="none" dirty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228600" marR="0" lvl="0" indent="-228600" algn="l" rtl="0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SzPct val="100000"/>
              <a:buFont typeface="Arial"/>
              <a:buNone/>
            </a:pPr>
            <a:endParaRPr sz="2800" b="0" i="0" u="none" strike="noStrike" cap="none" dirty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97" name="Shape 197"/>
          <p:cNvSpPr txBox="1">
            <a:spLocks noGrp="1"/>
          </p:cNvSpPr>
          <p:nvPr>
            <p:ph type="dt" sz="half" idx="10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-CA" sz="1400" dirty="0">
                <a:solidFill>
                  <a:schemeClr val="bg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2016-06-14</a:t>
            </a:r>
          </a:p>
        </p:txBody>
      </p:sp>
      <p:sp>
        <p:nvSpPr>
          <p:cNvPr id="198" name="Shape 198"/>
          <p:cNvSpPr txBox="1">
            <a:spLocks noGrp="1"/>
          </p:cNvSpPr>
          <p:nvPr>
            <p:ph type="ftr" sz="quarter" idx="11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n-CA" sz="1400">
                <a:solidFill>
                  <a:schemeClr val="bg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CAP Congress 2016</a:t>
            </a:r>
          </a:p>
        </p:txBody>
      </p:sp>
      <p:sp>
        <p:nvSpPr>
          <p:cNvPr id="199" name="Shape 199"/>
          <p:cNvSpPr txBox="1"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CA" sz="1400">
                <a:solidFill>
                  <a:schemeClr val="bg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11</a:t>
            </a:fld>
            <a:endParaRPr lang="en-CA" sz="1400">
              <a:solidFill>
                <a:schemeClr val="bg1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  <a:sym typeface="Calibri"/>
            </a:endParaRPr>
          </a:p>
        </p:txBody>
      </p:sp>
      <p:pic>
        <p:nvPicPr>
          <p:cNvPr id="9" name="Shape 186"/>
          <p:cNvPicPr preferRelativeResize="0"/>
          <p:nvPr/>
        </p:nvPicPr>
        <p:blipFill rotWithShape="1">
          <a:blip r:embed="rId3">
            <a:alphaModFix/>
          </a:blip>
          <a:srcRect l="79483" t="29413" r="14972" b="55307"/>
          <a:stretch/>
        </p:blipFill>
        <p:spPr>
          <a:xfrm>
            <a:off x="10277873" y="232225"/>
            <a:ext cx="1551270" cy="2336801"/>
          </a:xfrm>
          <a:prstGeom prst="rect">
            <a:avLst/>
          </a:prstGeom>
          <a:noFill/>
          <a:ln>
            <a:noFill/>
          </a:ln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366" y="3891112"/>
            <a:ext cx="11292263" cy="21903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9663913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Shape 205"/>
          <p:cNvSpPr txBox="1">
            <a:spLocks noGrp="1"/>
          </p:cNvSpPr>
          <p:nvPr>
            <p:ph type="dt" sz="half" idx="10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-CA" sz="1400" dirty="0">
                <a:solidFill>
                  <a:schemeClr val="bg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2016-06-14</a:t>
            </a:r>
          </a:p>
        </p:txBody>
      </p:sp>
      <p:sp>
        <p:nvSpPr>
          <p:cNvPr id="206" name="Shape 206"/>
          <p:cNvSpPr txBox="1">
            <a:spLocks noGrp="1"/>
          </p:cNvSpPr>
          <p:nvPr>
            <p:ph type="ftr" sz="quarter" idx="11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n-CA" sz="1400">
                <a:solidFill>
                  <a:schemeClr val="bg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CAP Congress 2016</a:t>
            </a:r>
          </a:p>
        </p:txBody>
      </p:sp>
      <p:sp>
        <p:nvSpPr>
          <p:cNvPr id="207" name="Shape 207"/>
          <p:cNvSpPr txBox="1"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CA" sz="1400">
                <a:solidFill>
                  <a:schemeClr val="bg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12</a:t>
            </a:fld>
            <a:endParaRPr lang="en-CA" sz="1400">
              <a:solidFill>
                <a:schemeClr val="bg1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  <a:sym typeface="Calibri"/>
            </a:endParaRPr>
          </a:p>
        </p:txBody>
      </p:sp>
      <p:graphicFrame>
        <p:nvGraphicFramePr>
          <p:cNvPr id="6" name="Chart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70840913"/>
              </p:ext>
            </p:extLst>
          </p:nvPr>
        </p:nvGraphicFramePr>
        <p:xfrm>
          <a:off x="885371" y="290286"/>
          <a:ext cx="10392229" cy="589280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39710672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Shape 205"/>
          <p:cNvSpPr txBox="1">
            <a:spLocks noGrp="1"/>
          </p:cNvSpPr>
          <p:nvPr>
            <p:ph type="dt" sz="half" idx="10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-CA" sz="1400" dirty="0">
                <a:solidFill>
                  <a:schemeClr val="bg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2016-06-14</a:t>
            </a:r>
          </a:p>
        </p:txBody>
      </p:sp>
      <p:sp>
        <p:nvSpPr>
          <p:cNvPr id="206" name="Shape 206"/>
          <p:cNvSpPr txBox="1">
            <a:spLocks noGrp="1"/>
          </p:cNvSpPr>
          <p:nvPr>
            <p:ph type="ftr" sz="quarter" idx="11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n-CA" sz="1400">
                <a:solidFill>
                  <a:schemeClr val="bg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CAP Congress 2016</a:t>
            </a:r>
          </a:p>
        </p:txBody>
      </p:sp>
      <p:sp>
        <p:nvSpPr>
          <p:cNvPr id="207" name="Shape 207"/>
          <p:cNvSpPr txBox="1"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CA" sz="1400">
                <a:solidFill>
                  <a:schemeClr val="bg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13</a:t>
            </a:fld>
            <a:endParaRPr lang="en-CA" sz="1400">
              <a:solidFill>
                <a:schemeClr val="bg1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  <a:sym typeface="Calibri"/>
            </a:endParaRPr>
          </a:p>
        </p:txBody>
      </p:sp>
      <p:graphicFrame>
        <p:nvGraphicFramePr>
          <p:cNvPr id="11" name="Chart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52709224"/>
              </p:ext>
            </p:extLst>
          </p:nvPr>
        </p:nvGraphicFramePr>
        <p:xfrm>
          <a:off x="798285" y="275771"/>
          <a:ext cx="10508344" cy="59218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CA" sz="1400" smtClean="0">
                <a:solidFill>
                  <a:schemeClr val="bg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14</a:t>
            </a:fld>
            <a:endParaRPr lang="en-CA" sz="1400" dirty="0">
              <a:solidFill>
                <a:schemeClr val="bg1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  <a:sym typeface="Calibri"/>
            </a:endParaRPr>
          </a:p>
        </p:txBody>
      </p:sp>
      <p:graphicFrame>
        <p:nvGraphicFramePr>
          <p:cNvPr id="8" name="Chart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69917253"/>
              </p:ext>
            </p:extLst>
          </p:nvPr>
        </p:nvGraphicFramePr>
        <p:xfrm>
          <a:off x="1045029" y="217714"/>
          <a:ext cx="10189027" cy="591445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9" name="Shape 219"/>
          <p:cNvSpPr txBox="1">
            <a:spLocks noGrp="1"/>
          </p:cNvSpPr>
          <p:nvPr>
            <p:ph type="dt" sz="half" idx="10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-CA" sz="1400" dirty="0">
                <a:solidFill>
                  <a:schemeClr val="bg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2016-06-14</a:t>
            </a:r>
          </a:p>
        </p:txBody>
      </p:sp>
      <p:sp>
        <p:nvSpPr>
          <p:cNvPr id="10" name="Shape 220"/>
          <p:cNvSpPr txBox="1">
            <a:spLocks noGrp="1"/>
          </p:cNvSpPr>
          <p:nvPr>
            <p:ph type="ftr" sz="quarter" idx="11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n-CA" sz="1400" dirty="0">
                <a:solidFill>
                  <a:schemeClr val="bg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CAP Congress 2016</a:t>
            </a:r>
          </a:p>
        </p:txBody>
      </p:sp>
    </p:spTree>
    <p:extLst>
      <p:ext uri="{BB962C8B-B14F-4D97-AF65-F5344CB8AC3E}">
        <p14:creationId xmlns:p14="http://schemas.microsoft.com/office/powerpoint/2010/main" val="259698309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Shape 217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SzPct val="25000"/>
              <a:buFont typeface="Times New Roman"/>
              <a:buNone/>
            </a:pPr>
            <a:r>
              <a:rPr lang="en-CA" sz="4400" b="0" i="0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Future Lucas Cell Work</a:t>
            </a:r>
          </a:p>
        </p:txBody>
      </p:sp>
      <p:sp>
        <p:nvSpPr>
          <p:cNvPr id="218" name="Shape 218"/>
          <p:cNvSpPr txBox="1">
            <a:spLocks noGrp="1"/>
          </p:cNvSpPr>
          <p:nvPr>
            <p:ph idx="1"/>
          </p:nvPr>
        </p:nvSpPr>
        <p:spPr>
          <a:xfrm>
            <a:off x="445204" y="1928318"/>
            <a:ext cx="7030720" cy="402336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228600" marR="0" lvl="0" indent="-228600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CA" sz="2800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Completion of Lucas Cell Background Counts</a:t>
            </a:r>
          </a:p>
          <a:p>
            <a:pPr marL="228600" marR="0" lvl="0" indent="-228600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CA" sz="2800" b="0" i="0" u="none" strike="noStrike" cap="none" dirty="0" smtClean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Renaming cells and regularly checking backgrounds</a:t>
            </a:r>
            <a:endParaRPr lang="en-CA" sz="2800" b="0" i="0" u="none" strike="noStrike" cap="none" dirty="0">
              <a:solidFill>
                <a:schemeClr val="tx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lvl="0" rtl="0">
              <a:spcBef>
                <a:spcPts val="1800"/>
              </a:spcBef>
              <a:buClr>
                <a:schemeClr val="dk1"/>
              </a:buClr>
              <a:buSzPct val="100000"/>
              <a:buFont typeface="Times New Roman"/>
              <a:buChar char="•"/>
            </a:pPr>
            <a:r>
              <a:rPr lang="en-CA" sz="2800" dirty="0" smtClean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New </a:t>
            </a:r>
            <a:r>
              <a:rPr lang="en-CA" sz="2800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surface emanation board being created </a:t>
            </a:r>
            <a:r>
              <a:rPr lang="en-CA" sz="2800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CA" sz="2800" dirty="0" smtClean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</a:t>
            </a:r>
            <a:r>
              <a:rPr lang="en-CA" sz="2800" dirty="0" smtClean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on </a:t>
            </a:r>
            <a:r>
              <a:rPr lang="en-CA" sz="2800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surface at </a:t>
            </a:r>
            <a:r>
              <a:rPr lang="en-CA" sz="2800" dirty="0" smtClean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SNOLAB</a:t>
            </a:r>
          </a:p>
          <a:p>
            <a:pPr marL="0" lvl="0" indent="0" rtl="0">
              <a:spcBef>
                <a:spcPts val="1800"/>
              </a:spcBef>
              <a:buClr>
                <a:schemeClr val="dk1"/>
              </a:buClr>
              <a:buSzPct val="100000"/>
              <a:buNone/>
            </a:pPr>
            <a:endParaRPr lang="en-CA" sz="2400" dirty="0" smtClean="0">
              <a:solidFill>
                <a:schemeClr val="tx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rtl="0">
              <a:spcBef>
                <a:spcPts val="1800"/>
              </a:spcBef>
              <a:buClr>
                <a:schemeClr val="dk1"/>
              </a:buClr>
              <a:buSzPct val="100000"/>
              <a:buNone/>
            </a:pPr>
            <a:r>
              <a:rPr lang="en-CA" sz="2800" dirty="0" smtClean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Thanks!</a:t>
            </a:r>
            <a:endParaRPr lang="en-CA" sz="2800" dirty="0">
              <a:solidFill>
                <a:schemeClr val="tx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19" name="Shape 219"/>
          <p:cNvSpPr txBox="1">
            <a:spLocks noGrp="1"/>
          </p:cNvSpPr>
          <p:nvPr>
            <p:ph type="dt" sz="half" idx="10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-CA" sz="1400" dirty="0">
                <a:solidFill>
                  <a:schemeClr val="bg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2016-06-14</a:t>
            </a:r>
          </a:p>
        </p:txBody>
      </p:sp>
      <p:sp>
        <p:nvSpPr>
          <p:cNvPr id="220" name="Shape 220"/>
          <p:cNvSpPr txBox="1">
            <a:spLocks noGrp="1"/>
          </p:cNvSpPr>
          <p:nvPr>
            <p:ph type="ftr" sz="quarter" idx="11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n-CA" sz="1400" dirty="0">
                <a:solidFill>
                  <a:schemeClr val="bg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CAP Congress 2016</a:t>
            </a:r>
          </a:p>
        </p:txBody>
      </p:sp>
      <p:sp>
        <p:nvSpPr>
          <p:cNvPr id="221" name="Shape 221"/>
          <p:cNvSpPr txBox="1"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CA" sz="1400">
                <a:solidFill>
                  <a:schemeClr val="bg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15</a:t>
            </a:fld>
            <a:endParaRPr lang="en-CA" sz="1400">
              <a:solidFill>
                <a:schemeClr val="bg1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  <a:sym typeface="Calibri"/>
            </a:endParaRPr>
          </a:p>
        </p:txBody>
      </p:sp>
      <p:pic>
        <p:nvPicPr>
          <p:cNvPr id="7" name="Shape 239"/>
          <p:cNvPicPr preferRelativeResize="0"/>
          <p:nvPr/>
        </p:nvPicPr>
        <p:blipFill rotWithShape="1">
          <a:blip r:embed="rId3">
            <a:alphaModFix/>
          </a:blip>
          <a:srcRect l="5490"/>
          <a:stretch/>
        </p:blipFill>
        <p:spPr>
          <a:xfrm>
            <a:off x="7881258" y="1654626"/>
            <a:ext cx="3792466" cy="3817259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Rectangle 7"/>
          <p:cNvSpPr/>
          <p:nvPr/>
        </p:nvSpPr>
        <p:spPr>
          <a:xfrm>
            <a:off x="7213600" y="887459"/>
            <a:ext cx="653146" cy="104085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9" name="Shape 148"/>
          <p:cNvSpPr txBox="1"/>
          <p:nvPr/>
        </p:nvSpPr>
        <p:spPr>
          <a:xfrm>
            <a:off x="7987704" y="5712939"/>
            <a:ext cx="3579574" cy="36933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-CA" sz="1800" i="1" dirty="0" smtClean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Figure 6: Geant4 Simulation of </a:t>
            </a:r>
            <a:r>
              <a:rPr lang="en-CA" sz="1800" i="1" dirty="0" smtClean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Cell, provided by C. Connors</a:t>
            </a:r>
            <a:endParaRPr lang="en-CA" sz="1800" i="1" dirty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Shape 98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SzPct val="25000"/>
              <a:buFont typeface="Times New Roman"/>
              <a:buNone/>
            </a:pPr>
            <a:r>
              <a:rPr lang="en-CA" sz="4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Introduction</a:t>
            </a:r>
          </a:p>
        </p:txBody>
      </p:sp>
      <p:sp>
        <p:nvSpPr>
          <p:cNvPr id="99" name="Shape 99"/>
          <p:cNvSpPr txBox="1">
            <a:spLocks noGrp="1"/>
          </p:cNvSpPr>
          <p:nvPr>
            <p:ph idx="1"/>
          </p:nvPr>
        </p:nvSpPr>
        <p:spPr>
          <a:xfrm>
            <a:off x="838200" y="1860243"/>
            <a:ext cx="6087532" cy="409210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228600" marR="0" lvl="0" indent="-228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CA" sz="2800" b="0" i="0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SNO+ is a neutrino physics experiment located 2km underground at SNOLAB.​</a:t>
            </a:r>
          </a:p>
          <a:p>
            <a:pPr marL="228600" marR="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CA" sz="2800" b="0" i="0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Detector comprised of a large acrylic vessel filled with LAB liquid scintillator, surrounded by UPW shielding and PSUP, holding ~9500 PMT detectors. ​</a:t>
            </a:r>
          </a:p>
          <a:p>
            <a:pPr marL="228600" marR="0" lvl="0" indent="-228600" algn="l" rtl="0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CA" sz="2800" b="0" i="0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Many internal backgrounds affect this experiment and need to be limited. </a:t>
            </a:r>
          </a:p>
        </p:txBody>
      </p:sp>
      <p:sp>
        <p:nvSpPr>
          <p:cNvPr id="100" name="Shape 100"/>
          <p:cNvSpPr txBox="1">
            <a:spLocks noGrp="1"/>
          </p:cNvSpPr>
          <p:nvPr>
            <p:ph type="dt" sz="half" idx="10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-CA" sz="1200" b="0" i="0" u="none" strike="noStrike" cap="none" dirty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2016-06-14</a:t>
            </a:r>
          </a:p>
        </p:txBody>
      </p:sp>
      <p:sp>
        <p:nvSpPr>
          <p:cNvPr id="102" name="Shape 102"/>
          <p:cNvSpPr txBox="1"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CA" sz="1400" b="0" i="0" u="none" strike="noStrike" cap="none">
                <a:solidFill>
                  <a:schemeClr val="bg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2</a:t>
            </a:fld>
            <a:endParaRPr lang="en-CA" sz="1400" b="0" i="0" u="none" strike="noStrike" cap="none">
              <a:solidFill>
                <a:schemeClr val="bg1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  <a:sym typeface="Calibri"/>
            </a:endParaRPr>
          </a:p>
        </p:txBody>
      </p:sp>
      <p:sp>
        <p:nvSpPr>
          <p:cNvPr id="103" name="Shape 103"/>
          <p:cNvSpPr/>
          <p:nvPr/>
        </p:nvSpPr>
        <p:spPr>
          <a:xfrm>
            <a:off x="212725" y="-144463"/>
            <a:ext cx="304799" cy="30480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04" name="Shape 104"/>
          <p:cNvPicPr preferRelativeResize="0"/>
          <p:nvPr/>
        </p:nvPicPr>
        <p:blipFill rotWithShape="1">
          <a:blip r:embed="rId3">
            <a:alphaModFix/>
          </a:blip>
          <a:srcRect r="75897"/>
          <a:stretch/>
        </p:blipFill>
        <p:spPr>
          <a:xfrm>
            <a:off x="7281089" y="1209675"/>
            <a:ext cx="4225110" cy="4742674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Shape 115"/>
          <p:cNvSpPr txBox="1">
            <a:spLocks/>
          </p:cNvSpPr>
          <p:nvPr/>
        </p:nvSpPr>
        <p:spPr>
          <a:xfrm>
            <a:off x="1097280" y="6459785"/>
            <a:ext cx="2472271" cy="365125"/>
          </a:xfrm>
          <a:prstGeom prst="rect">
            <a:avLst/>
          </a:prstGeom>
          <a:noFill/>
          <a:ln>
            <a:noFill/>
          </a:ln>
        </p:spPr>
        <p:txBody>
          <a:bodyPr vert="horz" lIns="91425" tIns="45700" rIns="91425" bIns="45700" rtlCol="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9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buSzPct val="25000"/>
            </a:pPr>
            <a:r>
              <a:rPr lang="en-CA" sz="1400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2016-06-14</a:t>
            </a:r>
            <a:endParaRPr lang="en-CA" sz="1400" dirty="0">
              <a:solidFill>
                <a:schemeClr val="bg1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  <a:sym typeface="Calibri"/>
            </a:endParaRPr>
          </a:p>
        </p:txBody>
      </p:sp>
      <p:sp>
        <p:nvSpPr>
          <p:cNvPr id="13" name="Shape 116"/>
          <p:cNvSpPr txBox="1">
            <a:spLocks/>
          </p:cNvSpPr>
          <p:nvPr/>
        </p:nvSpPr>
        <p:spPr>
          <a:xfrm>
            <a:off x="3686185" y="6459785"/>
            <a:ext cx="4822804" cy="365125"/>
          </a:xfrm>
          <a:prstGeom prst="rect">
            <a:avLst/>
          </a:prstGeom>
          <a:noFill/>
          <a:ln>
            <a:noFill/>
          </a:ln>
        </p:spPr>
        <p:txBody>
          <a:bodyPr vert="horz" lIns="91425" tIns="45700" rIns="91425" bIns="45700" rtlCol="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900" b="0" i="0" u="none" strike="noStrike" cap="all" baseline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buSzPct val="25000"/>
            </a:pPr>
            <a:r>
              <a:rPr lang="en-CA" sz="1400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CAP Congress 2016</a:t>
            </a:r>
            <a:endParaRPr lang="en-CA" sz="1400" dirty="0">
              <a:solidFill>
                <a:schemeClr val="bg1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  <a:sym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Shape 113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4380781" cy="132556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SzPct val="25000"/>
              <a:buFont typeface="Times New Roman"/>
              <a:buNone/>
            </a:pPr>
            <a:r>
              <a:rPr lang="en-CA" sz="4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Some Background on Backgrounds</a:t>
            </a:r>
          </a:p>
        </p:txBody>
      </p:sp>
      <p:sp>
        <p:nvSpPr>
          <p:cNvPr id="114" name="Shape 114"/>
          <p:cNvSpPr txBox="1">
            <a:spLocks noGrp="1"/>
          </p:cNvSpPr>
          <p:nvPr>
            <p:ph idx="1"/>
          </p:nvPr>
        </p:nvSpPr>
        <p:spPr>
          <a:xfrm>
            <a:off x="739145" y="1814497"/>
            <a:ext cx="6019800" cy="40335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228600" marR="0" lvl="0" indent="-228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CA" sz="2800" b="0" i="0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Interfere with signals from the detector and can produce false signals</a:t>
            </a:r>
          </a:p>
          <a:p>
            <a:pPr marL="228600" marR="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CA" sz="2800" b="0" i="0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Two decay chains of interest are U-238 and Th-232. </a:t>
            </a:r>
          </a:p>
          <a:p>
            <a:pPr marL="685800" marR="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CA" sz="2400" b="0" i="0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U-238 produces Bi-214 and other problematic backgrounds</a:t>
            </a:r>
          </a:p>
          <a:p>
            <a:pPr marL="228600" marR="0" lvl="0" indent="-228600" algn="l" rtl="0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CA" sz="2800" b="0" i="0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Can be </a:t>
            </a:r>
            <a:r>
              <a:rPr lang="en-CA" sz="2800" dirty="0" smtClean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determined</a:t>
            </a:r>
            <a:r>
              <a:rPr lang="en-CA" sz="2800" b="0" i="0" u="none" strike="noStrike" cap="none" dirty="0" smtClean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CA" sz="2800" b="0" i="0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by ‘counting’ Rn-222 emanating from a sample, and creating a counts per day value for said sample</a:t>
            </a:r>
          </a:p>
        </p:txBody>
      </p:sp>
      <p:sp>
        <p:nvSpPr>
          <p:cNvPr id="115" name="Shape 115"/>
          <p:cNvSpPr txBox="1">
            <a:spLocks noGrp="1"/>
          </p:cNvSpPr>
          <p:nvPr>
            <p:ph type="dt" sz="half" idx="10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-CA" sz="1400" dirty="0">
                <a:solidFill>
                  <a:schemeClr val="bg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2016-06-14</a:t>
            </a:r>
          </a:p>
        </p:txBody>
      </p:sp>
      <p:sp>
        <p:nvSpPr>
          <p:cNvPr id="116" name="Shape 116"/>
          <p:cNvSpPr txBox="1">
            <a:spLocks noGrp="1"/>
          </p:cNvSpPr>
          <p:nvPr>
            <p:ph type="ftr" sz="quarter" idx="11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n-CA" sz="1400" dirty="0">
                <a:solidFill>
                  <a:schemeClr val="bg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CAP Congress 2016</a:t>
            </a:r>
          </a:p>
        </p:txBody>
      </p:sp>
      <p:sp>
        <p:nvSpPr>
          <p:cNvPr id="117" name="Shape 117"/>
          <p:cNvSpPr txBox="1"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CA" sz="1400">
                <a:solidFill>
                  <a:schemeClr val="bg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3</a:t>
            </a:fld>
            <a:endParaRPr lang="en-CA" sz="1400" dirty="0">
              <a:solidFill>
                <a:schemeClr val="bg1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  <a:sym typeface="Calibri"/>
            </a:endParaRPr>
          </a:p>
        </p:txBody>
      </p:sp>
      <p:pic>
        <p:nvPicPr>
          <p:cNvPr id="118" name="Shape 118"/>
          <p:cNvPicPr preferRelativeResize="0"/>
          <p:nvPr/>
        </p:nvPicPr>
        <p:blipFill rotWithShape="1">
          <a:blip r:embed="rId3">
            <a:alphaModFix/>
          </a:blip>
          <a:srcRect l="-11181" r="-1"/>
          <a:stretch/>
        </p:blipFill>
        <p:spPr>
          <a:xfrm>
            <a:off x="6758945" y="188686"/>
            <a:ext cx="4453537" cy="5631544"/>
          </a:xfrm>
          <a:prstGeom prst="rect">
            <a:avLst/>
          </a:prstGeom>
          <a:noFill/>
          <a:ln>
            <a:noFill/>
          </a:ln>
        </p:spPr>
      </p:pic>
      <p:sp>
        <p:nvSpPr>
          <p:cNvPr id="119" name="Shape 119"/>
          <p:cNvSpPr/>
          <p:nvPr/>
        </p:nvSpPr>
        <p:spPr>
          <a:xfrm>
            <a:off x="7649560" y="2911815"/>
            <a:ext cx="335279" cy="271461"/>
          </a:xfrm>
          <a:prstGeom prst="rect">
            <a:avLst/>
          </a:prstGeom>
          <a:noFill/>
          <a:ln w="28575" cap="flat" cmpd="sng">
            <a:solidFill>
              <a:srgbClr val="C0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0" name="Shape 120"/>
          <p:cNvSpPr/>
          <p:nvPr/>
        </p:nvSpPr>
        <p:spPr>
          <a:xfrm>
            <a:off x="7649560" y="3291227"/>
            <a:ext cx="335279" cy="271461"/>
          </a:xfrm>
          <a:prstGeom prst="rect">
            <a:avLst/>
          </a:prstGeom>
          <a:noFill/>
          <a:ln w="28575" cap="flat" cmpd="sng">
            <a:solidFill>
              <a:srgbClr val="C0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1" name="Shape 121"/>
          <p:cNvSpPr/>
          <p:nvPr/>
        </p:nvSpPr>
        <p:spPr>
          <a:xfrm>
            <a:off x="7649560" y="4383109"/>
            <a:ext cx="335279" cy="271461"/>
          </a:xfrm>
          <a:prstGeom prst="rect">
            <a:avLst/>
          </a:prstGeom>
          <a:noFill/>
          <a:ln w="28575" cap="flat" cmpd="sng">
            <a:solidFill>
              <a:srgbClr val="C0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6758945" y="1170257"/>
            <a:ext cx="754229" cy="104085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2" name="Shape 148"/>
          <p:cNvSpPr txBox="1"/>
          <p:nvPr/>
        </p:nvSpPr>
        <p:spPr>
          <a:xfrm>
            <a:off x="6758945" y="5836655"/>
            <a:ext cx="5458628" cy="36933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-CA" sz="1800" i="1" dirty="0" smtClean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Figure 1: U-238 </a:t>
            </a:r>
            <a:r>
              <a:rPr lang="en-CA" sz="1800" i="1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d</a:t>
            </a:r>
            <a:r>
              <a:rPr lang="en-CA" sz="1800" i="1" dirty="0" smtClean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ecay chain &amp; notable alpha decays</a:t>
            </a:r>
            <a:endParaRPr lang="en-CA" sz="1800" i="1" dirty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Shape 129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SzPct val="25000"/>
              <a:buFont typeface="Times New Roman"/>
              <a:buNone/>
            </a:pPr>
            <a:r>
              <a:rPr lang="en-CA" sz="4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SNO Lucas Cells</a:t>
            </a:r>
          </a:p>
        </p:txBody>
      </p:sp>
      <p:sp>
        <p:nvSpPr>
          <p:cNvPr id="130" name="Shape 130"/>
          <p:cNvSpPr txBox="1">
            <a:spLocks noGrp="1"/>
          </p:cNvSpPr>
          <p:nvPr>
            <p:ph idx="1"/>
          </p:nvPr>
        </p:nvSpPr>
        <p:spPr>
          <a:xfrm>
            <a:off x="631324" y="1860243"/>
            <a:ext cx="7442633" cy="43512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228600" marR="0" lvl="0" indent="-228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CA" sz="2800" b="0" i="0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Lucas Cells are used to collect Rn-222 emanating or dissolved in a sample in order to </a:t>
            </a:r>
            <a:r>
              <a:rPr lang="en-CA" sz="2800" b="0" i="0" u="none" strike="noStrike" cap="none" dirty="0" smtClean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count </a:t>
            </a:r>
            <a:r>
              <a:rPr lang="en-CA" sz="2800" b="0" i="0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backgrounds</a:t>
            </a:r>
          </a:p>
          <a:p>
            <a:pPr marL="228600" marR="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CA" sz="2800" b="0" i="0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Old SNO Cells are still used but have developed their own </a:t>
            </a:r>
            <a:r>
              <a:rPr lang="en-CA" sz="2800" b="0" i="0" u="none" strike="noStrike" cap="none" dirty="0" smtClean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background </a:t>
            </a:r>
            <a:endParaRPr lang="en-CA" sz="2800" b="0" i="0" u="none" strike="noStrike" cap="none" dirty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685800" marR="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CA" sz="2400" b="0" i="0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Pb-210 and Po-210 buildup from many uses over many years</a:t>
            </a:r>
          </a:p>
          <a:p>
            <a:pPr marL="228600" marR="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CA" sz="2800" b="0" i="0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To properly run radon </a:t>
            </a:r>
            <a:r>
              <a:rPr lang="en-CA" sz="2800" b="0" i="0" u="none" strike="noStrike" cap="none" dirty="0" smtClean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emanation measurements, </a:t>
            </a:r>
            <a:r>
              <a:rPr lang="en-CA" sz="2800" b="0" i="0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the backgrounds of the Lucas Cells must be known for counting</a:t>
            </a:r>
          </a:p>
          <a:p>
            <a:pPr marL="228600" marR="0" lvl="0" indent="-228600" algn="l" rtl="0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SzPct val="100000"/>
              <a:buFont typeface="Arial"/>
              <a:buNone/>
            </a:pPr>
            <a:endParaRPr sz="2800" b="0" i="0" u="none" strike="noStrike" cap="none" dirty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31" name="Shape 131"/>
          <p:cNvSpPr txBox="1">
            <a:spLocks noGrp="1"/>
          </p:cNvSpPr>
          <p:nvPr>
            <p:ph type="dt" sz="half" idx="10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-CA" sz="1400" dirty="0">
                <a:solidFill>
                  <a:schemeClr val="bg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2016-06-14</a:t>
            </a:r>
          </a:p>
        </p:txBody>
      </p:sp>
      <p:sp>
        <p:nvSpPr>
          <p:cNvPr id="132" name="Shape 132"/>
          <p:cNvSpPr txBox="1">
            <a:spLocks noGrp="1"/>
          </p:cNvSpPr>
          <p:nvPr>
            <p:ph type="ftr" sz="quarter" idx="11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n-CA" sz="1400">
                <a:solidFill>
                  <a:schemeClr val="bg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CAP Congress 2016</a:t>
            </a:r>
          </a:p>
        </p:txBody>
      </p:sp>
      <p:sp>
        <p:nvSpPr>
          <p:cNvPr id="133" name="Shape 133"/>
          <p:cNvSpPr txBox="1"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CA" sz="1400">
                <a:solidFill>
                  <a:schemeClr val="bg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4</a:t>
            </a:fld>
            <a:endParaRPr lang="en-CA" sz="1400">
              <a:solidFill>
                <a:schemeClr val="bg1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  <a:sym typeface="Calibri"/>
            </a:endParaRPr>
          </a:p>
        </p:txBody>
      </p:sp>
      <p:pic>
        <p:nvPicPr>
          <p:cNvPr id="134" name="Shape 13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450394" y="594822"/>
            <a:ext cx="2783663" cy="4891577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Rectangle 10"/>
          <p:cNvSpPr/>
          <p:nvPr/>
        </p:nvSpPr>
        <p:spPr>
          <a:xfrm>
            <a:off x="7422013" y="1091471"/>
            <a:ext cx="1013867" cy="104085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9" name="Shape 148"/>
          <p:cNvSpPr txBox="1"/>
          <p:nvPr/>
        </p:nvSpPr>
        <p:spPr>
          <a:xfrm>
            <a:off x="8504743" y="5618203"/>
            <a:ext cx="2729314" cy="36933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-CA" sz="1800" i="1" dirty="0" smtClean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Figure 2: SNO Lucas Cell</a:t>
            </a:r>
            <a:endParaRPr lang="en-CA" sz="1800" i="1" dirty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2" name="Shape 14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514001" y="467488"/>
            <a:ext cx="8762467" cy="4705289"/>
          </a:xfrm>
          <a:prstGeom prst="rect">
            <a:avLst/>
          </a:prstGeom>
          <a:noFill/>
          <a:ln>
            <a:noFill/>
          </a:ln>
        </p:spPr>
      </p:pic>
      <p:sp>
        <p:nvSpPr>
          <p:cNvPr id="143" name="Shape 14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SzPct val="25000"/>
              <a:buFont typeface="Times New Roman"/>
              <a:buNone/>
            </a:pPr>
            <a:r>
              <a:rPr lang="en-CA" sz="4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Lucas Cell Geometry</a:t>
            </a:r>
          </a:p>
        </p:txBody>
      </p:sp>
      <p:sp>
        <p:nvSpPr>
          <p:cNvPr id="144" name="Shape 144"/>
          <p:cNvSpPr txBox="1">
            <a:spLocks noGrp="1"/>
          </p:cNvSpPr>
          <p:nvPr>
            <p:ph sz="half" idx="1"/>
          </p:nvPr>
        </p:nvSpPr>
        <p:spPr>
          <a:xfrm>
            <a:off x="838199" y="2005011"/>
            <a:ext cx="5590309" cy="4351338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228600" marR="0" lvl="0" indent="-228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CA" sz="2800" b="0" i="0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Made up of a small acrylic cylinder with a hemisphere chamber inside, coated with </a:t>
            </a:r>
            <a:r>
              <a:rPr lang="en-CA" sz="2800" b="0" i="0" u="none" strike="noStrike" cap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ZnS</a:t>
            </a:r>
            <a:r>
              <a:rPr lang="en-CA" sz="2800" b="0" i="0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scintillator</a:t>
            </a:r>
          </a:p>
          <a:p>
            <a:pPr marL="685800" marR="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CA" sz="2400" b="0" i="0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Scintillator sensitive to α particles produced from decays</a:t>
            </a:r>
          </a:p>
          <a:p>
            <a:pPr marL="228600" marR="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CA" sz="2800" b="0" i="0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Window at bottom of cell to allow PMT to see decay events</a:t>
            </a:r>
          </a:p>
          <a:p>
            <a:pPr marL="685800" marR="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</a:pPr>
            <a:endParaRPr sz="2400" b="0" i="0" u="none" strike="noStrike" cap="none" dirty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7200" marR="0" lvl="1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endParaRPr sz="2400" b="0" i="0" u="none" strike="noStrike" cap="none" dirty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228600" marR="0" lvl="0" indent="-228600" algn="l" rtl="0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SzPct val="100000"/>
              <a:buFont typeface="Arial"/>
              <a:buNone/>
            </a:pPr>
            <a:endParaRPr sz="2800" b="0" i="0" u="none" strike="noStrike" cap="none" dirty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45" name="Shape 145"/>
          <p:cNvSpPr txBox="1">
            <a:spLocks noGrp="1"/>
          </p:cNvSpPr>
          <p:nvPr>
            <p:ph type="dt" sz="half" idx="10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-CA" sz="1400" dirty="0">
                <a:solidFill>
                  <a:schemeClr val="bg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2016-06-14</a:t>
            </a:r>
          </a:p>
        </p:txBody>
      </p:sp>
      <p:sp>
        <p:nvSpPr>
          <p:cNvPr id="146" name="Shape 146"/>
          <p:cNvSpPr txBox="1">
            <a:spLocks noGrp="1"/>
          </p:cNvSpPr>
          <p:nvPr>
            <p:ph type="ftr" sz="quarter" idx="11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n-CA" sz="1400">
                <a:solidFill>
                  <a:schemeClr val="bg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CAP Congress 2016</a:t>
            </a:r>
          </a:p>
        </p:txBody>
      </p:sp>
      <p:sp>
        <p:nvSpPr>
          <p:cNvPr id="147" name="Shape 147"/>
          <p:cNvSpPr txBox="1"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CA" sz="1400">
                <a:solidFill>
                  <a:schemeClr val="bg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5</a:t>
            </a:fld>
            <a:endParaRPr lang="en-CA" sz="1400">
              <a:solidFill>
                <a:schemeClr val="bg1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  <a:sym typeface="Calibri"/>
            </a:endParaRPr>
          </a:p>
        </p:txBody>
      </p:sp>
      <p:sp>
        <p:nvSpPr>
          <p:cNvPr id="148" name="Shape 148"/>
          <p:cNvSpPr txBox="1"/>
          <p:nvPr/>
        </p:nvSpPr>
        <p:spPr>
          <a:xfrm>
            <a:off x="8030208" y="5168996"/>
            <a:ext cx="3730052" cy="36933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-CA" sz="1800" i="1" dirty="0" smtClean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Figure 3: Scintillation </a:t>
            </a:r>
            <a:r>
              <a:rPr lang="en-CA" sz="1800" i="1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in Lucas Cells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Shape 154"/>
          <p:cNvSpPr txBox="1">
            <a:spLocks noGrp="1"/>
          </p:cNvSpPr>
          <p:nvPr>
            <p:ph type="title"/>
          </p:nvPr>
        </p:nvSpPr>
        <p:spPr>
          <a:xfrm>
            <a:off x="1097280" y="286603"/>
            <a:ext cx="5517529" cy="1450757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SzPct val="25000"/>
              <a:buFont typeface="Times New Roman"/>
              <a:buNone/>
            </a:pPr>
            <a:r>
              <a:rPr lang="en-CA" sz="4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Evacuation of Cells</a:t>
            </a:r>
          </a:p>
        </p:txBody>
      </p:sp>
      <p:sp>
        <p:nvSpPr>
          <p:cNvPr id="155" name="Shape 155"/>
          <p:cNvSpPr txBox="1">
            <a:spLocks noGrp="1"/>
          </p:cNvSpPr>
          <p:nvPr>
            <p:ph sz="half" idx="1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228600" marR="0" lvl="0" indent="-228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CA" sz="2800" b="0" i="0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Cells attached to underground mobile Rn Board, which is </a:t>
            </a:r>
            <a:r>
              <a:rPr lang="en-CA" sz="2800" b="0" i="0" u="none" strike="noStrike" cap="none" dirty="0" smtClean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CA" sz="2800" b="0" i="0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used to count radon emanation</a:t>
            </a:r>
          </a:p>
          <a:p>
            <a:pPr marL="228600" marR="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CA" sz="2800" b="0" i="0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Vacuum is pulled on the cells</a:t>
            </a:r>
          </a:p>
          <a:p>
            <a:pPr marL="228600" marR="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CA" sz="2800" b="0" i="0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Flushed with N</a:t>
            </a:r>
            <a:r>
              <a:rPr lang="en-CA" sz="2800" b="0" i="0" u="none" strike="noStrike" cap="none" baseline="-250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2</a:t>
            </a:r>
            <a:r>
              <a:rPr lang="en-CA" sz="2800" b="0" i="0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, disconnected, and brought to </a:t>
            </a:r>
            <a:r>
              <a:rPr lang="en-CA" sz="2800" b="0" i="0" u="none" strike="noStrike" cap="none" dirty="0" smtClean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surface for counting</a:t>
            </a:r>
            <a:endParaRPr lang="en-CA" sz="2800" b="0" i="0" u="none" strike="noStrike" cap="none" dirty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228600" marR="0" lvl="0" indent="-228600" algn="l" rtl="0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SzPct val="100000"/>
              <a:buFont typeface="Arial"/>
              <a:buNone/>
            </a:pPr>
            <a:endParaRPr sz="2800" b="0" i="0" u="none" strike="noStrike" cap="none" baseline="-25000" dirty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56" name="Shape 156"/>
          <p:cNvSpPr txBox="1">
            <a:spLocks noGrp="1"/>
          </p:cNvSpPr>
          <p:nvPr>
            <p:ph type="dt" sz="half" idx="10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-CA" sz="1400" dirty="0">
                <a:solidFill>
                  <a:schemeClr val="bg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2016-06-14</a:t>
            </a:r>
          </a:p>
        </p:txBody>
      </p:sp>
      <p:sp>
        <p:nvSpPr>
          <p:cNvPr id="157" name="Shape 157"/>
          <p:cNvSpPr txBox="1">
            <a:spLocks noGrp="1"/>
          </p:cNvSpPr>
          <p:nvPr>
            <p:ph type="ftr" sz="quarter" idx="11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n-CA" sz="1400">
                <a:solidFill>
                  <a:schemeClr val="bg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CAP Congress 2016</a:t>
            </a:r>
          </a:p>
        </p:txBody>
      </p:sp>
      <p:sp>
        <p:nvSpPr>
          <p:cNvPr id="158" name="Shape 158"/>
          <p:cNvSpPr txBox="1"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CA" sz="1400">
                <a:solidFill>
                  <a:schemeClr val="bg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6</a:t>
            </a:fld>
            <a:endParaRPr lang="en-CA" sz="1400">
              <a:solidFill>
                <a:schemeClr val="bg1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  <a:sym typeface="Calibri"/>
            </a:endParaRPr>
          </a:p>
        </p:txBody>
      </p:sp>
      <p:pic>
        <p:nvPicPr>
          <p:cNvPr id="159" name="Shape 15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082971" y="383880"/>
            <a:ext cx="4129512" cy="5218634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Rectangle 1"/>
          <p:cNvSpPr/>
          <p:nvPr/>
        </p:nvSpPr>
        <p:spPr>
          <a:xfrm>
            <a:off x="5953329" y="1118681"/>
            <a:ext cx="968236" cy="104085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9" name="Shape 148"/>
          <p:cNvSpPr txBox="1"/>
          <p:nvPr/>
        </p:nvSpPr>
        <p:spPr>
          <a:xfrm>
            <a:off x="6319169" y="5809539"/>
            <a:ext cx="5657116" cy="36933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-CA" sz="1800" i="1" dirty="0" smtClean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Figure 4: Underground </a:t>
            </a:r>
            <a:r>
              <a:rPr lang="en-CA" sz="1800" i="1" dirty="0" err="1" smtClean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Rn</a:t>
            </a:r>
            <a:r>
              <a:rPr lang="en-CA" sz="1800" i="1" dirty="0" smtClean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Emanation Board at SNOLAB</a:t>
            </a:r>
            <a:endParaRPr lang="en-CA" sz="1800" i="1" dirty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Shape 16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SzPct val="25000"/>
              <a:buFont typeface="Times New Roman"/>
              <a:buNone/>
            </a:pPr>
            <a:r>
              <a:rPr lang="en-CA" sz="4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Counter Setup</a:t>
            </a:r>
          </a:p>
        </p:txBody>
      </p:sp>
      <p:sp>
        <p:nvSpPr>
          <p:cNvPr id="165" name="Shape 165"/>
          <p:cNvSpPr txBox="1">
            <a:spLocks noGrp="1"/>
          </p:cNvSpPr>
          <p:nvPr>
            <p:ph idx="1"/>
          </p:nvPr>
        </p:nvSpPr>
        <p:spPr>
          <a:xfrm>
            <a:off x="914149" y="1840838"/>
            <a:ext cx="4774518" cy="422498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228600" marR="0" lvl="0" indent="-228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CA" sz="2800" b="0" i="0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4 free counters means that 4 cells can be run at once</a:t>
            </a:r>
          </a:p>
          <a:p>
            <a:pPr marL="228600" marR="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CA" sz="2800" b="0" i="0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Lucas Cells placed in counters</a:t>
            </a:r>
          </a:p>
          <a:p>
            <a:pPr marL="685800" marR="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CA" sz="2400" b="0" i="0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Dark boxes containing a PMT</a:t>
            </a:r>
          </a:p>
          <a:p>
            <a:pPr marL="228600" marR="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CA" sz="2800" b="0" i="0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PMT count impulses sent through system to DOS </a:t>
            </a:r>
            <a:r>
              <a:rPr lang="en-CA" sz="2800" b="0" i="0" u="none" strike="noStrike" cap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MultiTasker</a:t>
            </a:r>
            <a:endParaRPr lang="en-CA" sz="2800" b="0" i="0" u="none" strike="noStrike" cap="none" dirty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228600" marR="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CA" sz="2800" b="0" i="0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Outputs a .log file and a spectrum file</a:t>
            </a:r>
          </a:p>
          <a:p>
            <a:pPr marL="228600" marR="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</a:pPr>
            <a:endParaRPr sz="2800" b="0" i="0" u="none" strike="noStrike" cap="none" dirty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228600" marR="0" lvl="0" indent="-228600" algn="l" rtl="0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SzPct val="100000"/>
              <a:buFont typeface="Arial"/>
              <a:buNone/>
            </a:pPr>
            <a:endParaRPr sz="2800" b="0" i="0" u="none" strike="noStrike" cap="none" dirty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66" name="Shape 166"/>
          <p:cNvSpPr txBox="1">
            <a:spLocks noGrp="1"/>
          </p:cNvSpPr>
          <p:nvPr>
            <p:ph type="dt" sz="half" idx="10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-CA" sz="1400" dirty="0">
                <a:solidFill>
                  <a:schemeClr val="bg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2016-06-14</a:t>
            </a:r>
          </a:p>
        </p:txBody>
      </p:sp>
      <p:sp>
        <p:nvSpPr>
          <p:cNvPr id="167" name="Shape 167"/>
          <p:cNvSpPr txBox="1">
            <a:spLocks noGrp="1"/>
          </p:cNvSpPr>
          <p:nvPr>
            <p:ph type="ftr" sz="quarter" idx="11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n-CA" sz="1400">
                <a:solidFill>
                  <a:schemeClr val="bg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CAP Congress 2016</a:t>
            </a:r>
          </a:p>
        </p:txBody>
      </p:sp>
      <p:sp>
        <p:nvSpPr>
          <p:cNvPr id="168" name="Shape 168"/>
          <p:cNvSpPr txBox="1"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CA" sz="1400">
                <a:solidFill>
                  <a:schemeClr val="bg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7</a:t>
            </a:fld>
            <a:endParaRPr lang="en-CA" sz="1400">
              <a:solidFill>
                <a:schemeClr val="bg1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  <a:sym typeface="Calibri"/>
            </a:endParaRPr>
          </a:p>
        </p:txBody>
      </p:sp>
      <p:pic>
        <p:nvPicPr>
          <p:cNvPr id="169" name="Shape 169"/>
          <p:cNvPicPr preferRelativeResize="0"/>
          <p:nvPr/>
        </p:nvPicPr>
        <p:blipFill rotWithShape="1">
          <a:blip r:embed="rId3">
            <a:alphaModFix/>
          </a:blip>
          <a:srcRect l="4231" t="17088" r="45103" b="20690"/>
          <a:stretch/>
        </p:blipFill>
        <p:spPr>
          <a:xfrm>
            <a:off x="5688667" y="1307289"/>
            <a:ext cx="6394027" cy="4334663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Shape 148"/>
          <p:cNvSpPr txBox="1"/>
          <p:nvPr/>
        </p:nvSpPr>
        <p:spPr>
          <a:xfrm>
            <a:off x="7088241" y="5809539"/>
            <a:ext cx="3594878" cy="36933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-CA" sz="1800" i="1" dirty="0" smtClean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Figure 5: Lucas Cell Counter Setup</a:t>
            </a:r>
            <a:endParaRPr lang="en-CA" sz="1800" i="1" dirty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Shape 175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SzPct val="25000"/>
              <a:buFont typeface="Times New Roman"/>
              <a:buNone/>
            </a:pPr>
            <a:r>
              <a:rPr lang="en-CA" sz="4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Summary of Runs</a:t>
            </a:r>
          </a:p>
        </p:txBody>
      </p:sp>
      <p:sp>
        <p:nvSpPr>
          <p:cNvPr id="176" name="Shape 176"/>
          <p:cNvSpPr txBox="1">
            <a:spLocks noGrp="1"/>
          </p:cNvSpPr>
          <p:nvPr>
            <p:ph idx="1"/>
          </p:nvPr>
        </p:nvSpPr>
        <p:spPr>
          <a:xfrm>
            <a:off x="758150" y="1887165"/>
            <a:ext cx="6265219" cy="429750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2286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CA" sz="2800" b="0" i="0" u="none" strike="noStrike" cap="none" dirty="0" smtClean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Ideally allowed </a:t>
            </a:r>
            <a:r>
              <a:rPr lang="en-CA" sz="2800" b="0" i="0" u="none" strike="noStrike" cap="none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to run for 12 days</a:t>
            </a:r>
          </a:p>
          <a:p>
            <a:pPr marL="228600" marR="0" lvl="0" indent="-2286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CA" sz="2800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20</a:t>
            </a:r>
            <a:r>
              <a:rPr lang="en-CA" sz="2800" b="0" i="0" u="none" strike="noStrike" cap="none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CA" sz="2800" b="0" i="0" u="none" strike="noStrike" cap="none" dirty="0" smtClean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Cells </a:t>
            </a:r>
            <a:r>
              <a:rPr lang="en-CA" sz="2800" dirty="0" smtClean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completed </a:t>
            </a:r>
            <a:r>
              <a:rPr lang="en-CA" sz="2800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in the summer of 2015</a:t>
            </a:r>
          </a:p>
          <a:p>
            <a:pPr marL="685800" marR="0" lvl="1" indent="-228600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CA" sz="2400" b="0" i="0" u="none" strike="noStrike" cap="none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Found a large range of backgrounds, varying from ~25 CPD to ~2500 CPD</a:t>
            </a:r>
          </a:p>
          <a:p>
            <a:pPr marL="228600" marR="0" lvl="0" indent="-2286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CA" sz="2800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Possibility of </a:t>
            </a:r>
            <a:r>
              <a:rPr lang="en-CA" sz="2800" b="0" i="0" u="none" strike="noStrike" cap="none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organiz</a:t>
            </a:r>
            <a:r>
              <a:rPr lang="en-CA" sz="2800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ing</a:t>
            </a:r>
            <a:r>
              <a:rPr lang="en-CA" sz="2800" b="0" i="0" u="none" strike="noStrike" cap="none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cells for use based on their backgrounds</a:t>
            </a:r>
          </a:p>
          <a:p>
            <a:pPr marL="685800" marR="0" lvl="1" indent="-228600" algn="l" rtl="0">
              <a:lnSpc>
                <a:spcPct val="10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CA" sz="2400" b="0" i="0" u="none" strike="noStrike" cap="none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Specifically, using cells with stable/lower counts for emanation runs and water assays</a:t>
            </a:r>
          </a:p>
        </p:txBody>
      </p:sp>
      <p:sp>
        <p:nvSpPr>
          <p:cNvPr id="177" name="Shape 177"/>
          <p:cNvSpPr txBox="1">
            <a:spLocks noGrp="1"/>
          </p:cNvSpPr>
          <p:nvPr>
            <p:ph type="dt" sz="half" idx="10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-CA" sz="1400">
                <a:solidFill>
                  <a:schemeClr val="bg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2016-06-14</a:t>
            </a:r>
          </a:p>
        </p:txBody>
      </p:sp>
      <p:sp>
        <p:nvSpPr>
          <p:cNvPr id="178" name="Shape 178"/>
          <p:cNvSpPr txBox="1">
            <a:spLocks noGrp="1"/>
          </p:cNvSpPr>
          <p:nvPr>
            <p:ph type="ftr" sz="quarter" idx="11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n-CA" sz="1400">
                <a:solidFill>
                  <a:schemeClr val="bg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CAP Congress 2016</a:t>
            </a:r>
          </a:p>
        </p:txBody>
      </p:sp>
      <p:sp>
        <p:nvSpPr>
          <p:cNvPr id="179" name="Shape 179"/>
          <p:cNvSpPr txBox="1"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CA" sz="1400">
                <a:solidFill>
                  <a:schemeClr val="bg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8</a:t>
            </a:fld>
            <a:endParaRPr lang="en-CA" sz="1400">
              <a:solidFill>
                <a:schemeClr val="bg1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  <a:sym typeface="Calibri"/>
            </a:endParaRPr>
          </a:p>
        </p:txBody>
      </p:sp>
      <p:pic>
        <p:nvPicPr>
          <p:cNvPr id="180" name="Shape 18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266647" y="2170647"/>
            <a:ext cx="3945836" cy="305310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Shape 187"/>
          <p:cNvSpPr txBox="1">
            <a:spLocks noGrp="1"/>
          </p:cNvSpPr>
          <p:nvPr>
            <p:ph type="dt" sz="half" idx="10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-CA" sz="1400" dirty="0">
                <a:solidFill>
                  <a:schemeClr val="bg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2016-06-14</a:t>
            </a:r>
          </a:p>
        </p:txBody>
      </p:sp>
      <p:sp>
        <p:nvSpPr>
          <p:cNvPr id="188" name="Shape 188"/>
          <p:cNvSpPr txBox="1">
            <a:spLocks noGrp="1"/>
          </p:cNvSpPr>
          <p:nvPr>
            <p:ph type="ftr" sz="quarter" idx="11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n-CA" sz="1400">
                <a:solidFill>
                  <a:schemeClr val="bg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CAP Congress 2016</a:t>
            </a:r>
          </a:p>
        </p:txBody>
      </p:sp>
      <p:sp>
        <p:nvSpPr>
          <p:cNvPr id="189" name="Shape 189"/>
          <p:cNvSpPr txBox="1"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CA" sz="1400">
                <a:solidFill>
                  <a:schemeClr val="bg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9</a:t>
            </a:fld>
            <a:endParaRPr lang="en-CA" sz="1400">
              <a:solidFill>
                <a:schemeClr val="bg1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  <a:sym typeface="Calibri"/>
            </a:endParaRPr>
          </a:p>
        </p:txBody>
      </p:sp>
      <p:pic>
        <p:nvPicPr>
          <p:cNvPr id="186" name="Shape 186"/>
          <p:cNvPicPr preferRelativeResize="0"/>
          <p:nvPr/>
        </p:nvPicPr>
        <p:blipFill rotWithShape="1">
          <a:blip r:embed="rId3">
            <a:alphaModFix/>
          </a:blip>
          <a:srcRect l="79483" t="29413" r="14972" b="55307"/>
          <a:stretch/>
        </p:blipFill>
        <p:spPr>
          <a:xfrm>
            <a:off x="10373096" y="101600"/>
            <a:ext cx="1551270" cy="2206171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360"/>
          <a:stretch/>
        </p:blipFill>
        <p:spPr bwMode="auto">
          <a:xfrm>
            <a:off x="918703" y="-14514"/>
            <a:ext cx="9429976" cy="636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Retrospect">
  <a:themeElements>
    <a:clrScheme name="Retrospect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02006FA4-1611-4B07-AF7F-85CF6D20EB3E}"/>
    </a:ext>
  </a:extLst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TM02900769[[fn=Retrospect]]</Template>
  <TotalTime>118</TotalTime>
  <Words>581</Words>
  <Application>Microsoft Office PowerPoint</Application>
  <PresentationFormat>Widescreen</PresentationFormat>
  <Paragraphs>117</Paragraphs>
  <Slides>15</Slides>
  <Notes>14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0" baseType="lpstr">
      <vt:lpstr>Arial</vt:lpstr>
      <vt:lpstr>Calibri</vt:lpstr>
      <vt:lpstr>Calibri Light</vt:lpstr>
      <vt:lpstr>Times New Roman</vt:lpstr>
      <vt:lpstr>Retrospect</vt:lpstr>
      <vt:lpstr>Characterization of Backgrounds in Lucas Cells</vt:lpstr>
      <vt:lpstr>Introduction</vt:lpstr>
      <vt:lpstr>Some Background on Backgrounds</vt:lpstr>
      <vt:lpstr>SNO Lucas Cells</vt:lpstr>
      <vt:lpstr>Lucas Cell Geometry</vt:lpstr>
      <vt:lpstr>Evacuation of Cells</vt:lpstr>
      <vt:lpstr>Counter Setup</vt:lpstr>
      <vt:lpstr>Summary of Runs</vt:lpstr>
      <vt:lpstr>PowerPoint Presentation</vt:lpstr>
      <vt:lpstr>Interesting Findings</vt:lpstr>
      <vt:lpstr>Interesting Findings (cont’d)</vt:lpstr>
      <vt:lpstr>PowerPoint Presentation</vt:lpstr>
      <vt:lpstr>PowerPoint Presentation</vt:lpstr>
      <vt:lpstr>PowerPoint Presentation</vt:lpstr>
      <vt:lpstr>Future Lucas Cell Work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Characterization of Backgrounds in Lucas Cells</dc:title>
  <dc:creator>Cudmore, Elspeth</dc:creator>
  <cp:lastModifiedBy>User</cp:lastModifiedBy>
  <cp:revision>16</cp:revision>
  <dcterms:modified xsi:type="dcterms:W3CDTF">2016-06-13T17:13:51Z</dcterms:modified>
</cp:coreProperties>
</file>