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8" r:id="rId3"/>
  </p:sldMasterIdLst>
  <p:notesMasterIdLst>
    <p:notesMasterId r:id="rId27"/>
  </p:notesMasterIdLst>
  <p:sldIdLst>
    <p:sldId id="256" r:id="rId4"/>
    <p:sldId id="410" r:id="rId5"/>
    <p:sldId id="403" r:id="rId6"/>
    <p:sldId id="404" r:id="rId7"/>
    <p:sldId id="335" r:id="rId8"/>
    <p:sldId id="376" r:id="rId9"/>
    <p:sldId id="377" r:id="rId10"/>
    <p:sldId id="386" r:id="rId11"/>
    <p:sldId id="368" r:id="rId12"/>
    <p:sldId id="392" r:id="rId13"/>
    <p:sldId id="393" r:id="rId14"/>
    <p:sldId id="390" r:id="rId15"/>
    <p:sldId id="391" r:id="rId16"/>
    <p:sldId id="389" r:id="rId17"/>
    <p:sldId id="395" r:id="rId18"/>
    <p:sldId id="396" r:id="rId19"/>
    <p:sldId id="397" r:id="rId20"/>
    <p:sldId id="398" r:id="rId21"/>
    <p:sldId id="308" r:id="rId22"/>
    <p:sldId id="406" r:id="rId23"/>
    <p:sldId id="407" r:id="rId24"/>
    <p:sldId id="408" r:id="rId25"/>
    <p:sldId id="39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DDDDDD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9" autoAdjust="0"/>
    <p:restoredTop sz="94660"/>
  </p:normalViewPr>
  <p:slideViewPr>
    <p:cSldViewPr>
      <p:cViewPr varScale="1">
        <p:scale>
          <a:sx n="81" d="100"/>
          <a:sy n="81" d="100"/>
        </p:scale>
        <p:origin x="9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63663-9D78-4642-B8EB-80C6DCAF1D4D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C4411-52E7-44AA-9D7E-ED8B574E8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17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71F90D-4777-4197-8378-4488D6997E6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236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2769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43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13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5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24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A02A1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>
                <a:solidFill>
                  <a:srgbClr val="6E615D"/>
                </a:solidFill>
                <a:latin typeface="Arial" charset="0"/>
                <a:ea typeface="ヒラギノ角ゴ Pro W3" charset="-128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algn="r"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>
                <a:solidFill>
                  <a:srgbClr val="6E615D"/>
                </a:solidFill>
                <a:latin typeface="Arial" charset="0"/>
                <a:ea typeface="ヒラギノ角ゴ Pro W3" charset="-128"/>
                <a:cs typeface="Arial" charset="0"/>
              </a:rPr>
              <a:t>Propriété d’un consortium d’universités canadiennes, géré en co-entreprise à partir d’une contribution administrée par le Conseil national de recherches Canada</a:t>
            </a:r>
            <a:endParaRPr lang="en-US" sz="600" i="1">
              <a:solidFill>
                <a:srgbClr val="6E615D"/>
              </a:solidFill>
              <a:latin typeface="Arial Black" charset="0"/>
              <a:ea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</a:rPr>
              <a:t>Laboratoire national canadien pour la recherche en physique nucléaire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</a:rPr>
              <a:t>et en physique des particules</a:t>
            </a:r>
            <a:endParaRPr lang="en-US" sz="700">
              <a:solidFill>
                <a:prstClr val="white"/>
              </a:solidFill>
              <a:latin typeface="Arial" charset="0"/>
              <a:ea typeface="ヒラギノ角ゴ Pro W3" charset="-128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0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chemeClr val="accent1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90613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C30E8-3759-4E80-924F-74285E186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74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BED4D-A03F-4E44-B468-9FF6BE4C8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41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FF038-EB29-48C6-A749-F7DBA3CC3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467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0CFC0-C864-4C23-BD5E-8326BDED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3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E5E5B-EFE2-4B2A-824A-A7C8FE76F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397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7B21F-4194-4595-9690-FB789AA17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19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6BE10-A1D2-45A5-BB33-4240E25BF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48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57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CA" noProof="0" dirty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68270-05B3-4307-88D8-6CF4C4089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773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2E8C5-9841-44B1-AA89-632332B42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81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48960-1E86-405B-B2CD-127E76DA9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1126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A4309-C482-4D37-B29B-50880360D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124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3B023-AE17-49DE-8E25-030611618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149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A02A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</a:rPr>
              <a:t>Laboratoire national canadien pour la recherche en physique nucléaire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>
                <a:solidFill>
                  <a:prstClr val="white"/>
                </a:solidFill>
                <a:latin typeface="Arial" charset="0"/>
                <a:ea typeface="ヒラギノ角ゴ Pro W3" charset="-128"/>
              </a:rPr>
              <a:t>et en physique des particules</a:t>
            </a:r>
            <a:endParaRPr lang="en-US" sz="700">
              <a:solidFill>
                <a:prstClr val="white"/>
              </a:solidFill>
              <a:latin typeface="Arial" charset="0"/>
              <a:ea typeface="ヒラギノ角ゴ Pro W3" charset="-128"/>
              <a:cs typeface="Arial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790700" y="1905000"/>
            <a:ext cx="5562600" cy="2462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700">
                <a:solidFill>
                  <a:srgbClr val="005BA8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700">
                <a:solidFill>
                  <a:srgbClr val="005BA8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33400" y="6400800"/>
            <a:ext cx="8077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4004 Wesbrook Mall</a:t>
            </a:r>
            <a:r>
              <a:rPr lang="en-US" sz="1200">
                <a:solidFill>
                  <a:srgbClr val="695C4C"/>
                </a:solidFill>
                <a:latin typeface="Arial" charset="0"/>
                <a:ea typeface="ヒラギノ角ゴ Pro W3" charset="-128"/>
              </a:rPr>
              <a:t> | </a:t>
            </a: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Vancouver BC</a:t>
            </a:r>
            <a:r>
              <a:rPr lang="en-US" sz="1200">
                <a:solidFill>
                  <a:srgbClr val="695C4C"/>
                </a:solidFill>
                <a:latin typeface="Arial" charset="0"/>
                <a:ea typeface="ヒラギノ角ゴ Pro W3" charset="-128"/>
              </a:rPr>
              <a:t> | </a:t>
            </a: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Canada V6T 2A3</a:t>
            </a:r>
            <a:r>
              <a:rPr lang="en-US" sz="1200">
                <a:solidFill>
                  <a:srgbClr val="695C4C"/>
                </a:solidFill>
                <a:latin typeface="Arial" charset="0"/>
                <a:ea typeface="ヒラギノ角ゴ Pro W3" charset="-128"/>
              </a:rPr>
              <a:t> | </a:t>
            </a: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Tel 604.222.1047</a:t>
            </a:r>
            <a:r>
              <a:rPr lang="en-US" sz="1200">
                <a:solidFill>
                  <a:srgbClr val="695C4C"/>
                </a:solidFill>
                <a:latin typeface="Arial" charset="0"/>
                <a:ea typeface="ヒラギノ角ゴ Pro W3" charset="-128"/>
              </a:rPr>
              <a:t> | </a:t>
            </a: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Fax 604.222.1074</a:t>
            </a:r>
            <a:r>
              <a:rPr lang="en-US" sz="1200">
                <a:solidFill>
                  <a:srgbClr val="695C4C"/>
                </a:solidFill>
                <a:latin typeface="Arial" charset="0"/>
                <a:ea typeface="ヒラギノ角ゴ Pro W3" charset="-128"/>
              </a:rPr>
              <a:t> | </a:t>
            </a:r>
            <a:r>
              <a:rPr lang="en-US" sz="1200">
                <a:solidFill>
                  <a:srgbClr val="004C84"/>
                </a:solidFill>
                <a:latin typeface="Arial" charset="0"/>
                <a:ea typeface="ヒラギノ角ゴ Pro W3" charset="-128"/>
              </a:rPr>
              <a:t>www.triumf.ca</a:t>
            </a:r>
            <a:endParaRPr lang="en-US" sz="1200">
              <a:solidFill>
                <a:srgbClr val="695C4C"/>
              </a:solidFill>
              <a:latin typeface="Arial" charset="0"/>
              <a:ea typeface="ヒラギノ角ゴ Pro W3" charset="-128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pic>
        <p:nvPicPr>
          <p:cNvPr id="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07963" y="203200"/>
            <a:ext cx="2424112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16642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 Nov 2012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297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5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1C598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6"/>
            <a:ext cx="5791200" cy="26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" y="205529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5"/>
            <a:ext cx="2971800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" y="2239963"/>
            <a:ext cx="6076950" cy="655639"/>
          </a:xfrm>
        </p:spPr>
        <p:txBody>
          <a:bodyPr/>
          <a:lstStyle>
            <a:lvl1pPr algn="r">
              <a:buNone/>
              <a:defRPr b="1">
                <a:solidFill>
                  <a:srgbClr val="1C5982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Presentation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CA"/>
              <a:t>Subtitle, if 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CA"/>
              <a:t>Tagline, if any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C5982"/>
                </a:solidFill>
              </a:defRPr>
            </a:lvl1pPr>
          </a:lstStyle>
          <a:p>
            <a:pPr lvl="0"/>
            <a:r>
              <a:rPr lang="en-CA" dirty="0"/>
              <a:t>Name | Position | TRIUMF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411121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457200" y="6087521"/>
            <a:ext cx="39688" cy="369332"/>
          </a:xfrm>
          <a:prstGeom prst="rect">
            <a:avLst/>
          </a:prstGeom>
          <a:solidFill>
            <a:srgbClr val="95938E"/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882"/>
            <a:ext cx="5791200" cy="26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Accelerating Science for Canada</a:t>
            </a:r>
          </a:p>
          <a:p>
            <a:pPr defTabSz="457200" fontAlgn="base">
              <a:lnSpc>
                <a:spcPts val="5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accélérateur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de la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démarche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scientifique</a:t>
            </a:r>
            <a:r>
              <a:rPr lang="en-US" sz="600" dirty="0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 smtClean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22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366" y="51859"/>
            <a:ext cx="2424113" cy="88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4918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68"/>
            <a:ext cx="8229600" cy="5209032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7D6E3-EA9D-E741-9881-B35FD4502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15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3" y="603779"/>
            <a:ext cx="7835899" cy="56504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04139" y="6381749"/>
            <a:ext cx="1439863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7D6E3-EA9D-E741-9881-B35FD4502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010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5417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04139" y="6381749"/>
            <a:ext cx="1439863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7D6E3-EA9D-E741-9881-B35FD4502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19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1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1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1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4D01-0053-A943-B22B-53B005C72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165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12733-F38B-6A49-BC10-73E8D4B90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878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6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48405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71CA4-6432-C847-B056-BB428797E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01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DE00-3A65-8A49-9448-F76943956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50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A9CC-D407-2C40-A733-1A362103C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74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>
            <a:lvl1pPr>
              <a:defRPr>
                <a:solidFill>
                  <a:srgbClr val="1C5982"/>
                </a:solidFill>
              </a:defRPr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B916-5AC1-644C-AE40-D75B460B9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13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2" y="1439864"/>
            <a:ext cx="4797425" cy="4725987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4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7CCD4-CC97-4D48-A617-7F176D989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44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5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1C598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 defTabSz="45720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latin typeface="Arial" charset="0"/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" y="205529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5"/>
            <a:ext cx="2971800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 </a:t>
            </a:r>
          </a:p>
          <a:p>
            <a:pPr algn="r" defTabSz="457200" fontAlgn="base">
              <a:lnSpc>
                <a:spcPts val="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prstClr val="white"/>
                </a:solidFill>
                <a:latin typeface="Arial" charset="0"/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83357" y="41271"/>
            <a:ext cx="2417373" cy="88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-571" y="1985128"/>
            <a:ext cx="6818884" cy="3349657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>
                <a:solidFill>
                  <a:srgbClr val="1C5982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0" dirty="0" smtClean="0">
                <a:solidFill>
                  <a:srgbClr val="1C5982"/>
                </a:solidFill>
                <a:latin typeface="Myriad Pro"/>
                <a:ea typeface="ヒラギノ角ゴ Pro W3" charset="-128"/>
                <a:cs typeface="Myriad Pro"/>
              </a:rPr>
              <a:t>Merci</a:t>
            </a:r>
          </a:p>
        </p:txBody>
      </p:sp>
      <p:sp>
        <p:nvSpPr>
          <p:cNvPr id="83" name="TextBox 82"/>
          <p:cNvSpPr txBox="1"/>
          <p:nvPr userDrawn="1"/>
        </p:nvSpPr>
        <p:spPr>
          <a:xfrm>
            <a:off x="6924515" y="982689"/>
            <a:ext cx="2113284" cy="938719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defTabSz="457200" fontAlgn="base">
              <a:lnSpc>
                <a:spcPts val="113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TRIUMF: Alberta | British Columbia | Calgary | Carleton | Guelph | Manitoba | </a:t>
            </a:r>
            <a:b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</a:b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McGill | McMaster | Montréal | Northern British Columbia | Queen’s | Regina |</a:t>
            </a:r>
            <a:b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</a:br>
            <a:r>
              <a:rPr lang="en-US" sz="800" dirty="0" smtClean="0">
                <a:solidFill>
                  <a:prstClr val="white"/>
                </a:solidFill>
                <a:latin typeface="Arial" pitchFamily="-111" charset="0"/>
                <a:ea typeface="ヒラギノ角ゴ Pro W3" pitchFamily="-111" charset="-128"/>
              </a:rPr>
              <a:t>Saint Mary’s | Simon Fraser | Toronto | Victoria | Winnipeg | York </a:t>
            </a:r>
            <a:endParaRPr lang="en-US" sz="800" dirty="0">
              <a:solidFill>
                <a:prstClr val="white"/>
              </a:solidFill>
              <a:latin typeface="Arial" pitchFamily="-111" charset="0"/>
              <a:ea typeface="ヒラギノ角ゴ Pro W3" pitchFamily="-111" charset="-128"/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6977939" y="2152238"/>
            <a:ext cx="2010775" cy="3116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45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525" y="2708328"/>
            <a:ext cx="800188" cy="71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3609" y="2236510"/>
            <a:ext cx="1179248" cy="404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2615" y="3523332"/>
            <a:ext cx="1126098" cy="71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3609" y="3523332"/>
            <a:ext cx="815838" cy="71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206" y="2297447"/>
            <a:ext cx="724535" cy="3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>
          <a:xfrm>
            <a:off x="6989471" y="4662918"/>
            <a:ext cx="1997786" cy="312540"/>
          </a:xfrm>
          <a:prstGeom prst="rect">
            <a:avLst/>
          </a:prstGeom>
        </p:spPr>
      </p:pic>
      <p:pic>
        <p:nvPicPr>
          <p:cNvPr id="51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9471" y="4310566"/>
            <a:ext cx="1997786" cy="27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3609" y="2708328"/>
            <a:ext cx="1064038" cy="71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3" name="Group 52"/>
          <p:cNvGrpSpPr/>
          <p:nvPr userDrawn="1"/>
        </p:nvGrpSpPr>
        <p:grpSpPr>
          <a:xfrm>
            <a:off x="6977939" y="5201282"/>
            <a:ext cx="2010775" cy="1658423"/>
            <a:chOff x="6976324" y="5353833"/>
            <a:chExt cx="2010775" cy="1243817"/>
          </a:xfrm>
        </p:grpSpPr>
        <p:sp>
          <p:nvSpPr>
            <p:cNvPr id="54" name="Rectangle 5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55" name="Group 34"/>
            <p:cNvGrpSpPr/>
            <p:nvPr userDrawn="1"/>
          </p:nvGrpSpPr>
          <p:grpSpPr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56" name="Picture 55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" name="Picture 61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287754" y="5749671"/>
                <a:ext cx="485573" cy="249952"/>
              </a:xfrm>
              <a:prstGeom prst="rect">
                <a:avLst/>
              </a:prstGeom>
            </p:spPr>
          </p:pic>
          <p:pic>
            <p:nvPicPr>
              <p:cNvPr id="63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6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4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5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4051774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3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8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3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59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2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08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80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AE6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A02A1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  <a:endParaRPr 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  <a:p>
            <a:pPr lvl="3"/>
            <a:endParaRPr lang="en-US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5BA8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latin typeface="Arial" charset="0"/>
                <a:ea typeface="ヒラギノ角ゴ Pro W3" charset="-128"/>
              </a:rPr>
              <a:t>28 Nov 2012</a:t>
            </a:r>
            <a:endParaRPr lang="en-US">
              <a:latin typeface="Arial" charset="0"/>
              <a:ea typeface="ヒラギノ角ゴ Pro W3" charset="-128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5BA8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7250" y="6400800"/>
            <a:ext cx="1439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5BA8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D734C576-BDE6-47D9-8D3D-82F36008A03B}" type="slidenum">
              <a:rPr lang="en-US">
                <a:latin typeface="Arial" charset="0"/>
                <a:ea typeface="ヒラギノ角ゴ Pro W3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charset="0"/>
              <a:ea typeface="ヒラギノ角ゴ Pro W3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6400800"/>
            <a:ext cx="39688" cy="31750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47113" y="6400800"/>
            <a:ext cx="39687" cy="31750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4106" name="Picture 10" descr="TRIUMF_logo_white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958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1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§"/>
        <a:defRPr sz="1600">
          <a:solidFill>
            <a:schemeClr val="tx2"/>
          </a:solidFill>
          <a:latin typeface="+mj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2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566928"/>
          </a:xfrm>
          <a:prstGeom prst="rect">
            <a:avLst/>
          </a:prstGeom>
          <a:solidFill>
            <a:srgbClr val="1C598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1800"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" y="1"/>
            <a:ext cx="6903720" cy="60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4139" y="6381749"/>
            <a:ext cx="1439863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A860FD2-16CC-AD45-96AE-CBD078A1C92F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  <p:pic>
        <p:nvPicPr>
          <p:cNvPr id="11" name="Picture 10" descr="TRIUMF_logo_white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863840" y="67962"/>
            <a:ext cx="1176719" cy="43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9533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ts val="3040"/>
        </a:lnSpc>
        <a:spcBef>
          <a:spcPct val="0"/>
        </a:spcBef>
        <a:spcAft>
          <a:spcPct val="0"/>
        </a:spcAft>
        <a:defRPr sz="2800" b="1" kern="0" spc="0">
          <a:solidFill>
            <a:schemeClr val="bg1"/>
          </a:solidFill>
          <a:latin typeface="Myriad Pro"/>
          <a:ea typeface="ＭＳ Ｐゴシック" pitchFamily="-109" charset="-128"/>
          <a:cs typeface="Myriad Pro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yriad Pro" pitchFamily="-106" charset="0"/>
          <a:ea typeface="ＭＳ Ｐゴシック" pitchFamily="-109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1C5982"/>
          </a:solidFill>
          <a:latin typeface="Myriad Pro"/>
          <a:ea typeface="ＭＳ Ｐゴシック" pitchFamily="-109" charset="-128"/>
          <a:cs typeface="Myriad Pro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ＭＳ Ｐゴシック" pitchFamily="-109" charset="-128"/>
          <a:cs typeface="Myriad Pro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rgbClr val="4F4946"/>
          </a:solidFill>
          <a:latin typeface="+mj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1600">
          <a:solidFill>
            <a:srgbClr val="4F4946"/>
          </a:solidFill>
          <a:latin typeface="+mj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1.pn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8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76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Relationship Id="rId1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39.jpeg"/><Relationship Id="rId11" Type="http://schemas.openxmlformats.org/officeDocument/2006/relationships/image" Target="../media/image44.pn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Neutron Electric Dipole Moment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Measurement at TRIUMF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2514600"/>
          </a:xfrm>
        </p:spPr>
        <p:txBody>
          <a:bodyPr>
            <a:normAutofit/>
          </a:bodyPr>
          <a:lstStyle/>
          <a:p>
            <a:r>
              <a:rPr lang="en-US" dirty="0" smtClean="0"/>
              <a:t>J. Martin</a:t>
            </a:r>
          </a:p>
          <a:p>
            <a:r>
              <a:rPr lang="en-US" sz="2000" i="1" dirty="0" smtClean="0"/>
              <a:t>The University of Winnipeg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3276600"/>
            <a:ext cx="9144000" cy="312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1612" tIns="195807" rIns="391612" bIns="195807" numCol="1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it-IT" sz="1400" u="sng" dirty="0" smtClean="0">
                <a:latin typeface="Arial" pitchFamily="-111" charset="0"/>
                <a:ea typeface="ヒラギノ角ゴ Pro W3" pitchFamily="-111" charset="-128"/>
              </a:rPr>
              <a:t>S. Ahmed</a:t>
            </a:r>
            <a:r>
              <a:rPr lang="it-IT" sz="1400" baseline="30000" dirty="0" smtClean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it-IT" sz="1400" u="sng" dirty="0" smtClean="0">
                <a:latin typeface="Arial" pitchFamily="-111" charset="0"/>
                <a:ea typeface="ヒラギノ角ゴ Pro W3" pitchFamily="-111" charset="-128"/>
              </a:rPr>
              <a:t>E. Altiere</a:t>
            </a:r>
            <a:r>
              <a:rPr lang="it-IT" sz="1400" baseline="30000" dirty="0" smtClean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it-IT" sz="1400" u="sng" dirty="0">
                <a:latin typeface="Arial" pitchFamily="-111" charset="0"/>
                <a:ea typeface="ヒラギノ角ゴ Pro W3" pitchFamily="-111" charset="-128"/>
              </a:rPr>
              <a:t>T. Andalib</a:t>
            </a:r>
            <a:r>
              <a:rPr lang="it-IT" sz="1400" baseline="30000" dirty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it-IT" sz="1400" dirty="0">
                <a:latin typeface="Arial" pitchFamily="-111" charset="0"/>
                <a:ea typeface="ヒラギノ角ゴ Pro W3" pitchFamily="-111" charset="-128"/>
              </a:rPr>
              <a:t>, C. Bidinosti</a:t>
            </a:r>
            <a:r>
              <a:rPr lang="it-IT" sz="1400" baseline="30000" dirty="0">
                <a:latin typeface="Arial" pitchFamily="-111" charset="0"/>
                <a:ea typeface="ヒラギノ角ゴ Pro W3" pitchFamily="-111" charset="-128"/>
              </a:rPr>
              <a:t>3,8</a:t>
            </a:r>
            <a:r>
              <a:rPr lang="it-IT" sz="1400" dirty="0">
                <a:latin typeface="Arial" pitchFamily="-111" charset="0"/>
                <a:ea typeface="ヒラギノ角ゴ Pro W3" pitchFamily="-111" charset="-128"/>
              </a:rPr>
              <a:t>, J. 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Birchall</a:t>
            </a:r>
            <a:r>
              <a:rPr lang="it-IT" sz="1400" baseline="30000" dirty="0" smtClean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, C</a:t>
            </a:r>
            <a:r>
              <a:rPr lang="it-IT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Davis</a:t>
            </a:r>
            <a:r>
              <a:rPr lang="it-IT" sz="1400" baseline="30000" dirty="0" smtClean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it-IT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M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Gericke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u="sng" dirty="0" smtClean="0">
                <a:latin typeface="Arial" pitchFamily="-111" charset="0"/>
                <a:ea typeface="ヒラギノ角ゴ Pro W3" pitchFamily="-111" charset="-128"/>
              </a:rPr>
              <a:t>S. Hansen-Romu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K.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Hatanaka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T. Hayamizu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B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Jamieson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D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Jones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K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Katsika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S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Kawasaki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T 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Kikawa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5,6,1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A. Konaka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5,8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E.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Korkmaz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 , </a:t>
            </a:r>
            <a:r>
              <a:rPr lang="en-CA" sz="1400" u="sng" dirty="0">
                <a:latin typeface="Arial" pitchFamily="-111" charset="0"/>
                <a:ea typeface="ヒラギノ角ゴ Pro W3" pitchFamily="-111" charset="-128"/>
              </a:rPr>
              <a:t>M. Lang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T. Lindner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5,3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L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Lee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K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Madison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J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Mammei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R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Mammei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3,5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J. 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Martin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R. Matsumiya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400" u="sng" dirty="0" smtClean="0">
                <a:latin typeface="Arial" pitchFamily="-111" charset="0"/>
                <a:ea typeface="ヒラギノ角ゴ Pro W3" pitchFamily="-111" charset="-128"/>
              </a:rPr>
              <a:t>E</a:t>
            </a:r>
            <a:r>
              <a:rPr lang="en-CA" sz="1400" u="sng" dirty="0">
                <a:latin typeface="Arial" pitchFamily="-111" charset="0"/>
                <a:ea typeface="ヒラギノ角ゴ Pro W3" pitchFamily="-111" charset="-128"/>
              </a:rPr>
              <a:t>. Miller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T. Momose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S. Page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R.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Picker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5,9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E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Pierre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6,5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W. 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Ramsay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</a:t>
            </a:r>
            <a:r>
              <a:rPr lang="en-CA" sz="1400" u="sng" dirty="0" smtClean="0">
                <a:latin typeface="Arial" pitchFamily="-111" charset="0"/>
                <a:ea typeface="ヒラギノ角ゴ Pro W3" pitchFamily="-111" charset="-128"/>
              </a:rPr>
              <a:t>L</a:t>
            </a:r>
            <a:r>
              <a:rPr lang="en-CA" sz="1400" u="sng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u="sng" dirty="0" smtClean="0">
                <a:latin typeface="Arial" pitchFamily="-111" charset="0"/>
                <a:ea typeface="ヒラギノ角ゴ Pro W3" pitchFamily="-111" charset="-128"/>
              </a:rPr>
              <a:t>Rebenitsch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3,4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 J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Sonier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I. Tanihata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, W.T.H. van Oers</a:t>
            </a:r>
            <a:r>
              <a:rPr lang="en-CA" sz="1400" baseline="30000" dirty="0">
                <a:latin typeface="Arial" pitchFamily="-111" charset="0"/>
                <a:ea typeface="ヒラギノ角ゴ Pro W3" pitchFamily="-111" charset="-128"/>
              </a:rPr>
              <a:t>4,5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 Y</a:t>
            </a:r>
            <a:r>
              <a:rPr lang="en-CA" sz="1400" dirty="0">
                <a:latin typeface="Arial" pitchFamily="-111" charset="0"/>
                <a:ea typeface="ヒラギノ角ゴ Pro W3" pitchFamily="-111" charset="-128"/>
              </a:rPr>
              <a:t>. 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Watanabe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,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latin typeface="Arial" pitchFamily="-111" charset="0"/>
                <a:ea typeface="ヒラギノ角ゴ Pro W3" pitchFamily="-111" charset="-128"/>
              </a:rPr>
              <a:t>and </a:t>
            </a:r>
            <a:r>
              <a:rPr lang="en-CA" sz="1400" u="sng" dirty="0" smtClean="0">
                <a:latin typeface="Arial" pitchFamily="-111" charset="0"/>
                <a:ea typeface="ヒラギノ角ゴ Pro W3" pitchFamily="-111" charset="-128"/>
              </a:rPr>
              <a:t>J. Weinands</a:t>
            </a:r>
            <a:r>
              <a:rPr lang="en-CA" sz="1400" baseline="30000" dirty="0" smtClean="0">
                <a:latin typeface="Arial" pitchFamily="-111" charset="0"/>
                <a:ea typeface="ヒラギノ角ゴ Pro W3" pitchFamily="-111" charset="-128"/>
              </a:rPr>
              <a:t>2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CA" sz="1400" baseline="30000" dirty="0">
              <a:latin typeface="Arial" pitchFamily="-111" charset="0"/>
              <a:ea typeface="ヒラギノ角ゴ Pro W3" pitchFamily="-111" charset="-128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latin typeface="Arial" pitchFamily="-111" charset="0"/>
                <a:ea typeface="ヒラギノ角ゴ Pro W3" pitchFamily="-111" charset="-128"/>
              </a:rPr>
              <a:t>1</a:t>
            </a:r>
            <a:r>
              <a:rPr lang="en-CA" sz="1100" dirty="0">
                <a:latin typeface="Arial" pitchFamily="-111" charset="0"/>
                <a:ea typeface="ヒラギノ角ゴ Pro W3" pitchFamily="-111" charset="-128"/>
              </a:rPr>
              <a:t>KEK, Tsukuba, Ibaraki,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latin typeface="Arial" pitchFamily="-111" charset="0"/>
                <a:ea typeface="ヒラギノ角ゴ Pro W3" pitchFamily="-111" charset="-128"/>
              </a:rPr>
              <a:t>2</a:t>
            </a:r>
            <a:r>
              <a:rPr lang="en-CA" sz="1100" dirty="0">
                <a:latin typeface="Arial" pitchFamily="-111" charset="0"/>
                <a:ea typeface="ヒラギノ角ゴ Pro W3" pitchFamily="-111" charset="-128"/>
              </a:rPr>
              <a:t>The University of British Columbia,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latin typeface="Arial" pitchFamily="-111" charset="0"/>
                <a:ea typeface="ヒラギノ角ゴ Pro W3" pitchFamily="-111" charset="-128"/>
              </a:rPr>
              <a:t>3</a:t>
            </a:r>
            <a:r>
              <a:rPr lang="en-CA" sz="1100" dirty="0">
                <a:latin typeface="Arial" pitchFamily="-111" charset="0"/>
                <a:ea typeface="ヒラギノ角ゴ Pro W3" pitchFamily="-111" charset="-128"/>
              </a:rPr>
              <a:t>The University of Winnipeg,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latin typeface="Arial" pitchFamily="-111" charset="0"/>
                <a:ea typeface="ヒラギノ角ゴ Pro W3" pitchFamily="-111" charset="-128"/>
              </a:rPr>
              <a:t>4</a:t>
            </a:r>
            <a:r>
              <a:rPr lang="en-CA" sz="1100" dirty="0">
                <a:latin typeface="Arial" pitchFamily="-111" charset="0"/>
                <a:ea typeface="ヒラギノ角ゴ Pro W3" pitchFamily="-111" charset="-128"/>
              </a:rPr>
              <a:t>The University of Manitoba, Winnipeg, MB,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latin typeface="Arial" pitchFamily="-111" charset="0"/>
                <a:ea typeface="ヒラギノ角ゴ Pro W3" pitchFamily="-111" charset="-128"/>
              </a:rPr>
              <a:t>5</a:t>
            </a:r>
            <a:r>
              <a:rPr lang="en-CA" sz="1100" dirty="0">
                <a:latin typeface="Arial" pitchFamily="-111" charset="0"/>
                <a:ea typeface="ヒラギノ角ゴ Pro W3" pitchFamily="-111" charset="-128"/>
              </a:rPr>
              <a:t>TRIUMF, Vancouver,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i-FI" sz="1100" baseline="30000" dirty="0">
                <a:latin typeface="Arial" pitchFamily="-111" charset="0"/>
                <a:ea typeface="ヒラギノ角ゴ Pro W3" pitchFamily="-111" charset="-128"/>
              </a:rPr>
              <a:t>6</a:t>
            </a:r>
            <a:r>
              <a:rPr lang="fi-FI" sz="1100" dirty="0">
                <a:latin typeface="Arial" pitchFamily="-111" charset="0"/>
                <a:ea typeface="ヒラギノ角ゴ Pro W3" pitchFamily="-111" charset="-128"/>
              </a:rPr>
              <a:t>RCNP, Osaka, Japan (Osaka University, Osaka, Japan)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7</a:t>
            </a:r>
            <a:r>
              <a:rPr lang="en-CA" sz="11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The University of Northern BC, Prince George, BC, Canada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8</a:t>
            </a:r>
            <a:r>
              <a:rPr lang="en-CA" sz="11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Osaka University, Osaka, Japan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100" baseline="300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9</a:t>
            </a:r>
            <a:r>
              <a:rPr lang="en-CA" sz="1100" dirty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Simon Fraser University, Burnaby, BC, </a:t>
            </a:r>
            <a:r>
              <a:rPr lang="en-CA" sz="1100" dirty="0" smtClean="0">
                <a:solidFill>
                  <a:srgbClr val="000000"/>
                </a:solidFill>
                <a:latin typeface="Arial" pitchFamily="-111" charset="0"/>
                <a:ea typeface="ヒラギノ角ゴ Pro W3" pitchFamily="-111" charset="-128"/>
              </a:rPr>
              <a:t>Canada</a:t>
            </a:r>
          </a:p>
        </p:txBody>
      </p:sp>
    </p:spTree>
    <p:extLst>
      <p:ext uri="{BB962C8B-B14F-4D97-AF65-F5344CB8AC3E}">
        <p14:creationId xmlns:p14="http://schemas.microsoft.com/office/powerpoint/2010/main" val="13380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Xe</a:t>
            </a:r>
            <a:r>
              <a:rPr lang="en-US" dirty="0" smtClean="0"/>
              <a:t>/Hg </a:t>
            </a:r>
            <a:r>
              <a:rPr lang="en-US" dirty="0" err="1" smtClean="0"/>
              <a:t>comagnetometer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All </a:t>
            </a:r>
            <a:r>
              <a:rPr lang="en-US" dirty="0" err="1" smtClean="0"/>
              <a:t>nEDM</a:t>
            </a:r>
            <a:r>
              <a:rPr lang="en-US" dirty="0" smtClean="0"/>
              <a:t> experiments use Hg </a:t>
            </a:r>
            <a:r>
              <a:rPr lang="en-US" dirty="0" err="1" smtClean="0"/>
              <a:t>comagnetometer</a:t>
            </a:r>
            <a:r>
              <a:rPr lang="en-US" dirty="0" smtClean="0"/>
              <a:t> to measure magnetic field in </a:t>
            </a:r>
            <a:r>
              <a:rPr lang="en-US" dirty="0" err="1" smtClean="0"/>
              <a:t>nEDM</a:t>
            </a:r>
            <a:r>
              <a:rPr lang="en-US" dirty="0" smtClean="0"/>
              <a:t> cell at same time as neutrons.</a:t>
            </a:r>
          </a:p>
          <a:p>
            <a:r>
              <a:rPr lang="en-US" dirty="0" smtClean="0"/>
              <a:t>Goal:  develop new magnetometer technology to remov</a:t>
            </a:r>
            <a:r>
              <a:rPr lang="en-US" dirty="0"/>
              <a:t>e</a:t>
            </a:r>
            <a:r>
              <a:rPr lang="en-US" dirty="0" smtClean="0"/>
              <a:t> </a:t>
            </a:r>
            <a:r>
              <a:rPr lang="en-US" dirty="0"/>
              <a:t>false </a:t>
            </a:r>
            <a:r>
              <a:rPr lang="en-US" dirty="0" smtClean="0"/>
              <a:t>EDM of Hg </a:t>
            </a:r>
            <a:r>
              <a:rPr lang="en-US" dirty="0" err="1" smtClean="0"/>
              <a:t>comagnetometer</a:t>
            </a:r>
            <a:r>
              <a:rPr lang="en-US" dirty="0" smtClean="0"/>
              <a:t>, </a:t>
            </a:r>
            <a:r>
              <a:rPr lang="en-US" dirty="0"/>
              <a:t>similar </a:t>
            </a:r>
            <a:r>
              <a:rPr lang="en-US" dirty="0" smtClean="0"/>
              <a:t>to:</a:t>
            </a:r>
            <a:endParaRPr lang="en-US" dirty="0"/>
          </a:p>
          <a:p>
            <a:pPr lvl="1"/>
            <a:r>
              <a:rPr lang="en-US" dirty="0"/>
              <a:t>Cs magnetometers</a:t>
            </a:r>
          </a:p>
          <a:p>
            <a:pPr lvl="1"/>
            <a:r>
              <a:rPr lang="en-US" dirty="0"/>
              <a:t>Neutrons as magnetometers</a:t>
            </a:r>
          </a:p>
          <a:p>
            <a:pPr lvl="1"/>
            <a:r>
              <a:rPr lang="en-US" baseline="30000" dirty="0"/>
              <a:t>3</a:t>
            </a:r>
            <a:r>
              <a:rPr lang="en-US" dirty="0"/>
              <a:t>He </a:t>
            </a:r>
            <a:r>
              <a:rPr lang="en-US" dirty="0" smtClean="0"/>
              <a:t>magnetometers</a:t>
            </a:r>
          </a:p>
          <a:p>
            <a:r>
              <a:rPr lang="en-US" dirty="0" smtClean="0"/>
              <a:t>Our plan:  dual </a:t>
            </a:r>
            <a:r>
              <a:rPr lang="en-US" dirty="0" err="1" smtClean="0"/>
              <a:t>Xe</a:t>
            </a:r>
            <a:r>
              <a:rPr lang="en-US" dirty="0" smtClean="0"/>
              <a:t>/Hg </a:t>
            </a:r>
            <a:r>
              <a:rPr lang="en-US" dirty="0" err="1" smtClean="0"/>
              <a:t>comagnetometer</a:t>
            </a:r>
            <a:r>
              <a:rPr lang="en-US" dirty="0"/>
              <a:t> </a:t>
            </a:r>
            <a:r>
              <a:rPr lang="en-US" dirty="0" smtClean="0"/>
              <a:t>cancels false EDM</a:t>
            </a:r>
            <a:endParaRPr lang="en-US" dirty="0"/>
          </a:p>
          <a:p>
            <a:r>
              <a:rPr lang="en-US" dirty="0" smtClean="0"/>
              <a:t>Key R&amp;D questions to be answered (Xe-129):</a:t>
            </a:r>
          </a:p>
          <a:p>
            <a:pPr lvl="1"/>
            <a:r>
              <a:rPr lang="en-US" dirty="0" smtClean="0"/>
              <a:t>2 photon direct laser probe</a:t>
            </a:r>
          </a:p>
          <a:p>
            <a:pPr lvl="1"/>
            <a:r>
              <a:rPr lang="en-US" dirty="0" smtClean="0"/>
              <a:t>HV breakdown vs. operating pressure</a:t>
            </a:r>
          </a:p>
          <a:p>
            <a:r>
              <a:rPr lang="en-US" dirty="0" smtClean="0"/>
              <a:t>Laser design path parallel to Hg-199 laser.</a:t>
            </a:r>
          </a:p>
        </p:txBody>
      </p:sp>
      <p:sp>
        <p:nvSpPr>
          <p:cNvPr id="4" name="Right Brace 3"/>
          <p:cNvSpPr/>
          <p:nvPr/>
        </p:nvSpPr>
        <p:spPr>
          <a:xfrm>
            <a:off x="5334000" y="3048000"/>
            <a:ext cx="381000" cy="838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5715000" y="3282434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0070C0"/>
                </a:solidFill>
              </a:rPr>
              <a:t>Pursued by PSI group</a:t>
            </a:r>
            <a:endParaRPr lang="en-CA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406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/>
          </p:cNvSpPr>
          <p:nvPr/>
        </p:nvSpPr>
        <p:spPr bwMode="auto">
          <a:xfrm>
            <a:off x="848916" y="1040308"/>
            <a:ext cx="7304484" cy="491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000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253 nm CW Laser for </a:t>
            </a:r>
            <a:r>
              <a:rPr lang="en-US" sz="3000" dirty="0" err="1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Xe</a:t>
            </a:r>
            <a:r>
              <a:rPr lang="en-US" sz="3000" dirty="0">
                <a:solidFill>
                  <a:srgbClr val="000000"/>
                </a:solidFill>
                <a:latin typeface="Arial Bold" charset="0"/>
                <a:cs typeface="Arial Bold" charset="0"/>
                <a:sym typeface="Arial Bold" charset="0"/>
              </a:rPr>
              <a:t> Excitation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265" y="4449218"/>
            <a:ext cx="3786188" cy="2403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/>
          </p:cNvSpPr>
          <p:nvPr/>
        </p:nvSpPr>
        <p:spPr bwMode="auto">
          <a:xfrm>
            <a:off x="5723930" y="3772794"/>
            <a:ext cx="3830836" cy="31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700">
                <a:solidFill>
                  <a:srgbClr val="0044FE"/>
                </a:solidFill>
                <a:latin typeface="Arial Bold" charset="0"/>
                <a:cs typeface="Arial Bold" charset="0"/>
                <a:sym typeface="Arial Bold" charset="0"/>
              </a:rPr>
              <a:t>252.4 nm Output Power Stability</a:t>
            </a:r>
          </a:p>
        </p:txBody>
      </p:sp>
      <p:sp>
        <p:nvSpPr>
          <p:cNvPr id="16388" name="Rectangle 4"/>
          <p:cNvSpPr>
            <a:spLocks/>
          </p:cNvSpPr>
          <p:nvPr/>
        </p:nvSpPr>
        <p:spPr bwMode="auto">
          <a:xfrm>
            <a:off x="6741914" y="4138910"/>
            <a:ext cx="1964531" cy="31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700">
                <a:solidFill>
                  <a:srgbClr val="0044FE"/>
                </a:solidFill>
                <a:latin typeface="Arial Bold" charset="0"/>
                <a:cs typeface="Arial Bold" charset="0"/>
                <a:sym typeface="Arial Bold" charset="0"/>
              </a:rPr>
              <a:t>@ 505 nm 1.28 W</a:t>
            </a:r>
          </a:p>
        </p:txBody>
      </p:sp>
      <p:grpSp>
        <p:nvGrpSpPr>
          <p:cNvPr id="16500" name="Group 116"/>
          <p:cNvGrpSpPr>
            <a:grpSpLocks/>
          </p:cNvGrpSpPr>
          <p:nvPr/>
        </p:nvGrpSpPr>
        <p:grpSpPr bwMode="auto">
          <a:xfrm>
            <a:off x="-75902" y="1862958"/>
            <a:ext cx="5456039" cy="4854401"/>
            <a:chOff x="0" y="0"/>
            <a:chExt cx="4889" cy="4348"/>
          </a:xfrm>
        </p:grpSpPr>
        <p:grpSp>
          <p:nvGrpSpPr>
            <p:cNvPr id="16398" name="Group 14"/>
            <p:cNvGrpSpPr>
              <a:grpSpLocks/>
            </p:cNvGrpSpPr>
            <p:nvPr/>
          </p:nvGrpSpPr>
          <p:grpSpPr bwMode="auto">
            <a:xfrm>
              <a:off x="426" y="2925"/>
              <a:ext cx="804" cy="766"/>
              <a:chOff x="0" y="0"/>
              <a:chExt cx="803" cy="766"/>
            </a:xfrm>
          </p:grpSpPr>
          <p:sp>
            <p:nvSpPr>
              <p:cNvPr id="16389" name="Rectangle 5"/>
              <p:cNvSpPr>
                <a:spLocks/>
              </p:cNvSpPr>
              <p:nvPr/>
            </p:nvSpPr>
            <p:spPr bwMode="auto">
              <a:xfrm>
                <a:off x="0" y="0"/>
                <a:ext cx="803" cy="741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chemeClr val="tx1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390" name="Rectangle 6"/>
              <p:cNvSpPr>
                <a:spLocks/>
              </p:cNvSpPr>
              <p:nvPr/>
            </p:nvSpPr>
            <p:spPr bwMode="auto">
              <a:xfrm>
                <a:off x="376" y="293"/>
                <a:ext cx="42" cy="132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391" name="Rectangle 7"/>
              <p:cNvSpPr>
                <a:spLocks/>
              </p:cNvSpPr>
              <p:nvPr/>
            </p:nvSpPr>
            <p:spPr bwMode="auto">
              <a:xfrm rot="-2640000">
                <a:off x="270" y="303"/>
                <a:ext cx="42" cy="131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392" name="Rectangle 8"/>
              <p:cNvSpPr>
                <a:spLocks/>
              </p:cNvSpPr>
              <p:nvPr/>
            </p:nvSpPr>
            <p:spPr bwMode="auto">
              <a:xfrm>
                <a:off x="0" y="305"/>
                <a:ext cx="26" cy="133"/>
              </a:xfrm>
              <a:prstGeom prst="rect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393" name="Freeform 9"/>
              <p:cNvSpPr>
                <a:spLocks/>
              </p:cNvSpPr>
              <p:nvPr/>
            </p:nvSpPr>
            <p:spPr bwMode="auto">
              <a:xfrm>
                <a:off x="511" y="305"/>
                <a:ext cx="162" cy="118"/>
              </a:xfrm>
              <a:custGeom>
                <a:avLst/>
                <a:gdLst>
                  <a:gd name="T0" fmla="*/ 8052 w 21600"/>
                  <a:gd name="T1" fmla="*/ 21449 h 21600"/>
                  <a:gd name="T2" fmla="*/ 21600 w 21600"/>
                  <a:gd name="T3" fmla="*/ 21600 h 21600"/>
                  <a:gd name="T4" fmla="*/ 21600 w 21600"/>
                  <a:gd name="T5" fmla="*/ 0 h 21600"/>
                  <a:gd name="T6" fmla="*/ 8136 w 21600"/>
                  <a:gd name="T7" fmla="*/ 357 h 21600"/>
                  <a:gd name="T8" fmla="*/ 0 w 21600"/>
                  <a:gd name="T9" fmla="*/ 7317 h 21600"/>
                  <a:gd name="T10" fmla="*/ 0 w 21600"/>
                  <a:gd name="T11" fmla="*/ 14817 h 21600"/>
                  <a:gd name="T12" fmla="*/ 8052 w 21600"/>
                  <a:gd name="T13" fmla="*/ 21449 h 21600"/>
                  <a:gd name="T14" fmla="*/ 8052 w 21600"/>
                  <a:gd name="T15" fmla="*/ 2144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8052" y="21449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8136" y="357"/>
                    </a:lnTo>
                    <a:lnTo>
                      <a:pt x="0" y="7317"/>
                    </a:lnTo>
                    <a:lnTo>
                      <a:pt x="0" y="14817"/>
                    </a:lnTo>
                    <a:lnTo>
                      <a:pt x="8052" y="21449"/>
                    </a:lnTo>
                    <a:close/>
                    <a:moveTo>
                      <a:pt x="8052" y="21449"/>
                    </a:moveTo>
                  </a:path>
                </a:pathLst>
              </a:custGeom>
              <a:solidFill>
                <a:srgbClr val="000000">
                  <a:alpha val="0"/>
                </a:srgbClr>
              </a:solidFill>
              <a:ln w="38100" cap="flat">
                <a:solidFill>
                  <a:srgbClr val="A968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394" name="Rectangle 10"/>
              <p:cNvSpPr>
                <a:spLocks/>
              </p:cNvSpPr>
              <p:nvPr/>
            </p:nvSpPr>
            <p:spPr bwMode="auto">
              <a:xfrm rot="-3420000">
                <a:off x="65" y="201"/>
                <a:ext cx="42" cy="139"/>
              </a:xfrm>
              <a:prstGeom prst="rect">
                <a:avLst/>
              </a:prstGeom>
              <a:solidFill>
                <a:srgbClr val="C0C0C0"/>
              </a:solidFill>
              <a:ln w="12700" cap="flat">
                <a:solidFill>
                  <a:srgbClr val="C0C0C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395" name="AutoShape 11"/>
              <p:cNvSpPr>
                <a:spLocks/>
              </p:cNvSpPr>
              <p:nvPr/>
            </p:nvSpPr>
            <p:spPr bwMode="auto">
              <a:xfrm>
                <a:off x="24" y="507"/>
                <a:ext cx="125" cy="164"/>
              </a:xfrm>
              <a:prstGeom prst="roundRect">
                <a:avLst>
                  <a:gd name="adj" fmla="val 50000"/>
                </a:avLst>
              </a:prstGeom>
              <a:solidFill>
                <a:srgbClr val="606060"/>
              </a:solidFill>
              <a:ln w="25400" cap="flat">
                <a:solidFill>
                  <a:srgbClr val="60606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396" name="AutoShape 12"/>
              <p:cNvSpPr>
                <a:spLocks/>
              </p:cNvSpPr>
              <p:nvPr/>
            </p:nvSpPr>
            <p:spPr bwMode="auto">
              <a:xfrm>
                <a:off x="48" y="451"/>
                <a:ext cx="80" cy="104"/>
              </a:xfrm>
              <a:prstGeom prst="roundRect">
                <a:avLst>
                  <a:gd name="adj" fmla="val 50000"/>
                </a:avLst>
              </a:prstGeom>
              <a:solidFill>
                <a:srgbClr val="606060"/>
              </a:solidFill>
              <a:ln w="25400" cap="flat">
                <a:solidFill>
                  <a:srgbClr val="60606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397" name="Rectangle 13"/>
              <p:cNvSpPr>
                <a:spLocks/>
              </p:cNvSpPr>
              <p:nvPr/>
            </p:nvSpPr>
            <p:spPr bwMode="auto">
              <a:xfrm>
                <a:off x="79" y="678"/>
                <a:ext cx="20" cy="88"/>
              </a:xfrm>
              <a:prstGeom prst="rect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</p:grpSp>
        <p:grpSp>
          <p:nvGrpSpPr>
            <p:cNvPr id="16405" name="Group 21"/>
            <p:cNvGrpSpPr>
              <a:grpSpLocks/>
            </p:cNvGrpSpPr>
            <p:nvPr/>
          </p:nvGrpSpPr>
          <p:grpSpPr bwMode="auto">
            <a:xfrm>
              <a:off x="3357" y="1573"/>
              <a:ext cx="1532" cy="1025"/>
              <a:chOff x="0" y="0"/>
              <a:chExt cx="1532" cy="1025"/>
            </a:xfrm>
          </p:grpSpPr>
          <p:sp>
            <p:nvSpPr>
              <p:cNvPr id="16399" name="Rectangle 15"/>
              <p:cNvSpPr>
                <a:spLocks/>
              </p:cNvSpPr>
              <p:nvPr/>
            </p:nvSpPr>
            <p:spPr bwMode="auto">
              <a:xfrm>
                <a:off x="0" y="0"/>
                <a:ext cx="1532" cy="1025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chemeClr val="tx1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00" name="Rectangle 16"/>
              <p:cNvSpPr>
                <a:spLocks/>
              </p:cNvSpPr>
              <p:nvPr/>
            </p:nvSpPr>
            <p:spPr bwMode="auto">
              <a:xfrm rot="-3240000">
                <a:off x="229" y="227"/>
                <a:ext cx="255" cy="50"/>
              </a:xfrm>
              <a:prstGeom prst="rect">
                <a:avLst/>
              </a:prstGeom>
              <a:solidFill>
                <a:srgbClr val="AAAAAA"/>
              </a:solidFill>
              <a:ln w="25400" cap="flat">
                <a:solidFill>
                  <a:srgbClr val="AAAAAA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01" name="Rectangle 17"/>
              <p:cNvSpPr>
                <a:spLocks/>
              </p:cNvSpPr>
              <p:nvPr/>
            </p:nvSpPr>
            <p:spPr bwMode="auto">
              <a:xfrm rot="3600000">
                <a:off x="1037" y="218"/>
                <a:ext cx="255" cy="50"/>
              </a:xfrm>
              <a:prstGeom prst="rect">
                <a:avLst/>
              </a:prstGeom>
              <a:solidFill>
                <a:srgbClr val="AAAAAA"/>
              </a:solidFill>
              <a:ln w="25400" cap="flat">
                <a:solidFill>
                  <a:srgbClr val="AAAAAA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02" name="Freeform 18"/>
              <p:cNvSpPr>
                <a:spLocks/>
              </p:cNvSpPr>
              <p:nvPr/>
            </p:nvSpPr>
            <p:spPr bwMode="auto">
              <a:xfrm rot="1560000">
                <a:off x="1039" y="647"/>
                <a:ext cx="224" cy="159"/>
              </a:xfrm>
              <a:custGeom>
                <a:avLst/>
                <a:gdLst>
                  <a:gd name="T0" fmla="*/ 21600 w 21600"/>
                  <a:gd name="T1" fmla="*/ 65 h 21600"/>
                  <a:gd name="T2" fmla="*/ 21509 w 21600"/>
                  <a:gd name="T3" fmla="*/ 21600 h 21600"/>
                  <a:gd name="T4" fmla="*/ 8939 w 21600"/>
                  <a:gd name="T5" fmla="*/ 21600 h 21600"/>
                  <a:gd name="T6" fmla="*/ 0 w 21600"/>
                  <a:gd name="T7" fmla="*/ 14993 h 21600"/>
                  <a:gd name="T8" fmla="*/ 0 w 21600"/>
                  <a:gd name="T9" fmla="*/ 6607 h 21600"/>
                  <a:gd name="T10" fmla="*/ 8939 w 21600"/>
                  <a:gd name="T11" fmla="*/ 0 h 21600"/>
                  <a:gd name="T12" fmla="*/ 21600 w 21600"/>
                  <a:gd name="T13" fmla="*/ 65 h 21600"/>
                  <a:gd name="T14" fmla="*/ 21600 w 21600"/>
                  <a:gd name="T15" fmla="*/ 6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21600" y="65"/>
                    </a:moveTo>
                    <a:lnTo>
                      <a:pt x="21509" y="21600"/>
                    </a:lnTo>
                    <a:lnTo>
                      <a:pt x="8939" y="21600"/>
                    </a:lnTo>
                    <a:lnTo>
                      <a:pt x="0" y="14993"/>
                    </a:lnTo>
                    <a:lnTo>
                      <a:pt x="0" y="6607"/>
                    </a:lnTo>
                    <a:lnTo>
                      <a:pt x="8939" y="0"/>
                    </a:lnTo>
                    <a:lnTo>
                      <a:pt x="21600" y="65"/>
                    </a:lnTo>
                    <a:close/>
                    <a:moveTo>
                      <a:pt x="21600" y="65"/>
                    </a:moveTo>
                  </a:path>
                </a:pathLst>
              </a:custGeom>
              <a:solidFill>
                <a:srgbClr val="000000">
                  <a:alpha val="0"/>
                </a:srgbClr>
              </a:solidFill>
              <a:ln w="38100" cap="flat">
                <a:solidFill>
                  <a:srgbClr val="A968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03" name="Rectangle 19"/>
              <p:cNvSpPr>
                <a:spLocks/>
              </p:cNvSpPr>
              <p:nvPr/>
            </p:nvSpPr>
            <p:spPr bwMode="auto">
              <a:xfrm>
                <a:off x="654" y="252"/>
                <a:ext cx="230" cy="45"/>
              </a:xfrm>
              <a:prstGeom prst="rect">
                <a:avLst/>
              </a:prstGeom>
              <a:solidFill>
                <a:srgbClr val="669C35"/>
              </a:solidFill>
              <a:ln w="25400" cap="flat">
                <a:solidFill>
                  <a:srgbClr val="669C35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04" name="Rectangle 20"/>
              <p:cNvSpPr>
                <a:spLocks/>
              </p:cNvSpPr>
              <p:nvPr/>
            </p:nvSpPr>
            <p:spPr bwMode="auto">
              <a:xfrm rot="3540000">
                <a:off x="229" y="686"/>
                <a:ext cx="256" cy="50"/>
              </a:xfrm>
              <a:prstGeom prst="rect">
                <a:avLst/>
              </a:prstGeom>
              <a:solidFill>
                <a:srgbClr val="AAAAAA"/>
              </a:solidFill>
              <a:ln w="25400" cap="flat">
                <a:solidFill>
                  <a:srgbClr val="AAAAAA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</p:grpSp>
        <p:grpSp>
          <p:nvGrpSpPr>
            <p:cNvPr id="16414" name="Group 30"/>
            <p:cNvGrpSpPr>
              <a:grpSpLocks/>
            </p:cNvGrpSpPr>
            <p:nvPr/>
          </p:nvGrpSpPr>
          <p:grpSpPr bwMode="auto">
            <a:xfrm flipH="1">
              <a:off x="255" y="147"/>
              <a:ext cx="1532" cy="1026"/>
              <a:chOff x="0" y="0"/>
              <a:chExt cx="1532" cy="1025"/>
            </a:xfrm>
          </p:grpSpPr>
          <p:sp>
            <p:nvSpPr>
              <p:cNvPr id="16406" name="Rectangle 22"/>
              <p:cNvSpPr>
                <a:spLocks/>
              </p:cNvSpPr>
              <p:nvPr/>
            </p:nvSpPr>
            <p:spPr bwMode="auto">
              <a:xfrm flipH="1">
                <a:off x="0" y="0"/>
                <a:ext cx="1532" cy="1025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chemeClr val="tx1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07" name="Rectangle 23"/>
              <p:cNvSpPr>
                <a:spLocks/>
              </p:cNvSpPr>
              <p:nvPr/>
            </p:nvSpPr>
            <p:spPr bwMode="auto">
              <a:xfrm rot="17820000" flipH="1">
                <a:off x="101" y="402"/>
                <a:ext cx="233" cy="47"/>
              </a:xfrm>
              <a:prstGeom prst="rect">
                <a:avLst/>
              </a:prstGeom>
              <a:solidFill>
                <a:srgbClr val="AAAAAA"/>
              </a:solidFill>
              <a:ln w="25400" cap="flat">
                <a:solidFill>
                  <a:srgbClr val="AAAAAA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08" name="Freeform 24"/>
              <p:cNvSpPr>
                <a:spLocks/>
              </p:cNvSpPr>
              <p:nvPr/>
            </p:nvSpPr>
            <p:spPr bwMode="auto">
              <a:xfrm rot="1079999">
                <a:off x="1027" y="709"/>
                <a:ext cx="209" cy="144"/>
              </a:xfrm>
              <a:custGeom>
                <a:avLst/>
                <a:gdLst>
                  <a:gd name="T0" fmla="*/ 21600 w 21600"/>
                  <a:gd name="T1" fmla="*/ 65 h 21600"/>
                  <a:gd name="T2" fmla="*/ 21509 w 21600"/>
                  <a:gd name="T3" fmla="*/ 21600 h 21600"/>
                  <a:gd name="T4" fmla="*/ 8939 w 21600"/>
                  <a:gd name="T5" fmla="*/ 21600 h 21600"/>
                  <a:gd name="T6" fmla="*/ 0 w 21600"/>
                  <a:gd name="T7" fmla="*/ 14993 h 21600"/>
                  <a:gd name="T8" fmla="*/ 0 w 21600"/>
                  <a:gd name="T9" fmla="*/ 6607 h 21600"/>
                  <a:gd name="T10" fmla="*/ 8939 w 21600"/>
                  <a:gd name="T11" fmla="*/ 0 h 21600"/>
                  <a:gd name="T12" fmla="*/ 21600 w 21600"/>
                  <a:gd name="T13" fmla="*/ 65 h 21600"/>
                  <a:gd name="T14" fmla="*/ 21600 w 21600"/>
                  <a:gd name="T15" fmla="*/ 6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21600" y="65"/>
                    </a:moveTo>
                    <a:lnTo>
                      <a:pt x="21509" y="21600"/>
                    </a:lnTo>
                    <a:lnTo>
                      <a:pt x="8939" y="21600"/>
                    </a:lnTo>
                    <a:lnTo>
                      <a:pt x="0" y="14993"/>
                    </a:lnTo>
                    <a:lnTo>
                      <a:pt x="0" y="6607"/>
                    </a:lnTo>
                    <a:lnTo>
                      <a:pt x="8939" y="0"/>
                    </a:lnTo>
                    <a:lnTo>
                      <a:pt x="21600" y="65"/>
                    </a:lnTo>
                    <a:close/>
                    <a:moveTo>
                      <a:pt x="21600" y="65"/>
                    </a:moveTo>
                  </a:path>
                </a:pathLst>
              </a:custGeom>
              <a:solidFill>
                <a:srgbClr val="000000">
                  <a:alpha val="0"/>
                </a:srgbClr>
              </a:solidFill>
              <a:ln w="38100" cap="flat">
                <a:solidFill>
                  <a:srgbClr val="A968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09" name="Rectangle 25"/>
              <p:cNvSpPr>
                <a:spLocks/>
              </p:cNvSpPr>
              <p:nvPr/>
            </p:nvSpPr>
            <p:spPr bwMode="auto">
              <a:xfrm rot="3600000" flipH="1">
                <a:off x="176" y="754"/>
                <a:ext cx="233" cy="47"/>
              </a:xfrm>
              <a:prstGeom prst="rect">
                <a:avLst/>
              </a:prstGeom>
              <a:solidFill>
                <a:srgbClr val="AAAAAA"/>
              </a:solidFill>
              <a:ln w="25400" cap="flat">
                <a:solidFill>
                  <a:srgbClr val="AAAAAA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10" name="Rectangle 26"/>
              <p:cNvSpPr>
                <a:spLocks/>
              </p:cNvSpPr>
              <p:nvPr/>
            </p:nvSpPr>
            <p:spPr bwMode="auto">
              <a:xfrm rot="15180000" flipH="1">
                <a:off x="1226" y="374"/>
                <a:ext cx="233" cy="46"/>
              </a:xfrm>
              <a:prstGeom prst="rect">
                <a:avLst/>
              </a:prstGeom>
              <a:solidFill>
                <a:srgbClr val="AAAAAA"/>
              </a:solidFill>
              <a:ln w="25400" cap="flat">
                <a:solidFill>
                  <a:srgbClr val="AAAAAA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11" name="Rectangle 27"/>
              <p:cNvSpPr>
                <a:spLocks/>
              </p:cNvSpPr>
              <p:nvPr/>
            </p:nvSpPr>
            <p:spPr bwMode="auto">
              <a:xfrm rot="3060000" flipH="1">
                <a:off x="418" y="434"/>
                <a:ext cx="160" cy="17"/>
              </a:xfrm>
              <a:prstGeom prst="rect">
                <a:avLst/>
              </a:prstGeom>
              <a:solidFill>
                <a:srgbClr val="5E30EB"/>
              </a:solidFill>
              <a:ln w="25400" cap="flat">
                <a:solidFill>
                  <a:srgbClr val="5E30E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12" name="Rectangle 28"/>
              <p:cNvSpPr>
                <a:spLocks/>
              </p:cNvSpPr>
              <p:nvPr/>
            </p:nvSpPr>
            <p:spPr bwMode="auto">
              <a:xfrm rot="13740000" flipH="1">
                <a:off x="453" y="130"/>
                <a:ext cx="206" cy="40"/>
              </a:xfrm>
              <a:prstGeom prst="rect">
                <a:avLst/>
              </a:prstGeom>
              <a:solidFill>
                <a:srgbClr val="AAAAAA"/>
              </a:solidFill>
              <a:ln w="25400" cap="flat">
                <a:solidFill>
                  <a:srgbClr val="AAAAAA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13" name="Freeform 29"/>
              <p:cNvSpPr>
                <a:spLocks/>
              </p:cNvSpPr>
              <p:nvPr/>
            </p:nvSpPr>
            <p:spPr bwMode="auto">
              <a:xfrm rot="-8459999">
                <a:off x="858" y="381"/>
                <a:ext cx="142" cy="92"/>
              </a:xfrm>
              <a:custGeom>
                <a:avLst/>
                <a:gdLst>
                  <a:gd name="T0" fmla="*/ 0 w 21600"/>
                  <a:gd name="T1" fmla="*/ 21434 h 21600"/>
                  <a:gd name="T2" fmla="*/ 9083 w 21600"/>
                  <a:gd name="T3" fmla="*/ 21600 h 21600"/>
                  <a:gd name="T4" fmla="*/ 21600 w 21600"/>
                  <a:gd name="T5" fmla="*/ 374 h 21600"/>
                  <a:gd name="T6" fmla="*/ 12658 w 21600"/>
                  <a:gd name="T7" fmla="*/ 0 h 21600"/>
                  <a:gd name="T8" fmla="*/ 0 w 21600"/>
                  <a:gd name="T9" fmla="*/ 21434 h 21600"/>
                  <a:gd name="T10" fmla="*/ 0 w 21600"/>
                  <a:gd name="T11" fmla="*/ 2143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21434"/>
                    </a:moveTo>
                    <a:lnTo>
                      <a:pt x="9083" y="21600"/>
                    </a:lnTo>
                    <a:lnTo>
                      <a:pt x="21600" y="374"/>
                    </a:lnTo>
                    <a:lnTo>
                      <a:pt x="12658" y="0"/>
                    </a:lnTo>
                    <a:lnTo>
                      <a:pt x="0" y="21434"/>
                    </a:lnTo>
                    <a:close/>
                    <a:moveTo>
                      <a:pt x="0" y="21434"/>
                    </a:moveTo>
                  </a:path>
                </a:pathLst>
              </a:custGeom>
              <a:solidFill>
                <a:srgbClr val="000000">
                  <a:alpha val="0"/>
                </a:srgbClr>
              </a:solidFill>
              <a:ln w="38100" cap="flat">
                <a:solidFill>
                  <a:srgbClr val="669C35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</p:grpSp>
        <p:sp>
          <p:nvSpPr>
            <p:cNvPr id="16415" name="Line 31"/>
            <p:cNvSpPr>
              <a:spLocks noChangeShapeType="1"/>
            </p:cNvSpPr>
            <p:nvPr/>
          </p:nvSpPr>
          <p:spPr bwMode="auto">
            <a:xfrm rot="10800000" flipH="1">
              <a:off x="916" y="595"/>
              <a:ext cx="662" cy="0"/>
            </a:xfrm>
            <a:prstGeom prst="line">
              <a:avLst/>
            </a:prstGeom>
            <a:noFill/>
            <a:ln w="25400" cap="flat">
              <a:solidFill>
                <a:srgbClr val="2CB18B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16" name="Line 32"/>
            <p:cNvSpPr>
              <a:spLocks noChangeShapeType="1"/>
            </p:cNvSpPr>
            <p:nvPr/>
          </p:nvSpPr>
          <p:spPr bwMode="auto">
            <a:xfrm>
              <a:off x="513" y="3213"/>
              <a:ext cx="2" cy="174"/>
            </a:xfrm>
            <a:prstGeom prst="line">
              <a:avLst/>
            </a:prstGeom>
            <a:noFill/>
            <a:ln w="1905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17" name="Line 33"/>
            <p:cNvSpPr>
              <a:spLocks noChangeShapeType="1"/>
            </p:cNvSpPr>
            <p:nvPr/>
          </p:nvSpPr>
          <p:spPr bwMode="auto">
            <a:xfrm flipH="1">
              <a:off x="455" y="3213"/>
              <a:ext cx="63" cy="66"/>
            </a:xfrm>
            <a:prstGeom prst="line">
              <a:avLst/>
            </a:prstGeom>
            <a:noFill/>
            <a:ln w="1905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18" name="Line 34"/>
            <p:cNvSpPr>
              <a:spLocks noChangeShapeType="1"/>
            </p:cNvSpPr>
            <p:nvPr/>
          </p:nvSpPr>
          <p:spPr bwMode="auto">
            <a:xfrm>
              <a:off x="1100" y="3274"/>
              <a:ext cx="983" cy="3"/>
            </a:xfrm>
            <a:prstGeom prst="line">
              <a:avLst/>
            </a:prstGeom>
            <a:noFill/>
            <a:ln w="2540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19" name="Line 35"/>
            <p:cNvSpPr>
              <a:spLocks noChangeShapeType="1"/>
            </p:cNvSpPr>
            <p:nvPr/>
          </p:nvSpPr>
          <p:spPr bwMode="auto">
            <a:xfrm>
              <a:off x="446" y="3293"/>
              <a:ext cx="480" cy="2"/>
            </a:xfrm>
            <a:prstGeom prst="line">
              <a:avLst/>
            </a:prstGeom>
            <a:noFill/>
            <a:ln w="1905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20" name="Line 36"/>
            <p:cNvSpPr>
              <a:spLocks noChangeShapeType="1"/>
            </p:cNvSpPr>
            <p:nvPr/>
          </p:nvSpPr>
          <p:spPr bwMode="auto">
            <a:xfrm rot="10800000" flipH="1">
              <a:off x="3729" y="1842"/>
              <a:ext cx="773" cy="396"/>
            </a:xfrm>
            <a:prstGeom prst="line">
              <a:avLst/>
            </a:prstGeom>
            <a:noFill/>
            <a:ln w="2540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21" name="Line 37"/>
            <p:cNvSpPr>
              <a:spLocks noChangeShapeType="1"/>
            </p:cNvSpPr>
            <p:nvPr/>
          </p:nvSpPr>
          <p:spPr bwMode="auto">
            <a:xfrm>
              <a:off x="4243" y="1842"/>
              <a:ext cx="258" cy="0"/>
            </a:xfrm>
            <a:prstGeom prst="line">
              <a:avLst/>
            </a:prstGeom>
            <a:noFill/>
            <a:ln w="2540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22" name="Line 38"/>
            <p:cNvSpPr>
              <a:spLocks noChangeShapeType="1"/>
            </p:cNvSpPr>
            <p:nvPr/>
          </p:nvSpPr>
          <p:spPr bwMode="auto">
            <a:xfrm>
              <a:off x="3750" y="1842"/>
              <a:ext cx="656" cy="401"/>
            </a:xfrm>
            <a:prstGeom prst="line">
              <a:avLst/>
            </a:prstGeom>
            <a:noFill/>
            <a:ln w="2540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23" name="Line 39"/>
            <p:cNvSpPr>
              <a:spLocks noChangeShapeType="1"/>
            </p:cNvSpPr>
            <p:nvPr/>
          </p:nvSpPr>
          <p:spPr bwMode="auto">
            <a:xfrm>
              <a:off x="3740" y="2240"/>
              <a:ext cx="651" cy="0"/>
            </a:xfrm>
            <a:prstGeom prst="line">
              <a:avLst/>
            </a:prstGeom>
            <a:noFill/>
            <a:ln w="2540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24" name="Line 40"/>
            <p:cNvSpPr>
              <a:spLocks noChangeShapeType="1"/>
            </p:cNvSpPr>
            <p:nvPr/>
          </p:nvSpPr>
          <p:spPr bwMode="auto">
            <a:xfrm>
              <a:off x="3740" y="1842"/>
              <a:ext cx="263" cy="0"/>
            </a:xfrm>
            <a:prstGeom prst="line">
              <a:avLst/>
            </a:prstGeom>
            <a:noFill/>
            <a:ln w="2540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25" name="Line 41"/>
            <p:cNvSpPr>
              <a:spLocks noChangeShapeType="1"/>
            </p:cNvSpPr>
            <p:nvPr/>
          </p:nvSpPr>
          <p:spPr bwMode="auto">
            <a:xfrm rot="10800000" flipH="1">
              <a:off x="754" y="904"/>
              <a:ext cx="717" cy="0"/>
            </a:xfrm>
            <a:prstGeom prst="line">
              <a:avLst/>
            </a:prstGeom>
            <a:noFill/>
            <a:ln w="25400" cap="flat">
              <a:solidFill>
                <a:srgbClr val="2CB18B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26" name="Line 42"/>
            <p:cNvSpPr>
              <a:spLocks noChangeShapeType="1"/>
            </p:cNvSpPr>
            <p:nvPr/>
          </p:nvSpPr>
          <p:spPr bwMode="auto">
            <a:xfrm rot="10800000" flipH="1">
              <a:off x="734" y="595"/>
              <a:ext cx="809" cy="310"/>
            </a:xfrm>
            <a:prstGeom prst="line">
              <a:avLst/>
            </a:prstGeom>
            <a:noFill/>
            <a:ln w="25400" cap="flat">
              <a:solidFill>
                <a:srgbClr val="2CB18B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27" name="Line 43"/>
            <p:cNvSpPr>
              <a:spLocks noChangeShapeType="1"/>
            </p:cNvSpPr>
            <p:nvPr/>
          </p:nvSpPr>
          <p:spPr bwMode="auto">
            <a:xfrm>
              <a:off x="466" y="565"/>
              <a:ext cx="1010" cy="340"/>
            </a:xfrm>
            <a:prstGeom prst="line">
              <a:avLst/>
            </a:prstGeom>
            <a:noFill/>
            <a:ln w="25400" cap="flat">
              <a:solidFill>
                <a:srgbClr val="2CB18B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28" name="Line 44"/>
            <p:cNvSpPr>
              <a:spLocks noChangeShapeType="1"/>
            </p:cNvSpPr>
            <p:nvPr/>
          </p:nvSpPr>
          <p:spPr bwMode="auto">
            <a:xfrm rot="10800000" flipH="1">
              <a:off x="466" y="555"/>
              <a:ext cx="325" cy="0"/>
            </a:xfrm>
            <a:prstGeom prst="line">
              <a:avLst/>
            </a:prstGeom>
            <a:noFill/>
            <a:ln w="25400" cap="flat">
              <a:solidFill>
                <a:srgbClr val="2CB18B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29" name="Line 45"/>
            <p:cNvSpPr>
              <a:spLocks noChangeShapeType="1"/>
            </p:cNvSpPr>
            <p:nvPr/>
          </p:nvSpPr>
          <p:spPr bwMode="auto">
            <a:xfrm>
              <a:off x="1262" y="307"/>
              <a:ext cx="0" cy="298"/>
            </a:xfrm>
            <a:prstGeom prst="line">
              <a:avLst/>
            </a:prstGeom>
            <a:noFill/>
            <a:ln w="25400" cap="flat">
              <a:solidFill>
                <a:srgbClr val="5E30EB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30" name="Line 46"/>
            <p:cNvSpPr>
              <a:spLocks noChangeShapeType="1"/>
            </p:cNvSpPr>
            <p:nvPr/>
          </p:nvSpPr>
          <p:spPr bwMode="auto">
            <a:xfrm>
              <a:off x="1252" y="307"/>
              <a:ext cx="2359" cy="0"/>
            </a:xfrm>
            <a:prstGeom prst="line">
              <a:avLst/>
            </a:prstGeom>
            <a:noFill/>
            <a:ln w="25400" cap="flat">
              <a:solidFill>
                <a:srgbClr val="5E30EB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31" name="Oval 47"/>
            <p:cNvSpPr>
              <a:spLocks/>
            </p:cNvSpPr>
            <p:nvPr/>
          </p:nvSpPr>
          <p:spPr bwMode="auto">
            <a:xfrm>
              <a:off x="2073" y="3112"/>
              <a:ext cx="57" cy="278"/>
            </a:xfrm>
            <a:prstGeom prst="ellipse">
              <a:avLst/>
            </a:prstGeom>
            <a:solidFill>
              <a:srgbClr val="94E3FE"/>
            </a:solidFill>
            <a:ln w="25400" cap="flat">
              <a:solidFill>
                <a:srgbClr val="94E3FE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32" name="Rectangle 48"/>
            <p:cNvSpPr>
              <a:spLocks/>
            </p:cNvSpPr>
            <p:nvPr/>
          </p:nvSpPr>
          <p:spPr bwMode="auto">
            <a:xfrm rot="-4320000">
              <a:off x="2381" y="2733"/>
              <a:ext cx="368" cy="104"/>
            </a:xfrm>
            <a:prstGeom prst="rect">
              <a:avLst/>
            </a:prstGeom>
            <a:solidFill>
              <a:srgbClr val="AAAAAA"/>
            </a:solidFill>
            <a:ln w="25400" cap="flat">
              <a:solidFill>
                <a:srgbClr val="AAAAA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33" name="Line 49"/>
            <p:cNvSpPr>
              <a:spLocks noChangeShapeType="1"/>
            </p:cNvSpPr>
            <p:nvPr/>
          </p:nvSpPr>
          <p:spPr bwMode="auto">
            <a:xfrm rot="10800000" flipH="1">
              <a:off x="2618" y="2280"/>
              <a:ext cx="1038" cy="539"/>
            </a:xfrm>
            <a:prstGeom prst="line">
              <a:avLst/>
            </a:prstGeom>
            <a:noFill/>
            <a:ln w="2540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34" name="Line 50"/>
            <p:cNvSpPr>
              <a:spLocks noChangeShapeType="1"/>
            </p:cNvSpPr>
            <p:nvPr/>
          </p:nvSpPr>
          <p:spPr bwMode="auto">
            <a:xfrm>
              <a:off x="2644" y="2786"/>
              <a:ext cx="0" cy="448"/>
            </a:xfrm>
            <a:prstGeom prst="line">
              <a:avLst/>
            </a:prstGeom>
            <a:noFill/>
            <a:ln w="2540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35" name="Oval 51"/>
            <p:cNvSpPr>
              <a:spLocks/>
            </p:cNvSpPr>
            <p:nvPr/>
          </p:nvSpPr>
          <p:spPr bwMode="auto">
            <a:xfrm rot="-1319999">
              <a:off x="3357" y="2389"/>
              <a:ext cx="58" cy="277"/>
            </a:xfrm>
            <a:prstGeom prst="ellipse">
              <a:avLst/>
            </a:prstGeom>
            <a:solidFill>
              <a:srgbClr val="94E3FE"/>
            </a:solidFill>
            <a:ln w="25400" cap="flat">
              <a:solidFill>
                <a:srgbClr val="94E3FE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36" name="Line 52"/>
            <p:cNvSpPr>
              <a:spLocks noChangeShapeType="1"/>
            </p:cNvSpPr>
            <p:nvPr/>
          </p:nvSpPr>
          <p:spPr bwMode="auto">
            <a:xfrm rot="10800000" flipH="1">
              <a:off x="2100" y="3242"/>
              <a:ext cx="544" cy="24"/>
            </a:xfrm>
            <a:prstGeom prst="line">
              <a:avLst/>
            </a:prstGeom>
            <a:noFill/>
            <a:ln w="25400" cap="flat">
              <a:solidFill>
                <a:srgbClr val="E324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37" name="Rectangle 53"/>
            <p:cNvSpPr>
              <a:spLocks/>
            </p:cNvSpPr>
            <p:nvPr/>
          </p:nvSpPr>
          <p:spPr bwMode="auto">
            <a:xfrm rot="-1620000">
              <a:off x="2470" y="3242"/>
              <a:ext cx="376" cy="88"/>
            </a:xfrm>
            <a:prstGeom prst="rect">
              <a:avLst/>
            </a:prstGeom>
            <a:solidFill>
              <a:srgbClr val="AAAAAA"/>
            </a:solidFill>
            <a:ln w="25400" cap="flat">
              <a:solidFill>
                <a:srgbClr val="AAAAA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38" name="Line 54"/>
            <p:cNvSpPr>
              <a:spLocks noChangeShapeType="1"/>
            </p:cNvSpPr>
            <p:nvPr/>
          </p:nvSpPr>
          <p:spPr bwMode="auto">
            <a:xfrm rot="10800000" flipH="1">
              <a:off x="2620" y="1832"/>
              <a:ext cx="1045" cy="2"/>
            </a:xfrm>
            <a:prstGeom prst="line">
              <a:avLst/>
            </a:prstGeom>
            <a:noFill/>
            <a:ln w="25400" cap="flat">
              <a:solidFill>
                <a:srgbClr val="2CB18B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39" name="Line 55"/>
            <p:cNvSpPr>
              <a:spLocks noChangeShapeType="1"/>
            </p:cNvSpPr>
            <p:nvPr/>
          </p:nvSpPr>
          <p:spPr bwMode="auto">
            <a:xfrm rot="10800000" flipH="1">
              <a:off x="2652" y="1338"/>
              <a:ext cx="0" cy="496"/>
            </a:xfrm>
            <a:prstGeom prst="line">
              <a:avLst/>
            </a:prstGeom>
            <a:noFill/>
            <a:ln w="25400" cap="flat">
              <a:solidFill>
                <a:srgbClr val="2CB18B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40" name="Line 56"/>
            <p:cNvSpPr>
              <a:spLocks noChangeShapeType="1"/>
            </p:cNvSpPr>
            <p:nvPr/>
          </p:nvSpPr>
          <p:spPr bwMode="auto">
            <a:xfrm rot="10800000">
              <a:off x="1521" y="917"/>
              <a:ext cx="1155" cy="421"/>
            </a:xfrm>
            <a:prstGeom prst="line">
              <a:avLst/>
            </a:prstGeom>
            <a:noFill/>
            <a:ln w="25400" cap="flat">
              <a:solidFill>
                <a:srgbClr val="2CB18B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41" name="Oval 57"/>
            <p:cNvSpPr>
              <a:spLocks/>
            </p:cNvSpPr>
            <p:nvPr/>
          </p:nvSpPr>
          <p:spPr bwMode="auto">
            <a:xfrm rot="-5340000">
              <a:off x="2622" y="1406"/>
              <a:ext cx="60" cy="268"/>
            </a:xfrm>
            <a:prstGeom prst="ellipse">
              <a:avLst/>
            </a:prstGeom>
            <a:solidFill>
              <a:srgbClr val="94E3FE"/>
            </a:solidFill>
            <a:ln w="25400" cap="flat">
              <a:solidFill>
                <a:srgbClr val="94E3FE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42" name="Oval 58"/>
            <p:cNvSpPr>
              <a:spLocks/>
            </p:cNvSpPr>
            <p:nvPr/>
          </p:nvSpPr>
          <p:spPr bwMode="auto">
            <a:xfrm rot="1139999">
              <a:off x="2347" y="1076"/>
              <a:ext cx="58" cy="277"/>
            </a:xfrm>
            <a:prstGeom prst="ellipse">
              <a:avLst/>
            </a:prstGeom>
            <a:solidFill>
              <a:srgbClr val="94E3FE"/>
            </a:solidFill>
            <a:ln w="25400" cap="flat">
              <a:solidFill>
                <a:srgbClr val="94E3FE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43" name="Line 59"/>
            <p:cNvSpPr>
              <a:spLocks noChangeShapeType="1"/>
            </p:cNvSpPr>
            <p:nvPr/>
          </p:nvSpPr>
          <p:spPr bwMode="auto">
            <a:xfrm rot="10800000" flipH="1">
              <a:off x="2556" y="2270"/>
              <a:ext cx="1103" cy="4"/>
            </a:xfrm>
            <a:prstGeom prst="line">
              <a:avLst/>
            </a:prstGeom>
            <a:noFill/>
            <a:ln w="25400" cap="flat">
              <a:solidFill>
                <a:srgbClr val="E32400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44" name="Rectangle 60"/>
            <p:cNvSpPr>
              <a:spLocks/>
            </p:cNvSpPr>
            <p:nvPr/>
          </p:nvSpPr>
          <p:spPr bwMode="auto">
            <a:xfrm rot="-8100000">
              <a:off x="2377" y="1834"/>
              <a:ext cx="384" cy="112"/>
            </a:xfrm>
            <a:prstGeom prst="rect">
              <a:avLst/>
            </a:prstGeom>
            <a:solidFill>
              <a:srgbClr val="AAAAAA"/>
            </a:solidFill>
            <a:ln w="25400" cap="flat">
              <a:solidFill>
                <a:srgbClr val="AAAAA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45" name="Rectangle 61"/>
            <p:cNvSpPr>
              <a:spLocks/>
            </p:cNvSpPr>
            <p:nvPr/>
          </p:nvSpPr>
          <p:spPr bwMode="auto">
            <a:xfrm rot="-6540000">
              <a:off x="2510" y="1242"/>
              <a:ext cx="384" cy="88"/>
            </a:xfrm>
            <a:prstGeom prst="rect">
              <a:avLst/>
            </a:prstGeom>
            <a:solidFill>
              <a:srgbClr val="AAAAAA"/>
            </a:solidFill>
            <a:ln w="25400" cap="flat">
              <a:solidFill>
                <a:srgbClr val="AAAAA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46" name="Line 62"/>
            <p:cNvSpPr>
              <a:spLocks noChangeShapeType="1"/>
            </p:cNvSpPr>
            <p:nvPr/>
          </p:nvSpPr>
          <p:spPr bwMode="auto">
            <a:xfrm>
              <a:off x="1530" y="924"/>
              <a:ext cx="1812" cy="0"/>
            </a:xfrm>
            <a:prstGeom prst="line">
              <a:avLst/>
            </a:prstGeom>
            <a:noFill/>
            <a:ln w="25400" cap="flat">
              <a:solidFill>
                <a:srgbClr val="2CB18B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47" name="Rectangle 63"/>
            <p:cNvSpPr>
              <a:spLocks/>
            </p:cNvSpPr>
            <p:nvPr/>
          </p:nvSpPr>
          <p:spPr bwMode="auto">
            <a:xfrm>
              <a:off x="102" y="2139"/>
              <a:ext cx="1448" cy="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000000"/>
                  </a:solidFill>
                  <a:latin typeface="Avenir Black" charset="0"/>
                  <a:ea typeface="Avenir Black" charset="0"/>
                  <a:cs typeface="Avenir Black" charset="0"/>
                  <a:sym typeface="Avenir Black" charset="0"/>
                </a:rPr>
                <a:t>OPSL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000000"/>
                  </a:solidFill>
                  <a:latin typeface="Avenir Black" charset="0"/>
                  <a:ea typeface="Avenir Black" charset="0"/>
                  <a:cs typeface="Avenir Black" charset="0"/>
                  <a:sym typeface="Avenir Black" charset="0"/>
                </a:rPr>
                <a:t>1009 nm CW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000000"/>
                  </a:solidFill>
                  <a:latin typeface="Avenir Black" charset="0"/>
                  <a:ea typeface="Avenir Black" charset="0"/>
                  <a:cs typeface="Avenir Black" charset="0"/>
                  <a:sym typeface="Avenir Black" charset="0"/>
                </a:rPr>
                <a:t>3.3 Watts</a:t>
              </a:r>
            </a:p>
          </p:txBody>
        </p:sp>
        <p:sp>
          <p:nvSpPr>
            <p:cNvPr id="16449" name="Rectangle 65"/>
            <p:cNvSpPr>
              <a:spLocks/>
            </p:cNvSpPr>
            <p:nvPr/>
          </p:nvSpPr>
          <p:spPr bwMode="auto">
            <a:xfrm>
              <a:off x="2195" y="3122"/>
              <a:ext cx="216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900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𝜑</a:t>
              </a:r>
            </a:p>
          </p:txBody>
        </p:sp>
        <p:sp>
          <p:nvSpPr>
            <p:cNvPr id="16450" name="Rectangle 66"/>
            <p:cNvSpPr>
              <a:spLocks/>
            </p:cNvSpPr>
            <p:nvPr/>
          </p:nvSpPr>
          <p:spPr bwMode="auto">
            <a:xfrm>
              <a:off x="1941" y="0"/>
              <a:ext cx="1224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5E30EB"/>
                  </a:solidFill>
                  <a:latin typeface="Avenir Black" charset="0"/>
                  <a:ea typeface="Avenir Black" charset="0"/>
                  <a:cs typeface="Avenir Black" charset="0"/>
                  <a:sym typeface="Avenir Black" charset="0"/>
                </a:rPr>
                <a:t>252.4 nm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5E30EB"/>
                  </a:solidFill>
                  <a:latin typeface="Avenir Black" charset="0"/>
                  <a:ea typeface="Avenir Black" charset="0"/>
                  <a:cs typeface="Avenir Black" charset="0"/>
                  <a:sym typeface="Avenir Black" charset="0"/>
                </a:rPr>
                <a:t>320 mW</a:t>
              </a:r>
            </a:p>
          </p:txBody>
        </p:sp>
        <p:sp>
          <p:nvSpPr>
            <p:cNvPr id="16451" name="Rectangle 67"/>
            <p:cNvSpPr>
              <a:spLocks/>
            </p:cNvSpPr>
            <p:nvPr/>
          </p:nvSpPr>
          <p:spPr bwMode="auto">
            <a:xfrm>
              <a:off x="2588" y="1548"/>
              <a:ext cx="1064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35B18C"/>
                  </a:solidFill>
                  <a:latin typeface="Avenir Black" charset="0"/>
                  <a:ea typeface="Avenir Black" charset="0"/>
                  <a:cs typeface="Avenir Black" charset="0"/>
                  <a:sym typeface="Avenir Black" charset="0"/>
                </a:rPr>
                <a:t>505 nm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35B18C"/>
                  </a:solidFill>
                  <a:latin typeface="Avenir Black" charset="0"/>
                  <a:ea typeface="Avenir Black" charset="0"/>
                  <a:cs typeface="Avenir Black" charset="0"/>
                  <a:sym typeface="Avenir Black" charset="0"/>
                </a:rPr>
                <a:t>1.6 W</a:t>
              </a:r>
            </a:p>
          </p:txBody>
        </p:sp>
        <p:sp>
          <p:nvSpPr>
            <p:cNvPr id="16452" name="Rectangle 68"/>
            <p:cNvSpPr>
              <a:spLocks/>
            </p:cNvSpPr>
            <p:nvPr/>
          </p:nvSpPr>
          <p:spPr bwMode="auto">
            <a:xfrm>
              <a:off x="1176" y="2965"/>
              <a:ext cx="1096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E32400"/>
                  </a:solidFill>
                  <a:latin typeface="Avenir Black" charset="0"/>
                  <a:ea typeface="Avenir Black" charset="0"/>
                  <a:cs typeface="Avenir Black" charset="0"/>
                  <a:sym typeface="Avenir Black" charset="0"/>
                </a:rPr>
                <a:t>1009 nm  3.3 W</a:t>
              </a:r>
            </a:p>
          </p:txBody>
        </p:sp>
        <p:sp>
          <p:nvSpPr>
            <p:cNvPr id="16453" name="Rectangle 69"/>
            <p:cNvSpPr>
              <a:spLocks/>
            </p:cNvSpPr>
            <p:nvPr/>
          </p:nvSpPr>
          <p:spPr bwMode="auto">
            <a:xfrm>
              <a:off x="347" y="3663"/>
              <a:ext cx="520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Pump</a:t>
              </a:r>
            </a:p>
          </p:txBody>
        </p:sp>
        <p:sp>
          <p:nvSpPr>
            <p:cNvPr id="16454" name="Rectangle 70"/>
            <p:cNvSpPr>
              <a:spLocks/>
            </p:cNvSpPr>
            <p:nvPr/>
          </p:nvSpPr>
          <p:spPr bwMode="auto">
            <a:xfrm>
              <a:off x="2485" y="2062"/>
              <a:ext cx="832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Feedback beam </a:t>
              </a:r>
            </a:p>
          </p:txBody>
        </p:sp>
        <p:sp>
          <p:nvSpPr>
            <p:cNvPr id="16455" name="Rectangle 71"/>
            <p:cNvSpPr>
              <a:spLocks/>
            </p:cNvSpPr>
            <p:nvPr/>
          </p:nvSpPr>
          <p:spPr bwMode="auto">
            <a:xfrm>
              <a:off x="1867" y="706"/>
              <a:ext cx="1176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Feedback beam</a:t>
              </a:r>
            </a:p>
          </p:txBody>
        </p:sp>
        <p:sp>
          <p:nvSpPr>
            <p:cNvPr id="16456" name="Rectangle 72"/>
            <p:cNvSpPr>
              <a:spLocks/>
            </p:cNvSpPr>
            <p:nvPr/>
          </p:nvSpPr>
          <p:spPr bwMode="auto">
            <a:xfrm>
              <a:off x="3398" y="165"/>
              <a:ext cx="1368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0000"/>
                  </a:solidFill>
                  <a:latin typeface="Avenir Black" charset="0"/>
                  <a:ea typeface="Avenir Black" charset="0"/>
                  <a:cs typeface="Avenir Black" charset="0"/>
                  <a:sym typeface="Avenir Black" charset="0"/>
                </a:rPr>
                <a:t>Beam out</a:t>
              </a:r>
            </a:p>
          </p:txBody>
        </p:sp>
        <p:sp>
          <p:nvSpPr>
            <p:cNvPr id="16457" name="Rectangle 73"/>
            <p:cNvSpPr>
              <a:spLocks/>
            </p:cNvSpPr>
            <p:nvPr/>
          </p:nvSpPr>
          <p:spPr bwMode="auto">
            <a:xfrm>
              <a:off x="3898" y="1600"/>
              <a:ext cx="416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Avenir Black" charset="0"/>
                  <a:ea typeface="Avenir Black" charset="0"/>
                  <a:cs typeface="Avenir Black" charset="0"/>
                  <a:sym typeface="Avenir Black" charset="0"/>
                </a:rPr>
                <a:t>LBO</a:t>
              </a:r>
            </a:p>
          </p:txBody>
        </p:sp>
        <p:sp>
          <p:nvSpPr>
            <p:cNvPr id="16458" name="Rectangle 74"/>
            <p:cNvSpPr>
              <a:spLocks/>
            </p:cNvSpPr>
            <p:nvPr/>
          </p:nvSpPr>
          <p:spPr bwMode="auto">
            <a:xfrm>
              <a:off x="600" y="242"/>
              <a:ext cx="64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Avenir Black" charset="0"/>
                  <a:ea typeface="Avenir Black" charset="0"/>
                  <a:cs typeface="Avenir Black" charset="0"/>
                  <a:sym typeface="Avenir Black" charset="0"/>
                </a:rPr>
                <a:t>BBO</a:t>
              </a:r>
            </a:p>
          </p:txBody>
        </p:sp>
        <p:sp>
          <p:nvSpPr>
            <p:cNvPr id="16459" name="Rectangle 75"/>
            <p:cNvSpPr>
              <a:spLocks/>
            </p:cNvSpPr>
            <p:nvPr/>
          </p:nvSpPr>
          <p:spPr bwMode="auto">
            <a:xfrm>
              <a:off x="469" y="636"/>
              <a:ext cx="368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PZT</a:t>
              </a:r>
            </a:p>
          </p:txBody>
        </p:sp>
        <p:sp>
          <p:nvSpPr>
            <p:cNvPr id="16460" name="Rectangle 76"/>
            <p:cNvSpPr>
              <a:spLocks/>
            </p:cNvSpPr>
            <p:nvPr/>
          </p:nvSpPr>
          <p:spPr bwMode="auto">
            <a:xfrm>
              <a:off x="4347" y="1993"/>
              <a:ext cx="368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PZT</a:t>
              </a:r>
            </a:p>
          </p:txBody>
        </p:sp>
        <p:sp>
          <p:nvSpPr>
            <p:cNvPr id="16461" name="Rectangle 77"/>
            <p:cNvSpPr>
              <a:spLocks/>
            </p:cNvSpPr>
            <p:nvPr/>
          </p:nvSpPr>
          <p:spPr bwMode="auto">
            <a:xfrm>
              <a:off x="2440" y="2164"/>
              <a:ext cx="114" cy="179"/>
            </a:xfrm>
            <a:prstGeom prst="rect">
              <a:avLst/>
            </a:prstGeom>
            <a:solidFill>
              <a:srgbClr val="00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62" name="Rectangle 78"/>
            <p:cNvSpPr>
              <a:spLocks/>
            </p:cNvSpPr>
            <p:nvPr/>
          </p:nvSpPr>
          <p:spPr bwMode="auto">
            <a:xfrm>
              <a:off x="3332" y="834"/>
              <a:ext cx="114" cy="179"/>
            </a:xfrm>
            <a:prstGeom prst="rect">
              <a:avLst/>
            </a:prstGeom>
            <a:solidFill>
              <a:srgbClr val="00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63" name="Rectangle 79"/>
            <p:cNvSpPr>
              <a:spLocks/>
            </p:cNvSpPr>
            <p:nvPr/>
          </p:nvSpPr>
          <p:spPr bwMode="auto">
            <a:xfrm>
              <a:off x="1069" y="1267"/>
              <a:ext cx="824" cy="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Cavity Locking System</a:t>
              </a:r>
            </a:p>
          </p:txBody>
        </p:sp>
        <p:sp>
          <p:nvSpPr>
            <p:cNvPr id="16464" name="Rectangle 80"/>
            <p:cNvSpPr>
              <a:spLocks/>
            </p:cNvSpPr>
            <p:nvPr/>
          </p:nvSpPr>
          <p:spPr bwMode="auto">
            <a:xfrm>
              <a:off x="1004" y="1324"/>
              <a:ext cx="960" cy="760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65" name="Rectangle 81"/>
            <p:cNvSpPr>
              <a:spLocks/>
            </p:cNvSpPr>
            <p:nvPr/>
          </p:nvSpPr>
          <p:spPr bwMode="auto">
            <a:xfrm>
              <a:off x="3417" y="2731"/>
              <a:ext cx="824" cy="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Cavity Locking System</a:t>
              </a:r>
            </a:p>
          </p:txBody>
        </p:sp>
        <p:sp>
          <p:nvSpPr>
            <p:cNvPr id="16466" name="Rectangle 82"/>
            <p:cNvSpPr>
              <a:spLocks/>
            </p:cNvSpPr>
            <p:nvPr/>
          </p:nvSpPr>
          <p:spPr bwMode="auto">
            <a:xfrm>
              <a:off x="3430" y="2787"/>
              <a:ext cx="792" cy="736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67" name="Line 83"/>
            <p:cNvSpPr>
              <a:spLocks noChangeShapeType="1"/>
            </p:cNvSpPr>
            <p:nvPr/>
          </p:nvSpPr>
          <p:spPr bwMode="auto">
            <a:xfrm>
              <a:off x="619" y="1044"/>
              <a:ext cx="9" cy="646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68" name="Line 84"/>
            <p:cNvSpPr>
              <a:spLocks noChangeShapeType="1"/>
            </p:cNvSpPr>
            <p:nvPr/>
          </p:nvSpPr>
          <p:spPr bwMode="auto">
            <a:xfrm>
              <a:off x="636" y="1698"/>
              <a:ext cx="371" cy="2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69" name="Line 85"/>
            <p:cNvSpPr>
              <a:spLocks noChangeShapeType="1"/>
            </p:cNvSpPr>
            <p:nvPr/>
          </p:nvSpPr>
          <p:spPr bwMode="auto">
            <a:xfrm flipH="1">
              <a:off x="1780" y="1359"/>
              <a:ext cx="1819" cy="11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70" name="Line 86"/>
            <p:cNvSpPr>
              <a:spLocks noChangeShapeType="1"/>
            </p:cNvSpPr>
            <p:nvPr/>
          </p:nvSpPr>
          <p:spPr bwMode="auto">
            <a:xfrm flipH="1">
              <a:off x="3409" y="930"/>
              <a:ext cx="299" cy="4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71" name="Line 87"/>
            <p:cNvSpPr>
              <a:spLocks noChangeShapeType="1"/>
            </p:cNvSpPr>
            <p:nvPr/>
          </p:nvSpPr>
          <p:spPr bwMode="auto">
            <a:xfrm flipH="1">
              <a:off x="3668" y="930"/>
              <a:ext cx="12" cy="424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72" name="Line 88"/>
            <p:cNvSpPr>
              <a:spLocks noChangeShapeType="1"/>
            </p:cNvSpPr>
            <p:nvPr/>
          </p:nvSpPr>
          <p:spPr bwMode="auto">
            <a:xfrm>
              <a:off x="4572" y="2434"/>
              <a:ext cx="0" cy="752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73" name="Line 89"/>
            <p:cNvSpPr>
              <a:spLocks noChangeShapeType="1"/>
            </p:cNvSpPr>
            <p:nvPr/>
          </p:nvSpPr>
          <p:spPr bwMode="auto">
            <a:xfrm rot="10800000" flipH="1">
              <a:off x="4192" y="3162"/>
              <a:ext cx="364" cy="6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74" name="Line 90"/>
            <p:cNvSpPr>
              <a:spLocks noChangeShapeType="1"/>
            </p:cNvSpPr>
            <p:nvPr/>
          </p:nvSpPr>
          <p:spPr bwMode="auto">
            <a:xfrm rot="10800000" flipH="1">
              <a:off x="1817" y="3186"/>
              <a:ext cx="1611" cy="4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75" name="Line 91"/>
            <p:cNvSpPr>
              <a:spLocks noChangeShapeType="1"/>
            </p:cNvSpPr>
            <p:nvPr/>
          </p:nvSpPr>
          <p:spPr bwMode="auto">
            <a:xfrm>
              <a:off x="2316" y="2222"/>
              <a:ext cx="0" cy="93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76" name="Line 92"/>
            <p:cNvSpPr>
              <a:spLocks noChangeShapeType="1"/>
            </p:cNvSpPr>
            <p:nvPr/>
          </p:nvSpPr>
          <p:spPr bwMode="auto">
            <a:xfrm>
              <a:off x="2316" y="2258"/>
              <a:ext cx="120" cy="24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77" name="Rectangle 93"/>
            <p:cNvSpPr>
              <a:spLocks/>
            </p:cNvSpPr>
            <p:nvPr/>
          </p:nvSpPr>
          <p:spPr bwMode="auto">
            <a:xfrm>
              <a:off x="0" y="3145"/>
              <a:ext cx="440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Chip</a:t>
              </a:r>
            </a:p>
          </p:txBody>
        </p:sp>
        <p:sp>
          <p:nvSpPr>
            <p:cNvPr id="16478" name="Rectangle 94"/>
            <p:cNvSpPr>
              <a:spLocks/>
            </p:cNvSpPr>
            <p:nvPr/>
          </p:nvSpPr>
          <p:spPr bwMode="auto">
            <a:xfrm>
              <a:off x="834" y="3011"/>
              <a:ext cx="368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PZT</a:t>
              </a:r>
            </a:p>
          </p:txBody>
        </p:sp>
        <p:sp>
          <p:nvSpPr>
            <p:cNvPr id="16479" name="Rectangle 95"/>
            <p:cNvSpPr>
              <a:spLocks/>
            </p:cNvSpPr>
            <p:nvPr/>
          </p:nvSpPr>
          <p:spPr bwMode="auto">
            <a:xfrm>
              <a:off x="2228" y="3183"/>
              <a:ext cx="161" cy="319"/>
            </a:xfrm>
            <a:prstGeom prst="rect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grpSp>
          <p:nvGrpSpPr>
            <p:cNvPr id="16482" name="Group 98"/>
            <p:cNvGrpSpPr>
              <a:grpSpLocks/>
            </p:cNvGrpSpPr>
            <p:nvPr/>
          </p:nvGrpSpPr>
          <p:grpSpPr bwMode="auto">
            <a:xfrm>
              <a:off x="1720" y="4029"/>
              <a:ext cx="306" cy="319"/>
              <a:chOff x="0" y="0"/>
              <a:chExt cx="306" cy="318"/>
            </a:xfrm>
          </p:grpSpPr>
          <p:sp>
            <p:nvSpPr>
              <p:cNvPr id="16480" name="Oval 96"/>
              <p:cNvSpPr>
                <a:spLocks/>
              </p:cNvSpPr>
              <p:nvPr/>
            </p:nvSpPr>
            <p:spPr bwMode="auto">
              <a:xfrm>
                <a:off x="0" y="0"/>
                <a:ext cx="306" cy="318"/>
              </a:xfrm>
              <a:prstGeom prst="ellips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81" name="Freeform 97"/>
              <p:cNvSpPr>
                <a:spLocks/>
              </p:cNvSpPr>
              <p:nvPr/>
            </p:nvSpPr>
            <p:spPr bwMode="auto">
              <a:xfrm>
                <a:off x="52" y="99"/>
                <a:ext cx="211" cy="110"/>
              </a:xfrm>
              <a:custGeom>
                <a:avLst/>
                <a:gdLst>
                  <a:gd name="T0" fmla="*/ 0 w 21208"/>
                  <a:gd name="T1" fmla="+- 0 20654 254"/>
                  <a:gd name="T2" fmla="*/ 20654 h 21184"/>
                  <a:gd name="T3" fmla="*/ 7287 w 21208"/>
                  <a:gd name="T4" fmla="+- 0 256 254"/>
                  <a:gd name="T5" fmla="*/ 256 h 21184"/>
                  <a:gd name="T6" fmla="*/ 14608 w 21208"/>
                  <a:gd name="T7" fmla="+- 0 21437 254"/>
                  <a:gd name="T8" fmla="*/ 21437 h 21184"/>
                  <a:gd name="T9" fmla="*/ 21169 w 21208"/>
                  <a:gd name="T10" fmla="+- 0 736 254"/>
                  <a:gd name="T11" fmla="*/ 736 h 2118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208" h="21184">
                    <a:moveTo>
                      <a:pt x="0" y="20400"/>
                    </a:moveTo>
                    <a:cubicBezTo>
                      <a:pt x="0" y="20400"/>
                      <a:pt x="152" y="-254"/>
                      <a:pt x="7287" y="2"/>
                    </a:cubicBezTo>
                    <a:cubicBezTo>
                      <a:pt x="11264" y="145"/>
                      <a:pt x="9816" y="21346"/>
                      <a:pt x="14608" y="21183"/>
                    </a:cubicBezTo>
                    <a:cubicBezTo>
                      <a:pt x="18399" y="21054"/>
                      <a:pt x="21600" y="717"/>
                      <a:pt x="21169" y="482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</p:grpSp>
        <p:grpSp>
          <p:nvGrpSpPr>
            <p:cNvPr id="16485" name="Group 101"/>
            <p:cNvGrpSpPr>
              <a:grpSpLocks/>
            </p:cNvGrpSpPr>
            <p:nvPr/>
          </p:nvGrpSpPr>
          <p:grpSpPr bwMode="auto">
            <a:xfrm>
              <a:off x="2544" y="4029"/>
              <a:ext cx="307" cy="319"/>
              <a:chOff x="0" y="0"/>
              <a:chExt cx="306" cy="318"/>
            </a:xfrm>
          </p:grpSpPr>
          <p:sp>
            <p:nvSpPr>
              <p:cNvPr id="16483" name="Oval 99"/>
              <p:cNvSpPr>
                <a:spLocks/>
              </p:cNvSpPr>
              <p:nvPr/>
            </p:nvSpPr>
            <p:spPr bwMode="auto">
              <a:xfrm>
                <a:off x="0" y="0"/>
                <a:ext cx="306" cy="318"/>
              </a:xfrm>
              <a:prstGeom prst="ellips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  <p:sp>
            <p:nvSpPr>
              <p:cNvPr id="16484" name="Freeform 100"/>
              <p:cNvSpPr>
                <a:spLocks/>
              </p:cNvSpPr>
              <p:nvPr/>
            </p:nvSpPr>
            <p:spPr bwMode="auto">
              <a:xfrm>
                <a:off x="52" y="99"/>
                <a:ext cx="211" cy="110"/>
              </a:xfrm>
              <a:custGeom>
                <a:avLst/>
                <a:gdLst>
                  <a:gd name="T0" fmla="*/ 0 w 21208"/>
                  <a:gd name="T1" fmla="+- 0 20654 254"/>
                  <a:gd name="T2" fmla="*/ 20654 h 21184"/>
                  <a:gd name="T3" fmla="*/ 7287 w 21208"/>
                  <a:gd name="T4" fmla="+- 0 256 254"/>
                  <a:gd name="T5" fmla="*/ 256 h 21184"/>
                  <a:gd name="T6" fmla="*/ 14608 w 21208"/>
                  <a:gd name="T7" fmla="+- 0 21437 254"/>
                  <a:gd name="T8" fmla="*/ 21437 h 21184"/>
                  <a:gd name="T9" fmla="*/ 21169 w 21208"/>
                  <a:gd name="T10" fmla="+- 0 736 254"/>
                  <a:gd name="T11" fmla="*/ 736 h 2118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208" h="21184">
                    <a:moveTo>
                      <a:pt x="0" y="20400"/>
                    </a:moveTo>
                    <a:cubicBezTo>
                      <a:pt x="0" y="20400"/>
                      <a:pt x="152" y="-254"/>
                      <a:pt x="7287" y="2"/>
                    </a:cubicBezTo>
                    <a:cubicBezTo>
                      <a:pt x="11264" y="145"/>
                      <a:pt x="9816" y="21346"/>
                      <a:pt x="14608" y="21183"/>
                    </a:cubicBezTo>
                    <a:cubicBezTo>
                      <a:pt x="18399" y="21054"/>
                      <a:pt x="21600" y="717"/>
                      <a:pt x="21169" y="482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0">
                  <a:solidFill>
                    <a:srgbClr val="000000"/>
                  </a:solidFill>
                  <a:sym typeface="Gill Sans" charset="0"/>
                </a:endParaRPr>
              </a:p>
            </p:txBody>
          </p:sp>
        </p:grpSp>
        <p:sp>
          <p:nvSpPr>
            <p:cNvPr id="16486" name="Rectangle 102"/>
            <p:cNvSpPr>
              <a:spLocks/>
            </p:cNvSpPr>
            <p:nvPr/>
          </p:nvSpPr>
          <p:spPr bwMode="auto">
            <a:xfrm>
              <a:off x="1269" y="3815"/>
              <a:ext cx="909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10 MHz</a:t>
              </a:r>
            </a:p>
          </p:txBody>
        </p:sp>
        <p:sp>
          <p:nvSpPr>
            <p:cNvPr id="16487" name="Rectangle 103"/>
            <p:cNvSpPr>
              <a:spLocks/>
            </p:cNvSpPr>
            <p:nvPr/>
          </p:nvSpPr>
          <p:spPr bwMode="auto">
            <a:xfrm>
              <a:off x="2381" y="3795"/>
              <a:ext cx="909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venir Book" charset="0"/>
                  <a:ea typeface="Avenir Book" charset="0"/>
                  <a:cs typeface="Avenir Book" charset="0"/>
                  <a:sym typeface="Avenir Book" charset="0"/>
                </a:rPr>
                <a:t>16.6 MHz</a:t>
              </a:r>
            </a:p>
          </p:txBody>
        </p:sp>
        <p:sp>
          <p:nvSpPr>
            <p:cNvPr id="16488" name="Line 104"/>
            <p:cNvSpPr>
              <a:spLocks noChangeShapeType="1"/>
            </p:cNvSpPr>
            <p:nvPr/>
          </p:nvSpPr>
          <p:spPr bwMode="auto">
            <a:xfrm>
              <a:off x="2295" y="3492"/>
              <a:ext cx="0" cy="239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89" name="Line 105"/>
            <p:cNvSpPr>
              <a:spLocks noChangeShapeType="1"/>
            </p:cNvSpPr>
            <p:nvPr/>
          </p:nvSpPr>
          <p:spPr bwMode="auto">
            <a:xfrm>
              <a:off x="2180" y="3920"/>
              <a:ext cx="0" cy="239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90" name="Line 106"/>
            <p:cNvSpPr>
              <a:spLocks noChangeShapeType="1"/>
            </p:cNvSpPr>
            <p:nvPr/>
          </p:nvSpPr>
          <p:spPr bwMode="auto">
            <a:xfrm>
              <a:off x="2371" y="3930"/>
              <a:ext cx="0" cy="239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91" name="Line 107"/>
            <p:cNvSpPr>
              <a:spLocks noChangeShapeType="1"/>
            </p:cNvSpPr>
            <p:nvPr/>
          </p:nvSpPr>
          <p:spPr bwMode="auto">
            <a:xfrm rot="10800000" flipH="1">
              <a:off x="2352" y="4198"/>
              <a:ext cx="182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92" name="Line 108"/>
            <p:cNvSpPr>
              <a:spLocks noChangeShapeType="1"/>
            </p:cNvSpPr>
            <p:nvPr/>
          </p:nvSpPr>
          <p:spPr bwMode="auto">
            <a:xfrm rot="10800000" flipH="1">
              <a:off x="2007" y="4188"/>
              <a:ext cx="182" cy="1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93" name="Line 109"/>
            <p:cNvSpPr>
              <a:spLocks noChangeShapeType="1"/>
            </p:cNvSpPr>
            <p:nvPr/>
          </p:nvSpPr>
          <p:spPr bwMode="auto">
            <a:xfrm rot="10800000" flipH="1">
              <a:off x="2841" y="4178"/>
              <a:ext cx="883" cy="1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94" name="Line 110"/>
            <p:cNvSpPr>
              <a:spLocks noChangeShapeType="1"/>
            </p:cNvSpPr>
            <p:nvPr/>
          </p:nvSpPr>
          <p:spPr bwMode="auto">
            <a:xfrm>
              <a:off x="3721" y="3504"/>
              <a:ext cx="11" cy="69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95" name="Line 111"/>
            <p:cNvSpPr>
              <a:spLocks noChangeShapeType="1"/>
            </p:cNvSpPr>
            <p:nvPr/>
          </p:nvSpPr>
          <p:spPr bwMode="auto">
            <a:xfrm rot="10800000" flipH="1">
              <a:off x="1588" y="4198"/>
              <a:ext cx="122" cy="4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96" name="Line 112"/>
            <p:cNvSpPr>
              <a:spLocks noChangeShapeType="1"/>
            </p:cNvSpPr>
            <p:nvPr/>
          </p:nvSpPr>
          <p:spPr bwMode="auto">
            <a:xfrm>
              <a:off x="1548" y="2082"/>
              <a:ext cx="8" cy="2152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97" name="Line 113"/>
            <p:cNvSpPr>
              <a:spLocks noChangeShapeType="1"/>
            </p:cNvSpPr>
            <p:nvPr/>
          </p:nvSpPr>
          <p:spPr bwMode="auto">
            <a:xfrm>
              <a:off x="2285" y="3711"/>
              <a:ext cx="0" cy="179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98" name="Line 114"/>
            <p:cNvSpPr>
              <a:spLocks noChangeShapeType="1"/>
            </p:cNvSpPr>
            <p:nvPr/>
          </p:nvSpPr>
          <p:spPr bwMode="auto">
            <a:xfrm>
              <a:off x="2196" y="3799"/>
              <a:ext cx="186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6499" name="Oval 115"/>
            <p:cNvSpPr>
              <a:spLocks/>
            </p:cNvSpPr>
            <p:nvPr/>
          </p:nvSpPr>
          <p:spPr bwMode="auto">
            <a:xfrm>
              <a:off x="2132" y="3631"/>
              <a:ext cx="307" cy="319"/>
            </a:xfrm>
            <a:prstGeom prst="ellips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</p:grpSp>
      <p:sp>
        <p:nvSpPr>
          <p:cNvPr id="16501" name="Rectangle 117"/>
          <p:cNvSpPr>
            <a:spLocks/>
          </p:cNvSpPr>
          <p:nvPr/>
        </p:nvSpPr>
        <p:spPr bwMode="auto">
          <a:xfrm>
            <a:off x="866180" y="1531441"/>
            <a:ext cx="3812977" cy="31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700">
                <a:solidFill>
                  <a:srgbClr val="0044FE"/>
                </a:solidFill>
                <a:latin typeface="Arial Bold" charset="0"/>
                <a:cs typeface="Arial Bold" charset="0"/>
                <a:sym typeface="Arial Bold" charset="0"/>
              </a:rPr>
              <a:t>253 nm CW laser system @ UBC</a:t>
            </a:r>
          </a:p>
        </p:txBody>
      </p:sp>
      <p:sp>
        <p:nvSpPr>
          <p:cNvPr id="16502" name="Rectangle 118"/>
          <p:cNvSpPr>
            <a:spLocks/>
          </p:cNvSpPr>
          <p:nvPr/>
        </p:nvSpPr>
        <p:spPr bwMode="auto">
          <a:xfrm>
            <a:off x="35719" y="1535907"/>
            <a:ext cx="5348883" cy="5241727"/>
          </a:xfrm>
          <a:prstGeom prst="rect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0000"/>
              </a:solidFill>
              <a:sym typeface="Gill Sans" charset="0"/>
            </a:endParaRPr>
          </a:p>
        </p:txBody>
      </p:sp>
      <p:sp>
        <p:nvSpPr>
          <p:cNvPr id="120" name="Rectangle 6"/>
          <p:cNvSpPr>
            <a:spLocks/>
          </p:cNvSpPr>
          <p:nvPr/>
        </p:nvSpPr>
        <p:spPr bwMode="auto">
          <a:xfrm>
            <a:off x="5788998" y="2205714"/>
            <a:ext cx="3003710" cy="1150675"/>
          </a:xfrm>
          <a:prstGeom prst="rect">
            <a:avLst/>
          </a:prstGeom>
          <a:noFill/>
          <a:ln w="12700" cap="flat">
            <a:solidFill>
              <a:srgbClr val="FF0000"/>
            </a:solidFill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700" b="1" dirty="0" smtClean="0">
                <a:solidFill>
                  <a:srgbClr val="FF2712"/>
                </a:solidFill>
                <a:ea typeface="Gill Sans" charset="0"/>
                <a:cs typeface="Gill Sans" charset="0"/>
              </a:rPr>
              <a:t>Recent highlight:</a:t>
            </a:r>
          </a:p>
          <a:p>
            <a:pPr algn="l"/>
            <a:r>
              <a:rPr lang="en-US" sz="1700" dirty="0" smtClean="0">
                <a:solidFill>
                  <a:srgbClr val="FF2712"/>
                </a:solidFill>
                <a:ea typeface="Gill Sans" charset="0"/>
                <a:cs typeface="Gill Sans" charset="0"/>
              </a:rPr>
              <a:t>We </a:t>
            </a:r>
            <a:r>
              <a:rPr lang="en-US" sz="1700" dirty="0">
                <a:solidFill>
                  <a:srgbClr val="FF2712"/>
                </a:solidFill>
                <a:ea typeface="Gill Sans" charset="0"/>
                <a:cs typeface="Gill Sans" charset="0"/>
              </a:rPr>
              <a:t>now obtain </a:t>
            </a:r>
            <a:r>
              <a:rPr lang="en-US" sz="1700" b="1" dirty="0">
                <a:solidFill>
                  <a:srgbClr val="FF2712"/>
                </a:solidFill>
                <a:ea typeface="Gill Sans" charset="0"/>
                <a:cs typeface="Gill Sans" charset="0"/>
              </a:rPr>
              <a:t>320 </a:t>
            </a:r>
            <a:r>
              <a:rPr lang="en-US" sz="1700" b="1" dirty="0" err="1">
                <a:solidFill>
                  <a:srgbClr val="FF2712"/>
                </a:solidFill>
                <a:ea typeface="Gill Sans" charset="0"/>
                <a:cs typeface="Gill Sans" charset="0"/>
              </a:rPr>
              <a:t>mW</a:t>
            </a:r>
            <a:r>
              <a:rPr lang="en-US" sz="1700" dirty="0">
                <a:solidFill>
                  <a:srgbClr val="FF2712"/>
                </a:solidFill>
                <a:ea typeface="Gill Sans" charset="0"/>
                <a:cs typeface="Gill Sans" charset="0"/>
              </a:rPr>
              <a:t> at 252.4 nm  (linewidth </a:t>
            </a:r>
            <a:r>
              <a:rPr lang="en-US" sz="1700" dirty="0" smtClean="0">
                <a:solidFill>
                  <a:srgbClr val="FF2712"/>
                </a:solidFill>
                <a:ea typeface="Gill Sans" charset="0"/>
                <a:cs typeface="Gill Sans" charset="0"/>
              </a:rPr>
              <a:t>&lt;200kHz</a:t>
            </a:r>
            <a:r>
              <a:rPr lang="en-US" sz="1700" dirty="0">
                <a:solidFill>
                  <a:srgbClr val="FF2712"/>
                </a:solidFill>
                <a:ea typeface="Gill Sans" charset="0"/>
                <a:cs typeface="Gill Sans" charset="0"/>
              </a:rPr>
              <a:t>) without any power degradation.</a:t>
            </a:r>
          </a:p>
        </p:txBody>
      </p:sp>
      <p:sp>
        <p:nvSpPr>
          <p:cNvPr id="121" name="Title 1"/>
          <p:cNvSpPr txBox="1">
            <a:spLocks noGrp="1"/>
          </p:cNvSpPr>
          <p:nvPr>
            <p:ph type="title" idx="4294967295"/>
          </p:nvPr>
        </p:nvSpPr>
        <p:spPr>
          <a:xfrm>
            <a:off x="688237" y="280968"/>
            <a:ext cx="7939830" cy="769441"/>
          </a:xfrm>
        </p:spPr>
        <p:txBody>
          <a:bodyPr wrap="square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4400" dirty="0" err="1" smtClean="0"/>
              <a:t>Xe</a:t>
            </a:r>
            <a:r>
              <a:rPr lang="en-US" sz="4400" dirty="0" smtClean="0"/>
              <a:t>/Hg </a:t>
            </a:r>
            <a:r>
              <a:rPr lang="en-US" sz="4400" dirty="0" err="1" smtClean="0"/>
              <a:t>Comagnetometer</a:t>
            </a:r>
            <a:endParaRPr lang="en-US" sz="4400" dirty="0"/>
          </a:p>
        </p:txBody>
      </p:sp>
      <p:cxnSp>
        <p:nvCxnSpPr>
          <p:cNvPr id="3" name="Straight Arrow Connector 2"/>
          <p:cNvCxnSpPr>
            <a:stCxn id="120" idx="2"/>
          </p:cNvCxnSpPr>
          <p:nvPr/>
        </p:nvCxnSpPr>
        <p:spPr bwMode="auto">
          <a:xfrm>
            <a:off x="7290853" y="3356389"/>
            <a:ext cx="0" cy="292917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9314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8" y="548680"/>
            <a:ext cx="4573718" cy="6262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rpicker\_Transfer\Talks, Poster\2016-02 NSERCLargeProjectDay\20160217_1723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8" y="1700808"/>
            <a:ext cx="1837414" cy="103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trwindata\groups\ParticlePhysics\UCN\HVtests\Pictures\New_HV_setup\HV_tests_setups\HV_Electrode+macor_rods+Macor_support_ring\2015-09-22_electrode+macor_rods+Macor_support_ring\Setup_photos\IMG_176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77" b="11602"/>
          <a:stretch/>
        </p:blipFill>
        <p:spPr bwMode="auto">
          <a:xfrm>
            <a:off x="5180134" y="1556792"/>
            <a:ext cx="3174318" cy="259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548680"/>
          </a:xfrm>
          <a:prstGeom prst="rect">
            <a:avLst/>
          </a:prstGeom>
          <a:solidFill>
            <a:srgbClr val="1C598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1800"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 lvl="0"/>
            <a:endParaRPr lang="en-US"/>
          </a:p>
        </p:txBody>
      </p:sp>
      <p:pic>
        <p:nvPicPr>
          <p:cNvPr id="9" name="Picture 8" descr="TRIUMF_logo_whit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8345" y="50971"/>
            <a:ext cx="1372214" cy="376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36004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en-CA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EDM cell and HV development</a:t>
            </a:r>
            <a:endParaRPr lang="de-DE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333196" y="1143394"/>
            <a:ext cx="1238804" cy="23836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CA" sz="1400" dirty="0">
                <a:latin typeface="+mj-lt"/>
              </a:rPr>
              <a:t>gas filling system</a:t>
            </a:r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 flipV="1">
            <a:off x="2228575" y="1193661"/>
            <a:ext cx="1104621" cy="6891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3602706" y="1994364"/>
            <a:ext cx="969294" cy="23836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CA" sz="1400" dirty="0" smtClean="0">
                <a:latin typeface="+mj-lt"/>
              </a:rPr>
              <a:t>HV electrode</a:t>
            </a:r>
            <a:endParaRPr lang="en-CA" sz="1400" dirty="0">
              <a:solidFill>
                <a:schemeClr val="dk1"/>
              </a:solidFill>
              <a:latin typeface="+mj-lt"/>
            </a:endParaRPr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>
          <a:xfrm flipH="1">
            <a:off x="2627784" y="2113546"/>
            <a:ext cx="974922" cy="15297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3909095" y="1628800"/>
            <a:ext cx="662905" cy="23836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CA" sz="1400" dirty="0">
                <a:latin typeface="+mj-lt"/>
              </a:rPr>
              <a:t>insulator</a:t>
            </a:r>
          </a:p>
        </p:txBody>
      </p:sp>
      <p:cxnSp>
        <p:nvCxnSpPr>
          <p:cNvPr id="23" name="Straight Arrow Connector 22"/>
          <p:cNvCxnSpPr>
            <a:stCxn id="22" idx="1"/>
          </p:cNvCxnSpPr>
          <p:nvPr/>
        </p:nvCxnSpPr>
        <p:spPr>
          <a:xfrm flipH="1">
            <a:off x="2555776" y="1747982"/>
            <a:ext cx="1353319" cy="36556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3467279" y="2380858"/>
            <a:ext cx="1104721" cy="23836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CA" sz="1400" dirty="0" err="1" smtClean="0">
                <a:latin typeface="+mj-lt"/>
              </a:rPr>
              <a:t>Macor</a:t>
            </a:r>
            <a:r>
              <a:rPr lang="en-CA" sz="1400" dirty="0" smtClean="0">
                <a:latin typeface="+mj-lt"/>
              </a:rPr>
              <a:t> support</a:t>
            </a:r>
            <a:endParaRPr lang="en-CA" sz="1400" dirty="0">
              <a:solidFill>
                <a:schemeClr val="dk1"/>
              </a:solidFill>
              <a:latin typeface="+mj-lt"/>
            </a:endParaRPr>
          </a:p>
        </p:txBody>
      </p:sp>
      <p:cxnSp>
        <p:nvCxnSpPr>
          <p:cNvPr id="30" name="Straight Arrow Connector 29"/>
          <p:cNvCxnSpPr>
            <a:stCxn id="29" idx="1"/>
          </p:cNvCxnSpPr>
          <p:nvPr/>
        </p:nvCxnSpPr>
        <p:spPr>
          <a:xfrm flipH="1">
            <a:off x="2555776" y="2500040"/>
            <a:ext cx="911503" cy="15297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3386690" y="3140968"/>
            <a:ext cx="1185310" cy="23836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CA" sz="1400" dirty="0" smtClean="0">
                <a:latin typeface="+mj-lt"/>
              </a:rPr>
              <a:t>HV feedthrough</a:t>
            </a:r>
            <a:endParaRPr lang="en-CA" sz="1400" dirty="0">
              <a:solidFill>
                <a:schemeClr val="dk1"/>
              </a:solidFill>
              <a:latin typeface="+mj-lt"/>
            </a:endParaRPr>
          </a:p>
        </p:txBody>
      </p:sp>
      <p:cxnSp>
        <p:nvCxnSpPr>
          <p:cNvPr id="32" name="Straight Arrow Connector 31"/>
          <p:cNvCxnSpPr>
            <a:stCxn id="31" idx="1"/>
          </p:cNvCxnSpPr>
          <p:nvPr/>
        </p:nvCxnSpPr>
        <p:spPr>
          <a:xfrm flipH="1">
            <a:off x="2392639" y="3260150"/>
            <a:ext cx="994051" cy="15297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3633752" y="3684854"/>
            <a:ext cx="938248" cy="23836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CA" sz="1400" dirty="0" smtClean="0">
                <a:latin typeface="+mj-lt"/>
              </a:rPr>
              <a:t>Corona rings</a:t>
            </a:r>
            <a:endParaRPr lang="en-CA" sz="1400" dirty="0">
              <a:solidFill>
                <a:schemeClr val="dk1"/>
              </a:solidFill>
              <a:latin typeface="+mj-lt"/>
            </a:endParaRPr>
          </a:p>
        </p:txBody>
      </p:sp>
      <p:cxnSp>
        <p:nvCxnSpPr>
          <p:cNvPr id="34" name="Straight Arrow Connector 33"/>
          <p:cNvCxnSpPr>
            <a:stCxn id="33" idx="1"/>
          </p:cNvCxnSpPr>
          <p:nvPr/>
        </p:nvCxnSpPr>
        <p:spPr>
          <a:xfrm flipH="1">
            <a:off x="2392639" y="3804036"/>
            <a:ext cx="1241113" cy="11751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3" idx="1"/>
          </p:cNvCxnSpPr>
          <p:nvPr/>
        </p:nvCxnSpPr>
        <p:spPr>
          <a:xfrm flipH="1">
            <a:off x="2627784" y="3804036"/>
            <a:ext cx="1005968" cy="8491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3608392" y="4221088"/>
            <a:ext cx="963608" cy="23836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CA" sz="1400" dirty="0" smtClean="0">
                <a:latin typeface="+mj-lt"/>
              </a:rPr>
              <a:t>1G</a:t>
            </a:r>
            <a:r>
              <a:rPr lang="el-GR" sz="1400" dirty="0" smtClean="0">
                <a:latin typeface="+mj-lt"/>
              </a:rPr>
              <a:t>Ω</a:t>
            </a:r>
            <a:r>
              <a:rPr lang="en-CA" sz="1400" dirty="0" smtClean="0">
                <a:latin typeface="+mj-lt"/>
              </a:rPr>
              <a:t> Resistor</a:t>
            </a:r>
            <a:endParaRPr lang="en-CA" sz="1400" dirty="0">
              <a:solidFill>
                <a:schemeClr val="dk1"/>
              </a:solidFill>
              <a:latin typeface="+mj-lt"/>
            </a:endParaRPr>
          </a:p>
        </p:txBody>
      </p:sp>
      <p:cxnSp>
        <p:nvCxnSpPr>
          <p:cNvPr id="39" name="Straight Arrow Connector 38"/>
          <p:cNvCxnSpPr>
            <a:stCxn id="38" idx="1"/>
          </p:cNvCxnSpPr>
          <p:nvPr/>
        </p:nvCxnSpPr>
        <p:spPr>
          <a:xfrm flipH="1">
            <a:off x="2411760" y="4340270"/>
            <a:ext cx="1196632" cy="1884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644008" y="548680"/>
            <a:ext cx="4499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Goals:</a:t>
            </a:r>
          </a:p>
          <a:p>
            <a:r>
              <a:rPr lang="en-CA" dirty="0" smtClean="0"/>
              <a:t>Investigate Xe gas and material compatibility with HV (15 kV/cm), neutrons, spins, lasers </a:t>
            </a:r>
            <a:endParaRPr lang="de-DE" dirty="0"/>
          </a:p>
        </p:txBody>
      </p:sp>
      <p:cxnSp>
        <p:nvCxnSpPr>
          <p:cNvPr id="49" name="Straight Arrow Connector 48"/>
          <p:cNvCxnSpPr>
            <a:stCxn id="16" idx="3"/>
          </p:cNvCxnSpPr>
          <p:nvPr/>
        </p:nvCxnSpPr>
        <p:spPr>
          <a:xfrm flipV="1">
            <a:off x="4572000" y="1867163"/>
            <a:ext cx="1656184" cy="24638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9" idx="3"/>
          </p:cNvCxnSpPr>
          <p:nvPr/>
        </p:nvCxnSpPr>
        <p:spPr>
          <a:xfrm flipV="1">
            <a:off x="4572000" y="2380858"/>
            <a:ext cx="1728192" cy="11918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644008" y="4156045"/>
            <a:ext cx="44999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Status, plans: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FF0000"/>
                </a:solidFill>
              </a:rPr>
              <a:t>HV test setup complete, electrodes commissioned to 120 kV/cm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2016: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Xe gas HV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cold neutron tests of insulating neutron storage coatings (</a:t>
            </a:r>
            <a:r>
              <a:rPr lang="en-CA" dirty="0" err="1" smtClean="0"/>
              <a:t>dPE</a:t>
            </a:r>
            <a:r>
              <a:rPr lang="en-CA" dirty="0" smtClean="0"/>
              <a:t>, </a:t>
            </a:r>
            <a:r>
              <a:rPr lang="en-CA" dirty="0" err="1" smtClean="0"/>
              <a:t>dPS</a:t>
            </a:r>
            <a:r>
              <a:rPr lang="en-CA" dirty="0" smtClean="0"/>
              <a:t>) at J-PARC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UV laser transmission tests</a:t>
            </a:r>
            <a:endParaRPr lang="de-DE" dirty="0"/>
          </a:p>
        </p:txBody>
      </p:sp>
      <p:cxnSp>
        <p:nvCxnSpPr>
          <p:cNvPr id="57" name="Straight Arrow Connector 56"/>
          <p:cNvCxnSpPr/>
          <p:nvPr/>
        </p:nvCxnSpPr>
        <p:spPr>
          <a:xfrm flipH="1">
            <a:off x="1217426" y="5013176"/>
            <a:ext cx="2308408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586020" y="5003884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86 cm</a:t>
            </a:r>
            <a:endParaRPr lang="de-DE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34" t="8963" r="561" b="29488"/>
          <a:stretch/>
        </p:blipFill>
        <p:spPr bwMode="auto">
          <a:xfrm>
            <a:off x="2555776" y="5215447"/>
            <a:ext cx="1997627" cy="164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4953000" y="4480560"/>
            <a:ext cx="3401452" cy="563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010400" y="4174453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Recent highlight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771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0"/>
            <a:ext cx="8228763" cy="769441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/>
              <a:t>UCN </a:t>
            </a:r>
            <a:r>
              <a:rPr lang="en-US" dirty="0" smtClean="0"/>
              <a:t>Detector:  </a:t>
            </a:r>
            <a:r>
              <a:rPr lang="en-US" dirty="0"/>
              <a:t>Tests at </a:t>
            </a:r>
            <a:r>
              <a:rPr lang="en-US" dirty="0" smtClean="0"/>
              <a:t>PSI</a:t>
            </a:r>
            <a:endParaRPr lang="en-US" dirty="0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2772913" y="936320"/>
            <a:ext cx="6063871" cy="3185717"/>
          </a:xfrm>
        </p:spPr>
        <p:txBody>
          <a:bodyPr>
            <a:normAutofit fontScale="70000" lnSpcReduction="20000"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5pPr>
            <a:lvl6pPr marL="2591999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6pPr>
            <a:lvl7pPr marL="3023999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cap="none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9pPr>
          </a:lstStyle>
          <a:p>
            <a:pPr lvl="0"/>
            <a:r>
              <a:rPr lang="en-US" dirty="0"/>
              <a:t>Tested detector based on scintillating 6Li glass</a:t>
            </a:r>
          </a:p>
          <a:p>
            <a:pPr lvl="1" rtl="0" hangingPunct="0"/>
            <a:r>
              <a:rPr lang="en-US" dirty="0"/>
              <a:t>Benchmarked </a:t>
            </a:r>
            <a:r>
              <a:rPr lang="en-US" dirty="0" err="1"/>
              <a:t>vs</a:t>
            </a:r>
            <a:r>
              <a:rPr lang="en-US" dirty="0"/>
              <a:t> Cascade detector (boron coated gem detector at PSI)</a:t>
            </a:r>
          </a:p>
          <a:p>
            <a:pPr lvl="0"/>
            <a:r>
              <a:rPr lang="en-US" dirty="0"/>
              <a:t>Shown to be more efficient than that technology, particularly for high rates</a:t>
            </a:r>
          </a:p>
          <a:p>
            <a:pPr lvl="1" rtl="0" hangingPunct="0"/>
            <a:r>
              <a:rPr lang="en-US" dirty="0"/>
              <a:t>No show stoppers up to the rates of UCN tested (~150 kHz/channel)</a:t>
            </a:r>
          </a:p>
          <a:p>
            <a:pPr marL="108000" lvl="0" indent="0">
              <a:buNone/>
            </a:pPr>
            <a:r>
              <a:rPr lang="en-US" sz="2300" dirty="0" smtClean="0">
                <a:solidFill>
                  <a:schemeClr val="tx2"/>
                </a:solidFill>
              </a:rPr>
              <a:t>L. </a:t>
            </a:r>
            <a:r>
              <a:rPr lang="en-US" sz="2300" dirty="0" err="1" smtClean="0">
                <a:solidFill>
                  <a:schemeClr val="tx2"/>
                </a:solidFill>
              </a:rPr>
              <a:t>Rebenitsch</a:t>
            </a:r>
            <a:r>
              <a:rPr lang="en-US" sz="2300" dirty="0" smtClean="0">
                <a:solidFill>
                  <a:schemeClr val="tx2"/>
                </a:solidFill>
              </a:rPr>
              <a:t>, B. Jamieson, et al., </a:t>
            </a:r>
            <a:r>
              <a:rPr lang="en-US" sz="2300" dirty="0">
                <a:solidFill>
                  <a:schemeClr val="tx2"/>
                </a:solidFill>
              </a:rPr>
              <a:t>in </a:t>
            </a:r>
            <a:r>
              <a:rPr lang="en-US" sz="2300" dirty="0" smtClean="0">
                <a:solidFill>
                  <a:schemeClr val="tx2"/>
                </a:solidFill>
              </a:rPr>
              <a:t>prep.</a:t>
            </a:r>
            <a:endParaRPr lang="en-US" sz="2300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3294" y="1073947"/>
            <a:ext cx="2529139" cy="1897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6201" y="4122038"/>
            <a:ext cx="5638800" cy="222451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08220" y="3810000"/>
            <a:ext cx="2330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Recent highlight: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Better understanding of  contributions to measured spectra.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08220" y="3840480"/>
            <a:ext cx="2026180" cy="11698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13293" y="3048000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Data taking at PSI,</a:t>
            </a:r>
          </a:p>
          <a:p>
            <a:r>
              <a:rPr lang="en-CA" dirty="0" smtClean="0"/>
              <a:t>August 2015.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11" b="16667"/>
          <a:stretch/>
        </p:blipFill>
        <p:spPr>
          <a:xfrm>
            <a:off x="6019800" y="5056293"/>
            <a:ext cx="2895600" cy="180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47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highlights:  Magnetic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198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few recent highlights: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agnetic homogeneity (theoretical/FEA) progress.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ime/temperature stability of magnetic fields.</a:t>
            </a:r>
          </a:p>
          <a:p>
            <a:pPr lvl="1"/>
            <a:r>
              <a:rPr lang="en-US" dirty="0" smtClean="0"/>
              <a:t>New measurements using NMOR-based </a:t>
            </a:r>
            <a:r>
              <a:rPr lang="en-US" dirty="0" err="1" smtClean="0"/>
              <a:t>Rb</a:t>
            </a:r>
            <a:r>
              <a:rPr lang="en-US" dirty="0" smtClean="0"/>
              <a:t> magnetometer in free-induction-decay mode, aimed at improving long-term stability.</a:t>
            </a:r>
          </a:p>
          <a:p>
            <a:pPr lvl="1"/>
            <a:r>
              <a:rPr lang="en-US" dirty="0" smtClean="0"/>
              <a:t>Planning for the magnetic environment at TRIUMF.</a:t>
            </a:r>
          </a:p>
        </p:txBody>
      </p:sp>
      <p:pic>
        <p:nvPicPr>
          <p:cNvPr id="2050" name="Picture 2" descr="C:\Users\martin-j\Documents\ucn\presentations\2016\lpd\Canonical shield coupled coil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8445" r="13535" b="43333"/>
          <a:stretch/>
        </p:blipFill>
        <p:spPr bwMode="auto">
          <a:xfrm>
            <a:off x="6718710" y="1066800"/>
            <a:ext cx="2118360" cy="1935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4" t="9728" r="2728" b="6702"/>
          <a:stretch/>
        </p:blipFill>
        <p:spPr bwMode="auto">
          <a:xfrm>
            <a:off x="7276035" y="3154680"/>
            <a:ext cx="1003710" cy="1866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5430" t="5901" r="1162" b="6379"/>
          <a:stretch>
            <a:fillRect/>
          </a:stretch>
        </p:blipFill>
        <p:spPr>
          <a:xfrm>
            <a:off x="6492704" y="5070541"/>
            <a:ext cx="2570372" cy="17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363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401" y="3479211"/>
            <a:ext cx="7412495" cy="32263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2667000"/>
            <a:ext cx="3533548" cy="28284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Homogeneity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35" y="1676398"/>
            <a:ext cx="7827312" cy="205740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Need 1 </a:t>
            </a:r>
            <a:r>
              <a:rPr lang="en-US" dirty="0" err="1" smtClean="0"/>
              <a:t>uT</a:t>
            </a:r>
            <a:r>
              <a:rPr lang="en-US" dirty="0" smtClean="0"/>
              <a:t> field with </a:t>
            </a:r>
            <a:r>
              <a:rPr lang="en-US" dirty="0" err="1" smtClean="0"/>
              <a:t>nT</a:t>
            </a:r>
            <a:r>
              <a:rPr lang="en-US" dirty="0" smtClean="0"/>
              <a:t>/m homogeneity generated inside multi-layer magnetically shielded room.</a:t>
            </a:r>
          </a:p>
          <a:p>
            <a:r>
              <a:rPr lang="en-US" dirty="0" smtClean="0"/>
              <a:t>Innovative techniques to design very homogeneous coils, and shim coils.</a:t>
            </a:r>
          </a:p>
          <a:p>
            <a:r>
              <a:rPr lang="en-US" dirty="0" smtClean="0"/>
              <a:t>New paradigm could be self-shielded coils,</a:t>
            </a:r>
            <a:br>
              <a:rPr lang="en-US" dirty="0" smtClean="0"/>
            </a:br>
            <a:r>
              <a:rPr lang="en-US" dirty="0" smtClean="0"/>
              <a:t>decoupling the coil design/stability from the</a:t>
            </a:r>
            <a:br>
              <a:rPr lang="en-US" dirty="0" smtClean="0"/>
            </a:br>
            <a:r>
              <a:rPr lang="en-US" dirty="0" smtClean="0"/>
              <a:t>magnetic shielding design/stability.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6324600"/>
            <a:ext cx="2699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/>
              <a:t>C. Crawford (</a:t>
            </a:r>
            <a:r>
              <a:rPr lang="en-CA" sz="1600" dirty="0" err="1" smtClean="0"/>
              <a:t>UKy</a:t>
            </a:r>
            <a:r>
              <a:rPr lang="en-CA" sz="1600" dirty="0" smtClean="0"/>
              <a:t>) technique.</a:t>
            </a:r>
            <a:endParaRPr lang="en-CA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924800" y="227707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C. </a:t>
            </a:r>
            <a:r>
              <a:rPr lang="en-CA" sz="1600" dirty="0" err="1" smtClean="0"/>
              <a:t>Bidinosti</a:t>
            </a:r>
            <a:r>
              <a:rPr lang="en-CA" sz="1600" dirty="0" smtClean="0"/>
              <a:t> (</a:t>
            </a:r>
            <a:r>
              <a:rPr lang="en-CA" sz="1600" dirty="0" err="1" smtClean="0"/>
              <a:t>UWpg</a:t>
            </a:r>
            <a:r>
              <a:rPr lang="en-CA" sz="1600" dirty="0" smtClean="0"/>
              <a:t>) technique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1277539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937" y="4774158"/>
            <a:ext cx="5984875" cy="1944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133600"/>
            <a:ext cx="357187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0608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AC measurements of temperature stability of magnetic systems.</a:t>
            </a:r>
          </a:p>
          <a:p>
            <a:pPr lvl="1"/>
            <a:r>
              <a:rPr lang="en-US" dirty="0" smtClean="0"/>
              <a:t>Magnetic shielding</a:t>
            </a:r>
          </a:p>
          <a:p>
            <a:pPr lvl="1"/>
            <a:r>
              <a:rPr lang="en-US" dirty="0" smtClean="0"/>
              <a:t>Transformer core made of same material as shielding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tudies with application to </a:t>
            </a:r>
            <a:r>
              <a:rPr lang="en-US" dirty="0" smtClean="0"/>
              <a:t>degaussing</a:t>
            </a:r>
          </a:p>
          <a:p>
            <a:r>
              <a:rPr lang="en-US" dirty="0" smtClean="0"/>
              <a:t>Next:  DC stability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57200" y="49530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e.g. </a:t>
            </a:r>
            <a:r>
              <a:rPr lang="en-CA" dirty="0" err="1" smtClean="0"/>
              <a:t>Jiles</a:t>
            </a:r>
            <a:r>
              <a:rPr lang="en-CA" dirty="0" smtClean="0"/>
              <a:t>-Atherton model shows quantitative understanding of hysteresis effects in measurement scheme.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659356" y="6474897"/>
            <a:ext cx="2540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T. </a:t>
            </a:r>
            <a:r>
              <a:rPr lang="en-CA" dirty="0" err="1" smtClean="0"/>
              <a:t>Andalib</a:t>
            </a:r>
            <a:r>
              <a:rPr lang="en-CA" dirty="0" smtClean="0"/>
              <a:t>, et al., in prep.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7278904" y="5815601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Out-of-phase</a:t>
            </a:r>
          </a:p>
          <a:p>
            <a:r>
              <a:rPr lang="en-CA" dirty="0" smtClean="0"/>
              <a:t>Sense coil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4673562" y="5851469"/>
            <a:ext cx="1127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In-phase</a:t>
            </a:r>
          </a:p>
          <a:p>
            <a:r>
              <a:rPr lang="en-CA" dirty="0" smtClean="0"/>
              <a:t>Sense coil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3133625" y="1239774"/>
            <a:ext cx="28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Need long-term ~</a:t>
            </a:r>
            <a:r>
              <a:rPr lang="en-CA" dirty="0" err="1" smtClean="0"/>
              <a:t>pT</a:t>
            </a:r>
            <a:r>
              <a:rPr lang="en-CA" dirty="0" smtClean="0"/>
              <a:t> stability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43296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15" y="1417638"/>
            <a:ext cx="4083888" cy="231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Magnetic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46482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Developing sensors based on nonlinear magneto-optical rotation (NMOR) of laser light polarization.</a:t>
            </a:r>
          </a:p>
          <a:p>
            <a:r>
              <a:rPr lang="en-US" dirty="0" smtClean="0"/>
              <a:t>Achieved 20 </a:t>
            </a:r>
            <a:r>
              <a:rPr lang="en-US" dirty="0" err="1" smtClean="0"/>
              <a:t>fT</a:t>
            </a:r>
            <a:r>
              <a:rPr lang="en-US" dirty="0"/>
              <a:t> </a:t>
            </a:r>
            <a:r>
              <a:rPr lang="en-US" dirty="0" smtClean="0"/>
              <a:t>precision in</a:t>
            </a:r>
            <a:br>
              <a:rPr lang="en-US" dirty="0" smtClean="0"/>
            </a:br>
            <a:r>
              <a:rPr lang="en-US" dirty="0" smtClean="0"/>
              <a:t>~ 1 Hz bandwidth.</a:t>
            </a:r>
          </a:p>
          <a:p>
            <a:r>
              <a:rPr lang="en-US" dirty="0" smtClean="0"/>
              <a:t>But can these sensors provide good stability in 0.01 Hz bandwidth?</a:t>
            </a:r>
          </a:p>
          <a:p>
            <a:r>
              <a:rPr lang="en-US" dirty="0" smtClean="0"/>
              <a:t>Idea:  use free-induction decay mode to remove laser instability.  First demonstration completed in Winnipeg December 2015.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5430" t="5901" r="1162" b="6379"/>
          <a:stretch>
            <a:fillRect/>
          </a:stretch>
        </p:blipFill>
        <p:spPr>
          <a:xfrm>
            <a:off x="5562600" y="4076952"/>
            <a:ext cx="3609324" cy="238770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486400" y="6464660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New:  FID of optical rotation signal</a:t>
            </a:r>
            <a:endParaRPr lang="en-CA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705600" y="5943600"/>
            <a:ext cx="1752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104601" y="5932435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</a:t>
            </a:r>
            <a:r>
              <a:rPr lang="en-CA" dirty="0" smtClean="0"/>
              <a:t>ime (s)</a:t>
            </a:r>
            <a:endParaRPr lang="en-CA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839200" y="1981200"/>
            <a:ext cx="0" cy="83819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10600" y="1676400"/>
            <a:ext cx="5645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 smtClean="0"/>
              <a:t>100 </a:t>
            </a:r>
            <a:r>
              <a:rPr lang="en-CA" sz="1100" dirty="0" err="1" smtClean="0"/>
              <a:t>fT</a:t>
            </a:r>
            <a:endParaRPr lang="en-CA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108533" y="3683826"/>
            <a:ext cx="396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J.W. Martin et al. NIM A 778, 61 (2015).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3442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Magnetic Environment @ TRIUMF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Magnetic field ~ 300 </a:t>
            </a:r>
            <a:r>
              <a:rPr lang="en-US" dirty="0" err="1" smtClean="0"/>
              <a:t>uT</a:t>
            </a:r>
            <a:r>
              <a:rPr lang="en-US" dirty="0" smtClean="0"/>
              <a:t> with 100 </a:t>
            </a:r>
            <a:r>
              <a:rPr lang="en-US" dirty="0" err="1" smtClean="0"/>
              <a:t>nT</a:t>
            </a:r>
            <a:r>
              <a:rPr lang="en-US" dirty="0" smtClean="0"/>
              <a:t> fluctuations at night</a:t>
            </a:r>
          </a:p>
          <a:p>
            <a:r>
              <a:rPr lang="en-US" dirty="0" smtClean="0"/>
              <a:t>Saturation of MSR?  Bucking coils?</a:t>
            </a:r>
          </a:p>
          <a:p>
            <a:r>
              <a:rPr lang="en-US" dirty="0" smtClean="0"/>
              <a:t>Active compensation prototype.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863182"/>
            <a:ext cx="3133965" cy="22799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3863181"/>
            <a:ext cx="2985590" cy="22838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3000" y="6143150"/>
            <a:ext cx="2259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Winnipeg prototype…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5435104" y="6143150"/>
            <a:ext cx="2897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…modeled after PSI’s design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45431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UCN source &amp; proton beamline installation to be completed calendar 2016.</a:t>
            </a:r>
          </a:p>
          <a:p>
            <a:r>
              <a:rPr lang="en-US" dirty="0" smtClean="0"/>
              <a:t>R&amp;D progress for the </a:t>
            </a:r>
            <a:r>
              <a:rPr lang="en-US" dirty="0" err="1" smtClean="0"/>
              <a:t>nEDM</a:t>
            </a:r>
            <a:r>
              <a:rPr lang="en-US" dirty="0" smtClean="0"/>
              <a:t> experiment.</a:t>
            </a:r>
          </a:p>
          <a:p>
            <a:r>
              <a:rPr lang="en-US" dirty="0" smtClean="0"/>
              <a:t>Phase 1 </a:t>
            </a:r>
            <a:r>
              <a:rPr lang="en-US" dirty="0" err="1" smtClean="0"/>
              <a:t>nEDM</a:t>
            </a:r>
            <a:r>
              <a:rPr lang="en-US" dirty="0" smtClean="0"/>
              <a:t> operating by 2017.</a:t>
            </a:r>
            <a:endParaRPr lang="en-US" dirty="0"/>
          </a:p>
          <a:p>
            <a:r>
              <a:rPr lang="en-US" dirty="0" smtClean="0"/>
              <a:t>Phase </a:t>
            </a:r>
            <a:r>
              <a:rPr lang="en-US" dirty="0"/>
              <a:t>2</a:t>
            </a:r>
            <a:r>
              <a:rPr lang="en-US" dirty="0" smtClean="0"/>
              <a:t> aiming at 10</a:t>
            </a:r>
            <a:r>
              <a:rPr lang="en-US" baseline="30000" dirty="0" smtClean="0"/>
              <a:t>-27</a:t>
            </a:r>
            <a:r>
              <a:rPr lang="en-US" dirty="0" smtClean="0"/>
              <a:t> e-cm precision, CFI IF application in prep.</a:t>
            </a:r>
          </a:p>
        </p:txBody>
      </p:sp>
    </p:spTree>
    <p:extLst>
      <p:ext uri="{BB962C8B-B14F-4D97-AF65-F5344CB8AC3E}">
        <p14:creationId xmlns:p14="http://schemas.microsoft.com/office/powerpoint/2010/main" val="59151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Electric dipole moments</a:t>
            </a:r>
            <a:br>
              <a:rPr lang="en-US" dirty="0" smtClean="0"/>
            </a:br>
            <a:r>
              <a:rPr lang="en-US" dirty="0" smtClean="0"/>
              <a:t>and CP violation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𝐻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b="0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r>
                  <a:rPr lang="en-US" dirty="0" smtClean="0"/>
                  <a:t>The EDM (</a:t>
                </a:r>
                <a:r>
                  <a:rPr lang="en-US" i="1" dirty="0" smtClean="0"/>
                  <a:t>d</a:t>
                </a:r>
                <a:r>
                  <a:rPr lang="en-US" dirty="0" smtClean="0"/>
                  <a:t>) term violates CP.</a:t>
                </a:r>
              </a:p>
              <a:p>
                <a:r>
                  <a:rPr lang="en-US" dirty="0" smtClean="0"/>
                  <a:t>Sensitivity to CP violating sources</a:t>
                </a:r>
              </a:p>
              <a:p>
                <a:pPr lvl="1"/>
                <a:r>
                  <a:rPr lang="el-GR" i="1" dirty="0" smtClean="0"/>
                  <a:t>θ</a:t>
                </a:r>
                <a:r>
                  <a:rPr lang="en-CA" baseline="-25000" dirty="0" smtClean="0"/>
                  <a:t>QCD</a:t>
                </a:r>
                <a:r>
                  <a:rPr lang="en-CA" dirty="0" smtClean="0"/>
                  <a:t> strong CP problem</a:t>
                </a:r>
              </a:p>
              <a:p>
                <a:pPr lvl="1"/>
                <a:r>
                  <a:rPr lang="en-CA" dirty="0" smtClean="0"/>
                  <a:t>New CP violating sources above </a:t>
                </a:r>
                <a:r>
                  <a:rPr lang="en-CA" dirty="0" err="1" smtClean="0"/>
                  <a:t>TeV</a:t>
                </a:r>
                <a:r>
                  <a:rPr lang="en-CA" dirty="0" smtClean="0"/>
                  <a:t> scale, as required in </a:t>
                </a:r>
                <a:r>
                  <a:rPr lang="en-CA" dirty="0" err="1" smtClean="0"/>
                  <a:t>baryogenesis</a:t>
                </a:r>
                <a:r>
                  <a:rPr lang="en-CA" dirty="0" smtClean="0"/>
                  <a:t> scenarios.</a:t>
                </a:r>
                <a:endParaRPr lang="en-US" dirty="0" smtClean="0"/>
              </a:p>
              <a:p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𝜈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=2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±2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𝑑𝐸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r>
                  <a:rPr lang="en-US" dirty="0" smtClean="0"/>
                  <a:t>Precision goal  </a:t>
                </a:r>
                <a:r>
                  <a:rPr lang="el-GR" i="1" dirty="0" smtClean="0">
                    <a:latin typeface="Times New Roman"/>
                    <a:cs typeface="Times New Roman"/>
                  </a:rPr>
                  <a:t>δ</a:t>
                </a:r>
                <a:r>
                  <a:rPr lang="en-US" i="1" dirty="0" err="1" smtClean="0"/>
                  <a:t>d</a:t>
                </a:r>
                <a:r>
                  <a:rPr lang="en-US" baseline="-25000" dirty="0" err="1" smtClean="0"/>
                  <a:t>stat</a:t>
                </a:r>
                <a:r>
                  <a:rPr lang="en-US" dirty="0" smtClean="0"/>
                  <a:t> = 1.4 x 10</a:t>
                </a:r>
                <a:r>
                  <a:rPr lang="en-US" baseline="30000" dirty="0" smtClean="0"/>
                  <a:t>-25</a:t>
                </a:r>
                <a:r>
                  <a:rPr lang="en-US" dirty="0" smtClean="0"/>
                  <a:t> e-cm/cycle,</a:t>
                </a:r>
                <a:br>
                  <a:rPr lang="en-US" dirty="0" smtClean="0"/>
                </a:br>
                <a:r>
                  <a:rPr lang="el-GR" i="1" dirty="0">
                    <a:cs typeface="Times New Roman"/>
                  </a:rPr>
                  <a:t>δ</a:t>
                </a:r>
                <a:r>
                  <a:rPr lang="en-US" i="1" dirty="0" smtClean="0"/>
                  <a:t>d ~ </a:t>
                </a:r>
                <a:r>
                  <a:rPr lang="en-US" dirty="0" smtClean="0"/>
                  <a:t>10</a:t>
                </a:r>
                <a:r>
                  <a:rPr lang="en-US" baseline="30000" dirty="0" smtClean="0"/>
                  <a:t>-27</a:t>
                </a:r>
                <a:r>
                  <a:rPr lang="en-US" dirty="0" smtClean="0"/>
                  <a:t> e-cm in full experiment.</a:t>
                </a:r>
              </a:p>
              <a:p>
                <a:r>
                  <a:rPr lang="en-US" dirty="0" smtClean="0"/>
                  <a:t>Sussex-RAL-ILL experiment </a:t>
                </a:r>
                <a:r>
                  <a:rPr lang="en-US" i="1" dirty="0" smtClean="0"/>
                  <a:t>d</a:t>
                </a:r>
                <a:r>
                  <a:rPr lang="en-US" dirty="0" smtClean="0"/>
                  <a:t> &lt; 3.0 x 10</a:t>
                </a:r>
                <a:r>
                  <a:rPr lang="en-US" baseline="30000" dirty="0" smtClean="0"/>
                  <a:t>-26</a:t>
                </a:r>
                <a:r>
                  <a:rPr lang="en-US" dirty="0" smtClean="0"/>
                  <a:t> e-cm.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59" b="-40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010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Sakharov’s Criteria and</a:t>
            </a:r>
            <a:br>
              <a:rPr lang="en-US" dirty="0" smtClean="0"/>
            </a:br>
            <a:r>
              <a:rPr lang="en-US" dirty="0" smtClean="0"/>
              <a:t>EW </a:t>
            </a:r>
            <a:r>
              <a:rPr lang="en-US" dirty="0" err="1" smtClean="0"/>
              <a:t>Baryogenesis</a:t>
            </a:r>
            <a:r>
              <a:rPr lang="en-US" dirty="0" smtClean="0"/>
              <a:t> Solutions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352800" cy="639762"/>
          </a:xfrm>
        </p:spPr>
        <p:txBody>
          <a:bodyPr/>
          <a:lstStyle/>
          <a:p>
            <a:r>
              <a:rPr lang="en-US" dirty="0" smtClean="0"/>
              <a:t>Criteria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505200" cy="1863725"/>
          </a:xfrm>
        </p:spPr>
        <p:txBody>
          <a:bodyPr>
            <a:normAutofit/>
          </a:bodyPr>
          <a:lstStyle/>
          <a:p>
            <a:r>
              <a:rPr lang="en-US" dirty="0" smtClean="0"/>
              <a:t>Departure from thermal equilibrium</a:t>
            </a:r>
          </a:p>
          <a:p>
            <a:r>
              <a:rPr lang="en-US" dirty="0" smtClean="0"/>
              <a:t>B-violation</a:t>
            </a:r>
          </a:p>
          <a:p>
            <a:r>
              <a:rPr lang="en-US" dirty="0" smtClean="0"/>
              <a:t>CP-violation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3886201" y="1535113"/>
            <a:ext cx="4800600" cy="639762"/>
          </a:xfrm>
        </p:spPr>
        <p:txBody>
          <a:bodyPr/>
          <a:lstStyle/>
          <a:p>
            <a:pPr algn="r"/>
            <a:r>
              <a:rPr lang="en-US" dirty="0" smtClean="0"/>
              <a:t>EW </a:t>
            </a:r>
            <a:r>
              <a:rPr lang="en-US" dirty="0" err="1" smtClean="0"/>
              <a:t>Baryogenesis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6172200"/>
            <a:ext cx="8439939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</a:t>
            </a:r>
            <a:r>
              <a:rPr lang="en-US" sz="2800" dirty="0" smtClean="0">
                <a:solidFill>
                  <a:srgbClr val="FF0000"/>
                </a:solidFill>
              </a:rPr>
              <a:t>equires new physics and CP-violation near the EW scale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425" y="2514600"/>
            <a:ext cx="589597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578299" y="5588794"/>
            <a:ext cx="5486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D.E. Morrissey and M.J. Ramsey-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Musolf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New J. Phys. 14, 125003 (2012).</a:t>
            </a:r>
            <a:endParaRPr lang="en-CA" sz="1400" dirty="0"/>
          </a:p>
        </p:txBody>
      </p:sp>
      <p:sp>
        <p:nvSpPr>
          <p:cNvPr id="16" name="Content Placeholder 9"/>
          <p:cNvSpPr>
            <a:spLocks noGrp="1"/>
          </p:cNvSpPr>
          <p:nvPr>
            <p:ph sz="half" idx="2"/>
          </p:nvPr>
        </p:nvSpPr>
        <p:spPr>
          <a:xfrm>
            <a:off x="457200" y="4212421"/>
            <a:ext cx="5791200" cy="18637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EW </a:t>
            </a:r>
            <a:r>
              <a:rPr lang="en-US" b="1" dirty="0" err="1" smtClean="0"/>
              <a:t>Baryogenesis</a:t>
            </a:r>
            <a:r>
              <a:rPr lang="en-US" b="1" dirty="0" smtClean="0"/>
              <a:t> Problems:</a:t>
            </a:r>
          </a:p>
          <a:p>
            <a:r>
              <a:rPr lang="en-US" dirty="0" smtClean="0"/>
              <a:t>EW phase transition not strong enough</a:t>
            </a:r>
          </a:p>
          <a:p>
            <a:r>
              <a:rPr lang="en-US" dirty="0" smtClean="0"/>
              <a:t>Not enough CP violation in 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4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Sensitivity to new sources of CP violation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10827"/>
            <a:ext cx="8229600" cy="715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e</a:t>
            </a:r>
            <a:r>
              <a:rPr lang="en-CA" dirty="0" smtClean="0"/>
              <a:t>.g. </a:t>
            </a:r>
            <a:r>
              <a:rPr lang="en-CA" dirty="0" smtClean="0">
                <a:solidFill>
                  <a:srgbClr val="FF0000"/>
                </a:solidFill>
              </a:rPr>
              <a:t>SUSY CP problem </a:t>
            </a:r>
            <a:r>
              <a:rPr lang="en-CA" dirty="0" smtClean="0"/>
              <a:t>and relationship to LHC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600200"/>
            <a:ext cx="7467600" cy="38106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91200" y="6126163"/>
            <a:ext cx="3124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Pospelov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A. Ritz,</a:t>
            </a:r>
          </a:p>
          <a:p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Ritz, TRIUMF Summer Institute, 2012.</a:t>
            </a:r>
            <a:endParaRPr lang="en-CA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>
                <a:spLocks noResize="1"/>
              </p:cNvSpPr>
              <p:nvPr/>
            </p:nvSpPr>
            <p:spPr>
              <a:xfrm>
                <a:off x="807960" y="4474363"/>
                <a:ext cx="3916440" cy="11336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CA" dirty="0" smtClean="0"/>
                  <a:t>Induces: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CA" i="0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CA" i="0">
                            <a:latin typeface="Cambria Math" panose="02040503050406030204" pitchFamily="18" charset="0"/>
                          </a:rPr>
                          <m:t>α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i="0">
                            <a:latin typeface="Cambria Math" panose="02040503050406030204" pitchFamily="18" charset="0"/>
                          </a:rPr>
                          <m:t>π</m:t>
                        </m:r>
                      </m:den>
                    </m:f>
                    <m:r>
                      <a:rPr lang="en-CA" i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CA" i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𝑆𝑈𝑆𝑌</m:t>
                            </m:r>
                          </m:sub>
                          <m:sup>
                            <m:r>
                              <a:rPr lang="en-CA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CA" i="0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CA" i="0">
                        <a:latin typeface="Cambria Math" panose="02040503050406030204" pitchFamily="18" charset="0"/>
                      </a:rPr>
                      <m:t>sin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endParaRPr lang="en-CA" i="0" dirty="0">
                  <a:latin typeface="Nimbus Sans L" pitchFamily="18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960" y="4474363"/>
                <a:ext cx="3916440" cy="1133640"/>
              </a:xfrm>
              <a:prstGeom prst="rect">
                <a:avLst/>
              </a:prstGeom>
              <a:blipFill rotWithShape="0">
                <a:blip r:embed="rId3"/>
                <a:stretch>
                  <a:fillRect l="-12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268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Sensitivity to SM sources of CP violation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Strong sector may violate CP via </a:t>
            </a:r>
            <a:r>
              <a:rPr lang="el-GR" i="1" dirty="0" smtClean="0"/>
              <a:t>θ</a:t>
            </a:r>
            <a:r>
              <a:rPr lang="en-CA" dirty="0" smtClean="0"/>
              <a:t> term.</a:t>
            </a:r>
          </a:p>
          <a:p>
            <a:r>
              <a:rPr lang="en-CA" dirty="0" smtClean="0"/>
              <a:t>Naively </a:t>
            </a:r>
            <a:r>
              <a:rPr lang="el-GR" i="1" dirty="0"/>
              <a:t>θ</a:t>
            </a:r>
            <a:r>
              <a:rPr lang="en-CA" dirty="0"/>
              <a:t> </a:t>
            </a:r>
            <a:r>
              <a:rPr lang="en-CA" dirty="0" smtClean="0"/>
              <a:t>~ 1.</a:t>
            </a:r>
          </a:p>
          <a:p>
            <a:r>
              <a:rPr lang="en-CA" dirty="0" smtClean="0"/>
              <a:t>Experimentally </a:t>
            </a:r>
            <a:r>
              <a:rPr lang="el-GR" i="1" dirty="0"/>
              <a:t>θ</a:t>
            </a:r>
            <a:r>
              <a:rPr lang="en-CA" dirty="0"/>
              <a:t> </a:t>
            </a:r>
            <a:r>
              <a:rPr lang="en-CA" dirty="0" smtClean="0"/>
              <a:t>&lt; 10</a:t>
            </a:r>
            <a:r>
              <a:rPr lang="en-CA" baseline="30000" dirty="0" smtClean="0"/>
              <a:t>-11</a:t>
            </a:r>
            <a:r>
              <a:rPr lang="en-CA" dirty="0" smtClean="0"/>
              <a:t>, constrained mainly by </a:t>
            </a:r>
            <a:r>
              <a:rPr lang="en-CA" dirty="0" err="1" smtClean="0"/>
              <a:t>nEDM</a:t>
            </a:r>
            <a:r>
              <a:rPr lang="en-CA" dirty="0" smtClean="0"/>
              <a:t>.</a:t>
            </a:r>
          </a:p>
          <a:p>
            <a:pPr marL="0" indent="0" algn="ctr">
              <a:buNone/>
            </a:pPr>
            <a:r>
              <a:rPr lang="en-CA" dirty="0" smtClean="0">
                <a:solidFill>
                  <a:srgbClr val="FF0000"/>
                </a:solidFill>
              </a:rPr>
              <a:t>Strong CP problem</a:t>
            </a:r>
          </a:p>
          <a:p>
            <a:pPr marL="0" indent="0" algn="ctr">
              <a:buNone/>
            </a:pPr>
            <a:r>
              <a:rPr lang="en-CA" dirty="0" smtClean="0">
                <a:solidFill>
                  <a:srgbClr val="FF0000"/>
                </a:solidFill>
              </a:rPr>
              <a:t>Solution:  </a:t>
            </a:r>
            <a:r>
              <a:rPr lang="en-CA" dirty="0" err="1" smtClean="0">
                <a:solidFill>
                  <a:srgbClr val="FF0000"/>
                </a:solidFill>
              </a:rPr>
              <a:t>Peccei</a:t>
            </a:r>
            <a:r>
              <a:rPr lang="en-CA" dirty="0" smtClean="0">
                <a:solidFill>
                  <a:srgbClr val="FF0000"/>
                </a:solidFill>
              </a:rPr>
              <a:t>-Quinn symmetry, </a:t>
            </a:r>
            <a:r>
              <a:rPr lang="en-CA" dirty="0" err="1" smtClean="0">
                <a:solidFill>
                  <a:srgbClr val="FF0000"/>
                </a:solidFill>
              </a:rPr>
              <a:t>axions</a:t>
            </a:r>
            <a:r>
              <a:rPr lang="en-CA" dirty="0" smtClean="0">
                <a:solidFill>
                  <a:srgbClr val="FF0000"/>
                </a:solidFill>
              </a:rPr>
              <a:t>(?)</a:t>
            </a:r>
            <a:br>
              <a:rPr lang="en-CA" dirty="0" smtClean="0">
                <a:solidFill>
                  <a:srgbClr val="FF0000"/>
                </a:solidFill>
              </a:rPr>
            </a:br>
            <a:endParaRPr lang="en-CA" dirty="0" smtClean="0">
              <a:solidFill>
                <a:srgbClr val="FF0000"/>
              </a:solidFill>
            </a:endParaRPr>
          </a:p>
          <a:p>
            <a:r>
              <a:rPr lang="en-CA" dirty="0" smtClean="0"/>
              <a:t>CKM CP violation is 10</a:t>
            </a:r>
            <a:r>
              <a:rPr lang="en-CA" baseline="30000" dirty="0" smtClean="0"/>
              <a:t>-31</a:t>
            </a:r>
            <a:r>
              <a:rPr lang="en-CA" dirty="0" smtClean="0"/>
              <a:t> e-cm background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1910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1"/>
          <p:cNvSpPr>
            <a:spLocks/>
          </p:cNvSpPr>
          <p:nvPr/>
        </p:nvSpPr>
        <p:spPr bwMode="auto">
          <a:xfrm>
            <a:off x="3714750" y="982176"/>
            <a:ext cx="24237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baseline="30000">
                <a:solidFill>
                  <a:schemeClr val="tx1"/>
                </a:solidFill>
                <a:cs typeface="Arial" charset="0"/>
              </a:rPr>
              <a:t>129</a:t>
            </a:r>
            <a:r>
              <a:rPr lang="en-US">
                <a:solidFill>
                  <a:schemeClr val="tx1"/>
                </a:solidFill>
                <a:cs typeface="Arial" charset="0"/>
              </a:rPr>
              <a:t> Xe  gyromagnetic ratio</a:t>
            </a:r>
          </a:p>
        </p:txBody>
      </p:sp>
      <p:sp>
        <p:nvSpPr>
          <p:cNvPr id="160771" name="Rectangle 4"/>
          <p:cNvSpPr>
            <a:spLocks/>
          </p:cNvSpPr>
          <p:nvPr/>
        </p:nvSpPr>
        <p:spPr bwMode="auto">
          <a:xfrm>
            <a:off x="500063" y="499973"/>
            <a:ext cx="555921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Precession frequency [Hz] with a permanent dipole moment</a:t>
            </a:r>
          </a:p>
        </p:txBody>
      </p:sp>
      <p:sp>
        <p:nvSpPr>
          <p:cNvPr id="160772" name="Rectangle 9"/>
          <p:cNvSpPr>
            <a:spLocks/>
          </p:cNvSpPr>
          <p:nvPr/>
        </p:nvSpPr>
        <p:spPr bwMode="auto">
          <a:xfrm>
            <a:off x="232172" y="1625114"/>
            <a:ext cx="19428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Xe co-magnetometer</a:t>
            </a:r>
          </a:p>
        </p:txBody>
      </p:sp>
      <p:sp>
        <p:nvSpPr>
          <p:cNvPr id="160773" name="Rectangle 10"/>
          <p:cNvSpPr>
            <a:spLocks/>
          </p:cNvSpPr>
          <p:nvPr/>
        </p:nvSpPr>
        <p:spPr bwMode="auto">
          <a:xfrm>
            <a:off x="285750" y="2062111"/>
            <a:ext cx="61079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Expected upper limit for Xe atomic EDM measurements</a:t>
            </a:r>
          </a:p>
        </p:txBody>
      </p:sp>
      <p:sp>
        <p:nvSpPr>
          <p:cNvPr id="160774" name="Rectangle 12"/>
          <p:cNvSpPr>
            <a:spLocks/>
          </p:cNvSpPr>
          <p:nvPr/>
        </p:nvSpPr>
        <p:spPr bwMode="auto">
          <a:xfrm>
            <a:off x="4786313" y="2563290"/>
            <a:ext cx="2949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per</a:t>
            </a:r>
          </a:p>
        </p:txBody>
      </p:sp>
      <p:sp>
        <p:nvSpPr>
          <p:cNvPr id="160775" name="Rectangle 13"/>
          <p:cNvSpPr>
            <a:spLocks/>
          </p:cNvSpPr>
          <p:nvPr/>
        </p:nvSpPr>
        <p:spPr bwMode="auto">
          <a:xfrm>
            <a:off x="4786312" y="2964567"/>
            <a:ext cx="14811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per day with Xe</a:t>
            </a:r>
          </a:p>
        </p:txBody>
      </p:sp>
      <p:sp>
        <p:nvSpPr>
          <p:cNvPr id="160776" name="Rectangle 15"/>
          <p:cNvSpPr>
            <a:spLocks/>
          </p:cNvSpPr>
          <p:nvPr/>
        </p:nvSpPr>
        <p:spPr bwMode="auto">
          <a:xfrm>
            <a:off x="285750" y="4089708"/>
            <a:ext cx="305853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The present Xe EDM upper limit</a:t>
            </a:r>
          </a:p>
        </p:txBody>
      </p:sp>
      <p:sp>
        <p:nvSpPr>
          <p:cNvPr id="160777" name="Rectangle 24"/>
          <p:cNvSpPr>
            <a:spLocks/>
          </p:cNvSpPr>
          <p:nvPr/>
        </p:nvSpPr>
        <p:spPr bwMode="auto">
          <a:xfrm>
            <a:off x="174129" y="53489"/>
            <a:ext cx="20518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b="1">
                <a:solidFill>
                  <a:schemeClr val="tx1"/>
                </a:solidFill>
                <a:latin typeface="Arial Bold" charset="0"/>
                <a:cs typeface="Arial Bold" charset="0"/>
                <a:sym typeface="Arial Bold" charset="0"/>
              </a:rPr>
              <a:t>Xe EDM sensitivity</a:t>
            </a:r>
          </a:p>
        </p:txBody>
      </p:sp>
      <p:sp>
        <p:nvSpPr>
          <p:cNvPr id="160778" name="Rectangle 27"/>
          <p:cNvSpPr>
            <a:spLocks/>
          </p:cNvSpPr>
          <p:nvPr/>
        </p:nvSpPr>
        <p:spPr bwMode="auto">
          <a:xfrm>
            <a:off x="285750" y="4786223"/>
            <a:ext cx="54886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nEDM error due to the present Xe atomic EDM upper limit</a:t>
            </a:r>
          </a:p>
        </p:txBody>
      </p:sp>
      <p:sp>
        <p:nvSpPr>
          <p:cNvPr id="160779" name="Rectangle 29"/>
          <p:cNvSpPr>
            <a:spLocks/>
          </p:cNvSpPr>
          <p:nvPr/>
        </p:nvSpPr>
        <p:spPr bwMode="auto">
          <a:xfrm>
            <a:off x="821531" y="5322004"/>
            <a:ext cx="30088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For &lt;10</a:t>
            </a:r>
            <a:r>
              <a:rPr lang="en-US" baseline="32000">
                <a:solidFill>
                  <a:schemeClr val="tx1"/>
                </a:solidFill>
                <a:cs typeface="Arial" charset="0"/>
              </a:rPr>
              <a:t>-27</a:t>
            </a:r>
            <a:r>
              <a:rPr lang="en-US">
                <a:solidFill>
                  <a:schemeClr val="tx1"/>
                </a:solidFill>
                <a:cs typeface="Arial" charset="0"/>
              </a:rPr>
              <a:t> nEDM measurements</a:t>
            </a:r>
          </a:p>
        </p:txBody>
      </p:sp>
      <p:pic>
        <p:nvPicPr>
          <p:cNvPr id="160780" name="Picture 32" descr="latex-image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2" y="964406"/>
            <a:ext cx="1437680" cy="375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1" name="Picture 34" descr="latex-image-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081" y="581546"/>
            <a:ext cx="214313" cy="160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2" name="Picture 37" descr="latex-image-1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969" y="1660922"/>
            <a:ext cx="1651992" cy="13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3" name="Picture 38" descr="latex-image-1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985" y="1660922"/>
            <a:ext cx="1160859" cy="18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4" name="Picture 39" descr="latex-image-1.pd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1714500"/>
            <a:ext cx="625078" cy="13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85" name="Rectangle 12"/>
          <p:cNvSpPr>
            <a:spLocks/>
          </p:cNvSpPr>
          <p:nvPr/>
        </p:nvSpPr>
        <p:spPr bwMode="auto">
          <a:xfrm>
            <a:off x="5107782" y="1571536"/>
            <a:ext cx="166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at</a:t>
            </a:r>
          </a:p>
        </p:txBody>
      </p:sp>
      <p:pic>
        <p:nvPicPr>
          <p:cNvPr id="160786" name="Picture 42" descr="latex-image-1.pd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956" y="975569"/>
            <a:ext cx="1714500" cy="330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87" name="Rectangle 12"/>
          <p:cNvSpPr>
            <a:spLocks/>
          </p:cNvSpPr>
          <p:nvPr/>
        </p:nvSpPr>
        <p:spPr bwMode="auto">
          <a:xfrm>
            <a:off x="7143750" y="1602790"/>
            <a:ext cx="3214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Xe</a:t>
            </a:r>
          </a:p>
        </p:txBody>
      </p:sp>
      <p:pic>
        <p:nvPicPr>
          <p:cNvPr id="160788" name="Picture 45" descr="latex-image-1.pd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310" y="2691185"/>
            <a:ext cx="383977" cy="12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9" name="Picture 46" descr="latex-image-1.pd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703" y="2678906"/>
            <a:ext cx="625078" cy="13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90" name="Rectangle 12"/>
          <p:cNvSpPr>
            <a:spLocks/>
          </p:cNvSpPr>
          <p:nvPr/>
        </p:nvSpPr>
        <p:spPr bwMode="auto">
          <a:xfrm>
            <a:off x="5750719" y="2616868"/>
            <a:ext cx="7950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Arial" charset="0"/>
              </a:rPr>
              <a:t>with Xe </a:t>
            </a:r>
          </a:p>
        </p:txBody>
      </p:sp>
      <p:pic>
        <p:nvPicPr>
          <p:cNvPr id="160791" name="Picture 50" descr="latex-image-1.pd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2" y="2625328"/>
            <a:ext cx="1491258" cy="16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92" name="Picture 51" descr="latex-image-1.pdf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675" y="3016002"/>
            <a:ext cx="1491258" cy="16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93" name="Picture 52" descr="latex-image-1.pd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969" y="3053953"/>
            <a:ext cx="625078" cy="13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94" name="Picture 53" descr="latex-image-1.pdf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826" y="4140027"/>
            <a:ext cx="1759148" cy="16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95" name="Picture 54" descr="latex-image-1.pdf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441" y="4826496"/>
            <a:ext cx="1750219" cy="16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96" name="Picture 55" descr="latex-image-1.pdf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7" y="2571750"/>
            <a:ext cx="1214438" cy="375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97" name="Picture 56" descr="latex-image-1.pdf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734" y="5383486"/>
            <a:ext cx="1401961" cy="196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267487" y="1902113"/>
            <a:ext cx="275836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Assuming design parameters for </a:t>
            </a:r>
            <a:r>
              <a:rPr lang="en-US" dirty="0" err="1" smtClean="0">
                <a:solidFill>
                  <a:srgbClr val="FF0000"/>
                </a:solidFill>
              </a:rPr>
              <a:t>nEDM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21268" y="5489539"/>
            <a:ext cx="280458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Smaller cell, higher E, higher pressure are other options to boost sensitivity.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035949" y="5845522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64 days of measurement to reach this goal.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92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Ultracold</a:t>
            </a:r>
            <a:r>
              <a:rPr lang="en-US" dirty="0" smtClean="0"/>
              <a:t> Neutrons (UCN)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Neutrons that are moving so slowly that they bounce off surfaces and can be bottled.</a:t>
            </a:r>
          </a:p>
          <a:p>
            <a:pPr lvl="1"/>
            <a:r>
              <a:rPr lang="en-US" dirty="0" smtClean="0"/>
              <a:t>v &lt; 8 m/s = 30 km/h</a:t>
            </a:r>
          </a:p>
          <a:p>
            <a:pPr lvl="1"/>
            <a:r>
              <a:rPr lang="en-US" dirty="0" smtClean="0"/>
              <a:t>T &lt; 4 </a:t>
            </a:r>
            <a:r>
              <a:rPr lang="en-US" dirty="0" err="1" smtClean="0"/>
              <a:t>mK</a:t>
            </a:r>
            <a:endParaRPr lang="en-US" dirty="0" smtClean="0"/>
          </a:p>
          <a:p>
            <a:pPr lvl="1"/>
            <a:r>
              <a:rPr lang="en-US" dirty="0" smtClean="0"/>
              <a:t>K.E. &lt; 300 </a:t>
            </a:r>
            <a:r>
              <a:rPr lang="en-US" dirty="0" err="1" smtClean="0"/>
              <a:t>neV</a:t>
            </a:r>
            <a:endParaRPr lang="en-US" dirty="0" smtClean="0"/>
          </a:p>
          <a:p>
            <a:r>
              <a:rPr lang="en-US" dirty="0" smtClean="0"/>
              <a:t>Interactions:</a:t>
            </a:r>
          </a:p>
          <a:p>
            <a:pPr lvl="1"/>
            <a:r>
              <a:rPr lang="en-US" dirty="0" smtClean="0"/>
              <a:t>Gravity:	V = </a:t>
            </a:r>
            <a:r>
              <a:rPr lang="en-US" dirty="0" err="1" smtClean="0"/>
              <a:t>mgh</a:t>
            </a:r>
            <a:r>
              <a:rPr lang="en-US" dirty="0"/>
              <a:t>	</a:t>
            </a:r>
            <a:r>
              <a:rPr lang="en-US" dirty="0" smtClean="0"/>
              <a:t>mg = 100 </a:t>
            </a:r>
            <a:r>
              <a:rPr lang="en-US" dirty="0" err="1" smtClean="0"/>
              <a:t>neV</a:t>
            </a:r>
            <a:r>
              <a:rPr lang="en-US" dirty="0" smtClean="0"/>
              <a:t>/m</a:t>
            </a:r>
          </a:p>
          <a:p>
            <a:pPr lvl="1"/>
            <a:r>
              <a:rPr lang="en-US" dirty="0" smtClean="0"/>
              <a:t>Magnetic:	V = -</a:t>
            </a:r>
            <a:r>
              <a:rPr lang="en-US" dirty="0" err="1" smtClean="0"/>
              <a:t>μ•B</a:t>
            </a:r>
            <a:r>
              <a:rPr lang="en-US" dirty="0" smtClean="0"/>
              <a:t>	</a:t>
            </a:r>
            <a:r>
              <a:rPr lang="el-GR" dirty="0" smtClean="0"/>
              <a:t>μ</a:t>
            </a:r>
            <a:r>
              <a:rPr lang="en-US" dirty="0" smtClean="0"/>
              <a:t> = 60 </a:t>
            </a:r>
            <a:r>
              <a:rPr lang="en-US" dirty="0" err="1" smtClean="0"/>
              <a:t>neV</a:t>
            </a:r>
            <a:r>
              <a:rPr lang="en-US" dirty="0" smtClean="0"/>
              <a:t>/T</a:t>
            </a:r>
          </a:p>
          <a:p>
            <a:pPr lvl="1"/>
            <a:r>
              <a:rPr lang="en-US" dirty="0" smtClean="0"/>
              <a:t>Strong:		V =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eff</a:t>
            </a:r>
            <a:r>
              <a:rPr lang="en-US" baseline="-25000" dirty="0" smtClean="0"/>
              <a:t>	</a:t>
            </a:r>
            <a:r>
              <a:rPr lang="en-US" dirty="0" err="1" smtClean="0"/>
              <a:t>V</a:t>
            </a:r>
            <a:r>
              <a:rPr lang="en-US" baseline="-25000" dirty="0" err="1" smtClean="0"/>
              <a:t>eff</a:t>
            </a:r>
            <a:r>
              <a:rPr lang="en-US" dirty="0" smtClean="0"/>
              <a:t> &lt; 335 </a:t>
            </a:r>
            <a:r>
              <a:rPr lang="en-US" dirty="0" err="1" smtClean="0"/>
              <a:t>neV</a:t>
            </a:r>
            <a:endParaRPr lang="en-US" dirty="0" smtClean="0"/>
          </a:p>
          <a:p>
            <a:pPr lvl="1"/>
            <a:r>
              <a:rPr lang="en-US" dirty="0" smtClean="0"/>
              <a:t>Weak:		</a:t>
            </a:r>
            <a:r>
              <a:rPr lang="el-GR" dirty="0" smtClean="0"/>
              <a:t>τ</a:t>
            </a:r>
            <a:r>
              <a:rPr lang="en-US" dirty="0" smtClean="0"/>
              <a:t> = 886 s = 15 </a:t>
            </a:r>
            <a:r>
              <a:rPr lang="en-US" dirty="0" err="1" smtClean="0"/>
              <a:t>mins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331317" y="2582312"/>
            <a:ext cx="688483" cy="19134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reeform 7"/>
          <p:cNvSpPr/>
          <p:nvPr/>
        </p:nvSpPr>
        <p:spPr>
          <a:xfrm>
            <a:off x="8119823" y="2475769"/>
            <a:ext cx="457171" cy="533641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pin 0 f0 10800"/>
              <a:gd name="f15" fmla="*/ f11 f1 1"/>
              <a:gd name="f16" fmla="+- 21600 0 f14"/>
              <a:gd name="f17" fmla="val f14"/>
              <a:gd name="f18" fmla="*/ f14 10 1"/>
              <a:gd name="f19" fmla="*/ f14 1 2"/>
              <a:gd name="f20" fmla="*/ f14 f12 1"/>
              <a:gd name="f21" fmla="*/ f7 f13 1"/>
              <a:gd name="f22" fmla="*/ 10800 f13 1"/>
              <a:gd name="f23" fmla="*/ f15 1 f3"/>
              <a:gd name="f24" fmla="*/ 10800 f12 1"/>
              <a:gd name="f25" fmla="*/ 21600 f13 1"/>
              <a:gd name="f26" fmla="*/ 0 f13 1"/>
              <a:gd name="f27" fmla="*/ f18 1 18"/>
              <a:gd name="f28" fmla="+- 21600 0 f19"/>
              <a:gd name="f29" fmla="+- f23 0 f2"/>
              <a:gd name="f30" fmla="*/ f19 f12 1"/>
              <a:gd name="f31" fmla="+- f27 1750 0"/>
              <a:gd name="f32" fmla="*/ f28 f12 1"/>
              <a:gd name="f33" fmla="+- 21600 0 f31"/>
              <a:gd name="f34" fmla="*/ f31 f12 1"/>
              <a:gd name="f35" fmla="*/ f31 f13 1"/>
              <a:gd name="f36" fmla="*/ f33 f12 1"/>
              <a:gd name="f37" fmla="*/ f33 f13 1"/>
            </a:gdLst>
            <a:ahLst>
              <a:ahXY gdRefX="f0" minX="f6" maxX="f8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2" y="f22"/>
              </a:cxn>
              <a:cxn ang="f29">
                <a:pos x="f24" y="f25"/>
              </a:cxn>
              <a:cxn ang="f29">
                <a:pos x="f30" y="f22"/>
              </a:cxn>
              <a:cxn ang="f29">
                <a:pos x="f24" y="f26"/>
              </a:cxn>
            </a:cxnLst>
            <a:rect l="f34" t="f35" r="f36" b="f37"/>
            <a:pathLst>
              <a:path w="21600" h="21600">
                <a:moveTo>
                  <a:pt x="f6" y="f6"/>
                </a:moveTo>
                <a:lnTo>
                  <a:pt x="f7" y="f6"/>
                </a:lnTo>
                <a:lnTo>
                  <a:pt x="f16" y="f7"/>
                </a:lnTo>
                <a:lnTo>
                  <a:pt x="f17" y="f7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rgbClr val="FFFFFF"/>
            </a:solidFill>
            <a:prstDash val="solid"/>
            <a:miter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662324" y="2628613"/>
            <a:ext cx="947978" cy="4153187"/>
          </a:xfrm>
          <a:custGeom>
            <a:avLst/>
            <a:gdLst>
              <a:gd name="f0" fmla="val 0"/>
              <a:gd name="f1" fmla="val 597"/>
              <a:gd name="f2" fmla="val 2616"/>
              <a:gd name="f3" fmla="val 448"/>
              <a:gd name="f4" fmla="val 16"/>
              <a:gd name="f5" fmla="val 392"/>
              <a:gd name="f6" fmla="val 336"/>
              <a:gd name="f7" fmla="val 304"/>
              <a:gd name="f8" fmla="val 272"/>
              <a:gd name="f9" fmla="val 264"/>
              <a:gd name="f10" fmla="val 256"/>
              <a:gd name="f11" fmla="val 248"/>
              <a:gd name="f12" fmla="val 32"/>
              <a:gd name="f13" fmla="val 88"/>
              <a:gd name="f14" fmla="val 112"/>
              <a:gd name="f15" fmla="val 136"/>
              <a:gd name="f16" fmla="val 296"/>
              <a:gd name="f17" fmla="val 72"/>
              <a:gd name="f18" fmla="val 160"/>
              <a:gd name="f19" fmla="val 312"/>
              <a:gd name="f20" fmla="val 328"/>
              <a:gd name="f21" fmla="val 544"/>
              <a:gd name="f22" fmla="val 640"/>
              <a:gd name="f23" fmla="val 280"/>
              <a:gd name="f24" fmla="val 736"/>
              <a:gd name="f25" fmla="val 200"/>
              <a:gd name="f26" fmla="val 712"/>
              <a:gd name="f27" fmla="val 120"/>
              <a:gd name="f28" fmla="val 760"/>
              <a:gd name="f29" fmla="val 728"/>
              <a:gd name="f30" fmla="val 64"/>
              <a:gd name="f31" fmla="val 784"/>
              <a:gd name="f32" fmla="val 40"/>
              <a:gd name="f33" fmla="val 840"/>
              <a:gd name="f34" fmla="val 24"/>
              <a:gd name="f35" fmla="val 808"/>
              <a:gd name="f36" fmla="val 1072"/>
              <a:gd name="f37" fmla="val 8"/>
              <a:gd name="f38" fmla="val 1336"/>
              <a:gd name="f39" fmla="val 2120"/>
              <a:gd name="f40" fmla="val 2368"/>
              <a:gd name="f41" fmla="val 2520"/>
              <a:gd name="f42" fmla="val 2560"/>
              <a:gd name="f43" fmla="val 2600"/>
              <a:gd name="f44" fmla="val 15"/>
              <a:gd name="f45" fmla="val 2608"/>
              <a:gd name="f46" fmla="val 209"/>
              <a:gd name="f47" fmla="val 496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97" h="2616">
                <a:moveTo>
                  <a:pt x="f3" y="f4"/>
                </a:moveTo>
                <a:cubicBezTo>
                  <a:pt x="f5" y="f4"/>
                  <a:pt x="f6" y="f4"/>
                  <a:pt x="f7" y="f4"/>
                </a:cubicBezTo>
                <a:cubicBezTo>
                  <a:pt x="f8" y="f4"/>
                  <a:pt x="f9" y="f0"/>
                  <a:pt x="f10" y="f4"/>
                </a:cubicBezTo>
                <a:cubicBezTo>
                  <a:pt x="f11" y="f12"/>
                  <a:pt x="f11" y="f13"/>
                  <a:pt x="f10" y="f14"/>
                </a:cubicBezTo>
                <a:cubicBezTo>
                  <a:pt x="f9" y="f15"/>
                  <a:pt x="f16" y="f17"/>
                  <a:pt x="f7" y="f18"/>
                </a:cubicBezTo>
                <a:cubicBezTo>
                  <a:pt x="f19" y="f11"/>
                  <a:pt x="f20" y="f21"/>
                  <a:pt x="f7" y="f22"/>
                </a:cubicBezTo>
                <a:cubicBezTo>
                  <a:pt x="f23" y="f24"/>
                  <a:pt x="f25" y="f26"/>
                  <a:pt x="f18" y="f24"/>
                </a:cubicBezTo>
                <a:cubicBezTo>
                  <a:pt x="f27" y="f28"/>
                  <a:pt x="f13" y="f29"/>
                  <a:pt x="f30" y="f31"/>
                </a:cubicBezTo>
                <a:cubicBezTo>
                  <a:pt x="f32" y="f33"/>
                  <a:pt x="f34" y="f35"/>
                  <a:pt x="f4" y="f36"/>
                </a:cubicBezTo>
                <a:cubicBezTo>
                  <a:pt x="f37" y="f38"/>
                  <a:pt x="f4" y="f39"/>
                  <a:pt x="f4" y="f40"/>
                </a:cubicBezTo>
                <a:cubicBezTo>
                  <a:pt x="f4" y="f2"/>
                  <a:pt x="f0" y="f41"/>
                  <a:pt x="f4" y="f42"/>
                </a:cubicBezTo>
                <a:cubicBezTo>
                  <a:pt x="f12" y="f43"/>
                  <a:pt x="f44" y="f43"/>
                  <a:pt x="f14" y="f45"/>
                </a:cubicBezTo>
                <a:cubicBezTo>
                  <a:pt x="f46" y="f2"/>
                  <a:pt x="f47" y="f45"/>
                  <a:pt x="f1" y="f45"/>
                </a:cubicBezTo>
              </a:path>
            </a:pathLst>
          </a:custGeom>
          <a:noFill/>
          <a:ln w="25560">
            <a:solidFill>
              <a:srgbClr val="333333"/>
            </a:solidFill>
            <a:prstDash val="solid"/>
            <a:round/>
          </a:ln>
        </p:spPr>
        <p:txBody>
          <a:bodyPr vert="horz" wrap="square" lIns="81639" tIns="42452" rIns="81639" bIns="42452" anchor="t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7919973" y="2628613"/>
            <a:ext cx="1147827" cy="4153187"/>
          </a:xfrm>
          <a:custGeom>
            <a:avLst/>
            <a:gdLst>
              <a:gd name="f0" fmla="val 0"/>
              <a:gd name="f1" fmla="val 723"/>
              <a:gd name="f2" fmla="val 2616"/>
              <a:gd name="f3" fmla="val 270"/>
              <a:gd name="f4" fmla="val 16"/>
              <a:gd name="f5" fmla="val 326"/>
              <a:gd name="f6" fmla="val 382"/>
              <a:gd name="f7" fmla="val 414"/>
              <a:gd name="f8" fmla="val 446"/>
              <a:gd name="f9" fmla="val 454"/>
              <a:gd name="f10" fmla="val 462"/>
              <a:gd name="f11" fmla="val 470"/>
              <a:gd name="f12" fmla="val 32"/>
              <a:gd name="f13" fmla="val 88"/>
              <a:gd name="f14" fmla="val 112"/>
              <a:gd name="f15" fmla="val 136"/>
              <a:gd name="f16" fmla="val 422"/>
              <a:gd name="f17" fmla="val 72"/>
              <a:gd name="f18" fmla="val 160"/>
              <a:gd name="f19" fmla="val 406"/>
              <a:gd name="f20" fmla="val 248"/>
              <a:gd name="f21" fmla="val 390"/>
              <a:gd name="f22" fmla="val 544"/>
              <a:gd name="f23" fmla="val 640"/>
              <a:gd name="f24" fmla="val 438"/>
              <a:gd name="f25" fmla="val 736"/>
              <a:gd name="f26" fmla="val 518"/>
              <a:gd name="f27" fmla="val 712"/>
              <a:gd name="f28" fmla="val 558"/>
              <a:gd name="f29" fmla="val 598"/>
              <a:gd name="f30" fmla="val 760"/>
              <a:gd name="f31" fmla="val 630"/>
              <a:gd name="f32" fmla="val 728"/>
              <a:gd name="f33" fmla="val 654"/>
              <a:gd name="f34" fmla="val 784"/>
              <a:gd name="f35" fmla="val 678"/>
              <a:gd name="f36" fmla="val 840"/>
              <a:gd name="f37" fmla="val 694"/>
              <a:gd name="f38" fmla="val 808"/>
              <a:gd name="f39" fmla="val 702"/>
              <a:gd name="f40" fmla="val 1072"/>
              <a:gd name="f41" fmla="val 710"/>
              <a:gd name="f42" fmla="val 1336"/>
              <a:gd name="f43" fmla="val 2120"/>
              <a:gd name="f44" fmla="val 2368"/>
              <a:gd name="f45" fmla="val 718"/>
              <a:gd name="f46" fmla="val 2520"/>
              <a:gd name="f47" fmla="val 2560"/>
              <a:gd name="f48" fmla="val 686"/>
              <a:gd name="f49" fmla="val 2600"/>
              <a:gd name="f50" fmla="val 606"/>
              <a:gd name="f51" fmla="val 2608"/>
              <a:gd name="f52" fmla="val 489"/>
              <a:gd name="f53" fmla="val 126"/>
              <a:gd name="f54" fmla="val 260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23" h="2616">
                <a:moveTo>
                  <a:pt x="f3" y="f4"/>
                </a:moveTo>
                <a:cubicBezTo>
                  <a:pt x="f5" y="f4"/>
                  <a:pt x="f6" y="f4"/>
                  <a:pt x="f7" y="f4"/>
                </a:cubicBezTo>
                <a:cubicBezTo>
                  <a:pt x="f8" y="f4"/>
                  <a:pt x="f9" y="f0"/>
                  <a:pt x="f10" y="f4"/>
                </a:cubicBezTo>
                <a:cubicBezTo>
                  <a:pt x="f11" y="f12"/>
                  <a:pt x="f11" y="f13"/>
                  <a:pt x="f10" y="f14"/>
                </a:cubicBezTo>
                <a:cubicBezTo>
                  <a:pt x="f9" y="f15"/>
                  <a:pt x="f16" y="f17"/>
                  <a:pt x="f7" y="f18"/>
                </a:cubicBezTo>
                <a:cubicBezTo>
                  <a:pt x="f19" y="f20"/>
                  <a:pt x="f21" y="f22"/>
                  <a:pt x="f7" y="f23"/>
                </a:cubicBezTo>
                <a:cubicBezTo>
                  <a:pt x="f24" y="f25"/>
                  <a:pt x="f26" y="f27"/>
                  <a:pt x="f28" y="f25"/>
                </a:cubicBez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39" y="f40"/>
                </a:cubicBezTo>
                <a:cubicBezTo>
                  <a:pt x="f41" y="f42"/>
                  <a:pt x="f39" y="f43"/>
                  <a:pt x="f39" y="f44"/>
                </a:cubicBezTo>
                <a:cubicBezTo>
                  <a:pt x="f39" y="f2"/>
                  <a:pt x="f45" y="f46"/>
                  <a:pt x="f39" y="f47"/>
                </a:cubicBezTo>
                <a:cubicBezTo>
                  <a:pt x="f48" y="f49"/>
                  <a:pt x="f1" y="f49"/>
                  <a:pt x="f50" y="f51"/>
                </a:cubicBezTo>
                <a:cubicBezTo>
                  <a:pt x="f52" y="f2"/>
                  <a:pt x="f53" y="f54"/>
                  <a:pt x="f0" y="f54"/>
                </a:cubicBezTo>
              </a:path>
            </a:pathLst>
          </a:custGeom>
          <a:noFill/>
          <a:ln w="25560">
            <a:solidFill>
              <a:srgbClr val="333333"/>
            </a:solidFill>
            <a:prstDash val="solid"/>
            <a:round/>
          </a:ln>
        </p:spPr>
        <p:txBody>
          <a:bodyPr vert="horz" wrap="square" lIns="81639" tIns="42452" rIns="81639" bIns="42452" anchor="t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8335673" y="3061991"/>
            <a:ext cx="112660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8394452" y="3987208"/>
            <a:ext cx="112660" cy="1113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7769107" y="4399032"/>
            <a:ext cx="112660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8624018" y="4404911"/>
            <a:ext cx="112660" cy="1113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8423189" y="4809877"/>
            <a:ext cx="112660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8038838" y="5376503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8635447" y="5717784"/>
            <a:ext cx="112987" cy="11136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8038838" y="6258282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8659285" y="6323600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169458" y="5866381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7810252" y="5605111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8659285" y="5147893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7973528" y="4821307"/>
            <a:ext cx="112987" cy="1110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200 f10 1"/>
              <a:gd name="f16" fmla="*/ 18400 f10 1"/>
              <a:gd name="f17" fmla="*/ 18400 f11 1"/>
              <a:gd name="f18" fmla="*/ 320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0 f10 1"/>
              <a:gd name="f25" fmla="*/ 3160 f11 1"/>
              <a:gd name="f26" fmla="*/ 0 f10 1"/>
              <a:gd name="f27" fmla="*/ 10800 f11 1"/>
              <a:gd name="f28" fmla="*/ 18440 f11 1"/>
              <a:gd name="f29" fmla="*/ 21600 f11 1"/>
              <a:gd name="f30" fmla="*/ 18440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rgbClr val="339933"/>
          </a:soli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hangingPunct="0"/>
            <a:endParaRPr lang="en-CA" sz="1600">
              <a:latin typeface="Nimbus Sans L" pitchFamily="18"/>
              <a:ea typeface="AR PL ShanHeiSun Un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1004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図 1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1" b="6374"/>
          <a:stretch>
            <a:fillRect/>
          </a:stretch>
        </p:blipFill>
        <p:spPr bwMode="auto">
          <a:xfrm>
            <a:off x="482600" y="657225"/>
            <a:ext cx="83185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2127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 dirty="0" err="1" smtClean="0">
                <a:solidFill>
                  <a:schemeClr val="bg1"/>
                </a:solidFill>
              </a:rPr>
              <a:t>nEDM</a:t>
            </a:r>
            <a:r>
              <a:rPr lang="en-US" sz="2800" b="1" dirty="0" smtClean="0">
                <a:solidFill>
                  <a:schemeClr val="bg1"/>
                </a:solidFill>
              </a:rPr>
              <a:t> Experimental Cycle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grpSp>
        <p:nvGrpSpPr>
          <p:cNvPr id="69637" name="Group 2053"/>
          <p:cNvGrpSpPr>
            <a:grpSpLocks/>
          </p:cNvGrpSpPr>
          <p:nvPr/>
        </p:nvGrpSpPr>
        <p:grpSpPr bwMode="auto">
          <a:xfrm>
            <a:off x="7286625" y="4543425"/>
            <a:ext cx="1185863" cy="900113"/>
            <a:chOff x="5075" y="3767"/>
            <a:chExt cx="823" cy="625"/>
          </a:xfrm>
        </p:grpSpPr>
        <p:grpSp>
          <p:nvGrpSpPr>
            <p:cNvPr id="7236" name="Group 2054"/>
            <p:cNvGrpSpPr>
              <a:grpSpLocks/>
            </p:cNvGrpSpPr>
            <p:nvPr/>
          </p:nvGrpSpPr>
          <p:grpSpPr bwMode="auto">
            <a:xfrm>
              <a:off x="5075" y="3767"/>
              <a:ext cx="823" cy="625"/>
              <a:chOff x="5072" y="4055"/>
              <a:chExt cx="823" cy="625"/>
            </a:xfrm>
          </p:grpSpPr>
          <p:sp>
            <p:nvSpPr>
              <p:cNvPr id="7238" name="AutoShape 2055"/>
              <p:cNvSpPr>
                <a:spLocks noChangeArrowheads="1"/>
              </p:cNvSpPr>
              <p:nvPr/>
            </p:nvSpPr>
            <p:spPr bwMode="auto">
              <a:xfrm flipV="1">
                <a:off x="5276" y="4198"/>
                <a:ext cx="412" cy="1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9 w 21600"/>
                  <a:gd name="T13" fmla="*/ 4459 h 21600"/>
                  <a:gd name="T14" fmla="*/ 17091 w 21600"/>
                  <a:gd name="T15" fmla="*/ 171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39" name="AutoShape 2056"/>
              <p:cNvSpPr>
                <a:spLocks noChangeArrowheads="1"/>
              </p:cNvSpPr>
              <p:nvPr/>
            </p:nvSpPr>
            <p:spPr bwMode="auto">
              <a:xfrm flipV="1">
                <a:off x="5072" y="4393"/>
                <a:ext cx="823" cy="28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7 w 21600"/>
                  <a:gd name="T13" fmla="*/ 4139 h 21600"/>
                  <a:gd name="T14" fmla="*/ 17453 w 21600"/>
                  <a:gd name="T15" fmla="*/ 1746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9" y="21600"/>
                    </a:lnTo>
                    <a:lnTo>
                      <a:pt x="16911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" name="AutoShape 2057"/>
              <p:cNvSpPr>
                <a:spLocks noChangeArrowheads="1"/>
              </p:cNvSpPr>
              <p:nvPr/>
            </p:nvSpPr>
            <p:spPr bwMode="auto">
              <a:xfrm flipV="1">
                <a:off x="5385" y="4108"/>
                <a:ext cx="189" cy="5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14 w 21600"/>
                  <a:gd name="T13" fmla="*/ 4027 h 21600"/>
                  <a:gd name="T14" fmla="*/ 17486 w 21600"/>
                  <a:gd name="T15" fmla="*/ 1757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700" y="21600"/>
                    </a:lnTo>
                    <a:lnTo>
                      <a:pt x="169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1" name="AutoShape 2058"/>
              <p:cNvSpPr>
                <a:spLocks noChangeArrowheads="1"/>
              </p:cNvSpPr>
              <p:nvPr/>
            </p:nvSpPr>
            <p:spPr bwMode="auto">
              <a:xfrm>
                <a:off x="5341" y="4055"/>
                <a:ext cx="279" cy="39"/>
              </a:xfrm>
              <a:prstGeom prst="triangle">
                <a:avLst>
                  <a:gd name="adj" fmla="val 50181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</p:grpSp>
        <p:sp>
          <p:nvSpPr>
            <p:cNvPr id="7237" name="Text Box 2059"/>
            <p:cNvSpPr txBox="1">
              <a:spLocks noChangeArrowheads="1"/>
            </p:cNvSpPr>
            <p:nvPr/>
          </p:nvSpPr>
          <p:spPr bwMode="auto">
            <a:xfrm>
              <a:off x="5366" y="4052"/>
              <a:ext cx="249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2500" b="1"/>
                <a:t>p</a:t>
              </a:r>
            </a:p>
          </p:txBody>
        </p:sp>
      </p:grpSp>
      <p:grpSp>
        <p:nvGrpSpPr>
          <p:cNvPr id="69651" name="Group 2067"/>
          <p:cNvGrpSpPr>
            <a:grpSpLocks/>
          </p:cNvGrpSpPr>
          <p:nvPr/>
        </p:nvGrpSpPr>
        <p:grpSpPr bwMode="auto">
          <a:xfrm>
            <a:off x="7312025" y="4351338"/>
            <a:ext cx="1012825" cy="625475"/>
            <a:chOff x="5092" y="3633"/>
            <a:chExt cx="704" cy="435"/>
          </a:xfrm>
        </p:grpSpPr>
        <p:sp>
          <p:nvSpPr>
            <p:cNvPr id="7232" name="Line 2068"/>
            <p:cNvSpPr>
              <a:spLocks noChangeShapeType="1"/>
            </p:cNvSpPr>
            <p:nvPr/>
          </p:nvSpPr>
          <p:spPr bwMode="auto">
            <a:xfrm flipH="1">
              <a:off x="5172" y="3750"/>
              <a:ext cx="294" cy="5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33" name="Line 2069"/>
            <p:cNvSpPr>
              <a:spLocks noChangeShapeType="1"/>
            </p:cNvSpPr>
            <p:nvPr/>
          </p:nvSpPr>
          <p:spPr bwMode="auto">
            <a:xfrm flipV="1">
              <a:off x="5517" y="3756"/>
              <a:ext cx="279" cy="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34" name="Line 2070"/>
            <p:cNvSpPr>
              <a:spLocks noChangeShapeType="1"/>
            </p:cNvSpPr>
            <p:nvPr/>
          </p:nvSpPr>
          <p:spPr bwMode="auto">
            <a:xfrm flipV="1">
              <a:off x="5502" y="3633"/>
              <a:ext cx="234" cy="9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35" name="Text Box 2071"/>
            <p:cNvSpPr txBox="1">
              <a:spLocks noChangeArrowheads="1"/>
            </p:cNvSpPr>
            <p:nvPr/>
          </p:nvSpPr>
          <p:spPr bwMode="auto">
            <a:xfrm>
              <a:off x="5092" y="3764"/>
              <a:ext cx="249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2500" b="1">
                  <a:solidFill>
                    <a:schemeClr val="accent2"/>
                  </a:solidFill>
                </a:rPr>
                <a:t>n</a:t>
              </a:r>
            </a:p>
          </p:txBody>
        </p:sp>
      </p:grpSp>
      <p:sp>
        <p:nvSpPr>
          <p:cNvPr id="69656" name="Line 2072"/>
          <p:cNvSpPr>
            <a:spLocks noChangeShapeType="1"/>
          </p:cNvSpPr>
          <p:nvPr/>
        </p:nvSpPr>
        <p:spPr bwMode="auto">
          <a:xfrm>
            <a:off x="8299450" y="4532313"/>
            <a:ext cx="273050" cy="2635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7" name="Line 2073"/>
          <p:cNvSpPr>
            <a:spLocks noChangeShapeType="1"/>
          </p:cNvSpPr>
          <p:nvPr/>
        </p:nvSpPr>
        <p:spPr bwMode="auto">
          <a:xfrm flipH="1" flipV="1">
            <a:off x="6484938" y="4298950"/>
            <a:ext cx="941387" cy="3032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8" name="Line 2074"/>
          <p:cNvSpPr>
            <a:spLocks noChangeShapeType="1"/>
          </p:cNvSpPr>
          <p:nvPr/>
        </p:nvSpPr>
        <p:spPr bwMode="auto">
          <a:xfrm flipV="1">
            <a:off x="8562975" y="4730750"/>
            <a:ext cx="350838" cy="52388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9" name="Line 2075"/>
          <p:cNvSpPr>
            <a:spLocks noChangeShapeType="1"/>
          </p:cNvSpPr>
          <p:nvPr/>
        </p:nvSpPr>
        <p:spPr bwMode="auto">
          <a:xfrm flipH="1">
            <a:off x="5819775" y="4311650"/>
            <a:ext cx="665163" cy="298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0" name="Line 2076"/>
          <p:cNvSpPr>
            <a:spLocks noChangeShapeType="1"/>
          </p:cNvSpPr>
          <p:nvPr/>
        </p:nvSpPr>
        <p:spPr bwMode="auto">
          <a:xfrm flipH="1" flipV="1">
            <a:off x="5608638" y="4454525"/>
            <a:ext cx="228600" cy="1428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1" name="Line 2077"/>
          <p:cNvSpPr>
            <a:spLocks noChangeShapeType="1"/>
          </p:cNvSpPr>
          <p:nvPr/>
        </p:nvSpPr>
        <p:spPr bwMode="auto">
          <a:xfrm flipH="1">
            <a:off x="5146675" y="4476750"/>
            <a:ext cx="482600" cy="163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2" name="Line 2078"/>
          <p:cNvSpPr>
            <a:spLocks noChangeShapeType="1"/>
          </p:cNvSpPr>
          <p:nvPr/>
        </p:nvSpPr>
        <p:spPr bwMode="auto">
          <a:xfrm flipH="1" flipV="1">
            <a:off x="4868863" y="4402138"/>
            <a:ext cx="290512" cy="238125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3" name="Line 2079"/>
          <p:cNvSpPr>
            <a:spLocks noChangeShapeType="1"/>
          </p:cNvSpPr>
          <p:nvPr/>
        </p:nvSpPr>
        <p:spPr bwMode="auto">
          <a:xfrm flipH="1">
            <a:off x="4418013" y="4416425"/>
            <a:ext cx="465137" cy="31750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4" name="Line 2080"/>
          <p:cNvSpPr>
            <a:spLocks noChangeShapeType="1"/>
          </p:cNvSpPr>
          <p:nvPr/>
        </p:nvSpPr>
        <p:spPr bwMode="auto">
          <a:xfrm>
            <a:off x="8221663" y="4359275"/>
            <a:ext cx="444500" cy="476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5" name="Line 2081"/>
          <p:cNvSpPr>
            <a:spLocks noChangeShapeType="1"/>
          </p:cNvSpPr>
          <p:nvPr/>
        </p:nvSpPr>
        <p:spPr bwMode="auto">
          <a:xfrm flipV="1">
            <a:off x="8653463" y="4048125"/>
            <a:ext cx="225425" cy="3683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6" name="Line 2082"/>
          <p:cNvSpPr>
            <a:spLocks noChangeShapeType="1"/>
          </p:cNvSpPr>
          <p:nvPr/>
        </p:nvSpPr>
        <p:spPr bwMode="auto">
          <a:xfrm flipH="1" flipV="1">
            <a:off x="8477250" y="3789363"/>
            <a:ext cx="388938" cy="2889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7" name="Line 2083"/>
          <p:cNvSpPr>
            <a:spLocks noChangeShapeType="1"/>
          </p:cNvSpPr>
          <p:nvPr/>
        </p:nvSpPr>
        <p:spPr bwMode="auto">
          <a:xfrm flipH="1" flipV="1">
            <a:off x="8437563" y="3533775"/>
            <a:ext cx="52387" cy="27305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8" name="Line 2084"/>
          <p:cNvSpPr>
            <a:spLocks noChangeShapeType="1"/>
          </p:cNvSpPr>
          <p:nvPr/>
        </p:nvSpPr>
        <p:spPr bwMode="auto">
          <a:xfrm flipH="1">
            <a:off x="8035925" y="3560763"/>
            <a:ext cx="406400" cy="223837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9" name="Line 2085"/>
          <p:cNvSpPr>
            <a:spLocks noChangeShapeType="1"/>
          </p:cNvSpPr>
          <p:nvPr/>
        </p:nvSpPr>
        <p:spPr bwMode="auto">
          <a:xfrm flipH="1">
            <a:off x="7988300" y="3784600"/>
            <a:ext cx="73025" cy="233363"/>
          </a:xfrm>
          <a:prstGeom prst="line">
            <a:avLst/>
          </a:prstGeom>
          <a:noFill/>
          <a:ln w="28575">
            <a:solidFill>
              <a:srgbClr val="FF66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0" name="Line 2086"/>
          <p:cNvSpPr>
            <a:spLocks noChangeShapeType="1"/>
          </p:cNvSpPr>
          <p:nvPr/>
        </p:nvSpPr>
        <p:spPr bwMode="auto">
          <a:xfrm flipH="1" flipV="1">
            <a:off x="6886575" y="3833813"/>
            <a:ext cx="1101725" cy="17145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9671" name="Group 2087"/>
          <p:cNvGrpSpPr>
            <a:grpSpLocks/>
          </p:cNvGrpSpPr>
          <p:nvPr/>
        </p:nvGrpSpPr>
        <p:grpSpPr bwMode="auto">
          <a:xfrm>
            <a:off x="7691438" y="3992563"/>
            <a:ext cx="603250" cy="309562"/>
            <a:chOff x="5355" y="3384"/>
            <a:chExt cx="420" cy="215"/>
          </a:xfrm>
        </p:grpSpPr>
        <p:sp>
          <p:nvSpPr>
            <p:cNvPr id="7230" name="Rectangle 2088"/>
            <p:cNvSpPr>
              <a:spLocks noChangeArrowheads="1"/>
            </p:cNvSpPr>
            <p:nvPr/>
          </p:nvSpPr>
          <p:spPr bwMode="auto">
            <a:xfrm>
              <a:off x="5412" y="3414"/>
              <a:ext cx="312" cy="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7231" name="Text Box 2089"/>
            <p:cNvSpPr txBox="1">
              <a:spLocks noChangeArrowheads="1"/>
            </p:cNvSpPr>
            <p:nvPr/>
          </p:nvSpPr>
          <p:spPr bwMode="auto">
            <a:xfrm>
              <a:off x="5355" y="3384"/>
              <a:ext cx="420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1600">
                  <a:solidFill>
                    <a:srgbClr val="FF0066"/>
                  </a:solidFill>
                </a:rPr>
                <a:t>UCN</a:t>
              </a:r>
            </a:p>
          </p:txBody>
        </p:sp>
      </p:grpSp>
      <p:sp>
        <p:nvSpPr>
          <p:cNvPr id="69674" name="Line 2090"/>
          <p:cNvSpPr>
            <a:spLocks noChangeShapeType="1"/>
          </p:cNvSpPr>
          <p:nvPr/>
        </p:nvSpPr>
        <p:spPr bwMode="auto">
          <a:xfrm flipH="1">
            <a:off x="5819775" y="3833813"/>
            <a:ext cx="1066800" cy="119062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5" name="Line 2091"/>
          <p:cNvSpPr>
            <a:spLocks noChangeShapeType="1"/>
          </p:cNvSpPr>
          <p:nvPr/>
        </p:nvSpPr>
        <p:spPr bwMode="auto">
          <a:xfrm flipH="1" flipV="1">
            <a:off x="5086350" y="3833813"/>
            <a:ext cx="708025" cy="115887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6" name="Line 2092"/>
          <p:cNvSpPr>
            <a:spLocks noChangeShapeType="1"/>
          </p:cNvSpPr>
          <p:nvPr/>
        </p:nvSpPr>
        <p:spPr bwMode="auto">
          <a:xfrm flipH="1">
            <a:off x="4292600" y="3825875"/>
            <a:ext cx="793750" cy="1270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7" name="Line 2093"/>
          <p:cNvSpPr>
            <a:spLocks noChangeShapeType="1"/>
          </p:cNvSpPr>
          <p:nvPr/>
        </p:nvSpPr>
        <p:spPr bwMode="auto">
          <a:xfrm flipH="1" flipV="1">
            <a:off x="4046538" y="3889375"/>
            <a:ext cx="285750" cy="635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8" name="Line 2094"/>
          <p:cNvSpPr>
            <a:spLocks noChangeShapeType="1"/>
          </p:cNvSpPr>
          <p:nvPr/>
        </p:nvSpPr>
        <p:spPr bwMode="auto">
          <a:xfrm flipV="1">
            <a:off x="4076700" y="3816350"/>
            <a:ext cx="193675" cy="730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79" name="Line 2095"/>
          <p:cNvSpPr>
            <a:spLocks noChangeShapeType="1"/>
          </p:cNvSpPr>
          <p:nvPr/>
        </p:nvSpPr>
        <p:spPr bwMode="auto">
          <a:xfrm>
            <a:off x="4251325" y="3819525"/>
            <a:ext cx="495300" cy="1492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0" name="Line 2096"/>
          <p:cNvSpPr>
            <a:spLocks noChangeShapeType="1"/>
          </p:cNvSpPr>
          <p:nvPr/>
        </p:nvSpPr>
        <p:spPr bwMode="auto">
          <a:xfrm flipV="1">
            <a:off x="4692650" y="3816350"/>
            <a:ext cx="190500" cy="1365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1" name="Line 2097"/>
          <p:cNvSpPr>
            <a:spLocks noChangeShapeType="1"/>
          </p:cNvSpPr>
          <p:nvPr/>
        </p:nvSpPr>
        <p:spPr bwMode="auto">
          <a:xfrm>
            <a:off x="4883150" y="3825875"/>
            <a:ext cx="293688" cy="1143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" name="Rectangle 2098"/>
          <p:cNvSpPr>
            <a:spLocks noChangeArrowheads="1"/>
          </p:cNvSpPr>
          <p:nvPr/>
        </p:nvSpPr>
        <p:spPr bwMode="auto">
          <a:xfrm>
            <a:off x="3978275" y="3797300"/>
            <a:ext cx="66675" cy="190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69683" name="Line 2099"/>
          <p:cNvSpPr>
            <a:spLocks noChangeShapeType="1"/>
          </p:cNvSpPr>
          <p:nvPr/>
        </p:nvSpPr>
        <p:spPr bwMode="auto">
          <a:xfrm flipV="1">
            <a:off x="5176838" y="3806825"/>
            <a:ext cx="314325" cy="138113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4" name="Line 2100"/>
          <p:cNvSpPr>
            <a:spLocks noChangeShapeType="1"/>
          </p:cNvSpPr>
          <p:nvPr/>
        </p:nvSpPr>
        <p:spPr bwMode="auto">
          <a:xfrm>
            <a:off x="5491163" y="3794125"/>
            <a:ext cx="249237" cy="14605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5" name="Line 2101"/>
          <p:cNvSpPr>
            <a:spLocks noChangeShapeType="1"/>
          </p:cNvSpPr>
          <p:nvPr/>
        </p:nvSpPr>
        <p:spPr bwMode="auto">
          <a:xfrm flipV="1">
            <a:off x="5757863" y="3806825"/>
            <a:ext cx="301625" cy="14605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6" name="Rectangle 2102"/>
          <p:cNvSpPr>
            <a:spLocks noChangeArrowheads="1"/>
          </p:cNvSpPr>
          <p:nvPr/>
        </p:nvSpPr>
        <p:spPr bwMode="auto">
          <a:xfrm>
            <a:off x="3978275" y="3798888"/>
            <a:ext cx="68263" cy="1905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69687" name="Line 2103"/>
          <p:cNvSpPr>
            <a:spLocks noChangeShapeType="1"/>
          </p:cNvSpPr>
          <p:nvPr/>
        </p:nvSpPr>
        <p:spPr bwMode="auto">
          <a:xfrm flipH="1" flipV="1">
            <a:off x="3003550" y="3825875"/>
            <a:ext cx="958850" cy="100013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8" name="Line 2104"/>
          <p:cNvSpPr>
            <a:spLocks noChangeShapeType="1"/>
          </p:cNvSpPr>
          <p:nvPr/>
        </p:nvSpPr>
        <p:spPr bwMode="auto">
          <a:xfrm flipH="1">
            <a:off x="2355850" y="3835400"/>
            <a:ext cx="647700" cy="11747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89" name="Line 2105"/>
          <p:cNvSpPr>
            <a:spLocks noChangeShapeType="1"/>
          </p:cNvSpPr>
          <p:nvPr/>
        </p:nvSpPr>
        <p:spPr bwMode="auto">
          <a:xfrm flipH="1" flipV="1">
            <a:off x="1541463" y="3783013"/>
            <a:ext cx="814387" cy="1619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0" name="Line 2106"/>
          <p:cNvSpPr>
            <a:spLocks noChangeShapeType="1"/>
          </p:cNvSpPr>
          <p:nvPr/>
        </p:nvSpPr>
        <p:spPr bwMode="auto">
          <a:xfrm flipH="1" flipV="1">
            <a:off x="1479550" y="3494088"/>
            <a:ext cx="61913" cy="266700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1" name="Line 2107"/>
          <p:cNvSpPr>
            <a:spLocks noChangeShapeType="1"/>
          </p:cNvSpPr>
          <p:nvPr/>
        </p:nvSpPr>
        <p:spPr bwMode="auto">
          <a:xfrm flipV="1">
            <a:off x="1479550" y="3028950"/>
            <a:ext cx="114300" cy="504825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2" name="Line 2108"/>
          <p:cNvSpPr>
            <a:spLocks noChangeShapeType="1"/>
          </p:cNvSpPr>
          <p:nvPr/>
        </p:nvSpPr>
        <p:spPr bwMode="auto">
          <a:xfrm flipH="1" flipV="1">
            <a:off x="1498600" y="2319338"/>
            <a:ext cx="95250" cy="769937"/>
          </a:xfrm>
          <a:prstGeom prst="line">
            <a:avLst/>
          </a:prstGeom>
          <a:noFill/>
          <a:ln w="28575">
            <a:solidFill>
              <a:srgbClr val="FF6699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93" name="Text Box 2109"/>
          <p:cNvSpPr txBox="1">
            <a:spLocks noChangeArrowheads="1"/>
          </p:cNvSpPr>
          <p:nvPr/>
        </p:nvSpPr>
        <p:spPr bwMode="auto">
          <a:xfrm>
            <a:off x="3654425" y="4229100"/>
            <a:ext cx="615950" cy="450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1300">
                <a:solidFill>
                  <a:srgbClr val="33CC33"/>
                </a:solidFill>
              </a:rPr>
              <a:t>valve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1300">
                <a:solidFill>
                  <a:srgbClr val="33CC33"/>
                </a:solidFill>
              </a:rPr>
              <a:t>opens</a:t>
            </a:r>
          </a:p>
        </p:txBody>
      </p:sp>
      <p:grpSp>
        <p:nvGrpSpPr>
          <p:cNvPr id="69694" name="Group 2110"/>
          <p:cNvGrpSpPr>
            <a:grpSpLocks/>
          </p:cNvGrpSpPr>
          <p:nvPr/>
        </p:nvGrpSpPr>
        <p:grpSpPr bwMode="auto">
          <a:xfrm>
            <a:off x="7259638" y="3425825"/>
            <a:ext cx="841375" cy="488950"/>
            <a:chOff x="5056" y="2991"/>
            <a:chExt cx="584" cy="339"/>
          </a:xfrm>
        </p:grpSpPr>
        <p:sp>
          <p:nvSpPr>
            <p:cNvPr id="7219" name="Rectangle 2111"/>
            <p:cNvSpPr>
              <a:spLocks noChangeArrowheads="1"/>
            </p:cNvSpPr>
            <p:nvPr/>
          </p:nvSpPr>
          <p:spPr bwMode="auto">
            <a:xfrm>
              <a:off x="5092" y="3039"/>
              <a:ext cx="510" cy="1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7220" name="Text Box 2112"/>
            <p:cNvSpPr txBox="1">
              <a:spLocks noChangeArrowheads="1"/>
            </p:cNvSpPr>
            <p:nvPr/>
          </p:nvSpPr>
          <p:spPr bwMode="auto">
            <a:xfrm>
              <a:off x="5056" y="2991"/>
              <a:ext cx="584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1600">
                  <a:solidFill>
                    <a:srgbClr val="FF0066"/>
                  </a:solidFill>
                </a:rPr>
                <a:t>phonon</a:t>
              </a:r>
            </a:p>
          </p:txBody>
        </p:sp>
        <p:grpSp>
          <p:nvGrpSpPr>
            <p:cNvPr id="7221" name="Group 2113"/>
            <p:cNvGrpSpPr>
              <a:grpSpLocks/>
            </p:cNvGrpSpPr>
            <p:nvPr/>
          </p:nvGrpSpPr>
          <p:grpSpPr bwMode="auto">
            <a:xfrm>
              <a:off x="5308" y="3149"/>
              <a:ext cx="280" cy="181"/>
              <a:chOff x="3458" y="3069"/>
              <a:chExt cx="280" cy="181"/>
            </a:xfrm>
          </p:grpSpPr>
          <p:sp>
            <p:nvSpPr>
              <p:cNvPr id="7222" name="AutoShape 2114"/>
              <p:cNvSpPr>
                <a:spLocks noChangeArrowheads="1"/>
              </p:cNvSpPr>
              <p:nvPr/>
            </p:nvSpPr>
            <p:spPr bwMode="auto">
              <a:xfrm rot="-5400000">
                <a:off x="3391" y="3136"/>
                <a:ext cx="181" cy="4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2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3" name="AutoShape 2115"/>
              <p:cNvSpPr>
                <a:spLocks noChangeAspect="1" noChangeArrowheads="1"/>
              </p:cNvSpPr>
              <p:nvPr/>
            </p:nvSpPr>
            <p:spPr bwMode="auto">
              <a:xfrm rot="-5400000">
                <a:off x="3446" y="3139"/>
                <a:ext cx="163" cy="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5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4" name="AutoShape 2116"/>
              <p:cNvSpPr>
                <a:spLocks noChangeAspect="1" noChangeArrowheads="1"/>
              </p:cNvSpPr>
              <p:nvPr/>
            </p:nvSpPr>
            <p:spPr bwMode="auto">
              <a:xfrm rot="-5400000">
                <a:off x="3498" y="3140"/>
                <a:ext cx="147" cy="3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0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5" name="AutoShape 2117"/>
              <p:cNvSpPr>
                <a:spLocks noChangeAspect="1" noChangeArrowheads="1"/>
              </p:cNvSpPr>
              <p:nvPr/>
            </p:nvSpPr>
            <p:spPr bwMode="auto">
              <a:xfrm rot="-5400000">
                <a:off x="3544" y="3144"/>
                <a:ext cx="129" cy="3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43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6" name="AutoShape 2118"/>
              <p:cNvSpPr>
                <a:spLocks noChangeAspect="1" noChangeArrowheads="1"/>
              </p:cNvSpPr>
              <p:nvPr/>
            </p:nvSpPr>
            <p:spPr bwMode="auto">
              <a:xfrm rot="-5400000">
                <a:off x="3589" y="3146"/>
                <a:ext cx="113" cy="3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52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7" name="AutoShape 2119"/>
              <p:cNvSpPr>
                <a:spLocks noChangeAspect="1" noChangeArrowheads="1"/>
              </p:cNvSpPr>
              <p:nvPr/>
            </p:nvSpPr>
            <p:spPr bwMode="auto">
              <a:xfrm rot="-5400000">
                <a:off x="3675" y="3152"/>
                <a:ext cx="68" cy="1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08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8" name="AutoShape 2120"/>
              <p:cNvSpPr>
                <a:spLocks noChangeAspect="1" noChangeArrowheads="1"/>
              </p:cNvSpPr>
              <p:nvPr/>
            </p:nvSpPr>
            <p:spPr bwMode="auto">
              <a:xfrm rot="-5400000">
                <a:off x="3634" y="3147"/>
                <a:ext cx="95" cy="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12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9" name="AutoShape 2121"/>
              <p:cNvSpPr>
                <a:spLocks noChangeAspect="1" noChangeArrowheads="1"/>
              </p:cNvSpPr>
              <p:nvPr/>
            </p:nvSpPr>
            <p:spPr bwMode="auto">
              <a:xfrm rot="-5400000">
                <a:off x="3717" y="3156"/>
                <a:ext cx="34" cy="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20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460" y="9317"/>
                    </a:moveTo>
                    <a:cubicBezTo>
                      <a:pt x="4166" y="5823"/>
                      <a:pt x="7236" y="3311"/>
                      <a:pt x="10800" y="3312"/>
                    </a:cubicBezTo>
                    <a:cubicBezTo>
                      <a:pt x="14363" y="3312"/>
                      <a:pt x="17433" y="5823"/>
                      <a:pt x="18139" y="9317"/>
                    </a:cubicBezTo>
                    <a:lnTo>
                      <a:pt x="21386" y="8661"/>
                    </a:lnTo>
                    <a:cubicBezTo>
                      <a:pt x="20368" y="3622"/>
                      <a:pt x="15940" y="-1"/>
                      <a:pt x="10799" y="0"/>
                    </a:cubicBezTo>
                    <a:cubicBezTo>
                      <a:pt x="5659" y="0"/>
                      <a:pt x="1231" y="3622"/>
                      <a:pt x="213" y="8661"/>
                    </a:cubicBezTo>
                    <a:lnTo>
                      <a:pt x="3460" y="93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7212" name="Text Box 2123"/>
          <p:cNvSpPr txBox="1">
            <a:spLocks noChangeArrowheads="1"/>
          </p:cNvSpPr>
          <p:nvPr/>
        </p:nvSpPr>
        <p:spPr bwMode="auto">
          <a:xfrm>
            <a:off x="785813" y="700088"/>
            <a:ext cx="1589087" cy="4032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2200"/>
              <a:t>Experiment</a:t>
            </a:r>
          </a:p>
        </p:txBody>
      </p:sp>
      <p:sp>
        <p:nvSpPr>
          <p:cNvPr id="69715" name="Text Box 2131"/>
          <p:cNvSpPr txBox="1">
            <a:spLocks noChangeArrowheads="1"/>
          </p:cNvSpPr>
          <p:nvPr/>
        </p:nvSpPr>
        <p:spPr bwMode="auto">
          <a:xfrm>
            <a:off x="7256463" y="1768475"/>
            <a:ext cx="1227137" cy="304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CA" sz="1500" b="1">
                <a:latin typeface="Times New Roman" pitchFamily="18" charset="0"/>
              </a:rPr>
              <a:t>D</a:t>
            </a:r>
            <a:r>
              <a:rPr lang="en-CA" sz="1500" b="1" baseline="-25000">
                <a:latin typeface="Times New Roman" pitchFamily="18" charset="0"/>
              </a:rPr>
              <a:t>2</a:t>
            </a:r>
            <a:r>
              <a:rPr lang="en-CA" sz="1500" b="1">
                <a:latin typeface="Times New Roman" pitchFamily="18" charset="0"/>
              </a:rPr>
              <a:t>O cryostat</a:t>
            </a:r>
          </a:p>
        </p:txBody>
      </p:sp>
      <p:grpSp>
        <p:nvGrpSpPr>
          <p:cNvPr id="69717" name="Group 2133"/>
          <p:cNvGrpSpPr>
            <a:grpSpLocks/>
          </p:cNvGrpSpPr>
          <p:nvPr/>
        </p:nvGrpSpPr>
        <p:grpSpPr bwMode="auto">
          <a:xfrm>
            <a:off x="2636838" y="706438"/>
            <a:ext cx="2328862" cy="2195512"/>
            <a:chOff x="1412" y="625"/>
            <a:chExt cx="1467" cy="1383"/>
          </a:xfrm>
        </p:grpSpPr>
        <p:sp>
          <p:nvSpPr>
            <p:cNvPr id="7217" name="Text Box 2130"/>
            <p:cNvSpPr txBox="1">
              <a:spLocks noChangeArrowheads="1"/>
            </p:cNvSpPr>
            <p:nvPr/>
          </p:nvSpPr>
          <p:spPr bwMode="auto">
            <a:xfrm>
              <a:off x="2046" y="625"/>
              <a:ext cx="833" cy="1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CA" sz="1500" b="1">
                  <a:latin typeface="Times New Roman" pitchFamily="18" charset="0"/>
                </a:rPr>
                <a:t>He-II cryostat</a:t>
              </a:r>
            </a:p>
          </p:txBody>
        </p:sp>
        <p:sp>
          <p:nvSpPr>
            <p:cNvPr id="7218" name="Text Box 2132"/>
            <p:cNvSpPr txBox="1">
              <a:spLocks noChangeArrowheads="1"/>
            </p:cNvSpPr>
            <p:nvPr/>
          </p:nvSpPr>
          <p:spPr bwMode="auto">
            <a:xfrm>
              <a:off x="1412" y="1599"/>
              <a:ext cx="632" cy="40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CA" sz="1200" baseline="38000"/>
                <a:t>4</a:t>
              </a:r>
              <a:r>
                <a:rPr lang="en-CA" sz="1200"/>
                <a:t>He (4K,1K)</a:t>
              </a:r>
            </a:p>
            <a:p>
              <a:pPr eaLnBrk="1" hangingPunct="1"/>
              <a:r>
                <a:rPr lang="en-CA" sz="1200" baseline="38000"/>
                <a:t>3</a:t>
              </a:r>
              <a:r>
                <a:rPr lang="en-CA" sz="1200"/>
                <a:t>He (0.8K)</a:t>
              </a:r>
            </a:p>
            <a:p>
              <a:pPr eaLnBrk="1" hangingPunct="1"/>
              <a:r>
                <a:rPr lang="en-CA" sz="1200"/>
                <a:t>Isopure </a:t>
              </a:r>
              <a:r>
                <a:rPr lang="en-CA" sz="1200" baseline="38000"/>
                <a:t>4</a:t>
              </a:r>
              <a:r>
                <a:rPr lang="en-CA" sz="1200"/>
                <a:t>He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003965" y="5854184"/>
                <a:ext cx="505779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Ramsey</m:t>
                      </m:r>
                      <m:r>
                        <a:rPr lang="en-CA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sequence</m:t>
                      </m:r>
                      <m:r>
                        <a:rPr lang="en-CA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to</m:t>
                      </m:r>
                      <m:r>
                        <a:rPr lang="en-CA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measure</m:t>
                      </m:r>
                      <m:r>
                        <a:rPr lang="en-CA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</a:rPr>
                        <m:t>h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𝜈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=2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±2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𝑑𝐸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r>
                  <a:rPr lang="en-US" dirty="0" smtClean="0"/>
                  <a:t>Measurement of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d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/>
                  <a:t>takes eight fills of the </a:t>
                </a:r>
                <a:r>
                  <a:rPr lang="en-US" dirty="0" err="1" smtClean="0"/>
                  <a:t>nEDM</a:t>
                </a:r>
                <a:r>
                  <a:rPr lang="en-US" dirty="0" smtClean="0"/>
                  <a:t> cell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3965" y="5854184"/>
                <a:ext cx="5057795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1086" r="-241" b="-1415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255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9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9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9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9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69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56" grpId="0" animBg="1"/>
      <p:bldP spid="69657" grpId="0" animBg="1"/>
      <p:bldP spid="69658" grpId="0" animBg="1"/>
      <p:bldP spid="69659" grpId="0" animBg="1"/>
      <p:bldP spid="69660" grpId="0" animBg="1"/>
      <p:bldP spid="69661" grpId="0" animBg="1"/>
      <p:bldP spid="69662" grpId="0" animBg="1"/>
      <p:bldP spid="69663" grpId="0" animBg="1"/>
      <p:bldP spid="69664" grpId="0" animBg="1"/>
      <p:bldP spid="69665" grpId="0" animBg="1"/>
      <p:bldP spid="69666" grpId="0" animBg="1"/>
      <p:bldP spid="69667" grpId="0" animBg="1"/>
      <p:bldP spid="69668" grpId="0" animBg="1"/>
      <p:bldP spid="69669" grpId="0" animBg="1"/>
      <p:bldP spid="69670" grpId="0" animBg="1"/>
      <p:bldP spid="69674" grpId="0" animBg="1"/>
      <p:bldP spid="69675" grpId="0" animBg="1"/>
      <p:bldP spid="69676" grpId="0" animBg="1"/>
      <p:bldP spid="69677" grpId="0" animBg="1"/>
      <p:bldP spid="69678" grpId="0" animBg="1"/>
      <p:bldP spid="69679" grpId="0" animBg="1"/>
      <p:bldP spid="69680" grpId="0" animBg="1"/>
      <p:bldP spid="69681" grpId="0" animBg="1"/>
      <p:bldP spid="69683" grpId="0" animBg="1"/>
      <p:bldP spid="69684" grpId="0" animBg="1"/>
      <p:bldP spid="69685" grpId="0" animBg="1"/>
      <p:bldP spid="69686" grpId="0" animBg="1"/>
      <p:bldP spid="69687" grpId="0" animBg="1"/>
      <p:bldP spid="69688" grpId="0" animBg="1"/>
      <p:bldP spid="69689" grpId="0" animBg="1"/>
      <p:bldP spid="69690" grpId="0" animBg="1"/>
      <p:bldP spid="69691" grpId="0" animBg="1"/>
      <p:bldP spid="69692" grpId="0" animBg="1"/>
      <p:bldP spid="69693" grpId="0" animBg="1" autoUpdateAnimBg="0"/>
      <p:bldP spid="6971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57199" y="1291390"/>
            <a:ext cx="4212523" cy="4754563"/>
          </a:xfrm>
        </p:spPr>
        <p:txBody>
          <a:bodyPr/>
          <a:lstStyle/>
          <a:p>
            <a:r>
              <a:rPr lang="en-US" sz="2000" dirty="0" smtClean="0"/>
              <a:t>Overview:</a:t>
            </a:r>
          </a:p>
          <a:p>
            <a:pPr lvl="1"/>
            <a:r>
              <a:rPr lang="en-US" sz="1600" dirty="0" smtClean="0"/>
              <a:t>Spallation-driven superfluid-helium UCN source connected to room-temperature </a:t>
            </a:r>
            <a:r>
              <a:rPr lang="en-US" sz="1600" dirty="0" err="1" smtClean="0"/>
              <a:t>nEDM</a:t>
            </a:r>
            <a:r>
              <a:rPr lang="en-US" sz="1600" dirty="0" smtClean="0"/>
              <a:t> experiment.</a:t>
            </a:r>
          </a:p>
          <a:p>
            <a:pPr lvl="1"/>
            <a:r>
              <a:rPr lang="en-US" sz="1600" dirty="0" smtClean="0"/>
              <a:t>Goal sensitivity:</a:t>
            </a:r>
            <a:br>
              <a:rPr lang="en-US" sz="1600" dirty="0" smtClean="0"/>
            </a:br>
            <a:r>
              <a:rPr lang="el-GR" sz="1600" dirty="0" smtClean="0">
                <a:latin typeface="Times New Roman"/>
                <a:cs typeface="Times New Roman"/>
              </a:rPr>
              <a:t>δ</a:t>
            </a:r>
            <a:r>
              <a:rPr lang="en-US" sz="1600" dirty="0" err="1" smtClean="0"/>
              <a:t>d</a:t>
            </a:r>
            <a:r>
              <a:rPr lang="en-US" sz="1600" baseline="-25000" dirty="0" err="1" smtClean="0"/>
              <a:t>n</a:t>
            </a:r>
            <a:r>
              <a:rPr lang="en-US" sz="1600" dirty="0" smtClean="0"/>
              <a:t> ~ 10</a:t>
            </a:r>
            <a:r>
              <a:rPr lang="en-US" sz="1600" baseline="30000" dirty="0" smtClean="0"/>
              <a:t>-27</a:t>
            </a:r>
            <a:r>
              <a:rPr lang="en-US" sz="1600" dirty="0" smtClean="0"/>
              <a:t> e-cm (“Phase 2”)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291391"/>
            <a:ext cx="4038600" cy="2759242"/>
          </a:xfrm>
        </p:spPr>
        <p:txBody>
          <a:bodyPr/>
          <a:lstStyle/>
          <a:p>
            <a:r>
              <a:rPr lang="en-US" sz="2000" dirty="0" smtClean="0"/>
              <a:t>Recent/upcoming progress:</a:t>
            </a:r>
          </a:p>
          <a:p>
            <a:pPr lvl="1"/>
            <a:r>
              <a:rPr lang="en-US" sz="1600" dirty="0" smtClean="0"/>
              <a:t>Ongoing </a:t>
            </a:r>
            <a:r>
              <a:rPr lang="en-US" sz="1600" dirty="0" err="1" smtClean="0"/>
              <a:t>nEDM</a:t>
            </a:r>
            <a:r>
              <a:rPr lang="en-US" sz="1600" dirty="0" smtClean="0"/>
              <a:t> R&amp;D: magnetic fields, </a:t>
            </a:r>
            <a:r>
              <a:rPr lang="en-US" sz="1600" dirty="0" err="1" smtClean="0"/>
              <a:t>comagnetometry</a:t>
            </a:r>
            <a:r>
              <a:rPr lang="en-US" sz="1600" dirty="0" smtClean="0"/>
              <a:t> with</a:t>
            </a:r>
            <a:r>
              <a:rPr lang="en-US" sz="1600" baseline="30000" dirty="0"/>
              <a:t> </a:t>
            </a:r>
            <a:r>
              <a:rPr lang="en-US" sz="1600" baseline="30000" dirty="0" smtClean="0"/>
              <a:t>129</a:t>
            </a:r>
            <a:r>
              <a:rPr lang="en-US" sz="1600" dirty="0" smtClean="0"/>
              <a:t>Xe- </a:t>
            </a:r>
            <a:r>
              <a:rPr lang="en-US" sz="1600" baseline="30000" dirty="0" smtClean="0"/>
              <a:t>199</a:t>
            </a:r>
            <a:r>
              <a:rPr lang="en-US" sz="1600" dirty="0" smtClean="0"/>
              <a:t>Hg, UCN guides, EDM cell/HV.</a:t>
            </a:r>
          </a:p>
          <a:p>
            <a:pPr lvl="1"/>
            <a:r>
              <a:rPr lang="en-US" sz="1600" dirty="0" smtClean="0"/>
              <a:t>Most components (incl. cold moderator cryostat from Japan) at TRIUMF and prepped.</a:t>
            </a:r>
          </a:p>
          <a:p>
            <a:pPr lvl="1"/>
            <a:r>
              <a:rPr lang="en-US" sz="1600" dirty="0" smtClean="0"/>
              <a:t>Superfluid cryostat by this fall.</a:t>
            </a:r>
          </a:p>
          <a:p>
            <a:pPr lvl="1"/>
            <a:r>
              <a:rPr lang="en-US" sz="1600" dirty="0" smtClean="0"/>
              <a:t>CFI IF proposal for UCN source upgrade and </a:t>
            </a:r>
            <a:r>
              <a:rPr lang="en-US" sz="1600" dirty="0" err="1" smtClean="0"/>
              <a:t>nEDM</a:t>
            </a:r>
            <a:r>
              <a:rPr lang="en-US" sz="1600" dirty="0" smtClean="0"/>
              <a:t> expt. in prep.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UCN/nEDM at TRIUMF</a:t>
            </a:r>
            <a:endParaRPr lang="de-DE" sz="1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12733-F38B-6A49-BC10-73E8D4B90B7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AutoShape 2" descr="https://mail-attachment.googleusercontent.com/attachment/u/0/?ui=2&amp;ik=09a848d7e3&amp;view=att&amp;th=13b3eeed1da820f4&amp;attid=0.2&amp;disp=inline&amp;realattid=f_ha0735j01&amp;safe=1&amp;zw&amp;saduie=AG9B_P_KNuffrswGz0Ui_JcpDUnT&amp;sadet=1353970566563&amp;sads=Z7U9AqLJHVQfrqoTYlLw_lp5W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sp>
        <p:nvSpPr>
          <p:cNvPr id="4" name="AutoShape 4" descr="https://mail-attachment.googleusercontent.com/attachment/u/0/?ui=2&amp;ik=09a848d7e3&amp;view=att&amp;th=13b3eeed1da820f4&amp;attid=0.2&amp;disp=inline&amp;realattid=f_ha0735j01&amp;safe=1&amp;zw&amp;saduie=AG9B_P_KNuffrswGz0Ui_JcpDUnT&amp;sadet=1353970566563&amp;sads=Z7U9AqLJHVQfrqoTYlLw_lp5WN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697" y="4679202"/>
            <a:ext cx="3147035" cy="197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8" name="Straight Arrow Connector 37"/>
          <p:cNvCxnSpPr/>
          <p:nvPr/>
        </p:nvCxnSpPr>
        <p:spPr>
          <a:xfrm flipV="1">
            <a:off x="5020762" y="6591971"/>
            <a:ext cx="683935" cy="265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20345646">
            <a:off x="4786832" y="6268127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500 MeV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protons</a:t>
            </a:r>
            <a:endParaRPr lang="en-US" sz="1200" dirty="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7515727" y="4679202"/>
            <a:ext cx="1106905" cy="5142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13134" y="4711286"/>
            <a:ext cx="1247356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UCN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 source</a:t>
            </a:r>
            <a:endParaRPr lang="en-US" sz="1600" dirty="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cxnSp>
        <p:nvCxnSpPr>
          <p:cNvPr id="50" name="Straight Arrow Connector 49"/>
          <p:cNvCxnSpPr>
            <a:stCxn id="48" idx="3"/>
          </p:cNvCxnSpPr>
          <p:nvPr/>
        </p:nvCxnSpPr>
        <p:spPr>
          <a:xfrm>
            <a:off x="7060490" y="4880563"/>
            <a:ext cx="455237" cy="557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Grouted-BaseLayer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28" y="3330430"/>
            <a:ext cx="2178717" cy="163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90863" y="4532453"/>
            <a:ext cx="1492081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Shielding base layer installed</a:t>
            </a:r>
          </a:p>
        </p:txBody>
      </p:sp>
      <p:pic>
        <p:nvPicPr>
          <p:cNvPr id="19" name="Picture 2" descr="http://nuclear.uwinnipeg.ca/physics_jeff/cutenews/uploads/IMAG0325-Kicker-Danfysik-10-Feb-20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29" y="5049894"/>
            <a:ext cx="2178717" cy="122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295400" y="5854246"/>
            <a:ext cx="1287544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Kicker installed, commissioning</a:t>
            </a: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722" y="3330430"/>
            <a:ext cx="2055546" cy="1632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378335" y="4363176"/>
            <a:ext cx="1337933" cy="6001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err="1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C</a:t>
            </a:r>
            <a:r>
              <a:rPr lang="en-US" sz="1100" dirty="0" err="1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omagnetometer</a:t>
            </a:r>
            <a: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 laser reached </a:t>
            </a:r>
            <a:b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</a:br>
            <a: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300 </a:t>
            </a:r>
            <a:r>
              <a:rPr lang="en-US" sz="1100" dirty="0" err="1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mW</a:t>
            </a:r>
            <a:endParaRPr lang="en-US" sz="1100" dirty="0" smtClean="0">
              <a:solidFill>
                <a:srgbClr val="000000"/>
              </a:solidFill>
              <a:latin typeface="Arial" charset="0"/>
              <a:ea typeface="ヒラギノ角ゴ Pro W3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722" y="5068439"/>
            <a:ext cx="2009001" cy="121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378335" y="5682424"/>
            <a:ext cx="1291388" cy="6001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UCN guide tests @ J-PARC &amp; PSI this summer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19474" y="6220490"/>
            <a:ext cx="1432258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ea typeface="ヒラギノ角ゴ Pro W3" charset="-128"/>
              </a:rPr>
              <a:t>Facility as expected in Sept. 2016</a:t>
            </a:r>
          </a:p>
        </p:txBody>
      </p:sp>
    </p:spTree>
    <p:extLst>
      <p:ext uri="{BB962C8B-B14F-4D97-AF65-F5344CB8AC3E}">
        <p14:creationId xmlns:p14="http://schemas.microsoft.com/office/powerpoint/2010/main" val="164604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0" y="1"/>
            <a:ext cx="6903720" cy="508000"/>
          </a:xfrm>
        </p:spPr>
        <p:txBody>
          <a:bodyPr>
            <a:noAutofit/>
          </a:bodyPr>
          <a:lstStyle/>
          <a:p>
            <a:r>
              <a:rPr lang="en-CA" sz="2400" dirty="0" smtClean="0"/>
              <a:t>U</a:t>
            </a:r>
            <a:r>
              <a:rPr lang="en-CA" sz="2000" b="0" dirty="0" smtClean="0">
                <a:solidFill>
                  <a:schemeClr val="bg1">
                    <a:lumMod val="75000"/>
                  </a:schemeClr>
                </a:solidFill>
              </a:rPr>
              <a:t>ltra</a:t>
            </a:r>
            <a:r>
              <a:rPr lang="en-CA" sz="2000" dirty="0" smtClean="0">
                <a:solidFill>
                  <a:schemeClr val="bg1">
                    <a:lumMod val="75000"/>
                  </a:schemeClr>
                </a:solidFill>
              </a:rPr>
              <a:t>-</a:t>
            </a:r>
            <a:r>
              <a:rPr lang="en-CA" sz="2400" dirty="0" smtClean="0"/>
              <a:t>C</a:t>
            </a:r>
            <a:r>
              <a:rPr lang="en-CA" sz="2000" b="0" dirty="0">
                <a:solidFill>
                  <a:schemeClr val="bg1">
                    <a:lumMod val="75000"/>
                  </a:schemeClr>
                </a:solidFill>
              </a:rPr>
              <a:t>old</a:t>
            </a:r>
            <a:r>
              <a:rPr lang="en-CA" sz="2400" dirty="0" smtClean="0"/>
              <a:t> N</a:t>
            </a:r>
            <a:r>
              <a:rPr lang="en-CA" sz="2000" b="0" dirty="0" smtClean="0">
                <a:solidFill>
                  <a:schemeClr val="bg1">
                    <a:lumMod val="75000"/>
                  </a:schemeClr>
                </a:solidFill>
              </a:rPr>
              <a:t>eutrons and the</a:t>
            </a:r>
            <a:r>
              <a:rPr lang="en-CA" sz="2400" dirty="0" smtClean="0"/>
              <a:t> E</a:t>
            </a:r>
            <a:r>
              <a:rPr lang="en-CA" sz="2000" b="0" dirty="0" smtClean="0">
                <a:solidFill>
                  <a:schemeClr val="bg1">
                    <a:lumMod val="75000"/>
                  </a:schemeClr>
                </a:solidFill>
              </a:rPr>
              <a:t>lectric</a:t>
            </a:r>
            <a:r>
              <a:rPr lang="en-CA" sz="2400" dirty="0" smtClean="0"/>
              <a:t> D</a:t>
            </a:r>
            <a:r>
              <a:rPr lang="en-CA" sz="2000" b="0" dirty="0">
                <a:solidFill>
                  <a:schemeClr val="bg1">
                    <a:lumMod val="75000"/>
                  </a:schemeClr>
                </a:solidFill>
              </a:rPr>
              <a:t>ipole</a:t>
            </a:r>
            <a:r>
              <a:rPr lang="en-CA" sz="2400" dirty="0" smtClean="0"/>
              <a:t> M</a:t>
            </a:r>
            <a:r>
              <a:rPr lang="en-CA" sz="2000" b="0" dirty="0">
                <a:solidFill>
                  <a:schemeClr val="bg1">
                    <a:lumMod val="75000"/>
                  </a:schemeClr>
                </a:solidFill>
              </a:rPr>
              <a:t>oment</a:t>
            </a:r>
          </a:p>
        </p:txBody>
      </p:sp>
      <p:sp>
        <p:nvSpPr>
          <p:cNvPr id="29" name="Content Placeholder 1"/>
          <p:cNvSpPr>
            <a:spLocks noGrp="1"/>
          </p:cNvSpPr>
          <p:nvPr>
            <p:ph idx="1"/>
          </p:nvPr>
        </p:nvSpPr>
        <p:spPr>
          <a:xfrm>
            <a:off x="460980" y="1664639"/>
            <a:ext cx="8229600" cy="3906774"/>
          </a:xfrm>
        </p:spPr>
        <p:txBody>
          <a:bodyPr/>
          <a:lstStyle/>
          <a:p>
            <a:endParaRPr lang="en-CA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07918" y="5785725"/>
            <a:ext cx="1439863" cy="357188"/>
          </a:xfrm>
        </p:spPr>
        <p:txBody>
          <a:bodyPr/>
          <a:lstStyle/>
          <a:p>
            <a:pPr>
              <a:defRPr/>
            </a:pPr>
            <a:fld id="{46A7D6E3-EA9D-E741-9881-B35FD45029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31" name="Picture 2" descr="C:\rpicker\_Transfer\Talks, Poster\2016-02 NSERCLargeProjectDay\UCN Overview 2-15-2016 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284"/>
          <a:stretch/>
        </p:blipFill>
        <p:spPr bwMode="auto">
          <a:xfrm>
            <a:off x="0" y="889346"/>
            <a:ext cx="9144001" cy="5253567"/>
          </a:xfrm>
          <a:prstGeom prst="rect">
            <a:avLst/>
          </a:prstGeom>
          <a:noFill/>
          <a:extLst/>
        </p:spPr>
      </p:pic>
      <p:sp>
        <p:nvSpPr>
          <p:cNvPr id="32" name="Rounded Rectangle 31"/>
          <p:cNvSpPr/>
          <p:nvPr/>
        </p:nvSpPr>
        <p:spPr>
          <a:xfrm>
            <a:off x="8080639" y="3532637"/>
            <a:ext cx="948997" cy="1871424"/>
          </a:xfrm>
          <a:prstGeom prst="roundRect">
            <a:avLst/>
          </a:prstGeom>
          <a:gradFill>
            <a:gsLst>
              <a:gs pos="0">
                <a:schemeClr val="accent3">
                  <a:lumMod val="40000"/>
                  <a:lumOff val="60000"/>
                  <a:alpha val="65000"/>
                </a:schemeClr>
              </a:gs>
              <a:gs pos="59000">
                <a:schemeClr val="accent3">
                  <a:lumMod val="40000"/>
                  <a:lumOff val="60000"/>
                  <a:alpha val="65000"/>
                </a:schemeClr>
              </a:gs>
              <a:gs pos="67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41275">
            <a:solidFill>
              <a:schemeClr val="accent3">
                <a:lumMod val="75000"/>
              </a:schemeClr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pPr defTabSz="2508250"/>
            <a:r>
              <a:rPr lang="en-CA" sz="1400" b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Kicker magnet</a:t>
            </a:r>
          </a:p>
          <a:p>
            <a:pPr defTabSz="2508250"/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Deflects every third proton bunch </a:t>
            </a:r>
            <a:r>
              <a:rPr lang="en-CA" sz="1100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upwards</a:t>
            </a:r>
          </a:p>
          <a:p>
            <a:pPr defTabSz="2508250"/>
            <a:endParaRPr lang="en-CA" sz="1100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100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100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100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6546322" y="2534488"/>
            <a:ext cx="1175712" cy="2097286"/>
          </a:xfrm>
          <a:prstGeom prst="roundRect">
            <a:avLst/>
          </a:prstGeom>
          <a:gradFill>
            <a:gsLst>
              <a:gs pos="0">
                <a:schemeClr val="accent3">
                  <a:lumMod val="40000"/>
                  <a:lumOff val="60000"/>
                  <a:alpha val="65000"/>
                </a:schemeClr>
              </a:gs>
              <a:gs pos="56000">
                <a:schemeClr val="accent3">
                  <a:lumMod val="40000"/>
                  <a:lumOff val="60000"/>
                  <a:alpha val="65000"/>
                </a:schemeClr>
              </a:gs>
              <a:gs pos="59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41275">
            <a:solidFill>
              <a:schemeClr val="accent3">
                <a:lumMod val="75000"/>
              </a:schemeClr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pPr defTabSz="2508250"/>
            <a:r>
              <a:rPr lang="en-CA" sz="1400" b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Lambertson</a:t>
            </a:r>
            <a:r>
              <a:rPr lang="en-CA" sz="1400" b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septum</a:t>
            </a:r>
          </a:p>
          <a:p>
            <a:pPr defTabSz="2508250"/>
            <a:r>
              <a:rPr lang="de-DE" sz="1100" dirty="0">
                <a:latin typeface="Arial" pitchFamily="34" charset="0"/>
                <a:cs typeface="Arial" pitchFamily="34" charset="0"/>
              </a:rPr>
              <a:t>deflects upper beam by 9° to the left into </a:t>
            </a:r>
            <a:r>
              <a:rPr lang="de-DE" sz="1100" dirty="0" smtClean="0">
                <a:latin typeface="Arial" pitchFamily="34" charset="0"/>
                <a:cs typeface="Arial" pitchFamily="34" charset="0"/>
              </a:rPr>
              <a:t>BL1U</a:t>
            </a:r>
          </a:p>
          <a:p>
            <a:pPr defTabSz="2508250"/>
            <a:endParaRPr lang="en-CA" sz="1100" b="1" dirty="0">
              <a:solidFill>
                <a:schemeClr val="tx1"/>
              </a:solidFill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  <a:p>
            <a:pPr defTabSz="2508250"/>
            <a:endParaRPr lang="en-CA" sz="1100" b="1" dirty="0" smtClean="0">
              <a:solidFill>
                <a:schemeClr val="tx1"/>
              </a:solidFill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  <a:p>
            <a:pPr defTabSz="2508250"/>
            <a:endParaRPr lang="en-CA" sz="1100" b="1" dirty="0">
              <a:solidFill>
                <a:schemeClr val="tx1"/>
              </a:solidFill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  <a:p>
            <a:pPr defTabSz="2508250"/>
            <a:endParaRPr lang="en-CA" sz="1100" b="1" dirty="0" smtClean="0">
              <a:solidFill>
                <a:schemeClr val="tx1"/>
              </a:solidFill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  <a:p>
            <a:pPr defTabSz="2508250"/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5144317" y="2081466"/>
            <a:ext cx="909754" cy="1693962"/>
          </a:xfrm>
          <a:prstGeom prst="roundRect">
            <a:avLst/>
          </a:prstGeom>
          <a:gradFill>
            <a:gsLst>
              <a:gs pos="0">
                <a:schemeClr val="accent3">
                  <a:lumMod val="40000"/>
                  <a:lumOff val="60000"/>
                  <a:alpha val="65000"/>
                </a:schemeClr>
              </a:gs>
              <a:gs pos="59000">
                <a:schemeClr val="accent3">
                  <a:lumMod val="40000"/>
                  <a:lumOff val="60000"/>
                  <a:alpha val="65000"/>
                </a:schemeClr>
              </a:gs>
              <a:gs pos="67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41275">
            <a:solidFill>
              <a:schemeClr val="accent3">
                <a:lumMod val="75000"/>
              </a:schemeClr>
            </a:solidFill>
          </a:ln>
          <a:scene3d>
            <a:camera prst="isometricLeftDown">
              <a:rot lat="2100000" lon="1680000" rev="0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pPr defTabSz="2508250"/>
            <a:r>
              <a:rPr lang="en-CA" sz="1400" b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Bending </a:t>
            </a:r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dipole</a:t>
            </a:r>
          </a:p>
          <a:p>
            <a:pPr defTabSz="2508250"/>
            <a:r>
              <a:rPr lang="en-US" sz="1100" dirty="0">
                <a:latin typeface="Arial" pitchFamily="34" charset="0"/>
                <a:cs typeface="Arial" pitchFamily="34" charset="0"/>
              </a:rPr>
              <a:t>deflects beam by 7°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more</a:t>
            </a:r>
          </a:p>
          <a:p>
            <a:pPr defTabSz="2508250"/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pPr defTabSz="2508250"/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defTabSz="2508250"/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pPr defTabSz="2508250"/>
            <a:r>
              <a:rPr lang="en-US" sz="11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ounded Rectangle 11"/>
          <p:cNvSpPr/>
          <p:nvPr/>
        </p:nvSpPr>
        <p:spPr>
          <a:xfrm>
            <a:off x="3204180" y="1849174"/>
            <a:ext cx="1225020" cy="1140738"/>
          </a:xfrm>
          <a:custGeom>
            <a:avLst/>
            <a:gdLst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190127 w 1225020"/>
              <a:gd name="connsiteY6" fmla="*/ 1140738 h 1140738"/>
              <a:gd name="connsiteX7" fmla="*/ 0 w 1225020"/>
              <a:gd name="connsiteY7" fmla="*/ 950611 h 1140738"/>
              <a:gd name="connsiteX8" fmla="*/ 0 w 1225020"/>
              <a:gd name="connsiteY8" fmla="*/ 190127 h 1140738"/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190127 w 1225020"/>
              <a:gd name="connsiteY6" fmla="*/ 1140738 h 1140738"/>
              <a:gd name="connsiteX7" fmla="*/ 66174 w 1225020"/>
              <a:gd name="connsiteY7" fmla="*/ 908501 h 1140738"/>
              <a:gd name="connsiteX8" fmla="*/ 0 w 1225020"/>
              <a:gd name="connsiteY8" fmla="*/ 190127 h 1140738"/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328490 w 1225020"/>
              <a:gd name="connsiteY6" fmla="*/ 1086596 h 1140738"/>
              <a:gd name="connsiteX7" fmla="*/ 66174 w 1225020"/>
              <a:gd name="connsiteY7" fmla="*/ 908501 h 1140738"/>
              <a:gd name="connsiteX8" fmla="*/ 0 w 1225020"/>
              <a:gd name="connsiteY8" fmla="*/ 190127 h 1140738"/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328490 w 1225020"/>
              <a:gd name="connsiteY6" fmla="*/ 1086596 h 1140738"/>
              <a:gd name="connsiteX7" fmla="*/ 204537 w 1225020"/>
              <a:gd name="connsiteY7" fmla="*/ 1015134 h 1140738"/>
              <a:gd name="connsiteX8" fmla="*/ 66174 w 1225020"/>
              <a:gd name="connsiteY8" fmla="*/ 908501 h 1140738"/>
              <a:gd name="connsiteX9" fmla="*/ 0 w 1225020"/>
              <a:gd name="connsiteY9" fmla="*/ 190127 h 1140738"/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328490 w 1225020"/>
              <a:gd name="connsiteY6" fmla="*/ 1086596 h 1140738"/>
              <a:gd name="connsiteX7" fmla="*/ 204537 w 1225020"/>
              <a:gd name="connsiteY7" fmla="*/ 1015134 h 1140738"/>
              <a:gd name="connsiteX8" fmla="*/ 138363 w 1225020"/>
              <a:gd name="connsiteY8" fmla="*/ 973023 h 1140738"/>
              <a:gd name="connsiteX9" fmla="*/ 66174 w 1225020"/>
              <a:gd name="connsiteY9" fmla="*/ 908501 h 1140738"/>
              <a:gd name="connsiteX10" fmla="*/ 0 w 1225020"/>
              <a:gd name="connsiteY10" fmla="*/ 190127 h 1140738"/>
              <a:gd name="connsiteX0" fmla="*/ 0 w 1225020"/>
              <a:gd name="connsiteY0" fmla="*/ 190127 h 1140738"/>
              <a:gd name="connsiteX1" fmla="*/ 190127 w 1225020"/>
              <a:gd name="connsiteY1" fmla="*/ 0 h 1140738"/>
              <a:gd name="connsiteX2" fmla="*/ 1034893 w 1225020"/>
              <a:gd name="connsiteY2" fmla="*/ 0 h 1140738"/>
              <a:gd name="connsiteX3" fmla="*/ 1225020 w 1225020"/>
              <a:gd name="connsiteY3" fmla="*/ 190127 h 1140738"/>
              <a:gd name="connsiteX4" fmla="*/ 1225020 w 1225020"/>
              <a:gd name="connsiteY4" fmla="*/ 950611 h 1140738"/>
              <a:gd name="connsiteX5" fmla="*/ 1034893 w 1225020"/>
              <a:gd name="connsiteY5" fmla="*/ 1140738 h 1140738"/>
              <a:gd name="connsiteX6" fmla="*/ 328490 w 1225020"/>
              <a:gd name="connsiteY6" fmla="*/ 1086596 h 1140738"/>
              <a:gd name="connsiteX7" fmla="*/ 270711 w 1225020"/>
              <a:gd name="connsiteY7" fmla="*/ 1057244 h 1140738"/>
              <a:gd name="connsiteX8" fmla="*/ 204537 w 1225020"/>
              <a:gd name="connsiteY8" fmla="*/ 1015134 h 1140738"/>
              <a:gd name="connsiteX9" fmla="*/ 138363 w 1225020"/>
              <a:gd name="connsiteY9" fmla="*/ 973023 h 1140738"/>
              <a:gd name="connsiteX10" fmla="*/ 66174 w 1225020"/>
              <a:gd name="connsiteY10" fmla="*/ 908501 h 1140738"/>
              <a:gd name="connsiteX11" fmla="*/ 0 w 1225020"/>
              <a:gd name="connsiteY11" fmla="*/ 190127 h 1140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25020" h="1140738">
                <a:moveTo>
                  <a:pt x="0" y="190127"/>
                </a:moveTo>
                <a:cubicBezTo>
                  <a:pt x="0" y="85123"/>
                  <a:pt x="85123" y="0"/>
                  <a:pt x="190127" y="0"/>
                </a:cubicBezTo>
                <a:lnTo>
                  <a:pt x="1034893" y="0"/>
                </a:lnTo>
                <a:cubicBezTo>
                  <a:pt x="1139897" y="0"/>
                  <a:pt x="1225020" y="85123"/>
                  <a:pt x="1225020" y="190127"/>
                </a:cubicBezTo>
                <a:lnTo>
                  <a:pt x="1225020" y="950611"/>
                </a:lnTo>
                <a:cubicBezTo>
                  <a:pt x="1225020" y="1055615"/>
                  <a:pt x="1139897" y="1140738"/>
                  <a:pt x="1034893" y="1140738"/>
                </a:cubicBezTo>
                <a:lnTo>
                  <a:pt x="328490" y="1086596"/>
                </a:lnTo>
                <a:cubicBezTo>
                  <a:pt x="197116" y="1075688"/>
                  <a:pt x="291370" y="1069154"/>
                  <a:pt x="270711" y="1057244"/>
                </a:cubicBezTo>
                <a:cubicBezTo>
                  <a:pt x="250052" y="1045334"/>
                  <a:pt x="222584" y="1032179"/>
                  <a:pt x="204537" y="1015134"/>
                </a:cubicBezTo>
                <a:cubicBezTo>
                  <a:pt x="165831" y="998210"/>
                  <a:pt x="161423" y="990795"/>
                  <a:pt x="138363" y="973023"/>
                </a:cubicBezTo>
                <a:cubicBezTo>
                  <a:pt x="115303" y="955251"/>
                  <a:pt x="82216" y="1040989"/>
                  <a:pt x="66174" y="908501"/>
                </a:cubicBezTo>
                <a:cubicBezTo>
                  <a:pt x="66174" y="655006"/>
                  <a:pt x="0" y="443622"/>
                  <a:pt x="0" y="190127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  <a:alpha val="72000"/>
                </a:schemeClr>
              </a:gs>
              <a:gs pos="51000">
                <a:schemeClr val="accent3">
                  <a:lumMod val="40000"/>
                  <a:lumOff val="60000"/>
                  <a:alpha val="65000"/>
                </a:schemeClr>
              </a:gs>
              <a:gs pos="53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41275">
            <a:solidFill>
              <a:schemeClr val="accent3">
                <a:lumMod val="75000"/>
              </a:schemeClr>
            </a:solidFill>
          </a:ln>
          <a:scene3d>
            <a:camera prst="isometricLeftDown">
              <a:rot lat="2100000" lon="1680000" rev="0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  Quads </a:t>
            </a:r>
          </a:p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Diagnostics</a:t>
            </a:r>
          </a:p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ounded Rectangle 12"/>
          <p:cNvSpPr/>
          <p:nvPr/>
        </p:nvSpPr>
        <p:spPr>
          <a:xfrm>
            <a:off x="2301180" y="2774713"/>
            <a:ext cx="3125659" cy="765386"/>
          </a:xfrm>
          <a:custGeom>
            <a:avLst/>
            <a:gdLst>
              <a:gd name="connsiteX0" fmla="*/ 0 w 3125659"/>
              <a:gd name="connsiteY0" fmla="*/ 120167 h 720988"/>
              <a:gd name="connsiteX1" fmla="*/ 120167 w 3125659"/>
              <a:gd name="connsiteY1" fmla="*/ 0 h 720988"/>
              <a:gd name="connsiteX2" fmla="*/ 3005492 w 3125659"/>
              <a:gd name="connsiteY2" fmla="*/ 0 h 720988"/>
              <a:gd name="connsiteX3" fmla="*/ 3125659 w 3125659"/>
              <a:gd name="connsiteY3" fmla="*/ 120167 h 720988"/>
              <a:gd name="connsiteX4" fmla="*/ 3125659 w 3125659"/>
              <a:gd name="connsiteY4" fmla="*/ 600821 h 720988"/>
              <a:gd name="connsiteX5" fmla="*/ 3005492 w 3125659"/>
              <a:gd name="connsiteY5" fmla="*/ 720988 h 720988"/>
              <a:gd name="connsiteX6" fmla="*/ 120167 w 3125659"/>
              <a:gd name="connsiteY6" fmla="*/ 720988 h 720988"/>
              <a:gd name="connsiteX7" fmla="*/ 0 w 3125659"/>
              <a:gd name="connsiteY7" fmla="*/ 600821 h 720988"/>
              <a:gd name="connsiteX8" fmla="*/ 0 w 3125659"/>
              <a:gd name="connsiteY8" fmla="*/ 120167 h 720988"/>
              <a:gd name="connsiteX0" fmla="*/ 0 w 3125659"/>
              <a:gd name="connsiteY0" fmla="*/ 120176 h 720997"/>
              <a:gd name="connsiteX1" fmla="*/ 120167 w 3125659"/>
              <a:gd name="connsiteY1" fmla="*/ 9 h 720997"/>
              <a:gd name="connsiteX2" fmla="*/ 788700 w 3125659"/>
              <a:gd name="connsiteY2" fmla="*/ 69267 h 720997"/>
              <a:gd name="connsiteX3" fmla="*/ 3005492 w 3125659"/>
              <a:gd name="connsiteY3" fmla="*/ 9 h 720997"/>
              <a:gd name="connsiteX4" fmla="*/ 3125659 w 3125659"/>
              <a:gd name="connsiteY4" fmla="*/ 120176 h 720997"/>
              <a:gd name="connsiteX5" fmla="*/ 3125659 w 3125659"/>
              <a:gd name="connsiteY5" fmla="*/ 600830 h 720997"/>
              <a:gd name="connsiteX6" fmla="*/ 3005492 w 3125659"/>
              <a:gd name="connsiteY6" fmla="*/ 720997 h 720997"/>
              <a:gd name="connsiteX7" fmla="*/ 120167 w 3125659"/>
              <a:gd name="connsiteY7" fmla="*/ 720997 h 720997"/>
              <a:gd name="connsiteX8" fmla="*/ 0 w 3125659"/>
              <a:gd name="connsiteY8" fmla="*/ 600830 h 720997"/>
              <a:gd name="connsiteX9" fmla="*/ 0 w 3125659"/>
              <a:gd name="connsiteY9" fmla="*/ 120176 h 720997"/>
              <a:gd name="connsiteX0" fmla="*/ 0 w 3125659"/>
              <a:gd name="connsiteY0" fmla="*/ 121135 h 721956"/>
              <a:gd name="connsiteX1" fmla="*/ 120167 w 3125659"/>
              <a:gd name="connsiteY1" fmla="*/ 968 h 721956"/>
              <a:gd name="connsiteX2" fmla="*/ 788700 w 3125659"/>
              <a:gd name="connsiteY2" fmla="*/ 70226 h 721956"/>
              <a:gd name="connsiteX3" fmla="*/ 1751227 w 3125659"/>
              <a:gd name="connsiteY3" fmla="*/ 112338 h 721956"/>
              <a:gd name="connsiteX4" fmla="*/ 3005492 w 3125659"/>
              <a:gd name="connsiteY4" fmla="*/ 968 h 721956"/>
              <a:gd name="connsiteX5" fmla="*/ 3125659 w 3125659"/>
              <a:gd name="connsiteY5" fmla="*/ 121135 h 721956"/>
              <a:gd name="connsiteX6" fmla="*/ 3125659 w 3125659"/>
              <a:gd name="connsiteY6" fmla="*/ 601789 h 721956"/>
              <a:gd name="connsiteX7" fmla="*/ 3005492 w 3125659"/>
              <a:gd name="connsiteY7" fmla="*/ 721956 h 721956"/>
              <a:gd name="connsiteX8" fmla="*/ 120167 w 3125659"/>
              <a:gd name="connsiteY8" fmla="*/ 721956 h 721956"/>
              <a:gd name="connsiteX9" fmla="*/ 0 w 3125659"/>
              <a:gd name="connsiteY9" fmla="*/ 601789 h 721956"/>
              <a:gd name="connsiteX10" fmla="*/ 0 w 3125659"/>
              <a:gd name="connsiteY10" fmla="*/ 121135 h 721956"/>
              <a:gd name="connsiteX0" fmla="*/ 0 w 3125659"/>
              <a:gd name="connsiteY0" fmla="*/ 162283 h 763104"/>
              <a:gd name="connsiteX1" fmla="*/ 96104 w 3125659"/>
              <a:gd name="connsiteY1" fmla="*/ 6 h 763104"/>
              <a:gd name="connsiteX2" fmla="*/ 788700 w 3125659"/>
              <a:gd name="connsiteY2" fmla="*/ 111374 h 763104"/>
              <a:gd name="connsiteX3" fmla="*/ 1751227 w 3125659"/>
              <a:gd name="connsiteY3" fmla="*/ 153486 h 763104"/>
              <a:gd name="connsiteX4" fmla="*/ 3005492 w 3125659"/>
              <a:gd name="connsiteY4" fmla="*/ 42116 h 763104"/>
              <a:gd name="connsiteX5" fmla="*/ 3125659 w 3125659"/>
              <a:gd name="connsiteY5" fmla="*/ 162283 h 763104"/>
              <a:gd name="connsiteX6" fmla="*/ 3125659 w 3125659"/>
              <a:gd name="connsiteY6" fmla="*/ 642937 h 763104"/>
              <a:gd name="connsiteX7" fmla="*/ 3005492 w 3125659"/>
              <a:gd name="connsiteY7" fmla="*/ 763104 h 763104"/>
              <a:gd name="connsiteX8" fmla="*/ 120167 w 3125659"/>
              <a:gd name="connsiteY8" fmla="*/ 763104 h 763104"/>
              <a:gd name="connsiteX9" fmla="*/ 0 w 3125659"/>
              <a:gd name="connsiteY9" fmla="*/ 642937 h 763104"/>
              <a:gd name="connsiteX10" fmla="*/ 0 w 3125659"/>
              <a:gd name="connsiteY10" fmla="*/ 162283 h 763104"/>
              <a:gd name="connsiteX0" fmla="*/ 0 w 3125659"/>
              <a:gd name="connsiteY0" fmla="*/ 164565 h 765386"/>
              <a:gd name="connsiteX1" fmla="*/ 96104 w 3125659"/>
              <a:gd name="connsiteY1" fmla="*/ 2288 h 765386"/>
              <a:gd name="connsiteX2" fmla="*/ 403689 w 3125659"/>
              <a:gd name="connsiteY2" fmla="*/ 101626 h 765386"/>
              <a:gd name="connsiteX3" fmla="*/ 788700 w 3125659"/>
              <a:gd name="connsiteY3" fmla="*/ 113656 h 765386"/>
              <a:gd name="connsiteX4" fmla="*/ 1751227 w 3125659"/>
              <a:gd name="connsiteY4" fmla="*/ 155768 h 765386"/>
              <a:gd name="connsiteX5" fmla="*/ 3005492 w 3125659"/>
              <a:gd name="connsiteY5" fmla="*/ 44398 h 765386"/>
              <a:gd name="connsiteX6" fmla="*/ 3125659 w 3125659"/>
              <a:gd name="connsiteY6" fmla="*/ 164565 h 765386"/>
              <a:gd name="connsiteX7" fmla="*/ 3125659 w 3125659"/>
              <a:gd name="connsiteY7" fmla="*/ 645219 h 765386"/>
              <a:gd name="connsiteX8" fmla="*/ 3005492 w 3125659"/>
              <a:gd name="connsiteY8" fmla="*/ 765386 h 765386"/>
              <a:gd name="connsiteX9" fmla="*/ 120167 w 3125659"/>
              <a:gd name="connsiteY9" fmla="*/ 765386 h 765386"/>
              <a:gd name="connsiteX10" fmla="*/ 0 w 3125659"/>
              <a:gd name="connsiteY10" fmla="*/ 645219 h 765386"/>
              <a:gd name="connsiteX11" fmla="*/ 0 w 3125659"/>
              <a:gd name="connsiteY11" fmla="*/ 164565 h 765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25659" h="765386">
                <a:moveTo>
                  <a:pt x="0" y="164565"/>
                </a:moveTo>
                <a:cubicBezTo>
                  <a:pt x="0" y="98199"/>
                  <a:pt x="29738" y="2288"/>
                  <a:pt x="96104" y="2288"/>
                </a:cubicBezTo>
                <a:cubicBezTo>
                  <a:pt x="165391" y="-16223"/>
                  <a:pt x="288256" y="83065"/>
                  <a:pt x="403689" y="101626"/>
                </a:cubicBezTo>
                <a:cubicBezTo>
                  <a:pt x="519122" y="120187"/>
                  <a:pt x="566116" y="96611"/>
                  <a:pt x="788700" y="113656"/>
                </a:cubicBezTo>
                <a:cubicBezTo>
                  <a:pt x="1053525" y="121189"/>
                  <a:pt x="1381762" y="167311"/>
                  <a:pt x="1751227" y="155768"/>
                </a:cubicBezTo>
                <a:cubicBezTo>
                  <a:pt x="2120692" y="144225"/>
                  <a:pt x="2769402" y="31903"/>
                  <a:pt x="3005492" y="44398"/>
                </a:cubicBezTo>
                <a:cubicBezTo>
                  <a:pt x="3071858" y="44398"/>
                  <a:pt x="3125659" y="98199"/>
                  <a:pt x="3125659" y="164565"/>
                </a:cubicBezTo>
                <a:lnTo>
                  <a:pt x="3125659" y="645219"/>
                </a:lnTo>
                <a:cubicBezTo>
                  <a:pt x="3125659" y="711585"/>
                  <a:pt x="3071858" y="765386"/>
                  <a:pt x="3005492" y="765386"/>
                </a:cubicBezTo>
                <a:lnTo>
                  <a:pt x="120167" y="765386"/>
                </a:lnTo>
                <a:cubicBezTo>
                  <a:pt x="53801" y="765386"/>
                  <a:pt x="0" y="711585"/>
                  <a:pt x="0" y="645219"/>
                </a:cubicBezTo>
                <a:lnTo>
                  <a:pt x="0" y="164565"/>
                </a:lnTo>
                <a:close/>
              </a:path>
            </a:pathLst>
          </a:custGeom>
          <a:gradFill flip="none" rotWithShape="1">
            <a:gsLst>
              <a:gs pos="0">
                <a:srgbClr val="FF0000">
                  <a:alpha val="65000"/>
                </a:srgbClr>
              </a:gs>
              <a:gs pos="35000">
                <a:srgbClr val="FF0000">
                  <a:alpha val="65000"/>
                </a:srgbClr>
              </a:gs>
              <a:gs pos="43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1"/>
            <a:tileRect/>
          </a:gradFill>
          <a:ln w="38100">
            <a:solidFill>
              <a:srgbClr val="FF0000"/>
            </a:solidFill>
          </a:ln>
          <a:scene3d>
            <a:camera prst="isometricOffAxis2Top">
              <a:rot lat="19200000" lon="2100000" rev="18141449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432000" rIns="0" bIns="0" anchor="ctr">
            <a:spAutoFit/>
          </a:bodyPr>
          <a:lstStyle/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Tungsten target + extraction system</a:t>
            </a:r>
          </a:p>
        </p:txBody>
      </p:sp>
      <p:sp>
        <p:nvSpPr>
          <p:cNvPr id="37" name="Rounded Rectangle 14"/>
          <p:cNvSpPr/>
          <p:nvPr/>
        </p:nvSpPr>
        <p:spPr>
          <a:xfrm>
            <a:off x="1222980" y="889346"/>
            <a:ext cx="1385754" cy="2247375"/>
          </a:xfrm>
          <a:custGeom>
            <a:avLst/>
            <a:gdLst>
              <a:gd name="connsiteX0" fmla="*/ 0 w 1619238"/>
              <a:gd name="connsiteY0" fmla="*/ 204315 h 1225868"/>
              <a:gd name="connsiteX1" fmla="*/ 204315 w 1619238"/>
              <a:gd name="connsiteY1" fmla="*/ 0 h 1225868"/>
              <a:gd name="connsiteX2" fmla="*/ 1414923 w 1619238"/>
              <a:gd name="connsiteY2" fmla="*/ 0 h 1225868"/>
              <a:gd name="connsiteX3" fmla="*/ 1619238 w 1619238"/>
              <a:gd name="connsiteY3" fmla="*/ 204315 h 1225868"/>
              <a:gd name="connsiteX4" fmla="*/ 1619238 w 1619238"/>
              <a:gd name="connsiteY4" fmla="*/ 1021553 h 1225868"/>
              <a:gd name="connsiteX5" fmla="*/ 1414923 w 1619238"/>
              <a:gd name="connsiteY5" fmla="*/ 1225868 h 1225868"/>
              <a:gd name="connsiteX6" fmla="*/ 204315 w 1619238"/>
              <a:gd name="connsiteY6" fmla="*/ 1225868 h 1225868"/>
              <a:gd name="connsiteX7" fmla="*/ 0 w 1619238"/>
              <a:gd name="connsiteY7" fmla="*/ 1021553 h 1225868"/>
              <a:gd name="connsiteX8" fmla="*/ 0 w 1619238"/>
              <a:gd name="connsiteY8" fmla="*/ 204315 h 1225868"/>
              <a:gd name="connsiteX0" fmla="*/ 0 w 1619238"/>
              <a:gd name="connsiteY0" fmla="*/ 204315 h 1225868"/>
              <a:gd name="connsiteX1" fmla="*/ 204315 w 1619238"/>
              <a:gd name="connsiteY1" fmla="*/ 0 h 1225868"/>
              <a:gd name="connsiteX2" fmla="*/ 1414923 w 1619238"/>
              <a:gd name="connsiteY2" fmla="*/ 0 h 1225868"/>
              <a:gd name="connsiteX3" fmla="*/ 1583144 w 1619238"/>
              <a:gd name="connsiteY3" fmla="*/ 240410 h 1225868"/>
              <a:gd name="connsiteX4" fmla="*/ 1619238 w 1619238"/>
              <a:gd name="connsiteY4" fmla="*/ 1021553 h 1225868"/>
              <a:gd name="connsiteX5" fmla="*/ 1414923 w 1619238"/>
              <a:gd name="connsiteY5" fmla="*/ 1225868 h 1225868"/>
              <a:gd name="connsiteX6" fmla="*/ 204315 w 1619238"/>
              <a:gd name="connsiteY6" fmla="*/ 1225868 h 1225868"/>
              <a:gd name="connsiteX7" fmla="*/ 0 w 1619238"/>
              <a:gd name="connsiteY7" fmla="*/ 1021553 h 1225868"/>
              <a:gd name="connsiteX8" fmla="*/ 0 w 1619238"/>
              <a:gd name="connsiteY8" fmla="*/ 204315 h 1225868"/>
              <a:gd name="connsiteX0" fmla="*/ 0 w 1619238"/>
              <a:gd name="connsiteY0" fmla="*/ 204315 h 1225868"/>
              <a:gd name="connsiteX1" fmla="*/ 204315 w 1619238"/>
              <a:gd name="connsiteY1" fmla="*/ 0 h 1225868"/>
              <a:gd name="connsiteX2" fmla="*/ 1354765 w 1619238"/>
              <a:gd name="connsiteY2" fmla="*/ 36095 h 1225868"/>
              <a:gd name="connsiteX3" fmla="*/ 1583144 w 1619238"/>
              <a:gd name="connsiteY3" fmla="*/ 240410 h 1225868"/>
              <a:gd name="connsiteX4" fmla="*/ 1619238 w 1619238"/>
              <a:gd name="connsiteY4" fmla="*/ 1021553 h 1225868"/>
              <a:gd name="connsiteX5" fmla="*/ 1414923 w 1619238"/>
              <a:gd name="connsiteY5" fmla="*/ 1225868 h 1225868"/>
              <a:gd name="connsiteX6" fmla="*/ 204315 w 1619238"/>
              <a:gd name="connsiteY6" fmla="*/ 1225868 h 1225868"/>
              <a:gd name="connsiteX7" fmla="*/ 0 w 1619238"/>
              <a:gd name="connsiteY7" fmla="*/ 1021553 h 1225868"/>
              <a:gd name="connsiteX8" fmla="*/ 0 w 1619238"/>
              <a:gd name="connsiteY8" fmla="*/ 204315 h 1225868"/>
              <a:gd name="connsiteX0" fmla="*/ 0 w 1619238"/>
              <a:gd name="connsiteY0" fmla="*/ 204315 h 1225868"/>
              <a:gd name="connsiteX1" fmla="*/ 204315 w 1619238"/>
              <a:gd name="connsiteY1" fmla="*/ 0 h 1225868"/>
              <a:gd name="connsiteX2" fmla="*/ 1354765 w 1619238"/>
              <a:gd name="connsiteY2" fmla="*/ 36095 h 1225868"/>
              <a:gd name="connsiteX3" fmla="*/ 1535018 w 1619238"/>
              <a:gd name="connsiteY3" fmla="*/ 252441 h 1225868"/>
              <a:gd name="connsiteX4" fmla="*/ 1619238 w 1619238"/>
              <a:gd name="connsiteY4" fmla="*/ 1021553 h 1225868"/>
              <a:gd name="connsiteX5" fmla="*/ 1414923 w 1619238"/>
              <a:gd name="connsiteY5" fmla="*/ 1225868 h 1225868"/>
              <a:gd name="connsiteX6" fmla="*/ 204315 w 1619238"/>
              <a:gd name="connsiteY6" fmla="*/ 1225868 h 1225868"/>
              <a:gd name="connsiteX7" fmla="*/ 0 w 1619238"/>
              <a:gd name="connsiteY7" fmla="*/ 1021553 h 1225868"/>
              <a:gd name="connsiteX8" fmla="*/ 0 w 1619238"/>
              <a:gd name="connsiteY8" fmla="*/ 204315 h 1225868"/>
              <a:gd name="connsiteX0" fmla="*/ 0 w 1627260"/>
              <a:gd name="connsiteY0" fmla="*/ 204315 h 1225868"/>
              <a:gd name="connsiteX1" fmla="*/ 204315 w 1627260"/>
              <a:gd name="connsiteY1" fmla="*/ 0 h 1225868"/>
              <a:gd name="connsiteX2" fmla="*/ 1354765 w 1627260"/>
              <a:gd name="connsiteY2" fmla="*/ 36095 h 1225868"/>
              <a:gd name="connsiteX3" fmla="*/ 1535018 w 1627260"/>
              <a:gd name="connsiteY3" fmla="*/ 252441 h 1225868"/>
              <a:gd name="connsiteX4" fmla="*/ 1593683 w 1627260"/>
              <a:gd name="connsiteY4" fmla="*/ 504517 h 1225868"/>
              <a:gd name="connsiteX5" fmla="*/ 1619238 w 1627260"/>
              <a:gd name="connsiteY5" fmla="*/ 1021553 h 1225868"/>
              <a:gd name="connsiteX6" fmla="*/ 1414923 w 1627260"/>
              <a:gd name="connsiteY6" fmla="*/ 1225868 h 1225868"/>
              <a:gd name="connsiteX7" fmla="*/ 204315 w 1627260"/>
              <a:gd name="connsiteY7" fmla="*/ 1225868 h 1225868"/>
              <a:gd name="connsiteX8" fmla="*/ 0 w 1627260"/>
              <a:gd name="connsiteY8" fmla="*/ 1021553 h 1225868"/>
              <a:gd name="connsiteX9" fmla="*/ 0 w 1627260"/>
              <a:gd name="connsiteY9" fmla="*/ 204315 h 1225868"/>
              <a:gd name="connsiteX0" fmla="*/ 0 w 1627260"/>
              <a:gd name="connsiteY0" fmla="*/ 204315 h 1225868"/>
              <a:gd name="connsiteX1" fmla="*/ 204315 w 1627260"/>
              <a:gd name="connsiteY1" fmla="*/ 0 h 1225868"/>
              <a:gd name="connsiteX2" fmla="*/ 1330702 w 1627260"/>
              <a:gd name="connsiteY2" fmla="*/ 60159 h 1225868"/>
              <a:gd name="connsiteX3" fmla="*/ 1535018 w 1627260"/>
              <a:gd name="connsiteY3" fmla="*/ 252441 h 1225868"/>
              <a:gd name="connsiteX4" fmla="*/ 1593683 w 1627260"/>
              <a:gd name="connsiteY4" fmla="*/ 504517 h 1225868"/>
              <a:gd name="connsiteX5" fmla="*/ 1619238 w 1627260"/>
              <a:gd name="connsiteY5" fmla="*/ 1021553 h 1225868"/>
              <a:gd name="connsiteX6" fmla="*/ 1414923 w 1627260"/>
              <a:gd name="connsiteY6" fmla="*/ 1225868 h 1225868"/>
              <a:gd name="connsiteX7" fmla="*/ 204315 w 1627260"/>
              <a:gd name="connsiteY7" fmla="*/ 1225868 h 1225868"/>
              <a:gd name="connsiteX8" fmla="*/ 0 w 1627260"/>
              <a:gd name="connsiteY8" fmla="*/ 1021553 h 1225868"/>
              <a:gd name="connsiteX9" fmla="*/ 0 w 1627260"/>
              <a:gd name="connsiteY9" fmla="*/ 204315 h 1225868"/>
              <a:gd name="connsiteX0" fmla="*/ 0 w 1623398"/>
              <a:gd name="connsiteY0" fmla="*/ 204315 h 1225868"/>
              <a:gd name="connsiteX1" fmla="*/ 204315 w 1623398"/>
              <a:gd name="connsiteY1" fmla="*/ 0 h 1225868"/>
              <a:gd name="connsiteX2" fmla="*/ 1330702 w 1623398"/>
              <a:gd name="connsiteY2" fmla="*/ 60159 h 1225868"/>
              <a:gd name="connsiteX3" fmla="*/ 1535018 w 1623398"/>
              <a:gd name="connsiteY3" fmla="*/ 252441 h 1225868"/>
              <a:gd name="connsiteX4" fmla="*/ 1619238 w 1623398"/>
              <a:gd name="connsiteY4" fmla="*/ 1021553 h 1225868"/>
              <a:gd name="connsiteX5" fmla="*/ 1414923 w 1623398"/>
              <a:gd name="connsiteY5" fmla="*/ 1225868 h 1225868"/>
              <a:gd name="connsiteX6" fmla="*/ 204315 w 1623398"/>
              <a:gd name="connsiteY6" fmla="*/ 1225868 h 1225868"/>
              <a:gd name="connsiteX7" fmla="*/ 0 w 1623398"/>
              <a:gd name="connsiteY7" fmla="*/ 1021553 h 1225868"/>
              <a:gd name="connsiteX8" fmla="*/ 0 w 1623398"/>
              <a:gd name="connsiteY8" fmla="*/ 204315 h 1225868"/>
              <a:gd name="connsiteX0" fmla="*/ 0 w 1623398"/>
              <a:gd name="connsiteY0" fmla="*/ 204315 h 1225868"/>
              <a:gd name="connsiteX1" fmla="*/ 204315 w 1623398"/>
              <a:gd name="connsiteY1" fmla="*/ 0 h 1225868"/>
              <a:gd name="connsiteX2" fmla="*/ 1330702 w 1623398"/>
              <a:gd name="connsiteY2" fmla="*/ 23111 h 1225868"/>
              <a:gd name="connsiteX3" fmla="*/ 1535018 w 1623398"/>
              <a:gd name="connsiteY3" fmla="*/ 252441 h 1225868"/>
              <a:gd name="connsiteX4" fmla="*/ 1619238 w 1623398"/>
              <a:gd name="connsiteY4" fmla="*/ 1021553 h 1225868"/>
              <a:gd name="connsiteX5" fmla="*/ 1414923 w 1623398"/>
              <a:gd name="connsiteY5" fmla="*/ 1225868 h 1225868"/>
              <a:gd name="connsiteX6" fmla="*/ 204315 w 1623398"/>
              <a:gd name="connsiteY6" fmla="*/ 1225868 h 1225868"/>
              <a:gd name="connsiteX7" fmla="*/ 0 w 1623398"/>
              <a:gd name="connsiteY7" fmla="*/ 1021553 h 1225868"/>
              <a:gd name="connsiteX8" fmla="*/ 0 w 1623398"/>
              <a:gd name="connsiteY8" fmla="*/ 204315 h 1225868"/>
              <a:gd name="connsiteX0" fmla="*/ 0 w 1635660"/>
              <a:gd name="connsiteY0" fmla="*/ 204315 h 1225868"/>
              <a:gd name="connsiteX1" fmla="*/ 204315 w 1635660"/>
              <a:gd name="connsiteY1" fmla="*/ 0 h 1225868"/>
              <a:gd name="connsiteX2" fmla="*/ 1330702 w 1635660"/>
              <a:gd name="connsiteY2" fmla="*/ 23111 h 1225868"/>
              <a:gd name="connsiteX3" fmla="*/ 1600787 w 1635660"/>
              <a:gd name="connsiteY3" fmla="*/ 252441 h 1225868"/>
              <a:gd name="connsiteX4" fmla="*/ 1619238 w 1635660"/>
              <a:gd name="connsiteY4" fmla="*/ 1021553 h 1225868"/>
              <a:gd name="connsiteX5" fmla="*/ 1414923 w 1635660"/>
              <a:gd name="connsiteY5" fmla="*/ 1225868 h 1225868"/>
              <a:gd name="connsiteX6" fmla="*/ 204315 w 1635660"/>
              <a:gd name="connsiteY6" fmla="*/ 1225868 h 1225868"/>
              <a:gd name="connsiteX7" fmla="*/ 0 w 1635660"/>
              <a:gd name="connsiteY7" fmla="*/ 1021553 h 1225868"/>
              <a:gd name="connsiteX8" fmla="*/ 0 w 1635660"/>
              <a:gd name="connsiteY8" fmla="*/ 204315 h 1225868"/>
              <a:gd name="connsiteX0" fmla="*/ 0 w 1635660"/>
              <a:gd name="connsiteY0" fmla="*/ 205902 h 1227455"/>
              <a:gd name="connsiteX1" fmla="*/ 204315 w 1635660"/>
              <a:gd name="connsiteY1" fmla="*/ 1587 h 1227455"/>
              <a:gd name="connsiteX2" fmla="*/ 1355365 w 1635660"/>
              <a:gd name="connsiteY2" fmla="*/ 0 h 1227455"/>
              <a:gd name="connsiteX3" fmla="*/ 1600787 w 1635660"/>
              <a:gd name="connsiteY3" fmla="*/ 254028 h 1227455"/>
              <a:gd name="connsiteX4" fmla="*/ 1619238 w 1635660"/>
              <a:gd name="connsiteY4" fmla="*/ 1023140 h 1227455"/>
              <a:gd name="connsiteX5" fmla="*/ 1414923 w 1635660"/>
              <a:gd name="connsiteY5" fmla="*/ 1227455 h 1227455"/>
              <a:gd name="connsiteX6" fmla="*/ 204315 w 1635660"/>
              <a:gd name="connsiteY6" fmla="*/ 1227455 h 1227455"/>
              <a:gd name="connsiteX7" fmla="*/ 0 w 1635660"/>
              <a:gd name="connsiteY7" fmla="*/ 1023140 h 1227455"/>
              <a:gd name="connsiteX8" fmla="*/ 0 w 1635660"/>
              <a:gd name="connsiteY8" fmla="*/ 205902 h 1227455"/>
              <a:gd name="connsiteX0" fmla="*/ 0 w 1635660"/>
              <a:gd name="connsiteY0" fmla="*/ 205902 h 1227455"/>
              <a:gd name="connsiteX1" fmla="*/ 204315 w 1635660"/>
              <a:gd name="connsiteY1" fmla="*/ 1587 h 1227455"/>
              <a:gd name="connsiteX2" fmla="*/ 1355365 w 1635660"/>
              <a:gd name="connsiteY2" fmla="*/ 0 h 1227455"/>
              <a:gd name="connsiteX3" fmla="*/ 1600787 w 1635660"/>
              <a:gd name="connsiteY3" fmla="*/ 192281 h 1227455"/>
              <a:gd name="connsiteX4" fmla="*/ 1619238 w 1635660"/>
              <a:gd name="connsiteY4" fmla="*/ 1023140 h 1227455"/>
              <a:gd name="connsiteX5" fmla="*/ 1414923 w 1635660"/>
              <a:gd name="connsiteY5" fmla="*/ 1227455 h 1227455"/>
              <a:gd name="connsiteX6" fmla="*/ 204315 w 1635660"/>
              <a:gd name="connsiteY6" fmla="*/ 1227455 h 1227455"/>
              <a:gd name="connsiteX7" fmla="*/ 0 w 1635660"/>
              <a:gd name="connsiteY7" fmla="*/ 1023140 h 1227455"/>
              <a:gd name="connsiteX8" fmla="*/ 0 w 1635660"/>
              <a:gd name="connsiteY8" fmla="*/ 205902 h 122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5660" h="1227455">
                <a:moveTo>
                  <a:pt x="0" y="205902"/>
                </a:moveTo>
                <a:cubicBezTo>
                  <a:pt x="0" y="93062"/>
                  <a:pt x="91475" y="1587"/>
                  <a:pt x="204315" y="1587"/>
                </a:cubicBezTo>
                <a:lnTo>
                  <a:pt x="1355365" y="0"/>
                </a:lnTo>
                <a:cubicBezTo>
                  <a:pt x="1468205" y="0"/>
                  <a:pt x="1600787" y="79441"/>
                  <a:pt x="1600787" y="192281"/>
                </a:cubicBezTo>
                <a:cubicBezTo>
                  <a:pt x="1648876" y="352513"/>
                  <a:pt x="1639254" y="860902"/>
                  <a:pt x="1619238" y="1023140"/>
                </a:cubicBezTo>
                <a:cubicBezTo>
                  <a:pt x="1619238" y="1135980"/>
                  <a:pt x="1527763" y="1227455"/>
                  <a:pt x="1414923" y="1227455"/>
                </a:cubicBezTo>
                <a:lnTo>
                  <a:pt x="204315" y="1227455"/>
                </a:lnTo>
                <a:cubicBezTo>
                  <a:pt x="91475" y="1227455"/>
                  <a:pt x="0" y="1135980"/>
                  <a:pt x="0" y="1023140"/>
                </a:cubicBezTo>
                <a:lnTo>
                  <a:pt x="0" y="205902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  <a:alpha val="65000"/>
                </a:schemeClr>
              </a:gs>
              <a:gs pos="54000">
                <a:schemeClr val="accent1">
                  <a:lumMod val="40000"/>
                  <a:lumOff val="60000"/>
                  <a:alpha val="65000"/>
                </a:schemeClr>
              </a:gs>
              <a:gs pos="61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 w="38100">
            <a:solidFill>
              <a:schemeClr val="accent1">
                <a:lumMod val="75000"/>
              </a:schemeClr>
            </a:solidFill>
          </a:ln>
          <a:scene3d>
            <a:camera prst="isometricOffAxis2Left">
              <a:rot lat="1800000" lon="1800000" rev="0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08000" tIns="36000" rIns="72000" bIns="1260000" anchor="ctr">
            <a:spAutoFit/>
          </a:bodyPr>
          <a:lstStyle/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Helium cryostat</a:t>
            </a:r>
          </a:p>
          <a:p>
            <a:pPr defTabSz="250825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cools He to &lt; 1 K and neutrons to </a:t>
            </a:r>
            <a:r>
              <a:rPr lang="en-US" sz="11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mK</a:t>
            </a:r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1863727" y="2875870"/>
            <a:ext cx="1310198" cy="85129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alpha val="65000"/>
                </a:schemeClr>
              </a:gs>
              <a:gs pos="62000">
                <a:schemeClr val="accent1">
                  <a:lumMod val="40000"/>
                  <a:lumOff val="60000"/>
                  <a:alpha val="65000"/>
                </a:schemeClr>
              </a:gs>
              <a:gs pos="72000">
                <a:schemeClr val="accent1">
                  <a:tint val="23500"/>
                  <a:satMod val="160000"/>
                  <a:alpha val="0"/>
                </a:schemeClr>
              </a:gs>
            </a:gsLst>
            <a:lin ang="10800000" scaled="1"/>
            <a:tileRect/>
          </a:gradFill>
          <a:ln w="38100">
            <a:solidFill>
              <a:schemeClr val="accent1">
                <a:lumMod val="75000"/>
              </a:schemeClr>
            </a:solidFill>
          </a:ln>
          <a:scene3d>
            <a:camera prst="isometricOffAxis2Left">
              <a:rot lat="1800000" lon="1800000" rev="0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68000" tIns="0" rIns="0" bIns="0" anchor="ctr">
            <a:spAutoFit/>
          </a:bodyPr>
          <a:lstStyle/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HT SC Magnet</a:t>
            </a:r>
          </a:p>
          <a:p>
            <a:pPr defTabSz="2508250"/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100% UCN polarization</a:t>
            </a:r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-117132" y="2841052"/>
            <a:ext cx="2301114" cy="2659797"/>
          </a:xfrm>
          <a:prstGeom prst="roundRect">
            <a:avLst/>
          </a:prstGeom>
          <a:gradFill flip="none" rotWithShape="1">
            <a:gsLst>
              <a:gs pos="0">
                <a:srgbClr val="FF5050">
                  <a:alpha val="64706"/>
                </a:srgbClr>
              </a:gs>
              <a:gs pos="28000">
                <a:srgbClr val="FF5050">
                  <a:alpha val="64706"/>
                </a:srgbClr>
              </a:gs>
              <a:gs pos="36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1"/>
            <a:tileRect/>
          </a:gradFill>
          <a:ln w="38100">
            <a:solidFill>
              <a:srgbClr val="FF0000"/>
            </a:solidFill>
          </a:ln>
          <a:scene3d>
            <a:camera prst="isometricOffAxis1Right">
              <a:rot lat="1800000" lon="18900000" rev="0"/>
            </a:camera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endParaRPr lang="en-CA" sz="1400" b="1" dirty="0" smtClean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defTabSz="2508250"/>
            <a:r>
              <a:rPr lang="en-CA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Phase 2EDM experiment</a:t>
            </a:r>
          </a:p>
          <a:p>
            <a:pPr marL="171450" indent="-171450" defTabSz="2508250">
              <a:buFontTx/>
              <a:buChar char="-"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Passive shielding</a:t>
            </a:r>
            <a:endParaRPr lang="en-CA" sz="1100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171450" indent="-171450" defTabSz="2508250">
              <a:buFontTx/>
              <a:buChar char="-"/>
            </a:pPr>
            <a:r>
              <a:rPr lang="en-CA" sz="1100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coils</a:t>
            </a:r>
          </a:p>
          <a:p>
            <a:pPr marL="171450" indent="-171450" defTabSz="2508250">
              <a:buFontTx/>
              <a:buChar char="-"/>
            </a:pPr>
            <a:r>
              <a:rPr lang="en-CA" sz="1100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EDM cell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149993" y="3312659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27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3">
                    <a:lumMod val="75000"/>
                  </a:schemeClr>
                </a:solidFill>
              </a:rPr>
              <a:t>2016</a:t>
            </a:r>
            <a:endParaRPr lang="de-DE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64381" y="2380625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27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3">
                    <a:lumMod val="75000"/>
                  </a:schemeClr>
                </a:solidFill>
              </a:rPr>
              <a:t>2014</a:t>
            </a:r>
            <a:endParaRPr lang="de-DE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59433" y="1846520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168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3">
                    <a:lumMod val="75000"/>
                  </a:schemeClr>
                </a:solidFill>
              </a:rPr>
              <a:t>2014</a:t>
            </a:r>
            <a:endParaRPr lang="de-DE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01249" y="1664639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168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3">
                    <a:lumMod val="75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2015</a:t>
            </a:r>
            <a:endParaRPr lang="de-DE" b="1" dirty="0">
              <a:solidFill>
                <a:schemeClr val="accent3">
                  <a:lumMod val="75000"/>
                </a:schemeClr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32626" y="3622732"/>
            <a:ext cx="870751" cy="461665"/>
          </a:xfrm>
          <a:prstGeom prst="rect">
            <a:avLst/>
          </a:prstGeom>
          <a:noFill/>
          <a:scene3d>
            <a:camera prst="orthographicFront">
              <a:rot lat="19200000" lon="2100000" rev="1814400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2016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09730" y="876878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168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1">
                    <a:lumMod val="75000"/>
                  </a:schemeClr>
                </a:solidFill>
              </a:rPr>
              <a:t>2016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10745" y="3580160"/>
            <a:ext cx="870751" cy="461665"/>
          </a:xfrm>
          <a:prstGeom prst="rect">
            <a:avLst/>
          </a:prstGeom>
          <a:noFill/>
          <a:scene3d>
            <a:camera prst="orthographicFront">
              <a:rot lat="2100000" lon="168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accent1">
                    <a:lumMod val="75000"/>
                  </a:schemeClr>
                </a:solidFill>
              </a:rPr>
              <a:t>2016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6136" y="5205138"/>
            <a:ext cx="1880643" cy="707886"/>
          </a:xfrm>
          <a:prstGeom prst="rect">
            <a:avLst/>
          </a:prstGeom>
          <a:noFill/>
          <a:scene3d>
            <a:camera prst="orthographicFront">
              <a:rot lat="1800000" lon="18900000" rev="0"/>
            </a:camera>
            <a:lightRig rig="threePt" dir="t"/>
          </a:scene3d>
          <a:sp3d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rgbClr val="FF0000"/>
                </a:solidFill>
              </a:rPr>
              <a:t>Phase 1: 2017</a:t>
            </a:r>
          </a:p>
          <a:p>
            <a:r>
              <a:rPr lang="en-CA" sz="2000" b="1" dirty="0" smtClean="0">
                <a:solidFill>
                  <a:srgbClr val="FF0000"/>
                </a:solidFill>
              </a:rPr>
              <a:t>Phase 2: 2019</a:t>
            </a:r>
            <a:endParaRPr lang="de-DE" sz="2000" b="1" dirty="0">
              <a:solidFill>
                <a:srgbClr val="FF0000"/>
              </a:solidFill>
            </a:endParaRPr>
          </a:p>
        </p:txBody>
      </p:sp>
      <p:pic>
        <p:nvPicPr>
          <p:cNvPr id="48" name="Picture 2" descr="C:\rpicker\_Transfer\Talks, Poster\2016-02 NSERCLargeProjectDay\UCN Overview 2-15-2016 5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9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563" t="37636" r="74568" b="54239"/>
          <a:stretch/>
        </p:blipFill>
        <p:spPr bwMode="auto">
          <a:xfrm>
            <a:off x="1970693" y="2875869"/>
            <a:ext cx="353788" cy="425649"/>
          </a:xfrm>
          <a:prstGeom prst="rect">
            <a:avLst/>
          </a:prstGeom>
          <a:noFill/>
          <a:extLst/>
        </p:spPr>
      </p:pic>
      <p:graphicFrame>
        <p:nvGraphicFramePr>
          <p:cNvPr id="49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921982"/>
              </p:ext>
            </p:extLst>
          </p:nvPr>
        </p:nvGraphicFramePr>
        <p:xfrm>
          <a:off x="6654416" y="5518064"/>
          <a:ext cx="2441358" cy="5791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2441358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6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UCN facility in the Meson hall at TRIUMF</a:t>
                      </a:r>
                      <a:endParaRPr lang="de-DE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2" name="Rounded Rectangle 51"/>
          <p:cNvSpPr/>
          <p:nvPr/>
        </p:nvSpPr>
        <p:spPr>
          <a:xfrm>
            <a:off x="2680652" y="4626006"/>
            <a:ext cx="3645455" cy="1872853"/>
          </a:xfrm>
          <a:prstGeom prst="round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36000" tIns="0" rIns="36000" bIns="0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400" b="1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Status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b="1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UCN </a:t>
            </a:r>
            <a:r>
              <a:rPr lang="en-CA" sz="1200" b="1" dirty="0" smtClean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source</a:t>
            </a:r>
            <a:endParaRPr lang="en-CA" sz="1200" b="1" dirty="0">
              <a:solidFill>
                <a:srgbClr val="005BA8">
                  <a:lumMod val="75000"/>
                </a:srgbClr>
              </a:solidFill>
              <a:latin typeface="Arial" pitchFamily="-111" charset="0"/>
              <a:ea typeface="ヒラギノ角ゴ Pro W3" pitchFamily="-111" charset="-128"/>
            </a:endParaRPr>
          </a:p>
          <a:p>
            <a:pPr marL="360000" lvl="2" indent="-1440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Beamline finished by May 2016</a:t>
            </a:r>
          </a:p>
          <a:p>
            <a:pPr marL="360000" lvl="2" indent="-1440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Installation of UCN source components by end of 2016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CA" sz="1200" b="1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EDM </a:t>
            </a:r>
            <a:r>
              <a:rPr lang="en-CA" sz="1200" b="1" dirty="0" smtClean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experiment</a:t>
            </a:r>
            <a:endParaRPr lang="en-CA" sz="1200" b="1" dirty="0">
              <a:solidFill>
                <a:srgbClr val="005BA8">
                  <a:lumMod val="75000"/>
                </a:srgbClr>
              </a:solidFill>
              <a:latin typeface="Arial" pitchFamily="-111" charset="0"/>
              <a:ea typeface="ヒラギノ角ゴ Pro W3" pitchFamily="-111" charset="-128"/>
            </a:endParaRPr>
          </a:p>
          <a:p>
            <a:pPr marL="360000" lvl="2" indent="-1440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Phase 1 coming from Japan in 2017</a:t>
            </a:r>
          </a:p>
          <a:p>
            <a:pPr marL="360000" lvl="2" indent="-1440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rgbClr val="005BA8">
                    <a:lumMod val="75000"/>
                  </a:srgbClr>
                </a:solidFill>
                <a:latin typeface="Arial" pitchFamily="-111" charset="0"/>
                <a:ea typeface="ヒラギノ角ゴ Pro W3" pitchFamily="-111" charset="-128"/>
              </a:rPr>
              <a:t>Phase 2 developed in Canada (CFI proposal this year) for 2019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26106" y="762000"/>
            <a:ext cx="2703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Excellent talks by L. Lee and T. </a:t>
            </a:r>
            <a:r>
              <a:rPr lang="en-CA" dirty="0" err="1" smtClean="0"/>
              <a:t>Kikawa</a:t>
            </a:r>
            <a:r>
              <a:rPr lang="en-CA" dirty="0" smtClean="0"/>
              <a:t> @ CAP</a:t>
            </a:r>
          </a:p>
          <a:p>
            <a:r>
              <a:rPr lang="en-CA" dirty="0" smtClean="0"/>
              <a:t>yesterday morning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485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“Phase 1” – what will exist in 2017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37849" y="768059"/>
            <a:ext cx="9035358" cy="5207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13F7C"/>
                </a:solidFill>
                <a:latin typeface="Myriad Pro"/>
                <a:ea typeface="ＭＳ Ｐゴシック" pitchFamily="-109" charset="-128"/>
                <a:cs typeface="Myriad Pro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F4946"/>
                </a:solidFill>
                <a:latin typeface="Myriad Pro"/>
                <a:ea typeface="ＭＳ Ｐゴシック" pitchFamily="-109" charset="-128"/>
                <a:cs typeface="Myriad Pro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600">
                <a:solidFill>
                  <a:srgbClr val="4F4946"/>
                </a:solidFill>
                <a:latin typeface="+mj-lt"/>
                <a:ea typeface="ＭＳ Ｐゴシック" pitchFamily="-109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800000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EDM Ramsey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apparatus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from RCNP, Osaka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exploit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higher UCN density 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at TRIUMF (also more </a:t>
            </a:r>
            <a:r>
              <a:rPr lang="en-CA" sz="18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beamtime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available)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room temperature, </a:t>
            </a:r>
            <a:r>
              <a:rPr lang="en-CA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 small cell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, vertical loading, spherical B</a:t>
            </a:r>
            <a:r>
              <a:rPr lang="en-CA" sz="1800" kern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coil</a:t>
            </a:r>
          </a:p>
          <a:p>
            <a:pPr marL="180000" indent="-180000"/>
            <a:r>
              <a:rPr lang="en-CA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incremental improvements allowing system tests, until replaced by Phase 2</a:t>
            </a: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Active magnetic compensation system</a:t>
            </a: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 voltage</a:t>
            </a:r>
          </a:p>
          <a:p>
            <a:pPr marL="648000" lvl="1" indent="-180000"/>
            <a:r>
              <a:rPr lang="en-CA" sz="1400" b="1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comagnetometer</a:t>
            </a:r>
            <a:endParaRPr lang="en-CA" sz="14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8000" lvl="1" indent="-180000"/>
            <a:r>
              <a:rPr lang="en-CA" sz="14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high-flux detector</a:t>
            </a:r>
          </a:p>
          <a:p>
            <a:endParaRPr lang="en-US" sz="1800" kern="0" dirty="0"/>
          </a:p>
        </p:txBody>
      </p:sp>
      <p:pic>
        <p:nvPicPr>
          <p:cNvPr id="11" name="Picture 4" descr="C:\rpicker\_Transfer\_TRIUMF\UCN Collaboration\2014 UCN CDR\FullUCNCDR\Latex\pic\RCNP_EDMSetU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0403"/>
            <a:ext cx="5011809" cy="328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rpicker\_Transfer\_TRIUMF\UCN Collaboration\2014 UCN CDR\FullUCNCDR\Latex\pic\UCNApparatu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45"/>
          <a:stretch/>
        </p:blipFill>
        <p:spPr bwMode="auto">
          <a:xfrm>
            <a:off x="4860758" y="2831432"/>
            <a:ext cx="4283242" cy="368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Tabelle 47"/>
          <p:cNvGraphicFramePr>
            <a:graphicFrameLocks noGrp="1"/>
          </p:cNvGraphicFramePr>
          <p:nvPr>
            <p:extLst/>
          </p:nvPr>
        </p:nvGraphicFramePr>
        <p:xfrm>
          <a:off x="6139441" y="6566282"/>
          <a:ext cx="2169064" cy="310685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2169064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4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EDM</a:t>
                      </a:r>
                      <a:r>
                        <a:rPr lang="de-DE" sz="14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 Phase 1 at RCNP</a:t>
                      </a:r>
                      <a:endParaRPr lang="de-DE" sz="14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Tabelle 47"/>
          <p:cNvGraphicFramePr>
            <a:graphicFrameLocks noGrp="1"/>
          </p:cNvGraphicFramePr>
          <p:nvPr>
            <p:extLst/>
          </p:nvPr>
        </p:nvGraphicFramePr>
        <p:xfrm>
          <a:off x="1254620" y="6513097"/>
          <a:ext cx="2169064" cy="310685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2169064"/>
              </a:tblGrid>
              <a:tr h="310685">
                <a:tc>
                  <a:txBody>
                    <a:bodyPr/>
                    <a:lstStyle/>
                    <a:p>
                      <a:pPr algn="l"/>
                      <a:r>
                        <a:rPr lang="de-DE" sz="14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EDM</a:t>
                      </a:r>
                      <a:r>
                        <a:rPr lang="de-DE" sz="14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 Phase 1 schematic</a:t>
                      </a:r>
                      <a:endParaRPr lang="de-DE" sz="14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" name="Straight Arrow Connector 2"/>
          <p:cNvCxnSpPr/>
          <p:nvPr/>
        </p:nvCxnSpPr>
        <p:spPr>
          <a:xfrm flipV="1">
            <a:off x="5562600" y="5975059"/>
            <a:ext cx="1143000" cy="304800"/>
          </a:xfrm>
          <a:prstGeom prst="straightConnector1">
            <a:avLst/>
          </a:prstGeom>
          <a:ln>
            <a:solidFill>
              <a:srgbClr val="00FF00"/>
            </a:solidFill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20756135">
            <a:off x="5970181" y="6095193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 1 m</a:t>
            </a:r>
            <a:endParaRPr lang="en-CA" sz="1400" dirty="0">
              <a:solidFill>
                <a:srgbClr val="00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638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133350"/>
            <a:ext cx="9144000" cy="51911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“Phase </a:t>
            </a:r>
            <a:r>
              <a:rPr lang="en-US" altLang="en-US" sz="2800" b="1" dirty="0">
                <a:solidFill>
                  <a:srgbClr val="FFFFFF"/>
                </a:solidFill>
                <a:latin typeface="Arial" charset="0"/>
              </a:rPr>
              <a:t>2</a:t>
            </a:r>
            <a:r>
              <a:rPr lang="en-US" altLang="en-US" sz="2800" b="1" dirty="0" smtClean="0">
                <a:solidFill>
                  <a:srgbClr val="FFFFFF"/>
                </a:solidFill>
                <a:latin typeface="Arial" charset="0"/>
              </a:rPr>
              <a:t>” – to implement by 2020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75" y="990600"/>
            <a:ext cx="8612650" cy="31531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6800" y="4458089"/>
            <a:ext cx="739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LD</a:t>
            </a:r>
            <a:r>
              <a:rPr lang="en-CA" baseline="-25000" dirty="0" smtClean="0"/>
              <a:t>2</a:t>
            </a:r>
            <a:r>
              <a:rPr lang="en-CA" dirty="0" smtClean="0"/>
              <a:t> moderator, to increase cold flux entering the superfluid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New high-quality UCN guides, and coating facility.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World-competitive </a:t>
            </a:r>
            <a:r>
              <a:rPr lang="en-CA" dirty="0" err="1" smtClean="0"/>
              <a:t>nEDM</a:t>
            </a:r>
            <a:r>
              <a:rPr lang="en-CA" dirty="0" smtClean="0"/>
              <a:t> experiment apparatus.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New magnetic shielding, UCN guides/coatings, dual-species </a:t>
            </a:r>
            <a:r>
              <a:rPr lang="en-CA" dirty="0" err="1" smtClean="0"/>
              <a:t>comagnetometer</a:t>
            </a:r>
            <a:r>
              <a:rPr lang="en-CA" dirty="0" smtClean="0"/>
              <a:t>, multiple cells/HV, environmental stability,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Possibly a new superfluid helium UCN source (depending on funding)</a:t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CFI Innovation Fund application in progress.  Scale $14M.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7391400" y="33528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LD</a:t>
            </a:r>
            <a:r>
              <a:rPr lang="en-CA" baseline="-25000" dirty="0" smtClean="0"/>
              <a:t>2</a:t>
            </a:r>
            <a:r>
              <a:rPr lang="en-CA" dirty="0" smtClean="0"/>
              <a:t> moderator surrounding superfluid He</a:t>
            </a:r>
            <a:endParaRPr lang="en-CA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114800" y="762000"/>
            <a:ext cx="0" cy="3696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097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rpicker\_Transfer\Talks, Poster\2014-05-12 ACOT\material\DetectorAssembly2_solid_2014040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" t="-316" r="8425" b="4843"/>
          <a:stretch/>
        </p:blipFill>
        <p:spPr bwMode="auto">
          <a:xfrm>
            <a:off x="6787979" y="1180237"/>
            <a:ext cx="2245460" cy="220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3477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Canadian </a:t>
            </a:r>
            <a:r>
              <a:rPr lang="en-CA" dirty="0" err="1" smtClean="0"/>
              <a:t>nEDM</a:t>
            </a:r>
            <a:r>
              <a:rPr lang="en-CA" dirty="0" smtClean="0"/>
              <a:t> R&amp;D</a:t>
            </a:r>
            <a:endParaRPr lang="en-CA" dirty="0"/>
          </a:p>
        </p:txBody>
      </p:sp>
      <p:sp>
        <p:nvSpPr>
          <p:cNvPr id="66" name="Rectangle 65"/>
          <p:cNvSpPr/>
          <p:nvPr/>
        </p:nvSpPr>
        <p:spPr>
          <a:xfrm>
            <a:off x="31076" y="3568386"/>
            <a:ext cx="3794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Dual Co-magnetometer</a:t>
            </a:r>
            <a:endParaRPr lang="en-US" sz="1200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75460" y="751501"/>
            <a:ext cx="4052657" cy="2680152"/>
          </a:xfrm>
          <a:prstGeom prst="roundRect">
            <a:avLst>
              <a:gd name="adj" fmla="val 474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Myriad Pro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102100" y="698232"/>
            <a:ext cx="4159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Magnetic environment</a:t>
            </a:r>
            <a:endParaRPr lang="en-US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  <a:p>
            <a:pPr lvl="0" algn="ctr" defTabSz="914400">
              <a:spcBef>
                <a:spcPts val="0"/>
              </a:spcBef>
            </a:pPr>
            <a:endParaRPr lang="en-US" sz="1200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4234649" y="751500"/>
            <a:ext cx="4843694" cy="3593909"/>
          </a:xfrm>
          <a:prstGeom prst="roundRect">
            <a:avLst>
              <a:gd name="adj" fmla="val 4743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tangle 68"/>
          <p:cNvSpPr/>
          <p:nvPr/>
        </p:nvSpPr>
        <p:spPr>
          <a:xfrm>
            <a:off x="4387296" y="6982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spcBef>
                <a:spcPts val="2200"/>
              </a:spcBef>
            </a:pPr>
            <a:r>
              <a:rPr lang="en-US" kern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rPr>
              <a:t>UCN detection</a:t>
            </a:r>
            <a:endParaRPr lang="en-US" kern="0" dirty="0" smtClean="0">
              <a:solidFill>
                <a:srgbClr val="113F7C"/>
              </a:solidFill>
              <a:latin typeface="Myriad Pro"/>
              <a:ea typeface="ＭＳ Ｐゴシック" pitchFamily="-109" charset="-128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925687" y="4398678"/>
            <a:ext cx="5152656" cy="2319492"/>
            <a:chOff x="3925687" y="4398678"/>
            <a:chExt cx="5152656" cy="2319492"/>
          </a:xfrm>
        </p:grpSpPr>
        <p:sp>
          <p:nvSpPr>
            <p:cNvPr id="39" name="Rounded Rectangle 38"/>
            <p:cNvSpPr/>
            <p:nvPr/>
          </p:nvSpPr>
          <p:spPr>
            <a:xfrm>
              <a:off x="3925687" y="4417615"/>
              <a:ext cx="5152656" cy="2300555"/>
            </a:xfrm>
            <a:prstGeom prst="roundRect">
              <a:avLst>
                <a:gd name="adj" fmla="val 4743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925687" y="4398678"/>
              <a:ext cx="500525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>
                <a:spcBef>
                  <a:spcPts val="2200"/>
                </a:spcBef>
              </a:pPr>
              <a:r>
                <a:rPr lang="en-US" kern="0" smtClean="0">
                  <a:solidFill>
                    <a:srgbClr val="113F7C"/>
                  </a:solidFill>
                  <a:latin typeface="Myriad Pro"/>
                  <a:ea typeface="ＭＳ Ｐゴシック" pitchFamily="-109" charset="-128"/>
                </a:rPr>
                <a:t>Electric field, UCN cell</a:t>
              </a:r>
              <a:endParaRPr lang="en-US" kern="0" dirty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endParaRPr>
            </a:p>
            <a:p>
              <a:pPr lvl="0" algn="ctr" defTabSz="914400">
                <a:spcBef>
                  <a:spcPts val="0"/>
                </a:spcBef>
              </a:pPr>
              <a:endParaRPr lang="en-US" sz="1200" kern="0" dirty="0" smtClean="0">
                <a:solidFill>
                  <a:srgbClr val="113F7C"/>
                </a:solidFill>
                <a:latin typeface="Myriad Pro"/>
                <a:ea typeface="ＭＳ Ｐゴシック" pitchFamily="-109" charset="-128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669189" y="3174740"/>
            <a:ext cx="1269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smtClean="0">
                <a:solidFill>
                  <a:schemeClr val="bg1"/>
                </a:solidFill>
              </a:rPr>
              <a:t>UCNA @ LANL</a:t>
            </a:r>
            <a:endParaRPr lang="de-DE" sz="1200" b="1">
              <a:solidFill>
                <a:schemeClr val="bg1"/>
              </a:solidFill>
            </a:endParaRPr>
          </a:p>
        </p:txBody>
      </p:sp>
      <p:graphicFrame>
        <p:nvGraphicFramePr>
          <p:cNvPr id="45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915540"/>
              </p:ext>
            </p:extLst>
          </p:nvPr>
        </p:nvGraphicFramePr>
        <p:xfrm>
          <a:off x="2262928" y="2904224"/>
          <a:ext cx="1662760" cy="4267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662760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Cylindrical</a:t>
                      </a:r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 shells of the</a:t>
                      </a:r>
                    </a:p>
                    <a:p>
                      <a:pPr algn="l"/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4 layer FM shield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279" y="1190674"/>
            <a:ext cx="1984839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active shielding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passive shielding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creation of stable, homogeneous B fields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Precision atomic magnetometry and SQUIDs</a:t>
            </a:r>
            <a:endParaRPr lang="de-DE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4260048" y="1092169"/>
            <a:ext cx="2654224" cy="29378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Need faster detectors</a:t>
            </a:r>
            <a:endParaRPr lang="en-US" sz="1400" dirty="0"/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Li </a:t>
            </a:r>
            <a:r>
              <a:rPr lang="en-US" sz="1400" dirty="0"/>
              <a:t>glass scintillators + </a:t>
            </a:r>
            <a:r>
              <a:rPr lang="en-US" sz="1400" dirty="0" err="1"/>
              <a:t>lightguide</a:t>
            </a:r>
            <a:r>
              <a:rPr lang="en-US" sz="1400" dirty="0"/>
              <a:t> + </a:t>
            </a:r>
            <a:r>
              <a:rPr lang="en-US" sz="1400" dirty="0" smtClean="0"/>
              <a:t>PMTs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Test run in August 2015 at PSI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R&amp;D towards dual detectors which count both spin states simultaneously.</a:t>
            </a:r>
            <a:endParaRPr lang="en-US" sz="1400" dirty="0"/>
          </a:p>
        </p:txBody>
      </p:sp>
      <p:sp>
        <p:nvSpPr>
          <p:cNvPr id="60" name="Rectangle 59"/>
          <p:cNvSpPr/>
          <p:nvPr/>
        </p:nvSpPr>
        <p:spPr>
          <a:xfrm>
            <a:off x="3775053" y="277190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CA" sz="1400" dirty="0" smtClean="0"/>
              <a:t>n+</a:t>
            </a:r>
            <a:r>
              <a:rPr lang="en-CA" sz="1400" baseline="30000" dirty="0" smtClean="0"/>
              <a:t>6</a:t>
            </a:r>
            <a:r>
              <a:rPr lang="en-CA" sz="1400" dirty="0" smtClean="0"/>
              <a:t>Li→</a:t>
            </a:r>
            <a:r>
              <a:rPr lang="en-CA" sz="1400" baseline="30000" dirty="0" smtClean="0"/>
              <a:t>3</a:t>
            </a:r>
            <a:r>
              <a:rPr lang="en-CA" sz="1400" dirty="0" smtClean="0"/>
              <a:t>H </a:t>
            </a:r>
            <a:r>
              <a:rPr lang="en-CA" sz="1050" dirty="0" smtClean="0"/>
              <a:t>(2.74 MeV) </a:t>
            </a:r>
            <a:r>
              <a:rPr lang="en-CA" sz="1400" dirty="0" smtClean="0"/>
              <a:t>+</a:t>
            </a:r>
            <a:r>
              <a:rPr lang="en-CA" sz="1400" baseline="30000" dirty="0" smtClean="0"/>
              <a:t>4</a:t>
            </a:r>
            <a:r>
              <a:rPr lang="en-CA" sz="1400" dirty="0" smtClean="0"/>
              <a:t>He </a:t>
            </a:r>
            <a:r>
              <a:rPr lang="en-CA" sz="1050" dirty="0" smtClean="0"/>
              <a:t>(2.05 MeV)</a:t>
            </a:r>
            <a:endParaRPr lang="en-CA" sz="1050" dirty="0"/>
          </a:p>
        </p:txBody>
      </p:sp>
      <p:graphicFrame>
        <p:nvGraphicFramePr>
          <p:cNvPr id="61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102005"/>
              </p:ext>
            </p:extLst>
          </p:nvPr>
        </p:nvGraphicFramePr>
        <p:xfrm>
          <a:off x="7575981" y="3592511"/>
          <a:ext cx="1461845" cy="42672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461845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UCN detection</a:t>
                      </a:r>
                      <a:r>
                        <a:rPr lang="de-DE" sz="110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 scheme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3960281" y="4833603"/>
            <a:ext cx="2959808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/>
              <a:t>dielectric strength of Xe at </a:t>
            </a:r>
            <a:r>
              <a:rPr lang="en-US" sz="1400" dirty="0" smtClean="0"/>
              <a:t>10</a:t>
            </a:r>
            <a:r>
              <a:rPr lang="en-US" sz="1400" baseline="30000" dirty="0" smtClean="0"/>
              <a:t>-3</a:t>
            </a:r>
            <a:r>
              <a:rPr lang="en-US" sz="1400" dirty="0"/>
              <a:t> </a:t>
            </a:r>
            <a:r>
              <a:rPr lang="en-US" sz="1400" dirty="0" smtClean="0"/>
              <a:t>mbar </a:t>
            </a:r>
            <a:r>
              <a:rPr lang="en-US" sz="1400" dirty="0"/>
              <a:t>unknown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50x100 </a:t>
            </a:r>
            <a:r>
              <a:rPr lang="en-US" sz="1400" dirty="0"/>
              <a:t>mm cylindrical test </a:t>
            </a:r>
            <a:r>
              <a:rPr lang="en-US" sz="1400" dirty="0" smtClean="0"/>
              <a:t>cell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gas breakdown studies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en-US" sz="1400" dirty="0" smtClean="0"/>
              <a:t>material studies</a:t>
            </a:r>
          </a:p>
        </p:txBody>
      </p:sp>
      <p:pic>
        <p:nvPicPr>
          <p:cNvPr id="70" name="Picture 9" descr="C:\rpicker\_Transfer\Talks, Poster\2013-09 PSI2013\IMG_496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7" b="33981"/>
          <a:stretch/>
        </p:blipFill>
        <p:spPr bwMode="auto">
          <a:xfrm>
            <a:off x="7012645" y="4854592"/>
            <a:ext cx="1946651" cy="1686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1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269470"/>
              </p:ext>
            </p:extLst>
          </p:nvPr>
        </p:nvGraphicFramePr>
        <p:xfrm>
          <a:off x="5972677" y="6241657"/>
          <a:ext cx="911275" cy="296463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911275"/>
              </a:tblGrid>
              <a:tr h="296463">
                <a:tc>
                  <a:txBody>
                    <a:bodyPr/>
                    <a:lstStyle/>
                    <a:p>
                      <a:pPr algn="l"/>
                      <a:r>
                        <a:rPr lang="de-DE" sz="110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</a:rPr>
                        <a:t>HV test cell</a:t>
                      </a:r>
                      <a:endParaRPr lang="de-DE" sz="11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6" name="Straight Arrow Connector 35"/>
          <p:cNvCxnSpPr/>
          <p:nvPr/>
        </p:nvCxnSpPr>
        <p:spPr>
          <a:xfrm flipH="1">
            <a:off x="7711650" y="6178691"/>
            <a:ext cx="517854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707767" y="6178691"/>
            <a:ext cx="678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smtClean="0">
                <a:solidFill>
                  <a:srgbClr val="FF0000"/>
                </a:solidFill>
              </a:rPr>
              <a:t>0.1 </a:t>
            </a:r>
            <a:r>
              <a:rPr lang="en-CA" sz="1200" b="1" dirty="0" smtClean="0">
                <a:solidFill>
                  <a:srgbClr val="FF0000"/>
                </a:solidFill>
              </a:rPr>
              <a:t>m</a:t>
            </a:r>
            <a:endParaRPr lang="en-CA" sz="1200" b="1" dirty="0">
              <a:solidFill>
                <a:srgbClr val="FF0000"/>
              </a:solidFill>
            </a:endParaRPr>
          </a:p>
        </p:txBody>
      </p:sp>
      <p:pic>
        <p:nvPicPr>
          <p:cNvPr id="41" name="Picture 7" descr="C:\Users\rrmammei\Google Drive\shieldfactormeasuremen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9" r="23141"/>
          <a:stretch/>
        </p:blipFill>
        <p:spPr bwMode="auto">
          <a:xfrm>
            <a:off x="1881546" y="1123199"/>
            <a:ext cx="2159130" cy="1725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7" descr="C:\rpicker\_Transfer\Talks, Poster\2014-05-08 EDM Status Review TRIUMF\Material\inde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68" y="3007596"/>
            <a:ext cx="1257300" cy="3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7" descr="C:\rpicker\_Transfer\Talks, Poster\2014-05-08 EDM Status Review TRIUMF\Material\inde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417" y="3954053"/>
            <a:ext cx="1257300" cy="3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://atlas.triumf.ca/TRIUMFnewlogo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969" y="3963909"/>
            <a:ext cx="1157705" cy="35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6332553" y="3212630"/>
            <a:ext cx="878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 glass</a:t>
            </a:r>
            <a:endParaRPr lang="en-US" sz="1600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7999798" y="1190674"/>
            <a:ext cx="586122" cy="8414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922397" y="929064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Lightguides</a:t>
            </a:r>
            <a:endParaRPr lang="en-US" sz="1600" dirty="0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6883952" y="2704498"/>
            <a:ext cx="560270" cy="5987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260849" y="3134907"/>
            <a:ext cx="697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PMTs</a:t>
            </a:r>
            <a:endParaRPr lang="en-US" sz="1600" dirty="0"/>
          </a:p>
        </p:txBody>
      </p:sp>
      <p:cxnSp>
        <p:nvCxnSpPr>
          <p:cNvPr id="62" name="Straight Arrow Connector 61"/>
          <p:cNvCxnSpPr>
            <a:stCxn id="59" idx="0"/>
          </p:cNvCxnSpPr>
          <p:nvPr/>
        </p:nvCxnSpPr>
        <p:spPr>
          <a:xfrm flipV="1">
            <a:off x="8609503" y="2139887"/>
            <a:ext cx="19013" cy="995020"/>
          </a:xfrm>
          <a:prstGeom prst="straightConnector1">
            <a:avLst/>
          </a:prstGeom>
          <a:ln w="28575"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2" descr="C:\rpicker\_Transfer\Talks, Poster\2014-05-08 EDM Status Review TRIUMF\Material\colour_horizonta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318" y="3961604"/>
            <a:ext cx="1205278" cy="35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http://crg.ubc.ca/fedida/Website_Images/UBC_logo_b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03" y="6064995"/>
            <a:ext cx="457200" cy="60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http://atlas.triumf.ca/TRIUMFnewlogo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335" y="6341190"/>
            <a:ext cx="1157705" cy="35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wusma.ca/images/simonfraser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95" y="6248301"/>
            <a:ext cx="160020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Slide Number Placeholder 5"/>
          <p:cNvSpPr txBox="1">
            <a:spLocks/>
          </p:cNvSpPr>
          <p:nvPr/>
        </p:nvSpPr>
        <p:spPr bwMode="auto">
          <a:xfrm>
            <a:off x="-72624" y="479053"/>
            <a:ext cx="344471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defRPr>
            </a:lvl9pPr>
          </a:lstStyle>
          <a:p>
            <a:fld id="{06BE0A9A-BE02-49C7-8472-E75946BEACEB}" type="slidenum">
              <a:rPr lang="en-US" altLang="ja-JP" smtClean="0">
                <a:solidFill>
                  <a:schemeClr val="bg1"/>
                </a:solidFill>
              </a:rPr>
              <a:pPr/>
              <a:t>9</a:t>
            </a:fld>
            <a:endParaRPr lang="en-US" altLang="ja-JP">
              <a:solidFill>
                <a:schemeClr val="bg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" b="3613"/>
          <a:stretch/>
        </p:blipFill>
        <p:spPr bwMode="auto">
          <a:xfrm rot="5400000">
            <a:off x="1753831" y="4527653"/>
            <a:ext cx="2499577" cy="1481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168303" y="4134096"/>
            <a:ext cx="1984839" cy="1813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Hg, Xe polarisation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laser development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2-photon transition requires development of intense CW UV lasers.</a:t>
            </a:r>
          </a:p>
          <a:p>
            <a:pPr marL="216000" indent="-216000">
              <a:buFont typeface="Arial" panose="020B0604020202020204" pitchFamily="34" charset="0"/>
              <a:buChar char="•"/>
            </a:pPr>
            <a:r>
              <a:rPr lang="de-DE" sz="1400" dirty="0" smtClean="0"/>
              <a:t>Xe EDM measurement</a:t>
            </a:r>
            <a:endParaRPr lang="de-DE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1076" y="3584052"/>
            <a:ext cx="3794225" cy="3115097"/>
          </a:xfrm>
          <a:prstGeom prst="roundRect">
            <a:avLst>
              <a:gd name="adj" fmla="val 4743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203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5|26.9|38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esentation1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_IPR_Template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12996</TotalTime>
  <Words>1722</Words>
  <Application>Microsoft Office PowerPoint</Application>
  <PresentationFormat>On-screen Show (4:3)</PresentationFormat>
  <Paragraphs>334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48" baseType="lpstr">
      <vt:lpstr>Arial Unicode MS</vt:lpstr>
      <vt:lpstr>ＭＳ Ｐゴシック</vt:lpstr>
      <vt:lpstr>AR PL ShanHeiSun Uni</vt:lpstr>
      <vt:lpstr>Arial</vt:lpstr>
      <vt:lpstr>Arial Black</vt:lpstr>
      <vt:lpstr>Arial Bold</vt:lpstr>
      <vt:lpstr>Avenir Black</vt:lpstr>
      <vt:lpstr>Avenir Book</vt:lpstr>
      <vt:lpstr>Calibri</vt:lpstr>
      <vt:lpstr>Cambria Math</vt:lpstr>
      <vt:lpstr>Droid Sans Fallback</vt:lpstr>
      <vt:lpstr>FreeSans</vt:lpstr>
      <vt:lpstr>Garamond</vt:lpstr>
      <vt:lpstr>Gill Sans</vt:lpstr>
      <vt:lpstr>Liberation Sans</vt:lpstr>
      <vt:lpstr>Myriad Pro</vt:lpstr>
      <vt:lpstr>Nimbus Sans L</vt:lpstr>
      <vt:lpstr>StarSymbol</vt:lpstr>
      <vt:lpstr>Tahoma</vt:lpstr>
      <vt:lpstr>Times New Roman</vt:lpstr>
      <vt:lpstr>Wingdings</vt:lpstr>
      <vt:lpstr>ヒラギノ角ゴ Pro W3</vt:lpstr>
      <vt:lpstr>Office Theme</vt:lpstr>
      <vt:lpstr>Presentation1</vt:lpstr>
      <vt:lpstr>Presentation_IPR_Template</vt:lpstr>
      <vt:lpstr>Neutron Electric Dipole Moment Measurement at TRIUMF</vt:lpstr>
      <vt:lpstr>Electric dipole moments and CP violation</vt:lpstr>
      <vt:lpstr>Ultracold Neutrons (UCN)</vt:lpstr>
      <vt:lpstr>PowerPoint Presentation</vt:lpstr>
      <vt:lpstr>UCN/nEDM at TRIUMF</vt:lpstr>
      <vt:lpstr>Ultra-Cold Neutrons and the Electric Dipole Moment</vt:lpstr>
      <vt:lpstr>PowerPoint Presentation</vt:lpstr>
      <vt:lpstr>PowerPoint Presentation</vt:lpstr>
      <vt:lpstr>Canadian nEDM R&amp;D</vt:lpstr>
      <vt:lpstr>Xe/Hg comagnetometer</vt:lpstr>
      <vt:lpstr>Xe/Hg Comagnetometer</vt:lpstr>
      <vt:lpstr>EDM cell and HV development</vt:lpstr>
      <vt:lpstr>UCN Detector:  Tests at PSI</vt:lpstr>
      <vt:lpstr>Recent highlights:  Magnetic Fields</vt:lpstr>
      <vt:lpstr>Magnetic Homogeneity</vt:lpstr>
      <vt:lpstr>Magnetic Stability</vt:lpstr>
      <vt:lpstr>Internal Magnetic Sensors</vt:lpstr>
      <vt:lpstr>Magnetic Environment @ TRIUMF</vt:lpstr>
      <vt:lpstr>Summary</vt:lpstr>
      <vt:lpstr>Sakharov’s Criteria and EW Baryogenesis Solutions</vt:lpstr>
      <vt:lpstr>Sensitivity to new sources of CP violation</vt:lpstr>
      <vt:lpstr>Sensitivity to SM sources of CP violation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Magnetometry for neutron EDM experiment</dc:title>
  <dc:creator>Jeffery Martin</dc:creator>
  <cp:lastModifiedBy>Jeffery Martin</cp:lastModifiedBy>
  <cp:revision>419</cp:revision>
  <dcterms:created xsi:type="dcterms:W3CDTF">2006-08-16T00:00:00Z</dcterms:created>
  <dcterms:modified xsi:type="dcterms:W3CDTF">2016-06-16T15:02:32Z</dcterms:modified>
</cp:coreProperties>
</file>