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3" r:id="rId3"/>
    <p:sldId id="268" r:id="rId4"/>
    <p:sldId id="264" r:id="rId5"/>
    <p:sldId id="258" r:id="rId6"/>
    <p:sldId id="259" r:id="rId7"/>
    <p:sldId id="260" r:id="rId8"/>
    <p:sldId id="265" r:id="rId9"/>
    <p:sldId id="266" r:id="rId10"/>
    <p:sldId id="269" r:id="rId11"/>
    <p:sldId id="270" r:id="rId12"/>
    <p:sldId id="261" r:id="rId13"/>
    <p:sldId id="267" r:id="rId14"/>
    <p:sldId id="272" r:id="rId15"/>
    <p:sldId id="273" r:id="rId16"/>
    <p:sldId id="262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DB8E"/>
    <a:srgbClr val="A8FFC0"/>
    <a:srgbClr val="18B771"/>
    <a:srgbClr val="8EFF99"/>
    <a:srgbClr val="67FF85"/>
    <a:srgbClr val="85EC80"/>
    <a:srgbClr val="76EC89"/>
    <a:srgbClr val="78E6B9"/>
    <a:srgbClr val="255DAA"/>
    <a:srgbClr val="67B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C1DEC-DF54-0E4C-ABA1-A0CDE05EB4B0}" type="datetime1">
              <a:rPr lang="en-CA" smtClean="0"/>
              <a:t>16-06-13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F1CF2-4BE2-A541-9E95-20224544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4859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EADDD-4277-884C-8D6C-38B12877B010}" type="datetime1">
              <a:rPr lang="en-CA" smtClean="0"/>
              <a:t>16-06-13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C7B2-22A0-8D40-8235-13816B497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677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C7B2-22A0-8D40-8235-13816B4975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32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A26E-C480-D04F-919A-716DA6CB273C}" type="datetime1">
              <a:rPr lang="en-CA" smtClean="0"/>
              <a:t>16-06-13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8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D0A10-A774-3F42-9387-8E18F06D5370}" type="datetime1">
              <a:rPr lang="en-CA" smtClean="0"/>
              <a:t>16-06-13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3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DFF-FB14-B24E-8E2B-03E444A10F3F}" type="datetime1">
              <a:rPr lang="en-CA" smtClean="0"/>
              <a:t>16-06-13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9ECD-EFC8-A242-9637-45D9D4D512AF}" type="datetime1">
              <a:rPr lang="en-CA" smtClean="0"/>
              <a:t>16-06-13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2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C934-326D-ED4E-8300-257A449D389B}" type="datetime1">
              <a:rPr lang="en-CA" smtClean="0"/>
              <a:t>16-06-13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37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B44A-421D-5345-8025-0A8EF91A62D6}" type="datetime1">
              <a:rPr lang="en-CA" smtClean="0"/>
              <a:t>16-06-13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84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C02C-D74E-6B47-BC88-F2FE2B8AE2C5}" type="datetime1">
              <a:rPr lang="en-CA" smtClean="0"/>
              <a:t>16-06-13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77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5724E-7337-4249-99F6-DE0948E5FBB2}" type="datetime1">
              <a:rPr lang="en-CA" smtClean="0"/>
              <a:t>16-06-13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7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2335-A488-B64D-80A8-8EA02B9DFFE9}" type="datetime1">
              <a:rPr lang="en-CA" smtClean="0"/>
              <a:t>16-06-13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0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0109D-DFBC-AD49-8D2E-0B882E2B1CE5}" type="datetime1">
              <a:rPr lang="en-CA" smtClean="0"/>
              <a:t>16-06-13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68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192C-361A-8D44-A515-5F8835A6F471}" type="datetime1">
              <a:rPr lang="en-CA" smtClean="0"/>
              <a:t>16-06-13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2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255DAA"/>
            </a:gs>
            <a:gs pos="99000">
              <a:srgbClr val="67B1F2"/>
            </a:gs>
          </a:gsLst>
          <a:lin ang="28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3F611-C8C2-D14B-941F-4616586BA59D}" type="datetime1">
              <a:rPr lang="en-CA" smtClean="0"/>
              <a:t>16-06-13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B5817-D6B3-2D44-BF1B-CEA8E6AF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1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7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Tune-out Wavelengths and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Polarizability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for the Helium 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1s2s 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 state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6200" y="3692349"/>
            <a:ext cx="6502399" cy="1538721"/>
          </a:xfrm>
        </p:spPr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5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Authors: Jacob </a:t>
            </a:r>
            <a:r>
              <a:rPr lang="en-US" sz="5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Manalo</a:t>
            </a:r>
            <a:r>
              <a:rPr lang="en-US" sz="5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G.W.F Drake</a:t>
            </a:r>
            <a:endParaRPr lang="en-US" sz="5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104" y="-52947"/>
            <a:ext cx="1563998" cy="15639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894" y="129898"/>
            <a:ext cx="1893507" cy="7615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95857" y="5231070"/>
            <a:ext cx="2544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Gordon Drake Research Group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75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063"/>
            <a:ext cx="8229600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Convergence Table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899233"/>
              </p:ext>
            </p:extLst>
          </p:nvPr>
        </p:nvGraphicFramePr>
        <p:xfrm>
          <a:off x="457200" y="1294775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Terms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Tune-out Wavelength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Difference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413.082 328 731 87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2.5X10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413.082 581 514 32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-2.7X10</a:t>
                      </a:r>
                      <a:r>
                        <a:rPr lang="en-US" baseline="30000" dirty="0" smtClean="0"/>
                        <a:t>-6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413.082 578 777 26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-3.0X10</a:t>
                      </a:r>
                      <a:r>
                        <a:rPr lang="en-US" baseline="30000" dirty="0" smtClean="0"/>
                        <a:t>-6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413.082 575 775 67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-6.9X10</a:t>
                      </a:r>
                      <a:r>
                        <a:rPr lang="en-US" baseline="30000" dirty="0" smtClean="0"/>
                        <a:t>-7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413.082 575 088 98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-2.0X10</a:t>
                      </a:r>
                      <a:r>
                        <a:rPr lang="en-US" baseline="30000" dirty="0" smtClean="0"/>
                        <a:t>-7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413.082 574 887 63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-5.1X10</a:t>
                      </a:r>
                      <a:r>
                        <a:rPr lang="en-US" baseline="30000" dirty="0" smtClean="0"/>
                        <a:t>-8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413.082 574 836 65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-1.1X10</a:t>
                      </a:r>
                      <a:r>
                        <a:rPr lang="en-US" baseline="30000" dirty="0" smtClean="0"/>
                        <a:t>-8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413.082 574 825 76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-2.7X10</a:t>
                      </a:r>
                      <a:r>
                        <a:rPr lang="en-US" baseline="30000" dirty="0" smtClean="0"/>
                        <a:t>-9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413.082 574 823 05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-6.7X10</a:t>
                      </a:r>
                      <a:r>
                        <a:rPr lang="en-US" baseline="30000" dirty="0" smtClean="0"/>
                        <a:t>-10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413.082 574 822 39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-2.3X10</a:t>
                      </a:r>
                      <a:r>
                        <a:rPr lang="en-US" baseline="30000" dirty="0" smtClean="0"/>
                        <a:t>-10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413.082 574 822 16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-1.8X10</a:t>
                      </a:r>
                      <a:r>
                        <a:rPr lang="en-US" baseline="30000" dirty="0" smtClean="0"/>
                        <a:t>-10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413.082 574 821 98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-7.3X10</a:t>
                      </a:r>
                      <a:r>
                        <a:rPr lang="en-US" baseline="30000" dirty="0" smtClean="0"/>
                        <a:t>-10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413.082 574 821 91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00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Relativity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Breit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Interaction)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175250"/>
            <a:ext cx="8686800" cy="157480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74800" y="4274235"/>
            <a:ext cx="65981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r>
              <a:rPr lang="en-US" sz="2400" baseline="30000" dirty="0" smtClean="0">
                <a:solidFill>
                  <a:schemeClr val="bg1"/>
                </a:solidFill>
              </a:rPr>
              <a:t>nd</a:t>
            </a:r>
            <a:r>
              <a:rPr lang="en-US" sz="2400" dirty="0" smtClean="0">
                <a:solidFill>
                  <a:schemeClr val="bg1"/>
                </a:solidFill>
              </a:rPr>
              <a:t> order perturbation from the field and 1</a:t>
            </a:r>
            <a:r>
              <a:rPr lang="en-US" sz="2400" baseline="30000" dirty="0" smtClean="0">
                <a:solidFill>
                  <a:schemeClr val="bg1"/>
                </a:solidFill>
              </a:rPr>
              <a:t>st</a:t>
            </a:r>
            <a:r>
              <a:rPr lang="en-US" sz="2400" dirty="0" smtClean="0">
                <a:solidFill>
                  <a:schemeClr val="bg1"/>
                </a:solidFill>
              </a:rPr>
              <a:t> order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from relativistic effects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Ground State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Polarizability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232433"/>
              </p:ext>
            </p:extLst>
          </p:nvPr>
        </p:nvGraphicFramePr>
        <p:xfrm>
          <a:off x="1266758" y="1650998"/>
          <a:ext cx="6659379" cy="3801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9793"/>
                <a:gridCol w="2219793"/>
                <a:gridCol w="2219793"/>
              </a:tblGrid>
              <a:tr h="558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Perturbation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Drake Group</a:t>
                      </a:r>
                    </a:p>
                    <a:p>
                      <a:pPr algn="ctr"/>
                      <a:r>
                        <a:rPr lang="en-US" dirty="0" smtClean="0"/>
                        <a:t>(a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Sapirstein</a:t>
                      </a:r>
                      <a:r>
                        <a:rPr lang="en-US" dirty="0" smtClean="0"/>
                        <a:t> and </a:t>
                      </a:r>
                      <a:r>
                        <a:rPr lang="en-US" dirty="0" err="1" smtClean="0"/>
                        <a:t>Pachucki</a:t>
                      </a:r>
                      <a:r>
                        <a:rPr lang="en-US" dirty="0" smtClean="0"/>
                        <a:t> (a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66195">
                <a:tc>
                  <a:txBody>
                    <a:bodyPr/>
                    <a:lstStyle/>
                    <a:p>
                      <a:r>
                        <a:rPr lang="en-US" dirty="0" smtClean="0"/>
                        <a:t>NR 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1.3832410089569(7)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kern="1200" dirty="0">
                          <a:effectLst/>
                          <a:latin typeface="Arial"/>
                        </a:rPr>
                        <a:t>1.383241008958(1)</a:t>
                      </a:r>
                    </a:p>
                  </a:txBody>
                  <a:tcPr marL="12700" marR="12700" marT="12700" marB="0" anchor="ctr"/>
                </a:tc>
              </a:tr>
              <a:tr h="56619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Breit</a:t>
                      </a:r>
                      <a:r>
                        <a:rPr lang="en-US" baseline="0" dirty="0" smtClean="0"/>
                        <a:t> Interaction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-0.0000803597(3)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kern="1200" dirty="0">
                          <a:effectLst/>
                          <a:latin typeface="Arial"/>
                        </a:rPr>
                        <a:t>-0.000080358</a:t>
                      </a:r>
                      <a:r>
                        <a:rPr lang="en-US" sz="1600" b="1" i="0" u="none" strike="noStrike" kern="1200" dirty="0">
                          <a:effectLst/>
                          <a:latin typeface="Arial"/>
                        </a:rPr>
                        <a:t>(</a:t>
                      </a:r>
                      <a:r>
                        <a:rPr lang="en-US" sz="1600" b="0" i="0" u="none" strike="noStrike" kern="1200" dirty="0">
                          <a:effectLst/>
                          <a:latin typeface="Arial"/>
                        </a:rPr>
                        <a:t>27</a:t>
                      </a:r>
                      <a:r>
                        <a:rPr lang="en-US" sz="1600" b="1" i="0" u="none" strike="noStrike" kern="1200" dirty="0">
                          <a:effectLst/>
                          <a:latin typeface="Arial"/>
                        </a:rPr>
                        <a:t>)</a:t>
                      </a:r>
                      <a:endParaRPr lang="en-US" sz="1600" b="0" i="0" u="none" strike="noStrike" kern="1200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</a:tr>
              <a:tr h="566195">
                <a:tc>
                  <a:txBody>
                    <a:bodyPr/>
                    <a:lstStyle/>
                    <a:p>
                      <a:r>
                        <a:rPr lang="en-US" dirty="0" smtClean="0"/>
                        <a:t>Mass Polarization</a:t>
                      </a:r>
                    </a:p>
                    <a:p>
                      <a:r>
                        <a:rPr lang="en-US" dirty="0" smtClean="0"/>
                        <a:t>And motion of nucleus in </a:t>
                      </a:r>
                      <a:r>
                        <a:rPr lang="en-US" dirty="0" err="1" smtClean="0"/>
                        <a:t>centre</a:t>
                      </a:r>
                      <a:r>
                        <a:rPr lang="en-US" dirty="0" smtClean="0"/>
                        <a:t> of mass frame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-0.0000803283(2)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kern="1200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</a:tr>
              <a:tr h="566195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1.3835401453(2)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kern="1200" dirty="0">
                          <a:effectLst/>
                          <a:latin typeface="Arial"/>
                        </a:rPr>
                        <a:t>1.383160650(27)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66572" y="6028519"/>
            <a:ext cx="6559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[2] K</a:t>
            </a:r>
            <a:r>
              <a:rPr lang="en-US" dirty="0">
                <a:solidFill>
                  <a:srgbClr val="FFFFFF"/>
                </a:solidFill>
              </a:rPr>
              <a:t>. </a:t>
            </a:r>
            <a:r>
              <a:rPr lang="en-US" dirty="0" err="1">
                <a:solidFill>
                  <a:srgbClr val="FFFFFF"/>
                </a:solidFill>
              </a:rPr>
              <a:t>Pachucki</a:t>
            </a:r>
            <a:r>
              <a:rPr lang="en-US" dirty="0">
                <a:solidFill>
                  <a:srgbClr val="FFFFFF"/>
                </a:solidFill>
              </a:rPr>
              <a:t> and J. </a:t>
            </a:r>
            <a:r>
              <a:rPr lang="en-US" dirty="0" err="1">
                <a:solidFill>
                  <a:srgbClr val="FFFFFF"/>
                </a:solidFill>
              </a:rPr>
              <a:t>Sapirstein</a:t>
            </a:r>
            <a:r>
              <a:rPr lang="en-US" dirty="0">
                <a:solidFill>
                  <a:srgbClr val="FFFFFF"/>
                </a:solidFill>
              </a:rPr>
              <a:t>, Phys. Rev. A </a:t>
            </a:r>
            <a:r>
              <a:rPr lang="en-US" b="1" dirty="0">
                <a:solidFill>
                  <a:srgbClr val="FFFFFF"/>
                </a:solidFill>
              </a:rPr>
              <a:t>63</a:t>
            </a:r>
            <a:r>
              <a:rPr lang="en-US" dirty="0">
                <a:solidFill>
                  <a:srgbClr val="FFFFFF"/>
                </a:solidFill>
              </a:rPr>
              <a:t>, 012504, (2000).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18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889" y="-238550"/>
            <a:ext cx="8229600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Polarizability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325009"/>
              </p:ext>
            </p:extLst>
          </p:nvPr>
        </p:nvGraphicFramePr>
        <p:xfrm>
          <a:off x="1266760" y="851975"/>
          <a:ext cx="6787998" cy="5202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666"/>
                <a:gridCol w="2262666"/>
                <a:gridCol w="2262666"/>
              </a:tblGrid>
              <a:tr h="64300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Perturbation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Drake Group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(a</a:t>
                      </a:r>
                      <a:r>
                        <a:rPr lang="en-US" sz="1400" baseline="-25000" dirty="0" smtClean="0"/>
                        <a:t>0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Zhang et al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(a</a:t>
                      </a:r>
                      <a:r>
                        <a:rPr lang="en-US" sz="1400" baseline="-25000" dirty="0" smtClean="0"/>
                        <a:t>0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426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  NR He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315.8203499468(2)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315.8204(2)</a:t>
                      </a:r>
                    </a:p>
                  </a:txBody>
                  <a:tcPr marL="12700" marR="12700" marT="12700" marB="0" anchor="ctr"/>
                </a:tc>
              </a:tr>
              <a:tr h="42605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for M=0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315.71609295(</a:t>
                      </a:r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1</a:t>
                      </a:r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315.7165(4)</a:t>
                      </a:r>
                    </a:p>
                  </a:txBody>
                  <a:tcPr marL="12700" marR="12700" marT="12700" marB="0" anchor="ctr"/>
                </a:tc>
              </a:tr>
              <a:tr h="42605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for M=+-1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315.7243852804(92)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315.7248(4)</a:t>
                      </a:r>
                    </a:p>
                  </a:txBody>
                  <a:tcPr marL="12700" marR="12700" marT="12700" marB="0" anchor="ctr"/>
                </a:tc>
              </a:tr>
              <a:tr h="58818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Stone</a:t>
                      </a:r>
                      <a:r>
                        <a:rPr lang="en-US" sz="1400" baseline="0" dirty="0" smtClean="0"/>
                        <a:t> Terms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0.00084629222265(3)</a:t>
                      </a:r>
                    </a:p>
                    <a:p>
                      <a:pPr algn="l" fontAlgn="b"/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  <a:tr h="5881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for M=0 with Stone terms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315.716939245(9)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  <a:tr h="5881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for M=+-1 with Stone</a:t>
                      </a:r>
                      <a:r>
                        <a:rPr lang="en-US" sz="1400" baseline="0" dirty="0" smtClean="0"/>
                        <a:t> terms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315.725231572(10)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  <a:tr h="5881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Motion</a:t>
                      </a:r>
                      <a:r>
                        <a:rPr lang="en-US" sz="1400" baseline="0" dirty="0" smtClean="0"/>
                        <a:t> of Nucleus in COM frame for M=0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315.6736684153(95)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  <a:tr h="84026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Motion</a:t>
                      </a:r>
                      <a:r>
                        <a:rPr lang="en-US" sz="1400" baseline="0" dirty="0" smtClean="0"/>
                        <a:t> of Nucleus in COM frame for M=+-1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315.681959606(10)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91894" y="6171684"/>
            <a:ext cx="4759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[3] Zhang et. al., Phys</a:t>
            </a:r>
            <a:r>
              <a:rPr lang="en-US" dirty="0">
                <a:solidFill>
                  <a:schemeClr val="bg1"/>
                </a:solidFill>
              </a:rPr>
              <a:t>. Rev. A </a:t>
            </a:r>
            <a:r>
              <a:rPr lang="en-US" b="1" dirty="0">
                <a:solidFill>
                  <a:schemeClr val="bg1"/>
                </a:solidFill>
              </a:rPr>
              <a:t>93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052516, (2016).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71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25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Dirac-</a:t>
            </a:r>
            <a:r>
              <a:rPr lang="en-US" dirty="0" err="1" smtClean="0">
                <a:solidFill>
                  <a:schemeClr val="bg1"/>
                </a:solidFill>
              </a:rPr>
              <a:t>Breit</a:t>
            </a:r>
            <a:r>
              <a:rPr lang="en-US" dirty="0" smtClean="0">
                <a:solidFill>
                  <a:schemeClr val="bg1"/>
                </a:solidFill>
              </a:rPr>
              <a:t> RCI – Slowly convergent, e-e is a perturbation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Schrodinger-</a:t>
            </a:r>
            <a:r>
              <a:rPr lang="en-US" dirty="0" err="1" smtClean="0">
                <a:solidFill>
                  <a:schemeClr val="bg1"/>
                </a:solidFill>
              </a:rPr>
              <a:t>Breit</a:t>
            </a:r>
            <a:r>
              <a:rPr lang="en-US" dirty="0" smtClean="0">
                <a:solidFill>
                  <a:schemeClr val="bg1"/>
                </a:solidFill>
              </a:rPr>
              <a:t> with </a:t>
            </a:r>
            <a:r>
              <a:rPr lang="en-US" dirty="0" err="1" smtClean="0">
                <a:solidFill>
                  <a:schemeClr val="bg1"/>
                </a:solidFill>
              </a:rPr>
              <a:t>Hylleraas</a:t>
            </a:r>
            <a:r>
              <a:rPr lang="en-US" dirty="0" smtClean="0">
                <a:solidFill>
                  <a:schemeClr val="bg1"/>
                </a:solidFill>
              </a:rPr>
              <a:t> Coordinates – Faster convergence, e-e is built into the </a:t>
            </a:r>
            <a:r>
              <a:rPr lang="en-US" dirty="0" err="1" smtClean="0">
                <a:solidFill>
                  <a:schemeClr val="bg1"/>
                </a:solidFill>
              </a:rPr>
              <a:t>wavefunction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2889" y="-238550"/>
            <a:ext cx="8229600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Polarizability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8892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Current and Future Work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Relativistic contributions to the tune-out wavelength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QED contributions to </a:t>
            </a:r>
            <a:r>
              <a:rPr lang="en-US" dirty="0" err="1" smtClean="0">
                <a:solidFill>
                  <a:schemeClr val="bg1"/>
                </a:solidFill>
              </a:rPr>
              <a:t>polarizability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une-out wavelength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6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Summary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Experiment – Michelson Interferometer</a:t>
            </a:r>
          </a:p>
          <a:p>
            <a:r>
              <a:rPr lang="en-US" dirty="0">
                <a:solidFill>
                  <a:srgbClr val="F2F2F2"/>
                </a:solidFill>
              </a:rPr>
              <a:t>Measurement of tune-out wavelength is sensitive to </a:t>
            </a:r>
            <a:r>
              <a:rPr lang="en-US" dirty="0" smtClean="0">
                <a:solidFill>
                  <a:srgbClr val="F2F2F2"/>
                </a:solidFill>
              </a:rPr>
              <a:t>QED</a:t>
            </a:r>
          </a:p>
          <a:p>
            <a:r>
              <a:rPr lang="en-US" dirty="0" err="1" smtClean="0">
                <a:solidFill>
                  <a:srgbClr val="F2F2F2"/>
                </a:solidFill>
              </a:rPr>
              <a:t>Polarizability</a:t>
            </a:r>
            <a:r>
              <a:rPr lang="en-US" dirty="0" smtClean="0">
                <a:solidFill>
                  <a:srgbClr val="F2F2F2"/>
                </a:solidFill>
              </a:rPr>
              <a:t> - NR</a:t>
            </a:r>
          </a:p>
          <a:p>
            <a:r>
              <a:rPr lang="en-US" dirty="0" smtClean="0">
                <a:solidFill>
                  <a:srgbClr val="F2F2F2"/>
                </a:solidFill>
              </a:rPr>
              <a:t>Tune-out wavelength – NR</a:t>
            </a:r>
          </a:p>
          <a:p>
            <a:r>
              <a:rPr lang="en-US" dirty="0" smtClean="0">
                <a:solidFill>
                  <a:srgbClr val="F2F2F2"/>
                </a:solidFill>
              </a:rPr>
              <a:t>Include relativistic effects by perturbation theory</a:t>
            </a:r>
          </a:p>
          <a:p>
            <a:endParaRPr lang="en-US" dirty="0" smtClean="0">
              <a:solidFill>
                <a:srgbClr val="F2F2F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151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8415"/>
            <a:ext cx="8229600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19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a joint theoretical/ experimental project with Dr. Kenneth Baldwin at the Australian National University and Yong-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Hui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Zhang et al from the Chinese Academy of Sciences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966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Tune-out Wavelength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Wavelength of photon such that the </a:t>
            </a:r>
            <a:r>
              <a:rPr lang="en-US" dirty="0" err="1" smtClean="0">
                <a:solidFill>
                  <a:srgbClr val="FFFFFF"/>
                </a:solidFill>
              </a:rPr>
              <a:t>polarizability</a:t>
            </a:r>
            <a:r>
              <a:rPr lang="en-US" dirty="0" smtClean="0">
                <a:solidFill>
                  <a:srgbClr val="FFFFFF"/>
                </a:solidFill>
              </a:rPr>
              <a:t> of the atom </a:t>
            </a:r>
            <a:r>
              <a:rPr lang="en-US" smtClean="0">
                <a:solidFill>
                  <a:srgbClr val="FFFFFF"/>
                </a:solidFill>
              </a:rPr>
              <a:t>is zero.</a:t>
            </a:r>
            <a:endParaRPr lang="en-US" dirty="0" smtClean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New way of testing QED without measuring transition frequencies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30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Experiment</a:t>
            </a:r>
            <a:endParaRPr lang="en-US" dirty="0">
              <a:solidFill>
                <a:srgbClr val="F4DB8E"/>
              </a:solidFill>
            </a:endParaRPr>
          </a:p>
        </p:txBody>
      </p:sp>
      <p:pic>
        <p:nvPicPr>
          <p:cNvPr id="4" name="Picture 3" descr="ex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43" y="1559276"/>
            <a:ext cx="4656067" cy="45723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91424" y="2611019"/>
            <a:ext cx="31953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</a:rPr>
              <a:t>Michelson Interferometer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</a:rPr>
              <a:t>Sensitive to QED effects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</a:rPr>
              <a:t>413.0938(20) nm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0" y="61488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dirty="0" smtClean="0">
                <a:solidFill>
                  <a:schemeClr val="bg1"/>
                </a:solidFill>
              </a:rPr>
              <a:t>[1] B.M</a:t>
            </a:r>
            <a:r>
              <a:rPr lang="nb-NO" dirty="0">
                <a:solidFill>
                  <a:schemeClr val="bg1"/>
                </a:solidFill>
              </a:rPr>
              <a:t>. Henderson et al. </a:t>
            </a:r>
            <a:r>
              <a:rPr lang="nb-NO" dirty="0" err="1">
                <a:solidFill>
                  <a:schemeClr val="bg1"/>
                </a:solidFill>
              </a:rPr>
              <a:t>Phys</a:t>
            </a:r>
            <a:r>
              <a:rPr lang="nb-NO" dirty="0">
                <a:solidFill>
                  <a:schemeClr val="bg1"/>
                </a:solidFill>
              </a:rPr>
              <a:t>. Rev. Lett. 115, 043004 (2015)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228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Polarizability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F2F2F2"/>
              </a:solidFill>
            </a:endParaRPr>
          </a:p>
          <a:p>
            <a:r>
              <a:rPr lang="en-US" dirty="0" smtClean="0">
                <a:solidFill>
                  <a:srgbClr val="F2F2F2"/>
                </a:solidFill>
              </a:rPr>
              <a:t>Defined as the second order perturbation energy due to the external field</a:t>
            </a:r>
          </a:p>
          <a:p>
            <a:endParaRPr lang="en-US" dirty="0">
              <a:solidFill>
                <a:srgbClr val="F2F2F2"/>
              </a:solidFill>
            </a:endParaRPr>
          </a:p>
          <a:p>
            <a:r>
              <a:rPr lang="en-US" dirty="0" smtClean="0">
                <a:solidFill>
                  <a:srgbClr val="F2F2F2"/>
                </a:solidFill>
              </a:rPr>
              <a:t>It is a measure of </a:t>
            </a:r>
            <a:r>
              <a:rPr lang="en-US" dirty="0">
                <a:solidFill>
                  <a:srgbClr val="F2F2F2"/>
                </a:solidFill>
              </a:rPr>
              <a:t>how an atom responds to an external field</a:t>
            </a:r>
          </a:p>
          <a:p>
            <a:pPr marL="0" indent="0">
              <a:buNone/>
            </a:pPr>
            <a:endParaRPr lang="en-US" dirty="0">
              <a:solidFill>
                <a:srgbClr val="F2F2F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018" y="2785024"/>
            <a:ext cx="1739900" cy="3429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991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8536"/>
            <a:ext cx="8229600" cy="4525963"/>
          </a:xfrm>
        </p:spPr>
        <p:txBody>
          <a:bodyPr/>
          <a:lstStyle/>
          <a:p>
            <a:endParaRPr lang="en-US" dirty="0">
              <a:solidFill>
                <a:srgbClr val="F2F2F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2F2F2"/>
                </a:solidFill>
              </a:rPr>
              <a:t>Instead of summing over the infinite spectrum of physical states, a discrete </a:t>
            </a:r>
            <a:r>
              <a:rPr lang="en-US" dirty="0" err="1" smtClean="0">
                <a:solidFill>
                  <a:srgbClr val="F2F2F2"/>
                </a:solidFill>
              </a:rPr>
              <a:t>variational</a:t>
            </a:r>
            <a:r>
              <a:rPr lang="en-US" dirty="0" smtClean="0">
                <a:solidFill>
                  <a:srgbClr val="F2F2F2"/>
                </a:solidFill>
              </a:rPr>
              <a:t> spectrum of </a:t>
            </a:r>
            <a:r>
              <a:rPr lang="en-US" dirty="0" err="1" smtClean="0">
                <a:solidFill>
                  <a:srgbClr val="F2F2F2"/>
                </a:solidFill>
              </a:rPr>
              <a:t>pseudostates</a:t>
            </a:r>
            <a:r>
              <a:rPr lang="en-US" dirty="0" smtClean="0">
                <a:solidFill>
                  <a:srgbClr val="F2F2F2"/>
                </a:solidFill>
              </a:rPr>
              <a:t> is used.</a:t>
            </a:r>
            <a:endParaRPr lang="en-US" dirty="0">
              <a:solidFill>
                <a:srgbClr val="F2F2F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889" y="598085"/>
            <a:ext cx="5849231" cy="157167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73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Hylleraas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Coordinates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2F2F2"/>
                </a:solidFill>
              </a:rPr>
              <a:t>The </a:t>
            </a:r>
            <a:r>
              <a:rPr lang="en-US" dirty="0" err="1" smtClean="0">
                <a:solidFill>
                  <a:srgbClr val="F2F2F2"/>
                </a:solidFill>
              </a:rPr>
              <a:t>variational</a:t>
            </a:r>
            <a:r>
              <a:rPr lang="en-US" dirty="0" smtClean="0">
                <a:solidFill>
                  <a:srgbClr val="F2F2F2"/>
                </a:solidFill>
              </a:rPr>
              <a:t> solutions are of the form</a:t>
            </a:r>
          </a:p>
          <a:p>
            <a:pPr marL="0" indent="0">
              <a:buNone/>
            </a:pPr>
            <a:endParaRPr lang="en-US" dirty="0">
              <a:solidFill>
                <a:srgbClr val="F2F2F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2F2F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2F2F2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253570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031" y="2440553"/>
            <a:ext cx="6923638" cy="9058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031" y="3511550"/>
            <a:ext cx="3062268" cy="30622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22359" y="3511550"/>
            <a:ext cx="3621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e-e interaction </a:t>
            </a:r>
            <a:endParaRPr lang="en-US" sz="36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2047" y="3794327"/>
            <a:ext cx="1143000" cy="3048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41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426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To calculate, treat the field as oscillating in time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923" y="2977650"/>
            <a:ext cx="5321300" cy="1231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2271424"/>
            <a:ext cx="2882900" cy="46990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Tune-out Wavelength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28582" y="3989640"/>
            <a:ext cx="8229600" cy="2392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dirty="0" smtClean="0">
              <a:solidFill>
                <a:srgbClr val="F2F2F2"/>
              </a:solidFill>
            </a:endParaRPr>
          </a:p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F2F2F2"/>
                </a:solidFill>
              </a:rPr>
              <a:t>The wavelength of the incoming photon such that the dynamic </a:t>
            </a:r>
            <a:r>
              <a:rPr lang="en-US" dirty="0" err="1" smtClean="0">
                <a:solidFill>
                  <a:srgbClr val="F2F2F2"/>
                </a:solidFill>
              </a:rPr>
              <a:t>polarizability</a:t>
            </a:r>
            <a:r>
              <a:rPr lang="en-US" dirty="0" smtClean="0">
                <a:solidFill>
                  <a:srgbClr val="F2F2F2"/>
                </a:solidFill>
              </a:rPr>
              <a:t> is zero is known as the </a:t>
            </a:r>
            <a:r>
              <a:rPr lang="en-US" u="sng" dirty="0" smtClean="0">
                <a:solidFill>
                  <a:srgbClr val="F2F2F2"/>
                </a:solidFill>
              </a:rPr>
              <a:t>tune-out</a:t>
            </a:r>
            <a:r>
              <a:rPr lang="en-US" dirty="0" smtClean="0">
                <a:solidFill>
                  <a:srgbClr val="F2F2F2"/>
                </a:solidFill>
              </a:rPr>
              <a:t> </a:t>
            </a:r>
            <a:r>
              <a:rPr lang="en-US" u="sng" dirty="0" smtClean="0">
                <a:solidFill>
                  <a:srgbClr val="F2F2F2"/>
                </a:solidFill>
              </a:rPr>
              <a:t>wavelength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2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6994" y="5315044"/>
            <a:ext cx="7660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Nonrelativistic tune-out wavelength with mass polarization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3095" y="205643"/>
            <a:ext cx="8435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Dynamic </a:t>
            </a:r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Polarizability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of the 2 </a:t>
            </a:r>
            <a:r>
              <a:rPr lang="en-US" sz="4000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4DB8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 State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4DB8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01" y="5918200"/>
            <a:ext cx="6146800" cy="469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827" y="961754"/>
            <a:ext cx="6784573" cy="431069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817-D6B3-2D44-BF1B-CEA8E6AF81F9}" type="slidenum">
              <a:rPr lang="en-US" smtClean="0"/>
              <a:t>9</a:t>
            </a:fld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111886" y="3302000"/>
            <a:ext cx="449257" cy="449257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95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5363</TotalTime>
  <Words>681</Words>
  <Application>Microsoft Macintosh PowerPoint</Application>
  <PresentationFormat>On-screen Show (4:3)</PresentationFormat>
  <Paragraphs>156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Tune-out Wavelengths and Polarizability for the Helium  1s2s 3S state</vt:lpstr>
      <vt:lpstr>PowerPoint Presentation</vt:lpstr>
      <vt:lpstr>Tune-out Wavelength</vt:lpstr>
      <vt:lpstr>Experiment</vt:lpstr>
      <vt:lpstr>Polarizability</vt:lpstr>
      <vt:lpstr>PowerPoint Presentation</vt:lpstr>
      <vt:lpstr>Hylleraas Coordinates</vt:lpstr>
      <vt:lpstr>Tune-out Wavelength</vt:lpstr>
      <vt:lpstr>PowerPoint Presentation</vt:lpstr>
      <vt:lpstr>Convergence Table</vt:lpstr>
      <vt:lpstr>Relativity (Breit Interaction)</vt:lpstr>
      <vt:lpstr>Ground State Polarizability</vt:lpstr>
      <vt:lpstr>23S Polarizability</vt:lpstr>
      <vt:lpstr>23S Polarizability</vt:lpstr>
      <vt:lpstr>Current and Future Work</vt:lpstr>
      <vt:lpstr>Summary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Tune-out Wavelengths and Polarizability for the Helium 1s2s 23S state</dc:title>
  <dc:creator>Johnny Cage</dc:creator>
  <cp:lastModifiedBy>Johnny Cage</cp:lastModifiedBy>
  <cp:revision>101</cp:revision>
  <dcterms:created xsi:type="dcterms:W3CDTF">2016-06-06T19:08:02Z</dcterms:created>
  <dcterms:modified xsi:type="dcterms:W3CDTF">2016-06-13T13:19:19Z</dcterms:modified>
</cp:coreProperties>
</file>