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2"/>
  </p:notesMasterIdLst>
  <p:sldIdLst>
    <p:sldId id="257" r:id="rId3"/>
    <p:sldId id="280" r:id="rId4"/>
    <p:sldId id="260" r:id="rId5"/>
    <p:sldId id="258" r:id="rId6"/>
    <p:sldId id="273" r:id="rId7"/>
    <p:sldId id="275" r:id="rId8"/>
    <p:sldId id="274" r:id="rId9"/>
    <p:sldId id="276" r:id="rId10"/>
    <p:sldId id="264" r:id="rId11"/>
    <p:sldId id="270" r:id="rId12"/>
    <p:sldId id="287" r:id="rId13"/>
    <p:sldId id="285" r:id="rId14"/>
    <p:sldId id="286" r:id="rId15"/>
    <p:sldId id="278" r:id="rId16"/>
    <p:sldId id="279" r:id="rId17"/>
    <p:sldId id="281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0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10955-91BB-4149-94E9-C2F557ACD0EC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32014-D5F6-461E-BA70-507178A3A3A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1463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3357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9147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19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862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685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7" descr="image_Cover2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57600" y="2490787"/>
            <a:ext cx="4648200" cy="1362075"/>
          </a:xfrm>
        </p:spPr>
        <p:txBody>
          <a:bodyPr anchor="t"/>
          <a:lstStyle>
            <a:lvl1pPr algn="r">
              <a:defRPr sz="3200" b="0" cap="none"/>
            </a:lvl1pPr>
          </a:lstStyle>
          <a:p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4648200" cy="1500187"/>
          </a:xfrm>
        </p:spPr>
        <p:txBody>
          <a:bodyPr anchor="b"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182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7" descr="image_Cover2_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57600" y="2490787"/>
            <a:ext cx="4648200" cy="1362075"/>
          </a:xfrm>
        </p:spPr>
        <p:txBody>
          <a:bodyPr anchor="t"/>
          <a:lstStyle>
            <a:lvl1pPr algn="r">
              <a:defRPr sz="3200" b="0" cap="none"/>
            </a:lvl1pPr>
          </a:lstStyle>
          <a:p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4648200" cy="1500187"/>
          </a:xfrm>
        </p:spPr>
        <p:txBody>
          <a:bodyPr anchor="b"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2680018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00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218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642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88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282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03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9017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42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7927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7646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029200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029200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Verdana"/>
                <a:ea typeface="+mn-ea"/>
                <a:cs typeface="Verdana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43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435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74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98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28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66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510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2CDC-8F40-4E62-ADE2-6499DC2A52D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57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8822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53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image_Page2b_PP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86200" y="60198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990000"/>
                </a:solidFill>
                <a:latin typeface="Verdana" pitchFamily="-112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ea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691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/>
          <a:ea typeface="ＭＳ Ｐゴシック" pitchFamily="-112" charset="-128"/>
          <a:cs typeface="Verdan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pitchFamily="-112" charset="0"/>
          <a:ea typeface="ＭＳ Ｐゴシック" pitchFamily="-112" charset="-128"/>
          <a:cs typeface="Verdana" pitchFamily="-11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pitchFamily="-112" charset="0"/>
          <a:ea typeface="ＭＳ Ｐゴシック" pitchFamily="-112" charset="-128"/>
          <a:cs typeface="Verdana" pitchFamily="-11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pitchFamily="-112" charset="0"/>
          <a:ea typeface="ＭＳ Ｐゴシック" pitchFamily="-112" charset="-128"/>
          <a:cs typeface="Verdana" pitchFamily="-11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pitchFamily="-112" charset="0"/>
          <a:ea typeface="ＭＳ Ｐゴシック" pitchFamily="-112" charset="-128"/>
          <a:cs typeface="Verdana" pitchFamily="-112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ＭＳ Ｐゴシック" pitchFamily="-112" charset="-128"/>
          <a:cs typeface="Verdan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mp"/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tmp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8.tm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4"/>
          <p:cNvSpPr>
            <a:spLocks noGrp="1"/>
          </p:cNvSpPr>
          <p:nvPr>
            <p:ph type="title"/>
          </p:nvPr>
        </p:nvSpPr>
        <p:spPr>
          <a:xfrm>
            <a:off x="0" y="1792146"/>
            <a:ext cx="8208912" cy="1362075"/>
          </a:xfrm>
        </p:spPr>
        <p:txBody>
          <a:bodyPr>
            <a:normAutofit/>
          </a:bodyPr>
          <a:lstStyle/>
          <a:p>
            <a:pPr algn="l"/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J-M </a:t>
            </a:r>
            <a:r>
              <a:rPr lang="en-US" altLang="en-US" sz="1600" dirty="0" err="1" smtClean="0">
                <a:latin typeface="Verdana" pitchFamily="-112" charset="0"/>
                <a:cs typeface="Verdana" pitchFamily="-112" charset="0"/>
              </a:rPr>
              <a:t>Guay</a:t>
            </a:r>
            <a:r>
              <a:rPr lang="en-CA" altLang="en-US" sz="1600" baseline="30000" dirty="0" smtClean="0">
                <a:latin typeface="Verdana" pitchFamily="-112" charset="0"/>
                <a:cs typeface="Verdana" pitchFamily="-112" charset="0"/>
              </a:rPr>
              <a:t>1,4</a:t>
            </a:r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, G. Côté</a:t>
            </a:r>
            <a:r>
              <a:rPr lang="en-US" altLang="en-US" sz="1600" baseline="30000" dirty="0" smtClean="0">
                <a:latin typeface="Verdana" pitchFamily="-112" charset="0"/>
                <a:cs typeface="Verdana" pitchFamily="-112" charset="0"/>
              </a:rPr>
              <a:t>1</a:t>
            </a:r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, M. Charron</a:t>
            </a:r>
            <a:r>
              <a:rPr lang="en-US" altLang="en-US" sz="1600" baseline="30000" dirty="0" smtClean="0">
                <a:latin typeface="Verdana" pitchFamily="-112" charset="0"/>
                <a:cs typeface="Verdana" pitchFamily="-112" charset="0"/>
              </a:rPr>
              <a:t>1</a:t>
            </a:r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, A. </a:t>
            </a:r>
            <a:r>
              <a:rPr lang="en-US" altLang="en-US" sz="1600" dirty="0" err="1" smtClean="0">
                <a:latin typeface="Verdana" pitchFamily="-112" charset="0"/>
                <a:cs typeface="Verdana" pitchFamily="-112" charset="0"/>
              </a:rPr>
              <a:t>Cala</a:t>
            </a:r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’ Lesina</a:t>
            </a:r>
            <a:r>
              <a:rPr lang="en-US" altLang="en-US" sz="1600" baseline="30000" dirty="0" smtClean="0">
                <a:latin typeface="Verdana" pitchFamily="-112" charset="0"/>
                <a:cs typeface="Verdana" pitchFamily="-112" charset="0"/>
              </a:rPr>
              <a:t>1,3</a:t>
            </a:r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, J.S. Baxter</a:t>
            </a:r>
            <a:r>
              <a:rPr lang="en-US" altLang="en-US" sz="1600" baseline="30000" dirty="0" smtClean="0">
                <a:latin typeface="Verdana" pitchFamily="-112" charset="0"/>
                <a:cs typeface="Verdana" pitchFamily="-112" charset="0"/>
              </a:rPr>
              <a:t>1</a:t>
            </a:r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, L. </a:t>
            </a:r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Ramunno</a:t>
            </a:r>
            <a:r>
              <a:rPr lang="en-US" altLang="en-US" sz="1600" baseline="30000" dirty="0" smtClean="0">
                <a:latin typeface="Verdana" pitchFamily="-112" charset="0"/>
                <a:cs typeface="Verdana" pitchFamily="-112" charset="0"/>
              </a:rPr>
              <a:t>1,3</a:t>
            </a:r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, P. Berini</a:t>
            </a:r>
            <a:r>
              <a:rPr lang="en-US" altLang="en-US" sz="1600" baseline="30000" dirty="0" smtClean="0">
                <a:latin typeface="Verdana" pitchFamily="-112" charset="0"/>
                <a:cs typeface="Verdana" pitchFamily="-112" charset="0"/>
              </a:rPr>
              <a:t>1,3,4</a:t>
            </a:r>
            <a:r>
              <a:rPr lang="en-US" altLang="en-US" sz="1600" dirty="0" smtClean="0">
                <a:latin typeface="Verdana" pitchFamily="-112" charset="0"/>
                <a:cs typeface="Verdana" pitchFamily="-112" charset="0"/>
              </a:rPr>
              <a:t> and A. Weck</a:t>
            </a:r>
            <a:r>
              <a:rPr lang="en-US" altLang="en-US" sz="1600" baseline="30000" dirty="0" smtClean="0">
                <a:latin typeface="Verdana" pitchFamily="-112" charset="0"/>
                <a:cs typeface="Verdana" pitchFamily="-112" charset="0"/>
              </a:rPr>
              <a:t>1,2,4</a:t>
            </a:r>
            <a:endParaRPr lang="en-US" altLang="en-US" sz="1600" dirty="0" smtClean="0">
              <a:latin typeface="Verdana" pitchFamily="-112" charset="0"/>
              <a:cs typeface="Verdana" pitchFamily="-112" charset="0"/>
            </a:endParaRPr>
          </a:p>
        </p:txBody>
      </p:sp>
      <p:sp>
        <p:nvSpPr>
          <p:cNvPr id="14339" name="Text Placeholder 5"/>
          <p:cNvSpPr>
            <a:spLocks noGrp="1"/>
          </p:cNvSpPr>
          <p:nvPr>
            <p:ph type="body" idx="1"/>
          </p:nvPr>
        </p:nvSpPr>
        <p:spPr>
          <a:xfrm>
            <a:off x="-14225" y="692696"/>
            <a:ext cx="9252520" cy="1068139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  <a:latin typeface="Verdana" pitchFamily="-112" charset="0"/>
              </a:rPr>
              <a:t>Plasmonic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Verdana" pitchFamily="-112" charset="0"/>
              </a:rPr>
              <a:t>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Verdana" pitchFamily="-112" charset="0"/>
              </a:rPr>
              <a:t>angle independent/dependent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Verdana" pitchFamily="-112" charset="0"/>
              </a:rPr>
              <a:t>coloring of noble metals using picosecond laser pulses</a:t>
            </a:r>
          </a:p>
        </p:txBody>
      </p:sp>
      <p:pic>
        <p:nvPicPr>
          <p:cNvPr id="13316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24" y="3154221"/>
            <a:ext cx="3384376" cy="253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336" y="3165247"/>
            <a:ext cx="2592288" cy="253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17" y="2334250"/>
            <a:ext cx="9137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baseline="30000" dirty="0">
                <a:solidFill>
                  <a:prstClr val="black"/>
                </a:solidFill>
              </a:rPr>
              <a:t>1</a:t>
            </a:r>
            <a:r>
              <a:rPr lang="en-CA" sz="1200" dirty="0">
                <a:solidFill>
                  <a:prstClr val="black"/>
                </a:solidFill>
              </a:rPr>
              <a:t>Department of Physics, University of Ottawa, 150 Louis-Pasteur, ON, K1N 6N5, Canada</a:t>
            </a:r>
          </a:p>
          <a:p>
            <a:r>
              <a:rPr lang="en-CA" sz="1200" baseline="30000" dirty="0">
                <a:solidFill>
                  <a:prstClr val="black"/>
                </a:solidFill>
              </a:rPr>
              <a:t>2</a:t>
            </a:r>
            <a:r>
              <a:rPr lang="en-CA" sz="1200" dirty="0">
                <a:solidFill>
                  <a:prstClr val="black"/>
                </a:solidFill>
              </a:rPr>
              <a:t>Department of Mechanical Engineering, University of Ottawa, 161 Louis Pasteur, ON, K1N 6N5, Canada</a:t>
            </a:r>
          </a:p>
          <a:p>
            <a:r>
              <a:rPr lang="en-CA" sz="1200" baseline="30000" dirty="0">
                <a:solidFill>
                  <a:prstClr val="black"/>
                </a:solidFill>
              </a:rPr>
              <a:t>3</a:t>
            </a:r>
            <a:r>
              <a:rPr lang="en-CA" sz="1200" dirty="0">
                <a:solidFill>
                  <a:prstClr val="black"/>
                </a:solidFill>
              </a:rPr>
              <a:t>School of Electrical Engineering and Computer Science, University of Ottawa, Ottawa, Canada</a:t>
            </a:r>
          </a:p>
          <a:p>
            <a:r>
              <a:rPr lang="en-CA" sz="1200" baseline="30000" dirty="0">
                <a:solidFill>
                  <a:prstClr val="black"/>
                </a:solidFill>
              </a:rPr>
              <a:t>4</a:t>
            </a:r>
            <a:r>
              <a:rPr lang="en-CA" sz="1200" dirty="0">
                <a:solidFill>
                  <a:prstClr val="black"/>
                </a:solidFill>
              </a:rPr>
              <a:t>Centre for Research in Photonics, University of Ottawa, Ottawa, Canada</a:t>
            </a:r>
          </a:p>
        </p:txBody>
      </p:sp>
    </p:spTree>
    <p:extLst>
      <p:ext uri="{BB962C8B-B14F-4D97-AF65-F5344CB8AC3E}">
        <p14:creationId xmlns:p14="http://schemas.microsoft.com/office/powerpoint/2010/main" val="176917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85"/>
    </mc:Choice>
    <mc:Fallback xmlns="">
      <p:transition spd="slow" advTm="21885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71400"/>
            <a:ext cx="6553200" cy="914400"/>
          </a:xfrm>
        </p:spPr>
        <p:txBody>
          <a:bodyPr/>
          <a:lstStyle/>
          <a:p>
            <a:r>
              <a:rPr lang="en-CA" dirty="0" smtClean="0"/>
              <a:t>Coloring of Ag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61048"/>
            <a:ext cx="3840000" cy="2880000"/>
          </a:xfr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3834006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427984" y="1484783"/>
            <a:ext cx="3707904" cy="31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Selective coloring and high resolution coloring of silver</a:t>
            </a:r>
          </a:p>
          <a:p>
            <a:endParaRPr lang="en-CA" sz="1800" dirty="0">
              <a:solidFill>
                <a:srgbClr val="000000"/>
              </a:solidFill>
            </a:endParaRPr>
          </a:p>
          <a:p>
            <a:r>
              <a:rPr lang="en-CA" sz="1800" dirty="0" smtClean="0">
                <a:solidFill>
                  <a:srgbClr val="000000"/>
                </a:solidFill>
              </a:rPr>
              <a:t>Allows for the creation of color gradients 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645024"/>
            <a:ext cx="2950737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8748464" y="6492875"/>
            <a:ext cx="3955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3333CC">
                    <a:lumMod val="75000"/>
                  </a:srgbClr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06489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76" y="0"/>
            <a:ext cx="6553200" cy="914400"/>
          </a:xfrm>
        </p:spPr>
        <p:txBody>
          <a:bodyPr/>
          <a:lstStyle/>
          <a:p>
            <a:r>
              <a:rPr lang="en-CA" dirty="0" smtClean="0"/>
              <a:t>Burst Coloring of Gold 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6" y="764704"/>
            <a:ext cx="3840000" cy="288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791" y="764704"/>
            <a:ext cx="5120000" cy="28800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314184" y="3784284"/>
            <a:ext cx="5928992" cy="31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Using burst, gold was also </a:t>
            </a:r>
            <a:r>
              <a:rPr lang="en-CA" sz="1800" dirty="0" err="1" smtClean="0">
                <a:solidFill>
                  <a:srgbClr val="000000"/>
                </a:solidFill>
              </a:rPr>
              <a:t>colored</a:t>
            </a:r>
            <a:endParaRPr lang="en-CA" sz="1800" dirty="0" smtClean="0">
              <a:solidFill>
                <a:srgbClr val="000000"/>
              </a:solidFill>
            </a:endParaRPr>
          </a:p>
          <a:p>
            <a:r>
              <a:rPr lang="en-CA" sz="1800" dirty="0" smtClean="0">
                <a:solidFill>
                  <a:srgbClr val="000000"/>
                </a:solidFill>
              </a:rPr>
              <a:t>Colors covered the entire visible and intra-spectral region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The nature of the colors are currently under investigation</a:t>
            </a:r>
          </a:p>
          <a:p>
            <a:pPr marL="0" indent="0">
              <a:buNone/>
            </a:pPr>
            <a:endParaRPr lang="en-CA" sz="1800" dirty="0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7838478" y="260648"/>
            <a:ext cx="1305522" cy="5040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3" y="3860382"/>
            <a:ext cx="3255101" cy="2997618"/>
          </a:xfrm>
          <a:prstGeom prst="rect">
            <a:avLst/>
          </a:prstGeom>
        </p:spPr>
      </p:pic>
      <p:sp>
        <p:nvSpPr>
          <p:cNvPr id="11" name="Up Arrow 10"/>
          <p:cNvSpPr>
            <a:spLocks noChangeArrowheads="1"/>
          </p:cNvSpPr>
          <p:nvPr/>
        </p:nvSpPr>
        <p:spPr bwMode="auto">
          <a:xfrm rot="-5400000">
            <a:off x="3481785" y="6175399"/>
            <a:ext cx="204787" cy="328613"/>
          </a:xfrm>
          <a:prstGeom prst="upArrow">
            <a:avLst>
              <a:gd name="adj1" fmla="val 50000"/>
              <a:gd name="adj2" fmla="val 49841"/>
            </a:avLst>
          </a:prstGeom>
          <a:solidFill>
            <a:srgbClr val="C00000"/>
          </a:solidFill>
          <a:ln w="9525" algn="ctr">
            <a:solidFill>
              <a:srgbClr val="C000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en-CA" altLang="en-US"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62301" y="6185816"/>
            <a:ext cx="2687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rgbClr val="FF0000"/>
                </a:solidFill>
              </a:rPr>
              <a:t>Purple gold </a:t>
            </a:r>
            <a:endParaRPr lang="en-CA" sz="1400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711009" y="6492875"/>
            <a:ext cx="43299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16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222396" y="6456998"/>
            <a:ext cx="324306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J-M. </a:t>
            </a:r>
            <a:r>
              <a:rPr lang="en-US" altLang="es-ES" sz="1600" dirty="0" err="1">
                <a:solidFill>
                  <a:srgbClr val="FF0000"/>
                </a:solidFill>
                <a:latin typeface="Times New Roman" pitchFamily="18" charset="0"/>
              </a:rPr>
              <a:t>Guay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 et al. </a:t>
            </a:r>
            <a:r>
              <a:rPr lang="en-US" altLang="es-ES" sz="1600" b="1" dirty="0" smtClean="0">
                <a:solidFill>
                  <a:srgbClr val="FF0000"/>
                </a:solidFill>
                <a:latin typeface="Times New Roman" pitchFamily="18" charset="0"/>
              </a:rPr>
              <a:t>In Progress</a:t>
            </a:r>
            <a:r>
              <a:rPr lang="en-US" altLang="es-ES" sz="16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(2016)</a:t>
            </a:r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/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/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205810" y="6143793"/>
            <a:ext cx="388261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J-M. </a:t>
            </a:r>
            <a:r>
              <a:rPr lang="en-US" altLang="es-ES" sz="1600" dirty="0" err="1">
                <a:solidFill>
                  <a:srgbClr val="FF0000"/>
                </a:solidFill>
                <a:latin typeface="Times New Roman" pitchFamily="18" charset="0"/>
              </a:rPr>
              <a:t>Guay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 et al. </a:t>
            </a:r>
            <a:r>
              <a:rPr lang="en-US" altLang="es-ES" sz="1600" b="1" dirty="0" smtClean="0">
                <a:solidFill>
                  <a:srgbClr val="FF0000"/>
                </a:solidFill>
                <a:latin typeface="Times New Roman" pitchFamily="18" charset="0"/>
              </a:rPr>
              <a:t>Patent Pending</a:t>
            </a:r>
            <a:r>
              <a:rPr lang="en-US" altLang="es-ES" sz="16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(2016)</a:t>
            </a:r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/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/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81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244" y="-243408"/>
            <a:ext cx="7668344" cy="914400"/>
          </a:xfrm>
        </p:spPr>
        <p:txBody>
          <a:bodyPr/>
          <a:lstStyle/>
          <a:p>
            <a:r>
              <a:rPr lang="en-CA" dirty="0" smtClean="0"/>
              <a:t>Surface passivation and colour protection </a:t>
            </a:r>
            <a:endParaRPr lang="en-CA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87" y="1941183"/>
            <a:ext cx="3278338" cy="2951672"/>
          </a:xfr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12681"/>
            <a:ext cx="3279600" cy="300867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764704"/>
            <a:ext cx="7812360" cy="1272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Surface protected while conserving colours using ALD deposition of alumina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Slight red shift in colors</a:t>
            </a: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8604448" y="6492875"/>
            <a:ext cx="53955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11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2160" y="4966063"/>
            <a:ext cx="2687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rgbClr val="FF0000"/>
                </a:solidFill>
              </a:rPr>
              <a:t>Post-ALD coated</a:t>
            </a:r>
            <a:endParaRPr lang="en-CA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2" y="4921358"/>
            <a:ext cx="2687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rgbClr val="FF0000"/>
                </a:solidFill>
              </a:rPr>
              <a:t>Pre-ALD coated</a:t>
            </a:r>
            <a:endParaRPr lang="en-CA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06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24925"/>
            <a:ext cx="7812360" cy="595763"/>
          </a:xfrm>
        </p:spPr>
        <p:txBody>
          <a:bodyPr/>
          <a:lstStyle/>
          <a:p>
            <a:r>
              <a:rPr lang="en-CA" dirty="0" smtClean="0"/>
              <a:t>Surface passivation and colour protection 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0" y="1124744"/>
            <a:ext cx="6885864" cy="38732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1467513" y="1124744"/>
            <a:ext cx="4989467" cy="163933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srgbClr val="000000"/>
              </a:solidFill>
              <a:latin typeface="Times" pitchFamily="-110" charset="0"/>
            </a:endParaRPr>
          </a:p>
        </p:txBody>
      </p:sp>
      <p:sp>
        <p:nvSpPr>
          <p:cNvPr id="7" name="Up Arrow 6"/>
          <p:cNvSpPr>
            <a:spLocks noChangeArrowheads="1"/>
          </p:cNvSpPr>
          <p:nvPr/>
        </p:nvSpPr>
        <p:spPr bwMode="auto">
          <a:xfrm rot="10800000">
            <a:off x="4295205" y="796131"/>
            <a:ext cx="204787" cy="328613"/>
          </a:xfrm>
          <a:prstGeom prst="upArrow">
            <a:avLst>
              <a:gd name="adj1" fmla="val 50000"/>
              <a:gd name="adj2" fmla="val 49841"/>
            </a:avLst>
          </a:prstGeom>
          <a:solidFill>
            <a:srgbClr val="C00000"/>
          </a:solidFill>
          <a:ln w="9525" algn="ctr">
            <a:solidFill>
              <a:srgbClr val="C000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endParaRPr lang="en-CA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9961" y="505145"/>
            <a:ext cx="2687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>
                <a:solidFill>
                  <a:srgbClr val="FF0000"/>
                </a:solidFill>
              </a:rPr>
              <a:t>Tarnish test</a:t>
            </a:r>
            <a:endParaRPr lang="en-CA" sz="1400" b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467513" y="2764080"/>
            <a:ext cx="4989466" cy="181704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srgbClr val="000000"/>
              </a:solidFill>
              <a:latin typeface="Times" pitchFamily="-110" charset="0"/>
            </a:endParaRPr>
          </a:p>
        </p:txBody>
      </p:sp>
      <p:sp>
        <p:nvSpPr>
          <p:cNvPr id="10" name="Up Arrow 9"/>
          <p:cNvSpPr>
            <a:spLocks noChangeArrowheads="1"/>
          </p:cNvSpPr>
          <p:nvPr/>
        </p:nvSpPr>
        <p:spPr bwMode="auto">
          <a:xfrm>
            <a:off x="4090418" y="4581128"/>
            <a:ext cx="204787" cy="328613"/>
          </a:xfrm>
          <a:prstGeom prst="upArrow">
            <a:avLst>
              <a:gd name="adj1" fmla="val 50000"/>
              <a:gd name="adj2" fmla="val 49841"/>
            </a:avLst>
          </a:prstGeom>
          <a:solidFill>
            <a:srgbClr val="C00000"/>
          </a:solidFill>
          <a:ln w="9525" algn="ctr">
            <a:solidFill>
              <a:srgbClr val="C000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endParaRPr lang="en-CA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51695" y="4947262"/>
            <a:ext cx="2687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>
                <a:solidFill>
                  <a:srgbClr val="FF0000"/>
                </a:solidFill>
              </a:rPr>
              <a:t>Humidity + Temperature Test</a:t>
            </a:r>
            <a:endParaRPr lang="en-CA" sz="1400" b="1" dirty="0">
              <a:solidFill>
                <a:srgbClr val="FF0000"/>
              </a:solidFill>
            </a:endParaRPr>
          </a:p>
        </p:txBody>
      </p:sp>
      <p:sp>
        <p:nvSpPr>
          <p:cNvPr id="12" name="Up Arrow 11"/>
          <p:cNvSpPr>
            <a:spLocks noChangeArrowheads="1"/>
          </p:cNvSpPr>
          <p:nvPr/>
        </p:nvSpPr>
        <p:spPr bwMode="auto">
          <a:xfrm>
            <a:off x="395536" y="3717032"/>
            <a:ext cx="204787" cy="328613"/>
          </a:xfrm>
          <a:prstGeom prst="upArrow">
            <a:avLst>
              <a:gd name="adj1" fmla="val 50000"/>
              <a:gd name="adj2" fmla="val 49841"/>
            </a:avLst>
          </a:prstGeom>
          <a:solidFill>
            <a:srgbClr val="C00000"/>
          </a:solidFill>
          <a:ln w="9525" algn="ctr">
            <a:solidFill>
              <a:srgbClr val="C000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endParaRPr lang="en-CA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44826" y="4012087"/>
            <a:ext cx="1512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 smtClean="0">
                <a:solidFill>
                  <a:srgbClr val="FF0000"/>
                </a:solidFill>
              </a:rPr>
              <a:t>Without ALD (control)</a:t>
            </a:r>
            <a:endParaRPr lang="en-CA" sz="1400" b="1" dirty="0">
              <a:solidFill>
                <a:srgbClr val="FF0000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6798675" y="1434907"/>
            <a:ext cx="2361022" cy="31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Colors survived Tarnish and Temperature + Humidity tests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Temperature + Humidity test = 72h in 85% RH at 38°C followed by 6h in 30% RH at 60</a:t>
            </a:r>
            <a:r>
              <a:rPr lang="en-CA" sz="1800" dirty="0">
                <a:solidFill>
                  <a:srgbClr val="000000"/>
                </a:solidFill>
              </a:rPr>
              <a:t>°C </a:t>
            </a:r>
            <a:endParaRPr lang="en-CA" sz="1800" dirty="0" smtClean="0">
              <a:solidFill>
                <a:srgbClr val="000000"/>
              </a:solidFill>
            </a:endParaRPr>
          </a:p>
          <a:p>
            <a:r>
              <a:rPr lang="en-CA" sz="1800" dirty="0" smtClean="0">
                <a:solidFill>
                  <a:srgbClr val="000000"/>
                </a:solidFill>
              </a:rPr>
              <a:t>Tarnish test = 20 hours in chamber with highly concentrated H</a:t>
            </a:r>
            <a:r>
              <a:rPr lang="en-CA" sz="1800" baseline="-25000" dirty="0" smtClean="0">
                <a:solidFill>
                  <a:srgbClr val="000000"/>
                </a:solidFill>
              </a:rPr>
              <a:t>2</a:t>
            </a:r>
            <a:r>
              <a:rPr lang="en-CA" sz="1800" dirty="0" smtClean="0">
                <a:solidFill>
                  <a:srgbClr val="000000"/>
                </a:solidFill>
              </a:rPr>
              <a:t>S </a:t>
            </a:r>
          </a:p>
          <a:p>
            <a:endParaRPr lang="en-CA" sz="1800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endParaRPr lang="en-CA" sz="1800" dirty="0" smtClean="0">
              <a:solidFill>
                <a:srgbClr val="000000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563888" y="6524793"/>
            <a:ext cx="388261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J-M. </a:t>
            </a:r>
            <a:r>
              <a:rPr lang="en-US" altLang="es-ES" sz="1600" dirty="0" err="1">
                <a:solidFill>
                  <a:srgbClr val="FF0000"/>
                </a:solidFill>
                <a:latin typeface="Times New Roman" pitchFamily="18" charset="0"/>
              </a:rPr>
              <a:t>Guay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 et al. </a:t>
            </a:r>
            <a:r>
              <a:rPr lang="en-US" altLang="es-ES" sz="1600" b="1" dirty="0" smtClean="0">
                <a:solidFill>
                  <a:srgbClr val="FF0000"/>
                </a:solidFill>
                <a:latin typeface="Times New Roman" pitchFamily="18" charset="0"/>
              </a:rPr>
              <a:t>In Progress </a:t>
            </a:r>
            <a:r>
              <a:rPr lang="en-US" altLang="es-ES" sz="1600" dirty="0" smtClean="0">
                <a:solidFill>
                  <a:srgbClr val="FF0000"/>
                </a:solidFill>
                <a:latin typeface="Times New Roman" pitchFamily="18" charset="0"/>
              </a:rPr>
              <a:t>(2016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)</a:t>
            </a:r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>
          <a:xfrm>
            <a:off x="8604448" y="6492875"/>
            <a:ext cx="53955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12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4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2492896"/>
            <a:ext cx="6553200" cy="914400"/>
          </a:xfrm>
        </p:spPr>
        <p:txBody>
          <a:bodyPr/>
          <a:lstStyle/>
          <a:p>
            <a:r>
              <a:rPr lang="en-CA" dirty="0" smtClean="0"/>
              <a:t>Angle dependent colours</a:t>
            </a:r>
            <a:endParaRPr lang="en-CA" dirty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604448" y="6492875"/>
            <a:ext cx="53955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13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794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782" y="-139968"/>
            <a:ext cx="6553200" cy="914400"/>
          </a:xfrm>
        </p:spPr>
        <p:txBody>
          <a:bodyPr/>
          <a:lstStyle/>
          <a:p>
            <a:r>
              <a:rPr lang="en-CA" dirty="0" smtClean="0"/>
              <a:t>Introduction</a:t>
            </a:r>
            <a:endParaRPr lang="en-CA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256" y="1435930"/>
            <a:ext cx="2401744" cy="5400000"/>
          </a:xfrm>
        </p:spPr>
      </p:pic>
      <p:pic>
        <p:nvPicPr>
          <p:cNvPr id="5" name="Picture 2" descr="http://nanophotonics.spiedigitallibrary.org/data/Journals/NANOP/24254/JNP_6_1_063528_f00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82" y="4082519"/>
            <a:ext cx="687774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8520" y="692695"/>
            <a:ext cx="4539252" cy="297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398600" y="260648"/>
            <a:ext cx="2447365" cy="2678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Interference between surface EM wave and incoming light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Reduction in periodicity due to grating assisted coupling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Quality of ripples depend on Electron-phonon coupling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-500" y="6492875"/>
            <a:ext cx="54005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14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3809" y="6108154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solidFill>
                  <a:srgbClr val="3333CC"/>
                </a:solidFill>
              </a:rPr>
              <a:t>Huang et al., ACS Nano, 3(12), 2009,</a:t>
            </a:r>
          </a:p>
          <a:p>
            <a:r>
              <a:rPr lang="en-CA" sz="1100" dirty="0" smtClean="0">
                <a:solidFill>
                  <a:srgbClr val="3333CC"/>
                </a:solidFill>
              </a:rPr>
              <a:t>Wang J. et </a:t>
            </a:r>
            <a:r>
              <a:rPr lang="en-CA" sz="1100" dirty="0" err="1" smtClean="0">
                <a:solidFill>
                  <a:srgbClr val="3333CC"/>
                </a:solidFill>
              </a:rPr>
              <a:t>Guo</a:t>
            </a:r>
            <a:r>
              <a:rPr lang="en-CA" sz="1100" dirty="0" smtClean="0">
                <a:solidFill>
                  <a:srgbClr val="3333CC"/>
                </a:solidFill>
              </a:rPr>
              <a:t> C., Applied Physics Letters, 87, 2005,</a:t>
            </a:r>
          </a:p>
          <a:p>
            <a:r>
              <a:rPr lang="en-CA" sz="1100" dirty="0" err="1" smtClean="0">
                <a:solidFill>
                  <a:srgbClr val="3333CC"/>
                </a:solidFill>
              </a:rPr>
              <a:t>Scorticati</a:t>
            </a:r>
            <a:r>
              <a:rPr lang="en-CA" sz="1100" dirty="0" smtClean="0">
                <a:solidFill>
                  <a:srgbClr val="3333CC"/>
                </a:solidFill>
              </a:rPr>
              <a:t>, D. et al., Journal of </a:t>
            </a:r>
            <a:r>
              <a:rPr lang="en-CA" sz="1100" dirty="0" err="1" smtClean="0">
                <a:solidFill>
                  <a:srgbClr val="3333CC"/>
                </a:solidFill>
              </a:rPr>
              <a:t>Nanophotonics</a:t>
            </a:r>
            <a:r>
              <a:rPr lang="en-CA" sz="1100" dirty="0" smtClean="0">
                <a:solidFill>
                  <a:srgbClr val="3333CC"/>
                </a:solidFill>
              </a:rPr>
              <a:t>, 6(1), 2012</a:t>
            </a:r>
          </a:p>
          <a:p>
            <a:endParaRPr lang="en-CA" sz="11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15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171400"/>
            <a:ext cx="6553200" cy="914400"/>
          </a:xfrm>
        </p:spPr>
        <p:txBody>
          <a:bodyPr/>
          <a:lstStyle/>
          <a:p>
            <a:r>
              <a:rPr lang="en-CA" dirty="0" smtClean="0"/>
              <a:t>Holograms (direct writing on Ag)</a:t>
            </a:r>
            <a:endParaRPr lang="en-CA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27" y="548680"/>
            <a:ext cx="4320000" cy="3240000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7032"/>
            <a:ext cx="4320000" cy="3240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320000" y="4867150"/>
            <a:ext cx="4823999" cy="199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Direct writing of LIPSS unto silver using burst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Burst increases Electron-Phonon coupling causing the LIPSS structures to be more defined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711009" y="6492875"/>
            <a:ext cx="43299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15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848830" y="6452342"/>
            <a:ext cx="386892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J-M. </a:t>
            </a:r>
            <a:r>
              <a:rPr lang="en-US" altLang="es-ES" sz="1600" dirty="0" err="1">
                <a:solidFill>
                  <a:srgbClr val="FF0000"/>
                </a:solidFill>
                <a:latin typeface="Times New Roman" pitchFamily="18" charset="0"/>
              </a:rPr>
              <a:t>Guay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 et al. </a:t>
            </a:r>
            <a:r>
              <a:rPr lang="en-US" altLang="es-ES" sz="1600" b="1" dirty="0" smtClean="0">
                <a:solidFill>
                  <a:srgbClr val="FF0000"/>
                </a:solidFill>
                <a:latin typeface="Times New Roman" pitchFamily="18" charset="0"/>
              </a:rPr>
              <a:t>internal review</a:t>
            </a:r>
            <a:r>
              <a:rPr lang="en-US" altLang="es-ES" sz="16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(2016)</a:t>
            </a:r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737" y="2749746"/>
            <a:ext cx="4585075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924" y="404664"/>
            <a:ext cx="4585075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56" y="-243408"/>
            <a:ext cx="6553200" cy="914400"/>
          </a:xfrm>
        </p:spPr>
        <p:txBody>
          <a:bodyPr/>
          <a:lstStyle/>
          <a:p>
            <a:r>
              <a:rPr lang="en-CA" dirty="0" smtClean="0"/>
              <a:t>Holograms</a:t>
            </a:r>
            <a:endParaRPr lang="en-C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04664"/>
            <a:ext cx="2863665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2820343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04421" y="404664"/>
            <a:ext cx="3040978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050000"/>
            <a:ext cx="3744000" cy="2808000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4050000"/>
            <a:ext cx="3744000" cy="28080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-18256" y="3284984"/>
            <a:ext cx="8997935" cy="31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Creation of laser induced periodic surface structures on steel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Holograms on topography </a:t>
            </a: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8711009" y="6492875"/>
            <a:ext cx="43299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FFFFFF"/>
                </a:solidFill>
              </a:rPr>
              <a:t>16</a:t>
            </a:r>
            <a:endParaRPr lang="en-US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5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943" y="-243408"/>
            <a:ext cx="6553200" cy="914400"/>
          </a:xfrm>
        </p:spPr>
        <p:txBody>
          <a:bodyPr/>
          <a:lstStyle/>
          <a:p>
            <a:r>
              <a:rPr lang="en-CA" dirty="0" smtClean="0"/>
              <a:t>Hologram (Transfer)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8640" y="476672"/>
            <a:ext cx="3780000" cy="252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76672"/>
            <a:ext cx="3780000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76672"/>
            <a:ext cx="3780000" cy="25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76672"/>
            <a:ext cx="3780000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565" y="4518000"/>
            <a:ext cx="3120000" cy="23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435" y="4518000"/>
            <a:ext cx="3120000" cy="23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968" y="4518000"/>
            <a:ext cx="3120000" cy="23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64088" y="141619"/>
            <a:ext cx="3689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Transfer of 2D structures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1" y="4148668"/>
            <a:ext cx="4211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Transfer of topographical 3D structures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-13409" y="2924944"/>
            <a:ext cx="7733968" cy="199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Transfer of LIPSS via stamping from steel die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Nanometer features can be transferred 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Allows for well defined LIPSS on non-</a:t>
            </a:r>
            <a:r>
              <a:rPr lang="en-CA" sz="1800" dirty="0" err="1" smtClean="0">
                <a:solidFill>
                  <a:srgbClr val="000000"/>
                </a:solidFill>
              </a:rPr>
              <a:t>plasmonic</a:t>
            </a:r>
            <a:r>
              <a:rPr lang="en-CA" sz="1800" dirty="0" smtClean="0">
                <a:solidFill>
                  <a:srgbClr val="000000"/>
                </a:solidFill>
              </a:rPr>
              <a:t> metals and metals with weak electron-phonon coupling </a:t>
            </a: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711009" y="6492875"/>
            <a:ext cx="43299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17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65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427" y="0"/>
            <a:ext cx="6553200" cy="914400"/>
          </a:xfrm>
        </p:spPr>
        <p:txBody>
          <a:bodyPr/>
          <a:lstStyle/>
          <a:p>
            <a:r>
              <a:rPr lang="en-CA" dirty="0" smtClean="0"/>
              <a:t>Conclusion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7772400" cy="3886200"/>
          </a:xfrm>
        </p:spPr>
        <p:txBody>
          <a:bodyPr/>
          <a:lstStyle/>
          <a:p>
            <a:r>
              <a:rPr lang="en-CA" dirty="0" smtClean="0"/>
              <a:t>Angle-independent colours controlled via the particle density deposited on the silver surface</a:t>
            </a:r>
          </a:p>
          <a:p>
            <a:r>
              <a:rPr lang="en-CA" dirty="0" smtClean="0"/>
              <a:t>Colours linked through a similar total accumulated </a:t>
            </a:r>
            <a:r>
              <a:rPr lang="en-CA" dirty="0" err="1" smtClean="0"/>
              <a:t>fluence</a:t>
            </a:r>
            <a:r>
              <a:rPr lang="en-CA" dirty="0" smtClean="0"/>
              <a:t> value </a:t>
            </a:r>
            <a:r>
              <a:rPr lang="en-CA" dirty="0" smtClean="0">
                <a:sym typeface="Wingdings" pitchFamily="2" charset="2"/>
              </a:rPr>
              <a:t> scalable</a:t>
            </a:r>
          </a:p>
          <a:p>
            <a:r>
              <a:rPr lang="en-CA" dirty="0" smtClean="0">
                <a:sym typeface="Wingdings" pitchFamily="2" charset="2"/>
              </a:rPr>
              <a:t>Colouring technique independent of surface quality</a:t>
            </a:r>
          </a:p>
          <a:p>
            <a:r>
              <a:rPr lang="en-CA" dirty="0" smtClean="0">
                <a:sym typeface="Wingdings" pitchFamily="2" charset="2"/>
              </a:rPr>
              <a:t>The small particles are found to be dominantly responsible for the colours  new </a:t>
            </a:r>
            <a:r>
              <a:rPr lang="en-CA" dirty="0" err="1" smtClean="0">
                <a:sym typeface="Wingdings" pitchFamily="2" charset="2"/>
              </a:rPr>
              <a:t>plasmonic</a:t>
            </a:r>
            <a:r>
              <a:rPr lang="en-CA" dirty="0" smtClean="0">
                <a:sym typeface="Wingdings" pitchFamily="2" charset="2"/>
              </a:rPr>
              <a:t> modes</a:t>
            </a:r>
          </a:p>
          <a:p>
            <a:r>
              <a:rPr lang="en-CA" dirty="0" smtClean="0">
                <a:sym typeface="Wingdings" pitchFamily="2" charset="2"/>
              </a:rPr>
              <a:t>Colouring of gold  covering the entire visible an extra-spectral range of colours</a:t>
            </a:r>
          </a:p>
          <a:p>
            <a:r>
              <a:rPr lang="en-CA" dirty="0" smtClean="0">
                <a:sym typeface="Wingdings" pitchFamily="2" charset="2"/>
              </a:rPr>
              <a:t>Burst enhancement of LIPSS</a:t>
            </a:r>
          </a:p>
          <a:p>
            <a:r>
              <a:rPr lang="en-CA" dirty="0" smtClean="0">
                <a:sym typeface="Wingdings" pitchFamily="2" charset="2"/>
              </a:rPr>
              <a:t>Transferring of LIPSS via a stamping process</a:t>
            </a:r>
          </a:p>
          <a:p>
            <a:endParaRPr lang="en-CA" dirty="0" smtClean="0">
              <a:sym typeface="Wingdings" pitchFamily="2" charset="2"/>
            </a:endParaRPr>
          </a:p>
          <a:p>
            <a:endParaRPr lang="en-CA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12" y="4318605"/>
            <a:ext cx="2592288" cy="253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5"/>
          <p:cNvSpPr txBox="1">
            <a:spLocks/>
          </p:cNvSpPr>
          <p:nvPr/>
        </p:nvSpPr>
        <p:spPr>
          <a:xfrm>
            <a:off x="0" y="6483624"/>
            <a:ext cx="43299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18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1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514" y="0"/>
            <a:ext cx="6553200" cy="914400"/>
          </a:xfrm>
        </p:spPr>
        <p:txBody>
          <a:bodyPr/>
          <a:lstStyle/>
          <a:p>
            <a:r>
              <a:rPr lang="en-CA" dirty="0" smtClean="0"/>
              <a:t>Acknowledgements</a:t>
            </a:r>
            <a:endParaRPr lang="en-CA" dirty="0"/>
          </a:p>
        </p:txBody>
      </p:sp>
      <p:sp>
        <p:nvSpPr>
          <p:cNvPr id="4" name="AutoShape 2" descr="Image result for NSER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>
              <a:solidFill>
                <a:srgbClr val="000000"/>
              </a:solidFill>
            </a:endParaRPr>
          </a:p>
        </p:txBody>
      </p:sp>
      <p:sp>
        <p:nvSpPr>
          <p:cNvPr id="5" name="AutoShape 4" descr="Image result for NSER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>
              <a:solidFill>
                <a:srgbClr val="000000"/>
              </a:solidFill>
            </a:endParaRPr>
          </a:p>
        </p:txBody>
      </p:sp>
      <p:sp>
        <p:nvSpPr>
          <p:cNvPr id="6" name="AutoShape 6" descr="Image result for NSERC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>
              <a:solidFill>
                <a:srgbClr val="000000"/>
              </a:solidFill>
            </a:endParaRPr>
          </a:p>
        </p:txBody>
      </p:sp>
      <p:pic>
        <p:nvPicPr>
          <p:cNvPr id="2056" name="Picture 8" descr="https://www2.viu.ca/Research/images/NSERC_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217102"/>
            <a:ext cx="2857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upload.wikimedia.org/wikipedia/en/thumb/a/aa/Royal_Canadian_Mint_logo_(till_2013).svg/1280px-Royal_Canadian_Mint_logo_(till_2013)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8603"/>
            <a:ext cx="4536504" cy="181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mint.ca/store/dyn/content_imgs/RCM%20Building/Ottawa%20Mint%20Building%20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775" y="1412776"/>
            <a:ext cx="4577225" cy="292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1484784"/>
            <a:ext cx="4536504" cy="316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>
                <a:solidFill>
                  <a:srgbClr val="000000"/>
                </a:solidFill>
              </a:rPr>
              <a:t>Stephen J </a:t>
            </a:r>
            <a:r>
              <a:rPr lang="en-CA" sz="1800" dirty="0" err="1">
                <a:solidFill>
                  <a:srgbClr val="000000"/>
                </a:solidFill>
              </a:rPr>
              <a:t>Bodor</a:t>
            </a:r>
            <a:r>
              <a:rPr lang="en-CA" sz="1800" dirty="0">
                <a:solidFill>
                  <a:srgbClr val="000000"/>
                </a:solidFill>
              </a:rPr>
              <a:t>, </a:t>
            </a:r>
            <a:r>
              <a:rPr lang="en-CA" sz="1800" dirty="0" err="1" smtClean="0">
                <a:solidFill>
                  <a:srgbClr val="000000"/>
                </a:solidFill>
              </a:rPr>
              <a:t>P.Eng</a:t>
            </a:r>
            <a:endParaRPr lang="en-CA" sz="1800" dirty="0" smtClean="0">
              <a:solidFill>
                <a:srgbClr val="000000"/>
              </a:solidFill>
            </a:endParaRPr>
          </a:p>
          <a:p>
            <a:r>
              <a:rPr lang="en-CA" sz="1800" dirty="0" smtClean="0">
                <a:solidFill>
                  <a:srgbClr val="000000"/>
                </a:solidFill>
              </a:rPr>
              <a:t>Dr. Iain Brooks, RCM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Dr. </a:t>
            </a:r>
            <a:r>
              <a:rPr lang="en-CA" sz="1800" dirty="0" err="1" smtClean="0">
                <a:solidFill>
                  <a:srgbClr val="000000"/>
                </a:solidFill>
              </a:rPr>
              <a:t>Xianyao</a:t>
            </a:r>
            <a:r>
              <a:rPr lang="en-CA" sz="1800" dirty="0" smtClean="0">
                <a:solidFill>
                  <a:srgbClr val="000000"/>
                </a:solidFill>
              </a:rPr>
              <a:t> Li, RCM</a:t>
            </a:r>
          </a:p>
          <a:p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8604448" y="6492875"/>
            <a:ext cx="53955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18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09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83568" y="20103"/>
            <a:ext cx="6553200" cy="914400"/>
          </a:xfrm>
        </p:spPr>
        <p:txBody>
          <a:bodyPr/>
          <a:lstStyle/>
          <a:p>
            <a:r>
              <a:rPr lang="en-US" altLang="en-US" dirty="0" smtClean="0">
                <a:latin typeface="Verdana" pitchFamily="-112" charset="0"/>
                <a:cs typeface="Verdana" pitchFamily="-112" charset="0"/>
              </a:rPr>
              <a:t>Outline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7488832" cy="3168352"/>
          </a:xfrm>
        </p:spPr>
        <p:txBody>
          <a:bodyPr/>
          <a:lstStyle/>
          <a:p>
            <a:r>
              <a:rPr lang="en-US" altLang="en-US" sz="1800" dirty="0" smtClean="0">
                <a:latin typeface="Verdana" pitchFamily="-112" charset="0"/>
                <a:cs typeface="Verdana" pitchFamily="-112" charset="0"/>
              </a:rPr>
              <a:t>Introduction</a:t>
            </a:r>
          </a:p>
          <a:p>
            <a:r>
              <a:rPr lang="en-US" altLang="en-US" sz="1800" dirty="0" smtClean="0">
                <a:latin typeface="Verdana" pitchFamily="-112" charset="0"/>
                <a:cs typeface="Verdana" pitchFamily="-112" charset="0"/>
              </a:rPr>
              <a:t>Coloring of Silver</a:t>
            </a:r>
          </a:p>
          <a:p>
            <a:r>
              <a:rPr lang="en-US" altLang="en-US" sz="1800" dirty="0" smtClean="0">
                <a:latin typeface="Verdana" pitchFamily="-112" charset="0"/>
                <a:cs typeface="Verdana" pitchFamily="-112" charset="0"/>
              </a:rPr>
              <a:t>FDTD simulations</a:t>
            </a:r>
          </a:p>
          <a:p>
            <a:r>
              <a:rPr lang="en-US" altLang="en-US" sz="1800" dirty="0" smtClean="0">
                <a:latin typeface="Verdana" pitchFamily="-112" charset="0"/>
                <a:cs typeface="Verdana" pitchFamily="-112" charset="0"/>
              </a:rPr>
              <a:t>Coloring of Gold</a:t>
            </a:r>
          </a:p>
          <a:p>
            <a:r>
              <a:rPr lang="en-US" altLang="en-US" sz="1800" dirty="0" smtClean="0">
                <a:latin typeface="Verdana" pitchFamily="-112" charset="0"/>
                <a:cs typeface="Verdana" pitchFamily="-112" charset="0"/>
              </a:rPr>
              <a:t>Passivation of Colored surfaces</a:t>
            </a:r>
          </a:p>
          <a:p>
            <a:r>
              <a:rPr lang="en-US" altLang="en-US" sz="1800" dirty="0">
                <a:latin typeface="Verdana" pitchFamily="-112" charset="0"/>
                <a:cs typeface="Verdana" pitchFamily="-112" charset="0"/>
              </a:rPr>
              <a:t>Laser Induced Periodic Surface Structures (LIPSS)</a:t>
            </a:r>
          </a:p>
          <a:p>
            <a:r>
              <a:rPr lang="en-US" altLang="en-US" sz="1800" dirty="0" smtClean="0">
                <a:latin typeface="Verdana" pitchFamily="-112" charset="0"/>
                <a:cs typeface="Verdana" pitchFamily="-112" charset="0"/>
              </a:rPr>
              <a:t>Stamping	</a:t>
            </a:r>
          </a:p>
          <a:p>
            <a:r>
              <a:rPr lang="en-US" altLang="en-US" sz="1800" dirty="0" smtClean="0">
                <a:latin typeface="Verdana" pitchFamily="-112" charset="0"/>
                <a:cs typeface="Verdana" pitchFamily="-112" charset="0"/>
              </a:rPr>
              <a:t>Conclusion</a:t>
            </a:r>
          </a:p>
          <a:p>
            <a:pPr marL="0" indent="0">
              <a:buNone/>
            </a:pPr>
            <a:endParaRPr lang="en-US" altLang="en-US" sz="1800" dirty="0" smtClean="0">
              <a:latin typeface="Verdana" pitchFamily="-112" charset="0"/>
              <a:cs typeface="Verdana" pitchFamily="-112" charset="0"/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8748464" y="6492875"/>
            <a:ext cx="3955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2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91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13"/>
    </mc:Choice>
    <mc:Fallback xmlns="">
      <p:transition spd="slow" advTm="821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0" y="0"/>
            <a:ext cx="6553200" cy="914400"/>
          </a:xfrm>
        </p:spPr>
        <p:txBody>
          <a:bodyPr/>
          <a:lstStyle/>
          <a:p>
            <a:r>
              <a:rPr lang="en-CA" dirty="0" smtClean="0"/>
              <a:t>Introduction </a:t>
            </a:r>
            <a:endParaRPr lang="en-CA" dirty="0"/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827584" y="2375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A">
              <a:solidFill>
                <a:srgbClr val="00000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/>
        </p:nvSpPr>
        <p:spPr>
          <a:xfrm>
            <a:off x="1371633" y="3922204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 descr="http://www.mdpi.com/biosensors/biosensors-04-00172/article_deploy/html/images/biosensors-04-00172-g001-10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529" y="980728"/>
            <a:ext cx="2627041" cy="198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391038" y="3110437"/>
            <a:ext cx="777240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rgbClr val="000000"/>
                </a:solidFill>
              </a:rPr>
              <a:t>2 main ways of controlling perceived colors by the nanoparticles: </a:t>
            </a:r>
            <a:endParaRPr lang="en-CA" dirty="0">
              <a:solidFill>
                <a:srgbClr val="000000"/>
              </a:solidFill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5728219" y="3660784"/>
            <a:ext cx="204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rgbClr val="FF0000"/>
                </a:solidFill>
              </a:rPr>
              <a:t>2</a:t>
            </a:r>
            <a:r>
              <a:rPr lang="en-CA" dirty="0" smtClean="0">
                <a:solidFill>
                  <a:srgbClr val="FF0000"/>
                </a:solidFill>
              </a:rPr>
              <a:t>) Volume fraction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769413" y="3660784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>
                <a:solidFill>
                  <a:srgbClr val="FF0000"/>
                </a:solidFill>
              </a:rPr>
              <a:t>1) Size and Shape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1028" name="Picture 4" descr="http://someinterestingfacts.net/wp-content/uploads/2013/01/Lycurgus-Cu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650" y="1050575"/>
            <a:ext cx="2760241" cy="187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ciencegeist.net/wp-content/uploads/2011/05/SilverSizeCol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695" y="4248645"/>
            <a:ext cx="4242581" cy="221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cchem.berkeley.edu/pagrp/abstractimages/abstract235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805" y="4143221"/>
            <a:ext cx="4738159" cy="232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250287" y="6459240"/>
            <a:ext cx="4893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err="1">
                <a:solidFill>
                  <a:srgbClr val="3333CC"/>
                </a:solidFill>
              </a:rPr>
              <a:t>Hentschel</a:t>
            </a:r>
            <a:r>
              <a:rPr lang="en-CA" sz="1100" dirty="0">
                <a:solidFill>
                  <a:srgbClr val="3333CC"/>
                </a:solidFill>
              </a:rPr>
              <a:t>, M. et al. ‘Transition from isolated to Collective Modes in </a:t>
            </a:r>
            <a:r>
              <a:rPr lang="en-CA" sz="1100" dirty="0" err="1">
                <a:solidFill>
                  <a:srgbClr val="3333CC"/>
                </a:solidFill>
              </a:rPr>
              <a:t>Plasmonic</a:t>
            </a:r>
            <a:r>
              <a:rPr lang="en-CA" sz="1100" dirty="0">
                <a:solidFill>
                  <a:srgbClr val="3333CC"/>
                </a:solidFill>
              </a:rPr>
              <a:t> Oligomers’, Nano Letters, 2010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-2977" y="6474611"/>
            <a:ext cx="3203848" cy="125125"/>
          </a:xfrm>
          <a:prstGeom prst="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CA" sz="2400">
              <a:solidFill>
                <a:srgbClr val="000000"/>
              </a:solidFill>
              <a:latin typeface="Times" pitchFamily="-110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25695" y="6464920"/>
            <a:ext cx="46876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>
                <a:solidFill>
                  <a:srgbClr val="3333CC"/>
                </a:solidFill>
              </a:rPr>
              <a:t>Image taken from: </a:t>
            </a:r>
            <a:r>
              <a:rPr lang="en-CA" sz="1100" dirty="0" err="1">
                <a:solidFill>
                  <a:srgbClr val="3333CC"/>
                </a:solidFill>
              </a:rPr>
              <a:t>ScienceGeist</a:t>
            </a:r>
            <a:r>
              <a:rPr lang="en-CA" sz="1100" dirty="0">
                <a:solidFill>
                  <a:srgbClr val="3333CC"/>
                </a:solidFill>
              </a:rPr>
              <a:t>, ‘</a:t>
            </a:r>
            <a:r>
              <a:rPr lang="en-CA" sz="1100" i="1" dirty="0">
                <a:solidFill>
                  <a:srgbClr val="3333CC"/>
                </a:solidFill>
              </a:rPr>
              <a:t>The Shape of Things’</a:t>
            </a:r>
            <a:endParaRPr lang="en-CA" sz="1100" dirty="0">
              <a:solidFill>
                <a:srgbClr val="3333CC"/>
              </a:solidFill>
            </a:endParaRPr>
          </a:p>
        </p:txBody>
      </p:sp>
      <p:sp>
        <p:nvSpPr>
          <p:cNvPr id="15" name="Slide Number Placeholder 5"/>
          <p:cNvSpPr txBox="1">
            <a:spLocks/>
          </p:cNvSpPr>
          <p:nvPr/>
        </p:nvSpPr>
        <p:spPr>
          <a:xfrm>
            <a:off x="8748464" y="6492875"/>
            <a:ext cx="3955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3333CC">
                    <a:lumMod val="75000"/>
                  </a:srgb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501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21" y="-180994"/>
            <a:ext cx="6553200" cy="914400"/>
          </a:xfrm>
        </p:spPr>
        <p:txBody>
          <a:bodyPr/>
          <a:lstStyle/>
          <a:p>
            <a:r>
              <a:rPr lang="en-CA" dirty="0" smtClean="0"/>
              <a:t>Colouring of Ag </a:t>
            </a:r>
            <a:endParaRPr lang="en-CA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18831" y="75805"/>
            <a:ext cx="2548414" cy="305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9307" y="60674"/>
            <a:ext cx="2548414" cy="30595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49528" y="3141982"/>
            <a:ext cx="26870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rgbClr val="FF0000"/>
                </a:solidFill>
              </a:rPr>
              <a:t>Colors obtained at 50 mm/s, 1064 nm, </a:t>
            </a:r>
            <a:r>
              <a:rPr lang="en-CA" sz="1400" dirty="0" err="1" smtClean="0">
                <a:solidFill>
                  <a:srgbClr val="FF0000"/>
                </a:solidFill>
              </a:rPr>
              <a:t>fluence</a:t>
            </a:r>
            <a:r>
              <a:rPr lang="en-CA" sz="1400" dirty="0" smtClean="0">
                <a:solidFill>
                  <a:srgbClr val="FF0000"/>
                </a:solidFill>
              </a:rPr>
              <a:t> of 1.67 J/cm</a:t>
            </a:r>
            <a:r>
              <a:rPr lang="en-CA" sz="1400" baseline="30000" dirty="0" smtClean="0">
                <a:solidFill>
                  <a:srgbClr val="FF0000"/>
                </a:solidFill>
              </a:rPr>
              <a:t>2</a:t>
            </a:r>
            <a:r>
              <a:rPr lang="en-CA" sz="1400" dirty="0" smtClean="0">
                <a:solidFill>
                  <a:srgbClr val="FF0000"/>
                </a:solidFill>
              </a:rPr>
              <a:t> (note: lower lightness)</a:t>
            </a:r>
            <a:endParaRPr lang="en-CA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9229" y="3135383"/>
            <a:ext cx="29085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rgbClr val="FF0000"/>
                </a:solidFill>
              </a:rPr>
              <a:t>Colors obtained at 1000 mm/s, 1064 nm, </a:t>
            </a:r>
            <a:r>
              <a:rPr lang="en-CA" sz="1400" dirty="0" err="1">
                <a:solidFill>
                  <a:srgbClr val="FF0000"/>
                </a:solidFill>
              </a:rPr>
              <a:t>f</a:t>
            </a:r>
            <a:r>
              <a:rPr lang="en-CA" sz="1400" dirty="0" err="1" smtClean="0">
                <a:solidFill>
                  <a:srgbClr val="FF0000"/>
                </a:solidFill>
              </a:rPr>
              <a:t>luence</a:t>
            </a:r>
            <a:r>
              <a:rPr lang="en-CA" sz="1400" dirty="0" smtClean="0">
                <a:solidFill>
                  <a:srgbClr val="FF0000"/>
                </a:solidFill>
              </a:rPr>
              <a:t> of 29.75 J/cm</a:t>
            </a:r>
            <a:r>
              <a:rPr lang="en-CA" sz="1400" baseline="30000" dirty="0" smtClean="0">
                <a:solidFill>
                  <a:srgbClr val="FF0000"/>
                </a:solidFill>
              </a:rPr>
              <a:t>2</a:t>
            </a:r>
            <a:r>
              <a:rPr lang="en-CA" sz="1400" dirty="0" smtClean="0">
                <a:solidFill>
                  <a:srgbClr val="FF0000"/>
                </a:solidFill>
              </a:rPr>
              <a:t> (note: higher lightness</a:t>
            </a:r>
            <a:r>
              <a:rPr lang="en-CA" sz="1600" dirty="0" smtClean="0">
                <a:solidFill>
                  <a:srgbClr val="FF0000"/>
                </a:solidFill>
              </a:rPr>
              <a:t>)</a:t>
            </a:r>
            <a:endParaRPr lang="en-CA" sz="1600" dirty="0">
              <a:solidFill>
                <a:srgbClr val="FF0000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807529" y="4993154"/>
            <a:ext cx="6480270" cy="1124744"/>
          </a:xfrm>
        </p:spPr>
        <p:txBody>
          <a:bodyPr/>
          <a:lstStyle/>
          <a:p>
            <a:r>
              <a:rPr lang="en-CA" dirty="0" smtClean="0"/>
              <a:t>Similar colours can be obtained via different sets of laser parameters</a:t>
            </a:r>
          </a:p>
          <a:p>
            <a:r>
              <a:rPr lang="en-CA" dirty="0" smtClean="0"/>
              <a:t>Colours are quantified using LCH colour space</a:t>
            </a:r>
          </a:p>
          <a:p>
            <a:r>
              <a:rPr lang="en-CA" dirty="0" smtClean="0"/>
              <a:t>Angle independent colours</a:t>
            </a:r>
            <a:endParaRPr lang="en-CA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748464" y="6493879"/>
            <a:ext cx="3955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4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  <p:pic>
        <p:nvPicPr>
          <p:cNvPr id="16" name="Picture 2" descr="http://1.bp.blogspot.com/_lNzlqVMcIj8/S88ujq-xwyI/AAAAAAAABvo/DnuVgcJYJtc/s1600/Color+identifi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72757"/>
            <a:ext cx="2319246" cy="256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158119" y="1268760"/>
            <a:ext cx="3160712" cy="1724025"/>
            <a:chOff x="2627313" y="1468438"/>
            <a:chExt cx="3688861" cy="2012950"/>
          </a:xfrm>
        </p:grpSpPr>
        <p:pic>
          <p:nvPicPr>
            <p:cNvPr id="12" name="Content Placeholder 3" descr="Screen Clippi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78"/>
            <a:stretch>
              <a:fillRect/>
            </a:stretch>
          </p:blipFill>
          <p:spPr bwMode="auto">
            <a:xfrm>
              <a:off x="2717800" y="1468438"/>
              <a:ext cx="3598374" cy="201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2627313" y="2413000"/>
              <a:ext cx="681037" cy="444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endParaRPr lang="en-CA" alt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235324" y="994518"/>
            <a:ext cx="3043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altLang="en-US" sz="1400" dirty="0">
                <a:solidFill>
                  <a:srgbClr val="000000"/>
                </a:solidFill>
              </a:rPr>
              <a:t>Raster scanning sample surface</a:t>
            </a:r>
            <a:endParaRPr lang="en-CA" altLang="en-US" sz="1400" dirty="0">
              <a:solidFill>
                <a:srgbClr val="000000"/>
              </a:solidFill>
            </a:endParaRPr>
          </a:p>
        </p:txBody>
      </p:sp>
      <p:pic>
        <p:nvPicPr>
          <p:cNvPr id="1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259489" y="3880646"/>
            <a:ext cx="5607746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13432" y="3135383"/>
            <a:ext cx="2687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1400" dirty="0">
              <a:solidFill>
                <a:srgbClr val="FF0000"/>
              </a:solidFill>
            </a:endParaRP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2848431" y="6514010"/>
            <a:ext cx="324306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3363" indent="-233363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J-M. </a:t>
            </a:r>
            <a:r>
              <a:rPr lang="en-US" altLang="es-ES" sz="1600" dirty="0" err="1">
                <a:solidFill>
                  <a:srgbClr val="FF0000"/>
                </a:solidFill>
                <a:latin typeface="Times New Roman" pitchFamily="18" charset="0"/>
              </a:rPr>
              <a:t>Guay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 et al. </a:t>
            </a:r>
            <a:r>
              <a:rPr lang="en-US" altLang="es-ES" sz="1600" b="1" dirty="0">
                <a:solidFill>
                  <a:srgbClr val="FF0000"/>
                </a:solidFill>
                <a:latin typeface="Times New Roman" pitchFamily="18" charset="0"/>
              </a:rPr>
              <a:t>Submitted</a:t>
            </a:r>
            <a:r>
              <a:rPr lang="en-US" altLang="es-ES" sz="1600" dirty="0">
                <a:solidFill>
                  <a:srgbClr val="FF0000"/>
                </a:solidFill>
                <a:latin typeface="Times New Roman" pitchFamily="18" charset="0"/>
              </a:rPr>
              <a:t> (2016)</a:t>
            </a:r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altLang="es-ES" sz="1600" baseline="30000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50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83" y="-171400"/>
            <a:ext cx="6553200" cy="914400"/>
          </a:xfrm>
        </p:spPr>
        <p:txBody>
          <a:bodyPr/>
          <a:lstStyle/>
          <a:p>
            <a:r>
              <a:rPr lang="en-CA" dirty="0" smtClean="0"/>
              <a:t>Colouring of Ag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1088"/>
            <a:ext cx="3955368" cy="26369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8" y="4221088"/>
            <a:ext cx="1982623" cy="264349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927530" y="4149080"/>
            <a:ext cx="3108966" cy="245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All Hue (colour) linked to a unique ‘total accumulated </a:t>
            </a:r>
            <a:r>
              <a:rPr lang="en-CA" sz="1800" dirty="0" err="1" smtClean="0">
                <a:solidFill>
                  <a:srgbClr val="000000"/>
                </a:solidFill>
              </a:rPr>
              <a:t>fluence</a:t>
            </a:r>
            <a:r>
              <a:rPr lang="en-CA" sz="1800" dirty="0" smtClean="0">
                <a:solidFill>
                  <a:srgbClr val="000000"/>
                </a:solidFill>
              </a:rPr>
              <a:t> value’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Colours can be ramped up for industrial applications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Coins that took hours now take minutes…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748464" y="6492875"/>
            <a:ext cx="3955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5	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8" y="489316"/>
            <a:ext cx="7772400" cy="3689430"/>
          </a:xfrm>
        </p:spPr>
      </p:pic>
    </p:spTree>
    <p:extLst>
      <p:ext uri="{BB962C8B-B14F-4D97-AF65-F5344CB8AC3E}">
        <p14:creationId xmlns:p14="http://schemas.microsoft.com/office/powerpoint/2010/main" val="320494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4359" y="4384798"/>
            <a:ext cx="3707904" cy="2453053"/>
          </a:xfrm>
        </p:spPr>
        <p:txBody>
          <a:bodyPr/>
          <a:lstStyle/>
          <a:p>
            <a:r>
              <a:rPr lang="en-CA" sz="1800" dirty="0" smtClean="0"/>
              <a:t>Controlling particle density with line spacing</a:t>
            </a:r>
          </a:p>
          <a:p>
            <a:r>
              <a:rPr lang="en-CA" sz="1800" dirty="0" smtClean="0"/>
              <a:t>3 distinct set of particles are deposited on the surface</a:t>
            </a:r>
          </a:p>
          <a:p>
            <a:r>
              <a:rPr lang="en-CA" sz="1800" dirty="0" smtClean="0"/>
              <a:t>2 sets capable of color and each changing oppositely with line spacing 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333" y="344610"/>
            <a:ext cx="7687748" cy="395342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1892523" y="4277653"/>
            <a:ext cx="504056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04998" y="4116446"/>
            <a:ext cx="36897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rgbClr val="FF0000"/>
                </a:solidFill>
              </a:rPr>
              <a:t>Increasing spacing</a:t>
            </a:r>
            <a:endParaRPr lang="en-CA" sz="1400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1102" y="-243408"/>
            <a:ext cx="8645354" cy="914400"/>
          </a:xfrm>
        </p:spPr>
        <p:txBody>
          <a:bodyPr/>
          <a:lstStyle/>
          <a:p>
            <a:r>
              <a:rPr lang="en-CA" dirty="0" smtClean="0"/>
              <a:t>Coloring of Ag</a:t>
            </a:r>
            <a:endParaRPr lang="en-CA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8604448" y="6492875"/>
            <a:ext cx="53955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3333CC">
                    <a:lumMod val="75000"/>
                  </a:srgbClr>
                </a:solidFill>
              </a:rPr>
              <a:t>6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64288" y="3618362"/>
            <a:ext cx="20957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rgbClr val="2D2DB9">
                        <a:tint val="90000"/>
                        <a:satMod val="120000"/>
                      </a:srgbClr>
                    </a:gs>
                    <a:gs pos="25000">
                      <a:srgbClr val="2D2DB9">
                        <a:tint val="93000"/>
                        <a:satMod val="120000"/>
                      </a:srgbClr>
                    </a:gs>
                    <a:gs pos="50000">
                      <a:srgbClr val="2D2DB9">
                        <a:shade val="89000"/>
                        <a:satMod val="110000"/>
                      </a:srgbClr>
                    </a:gs>
                    <a:gs pos="75000">
                      <a:srgbClr val="2D2DB9">
                        <a:tint val="93000"/>
                        <a:satMod val="120000"/>
                      </a:srgbClr>
                    </a:gs>
                    <a:gs pos="100000">
                      <a:srgbClr val="2D2DB9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Small</a:t>
            </a:r>
            <a:endParaRPr lang="en-US" sz="2800" b="1" dirty="0">
              <a:ln w="11430"/>
              <a:gradFill>
                <a:gsLst>
                  <a:gs pos="0">
                    <a:srgbClr val="2D2DB9">
                      <a:tint val="90000"/>
                      <a:satMod val="120000"/>
                    </a:srgbClr>
                  </a:gs>
                  <a:gs pos="25000">
                    <a:srgbClr val="2D2DB9">
                      <a:tint val="93000"/>
                      <a:satMod val="120000"/>
                    </a:srgbClr>
                  </a:gs>
                  <a:gs pos="50000">
                    <a:srgbClr val="2D2DB9">
                      <a:shade val="89000"/>
                      <a:satMod val="110000"/>
                    </a:srgbClr>
                  </a:gs>
                  <a:gs pos="75000">
                    <a:srgbClr val="2D2DB9">
                      <a:tint val="93000"/>
                      <a:satMod val="120000"/>
                    </a:srgbClr>
                  </a:gs>
                  <a:gs pos="100000">
                    <a:srgbClr val="2D2DB9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08304" y="1358965"/>
            <a:ext cx="209578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rgbClr val="2D2DB9">
                        <a:tint val="90000"/>
                        <a:satMod val="120000"/>
                      </a:srgbClr>
                    </a:gs>
                    <a:gs pos="25000">
                      <a:srgbClr val="2D2DB9">
                        <a:tint val="93000"/>
                        <a:satMod val="120000"/>
                      </a:srgbClr>
                    </a:gs>
                    <a:gs pos="50000">
                      <a:srgbClr val="2D2DB9">
                        <a:shade val="89000"/>
                        <a:satMod val="110000"/>
                      </a:srgbClr>
                    </a:gs>
                    <a:gs pos="75000">
                      <a:srgbClr val="2D2DB9">
                        <a:tint val="93000"/>
                        <a:satMod val="120000"/>
                      </a:srgbClr>
                    </a:gs>
                    <a:gs pos="100000">
                      <a:srgbClr val="2D2DB9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Medium, Large</a:t>
            </a:r>
            <a:endParaRPr lang="en-US" sz="2800" b="1" dirty="0">
              <a:ln w="11430"/>
              <a:gradFill>
                <a:gsLst>
                  <a:gs pos="0">
                    <a:srgbClr val="2D2DB9">
                      <a:tint val="90000"/>
                      <a:satMod val="120000"/>
                    </a:srgbClr>
                  </a:gs>
                  <a:gs pos="25000">
                    <a:srgbClr val="2D2DB9">
                      <a:tint val="93000"/>
                      <a:satMod val="120000"/>
                    </a:srgbClr>
                  </a:gs>
                  <a:gs pos="50000">
                    <a:srgbClr val="2D2DB9">
                      <a:shade val="89000"/>
                      <a:satMod val="110000"/>
                    </a:srgbClr>
                  </a:gs>
                  <a:gs pos="75000">
                    <a:srgbClr val="2D2DB9">
                      <a:tint val="93000"/>
                      <a:satMod val="120000"/>
                    </a:srgbClr>
                  </a:gs>
                  <a:gs pos="100000">
                    <a:srgbClr val="2D2DB9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" y="4892181"/>
            <a:ext cx="4608512" cy="1965819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cxnSpLocks noChangeShapeType="1"/>
          </p:cNvCxnSpPr>
          <p:nvPr/>
        </p:nvCxnSpPr>
        <p:spPr bwMode="auto">
          <a:xfrm>
            <a:off x="2828131" y="476672"/>
            <a:ext cx="3684587" cy="0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310731" y="116310"/>
            <a:ext cx="320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en-US" altLang="en-US" dirty="0">
                <a:solidFill>
                  <a:srgbClr val="C00000"/>
                </a:solidFill>
              </a:rPr>
              <a:t>Total accumulated </a:t>
            </a:r>
            <a:r>
              <a:rPr lang="en-US" altLang="en-US" dirty="0" err="1">
                <a:solidFill>
                  <a:srgbClr val="C00000"/>
                </a:solidFill>
              </a:rPr>
              <a:t>fluence</a:t>
            </a:r>
            <a:endParaRPr lang="en-CA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553200" cy="914400"/>
          </a:xfrm>
        </p:spPr>
        <p:txBody>
          <a:bodyPr/>
          <a:lstStyle/>
          <a:p>
            <a:r>
              <a:rPr lang="en-CA" dirty="0" smtClean="0"/>
              <a:t>FDTD simulations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202" y="-37245"/>
            <a:ext cx="5523553" cy="27000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6357" y="711235"/>
            <a:ext cx="3707904" cy="314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Small particles = coupling between the medium size particles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Small particles = </a:t>
            </a:r>
            <a:r>
              <a:rPr lang="en-CA" sz="1800" dirty="0" err="1" smtClean="0">
                <a:solidFill>
                  <a:srgbClr val="000000"/>
                </a:solidFill>
              </a:rPr>
              <a:t>plasmon</a:t>
            </a:r>
            <a:r>
              <a:rPr lang="en-CA" sz="1800" dirty="0" smtClean="0">
                <a:solidFill>
                  <a:srgbClr val="000000"/>
                </a:solidFill>
              </a:rPr>
              <a:t> resonances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Embedded small particles are shown to predict the experimental colors</a:t>
            </a: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1" t="12294" r="41032" b="3899"/>
          <a:stretch>
            <a:fillRect/>
          </a:stretch>
        </p:blipFill>
        <p:spPr bwMode="auto">
          <a:xfrm>
            <a:off x="5724128" y="2698315"/>
            <a:ext cx="3151188" cy="417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5860"/>
            <a:ext cx="3924920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Up Arrow 9"/>
          <p:cNvSpPr/>
          <p:nvPr/>
        </p:nvSpPr>
        <p:spPr bwMode="auto">
          <a:xfrm>
            <a:off x="683568" y="6498835"/>
            <a:ext cx="203200" cy="327025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11" name="Up Arrow 10"/>
          <p:cNvSpPr/>
          <p:nvPr/>
        </p:nvSpPr>
        <p:spPr bwMode="auto">
          <a:xfrm rot="5400000">
            <a:off x="5390862" y="5599336"/>
            <a:ext cx="203200" cy="327025"/>
          </a:xfrm>
          <a:prstGeom prst="upArrow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none">
            <a:spAutoFit/>
          </a:bodyPr>
          <a:lstStyle/>
          <a:p>
            <a:pPr>
              <a:defRPr/>
            </a:pPr>
            <a:endParaRPr lang="en-CA">
              <a:solidFill>
                <a:srgbClr val="000000"/>
              </a:solidFill>
            </a:endParaRPr>
          </a:p>
        </p:txBody>
      </p:sp>
      <p:sp>
        <p:nvSpPr>
          <p:cNvPr id="12" name="Up Arrow 12"/>
          <p:cNvSpPr>
            <a:spLocks noChangeArrowheads="1"/>
          </p:cNvSpPr>
          <p:nvPr/>
        </p:nvSpPr>
        <p:spPr bwMode="auto">
          <a:xfrm>
            <a:off x="2843808" y="5332635"/>
            <a:ext cx="204787" cy="328613"/>
          </a:xfrm>
          <a:prstGeom prst="upArrow">
            <a:avLst>
              <a:gd name="adj1" fmla="val 50000"/>
              <a:gd name="adj2" fmla="val 49841"/>
            </a:avLst>
          </a:prstGeom>
          <a:solidFill>
            <a:srgbClr val="C00000"/>
          </a:solidFill>
          <a:ln w="9525" algn="ctr">
            <a:solidFill>
              <a:srgbClr val="C000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endParaRPr lang="en-CA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Up Arrow 12"/>
          <p:cNvSpPr>
            <a:spLocks noChangeArrowheads="1"/>
          </p:cNvSpPr>
          <p:nvPr/>
        </p:nvSpPr>
        <p:spPr bwMode="auto">
          <a:xfrm rot="-5400000">
            <a:off x="8772922" y="5537334"/>
            <a:ext cx="204787" cy="328613"/>
          </a:xfrm>
          <a:prstGeom prst="upArrow">
            <a:avLst>
              <a:gd name="adj1" fmla="val 50000"/>
              <a:gd name="adj2" fmla="val 49841"/>
            </a:avLst>
          </a:prstGeom>
          <a:solidFill>
            <a:srgbClr val="C00000"/>
          </a:solidFill>
          <a:ln w="9525" algn="ctr">
            <a:solidFill>
              <a:srgbClr val="C000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endParaRPr lang="en-CA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748464" y="6492875"/>
            <a:ext cx="3955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3333CC">
                    <a:lumMod val="75000"/>
                  </a:srgbClr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22922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6553200" cy="914400"/>
          </a:xfrm>
        </p:spPr>
        <p:txBody>
          <a:bodyPr/>
          <a:lstStyle/>
          <a:p>
            <a:r>
              <a:rPr lang="en-CA" dirty="0" smtClean="0"/>
              <a:t>Coloring of Ag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764704"/>
            <a:ext cx="3096344" cy="332513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018" y="764704"/>
            <a:ext cx="3117342" cy="33209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4371235"/>
            <a:ext cx="3312368" cy="248427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695195" y="4509120"/>
            <a:ext cx="5256584" cy="245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2" charset="-128"/>
                <a:cs typeface="Verdan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r>
              <a:rPr lang="en-CA" sz="1800" dirty="0" smtClean="0">
                <a:solidFill>
                  <a:srgbClr val="000000"/>
                </a:solidFill>
              </a:rPr>
              <a:t>Can color topographical surfaces with ease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For minting it is in fact better than pad printing due to edges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Coloring independent of surface quality</a:t>
            </a:r>
          </a:p>
          <a:p>
            <a:r>
              <a:rPr lang="en-CA" sz="1800" dirty="0" smtClean="0">
                <a:solidFill>
                  <a:srgbClr val="000000"/>
                </a:solidFill>
              </a:rPr>
              <a:t>Can color rough (frosted) surfaces</a:t>
            </a:r>
          </a:p>
        </p:txBody>
      </p:sp>
      <p:sp>
        <p:nvSpPr>
          <p:cNvPr id="8" name="Slide Number Placeholder 5"/>
          <p:cNvSpPr txBox="1">
            <a:spLocks/>
          </p:cNvSpPr>
          <p:nvPr/>
        </p:nvSpPr>
        <p:spPr>
          <a:xfrm>
            <a:off x="8748464" y="6492875"/>
            <a:ext cx="3955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333CC">
                    <a:lumMod val="75000"/>
                  </a:srgbClr>
                </a:solidFill>
              </a:rPr>
              <a:t>8</a:t>
            </a:r>
            <a:endParaRPr lang="en-US" sz="1600" dirty="0">
              <a:solidFill>
                <a:srgbClr val="3333CC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068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Ottawa_PPT_FINALtest2">
  <a:themeElements>
    <a:clrScheme name="Garn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arne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lnDef>
  </a:objectDefaults>
  <a:extraClrSchemeLst>
    <a:extraClrScheme>
      <a:clrScheme name="Garn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rne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805</Words>
  <Application>Microsoft Office PowerPoint</Application>
  <PresentationFormat>On-screen Show (4:3)</PresentationFormat>
  <Paragraphs>125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Thème Office</vt:lpstr>
      <vt:lpstr>uOttawa_PPT_FINALtest2</vt:lpstr>
      <vt:lpstr>J-M Guay1,4, G. Côté1, M. Charron1, A. Cala’ Lesina1,3, J.S. Baxter1, L. Ramunno1,3, P. Berini1,3,4 and A. Weck1,2,4</vt:lpstr>
      <vt:lpstr>Acknowledgements</vt:lpstr>
      <vt:lpstr>Outline</vt:lpstr>
      <vt:lpstr>Introduction </vt:lpstr>
      <vt:lpstr>Colouring of Ag </vt:lpstr>
      <vt:lpstr>Colouring of Ag</vt:lpstr>
      <vt:lpstr>Coloring of Ag</vt:lpstr>
      <vt:lpstr>FDTD simulations</vt:lpstr>
      <vt:lpstr>Coloring of Ag</vt:lpstr>
      <vt:lpstr>Coloring of Ag</vt:lpstr>
      <vt:lpstr>Burst Coloring of Gold </vt:lpstr>
      <vt:lpstr>Surface passivation and colour protection </vt:lpstr>
      <vt:lpstr>Surface passivation and colour protection </vt:lpstr>
      <vt:lpstr>Angle dependent colours</vt:lpstr>
      <vt:lpstr>Introduction</vt:lpstr>
      <vt:lpstr>Holograms (direct writing on Ag)</vt:lpstr>
      <vt:lpstr>Holograms</vt:lpstr>
      <vt:lpstr>Hologram (Transfer)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J-M Guay1,4, G. Côté1, M. Charron1, A. Cala’ Lesina1,3, J.S. Baxter1, L. Rammuno1,3, P. Berini1,3,4 and A. Weck1,2,4</dc:title>
  <dc:creator>J-M</dc:creator>
  <cp:lastModifiedBy>J-M</cp:lastModifiedBy>
  <cp:revision>17</cp:revision>
  <dcterms:created xsi:type="dcterms:W3CDTF">2016-04-30T19:48:04Z</dcterms:created>
  <dcterms:modified xsi:type="dcterms:W3CDTF">2016-06-13T15:48:12Z</dcterms:modified>
</cp:coreProperties>
</file>