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2"/>
  </p:notesMasterIdLst>
  <p:sldIdLst>
    <p:sldId id="256" r:id="rId2"/>
    <p:sldId id="275" r:id="rId3"/>
    <p:sldId id="259" r:id="rId4"/>
    <p:sldId id="296" r:id="rId5"/>
    <p:sldId id="309" r:id="rId6"/>
    <p:sldId id="290" r:id="rId7"/>
    <p:sldId id="295" r:id="rId8"/>
    <p:sldId id="294" r:id="rId9"/>
    <p:sldId id="262" r:id="rId10"/>
    <p:sldId id="308" r:id="rId11"/>
    <p:sldId id="278" r:id="rId12"/>
    <p:sldId id="302" r:id="rId13"/>
    <p:sldId id="281" r:id="rId14"/>
    <p:sldId id="268" r:id="rId15"/>
    <p:sldId id="271" r:id="rId16"/>
    <p:sldId id="304" r:id="rId17"/>
    <p:sldId id="311" r:id="rId18"/>
    <p:sldId id="312" r:id="rId19"/>
    <p:sldId id="291" r:id="rId20"/>
    <p:sldId id="292" r:id="rId21"/>
    <p:sldId id="293" r:id="rId22"/>
    <p:sldId id="282" r:id="rId23"/>
    <p:sldId id="314" r:id="rId24"/>
    <p:sldId id="287" r:id="rId25"/>
    <p:sldId id="269" r:id="rId26"/>
    <p:sldId id="270" r:id="rId27"/>
    <p:sldId id="298" r:id="rId28"/>
    <p:sldId id="305" r:id="rId29"/>
    <p:sldId id="310" r:id="rId30"/>
    <p:sldId id="313" r:id="rId31"/>
  </p:sldIdLst>
  <p:sldSz cx="9144000" cy="6858000" type="letter"/>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ＭＳ Ｐゴシック" pitchFamily="-106"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ＭＳ Ｐゴシック" pitchFamily="-106"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ＭＳ Ｐゴシック" pitchFamily="-106"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ＭＳ Ｐゴシック" pitchFamily="-106"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ＭＳ Ｐゴシック" pitchFamily="-106"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itchFamily="-106"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itchFamily="-106"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itchFamily="-106"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itchFamily="-106"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0030"/>
    <a:srgbClr val="81BAF2"/>
    <a:srgbClr val="F27272"/>
    <a:srgbClr val="F2C572"/>
    <a:srgbClr val="990025"/>
    <a:srgbClr val="C02834"/>
    <a:srgbClr val="D20031"/>
    <a:srgbClr val="FF9393"/>
    <a:srgbClr val="CD99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1" autoAdjust="0"/>
    <p:restoredTop sz="73626" autoAdjust="0"/>
  </p:normalViewPr>
  <p:slideViewPr>
    <p:cSldViewPr>
      <p:cViewPr varScale="1">
        <p:scale>
          <a:sx n="52" d="100"/>
          <a:sy n="52" d="100"/>
        </p:scale>
        <p:origin x="203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5453BC-75E9-4E15-9EA0-74D73448D74A}" type="doc">
      <dgm:prSet loTypeId="urn:microsoft.com/office/officeart/2005/8/layout/chevron1" loCatId="process" qsTypeId="urn:microsoft.com/office/officeart/2005/8/quickstyle/simple1" qsCatId="simple" csTypeId="urn:microsoft.com/office/officeart/2005/8/colors/accent1_2" csCatId="accent1" phldr="1"/>
      <dgm:spPr/>
    </dgm:pt>
    <dgm:pt modelId="{9D66594D-3BF3-4A86-8F24-31BAF97F3B7C}">
      <dgm:prSet phldrT="[Text]"/>
      <dgm:spPr>
        <a:solidFill>
          <a:schemeClr val="tx1"/>
        </a:solidFill>
        <a:ln>
          <a:solidFill>
            <a:srgbClr val="990025"/>
          </a:solidFill>
        </a:ln>
      </dgm:spPr>
      <dgm:t>
        <a:bodyPr/>
        <a:lstStyle/>
        <a:p>
          <a:r>
            <a:rPr lang="en-US" dirty="0" smtClean="0"/>
            <a:t>Raw Spectra</a:t>
          </a:r>
          <a:endParaRPr lang="en-CA" dirty="0"/>
        </a:p>
      </dgm:t>
    </dgm:pt>
    <dgm:pt modelId="{F93B85E9-F349-434B-A21C-6EB1BECD3879}" type="parTrans" cxnId="{93A7B2B4-20E7-4F3B-8C7E-5CD360AFD93F}">
      <dgm:prSet/>
      <dgm:spPr/>
      <dgm:t>
        <a:bodyPr/>
        <a:lstStyle/>
        <a:p>
          <a:endParaRPr lang="en-CA"/>
        </a:p>
      </dgm:t>
    </dgm:pt>
    <dgm:pt modelId="{F780B219-D5E2-46DC-9259-D40708591343}" type="sibTrans" cxnId="{93A7B2B4-20E7-4F3B-8C7E-5CD360AFD93F}">
      <dgm:prSet/>
      <dgm:spPr/>
      <dgm:t>
        <a:bodyPr/>
        <a:lstStyle/>
        <a:p>
          <a:endParaRPr lang="en-CA"/>
        </a:p>
      </dgm:t>
    </dgm:pt>
    <dgm:pt modelId="{0C9E1835-5AFB-4083-B737-763698FF584E}">
      <dgm:prSet phldrT="[Text]"/>
      <dgm:spPr>
        <a:solidFill>
          <a:srgbClr val="990025"/>
        </a:solidFill>
        <a:ln>
          <a:solidFill>
            <a:schemeClr val="tx1"/>
          </a:solidFill>
        </a:ln>
      </dgm:spPr>
      <dgm:t>
        <a:bodyPr/>
        <a:lstStyle/>
        <a:p>
          <a:r>
            <a:rPr lang="en-US" dirty="0" smtClean="0"/>
            <a:t>Smoothing</a:t>
          </a:r>
        </a:p>
        <a:p>
          <a:r>
            <a:rPr lang="en-US" dirty="0" smtClean="0"/>
            <a:t>Normalization</a:t>
          </a:r>
          <a:endParaRPr lang="en-CA" dirty="0"/>
        </a:p>
      </dgm:t>
    </dgm:pt>
    <dgm:pt modelId="{5CCDB152-748E-4F86-B4FC-71E0B0E9D498}" type="parTrans" cxnId="{AA09C88F-5460-4854-A5A0-3985766780A4}">
      <dgm:prSet/>
      <dgm:spPr/>
      <dgm:t>
        <a:bodyPr/>
        <a:lstStyle/>
        <a:p>
          <a:endParaRPr lang="en-CA"/>
        </a:p>
      </dgm:t>
    </dgm:pt>
    <dgm:pt modelId="{CAE7C54F-65AB-4EE0-A5CF-274D9B9926ED}" type="sibTrans" cxnId="{AA09C88F-5460-4854-A5A0-3985766780A4}">
      <dgm:prSet/>
      <dgm:spPr/>
      <dgm:t>
        <a:bodyPr/>
        <a:lstStyle/>
        <a:p>
          <a:endParaRPr lang="en-CA"/>
        </a:p>
      </dgm:t>
    </dgm:pt>
    <dgm:pt modelId="{681F1064-BEF4-4263-B5FC-385FB0762D38}">
      <dgm:prSet phldrT="[Text]"/>
      <dgm:spPr>
        <a:solidFill>
          <a:srgbClr val="990025"/>
        </a:solidFill>
        <a:ln>
          <a:solidFill>
            <a:schemeClr val="tx1"/>
          </a:solidFill>
        </a:ln>
      </dgm:spPr>
      <dgm:t>
        <a:bodyPr/>
        <a:lstStyle/>
        <a:p>
          <a:r>
            <a:rPr lang="en-US" dirty="0" smtClean="0"/>
            <a:t>Background Removal</a:t>
          </a:r>
          <a:endParaRPr lang="en-CA" dirty="0"/>
        </a:p>
      </dgm:t>
    </dgm:pt>
    <dgm:pt modelId="{8D200465-6157-4057-B187-77DEF5FB44E9}" type="parTrans" cxnId="{C42EC9F8-8EAD-498E-A3C8-DAC9C8F8A3B0}">
      <dgm:prSet/>
      <dgm:spPr/>
      <dgm:t>
        <a:bodyPr/>
        <a:lstStyle/>
        <a:p>
          <a:endParaRPr lang="en-CA"/>
        </a:p>
      </dgm:t>
    </dgm:pt>
    <dgm:pt modelId="{AE4A301C-3CE3-4073-87C4-37B206FA22A5}" type="sibTrans" cxnId="{C42EC9F8-8EAD-498E-A3C8-DAC9C8F8A3B0}">
      <dgm:prSet/>
      <dgm:spPr/>
      <dgm:t>
        <a:bodyPr/>
        <a:lstStyle/>
        <a:p>
          <a:endParaRPr lang="en-CA"/>
        </a:p>
      </dgm:t>
    </dgm:pt>
    <dgm:pt modelId="{9FCA8BAC-EACE-4EDC-A127-C8D466A9D1C7}">
      <dgm:prSet phldrT="[Text]"/>
      <dgm:spPr>
        <a:solidFill>
          <a:srgbClr val="990025"/>
        </a:solidFill>
        <a:ln>
          <a:solidFill>
            <a:schemeClr val="tx1"/>
          </a:solidFill>
        </a:ln>
      </dgm:spPr>
      <dgm:t>
        <a:bodyPr/>
        <a:lstStyle/>
        <a:p>
          <a:r>
            <a:rPr lang="en-US" dirty="0" smtClean="0"/>
            <a:t>Classification</a:t>
          </a:r>
          <a:endParaRPr lang="en-CA" dirty="0"/>
        </a:p>
      </dgm:t>
    </dgm:pt>
    <dgm:pt modelId="{0C5FEC4C-F943-4DF4-ABDE-FF2037E3364E}" type="parTrans" cxnId="{53031B4F-51E4-499B-ACBE-6B44C8A5F626}">
      <dgm:prSet/>
      <dgm:spPr/>
      <dgm:t>
        <a:bodyPr/>
        <a:lstStyle/>
        <a:p>
          <a:endParaRPr lang="en-CA"/>
        </a:p>
      </dgm:t>
    </dgm:pt>
    <dgm:pt modelId="{F2AD7D82-2077-47FA-AD93-1768E781557B}" type="sibTrans" cxnId="{53031B4F-51E4-499B-ACBE-6B44C8A5F626}">
      <dgm:prSet/>
      <dgm:spPr/>
      <dgm:t>
        <a:bodyPr/>
        <a:lstStyle/>
        <a:p>
          <a:endParaRPr lang="en-CA"/>
        </a:p>
      </dgm:t>
    </dgm:pt>
    <dgm:pt modelId="{2560B057-DCC0-4127-A966-4459080077EE}" type="pres">
      <dgm:prSet presAssocID="{845453BC-75E9-4E15-9EA0-74D73448D74A}" presName="Name0" presStyleCnt="0">
        <dgm:presLayoutVars>
          <dgm:dir/>
          <dgm:animLvl val="lvl"/>
          <dgm:resizeHandles val="exact"/>
        </dgm:presLayoutVars>
      </dgm:prSet>
      <dgm:spPr/>
    </dgm:pt>
    <dgm:pt modelId="{5CF53156-D5A6-4311-96EC-4DF0648DADBD}" type="pres">
      <dgm:prSet presAssocID="{9D66594D-3BF3-4A86-8F24-31BAF97F3B7C}" presName="parTxOnly" presStyleLbl="node1" presStyleIdx="0" presStyleCnt="4">
        <dgm:presLayoutVars>
          <dgm:chMax val="0"/>
          <dgm:chPref val="0"/>
          <dgm:bulletEnabled val="1"/>
        </dgm:presLayoutVars>
      </dgm:prSet>
      <dgm:spPr/>
      <dgm:t>
        <a:bodyPr/>
        <a:lstStyle/>
        <a:p>
          <a:endParaRPr lang="en-CA"/>
        </a:p>
      </dgm:t>
    </dgm:pt>
    <dgm:pt modelId="{F39FA80F-206D-4FF1-9276-33C05F9F7D3E}" type="pres">
      <dgm:prSet presAssocID="{F780B219-D5E2-46DC-9259-D40708591343}" presName="parTxOnlySpace" presStyleCnt="0"/>
      <dgm:spPr/>
    </dgm:pt>
    <dgm:pt modelId="{F91F080B-8880-4372-847B-D647C1D0D31A}" type="pres">
      <dgm:prSet presAssocID="{681F1064-BEF4-4263-B5FC-385FB0762D38}" presName="parTxOnly" presStyleLbl="node1" presStyleIdx="1" presStyleCnt="4">
        <dgm:presLayoutVars>
          <dgm:chMax val="0"/>
          <dgm:chPref val="0"/>
          <dgm:bulletEnabled val="1"/>
        </dgm:presLayoutVars>
      </dgm:prSet>
      <dgm:spPr/>
      <dgm:t>
        <a:bodyPr/>
        <a:lstStyle/>
        <a:p>
          <a:endParaRPr lang="en-CA"/>
        </a:p>
      </dgm:t>
    </dgm:pt>
    <dgm:pt modelId="{DA9EDDA9-49DE-42F7-980F-B38B2A4667A9}" type="pres">
      <dgm:prSet presAssocID="{AE4A301C-3CE3-4073-87C4-37B206FA22A5}" presName="parTxOnlySpace" presStyleCnt="0"/>
      <dgm:spPr/>
    </dgm:pt>
    <dgm:pt modelId="{737FEA82-2F85-4E8B-87A7-34E1AC4476C1}" type="pres">
      <dgm:prSet presAssocID="{0C9E1835-5AFB-4083-B737-763698FF584E}" presName="parTxOnly" presStyleLbl="node1" presStyleIdx="2" presStyleCnt="4">
        <dgm:presLayoutVars>
          <dgm:chMax val="0"/>
          <dgm:chPref val="0"/>
          <dgm:bulletEnabled val="1"/>
        </dgm:presLayoutVars>
      </dgm:prSet>
      <dgm:spPr/>
      <dgm:t>
        <a:bodyPr/>
        <a:lstStyle/>
        <a:p>
          <a:endParaRPr lang="en-CA"/>
        </a:p>
      </dgm:t>
    </dgm:pt>
    <dgm:pt modelId="{EE2E01FE-8723-4AC5-B56D-415AB2EDB69D}" type="pres">
      <dgm:prSet presAssocID="{CAE7C54F-65AB-4EE0-A5CF-274D9B9926ED}" presName="parTxOnlySpace" presStyleCnt="0"/>
      <dgm:spPr/>
    </dgm:pt>
    <dgm:pt modelId="{6D8B29F4-C646-4A91-AF3E-08E10CF3646F}" type="pres">
      <dgm:prSet presAssocID="{9FCA8BAC-EACE-4EDC-A127-C8D466A9D1C7}" presName="parTxOnly" presStyleLbl="node1" presStyleIdx="3" presStyleCnt="4">
        <dgm:presLayoutVars>
          <dgm:chMax val="0"/>
          <dgm:chPref val="0"/>
          <dgm:bulletEnabled val="1"/>
        </dgm:presLayoutVars>
      </dgm:prSet>
      <dgm:spPr/>
      <dgm:t>
        <a:bodyPr/>
        <a:lstStyle/>
        <a:p>
          <a:endParaRPr lang="en-CA"/>
        </a:p>
      </dgm:t>
    </dgm:pt>
  </dgm:ptLst>
  <dgm:cxnLst>
    <dgm:cxn modelId="{9241EF54-3081-4027-9741-BB059D6CCF00}" type="presOf" srcId="{9FCA8BAC-EACE-4EDC-A127-C8D466A9D1C7}" destId="{6D8B29F4-C646-4A91-AF3E-08E10CF3646F}" srcOrd="0" destOrd="0" presId="urn:microsoft.com/office/officeart/2005/8/layout/chevron1"/>
    <dgm:cxn modelId="{AA09C88F-5460-4854-A5A0-3985766780A4}" srcId="{845453BC-75E9-4E15-9EA0-74D73448D74A}" destId="{0C9E1835-5AFB-4083-B737-763698FF584E}" srcOrd="2" destOrd="0" parTransId="{5CCDB152-748E-4F86-B4FC-71E0B0E9D498}" sibTransId="{CAE7C54F-65AB-4EE0-A5CF-274D9B9926ED}"/>
    <dgm:cxn modelId="{C42EC9F8-8EAD-498E-A3C8-DAC9C8F8A3B0}" srcId="{845453BC-75E9-4E15-9EA0-74D73448D74A}" destId="{681F1064-BEF4-4263-B5FC-385FB0762D38}" srcOrd="1" destOrd="0" parTransId="{8D200465-6157-4057-B187-77DEF5FB44E9}" sibTransId="{AE4A301C-3CE3-4073-87C4-37B206FA22A5}"/>
    <dgm:cxn modelId="{FC472B5D-4827-42D4-9841-D65A5EBF2A83}" type="presOf" srcId="{681F1064-BEF4-4263-B5FC-385FB0762D38}" destId="{F91F080B-8880-4372-847B-D647C1D0D31A}" srcOrd="0" destOrd="0" presId="urn:microsoft.com/office/officeart/2005/8/layout/chevron1"/>
    <dgm:cxn modelId="{3583B753-B1B7-4C0B-AF63-75E7F6A071E6}" type="presOf" srcId="{0C9E1835-5AFB-4083-B737-763698FF584E}" destId="{737FEA82-2F85-4E8B-87A7-34E1AC4476C1}" srcOrd="0" destOrd="0" presId="urn:microsoft.com/office/officeart/2005/8/layout/chevron1"/>
    <dgm:cxn modelId="{06396F6C-5F9E-43EE-BBEF-740971C16C3F}" type="presOf" srcId="{845453BC-75E9-4E15-9EA0-74D73448D74A}" destId="{2560B057-DCC0-4127-A966-4459080077EE}" srcOrd="0" destOrd="0" presId="urn:microsoft.com/office/officeart/2005/8/layout/chevron1"/>
    <dgm:cxn modelId="{93A7B2B4-20E7-4F3B-8C7E-5CD360AFD93F}" srcId="{845453BC-75E9-4E15-9EA0-74D73448D74A}" destId="{9D66594D-3BF3-4A86-8F24-31BAF97F3B7C}" srcOrd="0" destOrd="0" parTransId="{F93B85E9-F349-434B-A21C-6EB1BECD3879}" sibTransId="{F780B219-D5E2-46DC-9259-D40708591343}"/>
    <dgm:cxn modelId="{53031B4F-51E4-499B-ACBE-6B44C8A5F626}" srcId="{845453BC-75E9-4E15-9EA0-74D73448D74A}" destId="{9FCA8BAC-EACE-4EDC-A127-C8D466A9D1C7}" srcOrd="3" destOrd="0" parTransId="{0C5FEC4C-F943-4DF4-ABDE-FF2037E3364E}" sibTransId="{F2AD7D82-2077-47FA-AD93-1768E781557B}"/>
    <dgm:cxn modelId="{C7729CB7-D265-4C8B-92E9-316379F0033F}" type="presOf" srcId="{9D66594D-3BF3-4A86-8F24-31BAF97F3B7C}" destId="{5CF53156-D5A6-4311-96EC-4DF0648DADBD}" srcOrd="0" destOrd="0" presId="urn:microsoft.com/office/officeart/2005/8/layout/chevron1"/>
    <dgm:cxn modelId="{660D9C93-C325-4249-979A-20261A1AFEB4}" type="presParOf" srcId="{2560B057-DCC0-4127-A966-4459080077EE}" destId="{5CF53156-D5A6-4311-96EC-4DF0648DADBD}" srcOrd="0" destOrd="0" presId="urn:microsoft.com/office/officeart/2005/8/layout/chevron1"/>
    <dgm:cxn modelId="{92C06BA2-FBAB-46A9-9CBF-BA962F26682F}" type="presParOf" srcId="{2560B057-DCC0-4127-A966-4459080077EE}" destId="{F39FA80F-206D-4FF1-9276-33C05F9F7D3E}" srcOrd="1" destOrd="0" presId="urn:microsoft.com/office/officeart/2005/8/layout/chevron1"/>
    <dgm:cxn modelId="{325ACF98-4530-4CBB-93C9-3359675F1B1F}" type="presParOf" srcId="{2560B057-DCC0-4127-A966-4459080077EE}" destId="{F91F080B-8880-4372-847B-D647C1D0D31A}" srcOrd="2" destOrd="0" presId="urn:microsoft.com/office/officeart/2005/8/layout/chevron1"/>
    <dgm:cxn modelId="{29CD6E41-09F5-4A7D-97C6-7915CDA84734}" type="presParOf" srcId="{2560B057-DCC0-4127-A966-4459080077EE}" destId="{DA9EDDA9-49DE-42F7-980F-B38B2A4667A9}" srcOrd="3" destOrd="0" presId="urn:microsoft.com/office/officeart/2005/8/layout/chevron1"/>
    <dgm:cxn modelId="{1E8A8F18-9AD0-4F8F-B23B-1C61AE18408E}" type="presParOf" srcId="{2560B057-DCC0-4127-A966-4459080077EE}" destId="{737FEA82-2F85-4E8B-87A7-34E1AC4476C1}" srcOrd="4" destOrd="0" presId="urn:microsoft.com/office/officeart/2005/8/layout/chevron1"/>
    <dgm:cxn modelId="{B2E3A1B2-8414-4152-ACEE-A14A1929AC3E}" type="presParOf" srcId="{2560B057-DCC0-4127-A966-4459080077EE}" destId="{EE2E01FE-8723-4AC5-B56D-415AB2EDB69D}" srcOrd="5" destOrd="0" presId="urn:microsoft.com/office/officeart/2005/8/layout/chevron1"/>
    <dgm:cxn modelId="{F6A22F96-6036-4DC3-9C99-834582E31D11}" type="presParOf" srcId="{2560B057-DCC0-4127-A966-4459080077EE}" destId="{6D8B29F4-C646-4A91-AF3E-08E10CF3646F}" srcOrd="6" destOrd="0" presId="urn:microsoft.com/office/officeart/2005/8/layout/chevro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5453BC-75E9-4E15-9EA0-74D73448D74A}" type="doc">
      <dgm:prSet loTypeId="urn:microsoft.com/office/officeart/2005/8/layout/chevron1" loCatId="process" qsTypeId="urn:microsoft.com/office/officeart/2005/8/quickstyle/simple1" qsCatId="simple" csTypeId="urn:microsoft.com/office/officeart/2005/8/colors/accent1_2" csCatId="accent1" phldr="1"/>
      <dgm:spPr/>
    </dgm:pt>
    <dgm:pt modelId="{9D66594D-3BF3-4A86-8F24-31BAF97F3B7C}">
      <dgm:prSet phldrT="[Text]"/>
      <dgm:spPr>
        <a:solidFill>
          <a:srgbClr val="990025"/>
        </a:solidFill>
        <a:ln>
          <a:solidFill>
            <a:schemeClr val="tx1"/>
          </a:solidFill>
        </a:ln>
      </dgm:spPr>
      <dgm:t>
        <a:bodyPr/>
        <a:lstStyle/>
        <a:p>
          <a:r>
            <a:rPr lang="en-US" dirty="0" smtClean="0"/>
            <a:t>Raw Spectra</a:t>
          </a:r>
          <a:endParaRPr lang="en-CA" dirty="0"/>
        </a:p>
      </dgm:t>
    </dgm:pt>
    <dgm:pt modelId="{F93B85E9-F349-434B-A21C-6EB1BECD3879}" type="parTrans" cxnId="{93A7B2B4-20E7-4F3B-8C7E-5CD360AFD93F}">
      <dgm:prSet/>
      <dgm:spPr/>
      <dgm:t>
        <a:bodyPr/>
        <a:lstStyle/>
        <a:p>
          <a:endParaRPr lang="en-CA"/>
        </a:p>
      </dgm:t>
    </dgm:pt>
    <dgm:pt modelId="{F780B219-D5E2-46DC-9259-D40708591343}" type="sibTrans" cxnId="{93A7B2B4-20E7-4F3B-8C7E-5CD360AFD93F}">
      <dgm:prSet/>
      <dgm:spPr/>
      <dgm:t>
        <a:bodyPr/>
        <a:lstStyle/>
        <a:p>
          <a:endParaRPr lang="en-CA"/>
        </a:p>
      </dgm:t>
    </dgm:pt>
    <dgm:pt modelId="{0C9E1835-5AFB-4083-B737-763698FF584E}">
      <dgm:prSet phldrT="[Text]"/>
      <dgm:spPr>
        <a:solidFill>
          <a:schemeClr val="tx1"/>
        </a:solidFill>
        <a:ln>
          <a:solidFill>
            <a:srgbClr val="990025"/>
          </a:solidFill>
        </a:ln>
      </dgm:spPr>
      <dgm:t>
        <a:bodyPr/>
        <a:lstStyle/>
        <a:p>
          <a:r>
            <a:rPr lang="en-US" dirty="0" smtClean="0"/>
            <a:t>Smoothing</a:t>
          </a:r>
        </a:p>
        <a:p>
          <a:r>
            <a:rPr lang="en-US" dirty="0" smtClean="0"/>
            <a:t>Normalization</a:t>
          </a:r>
          <a:endParaRPr lang="en-CA" dirty="0"/>
        </a:p>
      </dgm:t>
    </dgm:pt>
    <dgm:pt modelId="{5CCDB152-748E-4F86-B4FC-71E0B0E9D498}" type="parTrans" cxnId="{AA09C88F-5460-4854-A5A0-3985766780A4}">
      <dgm:prSet/>
      <dgm:spPr/>
      <dgm:t>
        <a:bodyPr/>
        <a:lstStyle/>
        <a:p>
          <a:endParaRPr lang="en-CA"/>
        </a:p>
      </dgm:t>
    </dgm:pt>
    <dgm:pt modelId="{CAE7C54F-65AB-4EE0-A5CF-274D9B9926ED}" type="sibTrans" cxnId="{AA09C88F-5460-4854-A5A0-3985766780A4}">
      <dgm:prSet/>
      <dgm:spPr/>
      <dgm:t>
        <a:bodyPr/>
        <a:lstStyle/>
        <a:p>
          <a:endParaRPr lang="en-CA"/>
        </a:p>
      </dgm:t>
    </dgm:pt>
    <dgm:pt modelId="{681F1064-BEF4-4263-B5FC-385FB0762D38}">
      <dgm:prSet phldrT="[Text]"/>
      <dgm:spPr>
        <a:solidFill>
          <a:schemeClr val="tx1"/>
        </a:solidFill>
        <a:ln>
          <a:solidFill>
            <a:srgbClr val="990025"/>
          </a:solidFill>
        </a:ln>
      </dgm:spPr>
      <dgm:t>
        <a:bodyPr/>
        <a:lstStyle/>
        <a:p>
          <a:r>
            <a:rPr lang="en-US" dirty="0" smtClean="0"/>
            <a:t>Background Removal</a:t>
          </a:r>
          <a:endParaRPr lang="en-CA" dirty="0"/>
        </a:p>
      </dgm:t>
    </dgm:pt>
    <dgm:pt modelId="{8D200465-6157-4057-B187-77DEF5FB44E9}" type="parTrans" cxnId="{C42EC9F8-8EAD-498E-A3C8-DAC9C8F8A3B0}">
      <dgm:prSet/>
      <dgm:spPr/>
      <dgm:t>
        <a:bodyPr/>
        <a:lstStyle/>
        <a:p>
          <a:endParaRPr lang="en-CA"/>
        </a:p>
      </dgm:t>
    </dgm:pt>
    <dgm:pt modelId="{AE4A301C-3CE3-4073-87C4-37B206FA22A5}" type="sibTrans" cxnId="{C42EC9F8-8EAD-498E-A3C8-DAC9C8F8A3B0}">
      <dgm:prSet/>
      <dgm:spPr/>
      <dgm:t>
        <a:bodyPr/>
        <a:lstStyle/>
        <a:p>
          <a:endParaRPr lang="en-CA"/>
        </a:p>
      </dgm:t>
    </dgm:pt>
    <dgm:pt modelId="{9FCA8BAC-EACE-4EDC-A127-C8D466A9D1C7}">
      <dgm:prSet phldrT="[Text]"/>
      <dgm:spPr>
        <a:solidFill>
          <a:srgbClr val="990025"/>
        </a:solidFill>
        <a:ln>
          <a:solidFill>
            <a:schemeClr val="tx1"/>
          </a:solidFill>
        </a:ln>
      </dgm:spPr>
      <dgm:t>
        <a:bodyPr/>
        <a:lstStyle/>
        <a:p>
          <a:r>
            <a:rPr lang="en-US" dirty="0" smtClean="0"/>
            <a:t>Classification</a:t>
          </a:r>
          <a:endParaRPr lang="en-CA" dirty="0"/>
        </a:p>
      </dgm:t>
    </dgm:pt>
    <dgm:pt modelId="{0C5FEC4C-F943-4DF4-ABDE-FF2037E3364E}" type="parTrans" cxnId="{53031B4F-51E4-499B-ACBE-6B44C8A5F626}">
      <dgm:prSet/>
      <dgm:spPr/>
      <dgm:t>
        <a:bodyPr/>
        <a:lstStyle/>
        <a:p>
          <a:endParaRPr lang="en-CA"/>
        </a:p>
      </dgm:t>
    </dgm:pt>
    <dgm:pt modelId="{F2AD7D82-2077-47FA-AD93-1768E781557B}" type="sibTrans" cxnId="{53031B4F-51E4-499B-ACBE-6B44C8A5F626}">
      <dgm:prSet/>
      <dgm:spPr/>
      <dgm:t>
        <a:bodyPr/>
        <a:lstStyle/>
        <a:p>
          <a:endParaRPr lang="en-CA"/>
        </a:p>
      </dgm:t>
    </dgm:pt>
    <dgm:pt modelId="{2560B057-DCC0-4127-A966-4459080077EE}" type="pres">
      <dgm:prSet presAssocID="{845453BC-75E9-4E15-9EA0-74D73448D74A}" presName="Name0" presStyleCnt="0">
        <dgm:presLayoutVars>
          <dgm:dir/>
          <dgm:animLvl val="lvl"/>
          <dgm:resizeHandles val="exact"/>
        </dgm:presLayoutVars>
      </dgm:prSet>
      <dgm:spPr/>
    </dgm:pt>
    <dgm:pt modelId="{5CF53156-D5A6-4311-96EC-4DF0648DADBD}" type="pres">
      <dgm:prSet presAssocID="{9D66594D-3BF3-4A86-8F24-31BAF97F3B7C}" presName="parTxOnly" presStyleLbl="node1" presStyleIdx="0" presStyleCnt="4">
        <dgm:presLayoutVars>
          <dgm:chMax val="0"/>
          <dgm:chPref val="0"/>
          <dgm:bulletEnabled val="1"/>
        </dgm:presLayoutVars>
      </dgm:prSet>
      <dgm:spPr/>
      <dgm:t>
        <a:bodyPr/>
        <a:lstStyle/>
        <a:p>
          <a:endParaRPr lang="en-CA"/>
        </a:p>
      </dgm:t>
    </dgm:pt>
    <dgm:pt modelId="{F39FA80F-206D-4FF1-9276-33C05F9F7D3E}" type="pres">
      <dgm:prSet presAssocID="{F780B219-D5E2-46DC-9259-D40708591343}" presName="parTxOnlySpace" presStyleCnt="0"/>
      <dgm:spPr/>
    </dgm:pt>
    <dgm:pt modelId="{F91F080B-8880-4372-847B-D647C1D0D31A}" type="pres">
      <dgm:prSet presAssocID="{681F1064-BEF4-4263-B5FC-385FB0762D38}" presName="parTxOnly" presStyleLbl="node1" presStyleIdx="1" presStyleCnt="4">
        <dgm:presLayoutVars>
          <dgm:chMax val="0"/>
          <dgm:chPref val="0"/>
          <dgm:bulletEnabled val="1"/>
        </dgm:presLayoutVars>
      </dgm:prSet>
      <dgm:spPr/>
      <dgm:t>
        <a:bodyPr/>
        <a:lstStyle/>
        <a:p>
          <a:endParaRPr lang="en-CA"/>
        </a:p>
      </dgm:t>
    </dgm:pt>
    <dgm:pt modelId="{DA9EDDA9-49DE-42F7-980F-B38B2A4667A9}" type="pres">
      <dgm:prSet presAssocID="{AE4A301C-3CE3-4073-87C4-37B206FA22A5}" presName="parTxOnlySpace" presStyleCnt="0"/>
      <dgm:spPr/>
    </dgm:pt>
    <dgm:pt modelId="{737FEA82-2F85-4E8B-87A7-34E1AC4476C1}" type="pres">
      <dgm:prSet presAssocID="{0C9E1835-5AFB-4083-B737-763698FF584E}" presName="parTxOnly" presStyleLbl="node1" presStyleIdx="2" presStyleCnt="4">
        <dgm:presLayoutVars>
          <dgm:chMax val="0"/>
          <dgm:chPref val="0"/>
          <dgm:bulletEnabled val="1"/>
        </dgm:presLayoutVars>
      </dgm:prSet>
      <dgm:spPr/>
      <dgm:t>
        <a:bodyPr/>
        <a:lstStyle/>
        <a:p>
          <a:endParaRPr lang="en-CA"/>
        </a:p>
      </dgm:t>
    </dgm:pt>
    <dgm:pt modelId="{EE2E01FE-8723-4AC5-B56D-415AB2EDB69D}" type="pres">
      <dgm:prSet presAssocID="{CAE7C54F-65AB-4EE0-A5CF-274D9B9926ED}" presName="parTxOnlySpace" presStyleCnt="0"/>
      <dgm:spPr/>
    </dgm:pt>
    <dgm:pt modelId="{6D8B29F4-C646-4A91-AF3E-08E10CF3646F}" type="pres">
      <dgm:prSet presAssocID="{9FCA8BAC-EACE-4EDC-A127-C8D466A9D1C7}" presName="parTxOnly" presStyleLbl="node1" presStyleIdx="3" presStyleCnt="4">
        <dgm:presLayoutVars>
          <dgm:chMax val="0"/>
          <dgm:chPref val="0"/>
          <dgm:bulletEnabled val="1"/>
        </dgm:presLayoutVars>
      </dgm:prSet>
      <dgm:spPr/>
      <dgm:t>
        <a:bodyPr/>
        <a:lstStyle/>
        <a:p>
          <a:endParaRPr lang="en-CA"/>
        </a:p>
      </dgm:t>
    </dgm:pt>
  </dgm:ptLst>
  <dgm:cxnLst>
    <dgm:cxn modelId="{6162FD4B-CBFB-46A6-B5B2-474B98F7ABFB}" type="presOf" srcId="{681F1064-BEF4-4263-B5FC-385FB0762D38}" destId="{F91F080B-8880-4372-847B-D647C1D0D31A}" srcOrd="0" destOrd="0" presId="urn:microsoft.com/office/officeart/2005/8/layout/chevron1"/>
    <dgm:cxn modelId="{1EC6CE83-09A0-482E-8EA9-B956170A43C7}" type="presOf" srcId="{9FCA8BAC-EACE-4EDC-A127-C8D466A9D1C7}" destId="{6D8B29F4-C646-4A91-AF3E-08E10CF3646F}" srcOrd="0" destOrd="0" presId="urn:microsoft.com/office/officeart/2005/8/layout/chevron1"/>
    <dgm:cxn modelId="{AA09C88F-5460-4854-A5A0-3985766780A4}" srcId="{845453BC-75E9-4E15-9EA0-74D73448D74A}" destId="{0C9E1835-5AFB-4083-B737-763698FF584E}" srcOrd="2" destOrd="0" parTransId="{5CCDB152-748E-4F86-B4FC-71E0B0E9D498}" sibTransId="{CAE7C54F-65AB-4EE0-A5CF-274D9B9926ED}"/>
    <dgm:cxn modelId="{2ACC5441-8B0D-462D-ACAC-49A27B28CF25}" type="presOf" srcId="{0C9E1835-5AFB-4083-B737-763698FF584E}" destId="{737FEA82-2F85-4E8B-87A7-34E1AC4476C1}" srcOrd="0" destOrd="0" presId="urn:microsoft.com/office/officeart/2005/8/layout/chevron1"/>
    <dgm:cxn modelId="{34F7B41B-6007-4884-BE8B-13C84EADB8AE}" type="presOf" srcId="{845453BC-75E9-4E15-9EA0-74D73448D74A}" destId="{2560B057-DCC0-4127-A966-4459080077EE}" srcOrd="0" destOrd="0" presId="urn:microsoft.com/office/officeart/2005/8/layout/chevron1"/>
    <dgm:cxn modelId="{C42EC9F8-8EAD-498E-A3C8-DAC9C8F8A3B0}" srcId="{845453BC-75E9-4E15-9EA0-74D73448D74A}" destId="{681F1064-BEF4-4263-B5FC-385FB0762D38}" srcOrd="1" destOrd="0" parTransId="{8D200465-6157-4057-B187-77DEF5FB44E9}" sibTransId="{AE4A301C-3CE3-4073-87C4-37B206FA22A5}"/>
    <dgm:cxn modelId="{259BFCB0-3F90-4973-BCC3-2C828B235F92}" type="presOf" srcId="{9D66594D-3BF3-4A86-8F24-31BAF97F3B7C}" destId="{5CF53156-D5A6-4311-96EC-4DF0648DADBD}" srcOrd="0" destOrd="0" presId="urn:microsoft.com/office/officeart/2005/8/layout/chevron1"/>
    <dgm:cxn modelId="{93A7B2B4-20E7-4F3B-8C7E-5CD360AFD93F}" srcId="{845453BC-75E9-4E15-9EA0-74D73448D74A}" destId="{9D66594D-3BF3-4A86-8F24-31BAF97F3B7C}" srcOrd="0" destOrd="0" parTransId="{F93B85E9-F349-434B-A21C-6EB1BECD3879}" sibTransId="{F780B219-D5E2-46DC-9259-D40708591343}"/>
    <dgm:cxn modelId="{53031B4F-51E4-499B-ACBE-6B44C8A5F626}" srcId="{845453BC-75E9-4E15-9EA0-74D73448D74A}" destId="{9FCA8BAC-EACE-4EDC-A127-C8D466A9D1C7}" srcOrd="3" destOrd="0" parTransId="{0C5FEC4C-F943-4DF4-ABDE-FF2037E3364E}" sibTransId="{F2AD7D82-2077-47FA-AD93-1768E781557B}"/>
    <dgm:cxn modelId="{2E09D8C1-C36E-4414-8814-D647DDC591B6}" type="presParOf" srcId="{2560B057-DCC0-4127-A966-4459080077EE}" destId="{5CF53156-D5A6-4311-96EC-4DF0648DADBD}" srcOrd="0" destOrd="0" presId="urn:microsoft.com/office/officeart/2005/8/layout/chevron1"/>
    <dgm:cxn modelId="{04421976-E0D0-495D-8C53-76B3237284D5}" type="presParOf" srcId="{2560B057-DCC0-4127-A966-4459080077EE}" destId="{F39FA80F-206D-4FF1-9276-33C05F9F7D3E}" srcOrd="1" destOrd="0" presId="urn:microsoft.com/office/officeart/2005/8/layout/chevron1"/>
    <dgm:cxn modelId="{EBF44E2A-DFAD-4BCE-9C3A-6CFE7CD81510}" type="presParOf" srcId="{2560B057-DCC0-4127-A966-4459080077EE}" destId="{F91F080B-8880-4372-847B-D647C1D0D31A}" srcOrd="2" destOrd="0" presId="urn:microsoft.com/office/officeart/2005/8/layout/chevron1"/>
    <dgm:cxn modelId="{F76AB2A2-9B74-4313-9836-CFBFA25E3ABE}" type="presParOf" srcId="{2560B057-DCC0-4127-A966-4459080077EE}" destId="{DA9EDDA9-49DE-42F7-980F-B38B2A4667A9}" srcOrd="3" destOrd="0" presId="urn:microsoft.com/office/officeart/2005/8/layout/chevron1"/>
    <dgm:cxn modelId="{5C046374-2D40-4298-80B5-067EC26785B5}" type="presParOf" srcId="{2560B057-DCC0-4127-A966-4459080077EE}" destId="{737FEA82-2F85-4E8B-87A7-34E1AC4476C1}" srcOrd="4" destOrd="0" presId="urn:microsoft.com/office/officeart/2005/8/layout/chevron1"/>
    <dgm:cxn modelId="{E991D0E3-D9A5-483D-9B6F-1A9FD52CA8E1}" type="presParOf" srcId="{2560B057-DCC0-4127-A966-4459080077EE}" destId="{EE2E01FE-8723-4AC5-B56D-415AB2EDB69D}" srcOrd="5" destOrd="0" presId="urn:microsoft.com/office/officeart/2005/8/layout/chevron1"/>
    <dgm:cxn modelId="{56BCE600-79F2-4AAD-AB9C-B0F844EA25F4}" type="presParOf" srcId="{2560B057-DCC0-4127-A966-4459080077EE}" destId="{6D8B29F4-C646-4A91-AF3E-08E10CF3646F}"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5453BC-75E9-4E15-9EA0-74D73448D74A}" type="doc">
      <dgm:prSet loTypeId="urn:microsoft.com/office/officeart/2005/8/layout/chevron1" loCatId="process" qsTypeId="urn:microsoft.com/office/officeart/2005/8/quickstyle/simple1" qsCatId="simple" csTypeId="urn:microsoft.com/office/officeart/2005/8/colors/accent1_2" csCatId="accent1" phldr="1"/>
      <dgm:spPr/>
    </dgm:pt>
    <dgm:pt modelId="{9D66594D-3BF3-4A86-8F24-31BAF97F3B7C}">
      <dgm:prSet phldrT="[Text]"/>
      <dgm:spPr>
        <a:solidFill>
          <a:srgbClr val="990025"/>
        </a:solidFill>
        <a:ln>
          <a:solidFill>
            <a:schemeClr val="tx1"/>
          </a:solidFill>
        </a:ln>
      </dgm:spPr>
      <dgm:t>
        <a:bodyPr/>
        <a:lstStyle/>
        <a:p>
          <a:r>
            <a:rPr lang="en-US" dirty="0" smtClean="0"/>
            <a:t>Raw Spectra</a:t>
          </a:r>
          <a:endParaRPr lang="en-CA" dirty="0"/>
        </a:p>
      </dgm:t>
    </dgm:pt>
    <dgm:pt modelId="{F93B85E9-F349-434B-A21C-6EB1BECD3879}" type="parTrans" cxnId="{93A7B2B4-20E7-4F3B-8C7E-5CD360AFD93F}">
      <dgm:prSet/>
      <dgm:spPr/>
      <dgm:t>
        <a:bodyPr/>
        <a:lstStyle/>
        <a:p>
          <a:endParaRPr lang="en-CA"/>
        </a:p>
      </dgm:t>
    </dgm:pt>
    <dgm:pt modelId="{F780B219-D5E2-46DC-9259-D40708591343}" type="sibTrans" cxnId="{93A7B2B4-20E7-4F3B-8C7E-5CD360AFD93F}">
      <dgm:prSet/>
      <dgm:spPr/>
      <dgm:t>
        <a:bodyPr/>
        <a:lstStyle/>
        <a:p>
          <a:endParaRPr lang="en-CA"/>
        </a:p>
      </dgm:t>
    </dgm:pt>
    <dgm:pt modelId="{0C9E1835-5AFB-4083-B737-763698FF584E}">
      <dgm:prSet phldrT="[Text]"/>
      <dgm:spPr>
        <a:solidFill>
          <a:srgbClr val="990025"/>
        </a:solidFill>
        <a:ln>
          <a:solidFill>
            <a:schemeClr val="tx1"/>
          </a:solidFill>
        </a:ln>
      </dgm:spPr>
      <dgm:t>
        <a:bodyPr/>
        <a:lstStyle/>
        <a:p>
          <a:r>
            <a:rPr lang="en-US" dirty="0" smtClean="0"/>
            <a:t>Smoothing</a:t>
          </a:r>
        </a:p>
        <a:p>
          <a:r>
            <a:rPr lang="en-US" dirty="0" smtClean="0"/>
            <a:t>Normalization</a:t>
          </a:r>
          <a:endParaRPr lang="en-CA" dirty="0"/>
        </a:p>
      </dgm:t>
    </dgm:pt>
    <dgm:pt modelId="{5CCDB152-748E-4F86-B4FC-71E0B0E9D498}" type="parTrans" cxnId="{AA09C88F-5460-4854-A5A0-3985766780A4}">
      <dgm:prSet/>
      <dgm:spPr/>
      <dgm:t>
        <a:bodyPr/>
        <a:lstStyle/>
        <a:p>
          <a:endParaRPr lang="en-CA"/>
        </a:p>
      </dgm:t>
    </dgm:pt>
    <dgm:pt modelId="{CAE7C54F-65AB-4EE0-A5CF-274D9B9926ED}" type="sibTrans" cxnId="{AA09C88F-5460-4854-A5A0-3985766780A4}">
      <dgm:prSet/>
      <dgm:spPr/>
      <dgm:t>
        <a:bodyPr/>
        <a:lstStyle/>
        <a:p>
          <a:endParaRPr lang="en-CA"/>
        </a:p>
      </dgm:t>
    </dgm:pt>
    <dgm:pt modelId="{681F1064-BEF4-4263-B5FC-385FB0762D38}">
      <dgm:prSet phldrT="[Text]"/>
      <dgm:spPr>
        <a:solidFill>
          <a:srgbClr val="990025"/>
        </a:solidFill>
        <a:ln>
          <a:solidFill>
            <a:schemeClr val="tx1"/>
          </a:solidFill>
        </a:ln>
      </dgm:spPr>
      <dgm:t>
        <a:bodyPr/>
        <a:lstStyle/>
        <a:p>
          <a:r>
            <a:rPr lang="en-US" dirty="0" smtClean="0"/>
            <a:t>Background Removal</a:t>
          </a:r>
          <a:endParaRPr lang="en-CA" dirty="0"/>
        </a:p>
      </dgm:t>
    </dgm:pt>
    <dgm:pt modelId="{8D200465-6157-4057-B187-77DEF5FB44E9}" type="parTrans" cxnId="{C42EC9F8-8EAD-498E-A3C8-DAC9C8F8A3B0}">
      <dgm:prSet/>
      <dgm:spPr/>
      <dgm:t>
        <a:bodyPr/>
        <a:lstStyle/>
        <a:p>
          <a:endParaRPr lang="en-CA"/>
        </a:p>
      </dgm:t>
    </dgm:pt>
    <dgm:pt modelId="{AE4A301C-3CE3-4073-87C4-37B206FA22A5}" type="sibTrans" cxnId="{C42EC9F8-8EAD-498E-A3C8-DAC9C8F8A3B0}">
      <dgm:prSet/>
      <dgm:spPr/>
      <dgm:t>
        <a:bodyPr/>
        <a:lstStyle/>
        <a:p>
          <a:endParaRPr lang="en-CA"/>
        </a:p>
      </dgm:t>
    </dgm:pt>
    <dgm:pt modelId="{9FCA8BAC-EACE-4EDC-A127-C8D466A9D1C7}">
      <dgm:prSet phldrT="[Text]"/>
      <dgm:spPr>
        <a:solidFill>
          <a:schemeClr val="tx1"/>
        </a:solidFill>
        <a:ln>
          <a:solidFill>
            <a:srgbClr val="990025"/>
          </a:solidFill>
        </a:ln>
      </dgm:spPr>
      <dgm:t>
        <a:bodyPr/>
        <a:lstStyle/>
        <a:p>
          <a:r>
            <a:rPr lang="en-US" dirty="0" smtClean="0"/>
            <a:t>Classification</a:t>
          </a:r>
          <a:endParaRPr lang="en-CA" dirty="0"/>
        </a:p>
      </dgm:t>
    </dgm:pt>
    <dgm:pt modelId="{0C5FEC4C-F943-4DF4-ABDE-FF2037E3364E}" type="parTrans" cxnId="{53031B4F-51E4-499B-ACBE-6B44C8A5F626}">
      <dgm:prSet/>
      <dgm:spPr/>
      <dgm:t>
        <a:bodyPr/>
        <a:lstStyle/>
        <a:p>
          <a:endParaRPr lang="en-CA"/>
        </a:p>
      </dgm:t>
    </dgm:pt>
    <dgm:pt modelId="{F2AD7D82-2077-47FA-AD93-1768E781557B}" type="sibTrans" cxnId="{53031B4F-51E4-499B-ACBE-6B44C8A5F626}">
      <dgm:prSet/>
      <dgm:spPr/>
      <dgm:t>
        <a:bodyPr/>
        <a:lstStyle/>
        <a:p>
          <a:endParaRPr lang="en-CA"/>
        </a:p>
      </dgm:t>
    </dgm:pt>
    <dgm:pt modelId="{2560B057-DCC0-4127-A966-4459080077EE}" type="pres">
      <dgm:prSet presAssocID="{845453BC-75E9-4E15-9EA0-74D73448D74A}" presName="Name0" presStyleCnt="0">
        <dgm:presLayoutVars>
          <dgm:dir/>
          <dgm:animLvl val="lvl"/>
          <dgm:resizeHandles val="exact"/>
        </dgm:presLayoutVars>
      </dgm:prSet>
      <dgm:spPr/>
    </dgm:pt>
    <dgm:pt modelId="{5CF53156-D5A6-4311-96EC-4DF0648DADBD}" type="pres">
      <dgm:prSet presAssocID="{9D66594D-3BF3-4A86-8F24-31BAF97F3B7C}" presName="parTxOnly" presStyleLbl="node1" presStyleIdx="0" presStyleCnt="4">
        <dgm:presLayoutVars>
          <dgm:chMax val="0"/>
          <dgm:chPref val="0"/>
          <dgm:bulletEnabled val="1"/>
        </dgm:presLayoutVars>
      </dgm:prSet>
      <dgm:spPr/>
      <dgm:t>
        <a:bodyPr/>
        <a:lstStyle/>
        <a:p>
          <a:endParaRPr lang="en-CA"/>
        </a:p>
      </dgm:t>
    </dgm:pt>
    <dgm:pt modelId="{F39FA80F-206D-4FF1-9276-33C05F9F7D3E}" type="pres">
      <dgm:prSet presAssocID="{F780B219-D5E2-46DC-9259-D40708591343}" presName="parTxOnlySpace" presStyleCnt="0"/>
      <dgm:spPr/>
    </dgm:pt>
    <dgm:pt modelId="{F91F080B-8880-4372-847B-D647C1D0D31A}" type="pres">
      <dgm:prSet presAssocID="{681F1064-BEF4-4263-B5FC-385FB0762D38}" presName="parTxOnly" presStyleLbl="node1" presStyleIdx="1" presStyleCnt="4">
        <dgm:presLayoutVars>
          <dgm:chMax val="0"/>
          <dgm:chPref val="0"/>
          <dgm:bulletEnabled val="1"/>
        </dgm:presLayoutVars>
      </dgm:prSet>
      <dgm:spPr/>
      <dgm:t>
        <a:bodyPr/>
        <a:lstStyle/>
        <a:p>
          <a:endParaRPr lang="en-CA"/>
        </a:p>
      </dgm:t>
    </dgm:pt>
    <dgm:pt modelId="{DA9EDDA9-49DE-42F7-980F-B38B2A4667A9}" type="pres">
      <dgm:prSet presAssocID="{AE4A301C-3CE3-4073-87C4-37B206FA22A5}" presName="parTxOnlySpace" presStyleCnt="0"/>
      <dgm:spPr/>
    </dgm:pt>
    <dgm:pt modelId="{737FEA82-2F85-4E8B-87A7-34E1AC4476C1}" type="pres">
      <dgm:prSet presAssocID="{0C9E1835-5AFB-4083-B737-763698FF584E}" presName="parTxOnly" presStyleLbl="node1" presStyleIdx="2" presStyleCnt="4">
        <dgm:presLayoutVars>
          <dgm:chMax val="0"/>
          <dgm:chPref val="0"/>
          <dgm:bulletEnabled val="1"/>
        </dgm:presLayoutVars>
      </dgm:prSet>
      <dgm:spPr/>
      <dgm:t>
        <a:bodyPr/>
        <a:lstStyle/>
        <a:p>
          <a:endParaRPr lang="en-CA"/>
        </a:p>
      </dgm:t>
    </dgm:pt>
    <dgm:pt modelId="{EE2E01FE-8723-4AC5-B56D-415AB2EDB69D}" type="pres">
      <dgm:prSet presAssocID="{CAE7C54F-65AB-4EE0-A5CF-274D9B9926ED}" presName="parTxOnlySpace" presStyleCnt="0"/>
      <dgm:spPr/>
    </dgm:pt>
    <dgm:pt modelId="{6D8B29F4-C646-4A91-AF3E-08E10CF3646F}" type="pres">
      <dgm:prSet presAssocID="{9FCA8BAC-EACE-4EDC-A127-C8D466A9D1C7}" presName="parTxOnly" presStyleLbl="node1" presStyleIdx="3" presStyleCnt="4">
        <dgm:presLayoutVars>
          <dgm:chMax val="0"/>
          <dgm:chPref val="0"/>
          <dgm:bulletEnabled val="1"/>
        </dgm:presLayoutVars>
      </dgm:prSet>
      <dgm:spPr/>
      <dgm:t>
        <a:bodyPr/>
        <a:lstStyle/>
        <a:p>
          <a:endParaRPr lang="en-CA"/>
        </a:p>
      </dgm:t>
    </dgm:pt>
  </dgm:ptLst>
  <dgm:cxnLst>
    <dgm:cxn modelId="{93A7B2B4-20E7-4F3B-8C7E-5CD360AFD93F}" srcId="{845453BC-75E9-4E15-9EA0-74D73448D74A}" destId="{9D66594D-3BF3-4A86-8F24-31BAF97F3B7C}" srcOrd="0" destOrd="0" parTransId="{F93B85E9-F349-434B-A21C-6EB1BECD3879}" sibTransId="{F780B219-D5E2-46DC-9259-D40708591343}"/>
    <dgm:cxn modelId="{39BD8A6E-1D07-4CB7-B315-D0AF280A1FE0}" type="presOf" srcId="{0C9E1835-5AFB-4083-B737-763698FF584E}" destId="{737FEA82-2F85-4E8B-87A7-34E1AC4476C1}" srcOrd="0" destOrd="0" presId="urn:microsoft.com/office/officeart/2005/8/layout/chevron1"/>
    <dgm:cxn modelId="{AA09C88F-5460-4854-A5A0-3985766780A4}" srcId="{845453BC-75E9-4E15-9EA0-74D73448D74A}" destId="{0C9E1835-5AFB-4083-B737-763698FF584E}" srcOrd="2" destOrd="0" parTransId="{5CCDB152-748E-4F86-B4FC-71E0B0E9D498}" sibTransId="{CAE7C54F-65AB-4EE0-A5CF-274D9B9926ED}"/>
    <dgm:cxn modelId="{C42EC9F8-8EAD-498E-A3C8-DAC9C8F8A3B0}" srcId="{845453BC-75E9-4E15-9EA0-74D73448D74A}" destId="{681F1064-BEF4-4263-B5FC-385FB0762D38}" srcOrd="1" destOrd="0" parTransId="{8D200465-6157-4057-B187-77DEF5FB44E9}" sibTransId="{AE4A301C-3CE3-4073-87C4-37B206FA22A5}"/>
    <dgm:cxn modelId="{53031B4F-51E4-499B-ACBE-6B44C8A5F626}" srcId="{845453BC-75E9-4E15-9EA0-74D73448D74A}" destId="{9FCA8BAC-EACE-4EDC-A127-C8D466A9D1C7}" srcOrd="3" destOrd="0" parTransId="{0C5FEC4C-F943-4DF4-ABDE-FF2037E3364E}" sibTransId="{F2AD7D82-2077-47FA-AD93-1768E781557B}"/>
    <dgm:cxn modelId="{E9FA66C4-3BD7-4015-B802-6D5236053FF5}" type="presOf" srcId="{9FCA8BAC-EACE-4EDC-A127-C8D466A9D1C7}" destId="{6D8B29F4-C646-4A91-AF3E-08E10CF3646F}" srcOrd="0" destOrd="0" presId="urn:microsoft.com/office/officeart/2005/8/layout/chevron1"/>
    <dgm:cxn modelId="{5736D06F-160D-43B0-B954-01FDD1288E5F}" type="presOf" srcId="{845453BC-75E9-4E15-9EA0-74D73448D74A}" destId="{2560B057-DCC0-4127-A966-4459080077EE}" srcOrd="0" destOrd="0" presId="urn:microsoft.com/office/officeart/2005/8/layout/chevron1"/>
    <dgm:cxn modelId="{896E114E-B69F-49B4-9D9B-A46F22B737A0}" type="presOf" srcId="{9D66594D-3BF3-4A86-8F24-31BAF97F3B7C}" destId="{5CF53156-D5A6-4311-96EC-4DF0648DADBD}" srcOrd="0" destOrd="0" presId="urn:microsoft.com/office/officeart/2005/8/layout/chevron1"/>
    <dgm:cxn modelId="{C46FFFFF-F55D-4DC0-8985-925BD332B1D2}" type="presOf" srcId="{681F1064-BEF4-4263-B5FC-385FB0762D38}" destId="{F91F080B-8880-4372-847B-D647C1D0D31A}" srcOrd="0" destOrd="0" presId="urn:microsoft.com/office/officeart/2005/8/layout/chevron1"/>
    <dgm:cxn modelId="{2B9F44D6-218C-44AE-BA7C-28578A7C71EF}" type="presParOf" srcId="{2560B057-DCC0-4127-A966-4459080077EE}" destId="{5CF53156-D5A6-4311-96EC-4DF0648DADBD}" srcOrd="0" destOrd="0" presId="urn:microsoft.com/office/officeart/2005/8/layout/chevron1"/>
    <dgm:cxn modelId="{3BD035B8-C1EC-4F71-A76C-08057D9156DF}" type="presParOf" srcId="{2560B057-DCC0-4127-A966-4459080077EE}" destId="{F39FA80F-206D-4FF1-9276-33C05F9F7D3E}" srcOrd="1" destOrd="0" presId="urn:microsoft.com/office/officeart/2005/8/layout/chevron1"/>
    <dgm:cxn modelId="{4F143DC7-93AB-47D9-AEE4-C0029887E2D3}" type="presParOf" srcId="{2560B057-DCC0-4127-A966-4459080077EE}" destId="{F91F080B-8880-4372-847B-D647C1D0D31A}" srcOrd="2" destOrd="0" presId="urn:microsoft.com/office/officeart/2005/8/layout/chevron1"/>
    <dgm:cxn modelId="{D5C0AE08-1EA4-49E1-A2C9-6A5D599717C3}" type="presParOf" srcId="{2560B057-DCC0-4127-A966-4459080077EE}" destId="{DA9EDDA9-49DE-42F7-980F-B38B2A4667A9}" srcOrd="3" destOrd="0" presId="urn:microsoft.com/office/officeart/2005/8/layout/chevron1"/>
    <dgm:cxn modelId="{7CB4FE7B-6ED7-4DD3-810D-F75C5BA9B5C4}" type="presParOf" srcId="{2560B057-DCC0-4127-A966-4459080077EE}" destId="{737FEA82-2F85-4E8B-87A7-34E1AC4476C1}" srcOrd="4" destOrd="0" presId="urn:microsoft.com/office/officeart/2005/8/layout/chevron1"/>
    <dgm:cxn modelId="{970C2A56-5B7F-4ADF-8FF9-DDF8467C7E3C}" type="presParOf" srcId="{2560B057-DCC0-4127-A966-4459080077EE}" destId="{EE2E01FE-8723-4AC5-B56D-415AB2EDB69D}" srcOrd="5" destOrd="0" presId="urn:microsoft.com/office/officeart/2005/8/layout/chevron1"/>
    <dgm:cxn modelId="{F97353B5-5906-4406-9729-5A269BA84F7F}" type="presParOf" srcId="{2560B057-DCC0-4127-A966-4459080077EE}" destId="{6D8B29F4-C646-4A91-AF3E-08E10CF3646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5453BC-75E9-4E15-9EA0-74D73448D74A}" type="doc">
      <dgm:prSet loTypeId="urn:microsoft.com/office/officeart/2005/8/layout/chevron1" loCatId="process" qsTypeId="urn:microsoft.com/office/officeart/2005/8/quickstyle/simple1" qsCatId="simple" csTypeId="urn:microsoft.com/office/officeart/2005/8/colors/accent1_2" csCatId="accent1" phldr="1"/>
      <dgm:spPr/>
    </dgm:pt>
    <dgm:pt modelId="{9D66594D-3BF3-4A86-8F24-31BAF97F3B7C}">
      <dgm:prSet phldrT="[Text]"/>
      <dgm:spPr>
        <a:solidFill>
          <a:srgbClr val="990025"/>
        </a:solidFill>
        <a:ln>
          <a:solidFill>
            <a:schemeClr val="tx1"/>
          </a:solidFill>
        </a:ln>
      </dgm:spPr>
      <dgm:t>
        <a:bodyPr/>
        <a:lstStyle/>
        <a:p>
          <a:r>
            <a:rPr lang="en-US" dirty="0" smtClean="0"/>
            <a:t>Raw Spectra</a:t>
          </a:r>
          <a:endParaRPr lang="en-CA" dirty="0"/>
        </a:p>
      </dgm:t>
    </dgm:pt>
    <dgm:pt modelId="{F93B85E9-F349-434B-A21C-6EB1BECD3879}" type="parTrans" cxnId="{93A7B2B4-20E7-4F3B-8C7E-5CD360AFD93F}">
      <dgm:prSet/>
      <dgm:spPr/>
      <dgm:t>
        <a:bodyPr/>
        <a:lstStyle/>
        <a:p>
          <a:endParaRPr lang="en-CA"/>
        </a:p>
      </dgm:t>
    </dgm:pt>
    <dgm:pt modelId="{F780B219-D5E2-46DC-9259-D40708591343}" type="sibTrans" cxnId="{93A7B2B4-20E7-4F3B-8C7E-5CD360AFD93F}">
      <dgm:prSet/>
      <dgm:spPr/>
      <dgm:t>
        <a:bodyPr/>
        <a:lstStyle/>
        <a:p>
          <a:endParaRPr lang="en-CA"/>
        </a:p>
      </dgm:t>
    </dgm:pt>
    <dgm:pt modelId="{0C9E1835-5AFB-4083-B737-763698FF584E}">
      <dgm:prSet phldrT="[Text]"/>
      <dgm:spPr>
        <a:solidFill>
          <a:srgbClr val="990025"/>
        </a:solidFill>
        <a:ln>
          <a:solidFill>
            <a:schemeClr val="tx1"/>
          </a:solidFill>
        </a:ln>
      </dgm:spPr>
      <dgm:t>
        <a:bodyPr/>
        <a:lstStyle/>
        <a:p>
          <a:r>
            <a:rPr lang="en-US" dirty="0" smtClean="0"/>
            <a:t>Smoothing</a:t>
          </a:r>
        </a:p>
        <a:p>
          <a:r>
            <a:rPr lang="en-US" dirty="0" smtClean="0"/>
            <a:t>Normalization</a:t>
          </a:r>
          <a:endParaRPr lang="en-CA" dirty="0"/>
        </a:p>
      </dgm:t>
    </dgm:pt>
    <dgm:pt modelId="{5CCDB152-748E-4F86-B4FC-71E0B0E9D498}" type="parTrans" cxnId="{AA09C88F-5460-4854-A5A0-3985766780A4}">
      <dgm:prSet/>
      <dgm:spPr/>
      <dgm:t>
        <a:bodyPr/>
        <a:lstStyle/>
        <a:p>
          <a:endParaRPr lang="en-CA"/>
        </a:p>
      </dgm:t>
    </dgm:pt>
    <dgm:pt modelId="{CAE7C54F-65AB-4EE0-A5CF-274D9B9926ED}" type="sibTrans" cxnId="{AA09C88F-5460-4854-A5A0-3985766780A4}">
      <dgm:prSet/>
      <dgm:spPr/>
      <dgm:t>
        <a:bodyPr/>
        <a:lstStyle/>
        <a:p>
          <a:endParaRPr lang="en-CA"/>
        </a:p>
      </dgm:t>
    </dgm:pt>
    <dgm:pt modelId="{681F1064-BEF4-4263-B5FC-385FB0762D38}">
      <dgm:prSet phldrT="[Text]"/>
      <dgm:spPr>
        <a:solidFill>
          <a:srgbClr val="990025"/>
        </a:solidFill>
        <a:ln>
          <a:solidFill>
            <a:schemeClr val="tx1"/>
          </a:solidFill>
        </a:ln>
      </dgm:spPr>
      <dgm:t>
        <a:bodyPr/>
        <a:lstStyle/>
        <a:p>
          <a:r>
            <a:rPr lang="en-US" dirty="0" smtClean="0"/>
            <a:t>Background Removal</a:t>
          </a:r>
          <a:endParaRPr lang="en-CA" dirty="0"/>
        </a:p>
      </dgm:t>
    </dgm:pt>
    <dgm:pt modelId="{8D200465-6157-4057-B187-77DEF5FB44E9}" type="parTrans" cxnId="{C42EC9F8-8EAD-498E-A3C8-DAC9C8F8A3B0}">
      <dgm:prSet/>
      <dgm:spPr/>
      <dgm:t>
        <a:bodyPr/>
        <a:lstStyle/>
        <a:p>
          <a:endParaRPr lang="en-CA"/>
        </a:p>
      </dgm:t>
    </dgm:pt>
    <dgm:pt modelId="{AE4A301C-3CE3-4073-87C4-37B206FA22A5}" type="sibTrans" cxnId="{C42EC9F8-8EAD-498E-A3C8-DAC9C8F8A3B0}">
      <dgm:prSet/>
      <dgm:spPr/>
      <dgm:t>
        <a:bodyPr/>
        <a:lstStyle/>
        <a:p>
          <a:endParaRPr lang="en-CA"/>
        </a:p>
      </dgm:t>
    </dgm:pt>
    <dgm:pt modelId="{9FCA8BAC-EACE-4EDC-A127-C8D466A9D1C7}">
      <dgm:prSet phldrT="[Text]"/>
      <dgm:spPr>
        <a:solidFill>
          <a:schemeClr val="tx1"/>
        </a:solidFill>
        <a:ln>
          <a:solidFill>
            <a:srgbClr val="990025"/>
          </a:solidFill>
        </a:ln>
      </dgm:spPr>
      <dgm:t>
        <a:bodyPr/>
        <a:lstStyle/>
        <a:p>
          <a:r>
            <a:rPr lang="en-US" dirty="0" smtClean="0"/>
            <a:t>Classification</a:t>
          </a:r>
          <a:endParaRPr lang="en-CA" dirty="0"/>
        </a:p>
      </dgm:t>
    </dgm:pt>
    <dgm:pt modelId="{0C5FEC4C-F943-4DF4-ABDE-FF2037E3364E}" type="parTrans" cxnId="{53031B4F-51E4-499B-ACBE-6B44C8A5F626}">
      <dgm:prSet/>
      <dgm:spPr/>
      <dgm:t>
        <a:bodyPr/>
        <a:lstStyle/>
        <a:p>
          <a:endParaRPr lang="en-CA"/>
        </a:p>
      </dgm:t>
    </dgm:pt>
    <dgm:pt modelId="{F2AD7D82-2077-47FA-AD93-1768E781557B}" type="sibTrans" cxnId="{53031B4F-51E4-499B-ACBE-6B44C8A5F626}">
      <dgm:prSet/>
      <dgm:spPr/>
      <dgm:t>
        <a:bodyPr/>
        <a:lstStyle/>
        <a:p>
          <a:endParaRPr lang="en-CA"/>
        </a:p>
      </dgm:t>
    </dgm:pt>
    <dgm:pt modelId="{2560B057-DCC0-4127-A966-4459080077EE}" type="pres">
      <dgm:prSet presAssocID="{845453BC-75E9-4E15-9EA0-74D73448D74A}" presName="Name0" presStyleCnt="0">
        <dgm:presLayoutVars>
          <dgm:dir/>
          <dgm:animLvl val="lvl"/>
          <dgm:resizeHandles val="exact"/>
        </dgm:presLayoutVars>
      </dgm:prSet>
      <dgm:spPr/>
    </dgm:pt>
    <dgm:pt modelId="{5CF53156-D5A6-4311-96EC-4DF0648DADBD}" type="pres">
      <dgm:prSet presAssocID="{9D66594D-3BF3-4A86-8F24-31BAF97F3B7C}" presName="parTxOnly" presStyleLbl="node1" presStyleIdx="0" presStyleCnt="4">
        <dgm:presLayoutVars>
          <dgm:chMax val="0"/>
          <dgm:chPref val="0"/>
          <dgm:bulletEnabled val="1"/>
        </dgm:presLayoutVars>
      </dgm:prSet>
      <dgm:spPr/>
      <dgm:t>
        <a:bodyPr/>
        <a:lstStyle/>
        <a:p>
          <a:endParaRPr lang="en-CA"/>
        </a:p>
      </dgm:t>
    </dgm:pt>
    <dgm:pt modelId="{F39FA80F-206D-4FF1-9276-33C05F9F7D3E}" type="pres">
      <dgm:prSet presAssocID="{F780B219-D5E2-46DC-9259-D40708591343}" presName="parTxOnlySpace" presStyleCnt="0"/>
      <dgm:spPr/>
    </dgm:pt>
    <dgm:pt modelId="{F91F080B-8880-4372-847B-D647C1D0D31A}" type="pres">
      <dgm:prSet presAssocID="{681F1064-BEF4-4263-B5FC-385FB0762D38}" presName="parTxOnly" presStyleLbl="node1" presStyleIdx="1" presStyleCnt="4">
        <dgm:presLayoutVars>
          <dgm:chMax val="0"/>
          <dgm:chPref val="0"/>
          <dgm:bulletEnabled val="1"/>
        </dgm:presLayoutVars>
      </dgm:prSet>
      <dgm:spPr/>
      <dgm:t>
        <a:bodyPr/>
        <a:lstStyle/>
        <a:p>
          <a:endParaRPr lang="en-CA"/>
        </a:p>
      </dgm:t>
    </dgm:pt>
    <dgm:pt modelId="{DA9EDDA9-49DE-42F7-980F-B38B2A4667A9}" type="pres">
      <dgm:prSet presAssocID="{AE4A301C-3CE3-4073-87C4-37B206FA22A5}" presName="parTxOnlySpace" presStyleCnt="0"/>
      <dgm:spPr/>
    </dgm:pt>
    <dgm:pt modelId="{737FEA82-2F85-4E8B-87A7-34E1AC4476C1}" type="pres">
      <dgm:prSet presAssocID="{0C9E1835-5AFB-4083-B737-763698FF584E}" presName="parTxOnly" presStyleLbl="node1" presStyleIdx="2" presStyleCnt="4">
        <dgm:presLayoutVars>
          <dgm:chMax val="0"/>
          <dgm:chPref val="0"/>
          <dgm:bulletEnabled val="1"/>
        </dgm:presLayoutVars>
      </dgm:prSet>
      <dgm:spPr/>
      <dgm:t>
        <a:bodyPr/>
        <a:lstStyle/>
        <a:p>
          <a:endParaRPr lang="en-CA"/>
        </a:p>
      </dgm:t>
    </dgm:pt>
    <dgm:pt modelId="{EE2E01FE-8723-4AC5-B56D-415AB2EDB69D}" type="pres">
      <dgm:prSet presAssocID="{CAE7C54F-65AB-4EE0-A5CF-274D9B9926ED}" presName="parTxOnlySpace" presStyleCnt="0"/>
      <dgm:spPr/>
    </dgm:pt>
    <dgm:pt modelId="{6D8B29F4-C646-4A91-AF3E-08E10CF3646F}" type="pres">
      <dgm:prSet presAssocID="{9FCA8BAC-EACE-4EDC-A127-C8D466A9D1C7}" presName="parTxOnly" presStyleLbl="node1" presStyleIdx="3" presStyleCnt="4">
        <dgm:presLayoutVars>
          <dgm:chMax val="0"/>
          <dgm:chPref val="0"/>
          <dgm:bulletEnabled val="1"/>
        </dgm:presLayoutVars>
      </dgm:prSet>
      <dgm:spPr/>
      <dgm:t>
        <a:bodyPr/>
        <a:lstStyle/>
        <a:p>
          <a:endParaRPr lang="en-CA"/>
        </a:p>
      </dgm:t>
    </dgm:pt>
  </dgm:ptLst>
  <dgm:cxnLst>
    <dgm:cxn modelId="{F8EBB8CE-8796-4271-8DA0-40B6AB03EE03}" type="presOf" srcId="{0C9E1835-5AFB-4083-B737-763698FF584E}" destId="{737FEA82-2F85-4E8B-87A7-34E1AC4476C1}" srcOrd="0" destOrd="0" presId="urn:microsoft.com/office/officeart/2005/8/layout/chevron1"/>
    <dgm:cxn modelId="{156512A3-AECA-4F24-B9C9-3BE8C1FF932A}" type="presOf" srcId="{845453BC-75E9-4E15-9EA0-74D73448D74A}" destId="{2560B057-DCC0-4127-A966-4459080077EE}" srcOrd="0" destOrd="0" presId="urn:microsoft.com/office/officeart/2005/8/layout/chevron1"/>
    <dgm:cxn modelId="{AA09C88F-5460-4854-A5A0-3985766780A4}" srcId="{845453BC-75E9-4E15-9EA0-74D73448D74A}" destId="{0C9E1835-5AFB-4083-B737-763698FF584E}" srcOrd="2" destOrd="0" parTransId="{5CCDB152-748E-4F86-B4FC-71E0B0E9D498}" sibTransId="{CAE7C54F-65AB-4EE0-A5CF-274D9B9926ED}"/>
    <dgm:cxn modelId="{5533C63E-9F9D-42BF-BABE-E5A88043856C}" type="presOf" srcId="{681F1064-BEF4-4263-B5FC-385FB0762D38}" destId="{F91F080B-8880-4372-847B-D647C1D0D31A}" srcOrd="0" destOrd="0" presId="urn:microsoft.com/office/officeart/2005/8/layout/chevron1"/>
    <dgm:cxn modelId="{C7383F59-2003-4431-B481-45FFE10EDDD2}" type="presOf" srcId="{9D66594D-3BF3-4A86-8F24-31BAF97F3B7C}" destId="{5CF53156-D5A6-4311-96EC-4DF0648DADBD}" srcOrd="0" destOrd="0" presId="urn:microsoft.com/office/officeart/2005/8/layout/chevron1"/>
    <dgm:cxn modelId="{C42EC9F8-8EAD-498E-A3C8-DAC9C8F8A3B0}" srcId="{845453BC-75E9-4E15-9EA0-74D73448D74A}" destId="{681F1064-BEF4-4263-B5FC-385FB0762D38}" srcOrd="1" destOrd="0" parTransId="{8D200465-6157-4057-B187-77DEF5FB44E9}" sibTransId="{AE4A301C-3CE3-4073-87C4-37B206FA22A5}"/>
    <dgm:cxn modelId="{93A7B2B4-20E7-4F3B-8C7E-5CD360AFD93F}" srcId="{845453BC-75E9-4E15-9EA0-74D73448D74A}" destId="{9D66594D-3BF3-4A86-8F24-31BAF97F3B7C}" srcOrd="0" destOrd="0" parTransId="{F93B85E9-F349-434B-A21C-6EB1BECD3879}" sibTransId="{F780B219-D5E2-46DC-9259-D40708591343}"/>
    <dgm:cxn modelId="{53031B4F-51E4-499B-ACBE-6B44C8A5F626}" srcId="{845453BC-75E9-4E15-9EA0-74D73448D74A}" destId="{9FCA8BAC-EACE-4EDC-A127-C8D466A9D1C7}" srcOrd="3" destOrd="0" parTransId="{0C5FEC4C-F943-4DF4-ABDE-FF2037E3364E}" sibTransId="{F2AD7D82-2077-47FA-AD93-1768E781557B}"/>
    <dgm:cxn modelId="{5119CB84-D4C1-4E2D-A956-DD18EF973AA9}" type="presOf" srcId="{9FCA8BAC-EACE-4EDC-A127-C8D466A9D1C7}" destId="{6D8B29F4-C646-4A91-AF3E-08E10CF3646F}" srcOrd="0" destOrd="0" presId="urn:microsoft.com/office/officeart/2005/8/layout/chevron1"/>
    <dgm:cxn modelId="{3866392B-9206-4882-A128-1B97C8C19A42}" type="presParOf" srcId="{2560B057-DCC0-4127-A966-4459080077EE}" destId="{5CF53156-D5A6-4311-96EC-4DF0648DADBD}" srcOrd="0" destOrd="0" presId="urn:microsoft.com/office/officeart/2005/8/layout/chevron1"/>
    <dgm:cxn modelId="{E82F0775-AE30-4786-99AA-E9F21449F5B0}" type="presParOf" srcId="{2560B057-DCC0-4127-A966-4459080077EE}" destId="{F39FA80F-206D-4FF1-9276-33C05F9F7D3E}" srcOrd="1" destOrd="0" presId="urn:microsoft.com/office/officeart/2005/8/layout/chevron1"/>
    <dgm:cxn modelId="{78FED355-F322-4F04-A22A-92EBFCA12C2F}" type="presParOf" srcId="{2560B057-DCC0-4127-A966-4459080077EE}" destId="{F91F080B-8880-4372-847B-D647C1D0D31A}" srcOrd="2" destOrd="0" presId="urn:microsoft.com/office/officeart/2005/8/layout/chevron1"/>
    <dgm:cxn modelId="{F15AA7D1-1478-4103-845F-6EDBD92EEAF2}" type="presParOf" srcId="{2560B057-DCC0-4127-A966-4459080077EE}" destId="{DA9EDDA9-49DE-42F7-980F-B38B2A4667A9}" srcOrd="3" destOrd="0" presId="urn:microsoft.com/office/officeart/2005/8/layout/chevron1"/>
    <dgm:cxn modelId="{3CF43C43-5FB0-49FF-8EF4-2A31877E25AE}" type="presParOf" srcId="{2560B057-DCC0-4127-A966-4459080077EE}" destId="{737FEA82-2F85-4E8B-87A7-34E1AC4476C1}" srcOrd="4" destOrd="0" presId="urn:microsoft.com/office/officeart/2005/8/layout/chevron1"/>
    <dgm:cxn modelId="{81F14977-CF19-4B4F-8137-F0950BE24800}" type="presParOf" srcId="{2560B057-DCC0-4127-A966-4459080077EE}" destId="{EE2E01FE-8723-4AC5-B56D-415AB2EDB69D}" srcOrd="5" destOrd="0" presId="urn:microsoft.com/office/officeart/2005/8/layout/chevron1"/>
    <dgm:cxn modelId="{E71B4043-CA87-4686-91D1-F3046E6F2E69}" type="presParOf" srcId="{2560B057-DCC0-4127-A966-4459080077EE}" destId="{6D8B29F4-C646-4A91-AF3E-08E10CF3646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53156-D5A6-4311-96EC-4DF0648DADBD}">
      <dsp:nvSpPr>
        <dsp:cNvPr id="0" name=""/>
        <dsp:cNvSpPr/>
      </dsp:nvSpPr>
      <dsp:spPr>
        <a:xfrm>
          <a:off x="3386" y="0"/>
          <a:ext cx="1971258" cy="652887"/>
        </a:xfrm>
        <a:prstGeom prst="chevron">
          <a:avLst/>
        </a:prstGeom>
        <a:solidFill>
          <a:schemeClr val="tx1"/>
        </a:solidFill>
        <a:ln w="25400" cap="flat" cmpd="sng" algn="ctr">
          <a:solidFill>
            <a:srgbClr val="99002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Raw Spectra</a:t>
          </a:r>
          <a:endParaRPr lang="en-CA" sz="1500" kern="1200" dirty="0"/>
        </a:p>
      </dsp:txBody>
      <dsp:txXfrm>
        <a:off x="329830" y="0"/>
        <a:ext cx="1318371" cy="652887"/>
      </dsp:txXfrm>
    </dsp:sp>
    <dsp:sp modelId="{F91F080B-8880-4372-847B-D647C1D0D31A}">
      <dsp:nvSpPr>
        <dsp:cNvPr id="0" name=""/>
        <dsp:cNvSpPr/>
      </dsp:nvSpPr>
      <dsp:spPr>
        <a:xfrm>
          <a:off x="1777518"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Background Removal</a:t>
          </a:r>
          <a:endParaRPr lang="en-CA" sz="1500" kern="1200" dirty="0"/>
        </a:p>
      </dsp:txBody>
      <dsp:txXfrm>
        <a:off x="2103962" y="0"/>
        <a:ext cx="1318371" cy="652887"/>
      </dsp:txXfrm>
    </dsp:sp>
    <dsp:sp modelId="{737FEA82-2F85-4E8B-87A7-34E1AC4476C1}">
      <dsp:nvSpPr>
        <dsp:cNvPr id="0" name=""/>
        <dsp:cNvSpPr/>
      </dsp:nvSpPr>
      <dsp:spPr>
        <a:xfrm>
          <a:off x="3551651"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Smoothing</a:t>
          </a:r>
        </a:p>
        <a:p>
          <a:pPr lvl="0" algn="ctr" defTabSz="666750">
            <a:lnSpc>
              <a:spcPct val="90000"/>
            </a:lnSpc>
            <a:spcBef>
              <a:spcPct val="0"/>
            </a:spcBef>
            <a:spcAft>
              <a:spcPct val="35000"/>
            </a:spcAft>
          </a:pPr>
          <a:r>
            <a:rPr lang="en-US" sz="1500" kern="1200" dirty="0" smtClean="0"/>
            <a:t>Normalization</a:t>
          </a:r>
          <a:endParaRPr lang="en-CA" sz="1500" kern="1200" dirty="0"/>
        </a:p>
      </dsp:txBody>
      <dsp:txXfrm>
        <a:off x="3878095" y="0"/>
        <a:ext cx="1318371" cy="652887"/>
      </dsp:txXfrm>
    </dsp:sp>
    <dsp:sp modelId="{6D8B29F4-C646-4A91-AF3E-08E10CF3646F}">
      <dsp:nvSpPr>
        <dsp:cNvPr id="0" name=""/>
        <dsp:cNvSpPr/>
      </dsp:nvSpPr>
      <dsp:spPr>
        <a:xfrm>
          <a:off x="5325783"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Classification</a:t>
          </a:r>
          <a:endParaRPr lang="en-CA" sz="1500" kern="1200" dirty="0"/>
        </a:p>
      </dsp:txBody>
      <dsp:txXfrm>
        <a:off x="5652227" y="0"/>
        <a:ext cx="1318371" cy="652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53156-D5A6-4311-96EC-4DF0648DADBD}">
      <dsp:nvSpPr>
        <dsp:cNvPr id="0" name=""/>
        <dsp:cNvSpPr/>
      </dsp:nvSpPr>
      <dsp:spPr>
        <a:xfrm>
          <a:off x="3386"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Raw Spectra</a:t>
          </a:r>
          <a:endParaRPr lang="en-CA" sz="1500" kern="1200" dirty="0"/>
        </a:p>
      </dsp:txBody>
      <dsp:txXfrm>
        <a:off x="329830" y="0"/>
        <a:ext cx="1318371" cy="652887"/>
      </dsp:txXfrm>
    </dsp:sp>
    <dsp:sp modelId="{F91F080B-8880-4372-847B-D647C1D0D31A}">
      <dsp:nvSpPr>
        <dsp:cNvPr id="0" name=""/>
        <dsp:cNvSpPr/>
      </dsp:nvSpPr>
      <dsp:spPr>
        <a:xfrm>
          <a:off x="1777518" y="0"/>
          <a:ext cx="1971258" cy="652887"/>
        </a:xfrm>
        <a:prstGeom prst="chevron">
          <a:avLst/>
        </a:prstGeom>
        <a:solidFill>
          <a:schemeClr val="tx1"/>
        </a:solidFill>
        <a:ln w="25400" cap="flat" cmpd="sng" algn="ctr">
          <a:solidFill>
            <a:srgbClr val="99002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Background Removal</a:t>
          </a:r>
          <a:endParaRPr lang="en-CA" sz="1500" kern="1200" dirty="0"/>
        </a:p>
      </dsp:txBody>
      <dsp:txXfrm>
        <a:off x="2103962" y="0"/>
        <a:ext cx="1318371" cy="652887"/>
      </dsp:txXfrm>
    </dsp:sp>
    <dsp:sp modelId="{737FEA82-2F85-4E8B-87A7-34E1AC4476C1}">
      <dsp:nvSpPr>
        <dsp:cNvPr id="0" name=""/>
        <dsp:cNvSpPr/>
      </dsp:nvSpPr>
      <dsp:spPr>
        <a:xfrm>
          <a:off x="3551651" y="0"/>
          <a:ext cx="1971258" cy="652887"/>
        </a:xfrm>
        <a:prstGeom prst="chevron">
          <a:avLst/>
        </a:prstGeom>
        <a:solidFill>
          <a:schemeClr val="tx1"/>
        </a:solidFill>
        <a:ln w="25400" cap="flat" cmpd="sng" algn="ctr">
          <a:solidFill>
            <a:srgbClr val="99002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Smoothing</a:t>
          </a:r>
        </a:p>
        <a:p>
          <a:pPr lvl="0" algn="ctr" defTabSz="666750">
            <a:lnSpc>
              <a:spcPct val="90000"/>
            </a:lnSpc>
            <a:spcBef>
              <a:spcPct val="0"/>
            </a:spcBef>
            <a:spcAft>
              <a:spcPct val="35000"/>
            </a:spcAft>
          </a:pPr>
          <a:r>
            <a:rPr lang="en-US" sz="1500" kern="1200" dirty="0" smtClean="0"/>
            <a:t>Normalization</a:t>
          </a:r>
          <a:endParaRPr lang="en-CA" sz="1500" kern="1200" dirty="0"/>
        </a:p>
      </dsp:txBody>
      <dsp:txXfrm>
        <a:off x="3878095" y="0"/>
        <a:ext cx="1318371" cy="652887"/>
      </dsp:txXfrm>
    </dsp:sp>
    <dsp:sp modelId="{6D8B29F4-C646-4A91-AF3E-08E10CF3646F}">
      <dsp:nvSpPr>
        <dsp:cNvPr id="0" name=""/>
        <dsp:cNvSpPr/>
      </dsp:nvSpPr>
      <dsp:spPr>
        <a:xfrm>
          <a:off x="5325783"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Classification</a:t>
          </a:r>
          <a:endParaRPr lang="en-CA" sz="1500" kern="1200" dirty="0"/>
        </a:p>
      </dsp:txBody>
      <dsp:txXfrm>
        <a:off x="5652227" y="0"/>
        <a:ext cx="1318371" cy="65288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53156-D5A6-4311-96EC-4DF0648DADBD}">
      <dsp:nvSpPr>
        <dsp:cNvPr id="0" name=""/>
        <dsp:cNvSpPr/>
      </dsp:nvSpPr>
      <dsp:spPr>
        <a:xfrm>
          <a:off x="3386"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Raw Spectra</a:t>
          </a:r>
          <a:endParaRPr lang="en-CA" sz="1500" kern="1200" dirty="0"/>
        </a:p>
      </dsp:txBody>
      <dsp:txXfrm>
        <a:off x="329830" y="0"/>
        <a:ext cx="1318371" cy="652887"/>
      </dsp:txXfrm>
    </dsp:sp>
    <dsp:sp modelId="{F91F080B-8880-4372-847B-D647C1D0D31A}">
      <dsp:nvSpPr>
        <dsp:cNvPr id="0" name=""/>
        <dsp:cNvSpPr/>
      </dsp:nvSpPr>
      <dsp:spPr>
        <a:xfrm>
          <a:off x="1777518"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Background Removal</a:t>
          </a:r>
          <a:endParaRPr lang="en-CA" sz="1500" kern="1200" dirty="0"/>
        </a:p>
      </dsp:txBody>
      <dsp:txXfrm>
        <a:off x="2103962" y="0"/>
        <a:ext cx="1318371" cy="652887"/>
      </dsp:txXfrm>
    </dsp:sp>
    <dsp:sp modelId="{737FEA82-2F85-4E8B-87A7-34E1AC4476C1}">
      <dsp:nvSpPr>
        <dsp:cNvPr id="0" name=""/>
        <dsp:cNvSpPr/>
      </dsp:nvSpPr>
      <dsp:spPr>
        <a:xfrm>
          <a:off x="3551651"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Smoothing</a:t>
          </a:r>
        </a:p>
        <a:p>
          <a:pPr lvl="0" algn="ctr" defTabSz="666750">
            <a:lnSpc>
              <a:spcPct val="90000"/>
            </a:lnSpc>
            <a:spcBef>
              <a:spcPct val="0"/>
            </a:spcBef>
            <a:spcAft>
              <a:spcPct val="35000"/>
            </a:spcAft>
          </a:pPr>
          <a:r>
            <a:rPr lang="en-US" sz="1500" kern="1200" dirty="0" smtClean="0"/>
            <a:t>Normalization</a:t>
          </a:r>
          <a:endParaRPr lang="en-CA" sz="1500" kern="1200" dirty="0"/>
        </a:p>
      </dsp:txBody>
      <dsp:txXfrm>
        <a:off x="3878095" y="0"/>
        <a:ext cx="1318371" cy="652887"/>
      </dsp:txXfrm>
    </dsp:sp>
    <dsp:sp modelId="{6D8B29F4-C646-4A91-AF3E-08E10CF3646F}">
      <dsp:nvSpPr>
        <dsp:cNvPr id="0" name=""/>
        <dsp:cNvSpPr/>
      </dsp:nvSpPr>
      <dsp:spPr>
        <a:xfrm>
          <a:off x="5325783" y="0"/>
          <a:ext cx="1971258" cy="652887"/>
        </a:xfrm>
        <a:prstGeom prst="chevron">
          <a:avLst/>
        </a:prstGeom>
        <a:solidFill>
          <a:schemeClr val="tx1"/>
        </a:solidFill>
        <a:ln w="25400" cap="flat" cmpd="sng" algn="ctr">
          <a:solidFill>
            <a:srgbClr val="99002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Classification</a:t>
          </a:r>
          <a:endParaRPr lang="en-CA" sz="1500" kern="1200" dirty="0"/>
        </a:p>
      </dsp:txBody>
      <dsp:txXfrm>
        <a:off x="5652227" y="0"/>
        <a:ext cx="1318371" cy="6528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F53156-D5A6-4311-96EC-4DF0648DADBD}">
      <dsp:nvSpPr>
        <dsp:cNvPr id="0" name=""/>
        <dsp:cNvSpPr/>
      </dsp:nvSpPr>
      <dsp:spPr>
        <a:xfrm>
          <a:off x="3386"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Raw Spectra</a:t>
          </a:r>
          <a:endParaRPr lang="en-CA" sz="1500" kern="1200" dirty="0"/>
        </a:p>
      </dsp:txBody>
      <dsp:txXfrm>
        <a:off x="329830" y="0"/>
        <a:ext cx="1318371" cy="652887"/>
      </dsp:txXfrm>
    </dsp:sp>
    <dsp:sp modelId="{F91F080B-8880-4372-847B-D647C1D0D31A}">
      <dsp:nvSpPr>
        <dsp:cNvPr id="0" name=""/>
        <dsp:cNvSpPr/>
      </dsp:nvSpPr>
      <dsp:spPr>
        <a:xfrm>
          <a:off x="1777518"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Background Removal</a:t>
          </a:r>
          <a:endParaRPr lang="en-CA" sz="1500" kern="1200" dirty="0"/>
        </a:p>
      </dsp:txBody>
      <dsp:txXfrm>
        <a:off x="2103962" y="0"/>
        <a:ext cx="1318371" cy="652887"/>
      </dsp:txXfrm>
    </dsp:sp>
    <dsp:sp modelId="{737FEA82-2F85-4E8B-87A7-34E1AC4476C1}">
      <dsp:nvSpPr>
        <dsp:cNvPr id="0" name=""/>
        <dsp:cNvSpPr/>
      </dsp:nvSpPr>
      <dsp:spPr>
        <a:xfrm>
          <a:off x="3551651" y="0"/>
          <a:ext cx="1971258" cy="652887"/>
        </a:xfrm>
        <a:prstGeom prst="chevron">
          <a:avLst/>
        </a:prstGeom>
        <a:solidFill>
          <a:srgbClr val="990025"/>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Smoothing</a:t>
          </a:r>
        </a:p>
        <a:p>
          <a:pPr lvl="0" algn="ctr" defTabSz="666750">
            <a:lnSpc>
              <a:spcPct val="90000"/>
            </a:lnSpc>
            <a:spcBef>
              <a:spcPct val="0"/>
            </a:spcBef>
            <a:spcAft>
              <a:spcPct val="35000"/>
            </a:spcAft>
          </a:pPr>
          <a:r>
            <a:rPr lang="en-US" sz="1500" kern="1200" dirty="0" smtClean="0"/>
            <a:t>Normalization</a:t>
          </a:r>
          <a:endParaRPr lang="en-CA" sz="1500" kern="1200" dirty="0"/>
        </a:p>
      </dsp:txBody>
      <dsp:txXfrm>
        <a:off x="3878095" y="0"/>
        <a:ext cx="1318371" cy="652887"/>
      </dsp:txXfrm>
    </dsp:sp>
    <dsp:sp modelId="{6D8B29F4-C646-4A91-AF3E-08E10CF3646F}">
      <dsp:nvSpPr>
        <dsp:cNvPr id="0" name=""/>
        <dsp:cNvSpPr/>
      </dsp:nvSpPr>
      <dsp:spPr>
        <a:xfrm>
          <a:off x="5325783" y="0"/>
          <a:ext cx="1971258" cy="652887"/>
        </a:xfrm>
        <a:prstGeom prst="chevron">
          <a:avLst/>
        </a:prstGeom>
        <a:solidFill>
          <a:schemeClr val="tx1"/>
        </a:solidFill>
        <a:ln w="25400" cap="flat" cmpd="sng" algn="ctr">
          <a:solidFill>
            <a:srgbClr val="99002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US" sz="1500" kern="1200" dirty="0" smtClean="0"/>
            <a:t>Classification</a:t>
          </a:r>
          <a:endParaRPr lang="en-CA" sz="1500" kern="1200" dirty="0"/>
        </a:p>
      </dsp:txBody>
      <dsp:txXfrm>
        <a:off x="5652227" y="0"/>
        <a:ext cx="1318371" cy="65288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CBE7011B-1E56-4DED-A339-2133A8709039}" type="slidenum">
              <a:rPr lang="en-US" altLang="en-US"/>
              <a:pPr/>
              <a:t>‹#›</a:t>
            </a:fld>
            <a:endParaRPr lang="en-US" altLang="en-US"/>
          </a:p>
        </p:txBody>
      </p:sp>
    </p:spTree>
    <p:extLst>
      <p:ext uri="{BB962C8B-B14F-4D97-AF65-F5344CB8AC3E}">
        <p14:creationId xmlns:p14="http://schemas.microsoft.com/office/powerpoint/2010/main" val="16990114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106" charset="-128"/>
              </a:defRPr>
            </a:lvl1pPr>
            <a:lvl2pPr marL="37931725" indent="-37474525">
              <a:defRPr sz="2400">
                <a:solidFill>
                  <a:schemeClr val="tx1"/>
                </a:solidFill>
                <a:latin typeface="Arial" panose="020B0604020202020204" pitchFamily="34" charset="0"/>
                <a:ea typeface="ＭＳ Ｐゴシック" pitchFamily="-106" charset="-128"/>
              </a:defRPr>
            </a:lvl2pPr>
            <a:lvl3pPr>
              <a:defRPr sz="2400">
                <a:solidFill>
                  <a:schemeClr val="tx1"/>
                </a:solidFill>
                <a:latin typeface="Arial" panose="020B0604020202020204" pitchFamily="34" charset="0"/>
                <a:ea typeface="ＭＳ Ｐゴシック" pitchFamily="-106" charset="-128"/>
              </a:defRPr>
            </a:lvl3pPr>
            <a:lvl4pPr>
              <a:defRPr sz="2400">
                <a:solidFill>
                  <a:schemeClr val="tx1"/>
                </a:solidFill>
                <a:latin typeface="Arial" panose="020B0604020202020204" pitchFamily="34" charset="0"/>
                <a:ea typeface="ＭＳ Ｐゴシック" pitchFamily="-106" charset="-128"/>
              </a:defRPr>
            </a:lvl4pPr>
            <a:lvl5pPr>
              <a:defRPr sz="2400">
                <a:solidFill>
                  <a:schemeClr val="tx1"/>
                </a:solidFill>
                <a:latin typeface="Arial" panose="020B0604020202020204" pitchFamily="34" charset="0"/>
                <a:ea typeface="ＭＳ Ｐゴシック" pitchFamily="-106"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9pPr>
          </a:lstStyle>
          <a:p>
            <a:fld id="{CE5AE5B0-7BC1-477A-A1B6-503FC7A61181}" type="slidenum">
              <a:rPr lang="en-US" altLang="en-US" sz="1200"/>
              <a:pPr/>
              <a:t>1</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altLang="en-US" dirty="0" smtClean="0">
                <a:latin typeface="Arial" panose="020B0604020202020204" pitchFamily="34" charset="0"/>
                <a:ea typeface="ＭＳ Ｐゴシック" panose="020B0600070205080204" pitchFamily="34" charset="-128"/>
              </a:rPr>
              <a:t>This project is a collaborative study between our group and …….</a:t>
            </a:r>
          </a:p>
          <a:p>
            <a:pPr eaLnBrk="1" hangingPunct="1"/>
            <a:endParaRPr lang="en-US" altLang="en-US" dirty="0" smtClean="0">
              <a:latin typeface="Arial" panose="020B0604020202020204" pitchFamily="34" charset="0"/>
            </a:endParaRPr>
          </a:p>
        </p:txBody>
      </p:sp>
    </p:spTree>
    <p:extLst>
      <p:ext uri="{BB962C8B-B14F-4D97-AF65-F5344CB8AC3E}">
        <p14:creationId xmlns:p14="http://schemas.microsoft.com/office/powerpoint/2010/main" val="468396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smtClean="0"/>
              <a:t>The term </a:t>
            </a:r>
            <a:r>
              <a:rPr lang="en-CA" baseline="0" dirty="0" err="1" smtClean="0"/>
              <a:t>confocality</a:t>
            </a:r>
            <a:r>
              <a:rPr lang="en-CA" baseline="0" dirty="0" smtClean="0"/>
              <a:t> comes from the special filter which is added to the set up prior to the spectrometer. What it does it only allows the light which come from focal plane to reach the spectrometer.</a:t>
            </a:r>
          </a:p>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10</a:t>
            </a:fld>
            <a:endParaRPr lang="en-US" altLang="en-US"/>
          </a:p>
        </p:txBody>
      </p:sp>
    </p:spTree>
    <p:extLst>
      <p:ext uri="{BB962C8B-B14F-4D97-AF65-F5344CB8AC3E}">
        <p14:creationId xmlns:p14="http://schemas.microsoft.com/office/powerpoint/2010/main" val="4044608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is simple schematic of</a:t>
            </a:r>
            <a:r>
              <a:rPr lang="en-CA" baseline="0" dirty="0" smtClean="0"/>
              <a:t> our set up. </a:t>
            </a:r>
          </a:p>
          <a:p>
            <a:r>
              <a:rPr lang="en-CA" baseline="0" dirty="0" smtClean="0"/>
              <a:t>For  recording spectra from the cells we used 60X water immersion objective providing spot size of about 1mu.</a:t>
            </a:r>
          </a:p>
          <a:p>
            <a:r>
              <a:rPr lang="en-CA" baseline="0" dirty="0" smtClean="0"/>
              <a:t>The confocal hole was set at 100 mu</a:t>
            </a:r>
          </a:p>
          <a:p>
            <a:r>
              <a:rPr lang="en-CA" baseline="0" dirty="0" smtClean="0"/>
              <a:t>The 785 nm laser was used for this study delivering 35 </a:t>
            </a:r>
            <a:r>
              <a:rPr lang="en-CA" baseline="0" dirty="0" err="1" smtClean="0"/>
              <a:t>mW</a:t>
            </a:r>
            <a:r>
              <a:rPr lang="en-CA" baseline="0" dirty="0" smtClean="0"/>
              <a:t> at the sample</a:t>
            </a:r>
          </a:p>
          <a:p>
            <a:r>
              <a:rPr lang="en-CA" baseline="0" dirty="0" smtClean="0"/>
              <a:t>Spectrometer contains 3 interchangeable grating for this study we used the grating of 1000 lines/mm for high spectral resolution.</a:t>
            </a:r>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11</a:t>
            </a:fld>
            <a:endParaRPr lang="en-US" altLang="en-US"/>
          </a:p>
        </p:txBody>
      </p:sp>
    </p:spTree>
    <p:extLst>
      <p:ext uri="{BB962C8B-B14F-4D97-AF65-F5344CB8AC3E}">
        <p14:creationId xmlns:p14="http://schemas.microsoft.com/office/powerpoint/2010/main" val="35086387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sz="1200" b="0" i="0" kern="1200" dirty="0" smtClean="0">
                <a:solidFill>
                  <a:schemeClr val="tx1"/>
                </a:solidFill>
                <a:effectLst/>
                <a:latin typeface="Arial" pitchFamily="-106" charset="0"/>
                <a:ea typeface="ＭＳ Ｐゴシック" pitchFamily="-106" charset="-128"/>
                <a:cs typeface="ＭＳ Ｐゴシック" pitchFamily="-106" charset="-128"/>
              </a:rPr>
              <a:t>The back scattered Raman signal was integrated for 30 seconds  over the spectral range 700 to 1680 cm-1 for each cell</a:t>
            </a:r>
            <a:r>
              <a:rPr lang="en-CA" sz="1200" b="0" i="0" kern="1200" baseline="0" dirty="0" smtClean="0">
                <a:solidFill>
                  <a:schemeClr val="tx1"/>
                </a:solidFill>
                <a:effectLst/>
                <a:latin typeface="Arial" pitchFamily="-106" charset="0"/>
                <a:ea typeface="ＭＳ Ｐゴシック" pitchFamily="-106" charset="-128"/>
                <a:cs typeface="ＭＳ Ｐゴシック" pitchFamily="-106" charset="-128"/>
              </a:rPr>
              <a:t> </a:t>
            </a:r>
            <a:r>
              <a:rPr lang="en-CA" sz="1200" b="0" i="0" kern="1200" dirty="0" smtClean="0">
                <a:solidFill>
                  <a:schemeClr val="tx1"/>
                </a:solidFill>
                <a:effectLst/>
                <a:latin typeface="Arial" pitchFamily="-106" charset="0"/>
                <a:ea typeface="ＭＳ Ｐゴシック" pitchFamily="-106" charset="-128"/>
                <a:cs typeface="ＭＳ Ｐゴシック" pitchFamily="-106" charset="-128"/>
              </a:rPr>
              <a:t>and repeated for 10 times than we took the average to improve</a:t>
            </a:r>
            <a:r>
              <a:rPr lang="en-CA" sz="1200" b="0" i="0" kern="1200" baseline="0" dirty="0" smtClean="0">
                <a:solidFill>
                  <a:schemeClr val="tx1"/>
                </a:solidFill>
                <a:effectLst/>
                <a:latin typeface="Arial" pitchFamily="-106" charset="0"/>
                <a:ea typeface="ＭＳ Ｐゴシック" pitchFamily="-106" charset="-128"/>
                <a:cs typeface="ＭＳ Ｐゴシック" pitchFamily="-106" charset="-128"/>
              </a:rPr>
              <a:t> signal to noise ratio.</a:t>
            </a:r>
            <a:endParaRPr lang="en-CA" sz="1200" b="0" i="0" kern="1200" dirty="0" smtClean="0">
              <a:solidFill>
                <a:schemeClr val="tx1"/>
              </a:solidFill>
              <a:effectLst/>
              <a:latin typeface="Arial" pitchFamily="-106" charset="0"/>
              <a:ea typeface="ＭＳ Ｐゴシック" pitchFamily="-106" charset="-128"/>
              <a:cs typeface="ＭＳ Ｐゴシック" pitchFamily="-106"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CA" sz="1200" b="0" i="0" kern="1200" dirty="0" smtClean="0">
                <a:solidFill>
                  <a:schemeClr val="tx1"/>
                </a:solidFill>
                <a:effectLst/>
                <a:latin typeface="Arial" pitchFamily="-106" charset="0"/>
                <a:ea typeface="ＭＳ Ｐゴシック" pitchFamily="-106" charset="-128"/>
                <a:cs typeface="ＭＳ Ｐゴシック" pitchFamily="-106" charset="-128"/>
              </a:rPr>
              <a:t>We</a:t>
            </a:r>
            <a:r>
              <a:rPr lang="en-CA" sz="1200" b="0" i="0" kern="1200" baseline="0" dirty="0" smtClean="0">
                <a:solidFill>
                  <a:schemeClr val="tx1"/>
                </a:solidFill>
                <a:effectLst/>
                <a:latin typeface="Arial" pitchFamily="-106" charset="0"/>
                <a:ea typeface="ＭＳ Ｐゴシック" pitchFamily="-106" charset="-128"/>
                <a:cs typeface="ＭＳ Ｐゴシック" pitchFamily="-106" charset="-128"/>
              </a:rPr>
              <a:t> </a:t>
            </a:r>
            <a:r>
              <a:rPr lang="en-CA" sz="1200" b="0" i="0" kern="1200" dirty="0" smtClean="0">
                <a:solidFill>
                  <a:schemeClr val="tx1"/>
                </a:solidFill>
                <a:effectLst/>
                <a:latin typeface="Arial" pitchFamily="-106" charset="0"/>
                <a:ea typeface="ＭＳ Ｐゴシック" pitchFamily="-106" charset="-128"/>
                <a:cs typeface="ＭＳ Ｐゴシック" pitchFamily="-106" charset="-128"/>
              </a:rPr>
              <a:t> collected spectra from about 40 un-irradiated and irradiated cells of each type</a:t>
            </a:r>
            <a:r>
              <a:rPr lang="en-US" sz="1200" b="0" i="0" kern="1200" baseline="0" dirty="0" smtClean="0">
                <a:solidFill>
                  <a:schemeClr val="tx1"/>
                </a:solidFill>
                <a:effectLst/>
                <a:latin typeface="Arial" panose="020B0604020202020204" pitchFamily="34" charset="0"/>
                <a:ea typeface="ＭＳ Ｐゴシック" panose="020B0600070205080204" pitchFamily="34" charset="-128"/>
                <a:cs typeface="ＭＳ Ｐゴシック" pitchFamily="-106" charset="-128"/>
              </a:rPr>
              <a:t> randomly for each day.</a:t>
            </a:r>
            <a:endParaRPr lang="en-US" altLang="en-US" dirty="0" smtClean="0">
              <a:latin typeface="Arial" panose="020B0604020202020204" pitchFamily="34" charset="0"/>
              <a:ea typeface="ＭＳ Ｐゴシック" panose="020B0600070205080204" pitchFamily="34" charset="-128"/>
            </a:endParaRPr>
          </a:p>
          <a:p>
            <a:r>
              <a:rPr lang="en-US" altLang="en-US" dirty="0" smtClean="0">
                <a:latin typeface="Arial" panose="020B0604020202020204" pitchFamily="34" charset="0"/>
                <a:ea typeface="ＭＳ Ｐゴシック" panose="020B0600070205080204" pitchFamily="34" charset="-128"/>
              </a:rPr>
              <a:t>This how the spectrum looks like. It contains unwanted information coming from the substrate and medium </a:t>
            </a:r>
          </a:p>
          <a:p>
            <a:r>
              <a:rPr lang="en-US" altLang="en-US" dirty="0" smtClean="0">
                <a:latin typeface="Arial" panose="020B0604020202020204" pitchFamily="34" charset="0"/>
                <a:ea typeface="ＭＳ Ｐゴシック" panose="020B0600070205080204" pitchFamily="34" charset="-128"/>
              </a:rPr>
              <a:t>In order to obtain more interpretable signal we require to apply some techniques that called preprocessing.</a:t>
            </a:r>
          </a:p>
          <a:p>
            <a:endParaRPr lang="en-US" altLang="en-US" dirty="0" smtClean="0">
              <a:latin typeface="Arial" panose="020B0604020202020204" pitchFamily="34" charset="0"/>
              <a:ea typeface="ＭＳ Ｐゴシック" panose="020B0600070205080204" pitchFamily="34" charset="-128"/>
            </a:endParaRPr>
          </a:p>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12</a:t>
            </a:fld>
            <a:endParaRPr lang="en-US" altLang="en-US"/>
          </a:p>
        </p:txBody>
      </p:sp>
    </p:spTree>
    <p:extLst>
      <p:ext uri="{BB962C8B-B14F-4D97-AF65-F5344CB8AC3E}">
        <p14:creationId xmlns:p14="http://schemas.microsoft.com/office/powerpoint/2010/main" val="1617109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solidFill>
                  <a:srgbClr val="FFFF00"/>
                </a:solidFill>
                <a:latin typeface="Arial" panose="020B0604020202020204" pitchFamily="34" charset="0"/>
                <a:ea typeface="ＭＳ Ｐゴシック" panose="020B0600070205080204" pitchFamily="34" charset="-128"/>
              </a:rPr>
              <a:t>For our preprocessing we use an algorithm called SMIRF(</a:t>
            </a:r>
            <a:r>
              <a:rPr lang="en-US" dirty="0" smtClean="0">
                <a:solidFill>
                  <a:srgbClr val="FFFF00"/>
                </a:solidFill>
              </a:rPr>
              <a:t>Spectrum Based</a:t>
            </a:r>
            <a:r>
              <a:rPr lang="en-US" baseline="0" dirty="0" smtClean="0">
                <a:solidFill>
                  <a:srgbClr val="FFFF00"/>
                </a:solidFill>
              </a:rPr>
              <a:t> Method for the Iterative Removal of Fluorescence)</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dirty="0" smtClean="0">
                <a:solidFill>
                  <a:srgbClr val="FFFF00"/>
                </a:solidFill>
                <a:latin typeface="Arial" panose="020B0604020202020204" pitchFamily="34" charset="0"/>
                <a:ea typeface="ＭＳ Ｐゴシック" panose="020B0600070205080204" pitchFamily="34" charset="-128"/>
              </a:rPr>
              <a:t>it is open source code [from University of Rochester and we modified it for our quartz substrate]</a:t>
            </a:r>
            <a:r>
              <a:rPr lang="en-US" altLang="en-US" baseline="0" dirty="0" smtClean="0">
                <a:solidFill>
                  <a:srgbClr val="FFFF00"/>
                </a:solidFill>
                <a:latin typeface="Arial" panose="020B0604020202020204" pitchFamily="34" charset="0"/>
                <a:ea typeface="ＭＳ Ｐゴシック" panose="020B0600070205080204" pitchFamily="34" charset="-128"/>
              </a:rPr>
              <a:t>.</a:t>
            </a:r>
            <a:endParaRPr lang="en-US" baseline="0" dirty="0" smtClean="0">
              <a:solidFill>
                <a:srgbClr val="FFFF00"/>
              </a:solidFill>
            </a:endParaRPr>
          </a:p>
          <a:p>
            <a:r>
              <a:rPr lang="en-US" baseline="0" dirty="0" smtClean="0">
                <a:solidFill>
                  <a:srgbClr val="FFFF00"/>
                </a:solidFill>
              </a:rPr>
              <a:t>[It compares a reference BG – which is quartz plus medium to the cell spectrum] </a:t>
            </a:r>
          </a:p>
          <a:p>
            <a:r>
              <a:rPr lang="en-US" baseline="0" dirty="0" smtClean="0">
                <a:solidFill>
                  <a:srgbClr val="FFFF00"/>
                </a:solidFill>
              </a:rPr>
              <a:t>Then iteratively estimates the unwanted contribution from the background </a:t>
            </a:r>
          </a:p>
          <a:p>
            <a:r>
              <a:rPr lang="en-US" baseline="0" dirty="0" smtClean="0">
                <a:solidFill>
                  <a:srgbClr val="FFFF00"/>
                </a:solidFill>
              </a:rPr>
              <a:t>Ultimately it subtracts this unwanted information and were left with a pure Raman signal</a:t>
            </a:r>
          </a:p>
          <a:p>
            <a:r>
              <a:rPr lang="en-US" baseline="0" dirty="0" smtClean="0">
                <a:solidFill>
                  <a:srgbClr val="FFFF00"/>
                </a:solidFill>
              </a:rPr>
              <a:t>All spectra are normalized to the total area under the baseline corrected spectrum. Prior to dat</a:t>
            </a:r>
            <a:r>
              <a:rPr lang="en-US" baseline="0" dirty="0" smtClean="0"/>
              <a:t>a analysis</a:t>
            </a:r>
          </a:p>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13</a:t>
            </a:fld>
            <a:endParaRPr lang="en-US" altLang="en-US"/>
          </a:p>
        </p:txBody>
      </p:sp>
    </p:spTree>
    <p:extLst>
      <p:ext uri="{BB962C8B-B14F-4D97-AF65-F5344CB8AC3E}">
        <p14:creationId xmlns:p14="http://schemas.microsoft.com/office/powerpoint/2010/main" val="1242177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pitchFamily="-106" charset="0"/>
                <a:ea typeface="ＭＳ Ｐゴシック" pitchFamily="-106" charset="-128"/>
                <a:cs typeface="ＭＳ Ｐゴシック" pitchFamily="-106" charset="-128"/>
              </a:rPr>
              <a:t>Our data can be displayed as matrix where the columns are wavenumbers (variables) and rows are the spectra</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r>
              <a:rPr lang="en-US" sz="1200" kern="1200" dirty="0" smtClean="0">
                <a:solidFill>
                  <a:schemeClr val="tx1"/>
                </a:solidFill>
                <a:effectLst/>
                <a:latin typeface="Arial" pitchFamily="-106" charset="0"/>
                <a:ea typeface="ＭＳ Ｐゴシック" pitchFamily="-106" charset="-128"/>
                <a:cs typeface="ＭＳ Ｐゴシック" pitchFamily="-106" charset="-128"/>
              </a:rPr>
              <a:t>So we have a small Number of spectra with large number</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of variables  for us 1024 wavenumbers</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r>
              <a:rPr lang="en-US" sz="1200" kern="1200" dirty="0" smtClean="0">
                <a:solidFill>
                  <a:schemeClr val="tx1"/>
                </a:solidFill>
                <a:effectLst/>
                <a:latin typeface="Arial" pitchFamily="-106" charset="0"/>
                <a:ea typeface="ＭＳ Ｐゴシック" pitchFamily="-106" charset="-128"/>
                <a:cs typeface="ＭＳ Ｐゴシック" pitchFamily="-106" charset="-128"/>
              </a:rPr>
              <a:t>Principal component analysis is a great way to reduce</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the data</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r>
              <a:rPr lang="en-US" sz="1200" kern="1200" dirty="0" smtClean="0">
                <a:solidFill>
                  <a:schemeClr val="tx1"/>
                </a:solidFill>
                <a:effectLst/>
                <a:latin typeface="Arial" pitchFamily="-106" charset="0"/>
                <a:ea typeface="ＭＳ Ｐゴシック" pitchFamily="-106" charset="-128"/>
                <a:cs typeface="ＭＳ Ｐゴシック" pitchFamily="-106" charset="-128"/>
              </a:rPr>
              <a:t>What PCA does It compress high dimensional data by expressing the data in terms of small number of principal components</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r>
              <a:rPr lang="en-US" sz="1200" kern="1200" dirty="0" smtClean="0">
                <a:solidFill>
                  <a:schemeClr val="tx1"/>
                </a:solidFill>
                <a:effectLst/>
                <a:latin typeface="Arial" pitchFamily="-106" charset="0"/>
                <a:ea typeface="ＭＳ Ｐゴシック" pitchFamily="-106" charset="-128"/>
                <a:cs typeface="ＭＳ Ｐゴシック" pitchFamily="-106" charset="-128"/>
              </a:rPr>
              <a:t> which are directions that maximize the variance in a data set</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r>
              <a:rPr lang="en-US" sz="1200" kern="1200" dirty="0" smtClean="0">
                <a:solidFill>
                  <a:schemeClr val="tx1"/>
                </a:solidFill>
                <a:effectLst/>
                <a:latin typeface="Arial" pitchFamily="-106" charset="0"/>
                <a:ea typeface="ＭＳ Ｐゴシック" pitchFamily="-106" charset="-128"/>
                <a:cs typeface="ＭＳ Ｐゴシック" pitchFamily="-106" charset="-128"/>
              </a:rPr>
              <a:t>It is unsupervised in a sense that it ignores class label and treat data as one</a:t>
            </a:r>
            <a:endParaRPr lang="en-CA" sz="1200" kern="1200" dirty="0" smtClean="0">
              <a:solidFill>
                <a:schemeClr val="tx1"/>
              </a:solidFill>
              <a:effectLst/>
              <a:latin typeface="Arial" pitchFamily="-106" charset="0"/>
              <a:ea typeface="ＭＳ Ｐゴシック" pitchFamily="-106" charset="-128"/>
              <a:cs typeface="ＭＳ Ｐゴシック" pitchFamily="-106" charset="-128"/>
            </a:endParaRPr>
          </a:p>
          <a:p>
            <a:endParaRPr lang="en-US" baseline="0" dirty="0" smtClean="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14</a:t>
            </a:fld>
            <a:endParaRPr lang="en-US" altLang="en-US"/>
          </a:p>
        </p:txBody>
      </p:sp>
    </p:spTree>
    <p:extLst>
      <p:ext uri="{BB962C8B-B14F-4D97-AF65-F5344CB8AC3E}">
        <p14:creationId xmlns:p14="http://schemas.microsoft.com/office/powerpoint/2010/main" val="465781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a:t>
            </a:r>
            <a:r>
              <a:rPr lang="en-US" baseline="0" dirty="0" smtClean="0"/>
              <a:t> we’ve reduced our data – we want to label and classify them.</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LDA finds the </a:t>
            </a:r>
            <a:r>
              <a:rPr lang="en-US" altLang="en-US" dirty="0" smtClean="0">
                <a:latin typeface="Arial" panose="020B0604020202020204" pitchFamily="34" charset="0"/>
                <a:ea typeface="ＭＳ Ｐゴシック" panose="020B0600070205080204" pitchFamily="34" charset="-128"/>
              </a:rPr>
              <a:t>directions in spectral space that maximize the ratio of between- class variance to within- class variance </a:t>
            </a:r>
            <a:endParaRPr lang="en-US" baseline="0" dirty="0" smtClean="0"/>
          </a:p>
          <a:p>
            <a:r>
              <a:rPr lang="en-US" altLang="en-US" dirty="0" smtClean="0">
                <a:latin typeface="Arial" panose="020B0604020202020204" pitchFamily="34" charset="0"/>
                <a:ea typeface="ＭＳ Ｐゴシック" panose="020B0600070205080204" pitchFamily="34" charset="-128"/>
              </a:rPr>
              <a:t>LDA is supervised classification algorithm for discrimination of sample groups. </a:t>
            </a:r>
          </a:p>
          <a:p>
            <a:r>
              <a:rPr lang="en-US" altLang="en-US" dirty="0" smtClean="0">
                <a:latin typeface="Arial" panose="020B0604020202020204" pitchFamily="34" charset="0"/>
                <a:ea typeface="ＭＳ Ｐゴシック" panose="020B0600070205080204" pitchFamily="34" charset="-128"/>
              </a:rPr>
              <a:t>There are two important phases :</a:t>
            </a:r>
          </a:p>
          <a:p>
            <a:r>
              <a:rPr lang="en-US" altLang="en-US" dirty="0" smtClean="0">
                <a:latin typeface="Arial" panose="020B0604020202020204" pitchFamily="34" charset="0"/>
                <a:ea typeface="ＭＳ Ｐゴシック" panose="020B0600070205080204" pitchFamily="34" charset="-128"/>
              </a:rPr>
              <a:t>Training phase: which it uses a training data set( which is labeled) to find pattern in the data</a:t>
            </a:r>
          </a:p>
          <a:p>
            <a:r>
              <a:rPr lang="en-US" altLang="en-US" dirty="0" smtClean="0">
                <a:latin typeface="Arial" panose="020B0604020202020204" pitchFamily="34" charset="0"/>
                <a:ea typeface="ＭＳ Ｐゴシック" panose="020B0600070205080204" pitchFamily="34" charset="-128"/>
              </a:rPr>
              <a:t>Prediction phase: which it uses the model made from previous phase to identify an unseen data </a:t>
            </a:r>
          </a:p>
          <a:p>
            <a:endParaRPr lang="en-US" altLang="en-US" dirty="0" smtClean="0">
              <a:latin typeface="Arial" panose="020B0604020202020204" pitchFamily="34" charset="0"/>
              <a:ea typeface="ＭＳ Ｐゴシック" panose="020B0600070205080204" pitchFamily="34" charset="-128"/>
            </a:endParaRPr>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15</a:t>
            </a:fld>
            <a:endParaRPr lang="en-US" altLang="en-US"/>
          </a:p>
        </p:txBody>
      </p:sp>
    </p:spTree>
    <p:extLst>
      <p:ext uri="{BB962C8B-B14F-4D97-AF65-F5344CB8AC3E}">
        <p14:creationId xmlns:p14="http://schemas.microsoft.com/office/powerpoint/2010/main" val="3515755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multiply in our LDA model onto each spectrum you</a:t>
            </a:r>
            <a:r>
              <a:rPr lang="en-US" baseline="0" dirty="0" smtClean="0"/>
              <a:t> get score</a:t>
            </a:r>
          </a:p>
          <a:p>
            <a:r>
              <a:rPr lang="en-US" baseline="0" dirty="0" smtClean="0"/>
              <a:t>This is a stacked histogram </a:t>
            </a:r>
          </a:p>
          <a:p>
            <a:r>
              <a:rPr lang="en-US" baseline="0" dirty="0" smtClean="0"/>
              <a:t>red – </a:t>
            </a:r>
            <a:r>
              <a:rPr lang="en-US" baseline="0" dirty="0" err="1" smtClean="0"/>
              <a:t>cp</a:t>
            </a:r>
            <a:r>
              <a:rPr lang="en-US" baseline="0" dirty="0" smtClean="0"/>
              <a:t> – resistant</a:t>
            </a:r>
          </a:p>
          <a:p>
            <a:r>
              <a:rPr lang="en-US" baseline="0" dirty="0" smtClean="0"/>
              <a:t>purple – s – sensitive </a:t>
            </a:r>
          </a:p>
          <a:p>
            <a:r>
              <a:rPr lang="en-US" baseline="0" dirty="0" smtClean="0"/>
              <a:t>Two nice </a:t>
            </a:r>
            <a:r>
              <a:rPr lang="en-US" baseline="0" dirty="0" err="1" smtClean="0"/>
              <a:t>distirbutions</a:t>
            </a:r>
            <a:endParaRPr lang="en-US" baseline="0" dirty="0" smtClean="0"/>
          </a:p>
          <a:p>
            <a:r>
              <a:rPr lang="en-US" baseline="0" dirty="0" smtClean="0"/>
              <a:t>And the training model used to identify unknown or test cells</a:t>
            </a:r>
          </a:p>
          <a:p>
            <a:r>
              <a:rPr lang="en-US" baseline="0" dirty="0" smtClean="0"/>
              <a:t>We in fact classified the unknown sets</a:t>
            </a:r>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16</a:t>
            </a:fld>
            <a:endParaRPr lang="en-US" altLang="en-US"/>
          </a:p>
        </p:txBody>
      </p:sp>
    </p:spTree>
    <p:extLst>
      <p:ext uri="{BB962C8B-B14F-4D97-AF65-F5344CB8AC3E}">
        <p14:creationId xmlns:p14="http://schemas.microsoft.com/office/powerpoint/2010/main" val="12887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17</a:t>
            </a:fld>
            <a:endParaRPr lang="en-US" altLang="en-US"/>
          </a:p>
        </p:txBody>
      </p:sp>
    </p:spTree>
    <p:extLst>
      <p:ext uri="{BB962C8B-B14F-4D97-AF65-F5344CB8AC3E}">
        <p14:creationId xmlns:p14="http://schemas.microsoft.com/office/powerpoint/2010/main" val="1823560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18</a:t>
            </a:fld>
            <a:endParaRPr lang="en-US" altLang="en-US"/>
          </a:p>
        </p:txBody>
      </p:sp>
    </p:spTree>
    <p:extLst>
      <p:ext uri="{BB962C8B-B14F-4D97-AF65-F5344CB8AC3E}">
        <p14:creationId xmlns:p14="http://schemas.microsoft.com/office/powerpoint/2010/main" val="65510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 conclusion</a:t>
            </a:r>
            <a:r>
              <a:rPr lang="en-CA" baseline="0" dirty="0" smtClean="0"/>
              <a:t> </a:t>
            </a:r>
            <a:r>
              <a:rPr lang="en-CA" dirty="0" smtClean="0"/>
              <a:t>Raman micro-spectroscopy is </a:t>
            </a:r>
            <a:r>
              <a:rPr lang="en-US" dirty="0" smtClean="0"/>
              <a:t>a highly specific, non-invasive, label free technique when</a:t>
            </a:r>
            <a:r>
              <a:rPr lang="en-US" baseline="0" dirty="0" smtClean="0"/>
              <a:t> combined with multivariate </a:t>
            </a:r>
            <a:r>
              <a:rPr lang="en-US" baseline="0" dirty="0" err="1" smtClean="0"/>
              <a:t>chemometrics</a:t>
            </a:r>
            <a:r>
              <a:rPr lang="en-US" baseline="0" dirty="0" smtClean="0"/>
              <a:t> analysis can </a:t>
            </a:r>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19</a:t>
            </a:fld>
            <a:endParaRPr lang="en-US" altLang="en-US"/>
          </a:p>
        </p:txBody>
      </p:sp>
    </p:spTree>
    <p:extLst>
      <p:ext uri="{BB962C8B-B14F-4D97-AF65-F5344CB8AC3E}">
        <p14:creationId xmlns:p14="http://schemas.microsoft.com/office/powerpoint/2010/main" val="3659841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itchFamily="-106" charset="-128"/>
              </a:defRPr>
            </a:lvl1pPr>
            <a:lvl2pPr marL="37931725" indent="-37474525">
              <a:defRPr sz="2400">
                <a:solidFill>
                  <a:schemeClr val="tx1"/>
                </a:solidFill>
                <a:latin typeface="Arial" panose="020B0604020202020204" pitchFamily="34" charset="0"/>
                <a:ea typeface="ＭＳ Ｐゴシック" pitchFamily="-106" charset="-128"/>
              </a:defRPr>
            </a:lvl2pPr>
            <a:lvl3pPr>
              <a:defRPr sz="2400">
                <a:solidFill>
                  <a:schemeClr val="tx1"/>
                </a:solidFill>
                <a:latin typeface="Arial" panose="020B0604020202020204" pitchFamily="34" charset="0"/>
                <a:ea typeface="ＭＳ Ｐゴシック" pitchFamily="-106" charset="-128"/>
              </a:defRPr>
            </a:lvl3pPr>
            <a:lvl4pPr>
              <a:defRPr sz="2400">
                <a:solidFill>
                  <a:schemeClr val="tx1"/>
                </a:solidFill>
                <a:latin typeface="Arial" panose="020B0604020202020204" pitchFamily="34" charset="0"/>
                <a:ea typeface="ＭＳ Ｐゴシック" pitchFamily="-106" charset="-128"/>
              </a:defRPr>
            </a:lvl4pPr>
            <a:lvl5pPr>
              <a:defRPr sz="2400">
                <a:solidFill>
                  <a:schemeClr val="tx1"/>
                </a:solidFill>
                <a:latin typeface="Arial" panose="020B0604020202020204" pitchFamily="34" charset="0"/>
                <a:ea typeface="ＭＳ Ｐゴシック" pitchFamily="-106"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9pPr>
          </a:lstStyle>
          <a:p>
            <a:fld id="{A9E5701D-F529-44C9-B383-C12E6FC9E299}" type="slidenum">
              <a:rPr lang="en-US" altLang="en-US" sz="1200"/>
              <a:pPr/>
              <a:t>2</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34192084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Future</a:t>
            </a:r>
            <a:r>
              <a:rPr lang="en-US" baseline="0" dirty="0" smtClean="0"/>
              <a:t> will include optimize our classification technique by investigating different methods available for classification</a:t>
            </a:r>
          </a:p>
          <a:p>
            <a:r>
              <a:rPr lang="en-US" altLang="en-US" dirty="0" smtClean="0">
                <a:latin typeface="Arial" charset="0"/>
                <a:ea typeface="ＭＳ Ｐゴシック" pitchFamily="34" charset="-128"/>
              </a:rPr>
              <a:t>we have collected data for irritated cells too which is work in progress</a:t>
            </a:r>
            <a:endParaRPr lang="en-US" baseline="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CA" sz="2000" dirty="0" smtClean="0"/>
              <a:t>Improvement of RT treatment outcome</a:t>
            </a:r>
          </a:p>
          <a:p>
            <a:endParaRPr lang="en-US" dirty="0" smtClean="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20</a:t>
            </a:fld>
            <a:endParaRPr lang="en-US" altLang="en-US"/>
          </a:p>
        </p:txBody>
      </p:sp>
    </p:spTree>
    <p:extLst>
      <p:ext uri="{BB962C8B-B14F-4D97-AF65-F5344CB8AC3E}">
        <p14:creationId xmlns:p14="http://schemas.microsoft.com/office/powerpoint/2010/main" val="6113621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altLang="en-US" dirty="0" smtClean="0">
              <a:latin typeface="Arial" panose="020B0604020202020204" pitchFamily="34" charset="0"/>
              <a:ea typeface="ＭＳ Ｐゴシック" panose="020B0600070205080204" pitchFamily="34" charset="-128"/>
            </a:endParaRPr>
          </a:p>
        </p:txBody>
      </p:sp>
      <p:sp>
        <p:nvSpPr>
          <p:cNvPr id="6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15BADB7E-16D1-4DAE-AF0B-522624D8421C}" type="slidenum">
              <a:rPr lang="en-US" altLang="en-US" sz="1200" smtClean="0"/>
              <a:pPr/>
              <a:t>21</a:t>
            </a:fld>
            <a:endParaRPr lang="en-US" altLang="en-US" sz="1200" smtClean="0"/>
          </a:p>
        </p:txBody>
      </p:sp>
    </p:spTree>
    <p:extLst>
      <p:ext uri="{BB962C8B-B14F-4D97-AF65-F5344CB8AC3E}">
        <p14:creationId xmlns:p14="http://schemas.microsoft.com/office/powerpoint/2010/main" val="3101647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22</a:t>
            </a:fld>
            <a:endParaRPr lang="en-US" altLang="en-US"/>
          </a:p>
        </p:txBody>
      </p:sp>
    </p:spTree>
    <p:extLst>
      <p:ext uri="{BB962C8B-B14F-4D97-AF65-F5344CB8AC3E}">
        <p14:creationId xmlns:p14="http://schemas.microsoft.com/office/powerpoint/2010/main" val="331987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23</a:t>
            </a:fld>
            <a:endParaRPr lang="en-US" altLang="en-US"/>
          </a:p>
        </p:txBody>
      </p:sp>
    </p:spTree>
    <p:extLst>
      <p:ext uri="{BB962C8B-B14F-4D97-AF65-F5344CB8AC3E}">
        <p14:creationId xmlns:p14="http://schemas.microsoft.com/office/powerpoint/2010/main" val="4338125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25</a:t>
            </a:fld>
            <a:endParaRPr lang="en-US" altLang="en-US"/>
          </a:p>
        </p:txBody>
      </p:sp>
    </p:spTree>
    <p:extLst>
      <p:ext uri="{BB962C8B-B14F-4D97-AF65-F5344CB8AC3E}">
        <p14:creationId xmlns:p14="http://schemas.microsoft.com/office/powerpoint/2010/main" val="3774882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26</a:t>
            </a:fld>
            <a:endParaRPr lang="en-US" altLang="en-US"/>
          </a:p>
        </p:txBody>
      </p:sp>
    </p:spTree>
    <p:extLst>
      <p:ext uri="{BB962C8B-B14F-4D97-AF65-F5344CB8AC3E}">
        <p14:creationId xmlns:p14="http://schemas.microsoft.com/office/powerpoint/2010/main" val="42136625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ea typeface="ＭＳ Ｐゴシック" panose="020B0600070205080204" pitchFamily="34" charset="-128"/>
              </a:rPr>
              <a:t>Assigning the  chemical components to the peaks using available data</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42757B30-6D23-4479-BAA8-2934BD04CDBA}" type="slidenum">
              <a:rPr lang="en-US" altLang="en-US" sz="1200" smtClean="0"/>
              <a:pPr/>
              <a:t>27</a:t>
            </a:fld>
            <a:endParaRPr lang="en-US" altLang="en-US" sz="1200" smtClean="0"/>
          </a:p>
        </p:txBody>
      </p:sp>
    </p:spTree>
    <p:extLst>
      <p:ext uri="{BB962C8B-B14F-4D97-AF65-F5344CB8AC3E}">
        <p14:creationId xmlns:p14="http://schemas.microsoft.com/office/powerpoint/2010/main" val="30918405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This</a:t>
            </a:r>
            <a:r>
              <a:rPr lang="en-US" baseline="0" dirty="0" smtClean="0"/>
              <a:t> figure shows the mean spectra of the two type of cells for our data. I have marked some of the prominent peaks and what they represents using available data.</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 We could see that its hard to visually identify the difference since the spectra are very similar. We have identified the chemical differences for  just need to be confirmed by </a:t>
            </a:r>
            <a:r>
              <a:rPr lang="en-US" baseline="0" dirty="0" err="1" smtClean="0"/>
              <a:t>Dr</a:t>
            </a:r>
            <a:r>
              <a:rPr lang="en-US" baseline="0" dirty="0" smtClean="0"/>
              <a:t> </a:t>
            </a:r>
            <a:r>
              <a:rPr lang="en-US" baseline="0" dirty="0" err="1" smtClean="0"/>
              <a:t>Vanderhyden</a:t>
            </a:r>
            <a:r>
              <a:rPr lang="en-US" baseline="0" dirty="0" smtClean="0"/>
              <a:t> lab</a:t>
            </a:r>
            <a:endParaRPr lang="en-CA" dirty="0" smtClean="0"/>
          </a:p>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28</a:t>
            </a:fld>
            <a:endParaRPr lang="en-US" altLang="en-US"/>
          </a:p>
        </p:txBody>
      </p:sp>
    </p:spTree>
    <p:extLst>
      <p:ext uri="{BB962C8B-B14F-4D97-AF65-F5344CB8AC3E}">
        <p14:creationId xmlns:p14="http://schemas.microsoft.com/office/powerpoint/2010/main" val="37624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29</a:t>
            </a:fld>
            <a:endParaRPr lang="en-US" altLang="en-US"/>
          </a:p>
        </p:txBody>
      </p:sp>
    </p:spTree>
    <p:extLst>
      <p:ext uri="{BB962C8B-B14F-4D97-AF65-F5344CB8AC3E}">
        <p14:creationId xmlns:p14="http://schemas.microsoft.com/office/powerpoint/2010/main" val="200826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30</a:t>
            </a:fld>
            <a:endParaRPr lang="en-US" altLang="en-US"/>
          </a:p>
        </p:txBody>
      </p:sp>
    </p:spTree>
    <p:extLst>
      <p:ext uri="{BB962C8B-B14F-4D97-AF65-F5344CB8AC3E}">
        <p14:creationId xmlns:p14="http://schemas.microsoft.com/office/powerpoint/2010/main" val="1783627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81013" eaLnBrk="1" hangingPunct="1">
              <a:spcBef>
                <a:spcPct val="0"/>
              </a:spcBef>
            </a:pPr>
            <a:r>
              <a:rPr lang="en-CA" altLang="en-US" sz="1200" dirty="0" smtClean="0">
                <a:latin typeface="Arial" panose="020B0604020202020204" pitchFamily="34" charset="0"/>
                <a:ea typeface="ＭＳ Ｐゴシック" panose="020B0600070205080204" pitchFamily="34" charset="-128"/>
              </a:rPr>
              <a:t>Ovarian Cancer is the 5</a:t>
            </a:r>
            <a:r>
              <a:rPr lang="en-CA" altLang="en-US" sz="1200" baseline="30000" dirty="0" smtClean="0">
                <a:latin typeface="Arial" panose="020B0604020202020204" pitchFamily="34" charset="0"/>
                <a:ea typeface="ＭＳ Ｐゴシック" panose="020B0600070205080204" pitchFamily="34" charset="-128"/>
              </a:rPr>
              <a:t>th</a:t>
            </a:r>
            <a:r>
              <a:rPr lang="en-CA" altLang="en-US" sz="1200" dirty="0" smtClean="0">
                <a:latin typeface="Arial" panose="020B0604020202020204" pitchFamily="34" charset="0"/>
                <a:ea typeface="ＭＳ Ｐゴシック" panose="020B0600070205080204" pitchFamily="34" charset="-128"/>
              </a:rPr>
              <a:t> leading cause of cancer death among women in Canada and the US.</a:t>
            </a:r>
          </a:p>
          <a:p>
            <a:pPr defTabSz="481013" eaLnBrk="1" hangingPunct="1">
              <a:spcBef>
                <a:spcPct val="0"/>
              </a:spcBef>
            </a:pPr>
            <a:r>
              <a:rPr lang="en-CA" altLang="en-US" sz="1200" dirty="0" smtClean="0">
                <a:latin typeface="Arial" panose="020B0604020202020204" pitchFamily="34" charset="0"/>
                <a:ea typeface="ＭＳ Ｐゴシック" panose="020B0600070205080204" pitchFamily="34" charset="-128"/>
              </a:rPr>
              <a:t>More than a quarter million women worldwide are diagnosed with ovarian cancer every year.</a:t>
            </a:r>
          </a:p>
          <a:p>
            <a:pPr defTabSz="481013" eaLnBrk="1" hangingPunct="1">
              <a:spcBef>
                <a:spcPct val="0"/>
              </a:spcBef>
            </a:pPr>
            <a:r>
              <a:rPr lang="en-CA" altLang="en-US" sz="1200" dirty="0" smtClean="0">
                <a:latin typeface="Arial" panose="020B0604020202020204" pitchFamily="34" charset="0"/>
                <a:ea typeface="ＭＳ Ｐゴシック" panose="020B0600070205080204" pitchFamily="34" charset="-128"/>
              </a:rPr>
              <a:t>More than half will die within 5 years of their diagnosis.</a:t>
            </a:r>
          </a:p>
          <a:p>
            <a:pPr defTabSz="481013" eaLnBrk="1" hangingPunct="1">
              <a:spcBef>
                <a:spcPct val="0"/>
              </a:spcBef>
            </a:pPr>
            <a:r>
              <a:rPr lang="en-US" altLang="en-US" sz="1200" dirty="0" smtClean="0">
                <a:latin typeface="Arial" panose="020B0604020202020204" pitchFamily="34" charset="0"/>
                <a:ea typeface="ＭＳ Ｐゴシック" panose="020B0600070205080204" pitchFamily="34" charset="-128"/>
              </a:rPr>
              <a:t>This is because ovarian cancer is very difficult to detect, due to the lack of overt Symptoms (not easily seen) .</a:t>
            </a:r>
          </a:p>
          <a:p>
            <a:pPr defTabSz="481013" eaLnBrk="1" hangingPunct="1">
              <a:spcBef>
                <a:spcPct val="0"/>
              </a:spcBef>
            </a:pPr>
            <a:r>
              <a:rPr lang="en-US" altLang="en-US" sz="1200" dirty="0" smtClean="0">
                <a:latin typeface="Arial" panose="020B0604020202020204" pitchFamily="34" charset="0"/>
                <a:ea typeface="ＭＳ Ｐゴシック" panose="020B0600070205080204" pitchFamily="34" charset="-128"/>
              </a:rPr>
              <a:t>The majority of the cases are diagnosed in the late stages when the (metastatic) disease is advanced and resists treatment.</a:t>
            </a:r>
            <a:r>
              <a:rPr lang="en-CA" altLang="en-US" sz="1200" dirty="0" smtClean="0">
                <a:latin typeface="Arial" panose="020B0604020202020204" pitchFamily="34" charset="0"/>
                <a:ea typeface="ＭＳ Ｐゴシック" panose="020B0600070205080204" pitchFamily="34" charset="-128"/>
              </a:rPr>
              <a:t> </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3</a:t>
            </a:fld>
            <a:endParaRPr lang="en-US" altLang="en-US"/>
          </a:p>
        </p:txBody>
      </p:sp>
    </p:spTree>
    <p:extLst>
      <p:ext uri="{BB962C8B-B14F-4D97-AF65-F5344CB8AC3E}">
        <p14:creationId xmlns:p14="http://schemas.microsoft.com/office/powerpoint/2010/main" val="39506767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kern="1200" dirty="0" smtClean="0">
                <a:solidFill>
                  <a:schemeClr val="tx1"/>
                </a:solidFill>
                <a:effectLst/>
                <a:latin typeface="Arial" pitchFamily="-106" charset="0"/>
                <a:ea typeface="ＭＳ Ｐゴシック" pitchFamily="-106" charset="-128"/>
                <a:cs typeface="ＭＳ Ｐゴシック" pitchFamily="-106" charset="-128"/>
              </a:rPr>
              <a:t>The disease normally presents after wide-spread dissemination and the standard treatment is aggressive surgery followed by chemotherapy</a:t>
            </a:r>
            <a:endParaRPr lang="en-US" altLang="en-US" sz="2500" dirty="0" smtClean="0">
              <a:latin typeface="Arial" panose="020B0604020202020204" pitchFamily="34" charset="0"/>
              <a:ea typeface="ＭＳ Ｐゴシック" panose="020B0600070205080204" pitchFamily="34" charset="-128"/>
            </a:endParaRPr>
          </a:p>
          <a:p>
            <a:r>
              <a:rPr lang="en-US" altLang="en-US" sz="2500" dirty="0" smtClean="0">
                <a:latin typeface="Arial" panose="020B0604020202020204" pitchFamily="34" charset="0"/>
                <a:ea typeface="ＭＳ Ｐゴシック" panose="020B0600070205080204" pitchFamily="34" charset="-128"/>
              </a:rPr>
              <a:t>Despite wide initial sensitivity to chemotherapy especially to platinum –based drug, the vast majority of patients with advanced stage of the disease develop recurrences and subsequent resistance to treatments .</a:t>
            </a:r>
          </a:p>
          <a:p>
            <a:r>
              <a:rPr lang="en-US" altLang="en-US" sz="2500" dirty="0" smtClean="0">
                <a:latin typeface="Arial" panose="020B0604020202020204" pitchFamily="34" charset="0"/>
                <a:ea typeface="ＭＳ Ｐゴシック" panose="020B0600070205080204" pitchFamily="34" charset="-128"/>
              </a:rPr>
              <a:t>This because like many cancers</a:t>
            </a:r>
            <a:r>
              <a:rPr lang="en-US" altLang="en-US" sz="2500" baseline="0" dirty="0" smtClean="0">
                <a:latin typeface="Arial" panose="020B0604020202020204" pitchFamily="34" charset="0"/>
                <a:ea typeface="ＭＳ Ｐゴシック" panose="020B0600070205080204" pitchFamily="34" charset="-128"/>
              </a:rPr>
              <a:t>, small population of platinum resistant cancer cells exists in tumor before treatment and flourishes once the treatment killed their platinum sensitive counter parts.</a:t>
            </a:r>
            <a:endParaRPr lang="en-US" altLang="en-US" sz="2500" dirty="0" smtClean="0">
              <a:latin typeface="Arial" panose="020B0604020202020204" pitchFamily="34" charset="0"/>
              <a:ea typeface="ＭＳ Ｐゴシック" panose="020B0600070205080204" pitchFamily="34" charset="-128"/>
            </a:endParaRPr>
          </a:p>
          <a:p>
            <a:r>
              <a:rPr lang="en-US" altLang="en-US" sz="2500" dirty="0" smtClean="0">
                <a:latin typeface="Arial" panose="020B0604020202020204" pitchFamily="34" charset="0"/>
                <a:ea typeface="ＭＳ Ｐゴシック" panose="020B0600070205080204" pitchFamily="34" charset="-128"/>
              </a:rPr>
              <a:t>Unfortunately, there are no existing methods by which the patient response to treatment can be </a:t>
            </a:r>
            <a:r>
              <a:rPr lang="en-CA" altLang="en-US" sz="2500" dirty="0" smtClean="0">
                <a:latin typeface="Arial" panose="020B0604020202020204" pitchFamily="34" charset="0"/>
                <a:ea typeface="ＭＳ Ｐゴシック" panose="020B0600070205080204" pitchFamily="34" charset="-128"/>
              </a:rPr>
              <a:t>predicted or the efficacy of the treatment be assessed at an early point in time.</a:t>
            </a:r>
          </a:p>
          <a:p>
            <a:r>
              <a:rPr lang="en-CA" altLang="en-US" sz="2500" dirty="0" smtClean="0">
                <a:latin typeface="Arial" panose="020B0604020202020204" pitchFamily="34" charset="0"/>
                <a:ea typeface="ＭＳ Ｐゴシック" panose="020B0600070205080204" pitchFamily="34" charset="-128"/>
              </a:rPr>
              <a:t>Our collaborator</a:t>
            </a:r>
            <a:r>
              <a:rPr lang="en-CA" altLang="en-US" sz="2500" baseline="0" dirty="0" smtClean="0">
                <a:latin typeface="Arial" panose="020B0604020202020204" pitchFamily="34" charset="0"/>
                <a:ea typeface="ＭＳ Ｐゴシック" panose="020B0600070205080204" pitchFamily="34" charset="-128"/>
              </a:rPr>
              <a:t> </a:t>
            </a:r>
            <a:r>
              <a:rPr lang="en-CA" altLang="en-US" sz="2500" baseline="0" dirty="0" err="1" smtClean="0">
                <a:latin typeface="Arial" panose="020B0604020202020204" pitchFamily="34" charset="0"/>
                <a:ea typeface="ＭＳ Ｐゴシック" panose="020B0600070205080204" pitchFamily="34" charset="-128"/>
              </a:rPr>
              <a:t>Dr</a:t>
            </a:r>
            <a:r>
              <a:rPr lang="en-CA" altLang="en-US" sz="2500" baseline="0" dirty="0" smtClean="0">
                <a:latin typeface="Arial" panose="020B0604020202020204" pitchFamily="34" charset="0"/>
                <a:ea typeface="ＭＳ Ｐゴシック" panose="020B0600070205080204" pitchFamily="34" charset="-128"/>
              </a:rPr>
              <a:t> </a:t>
            </a:r>
            <a:r>
              <a:rPr lang="en-CA" altLang="en-US" sz="2500" baseline="0" dirty="0" err="1" smtClean="0">
                <a:latin typeface="Arial" panose="020B0604020202020204" pitchFamily="34" charset="0"/>
                <a:ea typeface="ＭＳ Ｐゴシック" panose="020B0600070205080204" pitchFamily="34" charset="-128"/>
              </a:rPr>
              <a:t>Vanderhyden</a:t>
            </a:r>
            <a:r>
              <a:rPr lang="en-CA" altLang="en-US" sz="2500" baseline="0" dirty="0" smtClean="0">
                <a:latin typeface="Arial" panose="020B0604020202020204" pitchFamily="34" charset="0"/>
                <a:ea typeface="ＭＳ Ｐゴシック" panose="020B0600070205080204" pitchFamily="34" charset="-128"/>
              </a:rPr>
              <a:t> is been very keen to find a method to solve this problem.</a:t>
            </a:r>
            <a:endParaRPr lang="en-US" altLang="en-US" sz="2500" dirty="0" smtClean="0">
              <a:latin typeface="Arial" panose="020B0604020202020204" pitchFamily="34" charset="0"/>
              <a:ea typeface="ＭＳ Ｐゴシック" panose="020B0600070205080204" pitchFamily="34" charset="-128"/>
            </a:endParaRPr>
          </a:p>
          <a:p>
            <a:endParaRPr lang="en-US" altLang="en-US" sz="2500" dirty="0" smtClean="0">
              <a:latin typeface="Arial" panose="020B0604020202020204" pitchFamily="34" charset="0"/>
              <a:ea typeface="ＭＳ Ｐゴシック" panose="020B0600070205080204" pitchFamily="34" charset="-128"/>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6E8ECE08-21C6-4F4C-9425-6A114311FA8C}" type="slidenum">
              <a:rPr lang="en-US" altLang="en-US" sz="1200" smtClean="0"/>
              <a:pPr/>
              <a:t>4</a:t>
            </a:fld>
            <a:endParaRPr lang="en-US" altLang="en-US" sz="1200" smtClean="0"/>
          </a:p>
        </p:txBody>
      </p:sp>
    </p:spTree>
    <p:extLst>
      <p:ext uri="{BB962C8B-B14F-4D97-AF65-F5344CB8AC3E}">
        <p14:creationId xmlns:p14="http://schemas.microsoft.com/office/powerpoint/2010/main" val="2275526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pitchFamily="-106" charset="0"/>
                <a:ea typeface="ＭＳ Ｐゴシック" pitchFamily="-106" charset="-128"/>
                <a:cs typeface="ＭＳ Ｐゴシック" pitchFamily="-106" charset="-128"/>
              </a:rPr>
              <a:t>Our goal is to develop</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a:t>
            </a:r>
            <a:r>
              <a:rPr lang="en-US" sz="1200" b="0" dirty="0" smtClean="0"/>
              <a:t>high-resolution, sensitive optical techniques to d</a:t>
            </a:r>
            <a:r>
              <a:rPr lang="en-US" altLang="en-US" sz="1200" b="0" dirty="0" smtClean="0"/>
              <a:t>etect tumor cells that are intrinsically resistant to chemotherapy prior to the treatment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pitchFamily="-106" charset="0"/>
                <a:ea typeface="ＭＳ Ｐゴシック" pitchFamily="-106" charset="-128"/>
                <a:cs typeface="ＭＳ Ｐゴシック" pitchFamily="-106" charset="-128"/>
              </a:rPr>
              <a:t>In this pilot study, we have applied Raman micro-spectroscopy </a:t>
            </a:r>
            <a:r>
              <a:rPr lang="en-US" sz="1200" i="1" kern="1200" dirty="0" smtClean="0">
                <a:solidFill>
                  <a:schemeClr val="tx1"/>
                </a:solidFill>
                <a:effectLst/>
                <a:latin typeface="Arial" pitchFamily="-106" charset="0"/>
                <a:ea typeface="ＭＳ Ｐゴシック" pitchFamily="-106" charset="-128"/>
                <a:cs typeface="ＭＳ Ｐゴシック" pitchFamily="-106" charset="-128"/>
              </a:rPr>
              <a:t>in vitro in conjunction with multivariate analysis</a:t>
            </a:r>
            <a:r>
              <a:rPr lang="en-US" sz="1200" kern="1200" dirty="0" smtClean="0">
                <a:solidFill>
                  <a:schemeClr val="tx1"/>
                </a:solidFill>
                <a:effectLst/>
                <a:latin typeface="Arial" pitchFamily="-106" charset="0"/>
                <a:ea typeface="ＭＳ Ｐゴシック" pitchFamily="-106" charset="-128"/>
                <a:cs typeface="ＭＳ Ｐゴシック" pitchFamily="-106" charset="-128"/>
              </a:rPr>
              <a:t> to discriminate between two subtypes of the human ovarian carcinoma cell line A2780.</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effectLst/>
                <a:latin typeface="Arial" pitchFamily="-106" charset="0"/>
                <a:ea typeface="ＭＳ Ｐゴシック" pitchFamily="-106" charset="-128"/>
                <a:cs typeface="ＭＳ Ｐゴシック" pitchFamily="-106" charset="-128"/>
              </a:rPr>
              <a:t>Furthermore, the A2780s/A2780cp cell lines have been previously shown to be sensitive/resistant to radiation and their radiobiological behavior has been extensively studied </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a:t>
            </a:r>
            <a:r>
              <a:rPr lang="en-US" sz="1200" kern="1200" dirty="0" smtClean="0">
                <a:solidFill>
                  <a:schemeClr val="tx1"/>
                </a:solidFill>
                <a:effectLst/>
                <a:latin typeface="Arial" pitchFamily="-106" charset="0"/>
                <a:ea typeface="ＭＳ Ｐゴシック" pitchFamily="-106" charset="-128"/>
                <a:cs typeface="ＭＳ Ｐゴシック" pitchFamily="-106" charset="-128"/>
              </a:rPr>
              <a:t>By our collaborator </a:t>
            </a:r>
            <a:r>
              <a:rPr lang="en-US" sz="1200" kern="1200" dirty="0" err="1" smtClean="0">
                <a:solidFill>
                  <a:schemeClr val="tx1"/>
                </a:solidFill>
                <a:effectLst/>
                <a:latin typeface="Arial" pitchFamily="-106" charset="0"/>
                <a:ea typeface="ＭＳ Ｐゴシック" pitchFamily="-106" charset="-128"/>
                <a:cs typeface="ＭＳ Ｐゴシック" pitchFamily="-106" charset="-128"/>
              </a:rPr>
              <a:t>Dr</a:t>
            </a:r>
            <a:r>
              <a:rPr lang="en-US" sz="1200" kern="1200" dirty="0" smtClean="0">
                <a:solidFill>
                  <a:schemeClr val="tx1"/>
                </a:solidFill>
                <a:effectLst/>
                <a:latin typeface="Arial" pitchFamily="-106" charset="0"/>
                <a:ea typeface="ＭＳ Ｐゴシック" pitchFamily="-106" charset="-128"/>
                <a:cs typeface="ＭＳ Ｐゴシック" pitchFamily="-106" charset="-128"/>
              </a:rPr>
              <a:t> </a:t>
            </a:r>
            <a:r>
              <a:rPr lang="en-US" sz="1200" kern="1200" dirty="0" err="1" smtClean="0">
                <a:solidFill>
                  <a:schemeClr val="tx1"/>
                </a:solidFill>
                <a:effectLst/>
                <a:latin typeface="Arial" pitchFamily="-106" charset="0"/>
                <a:ea typeface="ＭＳ Ｐゴシック" pitchFamily="-106" charset="-128"/>
                <a:cs typeface="ＭＳ Ｐゴシック" pitchFamily="-106" charset="-128"/>
              </a:rPr>
              <a:t>Gosia</a:t>
            </a:r>
            <a:r>
              <a:rPr lang="en-US" sz="1200" kern="1200" dirty="0" smtClean="0">
                <a:solidFill>
                  <a:schemeClr val="tx1"/>
                </a:solidFill>
                <a:effectLst/>
                <a:latin typeface="Arial" pitchFamily="-106" charset="0"/>
                <a:ea typeface="ＭＳ Ｐゴシック" pitchFamily="-106" charset="-128"/>
                <a:cs typeface="ＭＳ Ｐゴシック" pitchFamily="-106" charset="-128"/>
              </a:rPr>
              <a:t>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0" dirty="0" smtClean="0"/>
              <a:t>The two cell lines represent a good model of tumor tissues of similar origin but with different intrinsic chemo and radio-sensitivities.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Our collaborator </a:t>
            </a:r>
            <a:r>
              <a:rPr lang="en-US" sz="1200" kern="1200" baseline="0" dirty="0" err="1" smtClean="0">
                <a:solidFill>
                  <a:schemeClr val="tx1"/>
                </a:solidFill>
                <a:effectLst/>
                <a:latin typeface="Arial" pitchFamily="-106" charset="0"/>
                <a:ea typeface="ＭＳ Ｐゴシック" pitchFamily="-106" charset="-128"/>
                <a:cs typeface="ＭＳ Ｐゴシック" pitchFamily="-106" charset="-128"/>
              </a:rPr>
              <a:t>Dr</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a:t>
            </a:r>
            <a:r>
              <a:rPr lang="en-US" sz="1200" kern="1200" baseline="0" dirty="0" err="1" smtClean="0">
                <a:solidFill>
                  <a:schemeClr val="tx1"/>
                </a:solidFill>
                <a:effectLst/>
                <a:latin typeface="Arial" pitchFamily="-106" charset="0"/>
                <a:ea typeface="ＭＳ Ｐゴシック" pitchFamily="-106" charset="-128"/>
                <a:cs typeface="ＭＳ Ｐゴシック" pitchFamily="-106" charset="-128"/>
              </a:rPr>
              <a:t>Libni</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oncologist from </a:t>
            </a:r>
            <a:r>
              <a:rPr lang="en-US" sz="1200" kern="1200" baseline="0" dirty="0" err="1" smtClean="0">
                <a:solidFill>
                  <a:schemeClr val="tx1"/>
                </a:solidFill>
                <a:effectLst/>
                <a:latin typeface="Arial" pitchFamily="-106" charset="0"/>
                <a:ea typeface="ＭＳ Ｐゴシック" pitchFamily="-106" charset="-128"/>
                <a:cs typeface="ＭＳ Ｐゴシック" pitchFamily="-106" charset="-128"/>
              </a:rPr>
              <a:t>ottawa</a:t>
            </a: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 hospital cancer center also showed interest to application of this technique to identify the radiation induced in head and neck cancer tumors.</a:t>
            </a:r>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5</a:t>
            </a:fld>
            <a:endParaRPr lang="en-US" altLang="en-US"/>
          </a:p>
        </p:txBody>
      </p:sp>
    </p:spTree>
    <p:extLst>
      <p:ext uri="{BB962C8B-B14F-4D97-AF65-F5344CB8AC3E}">
        <p14:creationId xmlns:p14="http://schemas.microsoft.com/office/powerpoint/2010/main" val="3295666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smtClean="0">
                <a:solidFill>
                  <a:schemeClr val="tx1"/>
                </a:solidFill>
                <a:effectLst/>
                <a:latin typeface="Arial" pitchFamily="-106" charset="0"/>
                <a:ea typeface="ＭＳ Ｐゴシック" pitchFamily="-106" charset="-128"/>
                <a:cs typeface="ＭＳ Ｐゴシック" pitchFamily="-106" charset="-128"/>
              </a:rPr>
              <a:t>And since this cell lines are sensitive and resistive to radiation so we decided to look into the radiation induced as well: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sz="1200" b="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6</a:t>
            </a:fld>
            <a:endParaRPr lang="en-US" altLang="en-US"/>
          </a:p>
        </p:txBody>
      </p:sp>
    </p:spTree>
    <p:extLst>
      <p:ext uri="{BB962C8B-B14F-4D97-AF65-F5344CB8AC3E}">
        <p14:creationId xmlns:p14="http://schemas.microsoft.com/office/powerpoint/2010/main" val="3295666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0F276DC-2511-48EC-A05D-CD50DCAC00B6}" type="slidenum">
              <a:rPr lang="en-US" altLang="en-US" sz="1200" smtClean="0"/>
              <a:pPr/>
              <a:t>7</a:t>
            </a:fld>
            <a:endParaRPr lang="en-US" altLang="en-US" sz="1200" smtClean="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latin typeface="Arial" panose="020B0604020202020204" pitchFamily="34" charset="0"/>
                <a:ea typeface="ＭＳ Ｐゴシック" panose="020B0600070205080204" pitchFamily="34" charset="-128"/>
              </a:rPr>
              <a:t>Raman spectroscopy is  non invasive /nondestructive label free technique</a:t>
            </a:r>
            <a:r>
              <a:rPr lang="en-US" altLang="en-US" baseline="0" dirty="0" smtClean="0">
                <a:latin typeface="Arial" panose="020B0604020202020204" pitchFamily="34" charset="0"/>
                <a:ea typeface="ＭＳ Ｐゴシック" panose="020B0600070205080204" pitchFamily="34" charset="-128"/>
              </a:rPr>
              <a:t> that is based on the inelastic scattering of light due to vibrations of molecular bonds.</a:t>
            </a:r>
          </a:p>
          <a:p>
            <a:pPr eaLnBrk="1" hangingPunct="1"/>
            <a:r>
              <a:rPr lang="en-US" altLang="en-US" baseline="0" dirty="0" smtClean="0">
                <a:latin typeface="Arial" panose="020B0604020202020204" pitchFamily="34" charset="0"/>
                <a:ea typeface="ＭＳ Ｐゴシック" panose="020B0600070205080204" pitchFamily="34" charset="-128"/>
              </a:rPr>
              <a:t>It provides a molecular finger print of complex biological samples such as cells and tissues</a:t>
            </a:r>
          </a:p>
          <a:p>
            <a:pPr eaLnBrk="1" hangingPunct="1"/>
            <a:r>
              <a:rPr lang="en-US" sz="1200" b="0" i="0" kern="1200" dirty="0" smtClean="0">
                <a:solidFill>
                  <a:schemeClr val="tx1"/>
                </a:solidFill>
                <a:effectLst/>
                <a:latin typeface="Arial" pitchFamily="-106" charset="0"/>
                <a:ea typeface="ＭＳ Ｐゴシック" pitchFamily="-106" charset="-128"/>
                <a:cs typeface="ＭＳ Ｐゴシック" pitchFamily="-106" charset="-128"/>
              </a:rPr>
              <a:t>[Raman spectroscopy, a molecular spectroscopy which is observed as </a:t>
            </a:r>
            <a:r>
              <a:rPr lang="en-US" sz="1200" b="0" i="0" kern="1200" dirty="0" err="1" smtClean="0">
                <a:solidFill>
                  <a:schemeClr val="tx1"/>
                </a:solidFill>
                <a:effectLst/>
                <a:latin typeface="Arial" pitchFamily="-106" charset="0"/>
                <a:ea typeface="ＭＳ Ｐゴシック" pitchFamily="-106" charset="-128"/>
                <a:cs typeface="ＭＳ Ｐゴシック" pitchFamily="-106" charset="-128"/>
              </a:rPr>
              <a:t>inelastically</a:t>
            </a:r>
            <a:r>
              <a:rPr lang="en-US" sz="1200" b="0" i="0" kern="1200" dirty="0" smtClean="0">
                <a:solidFill>
                  <a:schemeClr val="tx1"/>
                </a:solidFill>
                <a:effectLst/>
                <a:latin typeface="Arial" pitchFamily="-106" charset="0"/>
                <a:ea typeface="ＭＳ Ｐゴシック" pitchFamily="-106" charset="-128"/>
                <a:cs typeface="ＭＳ Ｐゴシック" pitchFamily="-106" charset="-128"/>
              </a:rPr>
              <a:t> scattered light, allows for the interrogation and identification of vibrational (phonon) states of molecules. As a result, Raman spectroscopy provides an invaluable analytical tool for molecular finger printing as well as monitoring changes in molecular bond structure]</a:t>
            </a:r>
            <a:endParaRPr lang="en-US" altLang="en-US" baseline="0" dirty="0" smtClean="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086493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sz="2800" b="0" i="0" kern="1200" dirty="0" smtClean="0">
                <a:solidFill>
                  <a:schemeClr val="tx1"/>
                </a:solidFill>
                <a:effectLst/>
                <a:latin typeface="Arial" pitchFamily="-106" charset="0"/>
                <a:ea typeface="ＭＳ Ｐゴシック" pitchFamily="-106" charset="-128"/>
                <a:cs typeface="ＭＳ Ｐゴシック" pitchFamily="-106" charset="-128"/>
              </a:rPr>
              <a:t>Raman </a:t>
            </a:r>
            <a:r>
              <a:rPr lang="en-US" sz="2800" b="0" i="0" kern="1200" dirty="0" err="1" smtClean="0">
                <a:solidFill>
                  <a:schemeClr val="tx1"/>
                </a:solidFill>
                <a:effectLst/>
                <a:latin typeface="Arial" pitchFamily="-106" charset="0"/>
                <a:ea typeface="ＭＳ Ｐゴシック" pitchFamily="-106" charset="-128"/>
                <a:cs typeface="ＭＳ Ｐゴシック" pitchFamily="-106" charset="-128"/>
              </a:rPr>
              <a:t>microspectroscopy</a:t>
            </a:r>
            <a:r>
              <a:rPr lang="en-US" sz="2800" b="0" i="0" kern="1200" dirty="0" smtClean="0">
                <a:solidFill>
                  <a:schemeClr val="tx1"/>
                </a:solidFill>
                <a:effectLst/>
                <a:latin typeface="Arial" pitchFamily="-106" charset="0"/>
                <a:ea typeface="ＭＳ Ｐゴシック" pitchFamily="-106" charset="-128"/>
                <a:cs typeface="ＭＳ Ｐゴシック" pitchFamily="-106" charset="-128"/>
              </a:rPr>
              <a:t> is where a Raman </a:t>
            </a:r>
            <a:r>
              <a:rPr lang="en-US" sz="2800" b="0" i="0" kern="1200" dirty="0" err="1" smtClean="0">
                <a:solidFill>
                  <a:schemeClr val="tx1"/>
                </a:solidFill>
                <a:effectLst/>
                <a:latin typeface="Arial" pitchFamily="-106" charset="0"/>
                <a:ea typeface="ＭＳ Ｐゴシック" pitchFamily="-106" charset="-128"/>
                <a:cs typeface="ＭＳ Ｐゴシック" pitchFamily="-106" charset="-128"/>
              </a:rPr>
              <a:t>microspectrometer</a:t>
            </a:r>
            <a:r>
              <a:rPr lang="en-US" sz="2800" b="0" i="0" kern="1200" dirty="0" smtClean="0">
                <a:solidFill>
                  <a:schemeClr val="tx1"/>
                </a:solidFill>
                <a:effectLst/>
                <a:latin typeface="Arial" pitchFamily="-106" charset="0"/>
                <a:ea typeface="ＭＳ Ｐゴシック" pitchFamily="-106" charset="-128"/>
                <a:cs typeface="ＭＳ Ｐゴシック" pitchFamily="-106" charset="-128"/>
              </a:rPr>
              <a:t> is used in place of a standard Raman </a:t>
            </a:r>
            <a:r>
              <a:rPr lang="en-US" sz="2800" b="0" i="0" kern="1200" dirty="0" err="1" smtClean="0">
                <a:solidFill>
                  <a:schemeClr val="tx1"/>
                </a:solidFill>
                <a:effectLst/>
                <a:latin typeface="Arial" pitchFamily="-106" charset="0"/>
                <a:ea typeface="ＭＳ Ｐゴシック" pitchFamily="-106" charset="-128"/>
                <a:cs typeface="ＭＳ Ｐゴシック" pitchFamily="-106" charset="-128"/>
              </a:rPr>
              <a:t>spectrometer.</a:t>
            </a:r>
            <a:r>
              <a:rPr lang="en-US" altLang="en-US" sz="2500" dirty="0" err="1" smtClean="0">
                <a:latin typeface="Arial" panose="020B0604020202020204" pitchFamily="34" charset="0"/>
                <a:ea typeface="ＭＳ Ｐゴシック" panose="020B0600070205080204" pitchFamily="34" charset="-128"/>
              </a:rPr>
              <a:t>when</a:t>
            </a:r>
            <a:r>
              <a:rPr lang="en-US" altLang="en-US" sz="2500" dirty="0" smtClean="0">
                <a:latin typeface="Arial" panose="020B0604020202020204" pitchFamily="34" charset="0"/>
                <a:ea typeface="ＭＳ Ｐゴシック" panose="020B0600070205080204" pitchFamily="34" charset="-128"/>
              </a:rPr>
              <a:t> we couple microscope with spectrometer</a:t>
            </a:r>
            <a:r>
              <a:rPr lang="en-US" altLang="en-US" sz="2500" baseline="0" dirty="0" smtClean="0">
                <a:latin typeface="Arial" panose="020B0604020202020204" pitchFamily="34" charset="0"/>
                <a:ea typeface="ＭＳ Ｐゴシック" panose="020B0600070205080204" pitchFamily="34" charset="-128"/>
              </a:rPr>
              <a:t> enable</a:t>
            </a:r>
            <a:r>
              <a:rPr lang="en-US" altLang="en-US" sz="2500" dirty="0" smtClean="0">
                <a:latin typeface="Arial" panose="020B0604020202020204" pitchFamily="34" charset="0"/>
                <a:ea typeface="ＭＳ Ｐゴシック" panose="020B0600070205080204" pitchFamily="34" charset="-128"/>
              </a:rPr>
              <a:t> us to</a:t>
            </a:r>
            <a:r>
              <a:rPr lang="en-US" altLang="en-US" sz="2500" baseline="0" dirty="0" smtClean="0">
                <a:latin typeface="Arial" panose="020B0604020202020204" pitchFamily="34" charset="0"/>
                <a:ea typeface="ＭＳ Ｐゴシック" panose="020B0600070205080204" pitchFamily="34" charset="-128"/>
              </a:rPr>
              <a:t> obtain molecular information at the micrometer scale.</a:t>
            </a:r>
            <a:endParaRPr lang="en-US" altLang="en-US" sz="2500" dirty="0" smtClean="0">
              <a:latin typeface="Arial" panose="020B0604020202020204" pitchFamily="34" charset="0"/>
              <a:ea typeface="ＭＳ Ｐゴシック" panose="020B0600070205080204" pitchFamily="34" charset="-128"/>
            </a:endParaRPr>
          </a:p>
          <a:p>
            <a:pPr eaLnBrk="1" hangingPunct="1">
              <a:lnSpc>
                <a:spcPct val="90000"/>
              </a:lnSpc>
            </a:pPr>
            <a:r>
              <a:rPr lang="en-US" altLang="en-US" sz="2500" dirty="0" smtClean="0">
                <a:latin typeface="Arial" panose="020B0604020202020204" pitchFamily="34" charset="0"/>
                <a:ea typeface="ＭＳ Ｐゴシック" panose="020B0600070205080204" pitchFamily="34" charset="-128"/>
              </a:rPr>
              <a:t>This is schematic of typical RMS. </a:t>
            </a:r>
          </a:p>
          <a:p>
            <a:pPr eaLnBrk="1" hangingPunct="1">
              <a:lnSpc>
                <a:spcPct val="90000"/>
              </a:lnSpc>
            </a:pPr>
            <a:r>
              <a:rPr lang="en-US" altLang="en-US" sz="2500" dirty="0" smtClean="0">
                <a:latin typeface="Arial" panose="020B0604020202020204" pitchFamily="34" charset="0"/>
                <a:ea typeface="ＭＳ Ｐゴシック" panose="020B0600070205080204" pitchFamily="34" charset="-128"/>
              </a:rPr>
              <a:t>The laser beam falls on the filter and then it passes to the objective and collides with the Sample. The light will be scattered in all directions and will be reflected to the objective  again. After the  reflected light reaches the objective it falls down on the spectrometer system and finally to the CCD or PMT detectors.</a:t>
            </a:r>
            <a:r>
              <a:rPr lang="en-US" altLang="en-US" sz="2800" dirty="0" smtClean="0">
                <a:latin typeface="Arial" charset="0"/>
                <a:ea typeface="ＭＳ Ｐゴシック" pitchFamily="34" charset="-128"/>
              </a:rPr>
              <a:t> </a:t>
            </a:r>
          </a:p>
          <a:p>
            <a:pPr eaLnBrk="1" hangingPunct="1">
              <a:lnSpc>
                <a:spcPct val="90000"/>
              </a:lnSpc>
            </a:pPr>
            <a:r>
              <a:rPr lang="en-US" altLang="en-US" sz="2800" dirty="0" smtClean="0">
                <a:latin typeface="Arial" charset="0"/>
                <a:ea typeface="ＭＳ Ｐゴシック" pitchFamily="34" charset="-128"/>
              </a:rPr>
              <a:t>RMS  is a well-studied methodology for the past decade.  And there have been numerous publications on this subject</a:t>
            </a:r>
          </a:p>
          <a:p>
            <a:pPr eaLnBrk="1" hangingPunct="1">
              <a:lnSpc>
                <a:spcPct val="90000"/>
              </a:lnSpc>
            </a:pPr>
            <a:r>
              <a:rPr lang="en-US" sz="1200" b="0" i="0" kern="1200" dirty="0" smtClean="0">
                <a:solidFill>
                  <a:srgbClr val="FF0000"/>
                </a:solidFill>
                <a:effectLst/>
                <a:latin typeface="Arial" pitchFamily="-106" charset="0"/>
                <a:ea typeface="ＭＳ Ｐゴシック" pitchFamily="-106" charset="-128"/>
                <a:cs typeface="ＭＳ Ｐゴシック" pitchFamily="-106" charset="-128"/>
              </a:rPr>
              <a:t>[Raman </a:t>
            </a:r>
            <a:r>
              <a:rPr lang="en-US" sz="1200" b="0" i="0" kern="1200" dirty="0" err="1" smtClean="0">
                <a:solidFill>
                  <a:srgbClr val="FF0000"/>
                </a:solidFill>
                <a:effectLst/>
                <a:latin typeface="Arial" pitchFamily="-106" charset="0"/>
                <a:ea typeface="ＭＳ Ｐゴシック" pitchFamily="-106" charset="-128"/>
                <a:cs typeface="ＭＳ Ｐゴシック" pitchFamily="-106" charset="-128"/>
              </a:rPr>
              <a:t>microspectroscopy</a:t>
            </a:r>
            <a:r>
              <a:rPr lang="en-US" sz="1200" b="0" i="0" kern="1200" dirty="0" smtClean="0">
                <a:solidFill>
                  <a:srgbClr val="FF0000"/>
                </a:solidFill>
                <a:effectLst/>
                <a:latin typeface="Arial" pitchFamily="-106" charset="0"/>
                <a:ea typeface="ＭＳ Ｐゴシック" pitchFamily="-106" charset="-128"/>
                <a:cs typeface="ＭＳ Ｐゴシック" pitchFamily="-106" charset="-128"/>
              </a:rPr>
              <a:t> is where a Raman </a:t>
            </a:r>
            <a:r>
              <a:rPr lang="en-US" sz="1200" b="0" i="0" kern="1200" dirty="0" err="1" smtClean="0">
                <a:solidFill>
                  <a:srgbClr val="FF0000"/>
                </a:solidFill>
                <a:effectLst/>
                <a:latin typeface="Arial" pitchFamily="-106" charset="0"/>
                <a:ea typeface="ＭＳ Ｐゴシック" pitchFamily="-106" charset="-128"/>
                <a:cs typeface="ＭＳ Ｐゴシック" pitchFamily="-106" charset="-128"/>
              </a:rPr>
              <a:t>microspectrometer</a:t>
            </a:r>
            <a:r>
              <a:rPr lang="en-US" sz="1200" b="0" i="0" kern="1200" dirty="0" smtClean="0">
                <a:solidFill>
                  <a:srgbClr val="FF0000"/>
                </a:solidFill>
                <a:effectLst/>
                <a:latin typeface="Arial" pitchFamily="-106" charset="0"/>
                <a:ea typeface="ＭＳ Ｐゴシック" pitchFamily="-106" charset="-128"/>
                <a:cs typeface="ＭＳ Ｐゴシック" pitchFamily="-106" charset="-128"/>
              </a:rPr>
              <a:t> is used in place of a standard Raman spectrometer. A Raman </a:t>
            </a:r>
            <a:r>
              <a:rPr lang="en-US" sz="1200" b="0" i="0" kern="1200" dirty="0" err="1" smtClean="0">
                <a:solidFill>
                  <a:srgbClr val="FF0000"/>
                </a:solidFill>
                <a:effectLst/>
                <a:latin typeface="Arial" pitchFamily="-106" charset="0"/>
                <a:ea typeface="ＭＳ Ｐゴシック" pitchFamily="-106" charset="-128"/>
                <a:cs typeface="ＭＳ Ｐゴシック" pitchFamily="-106" charset="-128"/>
              </a:rPr>
              <a:t>microspectrometer</a:t>
            </a:r>
            <a:r>
              <a:rPr lang="en-US" sz="1200" b="0" i="0" kern="1200" dirty="0" smtClean="0">
                <a:solidFill>
                  <a:srgbClr val="FF0000"/>
                </a:solidFill>
                <a:effectLst/>
                <a:latin typeface="Arial" pitchFamily="-106" charset="0"/>
                <a:ea typeface="ＭＳ Ｐゴシック" pitchFamily="-106" charset="-128"/>
                <a:cs typeface="ＭＳ Ｐゴシック" pitchFamily="-106" charset="-128"/>
              </a:rPr>
              <a:t> consists of a specially designed Raman spectrometer integrated with an optical microscope. This allows the experimenter to acquire Raman spectra of microscopic samples or microscopic areas of larger samples. The advantages are that much less samples is require and certain effects may also be enhanced over very localized regions.]</a:t>
            </a:r>
            <a:endParaRPr lang="en-US" altLang="en-US" sz="2500" dirty="0" smtClean="0">
              <a:solidFill>
                <a:srgbClr val="FF0000"/>
              </a:solidFill>
              <a:latin typeface="Arial" panose="020B0604020202020204" pitchFamily="34" charset="0"/>
              <a:ea typeface="ＭＳ Ｐゴシック" panose="020B0600070205080204" pitchFamily="34" charset="-128"/>
            </a:endParaRPr>
          </a:p>
        </p:txBody>
      </p:sp>
      <p:sp>
        <p:nvSpPr>
          <p:cNvPr id="163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fld id="{B8F33FB2-CB1C-4CE6-8694-DDC3C3440A32}" type="slidenum">
              <a:rPr lang="en-US" altLang="en-US" sz="1200" smtClean="0"/>
              <a:pPr/>
              <a:t>8</a:t>
            </a:fld>
            <a:endParaRPr lang="en-US" altLang="en-US" sz="1200" smtClean="0"/>
          </a:p>
        </p:txBody>
      </p:sp>
    </p:spTree>
    <p:extLst>
      <p:ext uri="{BB962C8B-B14F-4D97-AF65-F5344CB8AC3E}">
        <p14:creationId xmlns:p14="http://schemas.microsoft.com/office/powerpoint/2010/main" val="9962757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Raman</a:t>
            </a:r>
            <a:r>
              <a:rPr lang="en-CA" baseline="0" dirty="0" smtClean="0"/>
              <a:t> spectra are acquired from individual fixed cells with a home built confocal Raman microscope. </a:t>
            </a:r>
            <a:endParaRPr lang="en-CA" dirty="0"/>
          </a:p>
        </p:txBody>
      </p:sp>
      <p:sp>
        <p:nvSpPr>
          <p:cNvPr id="4" name="Slide Number Placeholder 3"/>
          <p:cNvSpPr>
            <a:spLocks noGrp="1"/>
          </p:cNvSpPr>
          <p:nvPr>
            <p:ph type="sldNum" sz="quarter" idx="10"/>
          </p:nvPr>
        </p:nvSpPr>
        <p:spPr/>
        <p:txBody>
          <a:bodyPr/>
          <a:lstStyle/>
          <a:p>
            <a:fld id="{CBE7011B-1E56-4DED-A339-2133A8709039}" type="slidenum">
              <a:rPr lang="en-US" altLang="en-US" smtClean="0"/>
              <a:pPr/>
              <a:t>9</a:t>
            </a:fld>
            <a:endParaRPr lang="en-US" altLang="en-US"/>
          </a:p>
        </p:txBody>
      </p:sp>
    </p:spTree>
    <p:extLst>
      <p:ext uri="{BB962C8B-B14F-4D97-AF65-F5344CB8AC3E}">
        <p14:creationId xmlns:p14="http://schemas.microsoft.com/office/powerpoint/2010/main" val="3051972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CA"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B102B1B2-ED15-4894-9A91-6BDB65957891}" type="slidenum">
              <a:rPr lang="en-US" altLang="en-US"/>
              <a:pPr/>
              <a:t>‹#›</a:t>
            </a:fld>
            <a:endParaRPr lang="en-US" altLang="en-US"/>
          </a:p>
        </p:txBody>
      </p:sp>
    </p:spTree>
    <p:extLst>
      <p:ext uri="{BB962C8B-B14F-4D97-AF65-F5344CB8AC3E}">
        <p14:creationId xmlns:p14="http://schemas.microsoft.com/office/powerpoint/2010/main" val="352282436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653335B2-BB2B-4632-BA7A-2FB4D1385E5C}" type="slidenum">
              <a:rPr lang="en-US" altLang="en-US"/>
              <a:pPr/>
              <a:t>‹#›</a:t>
            </a:fld>
            <a:endParaRPr lang="en-US" altLang="en-US"/>
          </a:p>
        </p:txBody>
      </p:sp>
    </p:spTree>
    <p:extLst>
      <p:ext uri="{BB962C8B-B14F-4D97-AF65-F5344CB8AC3E}">
        <p14:creationId xmlns:p14="http://schemas.microsoft.com/office/powerpoint/2010/main" val="1601012784"/>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15200" y="228600"/>
            <a:ext cx="1447800" cy="5181600"/>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2971800" y="228600"/>
            <a:ext cx="4191000" cy="5181600"/>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001487D7-198B-4BA4-946E-BF1CCE75D96A}" type="slidenum">
              <a:rPr lang="en-US" altLang="en-US"/>
              <a:pPr/>
              <a:t>‹#›</a:t>
            </a:fld>
            <a:endParaRPr lang="en-US" altLang="en-US"/>
          </a:p>
        </p:txBody>
      </p:sp>
    </p:spTree>
    <p:extLst>
      <p:ext uri="{BB962C8B-B14F-4D97-AF65-F5344CB8AC3E}">
        <p14:creationId xmlns:p14="http://schemas.microsoft.com/office/powerpoint/2010/main" val="4245798515"/>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28FBC34B-F369-4643-AE3E-9F51C4307324}" type="slidenum">
              <a:rPr lang="en-US" altLang="en-US"/>
              <a:pPr/>
              <a:t>‹#›</a:t>
            </a:fld>
            <a:endParaRPr lang="en-US" altLang="en-US"/>
          </a:p>
        </p:txBody>
      </p:sp>
    </p:spTree>
    <p:extLst>
      <p:ext uri="{BB962C8B-B14F-4D97-AF65-F5344CB8AC3E}">
        <p14:creationId xmlns:p14="http://schemas.microsoft.com/office/powerpoint/2010/main" val="2617189265"/>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CA"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en-US"/>
          </a:p>
        </p:txBody>
      </p:sp>
      <p:sp>
        <p:nvSpPr>
          <p:cNvPr id="5"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4E243753-19D8-422F-BA72-912761E7A312}" type="slidenum">
              <a:rPr lang="en-US" altLang="en-US"/>
              <a:pPr/>
              <a:t>‹#›</a:t>
            </a:fld>
            <a:endParaRPr lang="en-US" altLang="en-US"/>
          </a:p>
        </p:txBody>
      </p:sp>
    </p:spTree>
    <p:extLst>
      <p:ext uri="{BB962C8B-B14F-4D97-AF65-F5344CB8AC3E}">
        <p14:creationId xmlns:p14="http://schemas.microsoft.com/office/powerpoint/2010/main" val="66259017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3200400" y="1600200"/>
            <a:ext cx="25527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5905500" y="1600200"/>
            <a:ext cx="25527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D0FFCBBE-5EBC-4B29-8B8E-FFD9760D86D5}" type="slidenum">
              <a:rPr lang="en-US" altLang="en-US"/>
              <a:pPr/>
              <a:t>‹#›</a:t>
            </a:fld>
            <a:endParaRPr lang="en-US" altLang="en-US"/>
          </a:p>
        </p:txBody>
      </p:sp>
    </p:spTree>
    <p:extLst>
      <p:ext uri="{BB962C8B-B14F-4D97-AF65-F5344CB8AC3E}">
        <p14:creationId xmlns:p14="http://schemas.microsoft.com/office/powerpoint/2010/main" val="3077588349"/>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endParaRPr lang="en-US" altLang="en-US"/>
          </a:p>
        </p:txBody>
      </p:sp>
      <p:sp>
        <p:nvSpPr>
          <p:cNvPr id="8"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9" name="Rectangle 6"/>
          <p:cNvSpPr>
            <a:spLocks noGrp="1" noChangeArrowheads="1"/>
          </p:cNvSpPr>
          <p:nvPr>
            <p:ph type="sldNum" sz="quarter" idx="12"/>
          </p:nvPr>
        </p:nvSpPr>
        <p:spPr>
          <a:ln/>
        </p:spPr>
        <p:txBody>
          <a:bodyPr/>
          <a:lstStyle>
            <a:lvl1pPr>
              <a:defRPr/>
            </a:lvl1pPr>
          </a:lstStyle>
          <a:p>
            <a:fld id="{FB6834C2-455C-434D-A688-220E3ABFD69D}" type="slidenum">
              <a:rPr lang="en-US" altLang="en-US"/>
              <a:pPr/>
              <a:t>‹#›</a:t>
            </a:fld>
            <a:endParaRPr lang="en-US" altLang="en-US"/>
          </a:p>
        </p:txBody>
      </p:sp>
    </p:spTree>
    <p:extLst>
      <p:ext uri="{BB962C8B-B14F-4D97-AF65-F5344CB8AC3E}">
        <p14:creationId xmlns:p14="http://schemas.microsoft.com/office/powerpoint/2010/main" val="240350861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endParaRPr lang="en-US" altLang="en-US"/>
          </a:p>
        </p:txBody>
      </p:sp>
      <p:sp>
        <p:nvSpPr>
          <p:cNvPr id="4"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5" name="Rectangle 6"/>
          <p:cNvSpPr>
            <a:spLocks noGrp="1" noChangeArrowheads="1"/>
          </p:cNvSpPr>
          <p:nvPr>
            <p:ph type="sldNum" sz="quarter" idx="12"/>
          </p:nvPr>
        </p:nvSpPr>
        <p:spPr>
          <a:ln/>
        </p:spPr>
        <p:txBody>
          <a:bodyPr/>
          <a:lstStyle>
            <a:lvl1pPr>
              <a:defRPr/>
            </a:lvl1pPr>
          </a:lstStyle>
          <a:p>
            <a:fld id="{07DC0376-CEA9-4B30-9A17-26D246C383B1}" type="slidenum">
              <a:rPr lang="en-US" altLang="en-US"/>
              <a:pPr/>
              <a:t>‹#›</a:t>
            </a:fld>
            <a:endParaRPr lang="en-US" altLang="en-US"/>
          </a:p>
        </p:txBody>
      </p:sp>
    </p:spTree>
    <p:extLst>
      <p:ext uri="{BB962C8B-B14F-4D97-AF65-F5344CB8AC3E}">
        <p14:creationId xmlns:p14="http://schemas.microsoft.com/office/powerpoint/2010/main" val="211106189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en-US"/>
          </a:p>
        </p:txBody>
      </p:sp>
      <p:sp>
        <p:nvSpPr>
          <p:cNvPr id="3"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4" name="Rectangle 6"/>
          <p:cNvSpPr>
            <a:spLocks noGrp="1" noChangeArrowheads="1"/>
          </p:cNvSpPr>
          <p:nvPr>
            <p:ph type="sldNum" sz="quarter" idx="12"/>
          </p:nvPr>
        </p:nvSpPr>
        <p:spPr>
          <a:ln/>
        </p:spPr>
        <p:txBody>
          <a:bodyPr/>
          <a:lstStyle>
            <a:lvl1pPr>
              <a:defRPr/>
            </a:lvl1pPr>
          </a:lstStyle>
          <a:p>
            <a:fld id="{1940262D-4935-47FC-86CB-E1FCA02BE9E5}" type="slidenum">
              <a:rPr lang="en-US" altLang="en-US"/>
              <a:pPr/>
              <a:t>‹#›</a:t>
            </a:fld>
            <a:endParaRPr lang="en-US" altLang="en-US"/>
          </a:p>
        </p:txBody>
      </p:sp>
    </p:spTree>
    <p:extLst>
      <p:ext uri="{BB962C8B-B14F-4D97-AF65-F5344CB8AC3E}">
        <p14:creationId xmlns:p14="http://schemas.microsoft.com/office/powerpoint/2010/main" val="3179265433"/>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DC18A95A-A07B-4DAF-BAF8-98F52B7389E3}" type="slidenum">
              <a:rPr lang="en-US" altLang="en-US"/>
              <a:pPr/>
              <a:t>‹#›</a:t>
            </a:fld>
            <a:endParaRPr lang="en-US" altLang="en-US"/>
          </a:p>
        </p:txBody>
      </p:sp>
    </p:spTree>
    <p:extLst>
      <p:ext uri="{BB962C8B-B14F-4D97-AF65-F5344CB8AC3E}">
        <p14:creationId xmlns:p14="http://schemas.microsoft.com/office/powerpoint/2010/main" val="2499008603"/>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en-US"/>
          </a:p>
        </p:txBody>
      </p:sp>
      <p:sp>
        <p:nvSpPr>
          <p:cNvPr id="6" name="Rectangle 5"/>
          <p:cNvSpPr>
            <a:spLocks noGrp="1" noChangeArrowheads="1"/>
          </p:cNvSpPr>
          <p:nvPr>
            <p:ph type="ftr" sz="quarter" idx="11"/>
          </p:nvPr>
        </p:nvSpPr>
        <p:spPr>
          <a:ln/>
        </p:spPr>
        <p:txBody>
          <a:bodyPr/>
          <a:lstStyle>
            <a:lvl1pPr>
              <a:defRPr/>
            </a:lvl1pPr>
          </a:lstStyle>
          <a:p>
            <a:r>
              <a:rPr lang="en-US" altLang="en-US" smtClean="0"/>
              <a:t>CAP June 15, 2016</a:t>
            </a: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91F1031C-C9FF-4CDE-BABB-AC620AAE690B}" type="slidenum">
              <a:rPr lang="en-US" altLang="en-US"/>
              <a:pPr/>
              <a:t>‹#›</a:t>
            </a:fld>
            <a:endParaRPr lang="en-US" altLang="en-US"/>
          </a:p>
        </p:txBody>
      </p:sp>
    </p:spTree>
    <p:extLst>
      <p:ext uri="{BB962C8B-B14F-4D97-AF65-F5344CB8AC3E}">
        <p14:creationId xmlns:p14="http://schemas.microsoft.com/office/powerpoint/2010/main" val="413057005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971800" y="228600"/>
            <a:ext cx="5791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3200400" y="1600200"/>
            <a:ext cx="52578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solidFill>
                  <a:srgbClr val="D00030"/>
                </a:solidFill>
              </a:defRPr>
            </a:lvl1pPr>
          </a:lstStyle>
          <a:p>
            <a:r>
              <a:rPr lang="en-US" altLang="en-US" smtClean="0"/>
              <a:t>CAP June 15, 2016</a:t>
            </a: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solidFill>
                  <a:srgbClr val="D00030"/>
                </a:solidFill>
              </a:defRPr>
            </a:lvl1pPr>
          </a:lstStyle>
          <a:p>
            <a:fld id="{9F6779F6-7810-49E8-ACC8-D0A82EF33AC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hf hdr="0" ft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5pPr>
      <a:lvl6pPr marL="4572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6pPr>
      <a:lvl7pPr marL="9144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7pPr>
      <a:lvl8pPr marL="13716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8pPr>
      <a:lvl9pPr marL="1828800" algn="l" rtl="0" fontAlgn="base">
        <a:spcBef>
          <a:spcPct val="0"/>
        </a:spcBef>
        <a:spcAft>
          <a:spcPct val="0"/>
        </a:spcAft>
        <a:defRPr sz="2800" b="1">
          <a:solidFill>
            <a:schemeClr val="bg1"/>
          </a:solidFill>
          <a:latin typeface="Arial" pitchFamily="-106" charset="0"/>
          <a:ea typeface="ＭＳ Ｐゴシック" pitchFamily="-106" charset="-128"/>
          <a:cs typeface="ＭＳ Ｐゴシック" pitchFamily="-106" charset="-128"/>
        </a:defRPr>
      </a:lvl9pPr>
    </p:titleStyle>
    <p:bodyStyle>
      <a:lvl1pPr marL="342900" indent="-342900" algn="l" rtl="0" eaLnBrk="0" fontAlgn="base" hangingPunct="0">
        <a:spcBef>
          <a:spcPct val="20000"/>
        </a:spcBef>
        <a:spcAft>
          <a:spcPct val="0"/>
        </a:spcAft>
        <a:buClr>
          <a:srgbClr val="D20031"/>
        </a:buClr>
        <a:buFont typeface="Wingdings" panose="05000000000000000000" pitchFamily="2" charset="2"/>
        <a:buChar char="§"/>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rgbClr val="D8002F"/>
        </a:buClr>
        <a:buChar char="|"/>
        <a:defRPr sz="2000">
          <a:solidFill>
            <a:schemeClr val="tx1"/>
          </a:solidFill>
          <a:latin typeface="+mn-lt"/>
          <a:ea typeface="+mn-ea"/>
        </a:defRPr>
      </a:lvl2pPr>
      <a:lvl3pPr marL="1143000" indent="-228600" algn="l" rtl="0" eaLnBrk="0" fontAlgn="base" hangingPunct="0">
        <a:spcBef>
          <a:spcPct val="20000"/>
        </a:spcBef>
        <a:spcAft>
          <a:spcPct val="0"/>
        </a:spcAft>
        <a:buChar char="•"/>
        <a:defRPr i="1">
          <a:solidFill>
            <a:schemeClr val="tx1"/>
          </a:solidFill>
          <a:latin typeface="+mn-lt"/>
          <a:ea typeface="+mn-ea"/>
        </a:defRPr>
      </a:lvl3pPr>
      <a:lvl4pPr marL="1600200" indent="-228600" algn="l" rtl="0" eaLnBrk="0" fontAlgn="base" hangingPunct="0">
        <a:spcBef>
          <a:spcPct val="20000"/>
        </a:spcBef>
        <a:spcAft>
          <a:spcPct val="0"/>
        </a:spcAft>
        <a:buChar char="–"/>
        <a:defRPr>
          <a:solidFill>
            <a:schemeClr val="tx1"/>
          </a:solidFill>
          <a:latin typeface="+mn-lt"/>
          <a:ea typeface="+mn-ea"/>
        </a:defRPr>
      </a:lvl4pPr>
      <a:lvl5pPr marL="2057400" indent="-228600" algn="l" rtl="0" eaLnBrk="0" fontAlgn="base" hangingPunct="0">
        <a:spcBef>
          <a:spcPct val="20000"/>
        </a:spcBef>
        <a:spcAft>
          <a:spcPct val="0"/>
        </a:spcAft>
        <a:buChar char="»"/>
        <a:defRPr>
          <a:solidFill>
            <a:schemeClr val="tx1"/>
          </a:solidFill>
          <a:latin typeface="+mn-lt"/>
          <a:ea typeface="+mn-ea"/>
        </a:defRPr>
      </a:lvl5pPr>
      <a:lvl6pPr marL="2514600" indent="-228600" algn="l" rtl="0" fontAlgn="base">
        <a:spcBef>
          <a:spcPct val="20000"/>
        </a:spcBef>
        <a:spcAft>
          <a:spcPct val="0"/>
        </a:spcAft>
        <a:buChar char="»"/>
        <a:defRPr>
          <a:solidFill>
            <a:schemeClr val="tx1"/>
          </a:solidFill>
          <a:latin typeface="+mn-lt"/>
          <a:ea typeface="+mn-ea"/>
        </a:defRPr>
      </a:lvl6pPr>
      <a:lvl7pPr marL="2971800" indent="-228600" algn="l" rtl="0" fontAlgn="base">
        <a:spcBef>
          <a:spcPct val="20000"/>
        </a:spcBef>
        <a:spcAft>
          <a:spcPct val="0"/>
        </a:spcAft>
        <a:buChar char="»"/>
        <a:defRPr>
          <a:solidFill>
            <a:schemeClr val="tx1"/>
          </a:solidFill>
          <a:latin typeface="+mn-lt"/>
          <a:ea typeface="+mn-ea"/>
        </a:defRPr>
      </a:lvl7pPr>
      <a:lvl8pPr marL="3429000" indent="-228600" algn="l" rtl="0" fontAlgn="base">
        <a:spcBef>
          <a:spcPct val="20000"/>
        </a:spcBef>
        <a:spcAft>
          <a:spcPct val="0"/>
        </a:spcAft>
        <a:buChar char="»"/>
        <a:defRPr>
          <a:solidFill>
            <a:schemeClr val="tx1"/>
          </a:solidFill>
          <a:latin typeface="+mn-lt"/>
          <a:ea typeface="+mn-ea"/>
        </a:defRPr>
      </a:lvl8pPr>
      <a:lvl9pPr marL="3886200" indent="-228600" algn="l" rtl="0" fontAlgn="base">
        <a:spcBef>
          <a:spcPct val="20000"/>
        </a:spcBef>
        <a:spcAft>
          <a:spcPct val="0"/>
        </a:spcAft>
        <a:buChar char="»"/>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8.PNG"/><Relationship Id="rId7" Type="http://schemas.openxmlformats.org/officeDocument/2006/relationships/diagramQuickStyle" Target="../diagrams/quickStyle1.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9.PNG"/><Relationship Id="rId9" Type="http://schemas.microsoft.com/office/2007/relationships/diagramDrawing" Target="../diagrams/drawing1.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2.PNG"/><Relationship Id="rId7" Type="http://schemas.openxmlformats.org/officeDocument/2006/relationships/diagramColors" Target="../diagrams/colors3.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23.PNG"/><Relationship Id="rId7" Type="http://schemas.openxmlformats.org/officeDocument/2006/relationships/diagramColors" Target="../diagrams/colors4.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27.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04800" y="3965597"/>
            <a:ext cx="8534400" cy="609600"/>
          </a:xfrm>
        </p:spPr>
        <p:txBody>
          <a:bodyPr/>
          <a:lstStyle/>
          <a:p>
            <a:pPr eaLnBrk="1" hangingPunct="1">
              <a:spcBef>
                <a:spcPct val="50000"/>
              </a:spcBef>
              <a:spcAft>
                <a:spcPct val="50000"/>
              </a:spcAft>
            </a:pPr>
            <a:r>
              <a:rPr lang="en-US" altLang="en-US" sz="3600" dirty="0" smtClean="0">
                <a:solidFill>
                  <a:schemeClr val="tx1"/>
                </a:solidFill>
              </a:rPr>
              <a:t>Confocal Raman Micro-Spectroscopy</a:t>
            </a:r>
          </a:p>
        </p:txBody>
      </p:sp>
      <p:sp>
        <p:nvSpPr>
          <p:cNvPr id="2051" name="Rectangle 3"/>
          <p:cNvSpPr>
            <a:spLocks noGrp="1" noChangeArrowheads="1"/>
          </p:cNvSpPr>
          <p:nvPr>
            <p:ph type="subTitle" idx="1"/>
          </p:nvPr>
        </p:nvSpPr>
        <p:spPr>
          <a:xfrm>
            <a:off x="304800" y="4617251"/>
            <a:ext cx="8534400" cy="2015302"/>
          </a:xfrm>
        </p:spPr>
        <p:txBody>
          <a:bodyPr/>
          <a:lstStyle/>
          <a:p>
            <a:pPr eaLnBrk="1" hangingPunct="1">
              <a:spcBef>
                <a:spcPct val="50000"/>
              </a:spcBef>
              <a:spcAft>
                <a:spcPct val="50000"/>
              </a:spcAft>
            </a:pPr>
            <a:r>
              <a:rPr lang="en-US" altLang="en-US" sz="2400" b="0" dirty="0" smtClean="0"/>
              <a:t>Characterization of Chemo/Radio Resistance in Human Ovarian Cancer Cells</a:t>
            </a:r>
          </a:p>
          <a:p>
            <a:r>
              <a:rPr lang="en-US" altLang="en-US" sz="1800" dirty="0"/>
              <a:t>Hamid Moradi</a:t>
            </a:r>
            <a:r>
              <a:rPr lang="en-US" altLang="en-US" sz="1800" b="0" dirty="0"/>
              <a:t/>
            </a:r>
            <a:br>
              <a:rPr lang="en-US" altLang="en-US" sz="1800" b="0" dirty="0"/>
            </a:br>
            <a:r>
              <a:rPr lang="en-US" altLang="en-US" sz="1800" b="0" dirty="0"/>
              <a:t>Supervisor: Dr. </a:t>
            </a:r>
            <a:r>
              <a:rPr lang="en-US" altLang="en-US" sz="1800" b="0" dirty="0" smtClean="0"/>
              <a:t>S. </a:t>
            </a:r>
            <a:r>
              <a:rPr lang="en-US" altLang="en-US" sz="1800" b="0" dirty="0" err="1"/>
              <a:t>Murugkar</a:t>
            </a:r>
            <a:endParaRPr lang="en-US" altLang="en-US" sz="1800" b="0" dirty="0"/>
          </a:p>
          <a:p>
            <a:r>
              <a:rPr lang="en-US" altLang="en-US" sz="1800" b="0" dirty="0">
                <a:solidFill>
                  <a:srgbClr val="FF0000"/>
                </a:solidFill>
              </a:rPr>
              <a:t>CAP June 15, 2016</a:t>
            </a:r>
          </a:p>
          <a:p>
            <a:pPr eaLnBrk="1" hangingPunct="1">
              <a:spcBef>
                <a:spcPct val="50000"/>
              </a:spcBef>
              <a:spcAft>
                <a:spcPct val="50000"/>
              </a:spcAft>
            </a:pPr>
            <a:endParaRPr lang="en-US" altLang="en-US" sz="2400" b="0" dirty="0" smtClean="0"/>
          </a:p>
        </p:txBody>
      </p:sp>
      <p:sp>
        <p:nvSpPr>
          <p:cNvPr id="14340" name="Rectangle 4"/>
          <p:cNvSpPr>
            <a:spLocks noChangeArrowheads="1"/>
          </p:cNvSpPr>
          <p:nvPr/>
        </p:nvSpPr>
        <p:spPr bwMode="auto">
          <a:xfrm>
            <a:off x="1130300" y="5519738"/>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106" charset="-128"/>
              </a:defRPr>
            </a:lvl1pPr>
            <a:lvl2pPr marL="37931725" indent="-37474525">
              <a:defRPr sz="2400">
                <a:solidFill>
                  <a:schemeClr val="tx1"/>
                </a:solidFill>
                <a:latin typeface="Arial" panose="020B0604020202020204" pitchFamily="34" charset="0"/>
                <a:ea typeface="ＭＳ Ｐゴシック" pitchFamily="-106" charset="-128"/>
              </a:defRPr>
            </a:lvl2pPr>
            <a:lvl3pPr>
              <a:defRPr sz="2400">
                <a:solidFill>
                  <a:schemeClr val="tx1"/>
                </a:solidFill>
                <a:latin typeface="Arial" panose="020B0604020202020204" pitchFamily="34" charset="0"/>
                <a:ea typeface="ＭＳ Ｐゴシック" pitchFamily="-106" charset="-128"/>
              </a:defRPr>
            </a:lvl3pPr>
            <a:lvl4pPr>
              <a:defRPr sz="2400">
                <a:solidFill>
                  <a:schemeClr val="tx1"/>
                </a:solidFill>
                <a:latin typeface="Arial" panose="020B0604020202020204" pitchFamily="34" charset="0"/>
                <a:ea typeface="ＭＳ Ｐゴシック" pitchFamily="-106" charset="-128"/>
              </a:defRPr>
            </a:lvl4pPr>
            <a:lvl5pPr>
              <a:defRPr sz="2400">
                <a:solidFill>
                  <a:schemeClr val="tx1"/>
                </a:solidFill>
                <a:latin typeface="Arial" panose="020B0604020202020204" pitchFamily="34" charset="0"/>
                <a:ea typeface="ＭＳ Ｐゴシック" pitchFamily="-106"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9pPr>
          </a:lstStyle>
          <a:p>
            <a:endParaRPr lang="en-US" altLang="en-US"/>
          </a:p>
        </p:txBody>
      </p:sp>
      <p:sp>
        <p:nvSpPr>
          <p:cNvPr id="14341" name="Rectangle 5"/>
          <p:cNvSpPr>
            <a:spLocks noChangeArrowheads="1"/>
          </p:cNvSpPr>
          <p:nvPr/>
        </p:nvSpPr>
        <p:spPr bwMode="auto">
          <a:xfrm>
            <a:off x="7280275" y="4502150"/>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itchFamily="-106" charset="-128"/>
              </a:defRPr>
            </a:lvl1pPr>
            <a:lvl2pPr marL="37931725" indent="-37474525">
              <a:defRPr sz="2400">
                <a:solidFill>
                  <a:schemeClr val="tx1"/>
                </a:solidFill>
                <a:latin typeface="Arial" panose="020B0604020202020204" pitchFamily="34" charset="0"/>
                <a:ea typeface="ＭＳ Ｐゴシック" pitchFamily="-106" charset="-128"/>
              </a:defRPr>
            </a:lvl2pPr>
            <a:lvl3pPr>
              <a:defRPr sz="2400">
                <a:solidFill>
                  <a:schemeClr val="tx1"/>
                </a:solidFill>
                <a:latin typeface="Arial" panose="020B0604020202020204" pitchFamily="34" charset="0"/>
                <a:ea typeface="ＭＳ Ｐゴシック" pitchFamily="-106" charset="-128"/>
              </a:defRPr>
            </a:lvl3pPr>
            <a:lvl4pPr>
              <a:defRPr sz="2400">
                <a:solidFill>
                  <a:schemeClr val="tx1"/>
                </a:solidFill>
                <a:latin typeface="Arial" panose="020B0604020202020204" pitchFamily="34" charset="0"/>
                <a:ea typeface="ＭＳ Ｐゴシック" pitchFamily="-106" charset="-128"/>
              </a:defRPr>
            </a:lvl4pPr>
            <a:lvl5pPr>
              <a:defRPr sz="2400">
                <a:solidFill>
                  <a:schemeClr val="tx1"/>
                </a:solidFill>
                <a:latin typeface="Arial" panose="020B0604020202020204" pitchFamily="34" charset="0"/>
                <a:ea typeface="ＭＳ Ｐゴシック" pitchFamily="-106"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itchFamily="-106" charset="-128"/>
              </a:defRPr>
            </a:lvl9pPr>
          </a:lstStyle>
          <a:p>
            <a:endParaRPr lang="en-US" alt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8034" y="1960918"/>
            <a:ext cx="2023629" cy="613324"/>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8033" y="1201548"/>
            <a:ext cx="2023629" cy="659049"/>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9888" y="2651733"/>
            <a:ext cx="2011773" cy="558072"/>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48032" y="486953"/>
            <a:ext cx="2023629" cy="610886"/>
          </a:xfrm>
          <a:prstGeom prst="rect">
            <a:avLst/>
          </a:prstGeom>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2626" y="157144"/>
            <a:ext cx="6423248" cy="685800"/>
          </a:xfrm>
        </p:spPr>
        <p:txBody>
          <a:bodyPr/>
          <a:lstStyle/>
          <a:p>
            <a:r>
              <a:rPr lang="en-CA" sz="2400" dirty="0" smtClean="0"/>
              <a:t>Apparatus - Confocal Raman Microscope</a:t>
            </a:r>
            <a:endParaRPr lang="en-CA" sz="2400" dirty="0"/>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10</a:t>
            </a:fld>
            <a:endParaRPr lang="en-US" altLang="en-US" dirty="0"/>
          </a:p>
        </p:txBody>
      </p:sp>
      <p:sp>
        <p:nvSpPr>
          <p:cNvPr id="12" name="TextBox 11"/>
          <p:cNvSpPr txBox="1"/>
          <p:nvPr/>
        </p:nvSpPr>
        <p:spPr>
          <a:xfrm>
            <a:off x="2178679" y="5861582"/>
            <a:ext cx="4237550" cy="307777"/>
          </a:xfrm>
          <a:prstGeom prst="rect">
            <a:avLst/>
          </a:prstGeom>
          <a:noFill/>
        </p:spPr>
        <p:txBody>
          <a:bodyPr wrap="square" rtlCol="0">
            <a:spAutoFit/>
          </a:bodyPr>
          <a:lstStyle/>
          <a:p>
            <a:r>
              <a:rPr lang="en-US" sz="1200" b="1" dirty="0"/>
              <a:t>	</a:t>
            </a:r>
            <a:r>
              <a:rPr lang="en-US" sz="1200" b="1" dirty="0" smtClean="0"/>
              <a:t> </a:t>
            </a:r>
            <a:r>
              <a:rPr lang="en-US" sz="1400" dirty="0" smtClean="0"/>
              <a:t>Carleton Confocal Raman Microscope</a:t>
            </a:r>
            <a:endParaRPr lang="en-CA" sz="1400" b="1" baseline="30000" dirty="0"/>
          </a:p>
        </p:txBody>
      </p:sp>
      <p:grpSp>
        <p:nvGrpSpPr>
          <p:cNvPr id="42" name="Group 41"/>
          <p:cNvGrpSpPr/>
          <p:nvPr/>
        </p:nvGrpSpPr>
        <p:grpSpPr>
          <a:xfrm>
            <a:off x="323528" y="1126251"/>
            <a:ext cx="8439472" cy="4717841"/>
            <a:chOff x="863588" y="1340768"/>
            <a:chExt cx="7416824" cy="4608512"/>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588" y="1340768"/>
              <a:ext cx="7416824" cy="4608512"/>
            </a:xfrm>
            <a:prstGeom prst="rect">
              <a:avLst/>
            </a:prstGeom>
          </p:spPr>
        </p:pic>
        <p:cxnSp>
          <p:nvCxnSpPr>
            <p:cNvPr id="13" name="Straight Connector 12"/>
            <p:cNvCxnSpPr/>
            <p:nvPr/>
          </p:nvCxnSpPr>
          <p:spPr bwMode="auto">
            <a:xfrm>
              <a:off x="6019800" y="4437112"/>
              <a:ext cx="533400"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5" name="Straight Connector 14"/>
            <p:cNvCxnSpPr/>
            <p:nvPr/>
          </p:nvCxnSpPr>
          <p:spPr bwMode="auto">
            <a:xfrm>
              <a:off x="7092280" y="4509120"/>
              <a:ext cx="576064" cy="936104"/>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7" name="Straight Connector 16"/>
            <p:cNvCxnSpPr/>
            <p:nvPr/>
          </p:nvCxnSpPr>
          <p:spPr bwMode="auto">
            <a:xfrm flipH="1">
              <a:off x="1331640" y="5661248"/>
              <a:ext cx="6048672"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9" name="Straight Connector 18"/>
            <p:cNvCxnSpPr/>
            <p:nvPr/>
          </p:nvCxnSpPr>
          <p:spPr bwMode="auto">
            <a:xfrm flipV="1">
              <a:off x="1259632" y="4149080"/>
              <a:ext cx="864096" cy="1296144"/>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1" name="Straight Connector 20"/>
            <p:cNvCxnSpPr/>
            <p:nvPr/>
          </p:nvCxnSpPr>
          <p:spPr bwMode="auto">
            <a:xfrm flipH="1" flipV="1">
              <a:off x="1835696" y="2780928"/>
              <a:ext cx="360040" cy="1008112"/>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3" name="Straight Connector 22"/>
            <p:cNvCxnSpPr/>
            <p:nvPr/>
          </p:nvCxnSpPr>
          <p:spPr bwMode="auto">
            <a:xfrm>
              <a:off x="1907704" y="2564904"/>
              <a:ext cx="1368152"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9" name="Straight Arrow Connector 28"/>
            <p:cNvCxnSpPr/>
            <p:nvPr/>
          </p:nvCxnSpPr>
          <p:spPr bwMode="auto">
            <a:xfrm>
              <a:off x="3419872" y="2780928"/>
              <a:ext cx="36000" cy="79208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31" name="Straight Arrow Connector 30"/>
            <p:cNvCxnSpPr/>
            <p:nvPr/>
          </p:nvCxnSpPr>
          <p:spPr bwMode="auto">
            <a:xfrm flipH="1" flipV="1">
              <a:off x="3491880" y="1916832"/>
              <a:ext cx="72008" cy="1656184"/>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3" name="Straight Arrow Connector 32"/>
            <p:cNvCxnSpPr/>
            <p:nvPr/>
          </p:nvCxnSpPr>
          <p:spPr bwMode="auto">
            <a:xfrm>
              <a:off x="3491880" y="1628800"/>
              <a:ext cx="2088232" cy="0"/>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5" name="Straight Arrow Connector 34"/>
            <p:cNvCxnSpPr/>
            <p:nvPr/>
          </p:nvCxnSpPr>
          <p:spPr bwMode="auto">
            <a:xfrm flipH="1">
              <a:off x="5364088" y="1916832"/>
              <a:ext cx="216024" cy="1512168"/>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7" name="Straight Arrow Connector 36"/>
            <p:cNvCxnSpPr/>
            <p:nvPr/>
          </p:nvCxnSpPr>
          <p:spPr bwMode="auto">
            <a:xfrm>
              <a:off x="5724128" y="3573016"/>
              <a:ext cx="1800200" cy="0"/>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grpSp>
      <p:pic>
        <p:nvPicPr>
          <p:cNvPr id="40" name="Pictur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6117" y="1500158"/>
            <a:ext cx="5858468" cy="3680488"/>
          </a:xfrm>
          <a:prstGeom prst="rect">
            <a:avLst/>
          </a:prstGeom>
        </p:spPr>
      </p:pic>
    </p:spTree>
    <p:extLst>
      <p:ext uri="{BB962C8B-B14F-4D97-AF65-F5344CB8AC3E}">
        <p14:creationId xmlns:p14="http://schemas.microsoft.com/office/powerpoint/2010/main" val="3362037720"/>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4" y="176183"/>
            <a:ext cx="6420742" cy="685800"/>
          </a:xfrm>
        </p:spPr>
        <p:txBody>
          <a:bodyPr/>
          <a:lstStyle/>
          <a:p>
            <a:r>
              <a:rPr lang="en-CA" sz="2400" dirty="0"/>
              <a:t>Apparatus - Confocal Raman Microsco</a:t>
            </a:r>
            <a:r>
              <a:rPr lang="en-CA" sz="2000" dirty="0"/>
              <a:t>pe</a:t>
            </a:r>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11</a:t>
            </a:fld>
            <a:endParaRPr lang="en-US" alt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9211"/>
            <a:ext cx="9144000" cy="4023528"/>
          </a:xfrm>
          <a:prstGeom prst="rect">
            <a:avLst/>
          </a:prstGeom>
        </p:spPr>
      </p:pic>
      <p:sp>
        <p:nvSpPr>
          <p:cNvPr id="8" name="TextBox 7"/>
          <p:cNvSpPr txBox="1"/>
          <p:nvPr/>
        </p:nvSpPr>
        <p:spPr>
          <a:xfrm>
            <a:off x="2483582" y="5759993"/>
            <a:ext cx="4176836" cy="276999"/>
          </a:xfrm>
          <a:prstGeom prst="rect">
            <a:avLst/>
          </a:prstGeom>
          <a:noFill/>
        </p:spPr>
        <p:txBody>
          <a:bodyPr wrap="square" rtlCol="0">
            <a:spAutoFit/>
          </a:bodyPr>
          <a:lstStyle/>
          <a:p>
            <a:r>
              <a:rPr lang="en-US" sz="1200" b="1" dirty="0" smtClean="0"/>
              <a:t>        </a:t>
            </a:r>
            <a:r>
              <a:rPr lang="en-US" sz="1200" dirty="0" smtClean="0"/>
              <a:t>Simplified Confocal Raman Microscope Diagram</a:t>
            </a:r>
            <a:endParaRPr lang="en-CA" sz="1200" b="1" baseline="30000" dirty="0"/>
          </a:p>
        </p:txBody>
      </p:sp>
      <p:sp>
        <p:nvSpPr>
          <p:cNvPr id="6" name="Flowchart: Direct Access Storage 5"/>
          <p:cNvSpPr/>
          <p:nvPr/>
        </p:nvSpPr>
        <p:spPr bwMode="auto">
          <a:xfrm>
            <a:off x="4211960" y="1848629"/>
            <a:ext cx="72008" cy="685800"/>
          </a:xfrm>
          <a:prstGeom prst="flowChartMagneticDrum">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endParaRPr>
          </a:p>
        </p:txBody>
      </p:sp>
      <p:pic>
        <p:nvPicPr>
          <p:cNvPr id="9"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5400000">
            <a:off x="43691" y="3632579"/>
            <a:ext cx="2319963" cy="2277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lowchart: Direct Access Storage 9"/>
          <p:cNvSpPr/>
          <p:nvPr/>
        </p:nvSpPr>
        <p:spPr bwMode="auto">
          <a:xfrm flipH="1">
            <a:off x="4411900" y="1844824"/>
            <a:ext cx="76784" cy="685800"/>
          </a:xfrm>
          <a:prstGeom prst="flowChartMagneticDrum">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endParaRPr>
          </a:p>
        </p:txBody>
      </p:sp>
    </p:spTree>
    <p:extLst>
      <p:ext uri="{BB962C8B-B14F-4D97-AF65-F5344CB8AC3E}">
        <p14:creationId xmlns:p14="http://schemas.microsoft.com/office/powerpoint/2010/main" val="22483654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Methods: Data </a:t>
            </a:r>
            <a:r>
              <a:rPr lang="en-US" dirty="0" smtClean="0"/>
              <a:t>A</a:t>
            </a:r>
            <a:r>
              <a:rPr lang="en-US" altLang="en-US" dirty="0" smtClean="0"/>
              <a:t>cquisition</a:t>
            </a:r>
            <a:endParaRPr lang="en-CA" dirty="0"/>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12</a:t>
            </a:fld>
            <a:endParaRPr lang="en-US" alt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11092"/>
            <a:ext cx="8856984" cy="326047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9759" y="1332685"/>
            <a:ext cx="6144482" cy="247685"/>
          </a:xfrm>
          <a:prstGeom prst="rect">
            <a:avLst/>
          </a:prstGeom>
        </p:spPr>
      </p:pic>
      <p:sp>
        <p:nvSpPr>
          <p:cNvPr id="10" name="TextBox 9"/>
          <p:cNvSpPr txBox="1"/>
          <p:nvPr/>
        </p:nvSpPr>
        <p:spPr>
          <a:xfrm>
            <a:off x="2339752" y="1906267"/>
            <a:ext cx="4063236" cy="307777"/>
          </a:xfrm>
          <a:prstGeom prst="rect">
            <a:avLst/>
          </a:prstGeom>
          <a:noFill/>
        </p:spPr>
        <p:txBody>
          <a:bodyPr wrap="square" rtlCol="0">
            <a:spAutoFit/>
          </a:bodyPr>
          <a:lstStyle/>
          <a:p>
            <a:r>
              <a:rPr lang="en-US" sz="1400" b="1" dirty="0">
                <a:solidFill>
                  <a:schemeClr val="bg1"/>
                </a:solidFill>
              </a:rPr>
              <a:t> </a:t>
            </a:r>
            <a:r>
              <a:rPr lang="en-US" sz="1400" b="1" dirty="0" smtClean="0">
                <a:solidFill>
                  <a:schemeClr val="bg1"/>
                </a:solidFill>
              </a:rPr>
              <a:t>          </a:t>
            </a:r>
            <a:r>
              <a:rPr lang="en-US" sz="1400" dirty="0" smtClean="0">
                <a:solidFill>
                  <a:schemeClr val="bg1"/>
                </a:solidFill>
              </a:rPr>
              <a:t>Raw Raman Signal from A2780cp (0Gy)</a:t>
            </a:r>
            <a:endParaRPr lang="en-CA" sz="1400" b="1" baseline="30000" dirty="0">
              <a:solidFill>
                <a:schemeClr val="bg1"/>
              </a:solidFill>
            </a:endParaRPr>
          </a:p>
        </p:txBody>
      </p:sp>
      <p:graphicFrame>
        <p:nvGraphicFramePr>
          <p:cNvPr id="11" name="Diagram 10"/>
          <p:cNvGraphicFramePr/>
          <p:nvPr>
            <p:extLst/>
          </p:nvPr>
        </p:nvGraphicFramePr>
        <p:xfrm>
          <a:off x="929054" y="5560818"/>
          <a:ext cx="7300428" cy="65288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p:cNvSpPr txBox="1"/>
          <p:nvPr/>
        </p:nvSpPr>
        <p:spPr>
          <a:xfrm>
            <a:off x="179512" y="4902286"/>
            <a:ext cx="8856984" cy="1015663"/>
          </a:xfrm>
          <a:prstGeom prst="rect">
            <a:avLst/>
          </a:prstGeom>
          <a:noFill/>
        </p:spPr>
        <p:txBody>
          <a:bodyPr wrap="square" rtlCol="0">
            <a:spAutoFit/>
          </a:bodyPr>
          <a:lstStyle/>
          <a:p>
            <a:pPr algn="ctr"/>
            <a:r>
              <a:rPr lang="en-US" altLang="en-US" sz="1800" dirty="0" smtClean="0">
                <a:latin typeface="+mn-lt"/>
                <a:ea typeface="ＭＳ Ｐゴシック" panose="020B0600070205080204" pitchFamily="34" charset="-128"/>
              </a:rPr>
              <a:t>To </a:t>
            </a:r>
            <a:r>
              <a:rPr lang="en-US" altLang="en-US" sz="1800" dirty="0">
                <a:latin typeface="+mn-lt"/>
                <a:ea typeface="ＭＳ Ｐゴシック" panose="020B0600070205080204" pitchFamily="34" charset="-128"/>
              </a:rPr>
              <a:t>obtain more interpretable signal we require to apply some </a:t>
            </a:r>
            <a:r>
              <a:rPr lang="en-US" altLang="en-US" sz="1800" dirty="0" smtClean="0">
                <a:latin typeface="+mn-lt"/>
                <a:ea typeface="ＭＳ Ｐゴシック" panose="020B0600070205080204" pitchFamily="34" charset="-128"/>
              </a:rPr>
              <a:t>techniques </a:t>
            </a:r>
            <a:r>
              <a:rPr lang="en-US" altLang="en-US" sz="1800" dirty="0">
                <a:latin typeface="+mn-lt"/>
                <a:ea typeface="ＭＳ Ｐゴシック" panose="020B0600070205080204" pitchFamily="34" charset="-128"/>
              </a:rPr>
              <a:t>called preprocessing.</a:t>
            </a:r>
          </a:p>
          <a:p>
            <a:endParaRPr lang="en-US" altLang="en-US" dirty="0">
              <a:ea typeface="ＭＳ Ｐゴシック" panose="020B0600070205080204" pitchFamily="34" charset="-128"/>
            </a:endParaRPr>
          </a:p>
        </p:txBody>
      </p:sp>
      <p:sp>
        <p:nvSpPr>
          <p:cNvPr id="12" name="Rectangle 11"/>
          <p:cNvSpPr/>
          <p:nvPr/>
        </p:nvSpPr>
        <p:spPr bwMode="auto">
          <a:xfrm>
            <a:off x="7644241" y="1673762"/>
            <a:ext cx="1111401" cy="91218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DNA,</a:t>
            </a:r>
          </a:p>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Lipids &amp; Proteins</a:t>
            </a:r>
            <a:endParaRPr kumimoji="0" lang="en-US" sz="2400" b="0" i="0" u="none" strike="noStrike" cap="none" normalizeH="0" baseline="0" dirty="0">
              <a:ln>
                <a:noFill/>
              </a:ln>
              <a:solidFill>
                <a:srgbClr val="D00030"/>
              </a:solidFill>
              <a:effectLst/>
              <a:latin typeface="Arial" pitchFamily="-106" charset="0"/>
              <a:ea typeface="ＭＳ Ｐゴシック" pitchFamily="-106" charset="-128"/>
              <a:cs typeface="ＭＳ Ｐゴシック" pitchFamily="-106" charset="-128"/>
            </a:endParaRPr>
          </a:p>
        </p:txBody>
      </p:sp>
      <p:sp>
        <p:nvSpPr>
          <p:cNvPr id="13" name="Rectangle 12"/>
          <p:cNvSpPr/>
          <p:nvPr/>
        </p:nvSpPr>
        <p:spPr bwMode="auto">
          <a:xfrm>
            <a:off x="6096000" y="2585945"/>
            <a:ext cx="914400" cy="43204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Lipids</a:t>
            </a:r>
            <a:endParaRPr kumimoji="0" lang="en-US" sz="1800" b="0" i="0" u="none" strike="noStrike" cap="none" normalizeH="0" baseline="0" dirty="0">
              <a:ln>
                <a:noFill/>
              </a:ln>
              <a:solidFill>
                <a:srgbClr val="D00030"/>
              </a:solidFill>
              <a:effectLst/>
              <a:latin typeface="Arial" pitchFamily="-106" charset="0"/>
              <a:ea typeface="ＭＳ Ｐゴシック" pitchFamily="-106" charset="-128"/>
              <a:cs typeface="ＭＳ Ｐゴシック" pitchFamily="-106" charset="-128"/>
            </a:endParaRPr>
          </a:p>
        </p:txBody>
      </p:sp>
      <p:sp>
        <p:nvSpPr>
          <p:cNvPr id="15" name="Rectangle 14"/>
          <p:cNvSpPr/>
          <p:nvPr/>
        </p:nvSpPr>
        <p:spPr bwMode="auto">
          <a:xfrm>
            <a:off x="4851626" y="2773275"/>
            <a:ext cx="1151384" cy="46805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Proteins</a:t>
            </a:r>
            <a:endParaRPr kumimoji="0" lang="en-US" sz="1800" b="0" i="0" u="none" strike="noStrike" cap="none" normalizeH="0" baseline="0" dirty="0">
              <a:ln>
                <a:noFill/>
              </a:ln>
              <a:solidFill>
                <a:srgbClr val="D00030"/>
              </a:solidFill>
              <a:effectLst/>
              <a:latin typeface="Arial" pitchFamily="-106" charset="0"/>
              <a:ea typeface="ＭＳ Ｐゴシック" pitchFamily="-106" charset="-128"/>
              <a:cs typeface="ＭＳ Ｐゴシック" pitchFamily="-106" charset="-128"/>
            </a:endParaRPr>
          </a:p>
        </p:txBody>
      </p:sp>
      <p:sp>
        <p:nvSpPr>
          <p:cNvPr id="16" name="Rectangle 15"/>
          <p:cNvSpPr/>
          <p:nvPr/>
        </p:nvSpPr>
        <p:spPr bwMode="auto">
          <a:xfrm>
            <a:off x="3657600" y="2773275"/>
            <a:ext cx="914400" cy="7123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a:solidFill>
                  <a:srgbClr val="D00030"/>
                </a:solidFill>
                <a:latin typeface="Arial" pitchFamily="-106" charset="0"/>
                <a:cs typeface="ＭＳ Ｐゴシック" pitchFamily="-106" charset="-128"/>
              </a:rPr>
              <a:t>DNA,</a:t>
            </a:r>
          </a:p>
          <a:p>
            <a:r>
              <a:rPr lang="en-US" sz="1800" dirty="0">
                <a:solidFill>
                  <a:srgbClr val="D00030"/>
                </a:solidFill>
                <a:latin typeface="Arial" pitchFamily="-106" charset="0"/>
                <a:cs typeface="ＭＳ Ｐゴシック" pitchFamily="-106" charset="-128"/>
              </a:rPr>
              <a:t>Lipids</a:t>
            </a:r>
            <a:endParaRPr kumimoji="0" lang="en-US" sz="1800" b="0" i="0" u="none" strike="noStrike" cap="none" normalizeH="0" baseline="0" dirty="0">
              <a:ln>
                <a:noFill/>
              </a:ln>
              <a:solidFill>
                <a:srgbClr val="D00030"/>
              </a:solidFill>
              <a:effectLst/>
              <a:latin typeface="Arial" pitchFamily="-106" charset="0"/>
              <a:cs typeface="ＭＳ Ｐゴシック" pitchFamily="-106" charset="-128"/>
            </a:endParaRPr>
          </a:p>
        </p:txBody>
      </p:sp>
      <p:sp>
        <p:nvSpPr>
          <p:cNvPr id="17" name="Rectangle 16"/>
          <p:cNvSpPr/>
          <p:nvPr/>
        </p:nvSpPr>
        <p:spPr bwMode="auto">
          <a:xfrm>
            <a:off x="2123728" y="2840725"/>
            <a:ext cx="1151384" cy="46805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Proteins</a:t>
            </a:r>
            <a:endParaRPr kumimoji="0" lang="en-US" sz="1800" b="0" i="0" u="none" strike="noStrike" cap="none" normalizeH="0" baseline="0" dirty="0">
              <a:ln>
                <a:noFill/>
              </a:ln>
              <a:solidFill>
                <a:srgbClr val="D00030"/>
              </a:solidFill>
              <a:effectLst/>
              <a:latin typeface="Arial" pitchFamily="-106" charset="0"/>
              <a:ea typeface="ＭＳ Ｐゴシック" pitchFamily="-106" charset="-128"/>
              <a:cs typeface="ＭＳ Ｐゴシック" pitchFamily="-106" charset="-128"/>
            </a:endParaRPr>
          </a:p>
        </p:txBody>
      </p:sp>
      <p:sp>
        <p:nvSpPr>
          <p:cNvPr id="18" name="Rectangle 17"/>
          <p:cNvSpPr/>
          <p:nvPr/>
        </p:nvSpPr>
        <p:spPr bwMode="auto">
          <a:xfrm>
            <a:off x="813104" y="2801969"/>
            <a:ext cx="805864" cy="47807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smtClean="0">
                <a:solidFill>
                  <a:srgbClr val="D00030"/>
                </a:solidFill>
                <a:latin typeface="Arial" pitchFamily="-106" charset="0"/>
                <a:cs typeface="ＭＳ Ｐゴシック" pitchFamily="-106" charset="-128"/>
              </a:rPr>
              <a:t>DNA</a:t>
            </a:r>
            <a:endParaRPr lang="en-US" sz="1800" dirty="0">
              <a:solidFill>
                <a:srgbClr val="D00030"/>
              </a:solidFill>
              <a:latin typeface="Arial" pitchFamily="-106" charset="0"/>
              <a:cs typeface="ＭＳ Ｐゴシック" pitchFamily="-106" charset="-128"/>
            </a:endParaRPr>
          </a:p>
        </p:txBody>
      </p:sp>
    </p:spTree>
    <p:extLst>
      <p:ext uri="{BB962C8B-B14F-4D97-AF65-F5344CB8AC3E}">
        <p14:creationId xmlns:p14="http://schemas.microsoft.com/office/powerpoint/2010/main" val="1635862847"/>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Methods: Preprocessing(SMIRF)</a:t>
            </a:r>
            <a:endParaRPr lang="en-CA" dirty="0"/>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13</a:t>
            </a:fld>
            <a:endParaRPr lang="en-US" altLang="en-US"/>
          </a:p>
        </p:txBody>
      </p:sp>
      <p:sp>
        <p:nvSpPr>
          <p:cNvPr id="12" name="TextBox 11"/>
          <p:cNvSpPr txBox="1"/>
          <p:nvPr/>
        </p:nvSpPr>
        <p:spPr>
          <a:xfrm>
            <a:off x="1444971" y="5089701"/>
            <a:ext cx="6254054" cy="538609"/>
          </a:xfrm>
          <a:prstGeom prst="rect">
            <a:avLst/>
          </a:prstGeom>
          <a:noFill/>
        </p:spPr>
        <p:txBody>
          <a:bodyPr wrap="square" rtlCol="0">
            <a:spAutoFit/>
          </a:bodyPr>
          <a:lstStyle/>
          <a:p>
            <a:pPr algn="ctr"/>
            <a:r>
              <a:rPr lang="en-US" sz="1200" b="1" dirty="0" smtClean="0"/>
              <a:t> </a:t>
            </a:r>
            <a:r>
              <a:rPr lang="en-US" sz="1200" dirty="0" smtClean="0"/>
              <a:t>SMIRF Background Estimation, Smoothing and Subtracted Raman Signal</a:t>
            </a:r>
          </a:p>
          <a:p>
            <a:pPr algn="ctr"/>
            <a:r>
              <a:rPr lang="en-US" sz="900" dirty="0"/>
              <a:t>[B.D. </a:t>
            </a:r>
            <a:r>
              <a:rPr lang="en-US" sz="900" dirty="0" err="1"/>
              <a:t>Beier</a:t>
            </a:r>
            <a:r>
              <a:rPr lang="en-US" sz="900" dirty="0"/>
              <a:t>, “Confocal Raman </a:t>
            </a:r>
            <a:r>
              <a:rPr lang="en-US" sz="900" dirty="0" err="1"/>
              <a:t>Microspectroscopy</a:t>
            </a:r>
            <a:r>
              <a:rPr lang="en-US" sz="900" dirty="0"/>
              <a:t> of Oral Streptococci”, PhD thesis, University of Rochester, 2011]</a:t>
            </a:r>
            <a:endParaRPr lang="en-US" sz="1200" dirty="0"/>
          </a:p>
          <a:p>
            <a:pPr algn="ctr"/>
            <a:endParaRPr lang="en-CA" sz="1200" b="1" baseline="30000" dirty="0"/>
          </a:p>
        </p:txBody>
      </p:sp>
      <p:graphicFrame>
        <p:nvGraphicFramePr>
          <p:cNvPr id="13" name="Diagram 12"/>
          <p:cNvGraphicFramePr/>
          <p:nvPr>
            <p:extLst>
              <p:ext uri="{D42A27DB-BD31-4B8C-83A1-F6EECF244321}">
                <p14:modId xmlns:p14="http://schemas.microsoft.com/office/powerpoint/2010/main" val="1586403440"/>
              </p:ext>
            </p:extLst>
          </p:nvPr>
        </p:nvGraphicFramePr>
        <p:xfrm>
          <a:off x="929054" y="5560818"/>
          <a:ext cx="7300428" cy="6528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10456" y="5220908"/>
            <a:ext cx="680729" cy="741820"/>
          </a:xfrm>
          <a:prstGeom prst="rect">
            <a:avLst/>
          </a:prstGeom>
        </p:spPr>
      </p:pic>
      <p:pic>
        <p:nvPicPr>
          <p:cNvPr id="10" name="Picture 9"/>
          <p:cNvPicPr>
            <a:picLocks noChangeAspect="1"/>
          </p:cNvPicPr>
          <p:nvPr/>
        </p:nvPicPr>
        <p:blipFill>
          <a:blip r:embed="rId9"/>
          <a:stretch>
            <a:fillRect/>
          </a:stretch>
        </p:blipFill>
        <p:spPr>
          <a:xfrm>
            <a:off x="143506" y="1341156"/>
            <a:ext cx="8856983" cy="3748545"/>
          </a:xfrm>
          <a:prstGeom prst="rect">
            <a:avLst/>
          </a:prstGeom>
        </p:spPr>
      </p:pic>
    </p:spTree>
    <p:extLst>
      <p:ext uri="{BB962C8B-B14F-4D97-AF65-F5344CB8AC3E}">
        <p14:creationId xmlns:p14="http://schemas.microsoft.com/office/powerpoint/2010/main" val="1274285270"/>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503354" y="220779"/>
            <a:ext cx="5976664" cy="685800"/>
          </a:xfrm>
        </p:spPr>
        <p:txBody>
          <a:bodyPr/>
          <a:lstStyle/>
          <a:p>
            <a:r>
              <a:rPr lang="en-CA" dirty="0" smtClean="0"/>
              <a:t>Methods: Data Analysis(PCA)</a:t>
            </a:r>
            <a:endParaRPr lang="en-CA" dirty="0"/>
          </a:p>
        </p:txBody>
      </p:sp>
      <p:sp>
        <p:nvSpPr>
          <p:cNvPr id="11" name="Content Placeholder 10"/>
          <p:cNvSpPr>
            <a:spLocks noGrp="1"/>
          </p:cNvSpPr>
          <p:nvPr>
            <p:ph sz="half" idx="2"/>
          </p:nvPr>
        </p:nvSpPr>
        <p:spPr>
          <a:xfrm>
            <a:off x="4064321" y="2075407"/>
            <a:ext cx="4972175" cy="2865762"/>
          </a:xfrm>
        </p:spPr>
        <p:txBody>
          <a:bodyPr/>
          <a:lstStyle/>
          <a:p>
            <a:r>
              <a:rPr lang="en-CA" sz="2400" dirty="0" smtClean="0"/>
              <a:t>Express Data in new Basis</a:t>
            </a:r>
          </a:p>
          <a:p>
            <a:pPr lvl="1"/>
            <a:r>
              <a:rPr lang="en-CA" sz="2000" dirty="0"/>
              <a:t>Reduce Dimensions</a:t>
            </a:r>
          </a:p>
          <a:p>
            <a:pPr lvl="1"/>
            <a:r>
              <a:rPr lang="en-CA" sz="2000" dirty="0" smtClean="0"/>
              <a:t>New Basis = Principle Components </a:t>
            </a:r>
          </a:p>
          <a:p>
            <a:r>
              <a:rPr lang="en-CA" sz="2400" dirty="0" smtClean="0"/>
              <a:t>Find orthogonal axes with maximum variance</a:t>
            </a:r>
          </a:p>
          <a:p>
            <a:pPr lvl="1"/>
            <a:r>
              <a:rPr lang="en-CA" sz="2000" dirty="0" smtClean="0"/>
              <a:t>Unsupervised (non-parametric)</a:t>
            </a:r>
            <a:endParaRPr lang="en-CA" sz="2000" dirty="0"/>
          </a:p>
        </p:txBody>
      </p:sp>
      <p:sp>
        <p:nvSpPr>
          <p:cNvPr id="3" name="Slide Number Placeholder 2"/>
          <p:cNvSpPr>
            <a:spLocks noGrp="1"/>
          </p:cNvSpPr>
          <p:nvPr>
            <p:ph type="sldNum" sz="quarter" idx="12"/>
          </p:nvPr>
        </p:nvSpPr>
        <p:spPr/>
        <p:txBody>
          <a:bodyPr/>
          <a:lstStyle/>
          <a:p>
            <a:fld id="{D0FFCBBE-5EBC-4B29-8B8E-FFD9760D86D5}" type="slidenum">
              <a:rPr lang="en-US" altLang="en-US" smtClean="0"/>
              <a:pPr/>
              <a:t>14</a:t>
            </a:fld>
            <a:endParaRPr lang="en-US" altLang="en-US"/>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43049" y="1564354"/>
            <a:ext cx="3812801" cy="3196232"/>
          </a:xfrm>
        </p:spPr>
      </p:pic>
      <p:sp>
        <p:nvSpPr>
          <p:cNvPr id="10" name="TextBox 9"/>
          <p:cNvSpPr txBox="1"/>
          <p:nvPr/>
        </p:nvSpPr>
        <p:spPr>
          <a:xfrm>
            <a:off x="7466" y="4908181"/>
            <a:ext cx="4283968" cy="677108"/>
          </a:xfrm>
          <a:prstGeom prst="rect">
            <a:avLst/>
          </a:prstGeom>
          <a:noFill/>
        </p:spPr>
        <p:txBody>
          <a:bodyPr wrap="square" rtlCol="0">
            <a:spAutoFit/>
          </a:bodyPr>
          <a:lstStyle/>
          <a:p>
            <a:pPr algn="ctr"/>
            <a:r>
              <a:rPr lang="en-US" sz="1200" b="1" dirty="0" smtClean="0"/>
              <a:t> </a:t>
            </a:r>
            <a:r>
              <a:rPr lang="en-US" sz="1200" dirty="0" smtClean="0"/>
              <a:t>Orthogonal Principal Components (</a:t>
            </a:r>
            <a:r>
              <a:rPr lang="el-GR" sz="1200" dirty="0" smtClean="0"/>
              <a:t>λ</a:t>
            </a:r>
            <a:r>
              <a:rPr lang="en-US" sz="1200" baseline="-25000" dirty="0" smtClean="0"/>
              <a:t>1</a:t>
            </a:r>
            <a:r>
              <a:rPr lang="en-US" sz="1200" dirty="0" smtClean="0"/>
              <a:t>, </a:t>
            </a:r>
            <a:r>
              <a:rPr lang="el-GR" sz="1200" dirty="0" smtClean="0"/>
              <a:t>λ</a:t>
            </a:r>
            <a:r>
              <a:rPr lang="en-US" sz="1200" baseline="-25000" dirty="0" smtClean="0"/>
              <a:t>2</a:t>
            </a:r>
            <a:r>
              <a:rPr lang="en-US" sz="1200" dirty="0" smtClean="0"/>
              <a:t>) in New Basis</a:t>
            </a:r>
          </a:p>
          <a:p>
            <a:pPr algn="ctr"/>
            <a:r>
              <a:rPr lang="en-US" sz="900" dirty="0" smtClean="0"/>
              <a:t>[http</a:t>
            </a:r>
            <a:r>
              <a:rPr lang="en-US" sz="900" dirty="0"/>
              <a:t>://</a:t>
            </a:r>
            <a:r>
              <a:rPr lang="en-US" sz="900" dirty="0" smtClean="0"/>
              <a:t>sebastianraschka.com/images/blog/2014/linear-discriminant-analysis/lda_1.png]</a:t>
            </a:r>
            <a:endParaRPr lang="en-CA" sz="900" dirty="0"/>
          </a:p>
          <a:p>
            <a:pPr algn="ctr"/>
            <a:endParaRPr lang="en-CA" sz="1200" b="1" baseline="30000" dirty="0"/>
          </a:p>
        </p:txBody>
      </p:sp>
      <p:graphicFrame>
        <p:nvGraphicFramePr>
          <p:cNvPr id="16" name="Diagram 15"/>
          <p:cNvGraphicFramePr/>
          <p:nvPr>
            <p:extLst>
              <p:ext uri="{D42A27DB-BD31-4B8C-83A1-F6EECF244321}">
                <p14:modId xmlns:p14="http://schemas.microsoft.com/office/powerpoint/2010/main" val="1309313571"/>
              </p:ext>
            </p:extLst>
          </p:nvPr>
        </p:nvGraphicFramePr>
        <p:xfrm>
          <a:off x="921785" y="5546124"/>
          <a:ext cx="7300428" cy="6528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TextBox 3"/>
          <p:cNvSpPr txBox="1"/>
          <p:nvPr/>
        </p:nvSpPr>
        <p:spPr>
          <a:xfrm>
            <a:off x="2541873" y="3408620"/>
            <a:ext cx="648072" cy="338554"/>
          </a:xfrm>
          <a:prstGeom prst="rect">
            <a:avLst/>
          </a:prstGeom>
          <a:noFill/>
        </p:spPr>
        <p:txBody>
          <a:bodyPr wrap="square" rtlCol="0">
            <a:spAutoFit/>
          </a:bodyPr>
          <a:lstStyle/>
          <a:p>
            <a:r>
              <a:rPr lang="en-US" sz="1600" dirty="0" smtClean="0"/>
              <a:t>PC1</a:t>
            </a:r>
            <a:endParaRPr lang="en-US" sz="1600" dirty="0"/>
          </a:p>
        </p:txBody>
      </p:sp>
      <p:sp>
        <p:nvSpPr>
          <p:cNvPr id="7" name="TextBox 6"/>
          <p:cNvSpPr txBox="1"/>
          <p:nvPr/>
        </p:nvSpPr>
        <p:spPr>
          <a:xfrm>
            <a:off x="1284914" y="3506576"/>
            <a:ext cx="632425" cy="338554"/>
          </a:xfrm>
          <a:prstGeom prst="rect">
            <a:avLst/>
          </a:prstGeom>
          <a:noFill/>
        </p:spPr>
        <p:txBody>
          <a:bodyPr wrap="square" rtlCol="0">
            <a:spAutoFit/>
          </a:bodyPr>
          <a:lstStyle/>
          <a:p>
            <a:r>
              <a:rPr lang="en-US" sz="1600" dirty="0" smtClean="0"/>
              <a:t>PC2</a:t>
            </a:r>
            <a:endParaRPr lang="en-US" sz="1600" dirty="0"/>
          </a:p>
        </p:txBody>
      </p:sp>
      <p:sp>
        <p:nvSpPr>
          <p:cNvPr id="6" name="TextBox 5"/>
          <p:cNvSpPr txBox="1"/>
          <p:nvPr/>
        </p:nvSpPr>
        <p:spPr>
          <a:xfrm>
            <a:off x="1281871" y="1470452"/>
            <a:ext cx="4616777" cy="461665"/>
          </a:xfrm>
          <a:prstGeom prst="rect">
            <a:avLst/>
          </a:prstGeom>
          <a:noFill/>
        </p:spPr>
        <p:txBody>
          <a:bodyPr wrap="none" rtlCol="0">
            <a:spAutoFit/>
          </a:bodyPr>
          <a:lstStyle/>
          <a:p>
            <a:r>
              <a:rPr lang="en-CA" b="1" dirty="0" smtClean="0"/>
              <a:t>Principle Component Analysis</a:t>
            </a:r>
            <a:endParaRPr lang="en-CA" b="1" dirty="0"/>
          </a:p>
        </p:txBody>
      </p:sp>
    </p:spTree>
    <p:extLst>
      <p:ext uri="{BB962C8B-B14F-4D97-AF65-F5344CB8AC3E}">
        <p14:creationId xmlns:p14="http://schemas.microsoft.com/office/powerpoint/2010/main" val="156827130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1236" y="219707"/>
            <a:ext cx="5731204" cy="685800"/>
          </a:xfrm>
        </p:spPr>
        <p:txBody>
          <a:bodyPr/>
          <a:lstStyle/>
          <a:p>
            <a:r>
              <a:rPr lang="en-CA" sz="2400" dirty="0" smtClean="0"/>
              <a:t> </a:t>
            </a:r>
            <a:r>
              <a:rPr lang="en-CA" dirty="0" smtClean="0"/>
              <a:t>Methods: Data Analysis </a:t>
            </a:r>
            <a:r>
              <a:rPr lang="en-CA" dirty="0"/>
              <a:t>(</a:t>
            </a:r>
            <a:r>
              <a:rPr lang="en-CA" dirty="0" smtClean="0"/>
              <a:t>LDA)</a:t>
            </a:r>
            <a:endParaRPr lang="en-CA" dirty="0"/>
          </a:p>
        </p:txBody>
      </p:sp>
      <p:sp>
        <p:nvSpPr>
          <p:cNvPr id="4" name="Content Placeholder 3"/>
          <p:cNvSpPr>
            <a:spLocks noGrp="1"/>
          </p:cNvSpPr>
          <p:nvPr>
            <p:ph sz="half" idx="2"/>
          </p:nvPr>
        </p:nvSpPr>
        <p:spPr>
          <a:xfrm>
            <a:off x="3981629" y="1794302"/>
            <a:ext cx="5055021" cy="3970589"/>
          </a:xfrm>
        </p:spPr>
        <p:txBody>
          <a:bodyPr/>
          <a:lstStyle/>
          <a:p>
            <a:r>
              <a:rPr lang="en-CA" sz="2400" dirty="0"/>
              <a:t>Determines class membership </a:t>
            </a:r>
          </a:p>
          <a:p>
            <a:pPr lvl="1"/>
            <a:r>
              <a:rPr lang="en-CA" sz="2000" dirty="0"/>
              <a:t>Sensitive / Resistant</a:t>
            </a:r>
          </a:p>
          <a:p>
            <a:r>
              <a:rPr lang="en-US" sz="2400" dirty="0"/>
              <a:t>F</a:t>
            </a:r>
            <a:r>
              <a:rPr lang="en-US" sz="2400" dirty="0" smtClean="0"/>
              <a:t>inds </a:t>
            </a:r>
            <a:r>
              <a:rPr lang="en-US" sz="2400" dirty="0"/>
              <a:t>the </a:t>
            </a:r>
            <a:r>
              <a:rPr lang="en-US" altLang="en-US" sz="2400" dirty="0">
                <a:latin typeface="Arial" panose="020B0604020202020204" pitchFamily="34" charset="0"/>
                <a:ea typeface="ＭＳ Ｐゴシック" panose="020B0600070205080204" pitchFamily="34" charset="-128"/>
              </a:rPr>
              <a:t>directions in spectral </a:t>
            </a:r>
            <a:r>
              <a:rPr lang="en-US" altLang="en-US" sz="2400" dirty="0" smtClean="0">
                <a:latin typeface="Arial" panose="020B0604020202020204" pitchFamily="34" charset="0"/>
                <a:ea typeface="ＭＳ Ｐゴシック" panose="020B0600070205080204" pitchFamily="34" charset="-128"/>
              </a:rPr>
              <a:t>space (projection) </a:t>
            </a:r>
          </a:p>
          <a:p>
            <a:pPr lvl="1"/>
            <a:r>
              <a:rPr lang="en-US" altLang="en-US" sz="2000" dirty="0">
                <a:latin typeface="Arial" panose="020B0604020202020204" pitchFamily="34" charset="0"/>
                <a:ea typeface="ＭＳ Ｐゴシック" panose="020B0600070205080204" pitchFamily="34" charset="-128"/>
              </a:rPr>
              <a:t>M</a:t>
            </a:r>
            <a:r>
              <a:rPr lang="en-US" altLang="en-US" sz="2000" dirty="0" smtClean="0">
                <a:latin typeface="Arial" panose="020B0604020202020204" pitchFamily="34" charset="0"/>
                <a:ea typeface="ＭＳ Ｐゴシック" panose="020B0600070205080204" pitchFamily="34" charset="-128"/>
              </a:rPr>
              <a:t>aximize </a:t>
            </a:r>
            <a:r>
              <a:rPr lang="en-US" altLang="en-US" sz="2000" dirty="0">
                <a:latin typeface="Arial" panose="020B0604020202020204" pitchFamily="34" charset="0"/>
                <a:ea typeface="ＭＳ Ｐゴシック" panose="020B0600070205080204" pitchFamily="34" charset="-128"/>
              </a:rPr>
              <a:t>the ratio of between- class variance to within- class variance </a:t>
            </a:r>
            <a:endParaRPr lang="en-CA" sz="2000" dirty="0" smtClean="0"/>
          </a:p>
          <a:p>
            <a:r>
              <a:rPr lang="en-CA" sz="2400" dirty="0" smtClean="0"/>
              <a:t>Supervised Classification</a:t>
            </a:r>
          </a:p>
          <a:p>
            <a:pPr lvl="1"/>
            <a:r>
              <a:rPr lang="en-CA" sz="2000" dirty="0" smtClean="0"/>
              <a:t>Use known data to train model</a:t>
            </a:r>
          </a:p>
          <a:p>
            <a:pPr lvl="1"/>
            <a:r>
              <a:rPr lang="en-US" sz="2000" dirty="0" smtClean="0"/>
              <a:t>Apply model to blind set for prediction</a:t>
            </a:r>
            <a:endParaRPr lang="en-CA" sz="2000" dirty="0" smtClean="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15</a:t>
            </a:fld>
            <a:endParaRPr lang="en-US" altLang="en-US"/>
          </a:p>
        </p:txBody>
      </p:sp>
      <p:sp>
        <p:nvSpPr>
          <p:cNvPr id="8" name="TextBox 7"/>
          <p:cNvSpPr txBox="1"/>
          <p:nvPr/>
        </p:nvSpPr>
        <p:spPr>
          <a:xfrm>
            <a:off x="0" y="4895785"/>
            <a:ext cx="4088904" cy="677108"/>
          </a:xfrm>
          <a:prstGeom prst="rect">
            <a:avLst/>
          </a:prstGeom>
          <a:noFill/>
        </p:spPr>
        <p:txBody>
          <a:bodyPr wrap="square" rtlCol="0">
            <a:spAutoFit/>
          </a:bodyPr>
          <a:lstStyle/>
          <a:p>
            <a:pPr algn="ctr"/>
            <a:r>
              <a:rPr lang="en-US" sz="1200" b="1" dirty="0" smtClean="0"/>
              <a:t> </a:t>
            </a:r>
            <a:r>
              <a:rPr lang="en-US" sz="1200" dirty="0" smtClean="0"/>
              <a:t>LDA Separation Using Meaningful Principal Components</a:t>
            </a:r>
          </a:p>
          <a:p>
            <a:pPr algn="ctr"/>
            <a:r>
              <a:rPr lang="en-US" sz="900" dirty="0"/>
              <a:t>http://</a:t>
            </a:r>
            <a:r>
              <a:rPr lang="en-US" sz="900" dirty="0" smtClean="0"/>
              <a:t>sebastianraschka.com/images/blog/2014/linear-discriminant-analysis/lda_1.png</a:t>
            </a:r>
            <a:endParaRPr lang="en-CA" sz="900" dirty="0"/>
          </a:p>
          <a:p>
            <a:pPr algn="ctr"/>
            <a:endParaRPr lang="en-CA" sz="1200" b="1" baseline="30000" dirty="0"/>
          </a:p>
        </p:txBody>
      </p:sp>
      <p:pic>
        <p:nvPicPr>
          <p:cNvPr id="10" name="Content Placeholder 9"/>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36862" y="1335500"/>
            <a:ext cx="3952041" cy="3510896"/>
          </a:xfrm>
        </p:spPr>
      </p:pic>
      <p:graphicFrame>
        <p:nvGraphicFramePr>
          <p:cNvPr id="14" name="Diagram 13"/>
          <p:cNvGraphicFramePr/>
          <p:nvPr>
            <p:extLst>
              <p:ext uri="{D42A27DB-BD31-4B8C-83A1-F6EECF244321}">
                <p14:modId xmlns:p14="http://schemas.microsoft.com/office/powerpoint/2010/main" val="3723546768"/>
              </p:ext>
            </p:extLst>
          </p:nvPr>
        </p:nvGraphicFramePr>
        <p:xfrm>
          <a:off x="921785" y="5546124"/>
          <a:ext cx="7300428" cy="65288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4"/>
          <p:cNvSpPr txBox="1"/>
          <p:nvPr/>
        </p:nvSpPr>
        <p:spPr>
          <a:xfrm>
            <a:off x="2801236" y="4205436"/>
            <a:ext cx="607859" cy="369332"/>
          </a:xfrm>
          <a:prstGeom prst="rect">
            <a:avLst/>
          </a:prstGeom>
          <a:noFill/>
        </p:spPr>
        <p:txBody>
          <a:bodyPr wrap="none" rtlCol="0">
            <a:spAutoFit/>
          </a:bodyPr>
          <a:lstStyle/>
          <a:p>
            <a:r>
              <a:rPr lang="en-US" sz="1800" dirty="0" smtClean="0"/>
              <a:t>LD1</a:t>
            </a:r>
            <a:endParaRPr lang="en-US" sz="1800" dirty="0"/>
          </a:p>
        </p:txBody>
      </p:sp>
      <p:sp>
        <p:nvSpPr>
          <p:cNvPr id="6" name="TextBox 5"/>
          <p:cNvSpPr txBox="1"/>
          <p:nvPr/>
        </p:nvSpPr>
        <p:spPr>
          <a:xfrm>
            <a:off x="348784" y="3244812"/>
            <a:ext cx="607859" cy="369332"/>
          </a:xfrm>
          <a:prstGeom prst="rect">
            <a:avLst/>
          </a:prstGeom>
          <a:noFill/>
        </p:spPr>
        <p:txBody>
          <a:bodyPr wrap="none" rtlCol="0">
            <a:spAutoFit/>
          </a:bodyPr>
          <a:lstStyle/>
          <a:p>
            <a:r>
              <a:rPr lang="en-US" sz="1800" dirty="0" smtClean="0"/>
              <a:t>LD2</a:t>
            </a:r>
            <a:endParaRPr lang="en-US" sz="1800" dirty="0"/>
          </a:p>
        </p:txBody>
      </p:sp>
      <p:sp>
        <p:nvSpPr>
          <p:cNvPr id="3" name="TextBox 2"/>
          <p:cNvSpPr txBox="1"/>
          <p:nvPr/>
        </p:nvSpPr>
        <p:spPr>
          <a:xfrm>
            <a:off x="1389632" y="1220684"/>
            <a:ext cx="4381136" cy="461665"/>
          </a:xfrm>
          <a:prstGeom prst="rect">
            <a:avLst/>
          </a:prstGeom>
          <a:noFill/>
        </p:spPr>
        <p:txBody>
          <a:bodyPr wrap="none" rtlCol="0">
            <a:spAutoFit/>
          </a:bodyPr>
          <a:lstStyle/>
          <a:p>
            <a:r>
              <a:rPr lang="en-CA" b="1" dirty="0" smtClean="0"/>
              <a:t>Linear Discriminate Analysis</a:t>
            </a:r>
            <a:endParaRPr lang="en-CA" b="1" dirty="0"/>
          </a:p>
        </p:txBody>
      </p:sp>
    </p:spTree>
    <p:extLst>
      <p:ext uri="{BB962C8B-B14F-4D97-AF65-F5344CB8AC3E}">
        <p14:creationId xmlns:p14="http://schemas.microsoft.com/office/powerpoint/2010/main" val="3579265470"/>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16</a:t>
            </a:fld>
            <a:endParaRPr lang="en-US" altLang="en-US"/>
          </a:p>
        </p:txBody>
      </p:sp>
      <p:sp>
        <p:nvSpPr>
          <p:cNvPr id="12" name="TextBox 11"/>
          <p:cNvSpPr txBox="1"/>
          <p:nvPr/>
        </p:nvSpPr>
        <p:spPr>
          <a:xfrm>
            <a:off x="805834" y="5790455"/>
            <a:ext cx="4723602" cy="461665"/>
          </a:xfrm>
          <a:prstGeom prst="rect">
            <a:avLst/>
          </a:prstGeom>
          <a:noFill/>
        </p:spPr>
        <p:txBody>
          <a:bodyPr wrap="square" rtlCol="0">
            <a:spAutoFit/>
          </a:bodyPr>
          <a:lstStyle/>
          <a:p>
            <a:pPr algn="ctr"/>
            <a:r>
              <a:rPr lang="en-US" sz="1200" dirty="0" smtClean="0"/>
              <a:t>LDA stacked histogram showing clear separation between “S” and “CP” types 0 </a:t>
            </a:r>
            <a:r>
              <a:rPr lang="en-US" sz="1200" dirty="0" err="1" smtClean="0"/>
              <a:t>Gy</a:t>
            </a:r>
            <a:r>
              <a:rPr lang="en-US" sz="1200" dirty="0" smtClean="0"/>
              <a:t> with classification of test set</a:t>
            </a:r>
            <a:endParaRPr lang="en-CA" sz="1200" b="1" baseline="30000" dirty="0"/>
          </a:p>
        </p:txBody>
      </p:sp>
      <p:sp>
        <p:nvSpPr>
          <p:cNvPr id="14" name="Content Placeholder 10"/>
          <p:cNvSpPr>
            <a:spLocks noGrp="1"/>
          </p:cNvSpPr>
          <p:nvPr>
            <p:ph sz="half" idx="2"/>
          </p:nvPr>
        </p:nvSpPr>
        <p:spPr>
          <a:xfrm>
            <a:off x="5905500" y="1627323"/>
            <a:ext cx="3124200" cy="761566"/>
          </a:xfrm>
        </p:spPr>
        <p:txBody>
          <a:bodyPr/>
          <a:lstStyle/>
          <a:p>
            <a:pPr marL="0" indent="0">
              <a:buClr>
                <a:srgbClr val="81BAF2"/>
              </a:buClr>
              <a:buNone/>
            </a:pPr>
            <a:r>
              <a:rPr lang="en-CA" sz="1800" dirty="0" smtClean="0">
                <a:solidFill>
                  <a:srgbClr val="F27272"/>
                </a:solidFill>
              </a:rPr>
              <a:t>CP Cell </a:t>
            </a:r>
            <a:r>
              <a:rPr lang="en-US" sz="1800" dirty="0" smtClean="0">
                <a:solidFill>
                  <a:srgbClr val="F27272"/>
                </a:solidFill>
              </a:rPr>
              <a:t>Resistant cell type</a:t>
            </a:r>
          </a:p>
          <a:p>
            <a:pPr marL="0" indent="0">
              <a:buClr>
                <a:srgbClr val="81BAF2"/>
              </a:buClr>
              <a:buNone/>
            </a:pPr>
            <a:r>
              <a:rPr lang="en-US" sz="1800" dirty="0" smtClean="0">
                <a:solidFill>
                  <a:srgbClr val="7030A0"/>
                </a:solidFill>
              </a:rPr>
              <a:t>S Cell Sensitive cell type</a:t>
            </a:r>
          </a:p>
        </p:txBody>
      </p:sp>
      <p:sp>
        <p:nvSpPr>
          <p:cNvPr id="6" name="Rectangle 5"/>
          <p:cNvSpPr/>
          <p:nvPr/>
        </p:nvSpPr>
        <p:spPr>
          <a:xfrm>
            <a:off x="6459479" y="4055504"/>
            <a:ext cx="2520652" cy="646331"/>
          </a:xfrm>
          <a:prstGeom prst="rect">
            <a:avLst/>
          </a:prstGeom>
        </p:spPr>
        <p:txBody>
          <a:bodyPr wrap="square">
            <a:spAutoFit/>
          </a:bodyPr>
          <a:lstStyle/>
          <a:p>
            <a:pPr marL="0" indent="0">
              <a:buClr>
                <a:srgbClr val="81BAF2"/>
              </a:buClr>
              <a:buNone/>
            </a:pPr>
            <a:r>
              <a:rPr lang="en-CA" sz="1800" b="1" dirty="0" smtClean="0">
                <a:solidFill>
                  <a:srgbClr val="00B050"/>
                </a:solidFill>
                <a:latin typeface="+mn-lt"/>
              </a:rPr>
              <a:t>Test </a:t>
            </a:r>
            <a:r>
              <a:rPr lang="en-CA" sz="1800" b="1" dirty="0">
                <a:solidFill>
                  <a:srgbClr val="00B050"/>
                </a:solidFill>
                <a:latin typeface="+mn-lt"/>
              </a:rPr>
              <a:t>Cells actual S</a:t>
            </a:r>
          </a:p>
          <a:p>
            <a:pPr marL="0" indent="0">
              <a:buClr>
                <a:srgbClr val="81BAF2"/>
              </a:buClr>
              <a:buNone/>
            </a:pPr>
            <a:r>
              <a:rPr lang="en-CA" sz="1800" b="1" dirty="0">
                <a:solidFill>
                  <a:srgbClr val="81BAF2"/>
                </a:solidFill>
                <a:latin typeface="+mn-lt"/>
              </a:rPr>
              <a:t>Test Cells actual CP</a:t>
            </a:r>
          </a:p>
        </p:txBody>
      </p:sp>
      <p:pic>
        <p:nvPicPr>
          <p:cNvPr id="1026" name="Picture 2" descr="https://scontent.xx.fbcdn.net/v/t35.0-12/13396853_1121562887901253_1210534362_o.png?oh=137c00bfa519bcfb66569e4f0d295ba2&amp;oe=575DCD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592" y="1320552"/>
            <a:ext cx="5796136" cy="452169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4"/>
          <a:stretch>
            <a:fillRect/>
          </a:stretch>
        </p:blipFill>
        <p:spPr>
          <a:xfrm>
            <a:off x="5892960" y="2348330"/>
            <a:ext cx="3200400" cy="1604817"/>
          </a:xfrm>
          <a:prstGeom prst="rect">
            <a:avLst/>
          </a:prstGeom>
        </p:spPr>
      </p:pic>
      <p:pic>
        <p:nvPicPr>
          <p:cNvPr id="10" name="Picture 9"/>
          <p:cNvPicPr>
            <a:picLocks noChangeAspect="1"/>
          </p:cNvPicPr>
          <p:nvPr/>
        </p:nvPicPr>
        <p:blipFill>
          <a:blip r:embed="rId5"/>
          <a:stretch>
            <a:fillRect/>
          </a:stretch>
        </p:blipFill>
        <p:spPr>
          <a:xfrm>
            <a:off x="6479301" y="5159954"/>
            <a:ext cx="2074901" cy="1159468"/>
          </a:xfrm>
          <a:prstGeom prst="rect">
            <a:avLst/>
          </a:prstGeom>
        </p:spPr>
      </p:pic>
      <p:pic>
        <p:nvPicPr>
          <p:cNvPr id="11" name="Picture 10"/>
          <p:cNvPicPr>
            <a:picLocks noChangeAspect="1"/>
          </p:cNvPicPr>
          <p:nvPr/>
        </p:nvPicPr>
        <p:blipFill>
          <a:blip r:embed="rId6"/>
          <a:stretch>
            <a:fillRect/>
          </a:stretch>
        </p:blipFill>
        <p:spPr>
          <a:xfrm>
            <a:off x="6044408" y="4771413"/>
            <a:ext cx="2944688" cy="447675"/>
          </a:xfrm>
          <a:prstGeom prst="rect">
            <a:avLst/>
          </a:prstGeom>
        </p:spPr>
      </p:pic>
      <p:sp>
        <p:nvSpPr>
          <p:cNvPr id="4" name="Rectangle 3"/>
          <p:cNvSpPr/>
          <p:nvPr/>
        </p:nvSpPr>
        <p:spPr>
          <a:xfrm>
            <a:off x="6044408" y="1220308"/>
            <a:ext cx="2969296" cy="461665"/>
          </a:xfrm>
          <a:prstGeom prst="rect">
            <a:avLst/>
          </a:prstGeom>
        </p:spPr>
        <p:txBody>
          <a:bodyPr wrap="square">
            <a:spAutoFit/>
          </a:bodyPr>
          <a:lstStyle/>
          <a:p>
            <a:r>
              <a:rPr lang="en-US" dirty="0" smtClean="0"/>
              <a:t>A2780 S&amp;CP(0Gy)</a:t>
            </a:r>
            <a:endParaRPr lang="en-US" dirty="0"/>
          </a:p>
        </p:txBody>
      </p:sp>
      <p:sp>
        <p:nvSpPr>
          <p:cNvPr id="5" name="TextBox 4"/>
          <p:cNvSpPr txBox="1"/>
          <p:nvPr/>
        </p:nvSpPr>
        <p:spPr>
          <a:xfrm>
            <a:off x="3816800" y="1261464"/>
            <a:ext cx="1449179" cy="307777"/>
          </a:xfrm>
          <a:prstGeom prst="rect">
            <a:avLst/>
          </a:prstGeom>
          <a:noFill/>
        </p:spPr>
        <p:txBody>
          <a:bodyPr wrap="none" rtlCol="0">
            <a:spAutoFit/>
          </a:bodyPr>
          <a:lstStyle/>
          <a:p>
            <a:r>
              <a:rPr lang="en-US" sz="1400" b="1" dirty="0" smtClean="0"/>
              <a:t>(81% Variance)</a:t>
            </a:r>
            <a:endParaRPr lang="en-US" sz="1400" b="1" dirty="0"/>
          </a:p>
        </p:txBody>
      </p:sp>
    </p:spTree>
    <p:extLst>
      <p:ext uri="{BB962C8B-B14F-4D97-AF65-F5344CB8AC3E}">
        <p14:creationId xmlns:p14="http://schemas.microsoft.com/office/powerpoint/2010/main" val="102901049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17</a:t>
            </a:fld>
            <a:endParaRPr lang="en-US" altLang="en-US"/>
          </a:p>
        </p:txBody>
      </p:sp>
      <p:pic>
        <p:nvPicPr>
          <p:cNvPr id="1026" name="Picture 2" descr="https://scontent.xx.fbcdn.net/v/t35.0-12/13460758_1122848214439387_1997258819_o.png?oh=c055e7877ab33ebfcd8a971ec25f87e2&amp;oe=576067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87" y="1171672"/>
            <a:ext cx="6264696" cy="460589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05834" y="5790455"/>
            <a:ext cx="4723602" cy="461665"/>
          </a:xfrm>
          <a:prstGeom prst="rect">
            <a:avLst/>
          </a:prstGeom>
          <a:noFill/>
        </p:spPr>
        <p:txBody>
          <a:bodyPr wrap="square" rtlCol="0">
            <a:spAutoFit/>
          </a:bodyPr>
          <a:lstStyle/>
          <a:p>
            <a:pPr algn="ctr"/>
            <a:r>
              <a:rPr lang="en-US" sz="1200" dirty="0" smtClean="0"/>
              <a:t>LDA stacked histogram showing clear separation between “0 </a:t>
            </a:r>
            <a:r>
              <a:rPr lang="en-US" sz="1200" dirty="0" err="1" smtClean="0"/>
              <a:t>Gy</a:t>
            </a:r>
            <a:r>
              <a:rPr lang="en-US" sz="1200" dirty="0" smtClean="0"/>
              <a:t>” and “10 </a:t>
            </a:r>
            <a:r>
              <a:rPr lang="en-US" sz="1200" dirty="0" err="1" smtClean="0"/>
              <a:t>Gy</a:t>
            </a:r>
            <a:r>
              <a:rPr lang="en-US" sz="1200" dirty="0" smtClean="0"/>
              <a:t>” types for S with classification of test set</a:t>
            </a:r>
            <a:endParaRPr lang="en-CA" sz="1200" b="1" baseline="30000" dirty="0"/>
          </a:p>
        </p:txBody>
      </p:sp>
      <p:sp>
        <p:nvSpPr>
          <p:cNvPr id="9" name="TextBox 8"/>
          <p:cNvSpPr txBox="1"/>
          <p:nvPr/>
        </p:nvSpPr>
        <p:spPr>
          <a:xfrm>
            <a:off x="3995936" y="1138103"/>
            <a:ext cx="1449179" cy="307777"/>
          </a:xfrm>
          <a:prstGeom prst="rect">
            <a:avLst/>
          </a:prstGeom>
          <a:noFill/>
        </p:spPr>
        <p:txBody>
          <a:bodyPr wrap="none" rtlCol="0">
            <a:spAutoFit/>
          </a:bodyPr>
          <a:lstStyle/>
          <a:p>
            <a:r>
              <a:rPr lang="en-US" sz="1400" b="1" dirty="0" smtClean="0"/>
              <a:t>(97% Variance)</a:t>
            </a:r>
            <a:endParaRPr lang="en-US" sz="1400" b="1" dirty="0"/>
          </a:p>
        </p:txBody>
      </p:sp>
      <p:sp>
        <p:nvSpPr>
          <p:cNvPr id="10" name="Rectangle 9"/>
          <p:cNvSpPr/>
          <p:nvPr/>
        </p:nvSpPr>
        <p:spPr>
          <a:xfrm>
            <a:off x="5920112" y="1138103"/>
            <a:ext cx="3231060" cy="461665"/>
          </a:xfrm>
          <a:prstGeom prst="rect">
            <a:avLst/>
          </a:prstGeom>
        </p:spPr>
        <p:txBody>
          <a:bodyPr wrap="square">
            <a:spAutoFit/>
          </a:bodyPr>
          <a:lstStyle/>
          <a:p>
            <a:r>
              <a:rPr lang="en-US" dirty="0" smtClean="0"/>
              <a:t>A2780 S(0 Vs 10 </a:t>
            </a:r>
            <a:r>
              <a:rPr lang="en-US" dirty="0" err="1" smtClean="0"/>
              <a:t>Gy</a:t>
            </a:r>
            <a:r>
              <a:rPr lang="en-US" dirty="0" smtClean="0"/>
              <a:t>)</a:t>
            </a:r>
            <a:endParaRPr lang="en-US" dirty="0"/>
          </a:p>
        </p:txBody>
      </p:sp>
      <p:sp>
        <p:nvSpPr>
          <p:cNvPr id="11" name="Content Placeholder 10"/>
          <p:cNvSpPr>
            <a:spLocks noGrp="1"/>
          </p:cNvSpPr>
          <p:nvPr>
            <p:ph sz="half" idx="2"/>
          </p:nvPr>
        </p:nvSpPr>
        <p:spPr>
          <a:xfrm>
            <a:off x="5442269" y="1643861"/>
            <a:ext cx="3614564" cy="761566"/>
          </a:xfrm>
        </p:spPr>
        <p:txBody>
          <a:bodyPr/>
          <a:lstStyle/>
          <a:p>
            <a:pPr marL="0" indent="0">
              <a:buClr>
                <a:srgbClr val="81BAF2"/>
              </a:buClr>
              <a:buNone/>
            </a:pPr>
            <a:r>
              <a:rPr lang="en-CA" sz="1800" dirty="0">
                <a:solidFill>
                  <a:srgbClr val="F27272"/>
                </a:solidFill>
              </a:rPr>
              <a:t>S</a:t>
            </a:r>
            <a:r>
              <a:rPr lang="en-CA" sz="1800" dirty="0" smtClean="0">
                <a:solidFill>
                  <a:srgbClr val="F27272"/>
                </a:solidFill>
              </a:rPr>
              <a:t> Cell </a:t>
            </a:r>
            <a:r>
              <a:rPr lang="en-US" sz="1800" dirty="0" smtClean="0">
                <a:solidFill>
                  <a:srgbClr val="F27272"/>
                </a:solidFill>
              </a:rPr>
              <a:t>sensitive cell type, </a:t>
            </a:r>
            <a:r>
              <a:rPr lang="en-US" sz="1800" dirty="0">
                <a:solidFill>
                  <a:srgbClr val="F27272"/>
                </a:solidFill>
              </a:rPr>
              <a:t>0</a:t>
            </a:r>
            <a:r>
              <a:rPr lang="en-US" sz="1800" dirty="0" smtClean="0">
                <a:solidFill>
                  <a:srgbClr val="F27272"/>
                </a:solidFill>
              </a:rPr>
              <a:t>Gy</a:t>
            </a:r>
          </a:p>
          <a:p>
            <a:pPr marL="0" indent="0">
              <a:buClr>
                <a:srgbClr val="81BAF2"/>
              </a:buClr>
              <a:buNone/>
            </a:pPr>
            <a:r>
              <a:rPr lang="en-US" sz="1800" dirty="0" smtClean="0">
                <a:solidFill>
                  <a:srgbClr val="0070C0"/>
                </a:solidFill>
              </a:rPr>
              <a:t>S Cell Sensitive cell type,10Gy</a:t>
            </a:r>
          </a:p>
        </p:txBody>
      </p:sp>
      <p:pic>
        <p:nvPicPr>
          <p:cNvPr id="5" name="Picture 4"/>
          <p:cNvPicPr>
            <a:picLocks noChangeAspect="1"/>
          </p:cNvPicPr>
          <p:nvPr/>
        </p:nvPicPr>
        <p:blipFill>
          <a:blip r:embed="rId4"/>
          <a:stretch>
            <a:fillRect/>
          </a:stretch>
        </p:blipFill>
        <p:spPr>
          <a:xfrm>
            <a:off x="6299982" y="2478124"/>
            <a:ext cx="2844018" cy="1563848"/>
          </a:xfrm>
          <a:prstGeom prst="rect">
            <a:avLst/>
          </a:prstGeom>
        </p:spPr>
      </p:pic>
      <p:pic>
        <p:nvPicPr>
          <p:cNvPr id="6" name="Picture 5"/>
          <p:cNvPicPr>
            <a:picLocks noChangeAspect="1"/>
          </p:cNvPicPr>
          <p:nvPr/>
        </p:nvPicPr>
        <p:blipFill>
          <a:blip r:embed="rId5"/>
          <a:stretch>
            <a:fillRect/>
          </a:stretch>
        </p:blipFill>
        <p:spPr>
          <a:xfrm>
            <a:off x="6184872" y="5039205"/>
            <a:ext cx="2851189" cy="1209195"/>
          </a:xfrm>
          <a:prstGeom prst="rect">
            <a:avLst/>
          </a:prstGeom>
        </p:spPr>
      </p:pic>
      <p:sp>
        <p:nvSpPr>
          <p:cNvPr id="13" name="Rectangle 12"/>
          <p:cNvSpPr/>
          <p:nvPr/>
        </p:nvSpPr>
        <p:spPr>
          <a:xfrm>
            <a:off x="6298405" y="3935813"/>
            <a:ext cx="3032152" cy="646331"/>
          </a:xfrm>
          <a:prstGeom prst="rect">
            <a:avLst/>
          </a:prstGeom>
        </p:spPr>
        <p:txBody>
          <a:bodyPr wrap="square">
            <a:spAutoFit/>
          </a:bodyPr>
          <a:lstStyle/>
          <a:p>
            <a:pPr marL="0" indent="0">
              <a:buClr>
                <a:srgbClr val="81BAF2"/>
              </a:buClr>
              <a:buNone/>
            </a:pPr>
            <a:r>
              <a:rPr lang="en-CA" sz="1800" b="1" dirty="0" smtClean="0">
                <a:solidFill>
                  <a:srgbClr val="00B050"/>
                </a:solidFill>
                <a:latin typeface="+mn-lt"/>
              </a:rPr>
              <a:t>Test </a:t>
            </a:r>
            <a:r>
              <a:rPr lang="en-CA" sz="1800" b="1" dirty="0">
                <a:solidFill>
                  <a:srgbClr val="00B050"/>
                </a:solidFill>
                <a:latin typeface="+mn-lt"/>
              </a:rPr>
              <a:t>Cells actual </a:t>
            </a:r>
            <a:r>
              <a:rPr lang="en-CA" sz="1800" b="1" dirty="0" smtClean="0">
                <a:solidFill>
                  <a:srgbClr val="00B050"/>
                </a:solidFill>
                <a:latin typeface="+mn-lt"/>
              </a:rPr>
              <a:t>S 10 </a:t>
            </a:r>
            <a:r>
              <a:rPr lang="en-CA" sz="1800" b="1" dirty="0" err="1" smtClean="0">
                <a:solidFill>
                  <a:srgbClr val="00B050"/>
                </a:solidFill>
                <a:latin typeface="+mn-lt"/>
              </a:rPr>
              <a:t>Gy</a:t>
            </a:r>
            <a:endParaRPr lang="en-CA" sz="1800" b="1" dirty="0">
              <a:solidFill>
                <a:srgbClr val="00B050"/>
              </a:solidFill>
              <a:latin typeface="+mn-lt"/>
            </a:endParaRPr>
          </a:p>
          <a:p>
            <a:pPr marL="0" indent="0">
              <a:buClr>
                <a:srgbClr val="81BAF2"/>
              </a:buClr>
              <a:buNone/>
            </a:pPr>
            <a:r>
              <a:rPr lang="en-CA" sz="1800" b="1" dirty="0">
                <a:solidFill>
                  <a:srgbClr val="7030A0"/>
                </a:solidFill>
                <a:latin typeface="+mn-lt"/>
              </a:rPr>
              <a:t>Test Cells actual </a:t>
            </a:r>
            <a:r>
              <a:rPr lang="en-CA" sz="1800" b="1" dirty="0" smtClean="0">
                <a:solidFill>
                  <a:srgbClr val="7030A0"/>
                </a:solidFill>
                <a:latin typeface="+mn-lt"/>
              </a:rPr>
              <a:t>S 0 </a:t>
            </a:r>
            <a:r>
              <a:rPr lang="en-CA" sz="1800" b="1" dirty="0" err="1" smtClean="0">
                <a:solidFill>
                  <a:srgbClr val="7030A0"/>
                </a:solidFill>
                <a:latin typeface="+mn-lt"/>
              </a:rPr>
              <a:t>Gy</a:t>
            </a:r>
            <a:endParaRPr lang="en-CA" sz="1800" b="1" dirty="0">
              <a:solidFill>
                <a:srgbClr val="7030A0"/>
              </a:solidFill>
              <a:latin typeface="+mn-lt"/>
            </a:endParaRPr>
          </a:p>
        </p:txBody>
      </p:sp>
      <p:pic>
        <p:nvPicPr>
          <p:cNvPr id="14" name="Picture 13"/>
          <p:cNvPicPr>
            <a:picLocks noChangeAspect="1"/>
          </p:cNvPicPr>
          <p:nvPr/>
        </p:nvPicPr>
        <p:blipFill>
          <a:blip r:embed="rId6"/>
          <a:stretch>
            <a:fillRect/>
          </a:stretch>
        </p:blipFill>
        <p:spPr>
          <a:xfrm>
            <a:off x="6465054" y="4645176"/>
            <a:ext cx="2664505" cy="447675"/>
          </a:xfrm>
          <a:prstGeom prst="rect">
            <a:avLst/>
          </a:prstGeom>
        </p:spPr>
      </p:pic>
    </p:spTree>
    <p:extLst>
      <p:ext uri="{BB962C8B-B14F-4D97-AF65-F5344CB8AC3E}">
        <p14:creationId xmlns:p14="http://schemas.microsoft.com/office/powerpoint/2010/main" val="331988122"/>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18</a:t>
            </a:fld>
            <a:endParaRPr lang="en-US" altLang="en-US"/>
          </a:p>
        </p:txBody>
      </p:sp>
      <p:pic>
        <p:nvPicPr>
          <p:cNvPr id="2050" name="Picture 2" descr="https://scontent.xx.fbcdn.net/v/t35.0-12/13453191_1122840624440146_823194014_o.png?oh=a442a99f61c341355d5d561ff05e0f36&amp;oe=576068F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306018"/>
            <a:ext cx="5912296" cy="455076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701851" y="5856783"/>
            <a:ext cx="4723602" cy="461665"/>
          </a:xfrm>
          <a:prstGeom prst="rect">
            <a:avLst/>
          </a:prstGeom>
          <a:noFill/>
        </p:spPr>
        <p:txBody>
          <a:bodyPr wrap="square" rtlCol="0">
            <a:spAutoFit/>
          </a:bodyPr>
          <a:lstStyle/>
          <a:p>
            <a:pPr algn="ctr"/>
            <a:r>
              <a:rPr lang="en-US" sz="1200" dirty="0" smtClean="0"/>
              <a:t>LDA stacked histogram showing clear separation between “0 </a:t>
            </a:r>
            <a:r>
              <a:rPr lang="en-US" sz="1200" dirty="0" err="1" smtClean="0"/>
              <a:t>Gy</a:t>
            </a:r>
            <a:r>
              <a:rPr lang="en-US" sz="1200" dirty="0" smtClean="0"/>
              <a:t>” and “10 </a:t>
            </a:r>
            <a:r>
              <a:rPr lang="en-US" sz="1200" dirty="0" err="1" smtClean="0"/>
              <a:t>Gy</a:t>
            </a:r>
            <a:r>
              <a:rPr lang="en-US" sz="1200" dirty="0" smtClean="0"/>
              <a:t>” types for CP with classification of test set</a:t>
            </a:r>
            <a:endParaRPr lang="en-CA" sz="1200" b="1" baseline="30000" dirty="0"/>
          </a:p>
        </p:txBody>
      </p:sp>
      <p:sp>
        <p:nvSpPr>
          <p:cNvPr id="9" name="TextBox 8"/>
          <p:cNvSpPr txBox="1"/>
          <p:nvPr/>
        </p:nvSpPr>
        <p:spPr>
          <a:xfrm>
            <a:off x="3878442" y="1215046"/>
            <a:ext cx="1449179" cy="307777"/>
          </a:xfrm>
          <a:prstGeom prst="rect">
            <a:avLst/>
          </a:prstGeom>
          <a:noFill/>
        </p:spPr>
        <p:txBody>
          <a:bodyPr wrap="none" rtlCol="0">
            <a:spAutoFit/>
          </a:bodyPr>
          <a:lstStyle/>
          <a:p>
            <a:r>
              <a:rPr lang="en-US" sz="1400" b="1" dirty="0" smtClean="0"/>
              <a:t>(95% Variance)</a:t>
            </a:r>
            <a:endParaRPr lang="en-US" sz="1400" b="1" dirty="0"/>
          </a:p>
        </p:txBody>
      </p:sp>
      <p:sp>
        <p:nvSpPr>
          <p:cNvPr id="11" name="Rectangle 10"/>
          <p:cNvSpPr/>
          <p:nvPr/>
        </p:nvSpPr>
        <p:spPr>
          <a:xfrm>
            <a:off x="5920112" y="1138103"/>
            <a:ext cx="3231060" cy="461665"/>
          </a:xfrm>
          <a:prstGeom prst="rect">
            <a:avLst/>
          </a:prstGeom>
        </p:spPr>
        <p:txBody>
          <a:bodyPr wrap="square">
            <a:spAutoFit/>
          </a:bodyPr>
          <a:lstStyle/>
          <a:p>
            <a:r>
              <a:rPr lang="en-US" dirty="0" smtClean="0"/>
              <a:t>A2780 CP(0 Vs10 </a:t>
            </a:r>
            <a:r>
              <a:rPr lang="en-US" dirty="0" err="1" smtClean="0"/>
              <a:t>Gy</a:t>
            </a:r>
            <a:r>
              <a:rPr lang="en-US" dirty="0" smtClean="0"/>
              <a:t>)</a:t>
            </a:r>
            <a:endParaRPr lang="en-US" dirty="0"/>
          </a:p>
        </p:txBody>
      </p:sp>
      <p:sp>
        <p:nvSpPr>
          <p:cNvPr id="12" name="Content Placeholder 10"/>
          <p:cNvSpPr>
            <a:spLocks noGrp="1"/>
          </p:cNvSpPr>
          <p:nvPr>
            <p:ph sz="half" idx="2"/>
          </p:nvPr>
        </p:nvSpPr>
        <p:spPr>
          <a:xfrm>
            <a:off x="5380285" y="1611514"/>
            <a:ext cx="3739906" cy="761566"/>
          </a:xfrm>
        </p:spPr>
        <p:txBody>
          <a:bodyPr/>
          <a:lstStyle/>
          <a:p>
            <a:pPr marL="0" indent="0">
              <a:buClr>
                <a:srgbClr val="81BAF2"/>
              </a:buClr>
              <a:buNone/>
            </a:pPr>
            <a:r>
              <a:rPr lang="en-CA" sz="1800" dirty="0" err="1" smtClean="0">
                <a:solidFill>
                  <a:srgbClr val="F27272"/>
                </a:solidFill>
              </a:rPr>
              <a:t>CPCell</a:t>
            </a:r>
            <a:r>
              <a:rPr lang="en-CA" sz="1800" dirty="0" smtClean="0">
                <a:solidFill>
                  <a:srgbClr val="F27272"/>
                </a:solidFill>
              </a:rPr>
              <a:t> </a:t>
            </a:r>
            <a:r>
              <a:rPr lang="en-US" sz="1800" dirty="0" smtClean="0">
                <a:solidFill>
                  <a:srgbClr val="F27272"/>
                </a:solidFill>
              </a:rPr>
              <a:t>Resistive cell type, </a:t>
            </a:r>
            <a:r>
              <a:rPr lang="en-US" sz="1800" dirty="0">
                <a:solidFill>
                  <a:srgbClr val="F27272"/>
                </a:solidFill>
              </a:rPr>
              <a:t>0</a:t>
            </a:r>
            <a:r>
              <a:rPr lang="en-US" sz="1800" dirty="0" smtClean="0">
                <a:solidFill>
                  <a:srgbClr val="F27272"/>
                </a:solidFill>
              </a:rPr>
              <a:t>Gy</a:t>
            </a:r>
          </a:p>
          <a:p>
            <a:pPr marL="0" indent="0">
              <a:buClr>
                <a:srgbClr val="81BAF2"/>
              </a:buClr>
              <a:buNone/>
            </a:pPr>
            <a:r>
              <a:rPr lang="en-US" sz="1800" dirty="0" err="1" smtClean="0">
                <a:solidFill>
                  <a:srgbClr val="0070C0"/>
                </a:solidFill>
              </a:rPr>
              <a:t>CPCell</a:t>
            </a:r>
            <a:r>
              <a:rPr lang="en-US" sz="1800" dirty="0" smtClean="0">
                <a:solidFill>
                  <a:srgbClr val="0070C0"/>
                </a:solidFill>
              </a:rPr>
              <a:t> Resistive cell type,10 </a:t>
            </a:r>
            <a:r>
              <a:rPr lang="en-US" sz="1800" dirty="0" err="1" smtClean="0">
                <a:solidFill>
                  <a:srgbClr val="0070C0"/>
                </a:solidFill>
              </a:rPr>
              <a:t>Gy</a:t>
            </a:r>
            <a:endParaRPr lang="en-US" sz="1800" dirty="0" smtClean="0">
              <a:solidFill>
                <a:srgbClr val="0070C0"/>
              </a:solidFill>
            </a:endParaRPr>
          </a:p>
        </p:txBody>
      </p:sp>
      <p:pic>
        <p:nvPicPr>
          <p:cNvPr id="5" name="Picture 4"/>
          <p:cNvPicPr>
            <a:picLocks noChangeAspect="1"/>
          </p:cNvPicPr>
          <p:nvPr/>
        </p:nvPicPr>
        <p:blipFill>
          <a:blip r:embed="rId4"/>
          <a:stretch>
            <a:fillRect/>
          </a:stretch>
        </p:blipFill>
        <p:spPr>
          <a:xfrm>
            <a:off x="6012904" y="2384826"/>
            <a:ext cx="3016696" cy="1589906"/>
          </a:xfrm>
          <a:prstGeom prst="rect">
            <a:avLst/>
          </a:prstGeom>
        </p:spPr>
      </p:pic>
      <p:sp>
        <p:nvSpPr>
          <p:cNvPr id="13" name="Rectangle 12"/>
          <p:cNvSpPr/>
          <p:nvPr/>
        </p:nvSpPr>
        <p:spPr>
          <a:xfrm>
            <a:off x="5920112" y="3986478"/>
            <a:ext cx="3102592" cy="646331"/>
          </a:xfrm>
          <a:prstGeom prst="rect">
            <a:avLst/>
          </a:prstGeom>
        </p:spPr>
        <p:txBody>
          <a:bodyPr wrap="square">
            <a:spAutoFit/>
          </a:bodyPr>
          <a:lstStyle/>
          <a:p>
            <a:pPr marL="0" indent="0">
              <a:buClr>
                <a:srgbClr val="81BAF2"/>
              </a:buClr>
              <a:buNone/>
            </a:pPr>
            <a:r>
              <a:rPr lang="en-CA" sz="1800" b="1" dirty="0" smtClean="0">
                <a:solidFill>
                  <a:srgbClr val="00B050"/>
                </a:solidFill>
                <a:latin typeface="+mn-lt"/>
              </a:rPr>
              <a:t>Test </a:t>
            </a:r>
            <a:r>
              <a:rPr lang="en-CA" sz="1800" b="1" dirty="0">
                <a:solidFill>
                  <a:srgbClr val="00B050"/>
                </a:solidFill>
                <a:latin typeface="+mn-lt"/>
              </a:rPr>
              <a:t>Cells actual </a:t>
            </a:r>
            <a:r>
              <a:rPr lang="en-CA" sz="1800" b="1" dirty="0" smtClean="0">
                <a:solidFill>
                  <a:srgbClr val="00B050"/>
                </a:solidFill>
                <a:latin typeface="+mn-lt"/>
              </a:rPr>
              <a:t>CP 10Gy</a:t>
            </a:r>
            <a:endParaRPr lang="en-CA" sz="1800" b="1" dirty="0">
              <a:solidFill>
                <a:srgbClr val="00B050"/>
              </a:solidFill>
              <a:latin typeface="+mn-lt"/>
            </a:endParaRPr>
          </a:p>
          <a:p>
            <a:pPr marL="0" indent="0">
              <a:buClr>
                <a:srgbClr val="81BAF2"/>
              </a:buClr>
              <a:buNone/>
            </a:pPr>
            <a:r>
              <a:rPr lang="en-CA" sz="1800" b="1" dirty="0">
                <a:solidFill>
                  <a:srgbClr val="7030A0"/>
                </a:solidFill>
                <a:latin typeface="+mn-lt"/>
              </a:rPr>
              <a:t>Test Cells actual </a:t>
            </a:r>
            <a:r>
              <a:rPr lang="en-CA" sz="1800" b="1" dirty="0" smtClean="0">
                <a:solidFill>
                  <a:srgbClr val="7030A0"/>
                </a:solidFill>
                <a:latin typeface="+mn-lt"/>
              </a:rPr>
              <a:t>CP 0Gy</a:t>
            </a:r>
            <a:endParaRPr lang="en-CA" sz="1800" b="1" dirty="0">
              <a:solidFill>
                <a:srgbClr val="7030A0"/>
              </a:solidFill>
              <a:latin typeface="+mn-lt"/>
            </a:endParaRPr>
          </a:p>
        </p:txBody>
      </p:sp>
      <p:pic>
        <p:nvPicPr>
          <p:cNvPr id="14" name="Picture 13"/>
          <p:cNvPicPr>
            <a:picLocks noChangeAspect="1"/>
          </p:cNvPicPr>
          <p:nvPr/>
        </p:nvPicPr>
        <p:blipFill>
          <a:blip r:embed="rId5"/>
          <a:stretch>
            <a:fillRect/>
          </a:stretch>
        </p:blipFill>
        <p:spPr>
          <a:xfrm>
            <a:off x="6084912" y="4663890"/>
            <a:ext cx="2944688" cy="447675"/>
          </a:xfrm>
          <a:prstGeom prst="rect">
            <a:avLst/>
          </a:prstGeom>
        </p:spPr>
      </p:pic>
      <p:pic>
        <p:nvPicPr>
          <p:cNvPr id="6" name="Picture 5"/>
          <p:cNvPicPr>
            <a:picLocks noChangeAspect="1"/>
          </p:cNvPicPr>
          <p:nvPr/>
        </p:nvPicPr>
        <p:blipFill>
          <a:blip r:embed="rId6"/>
          <a:stretch>
            <a:fillRect/>
          </a:stretch>
        </p:blipFill>
        <p:spPr>
          <a:xfrm>
            <a:off x="6162332" y="5049336"/>
            <a:ext cx="2815327" cy="1199064"/>
          </a:xfrm>
          <a:prstGeom prst="rect">
            <a:avLst/>
          </a:prstGeom>
        </p:spPr>
      </p:pic>
    </p:spTree>
    <p:extLst>
      <p:ext uri="{BB962C8B-B14F-4D97-AF65-F5344CB8AC3E}">
        <p14:creationId xmlns:p14="http://schemas.microsoft.com/office/powerpoint/2010/main" val="278327350"/>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19</a:t>
            </a:fld>
            <a:endParaRPr lang="en-US" altLang="en-US"/>
          </a:p>
        </p:txBody>
      </p:sp>
      <p:sp>
        <p:nvSpPr>
          <p:cNvPr id="14" name="Content Placeholder 3"/>
          <p:cNvSpPr>
            <a:spLocks noGrp="1"/>
          </p:cNvSpPr>
          <p:nvPr>
            <p:ph sz="half" idx="2"/>
          </p:nvPr>
        </p:nvSpPr>
        <p:spPr>
          <a:xfrm>
            <a:off x="251520" y="1628800"/>
            <a:ext cx="8640960" cy="4248473"/>
          </a:xfrm>
        </p:spPr>
        <p:txBody>
          <a:bodyPr/>
          <a:lstStyle/>
          <a:p>
            <a:r>
              <a:rPr lang="en-CA" dirty="0" smtClean="0"/>
              <a:t>Raman micro-spectroscopy is </a:t>
            </a:r>
            <a:r>
              <a:rPr lang="en-US" dirty="0" smtClean="0"/>
              <a:t>a highly specific, non-invasive, label free technique that can:</a:t>
            </a:r>
          </a:p>
          <a:p>
            <a:pPr lvl="1">
              <a:spcBef>
                <a:spcPts val="600"/>
              </a:spcBef>
              <a:spcAft>
                <a:spcPts val="600"/>
              </a:spcAft>
            </a:pPr>
            <a:r>
              <a:rPr lang="en-US" dirty="0" smtClean="0"/>
              <a:t>Discriminate </a:t>
            </a:r>
            <a:r>
              <a:rPr lang="en-US" dirty="0"/>
              <a:t>between the sensitive and resistive </a:t>
            </a:r>
            <a:r>
              <a:rPr lang="en-US" dirty="0" smtClean="0"/>
              <a:t>cells</a:t>
            </a:r>
          </a:p>
          <a:p>
            <a:pPr lvl="1">
              <a:spcBef>
                <a:spcPts val="600"/>
              </a:spcBef>
              <a:spcAft>
                <a:spcPts val="600"/>
              </a:spcAft>
            </a:pPr>
            <a:r>
              <a:rPr lang="en-US" dirty="0"/>
              <a:t>Discriminate between </a:t>
            </a:r>
            <a:r>
              <a:rPr lang="en-US" dirty="0" smtClean="0"/>
              <a:t>un-irradiated from irradiated </a:t>
            </a:r>
            <a:endParaRPr lang="en-US" dirty="0"/>
          </a:p>
          <a:p>
            <a:pPr lvl="1">
              <a:spcBef>
                <a:spcPts val="600"/>
              </a:spcBef>
              <a:spcAft>
                <a:spcPts val="600"/>
              </a:spcAft>
            </a:pPr>
            <a:r>
              <a:rPr lang="en-US" dirty="0" smtClean="0"/>
              <a:t>Can potentially be applied for prospective assessment of tumor chemo sensitivity in ovarian cancer patients</a:t>
            </a:r>
            <a:endParaRPr lang="en-CA" dirty="0" smtClean="0"/>
          </a:p>
        </p:txBody>
      </p:sp>
    </p:spTree>
    <p:extLst>
      <p:ext uri="{BB962C8B-B14F-4D97-AF65-F5344CB8AC3E}">
        <p14:creationId xmlns:p14="http://schemas.microsoft.com/office/powerpoint/2010/main" val="2208187255"/>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spcBef>
                <a:spcPct val="50000"/>
              </a:spcBef>
              <a:spcAft>
                <a:spcPct val="50000"/>
              </a:spcAft>
            </a:pPr>
            <a:r>
              <a:rPr lang="en-US" altLang="en-US" dirty="0" smtClean="0"/>
              <a:t>Presentation Outline</a:t>
            </a:r>
          </a:p>
        </p:txBody>
      </p:sp>
      <p:sp>
        <p:nvSpPr>
          <p:cNvPr id="4099" name="Rectangle 3"/>
          <p:cNvSpPr>
            <a:spLocks noGrp="1" noChangeArrowheads="1"/>
          </p:cNvSpPr>
          <p:nvPr>
            <p:ph sz="half" idx="1"/>
          </p:nvPr>
        </p:nvSpPr>
        <p:spPr>
          <a:xfrm>
            <a:off x="539552" y="1412776"/>
            <a:ext cx="8064895" cy="5292824"/>
          </a:xfrm>
        </p:spPr>
        <p:txBody>
          <a:bodyPr/>
          <a:lstStyle/>
          <a:p>
            <a:pPr eaLnBrk="1" hangingPunct="1">
              <a:spcBef>
                <a:spcPts val="0"/>
              </a:spcBef>
              <a:spcAft>
                <a:spcPts val="0"/>
              </a:spcAft>
            </a:pPr>
            <a:r>
              <a:rPr lang="en-US" altLang="en-US" dirty="0" smtClean="0"/>
              <a:t>Motivation</a:t>
            </a:r>
          </a:p>
          <a:p>
            <a:pPr eaLnBrk="1" hangingPunct="1">
              <a:spcBef>
                <a:spcPts val="0"/>
              </a:spcBef>
              <a:spcAft>
                <a:spcPts val="0"/>
              </a:spcAft>
            </a:pPr>
            <a:r>
              <a:rPr lang="en-US" altLang="en-US" dirty="0" smtClean="0"/>
              <a:t>Theory</a:t>
            </a:r>
          </a:p>
          <a:p>
            <a:pPr lvl="1" eaLnBrk="1" hangingPunct="1">
              <a:spcBef>
                <a:spcPts val="0"/>
              </a:spcBef>
              <a:spcAft>
                <a:spcPts val="0"/>
              </a:spcAft>
            </a:pPr>
            <a:r>
              <a:rPr lang="en-US" altLang="en-US" sz="2000" dirty="0" smtClean="0"/>
              <a:t>Raman spectroscopy</a:t>
            </a:r>
          </a:p>
          <a:p>
            <a:pPr lvl="1" eaLnBrk="1" hangingPunct="1">
              <a:spcBef>
                <a:spcPts val="0"/>
              </a:spcBef>
              <a:spcAft>
                <a:spcPts val="0"/>
              </a:spcAft>
            </a:pPr>
            <a:r>
              <a:rPr lang="en-US" altLang="en-US" sz="2000" dirty="0" smtClean="0"/>
              <a:t>Raman micro-spectroscopy</a:t>
            </a:r>
          </a:p>
          <a:p>
            <a:pPr eaLnBrk="1" hangingPunct="1">
              <a:spcBef>
                <a:spcPts val="0"/>
              </a:spcBef>
              <a:spcAft>
                <a:spcPts val="0"/>
              </a:spcAft>
            </a:pPr>
            <a:r>
              <a:rPr lang="en-US" altLang="en-US" dirty="0" smtClean="0"/>
              <a:t>Apparatus</a:t>
            </a:r>
          </a:p>
          <a:p>
            <a:pPr eaLnBrk="1" hangingPunct="1">
              <a:spcBef>
                <a:spcPts val="0"/>
              </a:spcBef>
              <a:spcAft>
                <a:spcPts val="0"/>
              </a:spcAft>
            </a:pPr>
            <a:r>
              <a:rPr lang="en-US" altLang="en-US" dirty="0" smtClean="0"/>
              <a:t>Methods</a:t>
            </a:r>
          </a:p>
          <a:p>
            <a:pPr lvl="1" eaLnBrk="1" hangingPunct="1">
              <a:spcBef>
                <a:spcPts val="0"/>
              </a:spcBef>
              <a:spcAft>
                <a:spcPts val="0"/>
              </a:spcAft>
            </a:pPr>
            <a:r>
              <a:rPr lang="en-CA" sz="2000" dirty="0" smtClean="0"/>
              <a:t>Data </a:t>
            </a:r>
            <a:r>
              <a:rPr lang="en-US" sz="2000" dirty="0"/>
              <a:t>A</a:t>
            </a:r>
            <a:r>
              <a:rPr lang="en-US" altLang="en-US" sz="2000" dirty="0"/>
              <a:t>cquisition</a:t>
            </a:r>
            <a:endParaRPr lang="en-US" altLang="en-US" sz="2000" dirty="0" smtClean="0"/>
          </a:p>
          <a:p>
            <a:pPr lvl="1" eaLnBrk="1" hangingPunct="1">
              <a:spcBef>
                <a:spcPts val="0"/>
              </a:spcBef>
              <a:spcAft>
                <a:spcPts val="0"/>
              </a:spcAft>
            </a:pPr>
            <a:r>
              <a:rPr lang="en-US" altLang="en-US" sz="2000" dirty="0" smtClean="0"/>
              <a:t>Preprocessing</a:t>
            </a:r>
          </a:p>
          <a:p>
            <a:pPr lvl="1" eaLnBrk="1" hangingPunct="1">
              <a:spcBef>
                <a:spcPts val="0"/>
              </a:spcBef>
              <a:spcAft>
                <a:spcPts val="0"/>
              </a:spcAft>
            </a:pPr>
            <a:r>
              <a:rPr lang="en-US" altLang="en-US" sz="2000" dirty="0" smtClean="0"/>
              <a:t>Data Analysis:</a:t>
            </a:r>
          </a:p>
          <a:p>
            <a:pPr lvl="2" eaLnBrk="1" hangingPunct="1">
              <a:spcBef>
                <a:spcPts val="0"/>
              </a:spcBef>
              <a:spcAft>
                <a:spcPts val="0"/>
              </a:spcAft>
            </a:pPr>
            <a:r>
              <a:rPr lang="en-US" altLang="en-US" sz="1600" dirty="0" smtClean="0"/>
              <a:t>Principle component analysis</a:t>
            </a:r>
          </a:p>
          <a:p>
            <a:pPr lvl="2" eaLnBrk="1" hangingPunct="1">
              <a:spcBef>
                <a:spcPts val="0"/>
              </a:spcBef>
              <a:spcAft>
                <a:spcPts val="0"/>
              </a:spcAft>
            </a:pPr>
            <a:r>
              <a:rPr lang="en-US" altLang="en-US" sz="1600" dirty="0" smtClean="0"/>
              <a:t>Linear discriminate analysis</a:t>
            </a:r>
          </a:p>
          <a:p>
            <a:pPr eaLnBrk="1" hangingPunct="1">
              <a:spcBef>
                <a:spcPts val="0"/>
              </a:spcBef>
              <a:spcAft>
                <a:spcPts val="0"/>
              </a:spcAft>
            </a:pPr>
            <a:r>
              <a:rPr lang="en-US" altLang="en-US" dirty="0" smtClean="0"/>
              <a:t>Results</a:t>
            </a:r>
          </a:p>
          <a:p>
            <a:pPr eaLnBrk="1" hangingPunct="1">
              <a:spcBef>
                <a:spcPts val="0"/>
              </a:spcBef>
              <a:spcAft>
                <a:spcPts val="0"/>
              </a:spcAft>
            </a:pPr>
            <a:r>
              <a:rPr lang="en-US" altLang="en-US" smtClean="0"/>
              <a:t>Conclusion</a:t>
            </a:r>
            <a:endParaRPr lang="en-US" altLang="en-US" dirty="0" smtClean="0"/>
          </a:p>
          <a:p>
            <a:pPr marL="457200" lvl="1" indent="0" eaLnBrk="1" hangingPunct="1">
              <a:spcBef>
                <a:spcPts val="0"/>
              </a:spcBef>
              <a:spcAft>
                <a:spcPts val="0"/>
              </a:spcAft>
              <a:buNone/>
            </a:pPr>
            <a:endParaRPr lang="en-US" altLang="en-US" sz="2000" dirty="0" smtClean="0"/>
          </a:p>
        </p:txBody>
      </p:sp>
      <p:sp>
        <p:nvSpPr>
          <p:cNvPr id="3" name="Slide Number Placeholder 2"/>
          <p:cNvSpPr>
            <a:spLocks noGrp="1"/>
          </p:cNvSpPr>
          <p:nvPr>
            <p:ph type="sldNum" sz="quarter" idx="12"/>
          </p:nvPr>
        </p:nvSpPr>
        <p:spPr/>
        <p:txBody>
          <a:bodyPr/>
          <a:lstStyle/>
          <a:p>
            <a:fld id="{D0FFCBBE-5EBC-4B29-8B8E-FFD9760D86D5}" type="slidenum">
              <a:rPr lang="en-US" altLang="en-US" smtClean="0"/>
              <a:pPr/>
              <a:t>2</a:t>
            </a:fld>
            <a:endParaRPr lang="en-US" altLang="en-US"/>
          </a:p>
        </p:txBody>
      </p:sp>
    </p:spTree>
    <p:extLst>
      <p:ext uri="{BB962C8B-B14F-4D97-AF65-F5344CB8AC3E}">
        <p14:creationId xmlns:p14="http://schemas.microsoft.com/office/powerpoint/2010/main" val="220399448"/>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Future Work</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20</a:t>
            </a:fld>
            <a:endParaRPr lang="en-US" altLang="en-US" dirty="0"/>
          </a:p>
        </p:txBody>
      </p:sp>
      <p:sp>
        <p:nvSpPr>
          <p:cNvPr id="14" name="Content Placeholder 3"/>
          <p:cNvSpPr>
            <a:spLocks noGrp="1"/>
          </p:cNvSpPr>
          <p:nvPr>
            <p:ph sz="half" idx="2"/>
          </p:nvPr>
        </p:nvSpPr>
        <p:spPr>
          <a:xfrm>
            <a:off x="0" y="1123272"/>
            <a:ext cx="9144000" cy="5734728"/>
          </a:xfrm>
        </p:spPr>
        <p:txBody>
          <a:bodyPr/>
          <a:lstStyle/>
          <a:p>
            <a:pPr>
              <a:spcBef>
                <a:spcPts val="600"/>
              </a:spcBef>
              <a:spcAft>
                <a:spcPts val="600"/>
              </a:spcAft>
            </a:pPr>
            <a:r>
              <a:rPr lang="en-CA" sz="2400" dirty="0" smtClean="0"/>
              <a:t>Optimize Classification Techniques</a:t>
            </a:r>
          </a:p>
          <a:p>
            <a:pPr lvl="1">
              <a:spcBef>
                <a:spcPts val="600"/>
              </a:spcBef>
              <a:spcAft>
                <a:spcPts val="600"/>
              </a:spcAft>
            </a:pPr>
            <a:r>
              <a:rPr lang="en-US" dirty="0" smtClean="0"/>
              <a:t>Build robust training model</a:t>
            </a:r>
            <a:endParaRPr lang="en-CA" sz="1600" dirty="0" smtClean="0"/>
          </a:p>
          <a:p>
            <a:pPr>
              <a:spcBef>
                <a:spcPts val="600"/>
              </a:spcBef>
              <a:spcAft>
                <a:spcPts val="600"/>
              </a:spcAft>
            </a:pPr>
            <a:r>
              <a:rPr lang="en-CA" sz="2400" dirty="0" smtClean="0"/>
              <a:t>Identifying chemical differences between S &amp; CP</a:t>
            </a:r>
          </a:p>
          <a:p>
            <a:pPr>
              <a:spcBef>
                <a:spcPts val="600"/>
              </a:spcBef>
              <a:spcAft>
                <a:spcPts val="600"/>
              </a:spcAft>
            </a:pPr>
            <a:r>
              <a:rPr lang="en-CA" sz="2400" dirty="0" smtClean="0"/>
              <a:t>Response to Radiation </a:t>
            </a:r>
            <a:endParaRPr lang="en-CA" sz="2400" dirty="0"/>
          </a:p>
          <a:p>
            <a:pPr lvl="1">
              <a:spcBef>
                <a:spcPts val="600"/>
              </a:spcBef>
              <a:spcAft>
                <a:spcPts val="600"/>
              </a:spcAft>
            </a:pPr>
            <a:r>
              <a:rPr lang="en-US" altLang="en-US" dirty="0" smtClean="0"/>
              <a:t>Analyze </a:t>
            </a:r>
            <a:r>
              <a:rPr lang="en-US" altLang="en-US" dirty="0"/>
              <a:t>data </a:t>
            </a:r>
            <a:r>
              <a:rPr lang="en-US" altLang="en-US" dirty="0" smtClean="0"/>
              <a:t>for step up dose(2</a:t>
            </a:r>
            <a:r>
              <a:rPr lang="en-US" altLang="en-US" dirty="0"/>
              <a:t>, 4, 6, 8,10) </a:t>
            </a:r>
            <a:r>
              <a:rPr lang="en-US" altLang="en-US" dirty="0" err="1" smtClean="0"/>
              <a:t>Gy</a:t>
            </a:r>
            <a:endParaRPr lang="en-US" altLang="en-US" dirty="0"/>
          </a:p>
          <a:p>
            <a:pPr lvl="1">
              <a:spcBef>
                <a:spcPts val="600"/>
              </a:spcBef>
              <a:spcAft>
                <a:spcPts val="600"/>
              </a:spcAft>
              <a:defRPr/>
            </a:pPr>
            <a:r>
              <a:rPr lang="en-US" altLang="en-US" dirty="0"/>
              <a:t>Identify </a:t>
            </a:r>
            <a:r>
              <a:rPr lang="en-US" altLang="en-US" dirty="0" smtClean="0"/>
              <a:t>biochemical differences &amp; </a:t>
            </a:r>
            <a:r>
              <a:rPr lang="en-US" altLang="en-US" dirty="0"/>
              <a:t>mechanisms of radiation resistance or </a:t>
            </a:r>
            <a:r>
              <a:rPr lang="en-US" altLang="en-US" dirty="0" smtClean="0"/>
              <a:t>sensitivity</a:t>
            </a:r>
          </a:p>
          <a:p>
            <a:pPr lvl="1">
              <a:spcBef>
                <a:spcPts val="600"/>
              </a:spcBef>
              <a:spcAft>
                <a:spcPts val="600"/>
              </a:spcAft>
              <a:defRPr/>
            </a:pPr>
            <a:r>
              <a:rPr lang="en-CA" dirty="0"/>
              <a:t>Apply RMS to characterize response to RT for other types of </a:t>
            </a:r>
            <a:r>
              <a:rPr lang="en-CA" dirty="0" smtClean="0"/>
              <a:t>cancer</a:t>
            </a:r>
          </a:p>
          <a:p>
            <a:pPr>
              <a:spcBef>
                <a:spcPts val="600"/>
              </a:spcBef>
              <a:spcAft>
                <a:spcPts val="600"/>
              </a:spcAft>
            </a:pPr>
            <a:r>
              <a:rPr lang="en-US" sz="2400" dirty="0" smtClean="0"/>
              <a:t>Clinical Translation</a:t>
            </a:r>
          </a:p>
          <a:p>
            <a:pPr lvl="1">
              <a:spcBef>
                <a:spcPts val="600"/>
              </a:spcBef>
              <a:spcAft>
                <a:spcPts val="600"/>
              </a:spcAft>
            </a:pPr>
            <a:r>
              <a:rPr lang="en-US" dirty="0" smtClean="0"/>
              <a:t>Develop portable probe for real time cancer detection and assessment of treatment response</a:t>
            </a:r>
            <a:endParaRPr lang="en-CA" dirty="0"/>
          </a:p>
        </p:txBody>
      </p:sp>
    </p:spTree>
    <p:extLst>
      <p:ext uri="{BB962C8B-B14F-4D97-AF65-F5344CB8AC3E}">
        <p14:creationId xmlns:p14="http://schemas.microsoft.com/office/powerpoint/2010/main" val="2667281673"/>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CA" altLang="en-US" dirty="0" smtClean="0"/>
              <a:t>	Acknowledgements</a:t>
            </a:r>
            <a:endParaRPr lang="en-US" altLang="en-US" dirty="0" smtClean="0"/>
          </a:p>
        </p:txBody>
      </p:sp>
      <p:sp>
        <p:nvSpPr>
          <p:cNvPr id="3" name="Content Placeholder 2"/>
          <p:cNvSpPr>
            <a:spLocks noGrp="1"/>
          </p:cNvSpPr>
          <p:nvPr>
            <p:ph idx="1"/>
          </p:nvPr>
        </p:nvSpPr>
        <p:spPr>
          <a:xfrm>
            <a:off x="179388" y="1411288"/>
            <a:ext cx="8785225" cy="5294312"/>
          </a:xfrm>
        </p:spPr>
        <p:txBody>
          <a:bodyPr/>
          <a:lstStyle/>
          <a:p>
            <a:pPr marL="0" indent="0">
              <a:buFont typeface="Wingdings" panose="05000000000000000000" pitchFamily="2" charset="2"/>
              <a:buNone/>
              <a:defRPr/>
            </a:pPr>
            <a:r>
              <a:rPr lang="en-US" sz="2000" b="0" dirty="0" smtClean="0">
                <a:ea typeface="Batang" panose="02030600000101010101" pitchFamily="18" charset="-127"/>
              </a:rPr>
              <a:t>Dr. </a:t>
            </a:r>
            <a:r>
              <a:rPr lang="en-US" sz="2000" b="0" dirty="0" err="1" smtClean="0">
                <a:ea typeface="Batang" panose="02030600000101010101" pitchFamily="18" charset="-127"/>
              </a:rPr>
              <a:t>Sangeeta</a:t>
            </a:r>
            <a:r>
              <a:rPr lang="en-US" sz="2000" b="0" dirty="0" smtClean="0">
                <a:ea typeface="Batang" panose="02030600000101010101" pitchFamily="18" charset="-127"/>
              </a:rPr>
              <a:t> </a:t>
            </a:r>
            <a:r>
              <a:rPr lang="en-US" sz="2000" b="0" dirty="0" err="1">
                <a:ea typeface="Batang" panose="02030600000101010101" pitchFamily="18" charset="-127"/>
              </a:rPr>
              <a:t>M</a:t>
            </a:r>
            <a:r>
              <a:rPr lang="en-US" sz="2000" b="0" dirty="0" err="1" smtClean="0">
                <a:ea typeface="Batang" panose="02030600000101010101" pitchFamily="18" charset="-127"/>
              </a:rPr>
              <a:t>urugkar</a:t>
            </a:r>
            <a:r>
              <a:rPr lang="en-US" sz="2000" b="0" dirty="0" smtClean="0">
                <a:ea typeface="Batang" panose="02030600000101010101" pitchFamily="18" charset="-127"/>
              </a:rPr>
              <a:t> (Supervisor)</a:t>
            </a:r>
          </a:p>
          <a:p>
            <a:pPr marL="0" indent="0">
              <a:buFont typeface="Wingdings" panose="05000000000000000000" pitchFamily="2" charset="2"/>
              <a:buNone/>
              <a:defRPr/>
            </a:pPr>
            <a:r>
              <a:rPr lang="en-US" sz="2000" b="0" dirty="0" err="1" smtClean="0">
                <a:ea typeface="Batang" panose="02030600000101010101" pitchFamily="18" charset="-127"/>
              </a:rPr>
              <a:t>Abrar</a:t>
            </a:r>
            <a:r>
              <a:rPr lang="en-US" sz="2000" b="0" dirty="0" smtClean="0">
                <a:ea typeface="Batang" panose="02030600000101010101" pitchFamily="18" charset="-127"/>
              </a:rPr>
              <a:t> </a:t>
            </a:r>
            <a:r>
              <a:rPr lang="en-US" sz="2000" b="0" dirty="0" smtClean="0">
                <a:ea typeface="Batang" panose="02030600000101010101" pitchFamily="18" charset="-127"/>
              </a:rPr>
              <a:t>Ahmad</a:t>
            </a:r>
          </a:p>
          <a:p>
            <a:pPr marL="0" indent="0">
              <a:buFont typeface="Wingdings" panose="05000000000000000000" pitchFamily="2" charset="2"/>
              <a:buNone/>
              <a:defRPr/>
            </a:pPr>
            <a:r>
              <a:rPr lang="en-US" sz="2000" b="0" dirty="0" err="1" smtClean="0">
                <a:ea typeface="Batang" panose="02030600000101010101" pitchFamily="18" charset="-127"/>
              </a:rPr>
              <a:t>Nima</a:t>
            </a:r>
            <a:r>
              <a:rPr lang="en-US" sz="2000" b="0" dirty="0" smtClean="0">
                <a:ea typeface="Batang" panose="02030600000101010101" pitchFamily="18" charset="-127"/>
              </a:rPr>
              <a:t> </a:t>
            </a:r>
            <a:r>
              <a:rPr lang="en-US" sz="2000" b="0" dirty="0" err="1" smtClean="0">
                <a:ea typeface="Batang" panose="02030600000101010101" pitchFamily="18" charset="-127"/>
              </a:rPr>
              <a:t>Sherafati</a:t>
            </a:r>
            <a:endParaRPr lang="en-US" sz="2000" b="0" dirty="0" smtClean="0">
              <a:ea typeface="Batang" panose="02030600000101010101" pitchFamily="18" charset="-127"/>
            </a:endParaRPr>
          </a:p>
          <a:p>
            <a:pPr marL="0" indent="0">
              <a:buNone/>
              <a:defRPr/>
            </a:pPr>
            <a:r>
              <a:rPr lang="en-US" sz="2000" b="0" dirty="0">
                <a:ea typeface="Batang" panose="02030600000101010101" pitchFamily="18" charset="-127"/>
              </a:rPr>
              <a:t>Dean </a:t>
            </a:r>
            <a:r>
              <a:rPr lang="en-US" sz="2000" b="0" dirty="0" err="1" smtClean="0">
                <a:ea typeface="Batang" panose="02030600000101010101" pitchFamily="18" charset="-127"/>
              </a:rPr>
              <a:t>Sheperdson</a:t>
            </a:r>
            <a:endParaRPr lang="en-US" sz="2000" b="0" dirty="0" smtClean="0">
              <a:ea typeface="Batang" panose="02030600000101010101" pitchFamily="18" charset="-127"/>
            </a:endParaRPr>
          </a:p>
          <a:p>
            <a:pPr marL="0" indent="0">
              <a:buNone/>
              <a:defRPr/>
            </a:pPr>
            <a:r>
              <a:rPr lang="en-US" sz="2000" b="0" dirty="0">
                <a:ea typeface="Batang" panose="02030600000101010101" pitchFamily="18" charset="-127"/>
              </a:rPr>
              <a:t>Christopher </a:t>
            </a:r>
            <a:r>
              <a:rPr lang="en-US" sz="2000" b="0" dirty="0" err="1" smtClean="0">
                <a:ea typeface="Batang" panose="02030600000101010101" pitchFamily="18" charset="-127"/>
              </a:rPr>
              <a:t>Dedek</a:t>
            </a:r>
            <a:endParaRPr lang="en-US" sz="2000" b="0" dirty="0" smtClean="0">
              <a:ea typeface="Batang" panose="02030600000101010101" pitchFamily="18" charset="-127"/>
            </a:endParaRPr>
          </a:p>
          <a:p>
            <a:pPr marL="0" indent="0">
              <a:buFont typeface="Wingdings" panose="05000000000000000000" pitchFamily="2" charset="2"/>
              <a:buNone/>
              <a:defRPr/>
            </a:pPr>
            <a:r>
              <a:rPr lang="en-US" sz="2000" b="0" dirty="0" smtClean="0">
                <a:ea typeface="Batang" panose="02030600000101010101" pitchFamily="18" charset="-127"/>
              </a:rPr>
              <a:t>Harry Allen</a:t>
            </a:r>
          </a:p>
          <a:p>
            <a:pPr marL="0" indent="0">
              <a:buFont typeface="Wingdings" panose="05000000000000000000" pitchFamily="2" charset="2"/>
              <a:buNone/>
              <a:defRPr/>
            </a:pPr>
            <a:r>
              <a:rPr lang="en-CA" sz="2000" b="0" dirty="0" smtClean="0">
                <a:solidFill>
                  <a:srgbClr val="0070C0"/>
                </a:solidFill>
                <a:ea typeface="Batang" panose="02030600000101010101" pitchFamily="18" charset="-127"/>
              </a:rPr>
              <a:t>Dr</a:t>
            </a:r>
            <a:r>
              <a:rPr lang="en-CA" sz="2000" b="0" dirty="0" smtClean="0">
                <a:solidFill>
                  <a:srgbClr val="0070C0"/>
                </a:solidFill>
                <a:ea typeface="Batang" panose="02030600000101010101" pitchFamily="18" charset="-127"/>
              </a:rPr>
              <a:t>. </a:t>
            </a:r>
            <a:r>
              <a:rPr lang="en-CA" sz="2000" b="0" dirty="0" err="1" smtClean="0">
                <a:solidFill>
                  <a:srgbClr val="0070C0"/>
                </a:solidFill>
                <a:ea typeface="Batang" panose="02030600000101010101" pitchFamily="18" charset="-127"/>
              </a:rPr>
              <a:t>Gosia</a:t>
            </a:r>
            <a:r>
              <a:rPr lang="en-CA" sz="2000" b="0" dirty="0" smtClean="0">
                <a:solidFill>
                  <a:srgbClr val="0070C0"/>
                </a:solidFill>
                <a:ea typeface="Batang" panose="02030600000101010101" pitchFamily="18" charset="-127"/>
              </a:rPr>
              <a:t> </a:t>
            </a:r>
            <a:r>
              <a:rPr lang="en-CA" sz="2000" b="0" dirty="0" err="1" smtClean="0">
                <a:solidFill>
                  <a:srgbClr val="0070C0"/>
                </a:solidFill>
                <a:ea typeface="Batang" panose="02030600000101010101" pitchFamily="18" charset="-127"/>
              </a:rPr>
              <a:t>Niedbala</a:t>
            </a:r>
            <a:endParaRPr lang="en-CA" sz="2000" b="0" dirty="0">
              <a:solidFill>
                <a:srgbClr val="0070C0"/>
              </a:solidFill>
              <a:ea typeface="Batang" panose="02030600000101010101" pitchFamily="18" charset="-127"/>
            </a:endParaRPr>
          </a:p>
          <a:p>
            <a:pPr marL="0" indent="0">
              <a:buFont typeface="Wingdings" panose="05000000000000000000" pitchFamily="2" charset="2"/>
              <a:buNone/>
              <a:defRPr/>
            </a:pPr>
            <a:r>
              <a:rPr lang="en-CA" sz="2000" b="0" dirty="0" smtClean="0">
                <a:solidFill>
                  <a:srgbClr val="0070C0"/>
                </a:solidFill>
                <a:ea typeface="Batang" panose="02030600000101010101" pitchFamily="18" charset="-127"/>
              </a:rPr>
              <a:t>Dr. </a:t>
            </a:r>
            <a:r>
              <a:rPr lang="en-CA" sz="2000" b="0" dirty="0" err="1" smtClean="0">
                <a:solidFill>
                  <a:srgbClr val="0070C0"/>
                </a:solidFill>
                <a:ea typeface="Batang" panose="02030600000101010101" pitchFamily="18" charset="-127"/>
              </a:rPr>
              <a:t>Balazs</a:t>
            </a:r>
            <a:r>
              <a:rPr lang="en-CA" sz="2000" b="0" dirty="0" smtClean="0">
                <a:solidFill>
                  <a:srgbClr val="0070C0"/>
                </a:solidFill>
                <a:ea typeface="Batang" panose="02030600000101010101" pitchFamily="18" charset="-127"/>
              </a:rPr>
              <a:t> </a:t>
            </a:r>
            <a:r>
              <a:rPr lang="en-CA" sz="2000" b="0" dirty="0" err="1" smtClean="0">
                <a:solidFill>
                  <a:srgbClr val="0070C0"/>
                </a:solidFill>
                <a:ea typeface="Batang" panose="02030600000101010101" pitchFamily="18" charset="-127"/>
              </a:rPr>
              <a:t>Nyiri</a:t>
            </a:r>
            <a:endParaRPr lang="en-CA" sz="2000" b="0" dirty="0" smtClean="0">
              <a:solidFill>
                <a:srgbClr val="0070C0"/>
              </a:solidFill>
              <a:ea typeface="Batang" panose="02030600000101010101" pitchFamily="18" charset="-127"/>
            </a:endParaRPr>
          </a:p>
          <a:p>
            <a:pPr marL="0" indent="0">
              <a:buFont typeface="Wingdings" panose="05000000000000000000" pitchFamily="2" charset="2"/>
              <a:buNone/>
              <a:defRPr/>
            </a:pPr>
            <a:r>
              <a:rPr lang="en-CA" sz="2000" b="0" dirty="0" smtClean="0">
                <a:solidFill>
                  <a:srgbClr val="0070C0"/>
                </a:solidFill>
                <a:ea typeface="Batang" panose="02030600000101010101" pitchFamily="18" charset="-127"/>
              </a:rPr>
              <a:t>Dr. </a:t>
            </a:r>
            <a:r>
              <a:rPr lang="en-CA" sz="2000" b="0" dirty="0" err="1" smtClean="0">
                <a:solidFill>
                  <a:srgbClr val="0070C0"/>
                </a:solidFill>
                <a:ea typeface="Batang" panose="02030600000101010101" pitchFamily="18" charset="-127"/>
              </a:rPr>
              <a:t>Libni</a:t>
            </a:r>
            <a:r>
              <a:rPr lang="en-CA" sz="2000" b="0" dirty="0" smtClean="0">
                <a:solidFill>
                  <a:srgbClr val="0070C0"/>
                </a:solidFill>
                <a:ea typeface="Batang" panose="02030600000101010101" pitchFamily="18" charset="-127"/>
              </a:rPr>
              <a:t> </a:t>
            </a:r>
            <a:r>
              <a:rPr lang="en-CA" sz="2000" b="0" dirty="0" err="1" smtClean="0">
                <a:solidFill>
                  <a:srgbClr val="0070C0"/>
                </a:solidFill>
                <a:ea typeface="Batang" panose="02030600000101010101" pitchFamily="18" charset="-127"/>
              </a:rPr>
              <a:t>Eapen</a:t>
            </a:r>
            <a:endParaRPr lang="en-US" sz="2000" b="0" dirty="0">
              <a:solidFill>
                <a:srgbClr val="0070C0"/>
              </a:solidFill>
              <a:ea typeface="Batang" panose="02030600000101010101" pitchFamily="18" charset="-127"/>
            </a:endParaRPr>
          </a:p>
          <a:p>
            <a:pPr marL="0" indent="0">
              <a:buFont typeface="Wingdings" panose="05000000000000000000" pitchFamily="2" charset="2"/>
              <a:buNone/>
              <a:defRPr/>
            </a:pPr>
            <a:r>
              <a:rPr lang="en-CA" sz="2000" b="0" dirty="0" smtClean="0">
                <a:ea typeface="Batang" panose="02030600000101010101" pitchFamily="18" charset="-127"/>
              </a:rPr>
              <a:t>Dr. Barbara </a:t>
            </a:r>
            <a:r>
              <a:rPr lang="en-CA" sz="2000" b="0" dirty="0" err="1" smtClean="0">
                <a:ea typeface="Batang" panose="02030600000101010101" pitchFamily="18" charset="-127"/>
              </a:rPr>
              <a:t>Vanderhyden</a:t>
            </a:r>
            <a:endParaRPr lang="en-CA" sz="2000" b="0" dirty="0">
              <a:ea typeface="Batang" panose="02030600000101010101" pitchFamily="18" charset="-127"/>
            </a:endParaRPr>
          </a:p>
          <a:p>
            <a:pPr marL="0" indent="0">
              <a:buFont typeface="Wingdings" panose="05000000000000000000" pitchFamily="2" charset="2"/>
              <a:buNone/>
              <a:defRPr/>
            </a:pPr>
            <a:r>
              <a:rPr lang="en-CA" sz="2000" b="0" dirty="0" err="1" smtClean="0">
                <a:ea typeface="Batang" panose="02030600000101010101" pitchFamily="18" charset="-127"/>
              </a:rPr>
              <a:t>Nhung</a:t>
            </a:r>
            <a:r>
              <a:rPr lang="en-CA" sz="2000" b="0" dirty="0" smtClean="0">
                <a:ea typeface="Batang" panose="02030600000101010101" pitchFamily="18" charset="-127"/>
              </a:rPr>
              <a:t> </a:t>
            </a:r>
            <a:r>
              <a:rPr lang="en-CA" sz="2000" b="0" dirty="0" err="1" smtClean="0">
                <a:ea typeface="Batang" panose="02030600000101010101" pitchFamily="18" charset="-127"/>
              </a:rPr>
              <a:t>Vuong</a:t>
            </a:r>
            <a:endParaRPr lang="en-CA" sz="2000" b="0" dirty="0" smtClean="0">
              <a:ea typeface="Batang" panose="02030600000101010101" pitchFamily="18" charset="-127"/>
            </a:endParaRPr>
          </a:p>
          <a:p>
            <a:pPr marL="0" indent="0">
              <a:buFont typeface="Wingdings" panose="05000000000000000000" pitchFamily="2" charset="2"/>
              <a:buNone/>
              <a:defRPr/>
            </a:pPr>
            <a:r>
              <a:rPr lang="en-CA" sz="2000" b="0" dirty="0" smtClean="0">
                <a:solidFill>
                  <a:srgbClr val="FF0000"/>
                </a:solidFill>
                <a:ea typeface="Batang" panose="02030600000101010101" pitchFamily="18" charset="-127"/>
              </a:rPr>
              <a:t>Dr. Vinita Chauhan</a:t>
            </a:r>
          </a:p>
          <a:p>
            <a:pPr marL="0" indent="0">
              <a:buFont typeface="Wingdings" panose="05000000000000000000" pitchFamily="2" charset="2"/>
              <a:buNone/>
              <a:defRPr/>
            </a:pPr>
            <a:r>
              <a:rPr lang="en-CA" sz="2000" b="0" dirty="0" smtClean="0">
                <a:solidFill>
                  <a:srgbClr val="FF0000"/>
                </a:solidFill>
                <a:ea typeface="Batang" panose="02030600000101010101" pitchFamily="18" charset="-127"/>
              </a:rPr>
              <a:t>Dr. Ruth </a:t>
            </a:r>
            <a:r>
              <a:rPr lang="en-CA" sz="2000" b="0" dirty="0" err="1" smtClean="0">
                <a:solidFill>
                  <a:srgbClr val="FF0000"/>
                </a:solidFill>
                <a:ea typeface="Batang" panose="02030600000101010101" pitchFamily="18" charset="-127"/>
              </a:rPr>
              <a:t>Wilkins</a:t>
            </a:r>
            <a:endParaRPr lang="en-CA" sz="2000" b="0" dirty="0" smtClean="0">
              <a:solidFill>
                <a:srgbClr val="FF0000"/>
              </a:solidFill>
              <a:ea typeface="Batang" panose="02030600000101010101" pitchFamily="18" charset="-127"/>
            </a:endParaRPr>
          </a:p>
          <a:p>
            <a:pPr marL="0" indent="0">
              <a:buFont typeface="Wingdings" panose="05000000000000000000" pitchFamily="2" charset="2"/>
              <a:buNone/>
              <a:defRPr/>
            </a:pPr>
            <a:r>
              <a:rPr lang="en-CA" sz="2000" b="0" dirty="0" smtClean="0">
                <a:solidFill>
                  <a:srgbClr val="FF0000"/>
                </a:solidFill>
                <a:ea typeface="Batang" panose="02030600000101010101" pitchFamily="18" charset="-127"/>
              </a:rPr>
              <a:t>Dr. Sami </a:t>
            </a:r>
            <a:r>
              <a:rPr lang="en-CA" sz="2000" b="0" dirty="0" err="1" smtClean="0">
                <a:solidFill>
                  <a:srgbClr val="FF0000"/>
                </a:solidFill>
                <a:ea typeface="Batang" panose="02030600000101010101" pitchFamily="18" charset="-127"/>
              </a:rPr>
              <a:t>Qutob</a:t>
            </a:r>
            <a:endParaRPr lang="en-CA" sz="2000" b="0" dirty="0" smtClean="0">
              <a:solidFill>
                <a:srgbClr val="FF0000"/>
              </a:solidFill>
              <a:ea typeface="Batang" panose="02030600000101010101" pitchFamily="18" charset="-127"/>
            </a:endParaRPr>
          </a:p>
          <a:p>
            <a:pPr>
              <a:defRPr/>
            </a:pPr>
            <a:endParaRPr lang="en-US" sz="2400" b="0" dirty="0" smtClean="0">
              <a:latin typeface="Calibri" panose="020F0502020204030204" pitchFamily="34" charset="0"/>
            </a:endParaRPr>
          </a:p>
        </p:txBody>
      </p:sp>
      <p:sp>
        <p:nvSpPr>
          <p:cNvPr id="512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fld id="{81782C48-80CE-4A76-9409-18EE1CAB24AB}" type="slidenum">
              <a:rPr lang="en-US" altLang="en-US" sz="1400" b="0" smtClean="0">
                <a:solidFill>
                  <a:srgbClr val="D00030"/>
                </a:solidFill>
              </a:rPr>
              <a:pPr>
                <a:spcBef>
                  <a:spcPct val="0"/>
                </a:spcBef>
                <a:buClrTx/>
                <a:buFontTx/>
                <a:buNone/>
              </a:pPr>
              <a:t>21</a:t>
            </a:fld>
            <a:endParaRPr lang="en-US" altLang="en-US" sz="1400" b="0" smtClean="0">
              <a:solidFill>
                <a:srgbClr val="D00030"/>
              </a:solidFill>
            </a:endParaRPr>
          </a:p>
        </p:txBody>
      </p:sp>
      <p:pic>
        <p:nvPicPr>
          <p:cNvPr id="512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57046" y="3760458"/>
            <a:ext cx="300115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57046" y="4746296"/>
            <a:ext cx="3001153"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57048" y="5818187"/>
            <a:ext cx="2715352" cy="77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52120" y="1988840"/>
            <a:ext cx="2806078" cy="864096"/>
          </a:xfrm>
          <a:prstGeom prst="rect">
            <a:avLst/>
          </a:prstGeom>
        </p:spPr>
      </p:pic>
    </p:spTree>
    <p:extLst>
      <p:ext uri="{BB962C8B-B14F-4D97-AF65-F5344CB8AC3E}">
        <p14:creationId xmlns:p14="http://schemas.microsoft.com/office/powerpoint/2010/main" val="3252312129"/>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0FFCBBE-5EBC-4B29-8B8E-FFD9760D86D5}" type="slidenum">
              <a:rPr lang="en-US" altLang="en-US" smtClean="0"/>
              <a:pPr/>
              <a:t>22</a:t>
            </a:fld>
            <a:endParaRPr lang="en-US" altLang="en-US"/>
          </a:p>
        </p:txBody>
      </p:sp>
      <p:sp>
        <p:nvSpPr>
          <p:cNvPr id="3" name="TextBox 2"/>
          <p:cNvSpPr txBox="1"/>
          <p:nvPr/>
        </p:nvSpPr>
        <p:spPr>
          <a:xfrm>
            <a:off x="3096816" y="3284984"/>
            <a:ext cx="3456384" cy="707886"/>
          </a:xfrm>
          <a:prstGeom prst="rect">
            <a:avLst/>
          </a:prstGeom>
          <a:noFill/>
        </p:spPr>
        <p:txBody>
          <a:bodyPr wrap="square" rtlCol="0">
            <a:spAutoFit/>
          </a:bodyPr>
          <a:lstStyle/>
          <a:p>
            <a:r>
              <a:rPr lang="en-US" sz="4000" b="1" dirty="0" smtClean="0"/>
              <a:t>Extra Slides</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248400"/>
            <a:ext cx="1348226" cy="461748"/>
          </a:xfrm>
          <a:prstGeom prst="rect">
            <a:avLst/>
          </a:prstGeom>
        </p:spPr>
      </p:pic>
    </p:spTree>
    <p:extLst>
      <p:ext uri="{BB962C8B-B14F-4D97-AF65-F5344CB8AC3E}">
        <p14:creationId xmlns:p14="http://schemas.microsoft.com/office/powerpoint/2010/main" val="3435029762"/>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0FFCBBE-5EBC-4B29-8B8E-FFD9760D86D5}" type="slidenum">
              <a:rPr lang="en-US" altLang="en-US" smtClean="0"/>
              <a:pPr/>
              <a:t>23</a:t>
            </a:fld>
            <a:endParaRPr lang="en-US" alt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6248400"/>
            <a:ext cx="1348226" cy="461748"/>
          </a:xfrm>
          <a:prstGeom prst="rect">
            <a:avLst/>
          </a:prstGeom>
        </p:spPr>
      </p:pic>
      <p:sp>
        <p:nvSpPr>
          <p:cNvPr id="2" name="Rectangle 1"/>
          <p:cNvSpPr/>
          <p:nvPr/>
        </p:nvSpPr>
        <p:spPr>
          <a:xfrm>
            <a:off x="179512" y="1484784"/>
            <a:ext cx="8640960" cy="3785652"/>
          </a:xfrm>
          <a:prstGeom prst="rect">
            <a:avLst/>
          </a:prstGeom>
        </p:spPr>
        <p:txBody>
          <a:bodyPr wrap="square">
            <a:spAutoFit/>
          </a:bodyPr>
          <a:lstStyle/>
          <a:p>
            <a:pPr algn="just"/>
            <a:r>
              <a:rPr lang="en-US" sz="2000" dirty="0">
                <a:latin typeface="Times New Roman" panose="02020603050405020304" pitchFamily="18" charset="0"/>
                <a:ea typeface="Times New Roman" panose="02020603050405020304" pitchFamily="18" charset="0"/>
              </a:rPr>
              <a:t>A2780s and A2780cp cells were cultured in Dulbecco’s Modified Eagle Medium with 10% fetal bovine serum and incubated at 37°C and 5% CO</a:t>
            </a:r>
            <a:r>
              <a:rPr lang="en-US" sz="2000" baseline="-25000" dirty="0">
                <a:latin typeface="Times New Roman" panose="02020603050405020304" pitchFamily="18" charset="0"/>
                <a:ea typeface="Times New Roman" panose="02020603050405020304" pitchFamily="18" charset="0"/>
              </a:rPr>
              <a:t>2</a:t>
            </a:r>
            <a:r>
              <a:rPr lang="en-US" sz="2000" dirty="0">
                <a:latin typeface="Times New Roman" panose="02020603050405020304" pitchFamily="18" charset="0"/>
                <a:ea typeface="Times New Roman" panose="02020603050405020304" pitchFamily="18" charset="0"/>
              </a:rPr>
              <a:t>. Approximately 5x10</a:t>
            </a:r>
            <a:r>
              <a:rPr lang="en-US" sz="2000" baseline="30000" dirty="0">
                <a:latin typeface="Times New Roman" panose="02020603050405020304" pitchFamily="18" charset="0"/>
                <a:ea typeface="Times New Roman" panose="02020603050405020304" pitchFamily="18" charset="0"/>
              </a:rPr>
              <a:t>5 </a:t>
            </a:r>
            <a:r>
              <a:rPr lang="en-US" sz="2000" dirty="0">
                <a:latin typeface="Times New Roman" panose="02020603050405020304" pitchFamily="18" charset="0"/>
                <a:ea typeface="Times New Roman" panose="02020603050405020304" pitchFamily="18" charset="0"/>
              </a:rPr>
              <a:t>cells of each subtype were seeded onto 4 separate quartz coverslips with two of each cell type. They were allowed to attach overnight in the incubator </a:t>
            </a:r>
            <a:r>
              <a:rPr lang="en-US" sz="2000" dirty="0">
                <a:solidFill>
                  <a:srgbClr val="FF0000"/>
                </a:solidFill>
                <a:latin typeface="Times New Roman" panose="02020603050405020304" pitchFamily="18" charset="0"/>
                <a:ea typeface="Times New Roman" panose="02020603050405020304" pitchFamily="18" charset="0"/>
              </a:rPr>
              <a:t>with a resulting confluency of ~60%.</a:t>
            </a:r>
            <a:r>
              <a:rPr lang="en-US" sz="2000" dirty="0">
                <a:latin typeface="Times New Roman" panose="02020603050405020304" pitchFamily="18" charset="0"/>
                <a:ea typeface="Times New Roman" panose="02020603050405020304" pitchFamily="18" charset="0"/>
              </a:rPr>
              <a:t> </a:t>
            </a:r>
            <a:r>
              <a:rPr lang="en-US" sz="2000" dirty="0" smtClean="0">
                <a:latin typeface="Times New Roman" panose="02020603050405020304" pitchFamily="18" charset="0"/>
                <a:ea typeface="Times New Roman" panose="02020603050405020304" pitchFamily="18" charset="0"/>
              </a:rPr>
              <a:t> </a:t>
            </a:r>
            <a:r>
              <a:rPr lang="en-US" sz="2000" dirty="0">
                <a:latin typeface="Times New Roman" panose="02020603050405020304" pitchFamily="18" charset="0"/>
                <a:ea typeface="Times New Roman" panose="02020603050405020304" pitchFamily="18" charset="0"/>
              </a:rPr>
              <a:t>The medium was aspirated and a pair of coverslips with S- and CP-cells were washed with PBS and then fixed with 4% formalin for 10 min at room temperature. Raman spectra were collected from these fixed and </a:t>
            </a:r>
            <a:r>
              <a:rPr lang="en-US" sz="2000" dirty="0" err="1">
                <a:latin typeface="Times New Roman" panose="02020603050405020304" pitchFamily="18" charset="0"/>
                <a:ea typeface="Times New Roman" panose="02020603050405020304" pitchFamily="18" charset="0"/>
              </a:rPr>
              <a:t>unirradiated</a:t>
            </a:r>
            <a:r>
              <a:rPr lang="en-US" sz="2000" dirty="0">
                <a:latin typeface="Times New Roman" panose="02020603050405020304" pitchFamily="18" charset="0"/>
                <a:ea typeface="Times New Roman" panose="02020603050405020304" pitchFamily="18" charset="0"/>
              </a:rPr>
              <a:t> S- and CP-cells (0Gy) on the same day. The second pair of coverslips with S- and CP- cells were irradiated at room temperature with a 250-kVp x-ray unit at a dose rate of 142 </a:t>
            </a:r>
            <a:r>
              <a:rPr lang="en-US" sz="2000" dirty="0" err="1">
                <a:latin typeface="Times New Roman" panose="02020603050405020304" pitchFamily="18" charset="0"/>
                <a:ea typeface="Times New Roman" panose="02020603050405020304" pitchFamily="18" charset="0"/>
              </a:rPr>
              <a:t>cGy</a:t>
            </a:r>
            <a:r>
              <a:rPr lang="en-US" sz="2000" dirty="0">
                <a:latin typeface="Times New Roman" panose="02020603050405020304" pitchFamily="18" charset="0"/>
                <a:ea typeface="Times New Roman" panose="02020603050405020304" pitchFamily="18" charset="0"/>
              </a:rPr>
              <a:t>/min and allowed to stay in the incubator for 24h post irradiation. The cells were then fixed following the same procedure outlined above and analyzed by Raman micro-spectroscopy</a:t>
            </a:r>
            <a:endParaRPr lang="en-CA" sz="2000" dirty="0"/>
          </a:p>
        </p:txBody>
      </p:sp>
      <p:sp>
        <p:nvSpPr>
          <p:cNvPr id="4" name="TextBox 3"/>
          <p:cNvSpPr txBox="1"/>
          <p:nvPr/>
        </p:nvSpPr>
        <p:spPr>
          <a:xfrm>
            <a:off x="3485364" y="152877"/>
            <a:ext cx="4972836" cy="707886"/>
          </a:xfrm>
          <a:prstGeom prst="rect">
            <a:avLst/>
          </a:prstGeom>
          <a:noFill/>
        </p:spPr>
        <p:txBody>
          <a:bodyPr wrap="none" rtlCol="0">
            <a:spAutoFit/>
          </a:bodyPr>
          <a:lstStyle/>
          <a:p>
            <a:r>
              <a:rPr lang="en-CA" sz="4000" b="1" dirty="0" smtClean="0">
                <a:solidFill>
                  <a:schemeClr val="bg1"/>
                </a:solidFill>
                <a:latin typeface="+mj-lt"/>
              </a:rPr>
              <a:t>Sample preparation</a:t>
            </a:r>
            <a:endParaRPr lang="en-CA" sz="4000" b="1" dirty="0">
              <a:solidFill>
                <a:schemeClr val="bg1"/>
              </a:solidFill>
              <a:latin typeface="+mj-lt"/>
            </a:endParaRPr>
          </a:p>
        </p:txBody>
      </p:sp>
    </p:spTree>
    <p:extLst>
      <p:ext uri="{BB962C8B-B14F-4D97-AF65-F5344CB8AC3E}">
        <p14:creationId xmlns:p14="http://schemas.microsoft.com/office/powerpoint/2010/main" val="4183025003"/>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PC Scores</a:t>
            </a:r>
            <a:endParaRPr lang="en-CA" dirty="0"/>
          </a:p>
        </p:txBody>
      </p:sp>
      <p:sp>
        <p:nvSpPr>
          <p:cNvPr id="6" name="Slide Number Placeholder 5"/>
          <p:cNvSpPr>
            <a:spLocks noGrp="1"/>
          </p:cNvSpPr>
          <p:nvPr>
            <p:ph type="sldNum" sz="quarter" idx="12"/>
          </p:nvPr>
        </p:nvSpPr>
        <p:spPr/>
        <p:txBody>
          <a:bodyPr/>
          <a:lstStyle/>
          <a:p>
            <a:fld id="{D0FFCBBE-5EBC-4B29-8B8E-FFD9760D86D5}" type="slidenum">
              <a:rPr lang="en-US" altLang="en-US" smtClean="0"/>
              <a:pPr/>
              <a:t>24</a:t>
            </a:fld>
            <a:endParaRPr lang="en-US" alt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1" y="1335641"/>
            <a:ext cx="9144000" cy="4613639"/>
          </a:xfrm>
          <a:prstGeom prst="rect">
            <a:avLst/>
          </a:prstGeom>
        </p:spPr>
      </p:pic>
    </p:spTree>
    <p:extLst>
      <p:ext uri="{BB962C8B-B14F-4D97-AF65-F5344CB8AC3E}">
        <p14:creationId xmlns:p14="http://schemas.microsoft.com/office/powerpoint/2010/main" val="1379712054"/>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PCA on 2D Data Set</a:t>
            </a:r>
            <a:endParaRPr lang="en-CA"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37000" y="1484784"/>
            <a:ext cx="8657707" cy="3816424"/>
          </a:xfrm>
        </p:spPr>
      </p:pic>
      <p:pic>
        <p:nvPicPr>
          <p:cNvPr id="8" name="Content Placeholder 7"/>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168708" y="5250366"/>
            <a:ext cx="8625999" cy="864095"/>
          </a:xfrm>
        </p:spPr>
      </p:pic>
      <p:sp>
        <p:nvSpPr>
          <p:cNvPr id="9" name="TextBox 8"/>
          <p:cNvSpPr txBox="1"/>
          <p:nvPr/>
        </p:nvSpPr>
        <p:spPr>
          <a:xfrm>
            <a:off x="2557641" y="6196653"/>
            <a:ext cx="3816424" cy="246221"/>
          </a:xfrm>
          <a:prstGeom prst="rect">
            <a:avLst/>
          </a:prstGeom>
          <a:noFill/>
        </p:spPr>
        <p:txBody>
          <a:bodyPr wrap="square" rtlCol="0">
            <a:spAutoFit/>
          </a:bodyPr>
          <a:lstStyle/>
          <a:p>
            <a:r>
              <a:rPr lang="en-CA" sz="1000" b="1" dirty="0" smtClean="0"/>
              <a:t>http://setosa.io/ev/principal-component-analysis/</a:t>
            </a:r>
            <a:endParaRPr lang="en-CA" sz="1000" b="1" dirty="0"/>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25</a:t>
            </a:fld>
            <a:endParaRPr lang="en-US" altLang="en-US"/>
          </a:p>
        </p:txBody>
      </p:sp>
    </p:spTree>
    <p:extLst>
      <p:ext uri="{BB962C8B-B14F-4D97-AF65-F5344CB8AC3E}">
        <p14:creationId xmlns:p14="http://schemas.microsoft.com/office/powerpoint/2010/main" val="1600872461"/>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PCA on 3D Data Set</a:t>
            </a:r>
            <a:endParaRPr lang="en-CA" dirty="0"/>
          </a:p>
        </p:txBody>
      </p:sp>
      <p:pic>
        <p:nvPicPr>
          <p:cNvPr id="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0" y="1412776"/>
            <a:ext cx="9144000" cy="4536504"/>
          </a:xfrm>
        </p:spPr>
      </p:pic>
      <p:sp>
        <p:nvSpPr>
          <p:cNvPr id="4" name="Slide Number Placeholder 3"/>
          <p:cNvSpPr>
            <a:spLocks noGrp="1"/>
          </p:cNvSpPr>
          <p:nvPr>
            <p:ph type="sldNum" sz="quarter" idx="12"/>
          </p:nvPr>
        </p:nvSpPr>
        <p:spPr/>
        <p:txBody>
          <a:bodyPr/>
          <a:lstStyle/>
          <a:p>
            <a:fld id="{D0FFCBBE-5EBC-4B29-8B8E-FFD9760D86D5}" type="slidenum">
              <a:rPr lang="en-US" altLang="en-US" smtClean="0"/>
              <a:pPr/>
              <a:t>26</a:t>
            </a:fld>
            <a:endParaRPr lang="en-US" altLang="en-US"/>
          </a:p>
        </p:txBody>
      </p:sp>
    </p:spTree>
    <p:extLst>
      <p:ext uri="{BB962C8B-B14F-4D97-AF65-F5344CB8AC3E}">
        <p14:creationId xmlns:p14="http://schemas.microsoft.com/office/powerpoint/2010/main" val="3896226911"/>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933700" y="104775"/>
            <a:ext cx="5791200" cy="685800"/>
          </a:xfrm>
        </p:spPr>
        <p:txBody>
          <a:bodyPr/>
          <a:lstStyle/>
          <a:p>
            <a:r>
              <a:rPr lang="en-CA" altLang="en-US" sz="3200" dirty="0" smtClean="0">
                <a:latin typeface="Calibri" panose="020F0502020204030204" pitchFamily="34" charset="0"/>
                <a:cs typeface="Arial" panose="020B0604020202020204" pitchFamily="34" charset="0"/>
              </a:rPr>
              <a:t>	Molecular Assignments</a:t>
            </a:r>
            <a:endParaRPr lang="en-US" altLang="en-US" sz="3200" dirty="0" smtClean="0"/>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fld id="{B437B25F-D60A-483F-9312-8A6B861B257F}" type="slidenum">
              <a:rPr lang="en-US" altLang="en-US" sz="1400" b="0" smtClean="0">
                <a:solidFill>
                  <a:srgbClr val="D00030"/>
                </a:solidFill>
              </a:rPr>
              <a:pPr>
                <a:spcBef>
                  <a:spcPct val="0"/>
                </a:spcBef>
                <a:buClrTx/>
                <a:buFontTx/>
                <a:buNone/>
              </a:pPr>
              <a:t>27</a:t>
            </a:fld>
            <a:endParaRPr lang="en-US" altLang="en-US" sz="1400" b="0" smtClean="0">
              <a:solidFill>
                <a:srgbClr val="D00030"/>
              </a:solidFill>
            </a:endParaRPr>
          </a:p>
        </p:txBody>
      </p:sp>
      <p:pic>
        <p:nvPicPr>
          <p:cNvPr id="2970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0004" y="1311275"/>
            <a:ext cx="8232476"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0334591"/>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28</a:t>
            </a:fld>
            <a:endParaRPr lang="en-US" altLang="en-US"/>
          </a:p>
        </p:txBody>
      </p:sp>
      <p:pic>
        <p:nvPicPr>
          <p:cNvPr id="1026" name="Picture 2" descr="https://scontent.xx.fbcdn.net/v/t35.0-12/13445864_1121646654559543_1042001526_o.png?oh=7f513f90f5ea129cd228042a62f88466&amp;oe=575DEC8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556793"/>
            <a:ext cx="8964488" cy="469160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bwMode="auto">
          <a:xfrm>
            <a:off x="7853087" y="1484783"/>
            <a:ext cx="1111401" cy="912183"/>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DNA,</a:t>
            </a:r>
          </a:p>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D00030"/>
                </a:solidFill>
                <a:effectLst/>
                <a:latin typeface="Arial" pitchFamily="-106" charset="0"/>
                <a:ea typeface="ＭＳ Ｐゴシック" pitchFamily="-106" charset="-128"/>
                <a:cs typeface="ＭＳ Ｐゴシック" pitchFamily="-106" charset="-128"/>
              </a:rPr>
              <a:t>Lipids &amp; Proteins</a:t>
            </a:r>
            <a:endParaRPr kumimoji="0" lang="en-US" sz="2400" b="0" i="0" u="none" strike="noStrike" cap="none" normalizeH="0" baseline="0" dirty="0">
              <a:ln>
                <a:noFill/>
              </a:ln>
              <a:solidFill>
                <a:srgbClr val="D00030"/>
              </a:solidFill>
              <a:effectLst/>
              <a:latin typeface="Arial" pitchFamily="-106" charset="0"/>
              <a:ea typeface="ＭＳ Ｐゴシック" pitchFamily="-106" charset="-128"/>
              <a:cs typeface="ＭＳ Ｐゴシック" pitchFamily="-106" charset="-128"/>
            </a:endParaRPr>
          </a:p>
        </p:txBody>
      </p:sp>
      <p:cxnSp>
        <p:nvCxnSpPr>
          <p:cNvPr id="8" name="Straight Arrow Connector 7"/>
          <p:cNvCxnSpPr/>
          <p:nvPr/>
        </p:nvCxnSpPr>
        <p:spPr bwMode="auto">
          <a:xfrm flipH="1">
            <a:off x="7321724" y="1928915"/>
            <a:ext cx="367952" cy="26254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 name="Rectangle 8"/>
          <p:cNvSpPr/>
          <p:nvPr/>
        </p:nvSpPr>
        <p:spPr bwMode="auto">
          <a:xfrm>
            <a:off x="6019800" y="1844162"/>
            <a:ext cx="914400" cy="43204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106" charset="0"/>
                <a:ea typeface="ＭＳ Ｐゴシック" pitchFamily="-106" charset="-128"/>
                <a:cs typeface="ＭＳ Ｐゴシック" pitchFamily="-106" charset="-128"/>
              </a:rPr>
              <a:t>Lipids</a:t>
            </a:r>
            <a:endParaRPr kumimoji="0" lang="en-US" sz="1800" b="0" i="0" u="none" strike="noStrike" cap="none" normalizeH="0" baseline="0" dirty="0">
              <a:ln>
                <a:noFill/>
              </a:ln>
              <a:solidFill>
                <a:schemeClr val="tx1"/>
              </a:solidFill>
              <a:effectLst/>
              <a:latin typeface="Arial" pitchFamily="-106" charset="0"/>
              <a:ea typeface="ＭＳ Ｐゴシック" pitchFamily="-106" charset="-128"/>
              <a:cs typeface="ＭＳ Ｐゴシック" pitchFamily="-106" charset="-128"/>
            </a:endParaRPr>
          </a:p>
        </p:txBody>
      </p:sp>
      <p:cxnSp>
        <p:nvCxnSpPr>
          <p:cNvPr id="10" name="Straight Arrow Connector 9"/>
          <p:cNvCxnSpPr/>
          <p:nvPr/>
        </p:nvCxnSpPr>
        <p:spPr bwMode="auto">
          <a:xfrm flipH="1">
            <a:off x="6004647" y="2243672"/>
            <a:ext cx="353194" cy="37777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1" name="Rectangle 10"/>
          <p:cNvSpPr/>
          <p:nvPr/>
        </p:nvSpPr>
        <p:spPr bwMode="auto">
          <a:xfrm>
            <a:off x="4501852" y="1844162"/>
            <a:ext cx="1151384" cy="46805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106" charset="0"/>
                <a:ea typeface="ＭＳ Ｐゴシック" pitchFamily="-106" charset="-128"/>
                <a:cs typeface="ＭＳ Ｐゴシック" pitchFamily="-106" charset="-128"/>
              </a:rPr>
              <a:t>Proteins</a:t>
            </a:r>
            <a:endParaRPr kumimoji="0" lang="en-US" sz="1800" b="0" i="0" u="none" strike="noStrike" cap="none" normalizeH="0" baseline="0" dirty="0">
              <a:ln>
                <a:noFill/>
              </a:ln>
              <a:solidFill>
                <a:schemeClr val="tx1"/>
              </a:solidFill>
              <a:effectLst/>
              <a:latin typeface="Arial" pitchFamily="-106" charset="0"/>
              <a:ea typeface="ＭＳ Ｐゴシック" pitchFamily="-106" charset="-128"/>
              <a:cs typeface="ＭＳ Ｐゴシック" pitchFamily="-106" charset="-128"/>
            </a:endParaRPr>
          </a:p>
        </p:txBody>
      </p:sp>
      <p:cxnSp>
        <p:nvCxnSpPr>
          <p:cNvPr id="13" name="Straight Arrow Connector 12"/>
          <p:cNvCxnSpPr/>
          <p:nvPr/>
        </p:nvCxnSpPr>
        <p:spPr bwMode="auto">
          <a:xfrm>
            <a:off x="5317495" y="2376477"/>
            <a:ext cx="216024" cy="38698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5" name="Straight Arrow Connector 4"/>
          <p:cNvCxnSpPr/>
          <p:nvPr/>
        </p:nvCxnSpPr>
        <p:spPr bwMode="auto">
          <a:xfrm>
            <a:off x="3915290" y="2509345"/>
            <a:ext cx="167426" cy="27481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6" name="Rectangle 15"/>
          <p:cNvSpPr/>
          <p:nvPr/>
        </p:nvSpPr>
        <p:spPr bwMode="auto">
          <a:xfrm>
            <a:off x="3501065" y="1796561"/>
            <a:ext cx="914400" cy="71232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a:latin typeface="Arial" pitchFamily="-106" charset="0"/>
                <a:cs typeface="ＭＳ Ｐゴシック" pitchFamily="-106" charset="-128"/>
              </a:rPr>
              <a:t>DNA,</a:t>
            </a:r>
          </a:p>
          <a:p>
            <a:r>
              <a:rPr lang="en-US" sz="1800" dirty="0">
                <a:latin typeface="Arial" pitchFamily="-106" charset="0"/>
                <a:cs typeface="ＭＳ Ｐゴシック" pitchFamily="-106" charset="-128"/>
              </a:rPr>
              <a:t>Lipids</a:t>
            </a:r>
            <a:endParaRPr kumimoji="0" lang="en-US" sz="1800" b="0" i="0" u="none" strike="noStrike" cap="none" normalizeH="0" baseline="0" dirty="0">
              <a:ln>
                <a:noFill/>
              </a:ln>
              <a:solidFill>
                <a:schemeClr val="tx1"/>
              </a:solidFill>
              <a:effectLst/>
              <a:latin typeface="Arial" pitchFamily="-106" charset="0"/>
              <a:cs typeface="ＭＳ Ｐゴシック" pitchFamily="-106" charset="-128"/>
            </a:endParaRPr>
          </a:p>
        </p:txBody>
      </p:sp>
      <p:sp>
        <p:nvSpPr>
          <p:cNvPr id="18" name="Rectangle 17"/>
          <p:cNvSpPr/>
          <p:nvPr/>
        </p:nvSpPr>
        <p:spPr bwMode="auto">
          <a:xfrm>
            <a:off x="2134802" y="1992499"/>
            <a:ext cx="1151384" cy="46805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106" charset="0"/>
                <a:ea typeface="ＭＳ Ｐゴシック" pitchFamily="-106" charset="-128"/>
                <a:cs typeface="ＭＳ Ｐゴシック" pitchFamily="-106" charset="-128"/>
              </a:rPr>
              <a:t>Proteins</a:t>
            </a:r>
            <a:endParaRPr kumimoji="0" lang="en-US" sz="1800" b="0" i="0" u="none" strike="noStrike" cap="none" normalizeH="0" baseline="0" dirty="0">
              <a:ln>
                <a:noFill/>
              </a:ln>
              <a:solidFill>
                <a:schemeClr val="tx1"/>
              </a:solidFill>
              <a:effectLst/>
              <a:latin typeface="Arial" pitchFamily="-106" charset="0"/>
              <a:ea typeface="ＭＳ Ｐゴシック" pitchFamily="-106" charset="-128"/>
              <a:cs typeface="ＭＳ Ｐゴシック" pitchFamily="-106" charset="-128"/>
            </a:endParaRPr>
          </a:p>
        </p:txBody>
      </p:sp>
      <p:cxnSp>
        <p:nvCxnSpPr>
          <p:cNvPr id="19" name="Straight Arrow Connector 18"/>
          <p:cNvCxnSpPr/>
          <p:nvPr/>
        </p:nvCxnSpPr>
        <p:spPr bwMode="auto">
          <a:xfrm>
            <a:off x="3003814" y="2486893"/>
            <a:ext cx="240772" cy="4814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2617772" y="2545028"/>
            <a:ext cx="252430" cy="52042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Straight Arrow Connector 24"/>
          <p:cNvCxnSpPr/>
          <p:nvPr/>
        </p:nvCxnSpPr>
        <p:spPr bwMode="auto">
          <a:xfrm>
            <a:off x="2339752" y="2545028"/>
            <a:ext cx="0" cy="53187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7" name="Rectangle 26"/>
          <p:cNvSpPr/>
          <p:nvPr/>
        </p:nvSpPr>
        <p:spPr bwMode="auto">
          <a:xfrm>
            <a:off x="1284886" y="2305990"/>
            <a:ext cx="805864" cy="47807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800" dirty="0" smtClean="0">
                <a:latin typeface="Arial" pitchFamily="-106" charset="0"/>
                <a:cs typeface="ＭＳ Ｐゴシック" pitchFamily="-106" charset="-128"/>
              </a:rPr>
              <a:t>DNA</a:t>
            </a:r>
            <a:endParaRPr lang="en-US" sz="1800" dirty="0">
              <a:latin typeface="Arial" pitchFamily="-106" charset="0"/>
              <a:cs typeface="ＭＳ Ｐゴシック" pitchFamily="-106" charset="-128"/>
            </a:endParaRPr>
          </a:p>
        </p:txBody>
      </p:sp>
      <p:cxnSp>
        <p:nvCxnSpPr>
          <p:cNvPr id="28" name="Straight Arrow Connector 27"/>
          <p:cNvCxnSpPr/>
          <p:nvPr/>
        </p:nvCxnSpPr>
        <p:spPr bwMode="auto">
          <a:xfrm>
            <a:off x="1509310" y="2754791"/>
            <a:ext cx="72008" cy="36698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6" name="TextBox 25"/>
          <p:cNvSpPr txBox="1"/>
          <p:nvPr/>
        </p:nvSpPr>
        <p:spPr>
          <a:xfrm>
            <a:off x="8114928" y="5013176"/>
            <a:ext cx="648072" cy="461665"/>
          </a:xfrm>
          <a:prstGeom prst="rect">
            <a:avLst/>
          </a:prstGeom>
          <a:noFill/>
        </p:spPr>
        <p:txBody>
          <a:bodyPr wrap="square" rtlCol="0">
            <a:spAutoFit/>
          </a:bodyPr>
          <a:lstStyle/>
          <a:p>
            <a:r>
              <a:rPr lang="en-US" dirty="0" smtClean="0"/>
              <a:t>CP</a:t>
            </a:r>
            <a:endParaRPr lang="en-US" dirty="0"/>
          </a:p>
        </p:txBody>
      </p:sp>
      <p:sp>
        <p:nvSpPr>
          <p:cNvPr id="30" name="TextBox 29"/>
          <p:cNvSpPr txBox="1"/>
          <p:nvPr/>
        </p:nvSpPr>
        <p:spPr>
          <a:xfrm>
            <a:off x="8134164" y="4230314"/>
            <a:ext cx="648072" cy="461665"/>
          </a:xfrm>
          <a:prstGeom prst="rect">
            <a:avLst/>
          </a:prstGeom>
          <a:noFill/>
        </p:spPr>
        <p:txBody>
          <a:bodyPr wrap="square" rtlCol="0">
            <a:spAutoFit/>
          </a:bodyPr>
          <a:lstStyle/>
          <a:p>
            <a:r>
              <a:rPr lang="en-US" dirty="0"/>
              <a:t>S</a:t>
            </a:r>
          </a:p>
        </p:txBody>
      </p:sp>
      <p:sp>
        <p:nvSpPr>
          <p:cNvPr id="31" name="TextBox 30"/>
          <p:cNvSpPr txBox="1"/>
          <p:nvPr/>
        </p:nvSpPr>
        <p:spPr>
          <a:xfrm>
            <a:off x="7786700" y="3468547"/>
            <a:ext cx="1267544" cy="461665"/>
          </a:xfrm>
          <a:prstGeom prst="rect">
            <a:avLst/>
          </a:prstGeom>
          <a:noFill/>
        </p:spPr>
        <p:txBody>
          <a:bodyPr wrap="square" rtlCol="0">
            <a:spAutoFit/>
          </a:bodyPr>
          <a:lstStyle/>
          <a:p>
            <a:r>
              <a:rPr lang="en-US" dirty="0" smtClean="0"/>
              <a:t>CP Test</a:t>
            </a:r>
            <a:endParaRPr lang="en-US" dirty="0"/>
          </a:p>
        </p:txBody>
      </p:sp>
      <p:sp>
        <p:nvSpPr>
          <p:cNvPr id="32" name="TextBox 31"/>
          <p:cNvSpPr txBox="1"/>
          <p:nvPr/>
        </p:nvSpPr>
        <p:spPr>
          <a:xfrm>
            <a:off x="7853087" y="2595322"/>
            <a:ext cx="1097954" cy="461665"/>
          </a:xfrm>
          <a:prstGeom prst="rect">
            <a:avLst/>
          </a:prstGeom>
          <a:noFill/>
        </p:spPr>
        <p:txBody>
          <a:bodyPr wrap="square" rtlCol="0">
            <a:spAutoFit/>
          </a:bodyPr>
          <a:lstStyle/>
          <a:p>
            <a:r>
              <a:rPr lang="en-US" dirty="0" smtClean="0"/>
              <a:t>S Test</a:t>
            </a:r>
            <a:endParaRPr lang="en-US" dirty="0"/>
          </a:p>
        </p:txBody>
      </p:sp>
    </p:spTree>
    <p:extLst>
      <p:ext uri="{BB962C8B-B14F-4D97-AF65-F5344CB8AC3E}">
        <p14:creationId xmlns:p14="http://schemas.microsoft.com/office/powerpoint/2010/main" val="893884019"/>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29</a:t>
            </a:fld>
            <a:endParaRPr lang="en-US" altLang="en-US"/>
          </a:p>
        </p:txBody>
      </p:sp>
      <p:graphicFrame>
        <p:nvGraphicFramePr>
          <p:cNvPr id="5" name="Table 4"/>
          <p:cNvGraphicFramePr>
            <a:graphicFrameLocks noGrp="1"/>
          </p:cNvGraphicFramePr>
          <p:nvPr>
            <p:extLst>
              <p:ext uri="{D42A27DB-BD31-4B8C-83A1-F6EECF244321}">
                <p14:modId xmlns:p14="http://schemas.microsoft.com/office/powerpoint/2010/main" val="450000072"/>
              </p:ext>
            </p:extLst>
          </p:nvPr>
        </p:nvGraphicFramePr>
        <p:xfrm>
          <a:off x="467544" y="1628799"/>
          <a:ext cx="8280921" cy="4980344"/>
        </p:xfrm>
        <a:graphic>
          <a:graphicData uri="http://schemas.openxmlformats.org/drawingml/2006/table">
            <a:tbl>
              <a:tblPr firstRow="1" bandRow="1">
                <a:tableStyleId>{5C22544A-7EE6-4342-B048-85BDC9FD1C3A}</a:tableStyleId>
              </a:tblPr>
              <a:tblGrid>
                <a:gridCol w="2760307"/>
                <a:gridCol w="2760307"/>
                <a:gridCol w="2760307"/>
              </a:tblGrid>
              <a:tr h="353969">
                <a:tc>
                  <a:txBody>
                    <a:bodyPr/>
                    <a:lstStyle/>
                    <a:p>
                      <a:pPr algn="ctr"/>
                      <a:r>
                        <a:rPr lang="en-CA" dirty="0" smtClean="0">
                          <a:solidFill>
                            <a:schemeClr val="tx1"/>
                          </a:solidFill>
                        </a:rPr>
                        <a:t>Wavenumber</a:t>
                      </a:r>
                      <a:r>
                        <a:rPr lang="en-CA" baseline="0" dirty="0" smtClean="0">
                          <a:solidFill>
                            <a:schemeClr val="tx1"/>
                          </a:solidFill>
                        </a:rPr>
                        <a:t> (cm-1)</a:t>
                      </a:r>
                      <a:endParaRPr lang="en-CA" dirty="0">
                        <a:solidFill>
                          <a:schemeClr val="tx1"/>
                        </a:solidFill>
                      </a:endParaRPr>
                    </a:p>
                  </a:txBody>
                  <a:tcPr/>
                </a:tc>
                <a:tc>
                  <a:txBody>
                    <a:bodyPr/>
                    <a:lstStyle/>
                    <a:p>
                      <a:pPr algn="ctr"/>
                      <a:r>
                        <a:rPr lang="en-CA" dirty="0" smtClean="0">
                          <a:solidFill>
                            <a:schemeClr val="tx1"/>
                          </a:solidFill>
                        </a:rPr>
                        <a:t>Component</a:t>
                      </a:r>
                      <a:endParaRPr lang="en-CA" dirty="0">
                        <a:solidFill>
                          <a:schemeClr val="tx1"/>
                        </a:solidFill>
                      </a:endParaRPr>
                    </a:p>
                  </a:txBody>
                  <a:tcPr/>
                </a:tc>
                <a:tc>
                  <a:txBody>
                    <a:bodyPr/>
                    <a:lstStyle/>
                    <a:p>
                      <a:pPr algn="ctr"/>
                      <a:r>
                        <a:rPr lang="en-CA" dirty="0" smtClean="0">
                          <a:solidFill>
                            <a:schemeClr val="tx1"/>
                          </a:solidFill>
                        </a:rPr>
                        <a:t>Tentative assignment</a:t>
                      </a:r>
                      <a:r>
                        <a:rPr lang="en-CA" baseline="0" dirty="0" smtClean="0">
                          <a:solidFill>
                            <a:schemeClr val="tx1"/>
                          </a:solidFill>
                        </a:rPr>
                        <a:t> </a:t>
                      </a:r>
                      <a:endParaRPr lang="en-CA" dirty="0">
                        <a:solidFill>
                          <a:schemeClr val="tx1"/>
                        </a:solidFill>
                      </a:endParaRPr>
                    </a:p>
                  </a:txBody>
                  <a:tcPr/>
                </a:tc>
              </a:tr>
              <a:tr h="576823">
                <a:tc>
                  <a:txBody>
                    <a:bodyPr/>
                    <a:lstStyle/>
                    <a:p>
                      <a:pPr algn="ctr"/>
                      <a:r>
                        <a:rPr lang="en-CA" b="1" dirty="0" smtClean="0"/>
                        <a:t>702</a:t>
                      </a:r>
                      <a:endParaRPr lang="en-CA" b="1" dirty="0"/>
                    </a:p>
                  </a:txBody>
                  <a:tcPr/>
                </a:tc>
                <a:tc>
                  <a:txBody>
                    <a:bodyPr/>
                    <a:lstStyle/>
                    <a:p>
                      <a:pPr algn="ctr"/>
                      <a:endParaRPr lang="en-CA" b="1" dirty="0"/>
                    </a:p>
                  </a:txBody>
                  <a:tcPr/>
                </a:tc>
                <a:tc>
                  <a:txBody>
                    <a:bodyPr/>
                    <a:lstStyle/>
                    <a:p>
                      <a:pPr algn="ctr"/>
                      <a:endParaRPr lang="en-CA" b="1" dirty="0"/>
                    </a:p>
                  </a:txBody>
                  <a:tcPr/>
                </a:tc>
              </a:tr>
              <a:tr h="576823">
                <a:tc>
                  <a:txBody>
                    <a:bodyPr/>
                    <a:lstStyle/>
                    <a:p>
                      <a:pPr algn="ctr"/>
                      <a:r>
                        <a:rPr lang="en-CA" b="1" dirty="0" smtClean="0"/>
                        <a:t>898</a:t>
                      </a:r>
                      <a:endParaRPr lang="en-CA" b="1" dirty="0"/>
                    </a:p>
                  </a:txBody>
                  <a:tcPr/>
                </a:tc>
                <a:tc>
                  <a:txBody>
                    <a:bodyPr/>
                    <a:lstStyle/>
                    <a:p>
                      <a:pPr algn="ctr"/>
                      <a:endParaRPr lang="en-CA" b="1" dirty="0">
                        <a:solidFill>
                          <a:schemeClr val="tx1"/>
                        </a:solidFill>
                      </a:endParaRPr>
                    </a:p>
                  </a:txBody>
                  <a:tcPr/>
                </a:tc>
                <a:tc>
                  <a:txBody>
                    <a:bodyPr/>
                    <a:lstStyle/>
                    <a:p>
                      <a:pPr algn="ctr"/>
                      <a:endParaRPr lang="en-CA" b="1" dirty="0"/>
                    </a:p>
                  </a:txBody>
                  <a:tcPr/>
                </a:tc>
              </a:tr>
              <a:tr h="576823">
                <a:tc>
                  <a:txBody>
                    <a:bodyPr/>
                    <a:lstStyle/>
                    <a:p>
                      <a:pPr algn="ctr"/>
                      <a:r>
                        <a:rPr lang="en-CA" b="1" dirty="0" smtClean="0"/>
                        <a:t>902</a:t>
                      </a:r>
                      <a:endParaRPr lang="en-CA" b="1" dirty="0"/>
                    </a:p>
                  </a:txBody>
                  <a:tcPr/>
                </a:tc>
                <a:tc>
                  <a:txBody>
                    <a:bodyPr/>
                    <a:lstStyle/>
                    <a:p>
                      <a:pPr algn="ctr"/>
                      <a:endParaRPr lang="en-CA" b="1" dirty="0"/>
                    </a:p>
                  </a:txBody>
                  <a:tcPr/>
                </a:tc>
                <a:tc>
                  <a:txBody>
                    <a:bodyPr/>
                    <a:lstStyle/>
                    <a:p>
                      <a:pPr algn="ctr"/>
                      <a:endParaRPr lang="en-CA" b="1" dirty="0"/>
                    </a:p>
                  </a:txBody>
                  <a:tcPr/>
                </a:tc>
              </a:tr>
              <a:tr h="576823">
                <a:tc>
                  <a:txBody>
                    <a:bodyPr/>
                    <a:lstStyle/>
                    <a:p>
                      <a:pPr algn="ctr"/>
                      <a:r>
                        <a:rPr lang="en-CA" b="1" dirty="0" smtClean="0"/>
                        <a:t>1072-</a:t>
                      </a:r>
                      <a:endParaRPr lang="en-CA" b="1" dirty="0"/>
                    </a:p>
                  </a:txBody>
                  <a:tcPr/>
                </a:tc>
                <a:tc>
                  <a:txBody>
                    <a:bodyPr/>
                    <a:lstStyle/>
                    <a:p>
                      <a:pPr algn="ctr"/>
                      <a:r>
                        <a:rPr lang="en-CA" b="1" dirty="0" smtClean="0"/>
                        <a:t>Nucleic acids  (DNA)</a:t>
                      </a:r>
                      <a:endParaRPr lang="en-CA" b="1" dirty="0"/>
                    </a:p>
                  </a:txBody>
                  <a:tcPr/>
                </a:tc>
                <a:tc>
                  <a:txBody>
                    <a:bodyPr/>
                    <a:lstStyle/>
                    <a:p>
                      <a:pPr algn="ctr"/>
                      <a:r>
                        <a:rPr lang="en-CA" b="1" dirty="0" smtClean="0"/>
                        <a:t>PO2</a:t>
                      </a:r>
                      <a:r>
                        <a:rPr lang="en-CA" b="1" baseline="0" dirty="0" smtClean="0"/>
                        <a:t>  </a:t>
                      </a:r>
                      <a:r>
                        <a:rPr lang="en-CA" b="1" baseline="0" dirty="0" err="1" smtClean="0"/>
                        <a:t>str</a:t>
                      </a:r>
                      <a:endParaRPr lang="en-CA" b="1" dirty="0"/>
                    </a:p>
                  </a:txBody>
                  <a:tcPr/>
                </a:tc>
              </a:tr>
              <a:tr h="576823">
                <a:tc>
                  <a:txBody>
                    <a:bodyPr/>
                    <a:lstStyle/>
                    <a:p>
                      <a:pPr algn="ctr"/>
                      <a:r>
                        <a:rPr lang="en-CA" b="1" dirty="0" smtClean="0"/>
                        <a:t>1076</a:t>
                      </a:r>
                      <a:endParaRPr lang="en-CA" b="1" dirty="0"/>
                    </a:p>
                  </a:txBody>
                  <a:tcPr/>
                </a:tc>
                <a:tc>
                  <a:txBody>
                    <a:bodyPr/>
                    <a:lstStyle/>
                    <a:p>
                      <a:pPr algn="ctr"/>
                      <a:r>
                        <a:rPr lang="en-CA" b="1" dirty="0" smtClean="0">
                          <a:solidFill>
                            <a:schemeClr val="tx1"/>
                          </a:solidFill>
                        </a:rPr>
                        <a:t>Lipids</a:t>
                      </a:r>
                      <a:endParaRPr lang="en-CA" b="1" dirty="0">
                        <a:solidFill>
                          <a:schemeClr val="tx1"/>
                        </a:solidFill>
                      </a:endParaRPr>
                    </a:p>
                  </a:txBody>
                  <a:tcPr/>
                </a:tc>
                <a:tc>
                  <a:txBody>
                    <a:bodyPr/>
                    <a:lstStyle/>
                    <a:p>
                      <a:pPr algn="ctr"/>
                      <a:r>
                        <a:rPr lang="en-CA" b="1" dirty="0" smtClean="0"/>
                        <a:t>C-C </a:t>
                      </a:r>
                      <a:r>
                        <a:rPr lang="en-CA" b="1" dirty="0" err="1" smtClean="0"/>
                        <a:t>str</a:t>
                      </a:r>
                      <a:endParaRPr lang="en-CA" b="1" dirty="0"/>
                    </a:p>
                  </a:txBody>
                  <a:tcPr/>
                </a:tc>
              </a:tr>
              <a:tr h="576823">
                <a:tc>
                  <a:txBody>
                    <a:bodyPr/>
                    <a:lstStyle/>
                    <a:p>
                      <a:pPr algn="ctr"/>
                      <a:r>
                        <a:rPr lang="en-CA" b="1" dirty="0" smtClean="0"/>
                        <a:t>1081</a:t>
                      </a:r>
                      <a:endParaRPr lang="en-CA" b="1" dirty="0"/>
                    </a:p>
                  </a:txBody>
                  <a:tcPr/>
                </a:tc>
                <a:tc>
                  <a:txBody>
                    <a:bodyPr/>
                    <a:lstStyle/>
                    <a:p>
                      <a:pPr algn="ctr"/>
                      <a:r>
                        <a:rPr lang="en-CA" b="1" dirty="0" smtClean="0"/>
                        <a:t>Carbs</a:t>
                      </a:r>
                      <a:endParaRPr lang="en-CA" b="1" dirty="0"/>
                    </a:p>
                  </a:txBody>
                  <a:tcPr/>
                </a:tc>
                <a:tc>
                  <a:txBody>
                    <a:bodyPr/>
                    <a:lstStyle/>
                    <a:p>
                      <a:pPr algn="ctr"/>
                      <a:r>
                        <a:rPr lang="en-CA" b="1" dirty="0" smtClean="0"/>
                        <a:t>C-0</a:t>
                      </a:r>
                      <a:endParaRPr lang="en-CA" b="1" dirty="0"/>
                    </a:p>
                  </a:txBody>
                  <a:tcPr/>
                </a:tc>
              </a:tr>
              <a:tr h="576823">
                <a:tc>
                  <a:txBody>
                    <a:bodyPr/>
                    <a:lstStyle/>
                    <a:p>
                      <a:pPr algn="ctr"/>
                      <a:r>
                        <a:rPr lang="en-CA" b="1" dirty="0" smtClean="0"/>
                        <a:t>1348</a:t>
                      </a:r>
                      <a:endParaRPr lang="en-CA" b="1" dirty="0"/>
                    </a:p>
                  </a:txBody>
                  <a:tcPr/>
                </a:tc>
                <a:tc>
                  <a:txBody>
                    <a:bodyPr/>
                    <a:lstStyle/>
                    <a:p>
                      <a:endParaRPr lang="en-CA" dirty="0"/>
                    </a:p>
                  </a:txBody>
                  <a:tcPr/>
                </a:tc>
                <a:tc>
                  <a:txBody>
                    <a:bodyPr/>
                    <a:lstStyle/>
                    <a:p>
                      <a:endParaRPr lang="en-CA" dirty="0"/>
                    </a:p>
                  </a:txBody>
                  <a:tcPr/>
                </a:tc>
              </a:tr>
              <a:tr h="576823">
                <a:tc>
                  <a:txBody>
                    <a:bodyPr/>
                    <a:lstStyle/>
                    <a:p>
                      <a:pPr algn="ctr"/>
                      <a:r>
                        <a:rPr lang="en-CA" b="1" dirty="0" smtClean="0"/>
                        <a:t>1475</a:t>
                      </a:r>
                      <a:endParaRPr lang="en-CA" b="1" dirty="0"/>
                    </a:p>
                  </a:txBody>
                  <a:tcPr/>
                </a:tc>
                <a:tc>
                  <a:txBody>
                    <a:bodyPr/>
                    <a:lstStyle/>
                    <a:p>
                      <a:endParaRPr lang="en-CA"/>
                    </a:p>
                  </a:txBody>
                  <a:tcPr/>
                </a:tc>
                <a:tc>
                  <a:txBody>
                    <a:bodyPr/>
                    <a:lstStyle/>
                    <a:p>
                      <a:endParaRPr lang="en-CA" dirty="0"/>
                    </a:p>
                  </a:txBody>
                  <a:tcPr/>
                </a:tc>
              </a:tr>
            </a:tbl>
          </a:graphicData>
        </a:graphic>
      </p:graphicFrame>
      <p:sp>
        <p:nvSpPr>
          <p:cNvPr id="6" name="Rectangle 5"/>
          <p:cNvSpPr/>
          <p:nvPr/>
        </p:nvSpPr>
        <p:spPr>
          <a:xfrm>
            <a:off x="251520" y="1082788"/>
            <a:ext cx="8568952" cy="461665"/>
          </a:xfrm>
          <a:prstGeom prst="rect">
            <a:avLst/>
          </a:prstGeom>
        </p:spPr>
        <p:txBody>
          <a:bodyPr wrap="square">
            <a:spAutoFit/>
          </a:bodyPr>
          <a:lstStyle/>
          <a:p>
            <a:r>
              <a:rPr lang="en-US" dirty="0" smtClean="0"/>
              <a:t>Molecular composition difference between A2780 </a:t>
            </a:r>
            <a:r>
              <a:rPr lang="en-US" dirty="0"/>
              <a:t>S&amp;CP(0Gy)</a:t>
            </a:r>
          </a:p>
        </p:txBody>
      </p:sp>
    </p:spTree>
    <p:extLst>
      <p:ext uri="{BB962C8B-B14F-4D97-AF65-F5344CB8AC3E}">
        <p14:creationId xmlns:p14="http://schemas.microsoft.com/office/powerpoint/2010/main" val="414877872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Motivation</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3</a:t>
            </a:fld>
            <a:endParaRPr lang="en-US" alt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8063" y="1677634"/>
            <a:ext cx="3456384" cy="2615462"/>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6761939" y="3455011"/>
            <a:ext cx="228632" cy="2743583"/>
          </a:xfrm>
          <a:prstGeom prst="rect">
            <a:avLst/>
          </a:prstGeom>
        </p:spPr>
      </p:pic>
      <p:sp>
        <p:nvSpPr>
          <p:cNvPr id="11" name="Rectangle 3"/>
          <p:cNvSpPr>
            <a:spLocks noGrp="1" noChangeArrowheads="1"/>
          </p:cNvSpPr>
          <p:nvPr>
            <p:ph sz="half" idx="1"/>
          </p:nvPr>
        </p:nvSpPr>
        <p:spPr>
          <a:xfrm>
            <a:off x="683568" y="1677634"/>
            <a:ext cx="4248472" cy="4338621"/>
          </a:xfrm>
        </p:spPr>
        <p:txBody>
          <a:bodyPr/>
          <a:lstStyle/>
          <a:p>
            <a:pPr eaLnBrk="1" hangingPunct="1">
              <a:spcBef>
                <a:spcPct val="50000"/>
              </a:spcBef>
              <a:spcAft>
                <a:spcPct val="50000"/>
              </a:spcAft>
            </a:pPr>
            <a:r>
              <a:rPr lang="en-US" altLang="en-US" sz="2400" b="0" dirty="0" smtClean="0"/>
              <a:t>Ovarian cancer is the 5</a:t>
            </a:r>
            <a:r>
              <a:rPr lang="en-US" altLang="en-US" sz="2400" b="0" baseline="30000" dirty="0" smtClean="0"/>
              <a:t>th</a:t>
            </a:r>
            <a:r>
              <a:rPr lang="en-US" altLang="en-US" sz="2400" b="0" dirty="0" smtClean="0"/>
              <a:t> most common cancer among women in Canada</a:t>
            </a:r>
          </a:p>
          <a:p>
            <a:pPr>
              <a:defRPr/>
            </a:pPr>
            <a:r>
              <a:rPr lang="en-CA" sz="2400" b="0" dirty="0"/>
              <a:t>Very difficult to detect </a:t>
            </a:r>
            <a:endParaRPr lang="en-CA" sz="2400" b="0" dirty="0" smtClean="0"/>
          </a:p>
          <a:p>
            <a:pPr marL="0" indent="0">
              <a:buNone/>
              <a:defRPr/>
            </a:pPr>
            <a:endParaRPr lang="en-CA" sz="2400" b="0" dirty="0"/>
          </a:p>
          <a:p>
            <a:pPr>
              <a:defRPr/>
            </a:pPr>
            <a:r>
              <a:rPr lang="en-CA" sz="2400" b="0" dirty="0"/>
              <a:t>Late-stage diagnosis and high (&gt;60%) mortality </a:t>
            </a:r>
            <a:r>
              <a:rPr lang="en-CA" sz="2400" b="0" dirty="0" smtClean="0"/>
              <a:t>rate &amp; r</a:t>
            </a:r>
            <a:r>
              <a:rPr lang="en-CA" sz="2400" b="0" dirty="0" smtClean="0"/>
              <a:t>esists treatment </a:t>
            </a:r>
            <a:endParaRPr lang="en-CA" sz="2400" b="0" dirty="0"/>
          </a:p>
          <a:p>
            <a:pPr marL="0" indent="0" eaLnBrk="1" hangingPunct="1">
              <a:spcBef>
                <a:spcPct val="50000"/>
              </a:spcBef>
              <a:spcAft>
                <a:spcPct val="50000"/>
              </a:spcAft>
              <a:buNone/>
            </a:pPr>
            <a:endParaRPr lang="en-US" altLang="en-US" sz="2400" b="0" dirty="0" smtClean="0"/>
          </a:p>
        </p:txBody>
      </p:sp>
      <p:sp>
        <p:nvSpPr>
          <p:cNvPr id="12" name="TextBox 11"/>
          <p:cNvSpPr txBox="1"/>
          <p:nvPr/>
        </p:nvSpPr>
        <p:spPr>
          <a:xfrm>
            <a:off x="1961084" y="5612217"/>
            <a:ext cx="5544616" cy="430887"/>
          </a:xfrm>
          <a:prstGeom prst="rect">
            <a:avLst/>
          </a:prstGeom>
          <a:noFill/>
        </p:spPr>
        <p:txBody>
          <a:bodyPr wrap="square" rtlCol="0">
            <a:spAutoFit/>
          </a:bodyPr>
          <a:lstStyle/>
          <a:p>
            <a:pPr algn="ctr"/>
            <a:r>
              <a:rPr lang="en-CA" sz="1100" dirty="0" smtClean="0">
                <a:solidFill>
                  <a:schemeClr val="bg2"/>
                </a:solidFill>
                <a:latin typeface="+mj-lt"/>
              </a:rPr>
              <a:t>Canadian </a:t>
            </a:r>
            <a:r>
              <a:rPr lang="en-CA" sz="1100" dirty="0">
                <a:solidFill>
                  <a:schemeClr val="bg2"/>
                </a:solidFill>
                <a:latin typeface="+mj-lt"/>
              </a:rPr>
              <a:t>Cancer Society's Advisory Committee on Cancer Statistics. (2015). </a:t>
            </a:r>
            <a:endParaRPr lang="en-CA" sz="1100" dirty="0" smtClean="0">
              <a:solidFill>
                <a:schemeClr val="bg2"/>
              </a:solidFill>
              <a:latin typeface="+mj-lt"/>
            </a:endParaRPr>
          </a:p>
          <a:p>
            <a:pPr algn="ctr"/>
            <a:r>
              <a:rPr lang="en-CA" sz="1100" i="1" dirty="0" smtClean="0">
                <a:solidFill>
                  <a:schemeClr val="bg2"/>
                </a:solidFill>
                <a:latin typeface="+mj-lt"/>
              </a:rPr>
              <a:t>Canadian </a:t>
            </a:r>
            <a:r>
              <a:rPr lang="en-CA" sz="1100" i="1" dirty="0">
                <a:solidFill>
                  <a:schemeClr val="bg2"/>
                </a:solidFill>
                <a:latin typeface="+mj-lt"/>
              </a:rPr>
              <a:t>Cancer Statistics 2015.</a:t>
            </a:r>
            <a:r>
              <a:rPr lang="en-CA" sz="1100" dirty="0">
                <a:solidFill>
                  <a:schemeClr val="bg2"/>
                </a:solidFill>
                <a:latin typeface="+mj-lt"/>
              </a:rPr>
              <a:t> Toronto, ON: Canadian Cancer Society</a:t>
            </a:r>
            <a:r>
              <a:rPr lang="en-CA" sz="1100" dirty="0" smtClean="0">
                <a:solidFill>
                  <a:schemeClr val="bg2"/>
                </a:solidFill>
                <a:latin typeface="+mj-lt"/>
              </a:rPr>
              <a:t>.</a:t>
            </a:r>
            <a:endParaRPr lang="en-CA" sz="1100" dirty="0">
              <a:solidFill>
                <a:schemeClr val="bg2"/>
              </a:solidFill>
              <a:latin typeface="+mj-lt"/>
            </a:endParaRPr>
          </a:p>
        </p:txBody>
      </p:sp>
    </p:spTree>
    <p:extLst>
      <p:ext uri="{BB962C8B-B14F-4D97-AF65-F5344CB8AC3E}">
        <p14:creationId xmlns:p14="http://schemas.microsoft.com/office/powerpoint/2010/main" val="2561736833"/>
      </p:ext>
    </p:extLst>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Results</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30</a:t>
            </a:fld>
            <a:endParaRPr lang="en-US" altLang="en-US"/>
          </a:p>
        </p:txBody>
      </p:sp>
      <p:pic>
        <p:nvPicPr>
          <p:cNvPr id="3" name="Picture 2"/>
          <p:cNvPicPr>
            <a:picLocks noChangeAspect="1"/>
          </p:cNvPicPr>
          <p:nvPr/>
        </p:nvPicPr>
        <p:blipFill>
          <a:blip r:embed="rId3"/>
          <a:stretch>
            <a:fillRect/>
          </a:stretch>
        </p:blipFill>
        <p:spPr>
          <a:xfrm>
            <a:off x="611560" y="1369874"/>
            <a:ext cx="7562800" cy="5319712"/>
          </a:xfrm>
          <a:prstGeom prst="rect">
            <a:avLst/>
          </a:prstGeom>
        </p:spPr>
      </p:pic>
    </p:spTree>
    <p:extLst>
      <p:ext uri="{BB962C8B-B14F-4D97-AF65-F5344CB8AC3E}">
        <p14:creationId xmlns:p14="http://schemas.microsoft.com/office/powerpoint/2010/main" val="1545351166"/>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627784" y="252250"/>
            <a:ext cx="2737048" cy="685800"/>
          </a:xfrm>
        </p:spPr>
        <p:txBody>
          <a:bodyPr/>
          <a:lstStyle/>
          <a:p>
            <a:pPr algn="ctr"/>
            <a:r>
              <a:rPr lang="en-US" altLang="en-US" dirty="0" smtClean="0"/>
              <a:t>Motivation</a:t>
            </a:r>
          </a:p>
        </p:txBody>
      </p:sp>
      <p:sp>
        <p:nvSpPr>
          <p:cNvPr id="3" name="Content Placeholder 2"/>
          <p:cNvSpPr>
            <a:spLocks noGrp="1"/>
          </p:cNvSpPr>
          <p:nvPr>
            <p:ph idx="1"/>
          </p:nvPr>
        </p:nvSpPr>
        <p:spPr>
          <a:xfrm>
            <a:off x="250825" y="1268760"/>
            <a:ext cx="8642350" cy="5478115"/>
          </a:xfrm>
        </p:spPr>
        <p:txBody>
          <a:bodyPr/>
          <a:lstStyle/>
          <a:p>
            <a:pPr>
              <a:defRPr/>
            </a:pPr>
            <a:r>
              <a:rPr lang="en-CA" sz="2400" b="0" dirty="0"/>
              <a:t>Ovarian Cancer: </a:t>
            </a:r>
            <a:r>
              <a:rPr lang="en-CA" sz="2400" b="0" dirty="0" smtClean="0"/>
              <a:t>Surgery followed by</a:t>
            </a:r>
            <a:r>
              <a:rPr lang="en-CA" sz="2400" b="0" dirty="0" smtClean="0"/>
              <a:t> Chemotherapy</a:t>
            </a:r>
            <a:endParaRPr lang="en-CA" sz="2400" b="0" dirty="0" smtClean="0"/>
          </a:p>
          <a:p>
            <a:pPr>
              <a:defRPr/>
            </a:pPr>
            <a:endParaRPr lang="en-CA" sz="2400" b="0" dirty="0"/>
          </a:p>
          <a:p>
            <a:pPr>
              <a:defRPr/>
            </a:pPr>
            <a:endParaRPr lang="en-CA" sz="2400" b="0" dirty="0" smtClean="0"/>
          </a:p>
          <a:p>
            <a:pPr>
              <a:defRPr/>
            </a:pPr>
            <a:endParaRPr lang="en-CA" sz="2400" b="0" dirty="0"/>
          </a:p>
          <a:p>
            <a:pPr>
              <a:defRPr/>
            </a:pPr>
            <a:endParaRPr lang="en-CA" sz="2400" b="0" dirty="0" smtClean="0"/>
          </a:p>
          <a:p>
            <a:pPr>
              <a:defRPr/>
            </a:pPr>
            <a:endParaRPr lang="en-CA" sz="2400" b="0" dirty="0"/>
          </a:p>
          <a:p>
            <a:pPr>
              <a:defRPr/>
            </a:pPr>
            <a:endParaRPr lang="en-CA" sz="2400" b="0" dirty="0" smtClean="0"/>
          </a:p>
          <a:p>
            <a:pPr>
              <a:defRPr/>
            </a:pPr>
            <a:endParaRPr lang="en-CA" sz="2400" b="0" dirty="0"/>
          </a:p>
          <a:p>
            <a:pPr marL="0" indent="0">
              <a:buNone/>
              <a:defRPr/>
            </a:pPr>
            <a:endParaRPr lang="en-CA" sz="2400" b="0" dirty="0" smtClean="0"/>
          </a:p>
          <a:p>
            <a:pPr>
              <a:defRPr/>
            </a:pPr>
            <a:endParaRPr lang="en-CA" sz="2400" b="0" dirty="0" smtClean="0">
              <a:cs typeface="Arial"/>
            </a:endParaRPr>
          </a:p>
          <a:p>
            <a:pPr>
              <a:defRPr/>
            </a:pPr>
            <a:r>
              <a:rPr lang="en-CA" sz="2400" b="0" dirty="0" smtClean="0">
                <a:cs typeface="Arial"/>
              </a:rPr>
              <a:t>No </a:t>
            </a:r>
            <a:r>
              <a:rPr lang="en-CA" sz="2400" b="0" dirty="0">
                <a:cs typeface="Arial"/>
              </a:rPr>
              <a:t>effective methods for early prediction and monitoring of response to chemotherapy</a:t>
            </a:r>
          </a:p>
          <a:p>
            <a:pPr>
              <a:defRPr/>
            </a:pPr>
            <a:endParaRPr lang="en-CA" sz="2400" b="0" dirty="0" smtClean="0"/>
          </a:p>
          <a:p>
            <a:pPr>
              <a:defRPr/>
            </a:pPr>
            <a:endParaRPr lang="en-CA" sz="2400" b="0" dirty="0"/>
          </a:p>
          <a:p>
            <a:pPr>
              <a:defRPr/>
            </a:pPr>
            <a:endParaRPr lang="en-CA" sz="2400" b="0" dirty="0" smtClean="0">
              <a:latin typeface="Calibri" panose="020F0502020204030204" pitchFamily="34" charset="0"/>
            </a:endParaRPr>
          </a:p>
          <a:p>
            <a:pPr>
              <a:defRPr/>
            </a:pPr>
            <a:endParaRPr lang="en-CA" sz="2400" b="0" dirty="0">
              <a:latin typeface="Calibri" panose="020F0502020204030204" pitchFamily="34" charset="0"/>
            </a:endParaRPr>
          </a:p>
          <a:p>
            <a:pPr>
              <a:defRPr/>
            </a:pPr>
            <a:endParaRPr lang="en-CA" sz="2400" b="0" dirty="0" smtClean="0">
              <a:latin typeface="Calibri" panose="020F0502020204030204" pitchFamily="34" charset="0"/>
            </a:endParaRPr>
          </a:p>
          <a:p>
            <a:pPr>
              <a:defRPr/>
            </a:pPr>
            <a:endParaRPr lang="en-CA" sz="2400" b="0" dirty="0" smtClean="0">
              <a:latin typeface="Calibri" panose="020F0502020204030204" pitchFamily="34" charset="0"/>
            </a:endParaRPr>
          </a:p>
          <a:p>
            <a:pPr marL="0" indent="0">
              <a:buFont typeface="Wingdings" panose="05000000000000000000" pitchFamily="2" charset="2"/>
              <a:buNone/>
              <a:defRPr/>
            </a:pPr>
            <a:endParaRPr lang="en-CA" sz="2400" b="0" dirty="0" smtClean="0">
              <a:latin typeface="Calibri" panose="020F0502020204030204" pitchFamily="34" charset="0"/>
            </a:endParaRPr>
          </a:p>
          <a:p>
            <a:pPr>
              <a:defRPr/>
            </a:pPr>
            <a:endParaRPr lang="en-CA" sz="2400" b="0" dirty="0" smtClean="0">
              <a:latin typeface="Calibri" panose="020F0502020204030204" pitchFamily="34" charset="0"/>
              <a:cs typeface="Arial"/>
            </a:endParaRPr>
          </a:p>
          <a:p>
            <a:pPr marL="0" indent="0">
              <a:buFont typeface="Wingdings" panose="05000000000000000000" pitchFamily="2" charset="2"/>
              <a:buNone/>
              <a:defRPr/>
            </a:pPr>
            <a:endParaRPr lang="en-CA" sz="2400" b="0" dirty="0" smtClean="0">
              <a:latin typeface="Calibri" panose="020F0502020204030204" pitchFamily="34" charset="0"/>
              <a:cs typeface="Arial"/>
            </a:endParaRPr>
          </a:p>
        </p:txBody>
      </p:sp>
      <p:sp>
        <p:nvSpPr>
          <p:cNvPr id="2458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fld id="{5FA506D5-846A-42CC-9DB8-B0FD5170C67C}" type="slidenum">
              <a:rPr lang="en-US" altLang="en-US" sz="1400" b="0" smtClean="0">
                <a:solidFill>
                  <a:srgbClr val="D00030"/>
                </a:solidFill>
              </a:rPr>
              <a:pPr>
                <a:spcBef>
                  <a:spcPct val="0"/>
                </a:spcBef>
                <a:buClrTx/>
                <a:buFontTx/>
                <a:buNone/>
              </a:pPr>
              <a:t>4</a:t>
            </a:fld>
            <a:endParaRPr lang="en-US" altLang="en-US" sz="1400" b="0" dirty="0" smtClean="0">
              <a:solidFill>
                <a:srgbClr val="D00030"/>
              </a:solidFill>
            </a:endParaRPr>
          </a:p>
        </p:txBody>
      </p:sp>
      <p:pic>
        <p:nvPicPr>
          <p:cNvPr id="2458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7985" y="1928015"/>
            <a:ext cx="8642350" cy="3733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67744" y="1697182"/>
            <a:ext cx="4087979" cy="461665"/>
          </a:xfrm>
          <a:prstGeom prst="rect">
            <a:avLst/>
          </a:prstGeom>
          <a:noFill/>
        </p:spPr>
        <p:txBody>
          <a:bodyPr wrap="none" rtlCol="0">
            <a:spAutoFit/>
          </a:bodyPr>
          <a:lstStyle/>
          <a:p>
            <a:r>
              <a:rPr lang="en-CA" dirty="0" smtClean="0"/>
              <a:t>Resistance to chemotherapy</a:t>
            </a:r>
            <a:endParaRPr lang="en-CA" dirty="0"/>
          </a:p>
        </p:txBody>
      </p:sp>
    </p:spTree>
    <p:extLst>
      <p:ext uri="{BB962C8B-B14F-4D97-AF65-F5344CB8AC3E}">
        <p14:creationId xmlns:p14="http://schemas.microsoft.com/office/powerpoint/2010/main" val="1832003806"/>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Objective</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5</a:t>
            </a:fld>
            <a:endParaRPr lang="en-US" altLang="en-US"/>
          </a:p>
        </p:txBody>
      </p:sp>
      <p:sp>
        <p:nvSpPr>
          <p:cNvPr id="12" name="Rectangle 3"/>
          <p:cNvSpPr>
            <a:spLocks noGrp="1" noChangeArrowheads="1"/>
          </p:cNvSpPr>
          <p:nvPr>
            <p:ph sz="half" idx="1"/>
          </p:nvPr>
        </p:nvSpPr>
        <p:spPr>
          <a:xfrm>
            <a:off x="251520" y="1412776"/>
            <a:ext cx="8640960" cy="5292824"/>
          </a:xfrm>
        </p:spPr>
        <p:txBody>
          <a:bodyPr/>
          <a:lstStyle/>
          <a:p>
            <a:pPr eaLnBrk="1" hangingPunct="1">
              <a:spcBef>
                <a:spcPct val="50000"/>
              </a:spcBef>
              <a:spcAft>
                <a:spcPct val="50000"/>
              </a:spcAft>
            </a:pPr>
            <a:r>
              <a:rPr lang="en-US" sz="2400" b="0" dirty="0"/>
              <a:t>Developing </a:t>
            </a:r>
            <a:r>
              <a:rPr lang="en-US" sz="2400" b="0" dirty="0" smtClean="0"/>
              <a:t>high-resolution, sensitive optical techniques to: </a:t>
            </a:r>
          </a:p>
          <a:p>
            <a:pPr lvl="1" eaLnBrk="1" hangingPunct="1">
              <a:spcBef>
                <a:spcPct val="50000"/>
              </a:spcBef>
              <a:spcAft>
                <a:spcPct val="50000"/>
              </a:spcAft>
            </a:pPr>
            <a:r>
              <a:rPr lang="en-US" sz="2000" b="1" dirty="0" smtClean="0">
                <a:solidFill>
                  <a:srgbClr val="FF0000"/>
                </a:solidFill>
              </a:rPr>
              <a:t>D</a:t>
            </a:r>
            <a:r>
              <a:rPr lang="en-US" altLang="en-US" sz="2000" b="1" dirty="0" smtClean="0">
                <a:solidFill>
                  <a:srgbClr val="FF0000"/>
                </a:solidFill>
              </a:rPr>
              <a:t>etect tumor cells that are intrinsically resistant </a:t>
            </a:r>
            <a:r>
              <a:rPr lang="en-US" altLang="en-US" sz="2000" b="1" dirty="0">
                <a:solidFill>
                  <a:srgbClr val="FF0000"/>
                </a:solidFill>
              </a:rPr>
              <a:t>to chemotherapy prior to the </a:t>
            </a:r>
            <a:r>
              <a:rPr lang="en-US" altLang="en-US" sz="2000" b="1" dirty="0" smtClean="0">
                <a:solidFill>
                  <a:srgbClr val="FF0000"/>
                </a:solidFill>
              </a:rPr>
              <a:t>treatment</a:t>
            </a:r>
          </a:p>
          <a:p>
            <a:pPr lvl="1" eaLnBrk="1" hangingPunct="1">
              <a:spcBef>
                <a:spcPct val="50000"/>
              </a:spcBef>
              <a:spcAft>
                <a:spcPct val="50000"/>
              </a:spcAft>
            </a:pPr>
            <a:r>
              <a:rPr lang="en-US" altLang="en-US" sz="2000" b="1" dirty="0" smtClean="0"/>
              <a:t>?</a:t>
            </a:r>
            <a:endParaRPr lang="en-US" altLang="en-US" sz="2000" b="1" dirty="0" smtClean="0"/>
          </a:p>
          <a:p>
            <a:pPr eaLnBrk="1" hangingPunct="1">
              <a:spcBef>
                <a:spcPct val="50000"/>
              </a:spcBef>
              <a:spcAft>
                <a:spcPct val="50000"/>
              </a:spcAft>
            </a:pPr>
            <a:r>
              <a:rPr lang="en-US" altLang="en-US" sz="2400" b="0" dirty="0" smtClean="0"/>
              <a:t>Apply </a:t>
            </a:r>
            <a:r>
              <a:rPr lang="en-US" altLang="en-US" sz="2400" dirty="0" smtClean="0"/>
              <a:t>Raman micro-spectroscopy (RMS) </a:t>
            </a:r>
            <a:r>
              <a:rPr lang="en-US" altLang="en-US" sz="2400" b="0" dirty="0" smtClean="0"/>
              <a:t>in conjunction with </a:t>
            </a:r>
            <a:r>
              <a:rPr lang="en-US" altLang="en-US" sz="2400" dirty="0" smtClean="0"/>
              <a:t>multivariate statistical analysis (PCA-LDA)</a:t>
            </a:r>
            <a:r>
              <a:rPr lang="en-US" altLang="en-US" sz="2400" b="0" dirty="0" smtClean="0"/>
              <a:t> to discriminate between </a:t>
            </a:r>
            <a:r>
              <a:rPr lang="en-US" sz="2400" b="0" dirty="0"/>
              <a:t>two subtypes of the human ovarian carcinoma cell line </a:t>
            </a:r>
            <a:r>
              <a:rPr lang="en-US" sz="2400" b="0" dirty="0" smtClean="0">
                <a:solidFill>
                  <a:srgbClr val="FF0000"/>
                </a:solidFill>
              </a:rPr>
              <a:t>A2780 (S sensitive&amp; CP resistive)</a:t>
            </a:r>
            <a:endParaRPr lang="en-US" sz="2000" b="0" dirty="0" smtClean="0">
              <a:solidFill>
                <a:srgbClr val="FF0000"/>
              </a:solidFill>
            </a:endParaRPr>
          </a:p>
          <a:p>
            <a:pPr eaLnBrk="1" hangingPunct="1">
              <a:spcBef>
                <a:spcPct val="50000"/>
              </a:spcBef>
              <a:spcAft>
                <a:spcPct val="50000"/>
              </a:spcAft>
            </a:pPr>
            <a:r>
              <a:rPr lang="en-US" sz="2400" b="0" dirty="0"/>
              <a:t>The two cell </a:t>
            </a:r>
            <a:r>
              <a:rPr lang="en-US" sz="2400" b="0" dirty="0" smtClean="0"/>
              <a:t>lines </a:t>
            </a:r>
            <a:r>
              <a:rPr lang="en-US" sz="2400" b="0" dirty="0"/>
              <a:t>represent a good model of tumor tissues of similar origin but with different intrinsic chemo and radio-sensitivities. </a:t>
            </a:r>
            <a:endParaRPr lang="en-US" altLang="en-US" sz="2400" b="0" dirty="0" smtClean="0"/>
          </a:p>
          <a:p>
            <a:pPr lvl="2" eaLnBrk="1" hangingPunct="1">
              <a:spcBef>
                <a:spcPct val="50000"/>
              </a:spcBef>
              <a:spcAft>
                <a:spcPct val="50000"/>
              </a:spcAft>
            </a:pPr>
            <a:endParaRPr lang="en-US" altLang="en-US" sz="1600" b="0" dirty="0" smtClean="0"/>
          </a:p>
        </p:txBody>
      </p:sp>
      <p:pic>
        <p:nvPicPr>
          <p:cNvPr id="4" name="Picture 3"/>
          <p:cNvPicPr>
            <a:picLocks noChangeAspect="1"/>
          </p:cNvPicPr>
          <p:nvPr/>
        </p:nvPicPr>
        <p:blipFill>
          <a:blip r:embed="rId3"/>
          <a:stretch>
            <a:fillRect/>
          </a:stretch>
        </p:blipFill>
        <p:spPr>
          <a:xfrm>
            <a:off x="1403648" y="2780928"/>
            <a:ext cx="1241621" cy="936104"/>
          </a:xfrm>
          <a:prstGeom prst="rect">
            <a:avLst/>
          </a:prstGeom>
        </p:spPr>
      </p:pic>
    </p:spTree>
    <p:extLst>
      <p:ext uri="{BB962C8B-B14F-4D97-AF65-F5344CB8AC3E}">
        <p14:creationId xmlns:p14="http://schemas.microsoft.com/office/powerpoint/2010/main" val="3127462801"/>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Objective</a:t>
            </a:r>
            <a:endParaRPr lang="en-CA" dirty="0"/>
          </a:p>
        </p:txBody>
      </p:sp>
      <p:sp>
        <p:nvSpPr>
          <p:cNvPr id="7" name="Slide Number Placeholder 6"/>
          <p:cNvSpPr>
            <a:spLocks noGrp="1"/>
          </p:cNvSpPr>
          <p:nvPr>
            <p:ph type="sldNum" sz="quarter" idx="12"/>
          </p:nvPr>
        </p:nvSpPr>
        <p:spPr/>
        <p:txBody>
          <a:bodyPr/>
          <a:lstStyle/>
          <a:p>
            <a:fld id="{D0FFCBBE-5EBC-4B29-8B8E-FFD9760D86D5}" type="slidenum">
              <a:rPr lang="en-US" altLang="en-US" smtClean="0"/>
              <a:pPr/>
              <a:t>6</a:t>
            </a:fld>
            <a:endParaRPr lang="en-US" altLang="en-US"/>
          </a:p>
        </p:txBody>
      </p:sp>
      <p:sp>
        <p:nvSpPr>
          <p:cNvPr id="12" name="Rectangle 3"/>
          <p:cNvSpPr>
            <a:spLocks noGrp="1" noChangeArrowheads="1"/>
          </p:cNvSpPr>
          <p:nvPr>
            <p:ph sz="half" idx="1"/>
          </p:nvPr>
        </p:nvSpPr>
        <p:spPr>
          <a:xfrm>
            <a:off x="251520" y="1412776"/>
            <a:ext cx="8640960" cy="5292824"/>
          </a:xfrm>
        </p:spPr>
        <p:txBody>
          <a:bodyPr/>
          <a:lstStyle/>
          <a:p>
            <a:pPr eaLnBrk="1" hangingPunct="1">
              <a:spcBef>
                <a:spcPct val="50000"/>
              </a:spcBef>
              <a:spcAft>
                <a:spcPct val="50000"/>
              </a:spcAft>
            </a:pPr>
            <a:r>
              <a:rPr lang="en-US" sz="2400" b="0" dirty="0"/>
              <a:t>Developing </a:t>
            </a:r>
            <a:r>
              <a:rPr lang="en-US" sz="2400" b="0" dirty="0" smtClean="0"/>
              <a:t>high-resolution, sensitive optical techniques to: </a:t>
            </a:r>
          </a:p>
          <a:p>
            <a:pPr lvl="1" eaLnBrk="1" hangingPunct="1">
              <a:spcBef>
                <a:spcPct val="50000"/>
              </a:spcBef>
              <a:spcAft>
                <a:spcPct val="50000"/>
              </a:spcAft>
            </a:pPr>
            <a:r>
              <a:rPr lang="en-US" sz="2000" b="1" dirty="0" smtClean="0"/>
              <a:t>D</a:t>
            </a:r>
            <a:r>
              <a:rPr lang="en-US" altLang="en-US" sz="2000" b="1" dirty="0" smtClean="0"/>
              <a:t>etect tumor cells that are intrinsically resistant </a:t>
            </a:r>
            <a:r>
              <a:rPr lang="en-US" altLang="en-US" sz="2000" b="1" dirty="0"/>
              <a:t>to chemotherapy prior to the </a:t>
            </a:r>
            <a:r>
              <a:rPr lang="en-US" altLang="en-US" sz="2000" b="1" dirty="0" smtClean="0"/>
              <a:t>treatment</a:t>
            </a:r>
          </a:p>
          <a:p>
            <a:pPr lvl="1" eaLnBrk="1" hangingPunct="1">
              <a:spcBef>
                <a:spcPct val="50000"/>
              </a:spcBef>
              <a:spcAft>
                <a:spcPct val="50000"/>
              </a:spcAft>
            </a:pPr>
            <a:r>
              <a:rPr lang="en-US" altLang="en-US" sz="2000" b="1" dirty="0" smtClean="0">
                <a:solidFill>
                  <a:srgbClr val="FF0000"/>
                </a:solidFill>
              </a:rPr>
              <a:t>Identify </a:t>
            </a:r>
            <a:r>
              <a:rPr lang="en-US" altLang="en-US" sz="2000" b="1" dirty="0" smtClean="0">
                <a:solidFill>
                  <a:srgbClr val="FF0000"/>
                </a:solidFill>
              </a:rPr>
              <a:t>radiation induced responses in human cancer cells</a:t>
            </a:r>
          </a:p>
          <a:p>
            <a:pPr eaLnBrk="1" hangingPunct="1">
              <a:spcBef>
                <a:spcPct val="50000"/>
              </a:spcBef>
              <a:spcAft>
                <a:spcPct val="50000"/>
              </a:spcAft>
            </a:pPr>
            <a:r>
              <a:rPr lang="en-US" altLang="en-US" sz="2400" b="0" dirty="0" smtClean="0"/>
              <a:t>Apply </a:t>
            </a:r>
            <a:r>
              <a:rPr lang="en-US" altLang="en-US" sz="2400" dirty="0" smtClean="0"/>
              <a:t>Raman micro-spectroscopy (RMS) </a:t>
            </a:r>
            <a:r>
              <a:rPr lang="en-US" altLang="en-US" sz="2400" b="0" dirty="0" smtClean="0"/>
              <a:t>in conjunction with </a:t>
            </a:r>
            <a:r>
              <a:rPr lang="en-US" altLang="en-US" sz="2400" dirty="0" smtClean="0"/>
              <a:t>multivariate statistical analysis (PCA-LDA)</a:t>
            </a:r>
            <a:r>
              <a:rPr lang="en-US" altLang="en-US" sz="2400" b="0" dirty="0" smtClean="0"/>
              <a:t> to discriminate between </a:t>
            </a:r>
            <a:r>
              <a:rPr lang="en-US" sz="2400" b="0" dirty="0"/>
              <a:t>two subtypes of the human ovarian carcinoma cell line </a:t>
            </a:r>
            <a:r>
              <a:rPr lang="en-US" sz="2400" b="0" dirty="0" smtClean="0">
                <a:solidFill>
                  <a:srgbClr val="FF0000"/>
                </a:solidFill>
              </a:rPr>
              <a:t>A2780 (S sensitive&amp; CP resistive)</a:t>
            </a:r>
            <a:endParaRPr lang="en-US" sz="2000" b="0" dirty="0" smtClean="0">
              <a:solidFill>
                <a:srgbClr val="FF0000"/>
              </a:solidFill>
            </a:endParaRPr>
          </a:p>
          <a:p>
            <a:pPr eaLnBrk="1" hangingPunct="1">
              <a:spcBef>
                <a:spcPct val="50000"/>
              </a:spcBef>
              <a:spcAft>
                <a:spcPct val="50000"/>
              </a:spcAft>
            </a:pPr>
            <a:r>
              <a:rPr lang="en-US" sz="2400" b="0" dirty="0"/>
              <a:t>The two cell </a:t>
            </a:r>
            <a:r>
              <a:rPr lang="en-US" sz="2400" b="0" dirty="0" smtClean="0"/>
              <a:t>lines </a:t>
            </a:r>
            <a:r>
              <a:rPr lang="en-US" sz="2400" b="0" dirty="0"/>
              <a:t>represent a good model of tumor tissues of similar origin but with different intrinsic chemo and radio-sensitivities. </a:t>
            </a:r>
            <a:endParaRPr lang="en-US" altLang="en-US" sz="2400" b="0" dirty="0" smtClean="0"/>
          </a:p>
          <a:p>
            <a:pPr lvl="2" eaLnBrk="1" hangingPunct="1">
              <a:spcBef>
                <a:spcPct val="50000"/>
              </a:spcBef>
              <a:spcAft>
                <a:spcPct val="50000"/>
              </a:spcAft>
            </a:pPr>
            <a:endParaRPr lang="en-US" altLang="en-US" sz="1600" b="0" dirty="0" smtClean="0"/>
          </a:p>
        </p:txBody>
      </p:sp>
      <p:pic>
        <p:nvPicPr>
          <p:cNvPr id="6" name="Picture 2" descr="http://www.atlanta.k12.ga.us/cms/lib/GA01000924/Centricity/Domain/1617/gifted_thinkin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4944"/>
            <a:ext cx="648072" cy="5040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5359926"/>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11760" y="188913"/>
            <a:ext cx="6264696" cy="685800"/>
          </a:xfrm>
        </p:spPr>
        <p:txBody>
          <a:bodyPr/>
          <a:lstStyle/>
          <a:p>
            <a:pPr eaLnBrk="1" hangingPunct="1">
              <a:spcBef>
                <a:spcPct val="50000"/>
              </a:spcBef>
              <a:spcAft>
                <a:spcPct val="50000"/>
              </a:spcAft>
            </a:pPr>
            <a:r>
              <a:rPr lang="en-US" altLang="en-US" dirty="0" smtClean="0"/>
              <a:t>	Theory: Raman Spectroscopy</a:t>
            </a:r>
          </a:p>
        </p:txBody>
      </p:sp>
      <p:sp>
        <p:nvSpPr>
          <p:cNvPr id="11267" name="Rectangle 3"/>
          <p:cNvSpPr>
            <a:spLocks noGrp="1" noChangeArrowheads="1"/>
          </p:cNvSpPr>
          <p:nvPr>
            <p:ph type="body" idx="1"/>
          </p:nvPr>
        </p:nvSpPr>
        <p:spPr>
          <a:xfrm>
            <a:off x="323850" y="1412875"/>
            <a:ext cx="8496300" cy="5184775"/>
          </a:xfrm>
        </p:spPr>
        <p:txBody>
          <a:bodyPr/>
          <a:lstStyle/>
          <a:p>
            <a:pPr eaLnBrk="1" hangingPunct="1">
              <a:spcBef>
                <a:spcPct val="50000"/>
              </a:spcBef>
              <a:spcAft>
                <a:spcPct val="50000"/>
              </a:spcAft>
            </a:pPr>
            <a:r>
              <a:rPr lang="en-US" altLang="en-US" sz="2400" b="0" dirty="0" smtClean="0"/>
              <a:t>Spectroscopic </a:t>
            </a:r>
            <a:r>
              <a:rPr lang="en-US" altLang="en-US" sz="2400" b="0" dirty="0" smtClean="0"/>
              <a:t>technique based on inelastic scattering of the light due </a:t>
            </a:r>
            <a:r>
              <a:rPr lang="en-US" altLang="en-US" sz="2400" b="0" dirty="0" smtClean="0"/>
              <a:t>vibrations of chemical bonds </a:t>
            </a:r>
          </a:p>
          <a:p>
            <a:pPr eaLnBrk="1" hangingPunct="1">
              <a:spcBef>
                <a:spcPct val="50000"/>
              </a:spcBef>
              <a:spcAft>
                <a:spcPct val="50000"/>
              </a:spcAft>
            </a:pPr>
            <a:r>
              <a:rPr lang="en-US" altLang="en-US" sz="2400" b="0" dirty="0" smtClean="0"/>
              <a:t>It provides a molecular finger print of cells and tissues</a:t>
            </a:r>
            <a:endParaRPr lang="en-US" altLang="en-US" sz="2400" b="0" dirty="0" smtClean="0"/>
          </a:p>
          <a:p>
            <a:pPr eaLnBrk="1" hangingPunct="1">
              <a:spcBef>
                <a:spcPct val="50000"/>
              </a:spcBef>
              <a:spcAft>
                <a:spcPct val="50000"/>
              </a:spcAft>
              <a:buFont typeface="Wingdings" panose="05000000000000000000" pitchFamily="2" charset="2"/>
              <a:buNone/>
            </a:pPr>
            <a:endParaRPr lang="en-US" altLang="en-US" b="0" dirty="0" smtClean="0"/>
          </a:p>
        </p:txBody>
      </p:sp>
      <p:pic>
        <p:nvPicPr>
          <p:cNvPr id="11268" name="Picture 4" descr="RamanSpec1.png"/>
          <p:cNvPicPr>
            <a:picLocks noChangeAspect="1" noChangeArrowheads="1"/>
          </p:cNvPicPr>
          <p:nvPr/>
        </p:nvPicPr>
        <p:blipFill>
          <a:blip r:embed="rId3">
            <a:extLst>
              <a:ext uri="{28A0092B-C50C-407E-A947-70E740481C1C}">
                <a14:useLocalDpi xmlns:a14="http://schemas.microsoft.com/office/drawing/2010/main" val="0"/>
              </a:ext>
            </a:extLst>
          </a:blip>
          <a:srcRect r="1109" b="7005"/>
          <a:stretch>
            <a:fillRect/>
          </a:stretch>
        </p:blipFill>
        <p:spPr bwMode="auto">
          <a:xfrm>
            <a:off x="900113" y="2924944"/>
            <a:ext cx="7129462" cy="319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fld id="{475474FD-3B8E-4522-9A91-4F3E040AE8AE}" type="slidenum">
              <a:rPr lang="en-US" altLang="en-US" sz="1400" b="0" smtClean="0">
                <a:solidFill>
                  <a:srgbClr val="D00030"/>
                </a:solidFill>
              </a:rPr>
              <a:pPr>
                <a:spcBef>
                  <a:spcPct val="0"/>
                </a:spcBef>
                <a:buClrTx/>
                <a:buFontTx/>
                <a:buNone/>
              </a:pPr>
              <a:t>7</a:t>
            </a:fld>
            <a:endParaRPr lang="en-US" altLang="en-US" sz="1400" b="0" dirty="0" smtClean="0">
              <a:solidFill>
                <a:srgbClr val="D00030"/>
              </a:solidFill>
            </a:endParaRPr>
          </a:p>
        </p:txBody>
      </p:sp>
      <p:sp>
        <p:nvSpPr>
          <p:cNvPr id="11270" name="TextBox 1"/>
          <p:cNvSpPr txBox="1">
            <a:spLocks noChangeArrowheads="1"/>
          </p:cNvSpPr>
          <p:nvPr/>
        </p:nvSpPr>
        <p:spPr bwMode="auto">
          <a:xfrm>
            <a:off x="7451725" y="4581525"/>
            <a:ext cx="1857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endParaRPr lang="en-CA" altLang="en-US" sz="2400" b="0"/>
          </a:p>
        </p:txBody>
      </p:sp>
      <p:sp>
        <p:nvSpPr>
          <p:cNvPr id="11271" name="TextBox 2"/>
          <p:cNvSpPr txBox="1">
            <a:spLocks noChangeArrowheads="1"/>
          </p:cNvSpPr>
          <p:nvPr/>
        </p:nvSpPr>
        <p:spPr bwMode="auto">
          <a:xfrm>
            <a:off x="2625697" y="6121400"/>
            <a:ext cx="38926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lgn="ctr">
              <a:spcBef>
                <a:spcPct val="0"/>
              </a:spcBef>
              <a:buClrTx/>
              <a:buFontTx/>
              <a:buNone/>
            </a:pPr>
            <a:r>
              <a:rPr lang="en-CA" altLang="en-US" sz="1100" b="0" dirty="0"/>
              <a:t> </a:t>
            </a:r>
            <a:r>
              <a:rPr lang="en-CA" altLang="en-US" sz="1800" b="0" dirty="0">
                <a:latin typeface="Calibri" panose="020F0502020204030204" pitchFamily="34" charset="0"/>
              </a:rPr>
              <a:t>Raman spectrum of </a:t>
            </a:r>
            <a:r>
              <a:rPr lang="en-CA" altLang="en-US" sz="1800" b="0" dirty="0" smtClean="0">
                <a:latin typeface="Calibri" panose="020F0502020204030204" pitchFamily="34" charset="0"/>
              </a:rPr>
              <a:t>live </a:t>
            </a:r>
            <a:r>
              <a:rPr lang="en-CA" altLang="en-US" sz="1800" b="0" dirty="0">
                <a:latin typeface="Calibri" panose="020F0502020204030204" pitchFamily="34" charset="0"/>
              </a:rPr>
              <a:t>cancer </a:t>
            </a:r>
            <a:r>
              <a:rPr lang="en-CA" altLang="en-US" sz="1800" b="0" dirty="0" smtClean="0">
                <a:latin typeface="Calibri" panose="020F0502020204030204" pitchFamily="34" charset="0"/>
              </a:rPr>
              <a:t>cell</a:t>
            </a:r>
            <a:endParaRPr lang="en-CA" altLang="en-US" sz="1800" b="0" dirty="0">
              <a:latin typeface="Calibri" panose="020F0502020204030204" pitchFamily="34" charset="0"/>
            </a:endParaRPr>
          </a:p>
          <a:p>
            <a:pPr algn="ctr">
              <a:spcBef>
                <a:spcPct val="0"/>
              </a:spcBef>
              <a:buClrTx/>
              <a:buFontTx/>
              <a:buNone/>
            </a:pPr>
            <a:r>
              <a:rPr lang="en-CA" altLang="en-US" sz="1400" b="0" dirty="0" smtClean="0">
                <a:latin typeface="Calibri" panose="020F0502020204030204" pitchFamily="34" charset="0"/>
              </a:rPr>
              <a:t>http</a:t>
            </a:r>
            <a:r>
              <a:rPr lang="en-CA" altLang="en-US" sz="1400" b="0" dirty="0">
                <a:latin typeface="Calibri" panose="020F0502020204030204" pitchFamily="34" charset="0"/>
              </a:rPr>
              <a:t>://www.mdpi.com/1424-8220/10/3/1871/htm</a:t>
            </a:r>
          </a:p>
        </p:txBody>
      </p:sp>
      <p:sp>
        <p:nvSpPr>
          <p:cNvPr id="2" name="TextBox 1"/>
          <p:cNvSpPr txBox="1"/>
          <p:nvPr/>
        </p:nvSpPr>
        <p:spPr>
          <a:xfrm>
            <a:off x="7551058" y="5556349"/>
            <a:ext cx="989011" cy="307777"/>
          </a:xfrm>
          <a:prstGeom prst="rect">
            <a:avLst/>
          </a:prstGeom>
          <a:noFill/>
        </p:spPr>
        <p:txBody>
          <a:bodyPr wrap="square" rtlCol="0">
            <a:spAutoFit/>
          </a:bodyPr>
          <a:lstStyle/>
          <a:p>
            <a:r>
              <a:rPr lang="en-CA" sz="1400" dirty="0" smtClean="0"/>
              <a:t>1/cm</a:t>
            </a:r>
            <a:endParaRPr lang="en-CA" sz="1400" dirty="0"/>
          </a:p>
        </p:txBody>
      </p:sp>
    </p:spTree>
    <p:extLst>
      <p:ext uri="{BB962C8B-B14F-4D97-AF65-F5344CB8AC3E}">
        <p14:creationId xmlns:p14="http://schemas.microsoft.com/office/powerpoint/2010/main" val="3652024755"/>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339752" y="188913"/>
            <a:ext cx="6388323" cy="685800"/>
          </a:xfrm>
        </p:spPr>
        <p:txBody>
          <a:bodyPr/>
          <a:lstStyle/>
          <a:p>
            <a:pPr algn="ctr"/>
            <a:r>
              <a:rPr lang="en-US" altLang="en-US" dirty="0" smtClean="0"/>
              <a:t>Theory: Raman Micro-Spectroscopy</a:t>
            </a:r>
          </a:p>
        </p:txBody>
      </p:sp>
      <p:sp>
        <p:nvSpPr>
          <p:cNvPr id="15363" name="Content Placeholder 2"/>
          <p:cNvSpPr>
            <a:spLocks noGrp="1"/>
          </p:cNvSpPr>
          <p:nvPr>
            <p:ph idx="1"/>
          </p:nvPr>
        </p:nvSpPr>
        <p:spPr>
          <a:xfrm>
            <a:off x="250825" y="1319213"/>
            <a:ext cx="8642350" cy="5327650"/>
          </a:xfrm>
        </p:spPr>
        <p:txBody>
          <a:bodyPr/>
          <a:lstStyle/>
          <a:p>
            <a:r>
              <a:rPr lang="en-US" altLang="en-US" sz="2400" b="0" dirty="0" smtClean="0"/>
              <a:t>Couples a Raman spectrometer to a standard optical microscope</a:t>
            </a:r>
          </a:p>
          <a:p>
            <a:r>
              <a:rPr lang="en-US" altLang="en-US" sz="2400" b="0" dirty="0" smtClean="0"/>
              <a:t>Allows investigation of single live cells (high resolution ~1 micron)</a:t>
            </a:r>
          </a:p>
          <a:p>
            <a:endParaRPr lang="en-US" altLang="en-US" sz="2400" dirty="0" smtClean="0">
              <a:latin typeface="Calibri" panose="020F0502020204030204" pitchFamily="34" charset="0"/>
            </a:endParaRPr>
          </a:p>
        </p:txBody>
      </p:sp>
      <p:sp>
        <p:nvSpPr>
          <p:cNvPr id="153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ClrTx/>
              <a:buFontTx/>
              <a:buNone/>
            </a:pPr>
            <a:fld id="{EE0C8079-B348-4578-B0FC-F50DCE8C8508}" type="slidenum">
              <a:rPr lang="en-US" altLang="en-US" sz="1400" b="0" smtClean="0">
                <a:solidFill>
                  <a:srgbClr val="D00030"/>
                </a:solidFill>
              </a:rPr>
              <a:pPr>
                <a:spcBef>
                  <a:spcPct val="0"/>
                </a:spcBef>
                <a:buClrTx/>
                <a:buFontTx/>
                <a:buNone/>
              </a:pPr>
              <a:t>8</a:t>
            </a:fld>
            <a:endParaRPr lang="en-US" altLang="en-US" sz="1400" b="0" smtClean="0">
              <a:solidFill>
                <a:srgbClr val="D00030"/>
              </a:solidFill>
            </a:endParaRPr>
          </a:p>
        </p:txBody>
      </p:sp>
      <p:sp>
        <p:nvSpPr>
          <p:cNvPr id="15366" name="TextBox 2"/>
          <p:cNvSpPr txBox="1">
            <a:spLocks noChangeArrowheads="1"/>
          </p:cNvSpPr>
          <p:nvPr/>
        </p:nvSpPr>
        <p:spPr bwMode="auto">
          <a:xfrm>
            <a:off x="3147011" y="4965170"/>
            <a:ext cx="3406189" cy="56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rgbClr val="D20031"/>
              </a:buClr>
              <a:buFont typeface="Wingdings" panose="05000000000000000000" pitchFamily="2" charset="2"/>
              <a:buChar char="§"/>
              <a:defRPr sz="2800" b="1">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8002F"/>
              </a:buClr>
              <a:buChar char="|"/>
              <a:defRPr sz="20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i="1">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endParaRPr lang="en-US" sz="1400" b="0"/>
          </a:p>
          <a:p>
            <a:r>
              <a:rPr lang="en-US" sz="1400" b="0"/>
              <a:t>Expert. Rev. Med. Devices 3(2), (2006) </a:t>
            </a:r>
            <a:endParaRPr lang="en-CA" altLang="en-US" sz="1400" b="0" dirty="0">
              <a:latin typeface="Calibri" panose="020F0502020204030204" pitchFamily="34" charset="0"/>
            </a:endParaRPr>
          </a:p>
        </p:txBody>
      </p:sp>
      <p:pic>
        <p:nvPicPr>
          <p:cNvPr id="1536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794" y="2850331"/>
            <a:ext cx="7966614" cy="367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7704" y="2924944"/>
            <a:ext cx="1944216"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5455047" y="6102288"/>
            <a:ext cx="3438128" cy="738664"/>
          </a:xfrm>
          <a:prstGeom prst="rect">
            <a:avLst/>
          </a:prstGeom>
        </p:spPr>
        <p:txBody>
          <a:bodyPr wrap="square">
            <a:spAutoFit/>
          </a:bodyPr>
          <a:lstStyle/>
          <a:p>
            <a:endParaRPr lang="en-US" sz="2800" dirty="0">
              <a:solidFill>
                <a:srgbClr val="000000"/>
              </a:solidFill>
            </a:endParaRPr>
          </a:p>
          <a:p>
            <a:r>
              <a:rPr lang="en-US" sz="1400" dirty="0"/>
              <a:t>Expert. Rev. Med. Devices 3(2), (2006) </a:t>
            </a:r>
          </a:p>
        </p:txBody>
      </p:sp>
    </p:spTree>
    <p:extLst>
      <p:ext uri="{BB962C8B-B14F-4D97-AF65-F5344CB8AC3E}">
        <p14:creationId xmlns:p14="http://schemas.microsoft.com/office/powerpoint/2010/main" val="192107301"/>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2626" y="157144"/>
            <a:ext cx="6423248" cy="685800"/>
          </a:xfrm>
        </p:spPr>
        <p:txBody>
          <a:bodyPr/>
          <a:lstStyle/>
          <a:p>
            <a:r>
              <a:rPr lang="en-CA" sz="2400" dirty="0" smtClean="0"/>
              <a:t>Apparatus - Confocal Raman Microscope</a:t>
            </a:r>
            <a:endParaRPr lang="en-CA" sz="2400" dirty="0"/>
          </a:p>
        </p:txBody>
      </p:sp>
      <p:sp>
        <p:nvSpPr>
          <p:cNvPr id="4" name="Slide Number Placeholder 3"/>
          <p:cNvSpPr>
            <a:spLocks noGrp="1"/>
          </p:cNvSpPr>
          <p:nvPr>
            <p:ph type="sldNum" sz="quarter" idx="12"/>
          </p:nvPr>
        </p:nvSpPr>
        <p:spPr/>
        <p:txBody>
          <a:bodyPr/>
          <a:lstStyle/>
          <a:p>
            <a:fld id="{D0FFCBBE-5EBC-4B29-8B8E-FFD9760D86D5}" type="slidenum">
              <a:rPr lang="en-US" altLang="en-US" smtClean="0"/>
              <a:pPr/>
              <a:t>9</a:t>
            </a:fld>
            <a:endParaRPr lang="en-US" altLang="en-US" dirty="0"/>
          </a:p>
        </p:txBody>
      </p:sp>
      <p:sp>
        <p:nvSpPr>
          <p:cNvPr id="12" name="TextBox 11"/>
          <p:cNvSpPr txBox="1"/>
          <p:nvPr/>
        </p:nvSpPr>
        <p:spPr>
          <a:xfrm>
            <a:off x="2178679" y="5861582"/>
            <a:ext cx="4237550" cy="307777"/>
          </a:xfrm>
          <a:prstGeom prst="rect">
            <a:avLst/>
          </a:prstGeom>
          <a:noFill/>
        </p:spPr>
        <p:txBody>
          <a:bodyPr wrap="square" rtlCol="0">
            <a:spAutoFit/>
          </a:bodyPr>
          <a:lstStyle/>
          <a:p>
            <a:r>
              <a:rPr lang="en-US" sz="1200" b="1" dirty="0"/>
              <a:t>	</a:t>
            </a:r>
            <a:r>
              <a:rPr lang="en-US" sz="1200" b="1" dirty="0" smtClean="0"/>
              <a:t> </a:t>
            </a:r>
            <a:r>
              <a:rPr lang="en-US" sz="1400" dirty="0" smtClean="0"/>
              <a:t>Carleton Confocal Raman Microscope</a:t>
            </a:r>
            <a:endParaRPr lang="en-CA" sz="1400" b="1" baseline="30000" dirty="0"/>
          </a:p>
        </p:txBody>
      </p:sp>
      <p:grpSp>
        <p:nvGrpSpPr>
          <p:cNvPr id="42" name="Group 41"/>
          <p:cNvGrpSpPr/>
          <p:nvPr/>
        </p:nvGrpSpPr>
        <p:grpSpPr>
          <a:xfrm>
            <a:off x="323528" y="1126251"/>
            <a:ext cx="8439472" cy="4717841"/>
            <a:chOff x="863588" y="1340768"/>
            <a:chExt cx="7416824" cy="4608512"/>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588" y="1340768"/>
              <a:ext cx="7416824" cy="4608512"/>
            </a:xfrm>
            <a:prstGeom prst="rect">
              <a:avLst/>
            </a:prstGeom>
          </p:spPr>
        </p:pic>
        <p:cxnSp>
          <p:nvCxnSpPr>
            <p:cNvPr id="13" name="Straight Connector 12"/>
            <p:cNvCxnSpPr/>
            <p:nvPr/>
          </p:nvCxnSpPr>
          <p:spPr bwMode="auto">
            <a:xfrm>
              <a:off x="6019800" y="4437112"/>
              <a:ext cx="533400"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5" name="Straight Connector 14"/>
            <p:cNvCxnSpPr/>
            <p:nvPr/>
          </p:nvCxnSpPr>
          <p:spPr bwMode="auto">
            <a:xfrm>
              <a:off x="7092280" y="4509120"/>
              <a:ext cx="576064" cy="936104"/>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7" name="Straight Connector 16"/>
            <p:cNvCxnSpPr/>
            <p:nvPr/>
          </p:nvCxnSpPr>
          <p:spPr bwMode="auto">
            <a:xfrm flipH="1">
              <a:off x="1331640" y="5661248"/>
              <a:ext cx="6048672"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19" name="Straight Connector 18"/>
            <p:cNvCxnSpPr/>
            <p:nvPr/>
          </p:nvCxnSpPr>
          <p:spPr bwMode="auto">
            <a:xfrm flipV="1">
              <a:off x="1259632" y="4149080"/>
              <a:ext cx="864096" cy="1296144"/>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1" name="Straight Connector 20"/>
            <p:cNvCxnSpPr/>
            <p:nvPr/>
          </p:nvCxnSpPr>
          <p:spPr bwMode="auto">
            <a:xfrm flipH="1" flipV="1">
              <a:off x="1835696" y="2780928"/>
              <a:ext cx="360040" cy="1008112"/>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3" name="Straight Connector 22"/>
            <p:cNvCxnSpPr/>
            <p:nvPr/>
          </p:nvCxnSpPr>
          <p:spPr bwMode="auto">
            <a:xfrm>
              <a:off x="1907704" y="2564904"/>
              <a:ext cx="1368152" cy="0"/>
            </a:xfrm>
            <a:prstGeom prst="line">
              <a:avLst/>
            </a:prstGeom>
            <a:solidFill>
              <a:schemeClr val="accent1"/>
            </a:solidFill>
            <a:ln w="9525" cap="flat" cmpd="sng" algn="ctr">
              <a:solidFill>
                <a:srgbClr val="FF0000"/>
              </a:solidFill>
              <a:prstDash val="solid"/>
              <a:round/>
              <a:headEnd type="none" w="med" len="med"/>
              <a:tailEnd type="triangle" w="med" len="med"/>
            </a:ln>
            <a:effectLst/>
          </p:spPr>
        </p:cxnSp>
        <p:cxnSp>
          <p:nvCxnSpPr>
            <p:cNvPr id="29" name="Straight Arrow Connector 28"/>
            <p:cNvCxnSpPr/>
            <p:nvPr/>
          </p:nvCxnSpPr>
          <p:spPr bwMode="auto">
            <a:xfrm>
              <a:off x="3419872" y="2780928"/>
              <a:ext cx="36000" cy="792088"/>
            </a:xfrm>
            <a:prstGeom prst="straightConnector1">
              <a:avLst/>
            </a:prstGeom>
            <a:solidFill>
              <a:schemeClr val="accent1"/>
            </a:solidFill>
            <a:ln w="9525" cap="flat" cmpd="sng" algn="ctr">
              <a:solidFill>
                <a:srgbClr val="FF0000"/>
              </a:solidFill>
              <a:prstDash val="solid"/>
              <a:round/>
              <a:headEnd type="none" w="med" len="med"/>
              <a:tailEnd type="triangle"/>
            </a:ln>
            <a:effectLst/>
          </p:spPr>
        </p:cxnSp>
        <p:cxnSp>
          <p:nvCxnSpPr>
            <p:cNvPr id="31" name="Straight Arrow Connector 30"/>
            <p:cNvCxnSpPr/>
            <p:nvPr/>
          </p:nvCxnSpPr>
          <p:spPr bwMode="auto">
            <a:xfrm flipH="1" flipV="1">
              <a:off x="3491880" y="1916832"/>
              <a:ext cx="72008" cy="1656184"/>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3" name="Straight Arrow Connector 32"/>
            <p:cNvCxnSpPr/>
            <p:nvPr/>
          </p:nvCxnSpPr>
          <p:spPr bwMode="auto">
            <a:xfrm>
              <a:off x="3491880" y="1628800"/>
              <a:ext cx="2088232" cy="0"/>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5" name="Straight Arrow Connector 34"/>
            <p:cNvCxnSpPr/>
            <p:nvPr/>
          </p:nvCxnSpPr>
          <p:spPr bwMode="auto">
            <a:xfrm flipH="1">
              <a:off x="5364088" y="1916832"/>
              <a:ext cx="216024" cy="1512168"/>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cxnSp>
          <p:nvCxnSpPr>
            <p:cNvPr id="37" name="Straight Arrow Connector 36"/>
            <p:cNvCxnSpPr/>
            <p:nvPr/>
          </p:nvCxnSpPr>
          <p:spPr bwMode="auto">
            <a:xfrm>
              <a:off x="5724128" y="3573016"/>
              <a:ext cx="1800200" cy="0"/>
            </a:xfrm>
            <a:prstGeom prst="straightConnector1">
              <a:avLst/>
            </a:prstGeom>
            <a:solidFill>
              <a:schemeClr val="accent1"/>
            </a:solidFill>
            <a:ln w="22225" cap="flat" cmpd="sng" algn="ctr">
              <a:solidFill>
                <a:srgbClr val="FF0000"/>
              </a:solidFill>
              <a:prstDash val="solid"/>
              <a:round/>
              <a:headEnd type="none" w="med" len="med"/>
              <a:tailEnd type="triangle"/>
            </a:ln>
            <a:effectLst/>
          </p:spPr>
        </p:cxnSp>
      </p:grpSp>
    </p:spTree>
    <p:extLst>
      <p:ext uri="{BB962C8B-B14F-4D97-AF65-F5344CB8AC3E}">
        <p14:creationId xmlns:p14="http://schemas.microsoft.com/office/powerpoint/2010/main" val="388239796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Ion</Template>
  <TotalTime>17166</TotalTime>
  <Words>2468</Words>
  <Application>Microsoft Office PowerPoint</Application>
  <PresentationFormat>Letter Paper (8.5x11 in)</PresentationFormat>
  <Paragraphs>356</Paragraphs>
  <Slides>30</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ＭＳ Ｐゴシック</vt:lpstr>
      <vt:lpstr>Arial</vt:lpstr>
      <vt:lpstr>Batang</vt:lpstr>
      <vt:lpstr>Calibri</vt:lpstr>
      <vt:lpstr>Times New Roman</vt:lpstr>
      <vt:lpstr>Wingdings</vt:lpstr>
      <vt:lpstr>Blank Presentation</vt:lpstr>
      <vt:lpstr>Confocal Raman Micro-Spectroscopy</vt:lpstr>
      <vt:lpstr>Presentation Outline</vt:lpstr>
      <vt:lpstr>Motivation</vt:lpstr>
      <vt:lpstr>Motivation</vt:lpstr>
      <vt:lpstr>Objective</vt:lpstr>
      <vt:lpstr>Objective</vt:lpstr>
      <vt:lpstr> Theory: Raman Spectroscopy</vt:lpstr>
      <vt:lpstr>Theory: Raman Micro-Spectroscopy</vt:lpstr>
      <vt:lpstr>Apparatus - Confocal Raman Microscope</vt:lpstr>
      <vt:lpstr>Apparatus - Confocal Raman Microscope</vt:lpstr>
      <vt:lpstr>Apparatus - Confocal Raman Microscope</vt:lpstr>
      <vt:lpstr>Methods: Data Acquisition</vt:lpstr>
      <vt:lpstr>Methods: Preprocessing(SMIRF)</vt:lpstr>
      <vt:lpstr>Methods: Data Analysis(PCA)</vt:lpstr>
      <vt:lpstr> Methods: Data Analysis (LDA)</vt:lpstr>
      <vt:lpstr>Results</vt:lpstr>
      <vt:lpstr>Results</vt:lpstr>
      <vt:lpstr>Results</vt:lpstr>
      <vt:lpstr>Conclusion</vt:lpstr>
      <vt:lpstr>Future Work</vt:lpstr>
      <vt:lpstr> Acknowledgements</vt:lpstr>
      <vt:lpstr>PowerPoint Presentation</vt:lpstr>
      <vt:lpstr>PowerPoint Presentation</vt:lpstr>
      <vt:lpstr>PC Scores</vt:lpstr>
      <vt:lpstr>PCA on 2D Data Set</vt:lpstr>
      <vt:lpstr>PCA on 3D Data Set</vt:lpstr>
      <vt:lpstr> Molecular Assignments</vt:lpstr>
      <vt:lpstr>Results</vt:lpstr>
      <vt:lpstr>Results</vt:lpstr>
      <vt:lpstr>Results</vt:lpstr>
    </vt:vector>
  </TitlesOfParts>
  <Company>Rock Norris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Rock Norris</dc:creator>
  <cp:lastModifiedBy>Alesya Moradi</cp:lastModifiedBy>
  <cp:revision>465</cp:revision>
  <cp:lastPrinted>2007-10-29T18:58:14Z</cp:lastPrinted>
  <dcterms:created xsi:type="dcterms:W3CDTF">2007-09-26T15:16:16Z</dcterms:created>
  <dcterms:modified xsi:type="dcterms:W3CDTF">2016-06-15T00:43:39Z</dcterms:modified>
</cp:coreProperties>
</file>