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25"/>
  </p:notesMasterIdLst>
  <p:handoutMasterIdLst>
    <p:handoutMasterId r:id="rId26"/>
  </p:handoutMasterIdLst>
  <p:sldIdLst>
    <p:sldId id="316" r:id="rId2"/>
    <p:sldId id="607" r:id="rId3"/>
    <p:sldId id="618" r:id="rId4"/>
    <p:sldId id="536" r:id="rId5"/>
    <p:sldId id="608" r:id="rId6"/>
    <p:sldId id="568" r:id="rId7"/>
    <p:sldId id="609" r:id="rId8"/>
    <p:sldId id="610" r:id="rId9"/>
    <p:sldId id="563" r:id="rId10"/>
    <p:sldId id="599" r:id="rId11"/>
    <p:sldId id="611" r:id="rId12"/>
    <p:sldId id="613" r:id="rId13"/>
    <p:sldId id="558" r:id="rId14"/>
    <p:sldId id="617" r:id="rId15"/>
    <p:sldId id="615" r:id="rId16"/>
    <p:sldId id="616" r:id="rId17"/>
    <p:sldId id="612" r:id="rId18"/>
    <p:sldId id="614" r:id="rId19"/>
    <p:sldId id="522" r:id="rId20"/>
    <p:sldId id="574" r:id="rId21"/>
    <p:sldId id="570" r:id="rId22"/>
    <p:sldId id="598" r:id="rId23"/>
    <p:sldId id="619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c Dignam" initials="MD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881E65"/>
    <a:srgbClr val="000000"/>
    <a:srgbClr val="A6A200"/>
    <a:srgbClr val="FFCC99"/>
    <a:srgbClr val="FF9900"/>
    <a:srgbClr val="974578"/>
    <a:srgbClr val="9B0F24"/>
    <a:srgbClr val="AC5914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5" autoAdjust="0"/>
    <p:restoredTop sz="86620" autoAdjust="0"/>
  </p:normalViewPr>
  <p:slideViewPr>
    <p:cSldViewPr>
      <p:cViewPr varScale="1">
        <p:scale>
          <a:sx n="64" d="100"/>
          <a:sy n="64" d="100"/>
        </p:scale>
        <p:origin x="150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53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8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CF09EBC-45A5-4D4C-8066-888D09319E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55064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E20A777-BEC0-4404-B9B0-7D3A84310416}" type="datetimeFigureOut">
              <a:rPr lang="en-US"/>
              <a:pPr>
                <a:defRPr/>
              </a:pPr>
              <a:t>6/13/2016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CA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CA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124BCFE-0B27-49E1-BC7B-113894D00E2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2768171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noProof="0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531368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01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</a:endParaRPr>
          </a:p>
        </p:txBody>
      </p:sp>
      <p:sp>
        <p:nvSpPr>
          <p:cNvPr id="901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FB504F-1731-46F5-8B06-8DD2F4CCCB95}" type="slidenum">
              <a:rPr lang="en-GB" smtClean="0">
                <a:latin typeface="Arial" pitchFamily="34" charset="0"/>
                <a:ea typeface="SimSun" pitchFamily="2" charset="-122"/>
              </a:rPr>
              <a:pPr/>
              <a:t>21</a:t>
            </a:fld>
            <a:endParaRPr lang="en-GB" smtClean="0">
              <a:latin typeface="Arial" pitchFamily="34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459288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8983826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3509220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987909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34138331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7390583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5792774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7418927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035981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452515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74036-82FF-4DFE-98EF-E573D07B9DB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525E10-7D55-419D-B383-DD119AA02EE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DDD591-9334-4E5D-BADF-074D8545EF9E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8175" y="0"/>
            <a:ext cx="7235825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1700213"/>
            <a:ext cx="3810000" cy="3889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1700213"/>
            <a:ext cx="3810000" cy="18684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721100"/>
            <a:ext cx="3810000" cy="18684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31A04C-1D00-4283-B097-3EB4C5E4AF65}" type="slidenum">
              <a:rPr lang="x-non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  <p:transition>
    <p:pul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746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879475"/>
            <a:ext cx="4038600" cy="52466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79475"/>
            <a:ext cx="4038600" cy="52466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0244E0-BA9D-4974-80F3-60D50B79B1F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CF196A-173E-43CC-B7FC-6758267F9CA2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4E01D-845B-4158-97F1-6EDBF4AD57A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3EA7F5-5C27-4484-8D08-C4193BB50974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CA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D355B-C0E1-4107-92C2-FCAA51A8328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5"/>
          <p:cNvSpPr>
            <a:spLocks noChangeShapeType="1"/>
          </p:cNvSpPr>
          <p:nvPr userDrawn="1"/>
        </p:nvSpPr>
        <p:spPr bwMode="auto">
          <a:xfrm>
            <a:off x="755576" y="620688"/>
            <a:ext cx="7848600" cy="0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CA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5" name="Line 5"/>
          <p:cNvSpPr>
            <a:spLocks noChangeShapeType="1"/>
          </p:cNvSpPr>
          <p:nvPr userDrawn="1"/>
        </p:nvSpPr>
        <p:spPr bwMode="auto">
          <a:xfrm>
            <a:off x="0" y="6453336"/>
            <a:ext cx="9144000" cy="0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CA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2068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CA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755650" y="1700213"/>
            <a:ext cx="5761038" cy="3960812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46512" y="6492875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 lang="en-CA" sz="1600" kern="1200" smtClean="0">
                <a:solidFill>
                  <a:srgbClr val="0070C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3F16D3DA-473D-4340-B967-E176CEC66525}" type="slidenum">
              <a:rPr lang="fr-CA" smtClean="0"/>
              <a:pPr>
                <a:defRPr/>
              </a:pPr>
              <a:t>‹#›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8D5854-3BF5-4ADF-89DE-9C8CF6DAEE20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16D3DA-473D-4340-B967-E176CEC6652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CA" smtClean="0"/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0" r:id="rId1"/>
    <p:sldLayoutId id="2147484101" r:id="rId2"/>
    <p:sldLayoutId id="2147484102" r:id="rId3"/>
    <p:sldLayoutId id="2147484103" r:id="rId4"/>
    <p:sldLayoutId id="2147484104" r:id="rId5"/>
    <p:sldLayoutId id="2147484105" r:id="rId6"/>
    <p:sldLayoutId id="2147484106" r:id="rId7"/>
    <p:sldLayoutId id="2147484107" r:id="rId8"/>
    <p:sldLayoutId id="2147484108" r:id="rId9"/>
    <p:sldLayoutId id="2147484109" r:id="rId10"/>
    <p:sldLayoutId id="2147484110" r:id="rId11"/>
    <p:sldLayoutId id="2147484111" r:id="rId12"/>
    <p:sldLayoutId id="2147484112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en-CA" sz="3200" b="1" kern="1200" dirty="0">
          <a:solidFill>
            <a:srgbClr val="0070C0"/>
          </a:solidFill>
          <a:latin typeface="Times New Roman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00B0F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00B0F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00B0F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00B0F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rgbClr val="0070C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rgbClr val="0070C0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rgbClr val="0070C0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rgbClr val="0070C0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0070C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1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3"/>
          <p:cNvSpPr>
            <a:spLocks noChangeArrowheads="1"/>
          </p:cNvSpPr>
          <p:nvPr/>
        </p:nvSpPr>
        <p:spPr bwMode="auto">
          <a:xfrm>
            <a:off x="0" y="2060848"/>
            <a:ext cx="9144000" cy="307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600" b="1" dirty="0" smtClean="0">
                <a:solidFill>
                  <a:srgbClr val="0070C0"/>
                </a:solidFill>
                <a:ea typeface="+mj-ea"/>
              </a:rPr>
              <a:t> </a:t>
            </a:r>
          </a:p>
          <a:p>
            <a:pPr algn="ctr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571500" indent="-571500" algn="ctr"/>
            <a:r>
              <a:rPr lang="en-US" sz="2400" u="sng" dirty="0" smtClean="0">
                <a:solidFill>
                  <a:srgbClr val="0070C0"/>
                </a:solidFill>
              </a:rPr>
              <a:t>P. </a:t>
            </a:r>
            <a:r>
              <a:rPr lang="en-US" sz="2400" u="sng" dirty="0" err="1" smtClean="0">
                <a:solidFill>
                  <a:srgbClr val="0070C0"/>
                </a:solidFill>
              </a:rPr>
              <a:t>Navaeipour</a:t>
            </a:r>
            <a:r>
              <a:rPr lang="en-US" sz="2400" dirty="0" smtClean="0">
                <a:solidFill>
                  <a:srgbClr val="0070C0"/>
                </a:solidFill>
              </a:rPr>
              <a:t>, M. M. </a:t>
            </a:r>
            <a:r>
              <a:rPr lang="en-US" sz="2400" dirty="0" err="1" smtClean="0">
                <a:solidFill>
                  <a:srgbClr val="0070C0"/>
                </a:solidFill>
              </a:rPr>
              <a:t>Dignam</a:t>
            </a:r>
            <a:endParaRPr lang="it-IT" sz="2400" baseline="30000" dirty="0" smtClean="0">
              <a:solidFill>
                <a:srgbClr val="0070C0"/>
              </a:solidFill>
            </a:endParaRPr>
          </a:p>
          <a:p>
            <a:pPr marL="342900" indent="-342900" algn="ctr">
              <a:buAutoNum type="romanUcPeriod"/>
            </a:pPr>
            <a:endParaRPr lang="fr-CA" i="1" dirty="0" smtClean="0">
              <a:solidFill>
                <a:srgbClr val="0070C0"/>
              </a:solidFill>
            </a:endParaRPr>
          </a:p>
          <a:p>
            <a:pPr algn="ctr"/>
            <a:r>
              <a:rPr lang="en-US" dirty="0" smtClean="0">
                <a:solidFill>
                  <a:srgbClr val="0070C0"/>
                </a:solidFill>
              </a:rPr>
              <a:t>Department of Physics, Engineering Physics and Astronomy, Queen’s University, Kingston ON  K7L 3N6, Canada</a:t>
            </a:r>
            <a:endParaRPr lang="en-CA" dirty="0" smtClean="0">
              <a:solidFill>
                <a:srgbClr val="0070C0"/>
              </a:solidFill>
            </a:endParaRPr>
          </a:p>
        </p:txBody>
      </p:sp>
      <p:pic>
        <p:nvPicPr>
          <p:cNvPr id="4198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5445224"/>
            <a:ext cx="2016224" cy="113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3999" cy="2923877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endParaRPr lang="en-CA" sz="3600" b="1" dirty="0" smtClean="0">
              <a:solidFill>
                <a:schemeClr val="bg1"/>
              </a:solidFill>
            </a:endParaRPr>
          </a:p>
          <a:p>
            <a:pPr algn="ctr"/>
            <a:endParaRPr lang="en-CA" sz="2000" b="1" dirty="0" smtClean="0">
              <a:solidFill>
                <a:schemeClr val="bg1"/>
              </a:solidFill>
            </a:endParaRPr>
          </a:p>
          <a:p>
            <a:pPr algn="ctr"/>
            <a:endParaRPr lang="en-CA" sz="2000" b="1" dirty="0" smtClean="0">
              <a:solidFill>
                <a:schemeClr val="bg1"/>
              </a:solidFill>
            </a:endParaRPr>
          </a:p>
          <a:p>
            <a:pPr algn="ctr"/>
            <a:r>
              <a:rPr lang="en-CA" sz="3600" b="1" dirty="0">
                <a:solidFill>
                  <a:schemeClr val="bg1"/>
                </a:solidFill>
              </a:rPr>
              <a:t>Terahertz Response of Monolayer</a:t>
            </a:r>
          </a:p>
          <a:p>
            <a:pPr algn="ctr"/>
            <a:r>
              <a:rPr lang="en-CA" sz="3600" b="1" dirty="0">
                <a:solidFill>
                  <a:schemeClr val="bg1"/>
                </a:solidFill>
              </a:rPr>
              <a:t>Graphene</a:t>
            </a:r>
            <a:r>
              <a:rPr lang="en-CA" sz="3600" b="1" dirty="0" smtClean="0">
                <a:solidFill>
                  <a:schemeClr val="bg1"/>
                </a:solidFill>
              </a:rPr>
              <a:t>: Velocity </a:t>
            </a:r>
            <a:r>
              <a:rPr lang="en-CA" sz="3600" b="1" dirty="0">
                <a:solidFill>
                  <a:schemeClr val="bg1"/>
                </a:solidFill>
              </a:rPr>
              <a:t>Gauge Vs Length Gauge</a:t>
            </a:r>
            <a:endParaRPr lang="fr-CA" sz="3600" dirty="0">
              <a:solidFill>
                <a:schemeClr val="bg1"/>
              </a:solidFill>
            </a:endParaRPr>
          </a:p>
        </p:txBody>
      </p:sp>
      <p:pic>
        <p:nvPicPr>
          <p:cNvPr id="6" name="Picture 5" descr="NSERC_C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1" y="5445225"/>
            <a:ext cx="2271471" cy="11366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Density</a:t>
            </a:r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16D3DA-473D-4340-B967-E176CEC66525}" type="slidenum">
              <a:rPr lang="en-CA" smtClean="0"/>
              <a:pPr>
                <a:defRPr/>
              </a:pPr>
              <a:t>10</a:t>
            </a:fld>
            <a:endParaRPr lang="en-CA" dirty="0"/>
          </a:p>
        </p:txBody>
      </p:sp>
      <p:sp>
        <p:nvSpPr>
          <p:cNvPr id="9" name="TextBox 8"/>
          <p:cNvSpPr txBox="1"/>
          <p:nvPr/>
        </p:nvSpPr>
        <p:spPr>
          <a:xfrm>
            <a:off x="583418" y="605941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Effective Mass Sum Rule</a:t>
            </a:r>
            <a:r>
              <a:rPr lang="en-US" b="1" dirty="0" smtClean="0"/>
              <a:t>:</a:t>
            </a:r>
            <a:endParaRPr lang="en-CA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123728" y="6112942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b="1" dirty="0">
                <a:solidFill>
                  <a:srgbClr val="00B050"/>
                </a:solidFill>
              </a:rPr>
              <a:t>J. </a:t>
            </a:r>
            <a:r>
              <a:rPr lang="en-CA" sz="1400" b="1" u="sng" dirty="0">
                <a:solidFill>
                  <a:srgbClr val="00B050"/>
                </a:solidFill>
              </a:rPr>
              <a:t>Callaway</a:t>
            </a:r>
            <a:r>
              <a:rPr lang="en-CA" sz="1400" b="1" dirty="0">
                <a:solidFill>
                  <a:srgbClr val="00B050"/>
                </a:solidFill>
              </a:rPr>
              <a:t>, Academic Press, Second</a:t>
            </a:r>
            <a:r>
              <a:rPr lang="en-CA" sz="1400" b="1" u="sng" dirty="0">
                <a:solidFill>
                  <a:srgbClr val="00B050"/>
                </a:solidFill>
              </a:rPr>
              <a:t> </a:t>
            </a:r>
            <a:r>
              <a:rPr lang="en-CA" sz="1400" b="1" dirty="0" smtClean="0">
                <a:solidFill>
                  <a:srgbClr val="00B050"/>
                </a:solidFill>
              </a:rPr>
              <a:t>edition</a:t>
            </a:r>
            <a:r>
              <a:rPr lang="en-CA" sz="1400" b="1" dirty="0">
                <a:solidFill>
                  <a:srgbClr val="00B050"/>
                </a:solidFill>
              </a:rPr>
              <a:t>, (1974)</a:t>
            </a:r>
          </a:p>
          <a:p>
            <a:endParaRPr lang="en-CA" dirty="0"/>
          </a:p>
        </p:txBody>
      </p:sp>
      <p:sp>
        <p:nvSpPr>
          <p:cNvPr id="8" name="TextBox 7"/>
          <p:cNvSpPr txBox="1"/>
          <p:nvPr/>
        </p:nvSpPr>
        <p:spPr>
          <a:xfrm>
            <a:off x="562402" y="1736853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Total Current Density:</a:t>
            </a:r>
            <a:endParaRPr lang="en-CA" b="1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844413" y="2242609"/>
                <a:ext cx="7632848" cy="50570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CA" sz="2000" b="1" i="1" smtClean="0">
                          <a:latin typeface="Cambria Math" panose="02040503050406030204" pitchFamily="18" charset="0"/>
                        </a:rPr>
                        <m:t>𝑱</m:t>
                      </m:r>
                      <m:d>
                        <m:dPr>
                          <m:ctrlPr>
                            <a:rPr lang="en-CA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CA" sz="20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𝑖𝑒</m:t>
                          </m:r>
                        </m:num>
                        <m:den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𝐴</m:t>
                          </m:r>
                        </m:den>
                      </m:f>
                      <m:nary>
                        <m:naryPr>
                          <m:chr m:val="∑"/>
                          <m:limLoc m:val="undOvr"/>
                          <m:supHide m:val="on"/>
                          <m:ctrlPr>
                            <a:rPr lang="en-CA" sz="20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000" b="1" i="1">
                                      <a:latin typeface="Cambria Math" panose="02040503050406030204" pitchFamily="18" charset="0"/>
                                    </a:rPr>
                                    <m:t>𝝃</m:t>
                                  </m:r>
                                </m:e>
                                <m:sub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𝑐𝑣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CA" sz="2000" b="1" i="1">
                                      <a:latin typeface="Cambria Math" panose="02040503050406030204" pitchFamily="18" charset="0"/>
                                    </a:rPr>
                                    <m:t>𝒌</m:t>
                                  </m:r>
                                </m:e>
                              </m:d>
                              <m:sSub>
                                <m:sSubPr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𝑣𝑐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CA" sz="2000" b="1" i="1">
                                      <a:latin typeface="Cambria Math" panose="02040503050406030204" pitchFamily="18" charset="0"/>
                                    </a:rPr>
                                    <m:t>𝒌</m:t>
                                  </m:r>
                                </m:e>
                              </m:d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000" b="1" i="1">
                                      <a:latin typeface="Cambria Math" panose="02040503050406030204" pitchFamily="18" charset="0"/>
                                    </a:rPr>
                                    <m:t>𝝃</m:t>
                                  </m:r>
                                </m:e>
                                <m:sub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𝑣𝑐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CA" sz="2000" b="1" i="1">
                                      <a:latin typeface="Cambria Math" panose="02040503050406030204" pitchFamily="18" charset="0"/>
                                    </a:rPr>
                                    <m:t>𝒌</m:t>
                                  </m:r>
                                </m:e>
                              </m:d>
                              <m:sSub>
                                <m:sSubPr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𝑐𝑣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CA" sz="2000" b="1" i="1">
                                      <a:latin typeface="Cambria Math" panose="02040503050406030204" pitchFamily="18" charset="0"/>
                                    </a:rPr>
                                    <m:t>𝒌</m:t>
                                  </m:r>
                                </m:e>
                              </m:d>
                            </m:e>
                          </m:d>
                          <m:sSub>
                            <m:sSub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𝑐𝑣</m:t>
                              </m:r>
                            </m:sub>
                          </m:sSub>
                          <m:d>
                            <m:d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sz="2000" b="1" i="1"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CA" sz="20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i="1" smtClean="0">
                          <a:latin typeface="Cambria Math" panose="02040503050406030204" pitchFamily="18" charset="0"/>
                        </a:rPr>
                        <m:t>+ </m:t>
                      </m:r>
                      <m:f>
                        <m:fPr>
                          <m:ctrlPr>
                            <a:rPr lang="en-CA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4</m:t>
                          </m:r>
                          <m:sSup>
                            <m:sSup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ℏ</m:t>
                          </m:r>
                        </m:den>
                      </m:f>
                      <m:nary>
                        <m:naryPr>
                          <m:chr m:val="∑"/>
                          <m:limLoc m:val="undOvr"/>
                          <m:supHide m:val="on"/>
                          <m:ctrlPr>
                            <a:rPr lang="en-CA" sz="20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𝑣𝑐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CA" sz="2000" b="1" i="1">
                                      <a:latin typeface="Cambria Math" panose="02040503050406030204" pitchFamily="18" charset="0"/>
                                    </a:rPr>
                                    <m:t>𝒌</m:t>
                                  </m:r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sSub>
                                <m:sSubPr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𝑐𝑣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CA" sz="2000" b="1" i="1">
                                      <a:latin typeface="Cambria Math" panose="02040503050406030204" pitchFamily="18" charset="0"/>
                                    </a:rPr>
                                    <m:t>𝒌</m:t>
                                  </m:r>
                                </m:e>
                              </m:d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𝑐𝑣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CA" sz="2000" b="1" i="1">
                                      <a:latin typeface="Cambria Math" panose="02040503050406030204" pitchFamily="18" charset="0"/>
                                    </a:rPr>
                                    <m:t>𝒌</m:t>
                                  </m:r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sSub>
                                <m:sSubPr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𝑣𝑐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CA" sz="2000" b="1" i="1">
                                      <a:latin typeface="Cambria Math" panose="02040503050406030204" pitchFamily="18" charset="0"/>
                                    </a:rPr>
                                    <m:t>𝒌</m:t>
                                  </m:r>
                                </m:e>
                              </m:d>
                            </m:e>
                          </m:d>
                          <m:sSub>
                            <m:sSub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>
                                  <a:latin typeface="Cambria Math" panose="02040503050406030204" pitchFamily="18" charset="0"/>
                                </a:rPr>
                                <m:t>𝛻</m:t>
                              </m:r>
                            </m:e>
                            <m:sub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𝑐𝑣</m:t>
                              </m:r>
                            </m:sub>
                          </m:sSub>
                          <m:d>
                            <m:d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sz="2000" b="1" i="1"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e>
                          </m:d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∙</m:t>
                          </m:r>
                          <m:r>
                            <a:rPr lang="en-CA" sz="2000" b="1" i="1">
                              <a:latin typeface="Cambria Math" panose="02040503050406030204" pitchFamily="18" charset="0"/>
                            </a:rPr>
                            <m:t>𝑨</m:t>
                          </m:r>
                          <m:d>
                            <m:d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nary>
                      <m:r>
                        <a:rPr lang="en-CA" sz="2000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CA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  <m:sSub>
                            <m:sSub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𝐴</m:t>
                          </m:r>
                        </m:den>
                      </m:f>
                      <m:nary>
                        <m:naryPr>
                          <m:chr m:val="∑"/>
                          <m:limLoc m:val="undOvr"/>
                          <m:supHide m:val="on"/>
                          <m:ctrlPr>
                            <a:rPr lang="en-CA" sz="20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CA" sz="2000" b="1" i="1">
                              <a:latin typeface="Cambria Math" panose="02040503050406030204" pitchFamily="18" charset="0"/>
                            </a:rPr>
                            <m:t>𝒌</m:t>
                          </m:r>
                        </m:sub>
                        <m:sup/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𝑐𝑐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CA" sz="2000" b="1" i="1">
                                      <a:latin typeface="Cambria Math" panose="02040503050406030204" pitchFamily="18" charset="0"/>
                                    </a:rPr>
                                    <m:t>𝒌</m:t>
                                  </m:r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𝑣𝑣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CA" sz="2000" b="1" i="1">
                                      <a:latin typeface="Cambria Math" panose="02040503050406030204" pitchFamily="18" charset="0"/>
                                    </a:rPr>
                                    <m:t>𝒌</m:t>
                                  </m:r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d>
                          <m:acc>
                            <m:accPr>
                              <m:chr m:val="̂"/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CA" sz="2000" b="1" i="1"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e>
                          </m:acc>
                        </m:e>
                      </m:nary>
                      <m:r>
                        <a:rPr lang="en-US" sz="2000" i="1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CA" sz="2000" i="1">
                          <a:latin typeface="Cambria Math" panose="02040503050406030204" pitchFamily="18" charset="0"/>
                        </a:rPr>
                        <m:t>+ </m:t>
                      </m:r>
                      <m:f>
                        <m:fPr>
                          <m:ctrlPr>
                            <a:rPr lang="en-CA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8</m:t>
                          </m:r>
                          <m:sSup>
                            <m:sSup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ћ</m:t>
                          </m:r>
                        </m:den>
                      </m:f>
                      <m:nary>
                        <m:naryPr>
                          <m:chr m:val="∑"/>
                          <m:limLoc m:val="undOvr"/>
                          <m:supHide m:val="on"/>
                          <m:ctrlPr>
                            <a:rPr lang="en-CA" sz="20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CA" sz="2000" b="1" i="1">
                              <a:latin typeface="Cambria Math" panose="02040503050406030204" pitchFamily="18" charset="0"/>
                            </a:rPr>
                            <m:t>𝒌</m:t>
                          </m:r>
                        </m:sub>
                        <m:sup/>
                        <m:e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𝐼𝑚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𝑐𝑣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CA" sz="2000" b="1" i="1">
                                      <a:latin typeface="Cambria Math" panose="02040503050406030204" pitchFamily="18" charset="0"/>
                                    </a:rPr>
                                    <m:t>𝒌</m:t>
                                  </m:r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sSub>
                                <m:sSubPr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𝛻</m:t>
                                  </m:r>
                                </m:e>
                                <m:sub>
                                  <m:r>
                                    <a:rPr lang="en-CA" sz="2000" b="1" i="1">
                                      <a:latin typeface="Cambria Math" panose="02040503050406030204" pitchFamily="18" charset="0"/>
                                    </a:rPr>
                                    <m:t>𝒌</m:t>
                                  </m:r>
                                </m:sub>
                              </m:sSub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CA" sz="2000" b="1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  <m:t>𝑐𝑣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CA" sz="2000" b="1" i="1">
                                          <a:latin typeface="Cambria Math" panose="02040503050406030204" pitchFamily="18" charset="0"/>
                                        </a:rPr>
                                        <m:t>𝒌</m:t>
                                      </m:r>
                                    </m:e>
                                  </m:d>
                                  <m:sSub>
                                    <m:sSubPr>
                                      <m:ctrlP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sz="2000" b="1" i="1">
                                          <a:latin typeface="Cambria Math" panose="02040503050406030204" pitchFamily="18" charset="0"/>
                                        </a:rPr>
                                        <m:t>𝝃</m:t>
                                      </m:r>
                                    </m:e>
                                    <m:sub>
                                      <m: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  <m:t>𝑣𝑐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CA" sz="2000" b="1" i="1">
                                          <a:latin typeface="Cambria Math" panose="02040503050406030204" pitchFamily="18" charset="0"/>
                                        </a:rPr>
                                        <m:t>𝒌</m:t>
                                      </m:r>
                                    </m:e>
                                  </m:d>
                                </m:e>
                              </m:d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n-CA" sz="2000" b="1" i="1"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  <m:d>
                                <m:dPr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d>
                        </m:e>
                      </m:nary>
                      <m:r>
                        <a:rPr lang="en-CA" sz="2000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CA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4</m:t>
                          </m:r>
                          <m:sSup>
                            <m:sSup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ℏ</m:t>
                          </m:r>
                        </m:den>
                      </m:f>
                      <m:nary>
                        <m:naryPr>
                          <m:chr m:val="∑"/>
                          <m:limLoc m:val="undOvr"/>
                          <m:supHide m:val="on"/>
                          <m:ctrlPr>
                            <a:rPr lang="en-CA" sz="20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CA" sz="2000" b="1" i="1">
                              <a:latin typeface="Cambria Math" panose="02040503050406030204" pitchFamily="18" charset="0"/>
                            </a:rPr>
                            <m:t>𝒌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𝜕</m:t>
                                      </m:r>
                                    </m:e>
                                    <m:sup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b>
                                    <m:sSubPr>
                                      <m:ctrlP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</m:sub>
                                  </m:s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  <m:t>𝒌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sSup>
                                    <m:sSupPr>
                                      <m:ctrlP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b="1" i="1">
                                          <a:latin typeface="Cambria Math" panose="02040503050406030204" pitchFamily="18" charset="0"/>
                                        </a:rPr>
                                        <m:t>𝒌</m:t>
                                      </m:r>
                                    </m:e>
                                    <m:sup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𝑣𝑣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CA" sz="2000" b="1" i="1">
                                      <a:latin typeface="Cambria Math" panose="02040503050406030204" pitchFamily="18" charset="0"/>
                                    </a:rPr>
                                    <m:t>𝒌</m:t>
                                  </m:r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𝜕</m:t>
                                      </m:r>
                                    </m:e>
                                    <m:sup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b>
                                    <m:sSubPr>
                                      <m:ctrlP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sub>
                                  </m:s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  <m:t>𝒌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sSup>
                                    <m:sSupPr>
                                      <m:ctrlP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b="1" i="1">
                                          <a:latin typeface="Cambria Math" panose="02040503050406030204" pitchFamily="18" charset="0"/>
                                        </a:rPr>
                                        <m:t>𝒌</m:t>
                                      </m:r>
                                    </m:e>
                                    <m:sup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𝑐𝑐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CA" sz="2000" b="1" i="1">
                                      <a:latin typeface="Cambria Math" panose="02040503050406030204" pitchFamily="18" charset="0"/>
                                    </a:rPr>
                                    <m:t>𝒌</m:t>
                                  </m:r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d>
                          <m:r>
                            <a:rPr lang="en-CA" sz="2000" b="1" i="1">
                              <a:latin typeface="Cambria Math" panose="02040503050406030204" pitchFamily="18" charset="0"/>
                            </a:rPr>
                            <m:t>𝑨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CA" dirty="0"/>
              </a:p>
              <a:p>
                <a:endParaRPr lang="en-CA" dirty="0"/>
              </a:p>
              <a:p>
                <a:endParaRPr lang="en-CA" dirty="0"/>
              </a:p>
              <a:p>
                <a:endParaRPr lang="en-CA" dirty="0"/>
              </a:p>
              <a:p>
                <a:endParaRPr lang="en-CA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413" y="2242609"/>
                <a:ext cx="7632848" cy="505702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867561" y="975273"/>
                <a:ext cx="7270195" cy="11004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CA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200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r>
                        <a:rPr lang="en-CA" sz="20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200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sz="2000">
                                  <a:latin typeface="Cambria Math" panose="02040503050406030204" pitchFamily="18" charset="0"/>
                                </a:rPr>
                                <m:t>ℏ</m:t>
                              </m:r>
                            </m:e>
                            <m:sup>
                              <m:r>
                                <a:rPr lang="en-CA" sz="20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CA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"/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CA" sz="2000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</m:e>
                                <m:sup>
                                  <m:r>
                                    <a:rPr lang="en-CA" sz="20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en-CA" sz="200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CA" sz="2000" b="1" i="1"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e>
                          </m:d>
                        </m:num>
                        <m:den>
                          <m:r>
                            <a:rPr lang="en-CA" sz="2000">
                              <a:latin typeface="Cambria Math" panose="02040503050406030204" pitchFamily="18" charset="0"/>
                            </a:rPr>
                            <m:t>𝜕</m:t>
                          </m:r>
                          <m:sSup>
                            <m:sSup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p>
                          </m:sSup>
                          <m:r>
                            <a:rPr lang="en-CA" sz="2000">
                              <a:latin typeface="Cambria Math" panose="02040503050406030204" pitchFamily="18" charset="0"/>
                            </a:rPr>
                            <m:t>𝜕</m:t>
                          </m:r>
                          <m:sSup>
                            <m:sSup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p>
                          </m:sSup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−</m:t>
                      </m:r>
                      <m:nary>
                        <m:naryPr>
                          <m:chr m:val="∑"/>
                          <m:limLoc m:val="undOvr"/>
                          <m:supHide m:val="on"/>
                          <m:ctrlPr>
                            <a:rPr lang="en-CA" sz="20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CA" sz="2000">
                              <a:latin typeface="Cambria Math" panose="02040503050406030204" pitchFamily="18" charset="0"/>
                            </a:rPr>
                            <m:t>≠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begChr m:val=""/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sSubSup>
                                        <m:sSubSupPr>
                                          <m:ctrlPr>
                                            <a:rPr lang="en-CA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CA" sz="2000" i="1">
                                              <a:latin typeface="Cambria Math" panose="02040503050406030204" pitchFamily="18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n-CA" sz="2000" i="1">
                                              <a:latin typeface="Cambria Math" panose="02040503050406030204" pitchFamily="18" charset="0"/>
                                            </a:rPr>
                                            <m:t>𝑛𝑚</m:t>
                                          </m:r>
                                        </m:sub>
                                        <m:sup>
                                          <m:r>
                                            <a:rPr lang="en-CA" sz="20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  <m: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n-CA" sz="2000" b="1" i="1">
                                          <a:latin typeface="Cambria Math" panose="02040503050406030204" pitchFamily="18" charset="0"/>
                                        </a:rPr>
                                        <m:t>𝒌</m:t>
                                      </m:r>
                                      <m: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  <m:r>
                                        <a:rPr lang="en-CA" sz="2000" b="1" i="1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n-CA" sz="2000" b="1" i="1">
                                          <a:latin typeface="Cambria Math" panose="02040503050406030204" pitchFamily="18" charset="0"/>
                                        </a:rPr>
                                        <m:t>𝝃</m:t>
                                      </m:r>
                                    </m:e>
                                    <m:sub>
                                      <m: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  <m:t>𝑛𝑚</m:t>
                                      </m:r>
                                    </m:sub>
                                    <m:sup>
                                      <m: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p>
                                  </m:sSubSup>
                                  <m:d>
                                    <m:dPr>
                                      <m:ctrlP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CA" sz="2000" b="1" i="1">
                                          <a:latin typeface="Cambria Math" panose="02040503050406030204" pitchFamily="18" charset="0"/>
                                        </a:rPr>
                                        <m:t>𝒌</m:t>
                                      </m:r>
                                    </m:e>
                                  </m:d>
                                  <m:sSubSup>
                                    <m:sSubSupPr>
                                      <m:ctrlP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CA" sz="2000" b="1" i="1">
                                          <a:latin typeface="Cambria Math" panose="02040503050406030204" pitchFamily="18" charset="0"/>
                                        </a:rPr>
                                        <m:t>𝝃</m:t>
                                      </m:r>
                                    </m:e>
                                    <m:sub>
                                      <m: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  <m:t>𝑚𝑛</m:t>
                                      </m:r>
                                    </m:sub>
                                    <m:sup>
                                      <m: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p>
                                  </m:sSubSup>
                                  <m:d>
                                    <m:dPr>
                                      <m:ctrlP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CA" sz="2000" b="1" i="1">
                                          <a:latin typeface="Cambria Math" panose="02040503050406030204" pitchFamily="18" charset="0"/>
                                        </a:rPr>
                                        <m:t>𝒌</m:t>
                                      </m:r>
                                    </m:e>
                                  </m:d>
                                  <m:r>
                                    <a:rPr lang="en-CA" sz="200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Sup>
                                    <m:sSubSupPr>
                                      <m:ctrlP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CA" sz="2000" b="1" i="1">
                                          <a:latin typeface="Cambria Math" panose="02040503050406030204" pitchFamily="18" charset="0"/>
                                        </a:rPr>
                                        <m:t>𝝃</m:t>
                                      </m:r>
                                    </m:e>
                                    <m:sub>
                                      <m: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  <m:t>𝑛𝑚</m:t>
                                      </m:r>
                                    </m:sub>
                                    <m:sup>
                                      <m: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p>
                                  </m:sSubSup>
                                  <m:r>
                                    <a:rPr lang="en-CA" sz="200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CA" sz="2000" b="1" i="1">
                                      <a:latin typeface="Cambria Math" panose="02040503050406030204" pitchFamily="18" charset="0"/>
                                    </a:rPr>
                                    <m:t>𝒌</m:t>
                                  </m:r>
                                  <m:r>
                                    <a:rPr lang="en-CA" sz="200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  <m:sSubSup>
                                    <m:sSubSupPr>
                                      <m:ctrlP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CA" sz="2000" b="1" i="1">
                                          <a:latin typeface="Cambria Math" panose="02040503050406030204" pitchFamily="18" charset="0"/>
                                        </a:rPr>
                                        <m:t>𝝃</m:t>
                                      </m:r>
                                    </m:e>
                                    <m:sub>
                                      <m: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  <m:t>𝑚𝑛</m:t>
                                      </m:r>
                                    </m:sub>
                                    <m:sup>
                                      <m: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p>
                                  </m:sSubSup>
                                  <m:r>
                                    <a:rPr lang="en-CA" sz="200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CA" sz="2000" b="1" i="1">
                                      <a:latin typeface="Cambria Math" panose="02040503050406030204" pitchFamily="18" charset="0"/>
                                    </a:rPr>
                                    <m:t>𝒌</m:t>
                                  </m:r>
                                  <m:r>
                                    <a:rPr lang="en-CA" sz="2000" b="1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d>
                            </m:num>
                            <m:den>
                              <m:d>
                                <m:dPr>
                                  <m:begChr m:val=""/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p>
                                      <m:r>
                                        <a:rPr lang="en-CA" sz="200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CA" sz="200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CA" sz="2000" b="1" i="1">
                                          <a:latin typeface="Cambria Math" panose="02040503050406030204" pitchFamily="18" charset="0"/>
                                        </a:rPr>
                                        <m:t>𝒌</m:t>
                                      </m:r>
                                    </m:e>
                                  </m:d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CA" sz="2000" b="1" i="1">
                                          <a:latin typeface="Cambria Math" panose="02040503050406030204" pitchFamily="18" charset="0"/>
                                        </a:rPr>
                                        <m:t>𝒌</m:t>
                                      </m:r>
                                    </m:e>
                                  </m:d>
                                </m:e>
                              </m:d>
                            </m:den>
                          </m:f>
                        </m:e>
                      </m:nary>
                    </m:oMath>
                  </m:oMathPara>
                </a14:m>
                <a:endParaRPr lang="en-CA" sz="2000" dirty="0"/>
              </a:p>
              <a:p>
                <a:endParaRPr lang="en-CA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561" y="975273"/>
                <a:ext cx="7270195" cy="110042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605" y="-105581"/>
            <a:ext cx="7776864" cy="1052736"/>
          </a:xfrm>
        </p:spPr>
        <p:txBody>
          <a:bodyPr/>
          <a:lstStyle/>
          <a:p>
            <a:r>
              <a:rPr lang="en-US" sz="3000" dirty="0" smtClean="0"/>
              <a:t>First order </a:t>
            </a:r>
            <a:r>
              <a:rPr lang="en-US" sz="3000" dirty="0" err="1" smtClean="0"/>
              <a:t>Intraband</a:t>
            </a:r>
            <a:r>
              <a:rPr lang="en-US" sz="3000" dirty="0" smtClean="0"/>
              <a:t> Conductivity</a:t>
            </a:r>
            <a:endParaRPr lang="en-CA" sz="3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16D3DA-473D-4340-B967-E176CEC66525}" type="slidenum">
              <a:rPr lang="fr-CA" smtClean="0"/>
              <a:pPr>
                <a:defRPr/>
              </a:pPr>
              <a:t>11</a:t>
            </a:fld>
            <a:endParaRPr lang="fr-CA" dirty="0"/>
          </a:p>
        </p:txBody>
      </p:sp>
      <p:sp>
        <p:nvSpPr>
          <p:cNvPr id="6" name="TextBox 5"/>
          <p:cNvSpPr txBox="1"/>
          <p:nvPr/>
        </p:nvSpPr>
        <p:spPr>
          <a:xfrm>
            <a:off x="2380467" y="6124944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b="1" dirty="0">
                <a:solidFill>
                  <a:srgbClr val="008000"/>
                </a:solidFill>
              </a:rPr>
              <a:t>I. Al-</a:t>
            </a:r>
            <a:r>
              <a:rPr lang="en-CA" sz="1400" b="1" dirty="0" err="1">
                <a:solidFill>
                  <a:srgbClr val="008000"/>
                </a:solidFill>
              </a:rPr>
              <a:t>Naib</a:t>
            </a:r>
            <a:r>
              <a:rPr lang="en-CA" sz="1400" b="1" dirty="0">
                <a:solidFill>
                  <a:srgbClr val="008000"/>
                </a:solidFill>
              </a:rPr>
              <a:t> et al., Phys. Rev. </a:t>
            </a:r>
            <a:r>
              <a:rPr lang="fr-CA" sz="1400" b="1" dirty="0">
                <a:solidFill>
                  <a:srgbClr val="008000"/>
                </a:solidFill>
              </a:rPr>
              <a:t>B 90, 245423, 2014</a:t>
            </a:r>
          </a:p>
          <a:p>
            <a:endParaRPr lang="en-C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 Placeholder 7"/>
              <p:cNvSpPr txBox="1">
                <a:spLocks noGrp="1"/>
              </p:cNvSpPr>
              <p:nvPr>
                <p:ph type="body" sz="quarter" idx="11"/>
              </p:nvPr>
            </p:nvSpPr>
            <p:spPr>
              <a:xfrm>
                <a:off x="372889" y="1024315"/>
                <a:ext cx="8280846" cy="40096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indent="0">
                  <a:buNone/>
                </a:pPr>
                <a:endParaRPr lang="en-CA" sz="2400" dirty="0" smtClean="0"/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400" b="1" dirty="0">
                    <a:solidFill>
                      <a:schemeClr val="accent1"/>
                    </a:solidFill>
                  </a:rPr>
                  <a:t>Length </a:t>
                </a:r>
                <a:r>
                  <a:rPr lang="en-US" sz="2400" b="1" dirty="0" smtClean="0">
                    <a:solidFill>
                      <a:schemeClr val="accent1"/>
                    </a:solidFill>
                  </a:rPr>
                  <a:t>Gauge:</a:t>
                </a:r>
                <a:endParaRPr lang="en-US" sz="2400" b="1" dirty="0">
                  <a:solidFill>
                    <a:schemeClr val="accent1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CA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     </m:t>
                          </m:r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d>
                        <m:dPr>
                          <m:ctrlP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n-CA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sSup>
                            <m:sSupPr>
                              <m:ctrlP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ℏ</m:t>
                              </m:r>
                            </m:e>
                            <m:sup>
                              <m: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num>
                            <m:den>
                              <m: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den>
                          </m:f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CA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ln</m:t>
                      </m:r>
                      <m:r>
                        <a:rPr lang="en-CA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⁡</m:t>
                      </m:r>
                      <m:r>
                        <a:rPr lang="en-CA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CA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m:rPr>
                          <m:sty m:val="p"/>
                        </m:rPr>
                        <a:rPr lang="en-CA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cosh</m:t>
                      </m:r>
                      <m:r>
                        <a:rPr lang="en-CA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⁡</m:t>
                      </m:r>
                      <m:r>
                        <a:rPr lang="en-CA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f>
                        <m:fPr>
                          <m:ctrlP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𝛽𝜇</m:t>
                          </m:r>
                        </m:num>
                        <m:den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CA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))</m:t>
                      </m:r>
                    </m:oMath>
                  </m:oMathPara>
                </a14:m>
                <a:endParaRPr lang="en-CA" sz="2400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CA" sz="2400" dirty="0">
                  <a:solidFill>
                    <a:schemeClr val="tx1"/>
                  </a:solidFill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CA" sz="2400" b="1" dirty="0">
                    <a:solidFill>
                      <a:schemeClr val="accent1"/>
                    </a:solidFill>
                  </a:rPr>
                  <a:t>Velocity Gauge</a:t>
                </a:r>
                <a:r>
                  <a:rPr lang="en-CA" sz="2400" b="1" dirty="0" smtClean="0">
                    <a:solidFill>
                      <a:schemeClr val="accent1"/>
                    </a:solidFill>
                  </a:rPr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d>
                        <m:dPr>
                          <m:ctrlP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n-CA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sSup>
                            <m:sSupPr>
                              <m:ctrlP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ℏ</m:t>
                              </m:r>
                            </m:e>
                            <m:sup>
                              <m: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CA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ln</m:t>
                      </m:r>
                      <m:r>
                        <a:rPr lang="en-CA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⁡</m:t>
                      </m:r>
                      <m:r>
                        <a:rPr lang="en-CA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CA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m:rPr>
                          <m:sty m:val="p"/>
                        </m:rPr>
                        <a:rPr lang="en-CA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cosh</m:t>
                      </m:r>
                      <m:r>
                        <a:rPr lang="en-CA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⁡</m:t>
                      </m:r>
                      <m:r>
                        <a:rPr lang="en-CA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f>
                        <m:fPr>
                          <m:ctrlP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𝛽𝜇</m:t>
                          </m:r>
                        </m:num>
                        <m:den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CA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))</m:t>
                      </m:r>
                    </m:oMath>
                  </m:oMathPara>
                </a14:m>
                <a:endParaRPr lang="en-CA" sz="24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CA" sz="2400" dirty="0"/>
              </a:p>
            </p:txBody>
          </p:sp>
        </mc:Choice>
        <mc:Fallback xmlns="">
          <p:sp>
            <p:nvSpPr>
              <p:cNvPr id="8" name="Text Placeholder 7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xfrm>
                <a:off x="372889" y="1024315"/>
                <a:ext cx="8280846" cy="4009687"/>
              </a:xfrm>
              <a:prstGeom prst="rect">
                <a:avLst/>
              </a:prstGeom>
              <a:blipFill rotWithShape="0">
                <a:blip r:embed="rId2"/>
                <a:stretch>
                  <a:fillRect l="-957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val 8"/>
          <p:cNvSpPr/>
          <p:nvPr/>
        </p:nvSpPr>
        <p:spPr>
          <a:xfrm>
            <a:off x="4297288" y="4136035"/>
            <a:ext cx="432048" cy="648072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82862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Order </a:t>
            </a:r>
            <a:r>
              <a:rPr lang="en-US" dirty="0" err="1" smtClean="0"/>
              <a:t>Interband</a:t>
            </a:r>
            <a:r>
              <a:rPr lang="en-US" dirty="0" smtClean="0"/>
              <a:t> Conductivity</a:t>
            </a:r>
            <a:endParaRPr lang="en-C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1"/>
              </p:nvPr>
            </p:nvSpPr>
            <p:spPr>
              <a:xfrm>
                <a:off x="372889" y="957115"/>
                <a:ext cx="8280846" cy="5512147"/>
              </a:xfrm>
            </p:spPr>
            <p:txBody>
              <a:bodyPr/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en-CA" sz="2200" b="1" dirty="0" smtClean="0"/>
                  <a:t>Length Gauge:</a:t>
                </a:r>
              </a:p>
              <a:p>
                <a:pPr marL="0" indent="0">
                  <a:buNone/>
                </a:pPr>
                <a:r>
                  <a:rPr lang="en-CA" sz="2400" dirty="0" smtClean="0"/>
                  <a:t>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CA" sz="2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  <m:sup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r>
                        <a:rPr lang="en-CA" sz="22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 −</m:t>
                      </m:r>
                      <m:f>
                        <m:fPr>
                          <m:ctrlPr>
                            <a:rPr lang="en-CA" sz="2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sSup>
                            <m:sSupPr>
                              <m:ctrlP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ℏ</m:t>
                          </m:r>
                        </m:den>
                      </m:f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CA" sz="2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CA" sz="2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CA" sz="2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𝑐𝑣</m:t>
                                  </m:r>
                                </m:sub>
                              </m:sSub>
                            </m:den>
                          </m:f>
                          <m:f>
                            <m:fPr>
                              <m:ctrlP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CA" sz="2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CA" sz="2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𝑐𝑣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CA" sz="2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CA" sz="2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𝑐𝑣</m:t>
                                  </m:r>
                                </m:sub>
                              </m:sSub>
                              <m: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CA" sz="2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CA" sz="2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num>
                                <m:den>
                                  <m:r>
                                    <a:rPr lang="en-CA" sz="2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den>
                              </m:f>
                              <m: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den>
                          </m:f>
                        </m:e>
                      </m:nary>
                      <m:f>
                        <m:fPr>
                          <m:ctrlPr>
                            <a:rPr lang="en-CA" sz="2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CA" sz="2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sinh</m:t>
                          </m:r>
                          <m:r>
                            <a:rPr lang="en-CA" sz="2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⁡</m:t>
                          </m:r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f>
                            <m:fPr>
                              <m:ctrlP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ℏ</m:t>
                              </m:r>
                              <m:sSub>
                                <m:sSubPr>
                                  <m:ctrlPr>
                                    <a:rPr lang="en-CA" sz="2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CA" sz="2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𝑐𝑣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func>
                            <m:funcPr>
                              <m:ctrlP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CA" sz="2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cosh</m:t>
                              </m:r>
                            </m:fName>
                            <m:e>
                              <m: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𝛽𝜇</m:t>
                              </m:r>
                              <m: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unc>
                                <m:funcPr>
                                  <m:ctrlPr>
                                    <a:rPr lang="en-CA" sz="2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CA" sz="22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cosh</m:t>
                                  </m:r>
                                </m:fName>
                                <m:e>
                                  <m:r>
                                    <a:rPr lang="en-CA" sz="2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  <m:r>
                                    <a:rPr lang="en-CA" sz="2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f>
                                    <m:fPr>
                                      <m:ctrlPr>
                                        <a:rPr lang="en-CA" sz="22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CA" sz="22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ℏ</m:t>
                                      </m:r>
                                      <m:sSub>
                                        <m:sSubPr>
                                          <m:ctrlPr>
                                            <a:rPr lang="en-CA" sz="22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CA" sz="22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n-CA" sz="22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𝑐𝑣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CA" sz="22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  <m:r>
                                    <a:rPr lang="en-CA" sz="2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func>
                            </m:e>
                          </m:func>
                        </m:den>
                      </m:f>
                    </m:oMath>
                  </m:oMathPara>
                </a14:m>
                <a:endParaRPr lang="en-CA" sz="2200" dirty="0" smtClean="0"/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200" b="1" dirty="0" smtClean="0"/>
                  <a:t>Velocity Gauge: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endParaRPr lang="en-US" sz="2200" b="1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  <m:sup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r>
                        <a:rPr lang="en-CA" sz="22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 −</m:t>
                      </m:r>
                      <m:f>
                        <m:fPr>
                          <m:ctrlP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sSup>
                            <m:sSupPr>
                              <m:ctrlP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ℏ</m:t>
                          </m:r>
                        </m:den>
                      </m:f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CA" sz="22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2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2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𝑐𝑣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CA" sz="22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den>
                          </m:f>
                          <m:f>
                            <m:fPr>
                              <m:ctrlP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CA" sz="2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CA" sz="2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𝑐𝑣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CA" sz="2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CA" sz="2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𝑐𝑣</m:t>
                                  </m:r>
                                </m:sub>
                              </m:sSub>
                              <m: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CA" sz="2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CA" sz="2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num>
                                <m:den>
                                  <m:r>
                                    <a:rPr lang="en-CA" sz="2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den>
                              </m:f>
                              <m: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den>
                          </m:f>
                        </m:e>
                      </m:nary>
                      <m:f>
                        <m:fPr>
                          <m:ctrlP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CA" sz="2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sinh</m:t>
                          </m:r>
                          <m:r>
                            <a:rPr lang="en-CA" sz="2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⁡</m:t>
                          </m:r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f>
                            <m:fPr>
                              <m:ctrlP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ℏ</m:t>
                              </m:r>
                              <m:sSub>
                                <m:sSubPr>
                                  <m:ctrlPr>
                                    <a:rPr lang="en-CA" sz="2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CA" sz="2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𝑐𝑣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func>
                            <m:funcPr>
                              <m:ctrlP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CA" sz="2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cosh</m:t>
                              </m:r>
                            </m:fName>
                            <m:e>
                              <m: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𝛽𝜇</m:t>
                              </m:r>
                              <m: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unc>
                                <m:funcPr>
                                  <m:ctrlPr>
                                    <a:rPr lang="en-CA" sz="2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CA" sz="22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cosh</m:t>
                                  </m:r>
                                </m:fName>
                                <m:e>
                                  <m:r>
                                    <a:rPr lang="en-CA" sz="2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  <m:r>
                                    <a:rPr lang="en-CA" sz="2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f>
                                    <m:fPr>
                                      <m:ctrlPr>
                                        <a:rPr lang="en-CA" sz="22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CA" sz="22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ℏ</m:t>
                                      </m:r>
                                      <m:sSub>
                                        <m:sSubPr>
                                          <m:ctrlPr>
                                            <a:rPr lang="en-CA" sz="22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CA" sz="22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n-CA" sz="22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𝑐𝑣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CA" sz="22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  <m:r>
                                    <a:rPr lang="en-CA" sz="2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func>
                            </m:e>
                          </m:func>
                        </m:den>
                      </m:f>
                    </m:oMath>
                  </m:oMathPara>
                </a14:m>
                <a:endParaRPr lang="en-CA" sz="2200" dirty="0"/>
              </a:p>
              <a:p>
                <a:pPr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CA" sz="2800" b="1" i="1">
                        <a:latin typeface="Cambria Math" panose="02040503050406030204" pitchFamily="18" charset="0"/>
                      </a:rPr>
                      <m:t>𝝉</m:t>
                    </m:r>
                    <m:r>
                      <a:rPr lang="en-CA" sz="2800" b="1" i="1">
                        <a:latin typeface="Cambria Math" panose="02040503050406030204" pitchFamily="18" charset="0"/>
                      </a:rPr>
                      <m:t> → </m:t>
                    </m:r>
                    <m:r>
                      <a:rPr lang="en-CA" sz="2800" b="1" i="1">
                        <a:latin typeface="Cambria Math" panose="02040503050406030204" pitchFamily="18" charset="0"/>
                      </a:rPr>
                      <m:t>∞</m:t>
                    </m:r>
                  </m:oMath>
                </a14:m>
                <a:endParaRPr lang="en-CA" sz="2800" b="1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CA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CA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  <m:sup>
                          <m:r>
                            <a:rPr lang="en-CA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CA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r>
                        <a:rPr lang="en-CA" sz="2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CA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CA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CA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CA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CA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ℏ</m:t>
                          </m:r>
                        </m:den>
                      </m:f>
                    </m:oMath>
                  </m:oMathPara>
                </a14:m>
                <a:endParaRPr lang="en-CA" sz="2800" dirty="0"/>
              </a:p>
              <a:p>
                <a:pPr>
                  <a:buFont typeface="Wingdings" panose="05000000000000000000" pitchFamily="2" charset="2"/>
                  <a:buChar char="Ø"/>
                </a:pPr>
                <a:endParaRPr lang="en-CA" dirty="0" smtClean="0"/>
              </a:p>
              <a:p>
                <a:pPr marL="0" indent="0">
                  <a:buNone/>
                </a:pPr>
                <a:endParaRPr lang="en-CA" dirty="0"/>
              </a:p>
              <a:p>
                <a:pPr marL="0" indent="0">
                  <a:buNone/>
                </a:pPr>
                <a:endParaRPr lang="en-CA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xfrm>
                <a:off x="372889" y="957115"/>
                <a:ext cx="8280846" cy="5512147"/>
              </a:xfrm>
              <a:blipFill rotWithShape="0">
                <a:blip r:embed="rId2"/>
                <a:stretch>
                  <a:fillRect l="-809" t="-664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16D3DA-473D-4340-B967-E176CEC66525}" type="slidenum">
              <a:rPr lang="fr-CA" smtClean="0"/>
              <a:pPr>
                <a:defRPr/>
              </a:pPr>
              <a:t>12</a:t>
            </a:fld>
            <a:endParaRPr lang="fr-CA" dirty="0"/>
          </a:p>
        </p:txBody>
      </p:sp>
      <p:sp>
        <p:nvSpPr>
          <p:cNvPr id="5" name="Oval 4"/>
          <p:cNvSpPr/>
          <p:nvPr/>
        </p:nvSpPr>
        <p:spPr>
          <a:xfrm>
            <a:off x="2915817" y="1916832"/>
            <a:ext cx="530696" cy="1008112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Oval 5"/>
          <p:cNvSpPr/>
          <p:nvPr/>
        </p:nvSpPr>
        <p:spPr>
          <a:xfrm>
            <a:off x="2859903" y="3714040"/>
            <a:ext cx="540060" cy="984499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32723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Summary</a:t>
            </a:r>
            <a:endParaRPr lang="fr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72852" y="770532"/>
            <a:ext cx="8280920" cy="5904905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CA" sz="2200" dirty="0"/>
              <a:t>If one uses the mass sum </a:t>
            </a:r>
            <a:r>
              <a:rPr lang="en-CA" sz="2200" dirty="0" smtClean="0"/>
              <a:t>rule and neglects scattering, </a:t>
            </a:r>
            <a:r>
              <a:rPr lang="en-CA" sz="2200" dirty="0"/>
              <a:t>two </a:t>
            </a:r>
            <a:r>
              <a:rPr lang="en-CA" sz="2200" dirty="0" smtClean="0"/>
              <a:t>gauges </a:t>
            </a:r>
            <a:r>
              <a:rPr lang="en-CA" sz="2200" dirty="0"/>
              <a:t>yield </a:t>
            </a:r>
            <a:r>
              <a:rPr lang="en-CA" sz="2200" dirty="0" smtClean="0"/>
              <a:t>identical </a:t>
            </a:r>
            <a:r>
              <a:rPr lang="en-CA" sz="2200" dirty="0"/>
              <a:t>linear conductivities</a:t>
            </a:r>
            <a:r>
              <a:rPr lang="en-CA" sz="2200" dirty="0" smtClean="0"/>
              <a:t>.</a:t>
            </a:r>
          </a:p>
          <a:p>
            <a:pPr marL="0" indent="0">
              <a:buNone/>
            </a:pPr>
            <a:endParaRPr lang="en-CA" sz="22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2200" dirty="0" smtClean="0"/>
              <a:t>If we consider scattering term, even the linear </a:t>
            </a:r>
            <a:r>
              <a:rPr lang="en-US" sz="2200" dirty="0" err="1" smtClean="0"/>
              <a:t>interband</a:t>
            </a:r>
            <a:r>
              <a:rPr lang="en-US" sz="2200" dirty="0" smtClean="0"/>
              <a:t> conductivity is quite different in two gauges.</a:t>
            </a:r>
          </a:p>
          <a:p>
            <a:pPr marL="0" indent="0">
              <a:buNone/>
            </a:pPr>
            <a:r>
              <a:rPr lang="en-US" sz="2400" dirty="0" smtClean="0"/>
              <a:t>  </a:t>
            </a:r>
            <a:endParaRPr lang="en-CA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CA" sz="2200" dirty="0" smtClean="0"/>
              <a:t> </a:t>
            </a:r>
            <a:r>
              <a:rPr lang="en-US" sz="2200" dirty="0" smtClean="0"/>
              <a:t>One should do calculations in the interaction picture when employing velocity gauge.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 </a:t>
            </a:r>
            <a:r>
              <a:rPr lang="en-CA" sz="2200" smtClean="0"/>
              <a:t>Nonlinear </a:t>
            </a:r>
            <a:r>
              <a:rPr lang="en-CA" sz="2200" dirty="0"/>
              <a:t>response can be quite different for the two approaches, due </a:t>
            </a:r>
            <a:r>
              <a:rPr lang="en-CA" sz="2200" dirty="0" smtClean="0"/>
              <a:t>to </a:t>
            </a:r>
            <a:r>
              <a:rPr lang="en-CA" sz="2200" dirty="0"/>
              <a:t>the diverges arise at zero frequency in the velocity gauge when one uses a basis with a finite number of </a:t>
            </a:r>
            <a:r>
              <a:rPr lang="en-CA" sz="2200"/>
              <a:t>bands</a:t>
            </a:r>
            <a:r>
              <a:rPr lang="en-CA" sz="2200" smtClean="0"/>
              <a:t>.</a:t>
            </a:r>
          </a:p>
          <a:p>
            <a:pPr marL="0" indent="0">
              <a:buNone/>
            </a:pPr>
            <a:endParaRPr lang="en-CA" sz="22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CA" sz="2200" dirty="0" smtClean="0"/>
              <a:t>One </a:t>
            </a:r>
            <a:r>
              <a:rPr lang="en-CA" sz="2200" dirty="0"/>
              <a:t>should use the length gauge for graphene when calculating the nonlinear THz response. </a:t>
            </a:r>
          </a:p>
          <a:p>
            <a:pPr>
              <a:buFont typeface="Wingdings" panose="05000000000000000000" pitchFamily="2" charset="2"/>
              <a:buChar char="Ø"/>
            </a:pPr>
            <a:endParaRPr lang="en-CA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16D3DA-473D-4340-B967-E176CEC66525}" type="slidenum">
              <a:rPr lang="en-CA" smtClean="0">
                <a:solidFill>
                  <a:srgbClr val="0070C0"/>
                </a:solidFill>
              </a:rPr>
              <a:pPr>
                <a:defRPr/>
              </a:pPr>
              <a:t>13</a:t>
            </a:fld>
            <a:endParaRPr lang="en-CA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650" y="1700213"/>
            <a:ext cx="7200726" cy="3960812"/>
          </a:xfrm>
        </p:spPr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3600" dirty="0" smtClean="0"/>
              <a:t>Thank You!</a:t>
            </a:r>
          </a:p>
          <a:p>
            <a:pPr marL="0" indent="0" algn="ctr">
              <a:buNone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16D3DA-473D-4340-B967-E176CEC66525}" type="slidenum">
              <a:rPr lang="fr-CA" smtClean="0"/>
              <a:pPr>
                <a:defRPr/>
              </a:pPr>
              <a:t>14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104748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16D3DA-473D-4340-B967-E176CEC66525}" type="slidenum">
              <a:rPr lang="fr-CA" smtClean="0"/>
              <a:pPr>
                <a:defRPr/>
              </a:pPr>
              <a:t>15</a:t>
            </a:fld>
            <a:endParaRPr lang="fr-C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Placeholder 4"/>
              <p:cNvSpPr txBox="1">
                <a:spLocks noGrp="1"/>
              </p:cNvSpPr>
              <p:nvPr>
                <p:ph type="body" sz="quarter" idx="11"/>
              </p:nvPr>
            </p:nvSpPr>
            <p:spPr>
              <a:xfrm>
                <a:off x="755650" y="1700213"/>
                <a:ext cx="5761038" cy="32251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CA" sz="2000" b="1" i="1" smtClean="0">
                        <a:latin typeface="Cambria Math" panose="02040503050406030204" pitchFamily="18" charset="0"/>
                      </a:rPr>
                      <m:t>𝑱</m:t>
                    </m:r>
                    <m:d>
                      <m:dPr>
                        <m:ctrlPr>
                          <a:rPr lang="en-CA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0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CA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sz="2000" i="1">
                        <a:latin typeface="Cambria Math" panose="02040503050406030204" pitchFamily="18" charset="0"/>
                      </a:rPr>
                      <m:t>𝑒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CA" sz="2000" i="1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f>
                          <m:fPr>
                            <m:ctrlPr>
                              <a:rPr lang="en-CA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CA" sz="2000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acc>
                              <m:accPr>
                                <m:chr m:val="⃗"/>
                                <m:ctrlPr>
                                  <a:rPr lang="en-CA" sz="20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CA" sz="20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</m:acc>
                          </m:num>
                          <m:den>
                            <m:sSup>
                              <m:sSupPr>
                                <m:ctrlPr>
                                  <a:rPr lang="en-CA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CA" sz="2000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CA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CA" sz="2000" i="1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  <m:r>
                                  <a:rPr lang="en-CA" sz="2000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CA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sSub>
                          <m:sSubPr>
                            <m:ctrlPr>
                              <a:rPr lang="en-CA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2000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CA" sz="2000" i="1">
                                <a:latin typeface="Cambria Math" panose="02040503050406030204" pitchFamily="18" charset="0"/>
                              </a:rPr>
                              <m:t>𝑛𝑚</m:t>
                            </m:r>
                          </m:sub>
                        </m:sSub>
                        <m:r>
                          <a:rPr lang="en-CA" sz="20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CA" sz="2000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CA" sz="2000" i="1">
                            <a:latin typeface="Cambria Math" panose="02040503050406030204" pitchFamily="18" charset="0"/>
                          </a:rPr>
                          <m:t>)</m:t>
                        </m:r>
                        <m:sSub>
                          <m:sSubPr>
                            <m:ctrlPr>
                              <a:rPr lang="en-CA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2000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CA" sz="2000" i="1">
                                <a:latin typeface="Cambria Math" panose="02040503050406030204" pitchFamily="18" charset="0"/>
                              </a:rPr>
                              <m:t>𝑛𝑚</m:t>
                            </m:r>
                          </m:sub>
                        </m:sSub>
                        <m:r>
                          <a:rPr lang="en-CA" sz="20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CA" sz="2000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CA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CA" sz="20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CA" sz="20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endParaRPr lang="en-CA" sz="200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               </m:t>
                        </m:r>
                        <m:r>
                          <a:rPr lang="en-CA" sz="20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CA" sz="2000" i="1">
                            <a:latin typeface="Cambria Math" panose="02040503050406030204" pitchFamily="18" charset="0"/>
                          </a:rPr>
                          <m:t>𝑛𝑚</m:t>
                        </m:r>
                      </m:sub>
                    </m:sSub>
                    <m:d>
                      <m:dPr>
                        <m:ctrlPr>
                          <a:rPr lang="en-CA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0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  <m:r>
                      <a:rPr lang="en-CA" sz="20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CA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000" b="1" i="1">
                            <a:latin typeface="Cambria Math" panose="02040503050406030204" pitchFamily="18" charset="0"/>
                          </a:rPr>
                          <m:t>𝒗</m:t>
                        </m:r>
                      </m:e>
                      <m:sub>
                        <m:r>
                          <a:rPr lang="en-CA" sz="2000" i="1">
                            <a:latin typeface="Cambria Math" panose="02040503050406030204" pitchFamily="18" charset="0"/>
                          </a:rPr>
                          <m:t>𝑛𝑚</m:t>
                        </m:r>
                      </m:sub>
                    </m:sSub>
                    <m:d>
                      <m:dPr>
                        <m:ctrlPr>
                          <a:rPr lang="en-CA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0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  <m:r>
                      <a:rPr lang="en-CA" sz="20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CA" sz="2000" i="1">
                        <a:latin typeface="Cambria Math" panose="02040503050406030204" pitchFamily="18" charset="0"/>
                      </a:rPr>
                      <m:t>𝑒</m:t>
                    </m:r>
                    <m:f>
                      <m:fPr>
                        <m:ctrlPr>
                          <a:rPr lang="en-CA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sz="20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CA" sz="2000" i="1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  <m:sSub>
                      <m:sSubPr>
                        <m:ctrlPr>
                          <a:rPr lang="en-CA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000" i="1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CA" sz="2000" i="1">
                            <a:latin typeface="Cambria Math" panose="02040503050406030204" pitchFamily="18" charset="0"/>
                          </a:rPr>
                          <m:t>𝑛𝑚</m:t>
                        </m:r>
                      </m:sub>
                    </m:sSub>
                    <m:r>
                      <a:rPr lang="en-CA" sz="2000" b="1" i="1">
                        <a:latin typeface="Cambria Math" panose="02040503050406030204" pitchFamily="18" charset="0"/>
                      </a:rPr>
                      <m:t>𝑨</m:t>
                    </m:r>
                    <m:d>
                      <m:dPr>
                        <m:ctrlPr>
                          <a:rPr lang="en-CA" sz="20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0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   </m:t>
                    </m:r>
                  </m:oMath>
                </a14:m>
                <a:endParaRPr lang="en-US" sz="2000" b="0" i="1" dirty="0" smtClean="0">
                  <a:latin typeface="Cambria Math" panose="02040503050406030204" pitchFamily="18" charset="0"/>
                </a:endParaRPr>
              </a:p>
              <a:p>
                <a:endParaRPr lang="en-US" sz="2000" b="0" i="1" dirty="0" smtClean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   </m:t>
                    </m:r>
                  </m:oMath>
                </a14:m>
                <a:endParaRPr lang="en-CA" sz="2000" dirty="0"/>
              </a:p>
              <a:p>
                <a:endParaRPr lang="en-CA" sz="2000" dirty="0"/>
              </a:p>
              <a:p>
                <a:endParaRPr lang="en-CA" sz="2000" dirty="0"/>
              </a:p>
              <a:p>
                <a:endParaRPr lang="en-CA" dirty="0"/>
              </a:p>
            </p:txBody>
          </p:sp>
        </mc:Choice>
        <mc:Fallback xmlns="">
          <p:sp>
            <p:nvSpPr>
              <p:cNvPr id="5" name="Text Placeholder 4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xfrm>
                <a:off x="755650" y="1700213"/>
                <a:ext cx="5761038" cy="3225178"/>
              </a:xfrm>
              <a:prstGeom prst="rect">
                <a:avLst/>
              </a:prstGeom>
              <a:blipFill rotWithShape="0">
                <a:blip r:embed="rId2"/>
                <a:stretch>
                  <a:fillRect l="-95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755650" y="3900462"/>
                <a:ext cx="6153085" cy="20498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Last term in the </a:t>
                </a:r>
                <a:r>
                  <a:rPr lang="en-US" dirty="0" err="1" smtClean="0"/>
                  <a:t>intraband</a:t>
                </a:r>
                <a:r>
                  <a:rPr lang="en-US" dirty="0" smtClean="0"/>
                  <a:t> current:</a:t>
                </a:r>
              </a:p>
              <a:p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CA" sz="2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sSup>
                            <m:sSupPr>
                              <m:ctrlPr>
                                <a:rPr lang="en-CA" sz="2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sz="22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CA" sz="2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CA" sz="2200" i="1">
                              <a:latin typeface="Cambria Math" panose="02040503050406030204" pitchFamily="18" charset="0"/>
                            </a:rPr>
                            <m:t>𝐴</m:t>
                          </m:r>
                        </m:den>
                      </m:f>
                      <m:nary>
                        <m:naryPr>
                          <m:chr m:val="∑"/>
                          <m:limLoc m:val="undOvr"/>
                          <m:supHide m:val="on"/>
                          <m:ctrlPr>
                            <a:rPr lang="en-CA" sz="22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CA" sz="2200" b="1" i="1">
                              <a:latin typeface="Cambria Math" panose="02040503050406030204" pitchFamily="18" charset="0"/>
                            </a:rPr>
                            <m:t>𝒌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CA" sz="22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CA" sz="22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CA" sz="22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CA" sz="22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den>
                          </m:f>
                        </m:e>
                      </m:nary>
                      <m:d>
                        <m:dPr>
                          <m:begChr m:val="{"/>
                          <m:endChr m:val="}"/>
                          <m:ctrlPr>
                            <a:rPr lang="en-CA" sz="2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2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CA" sz="2200" i="1">
                                  <a:latin typeface="Cambria Math" panose="02040503050406030204" pitchFamily="18" charset="0"/>
                                </a:rPr>
                                <m:t>𝑐𝑐</m:t>
                              </m:r>
                            </m:sub>
                          </m:sSub>
                          <m:d>
                            <m:dPr>
                              <m:ctrlPr>
                                <a:rPr lang="en-CA" sz="2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sz="2200" b="1" i="1"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  <m:r>
                                <a:rPr lang="en-CA" sz="22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CA" sz="2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CA" sz="22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CA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2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CA" sz="2200" i="1">
                                  <a:latin typeface="Cambria Math" panose="02040503050406030204" pitchFamily="18" charset="0"/>
                                </a:rPr>
                                <m:t>𝑣𝑣</m:t>
                              </m:r>
                            </m:sub>
                          </m:sSub>
                          <m:d>
                            <m:dPr>
                              <m:ctrlPr>
                                <a:rPr lang="en-CA" sz="2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sz="2200" b="1" i="1"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  <m:r>
                                <a:rPr lang="en-CA" sz="22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CA" sz="2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n-US" sz="2200" b="1" i="1" smtClean="0">
                          <a:latin typeface="Cambria Math" panose="02040503050406030204" pitchFamily="18" charset="0"/>
                        </a:rPr>
                        <m:t>𝑬</m:t>
                      </m:r>
                      <m:r>
                        <a:rPr lang="en-CA" sz="22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CA" sz="22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CA" sz="22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CA" sz="2200" dirty="0"/>
              </a:p>
              <a:p>
                <a:endParaRPr lang="en-US" dirty="0" smtClean="0"/>
              </a:p>
              <a:p>
                <a:endParaRPr lang="en-CA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650" y="3900462"/>
                <a:ext cx="6153085" cy="2049857"/>
              </a:xfrm>
              <a:prstGeom prst="rect">
                <a:avLst/>
              </a:prstGeom>
              <a:blipFill rotWithShape="0">
                <a:blip r:embed="rId3"/>
                <a:stretch>
                  <a:fillRect l="-892" t="-178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2807" y="3177804"/>
            <a:ext cx="5511262" cy="36579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195736" y="5393298"/>
                <a:ext cx="4116935" cy="10995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400" b="1" i="1">
                          <a:latin typeface="Cambria Math" panose="02040503050406030204" pitchFamily="18" charset="0"/>
                        </a:rPr>
                        <m:t>𝑬</m:t>
                      </m:r>
                      <m:r>
                        <a:rPr lang="en-CA" sz="2400" i="1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CA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1" i="1"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b>
                          <m:r>
                            <a:rPr lang="en-CA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sSub>
                        <m:sSubPr>
                          <m:ctrlPr>
                            <a:rPr lang="en-CA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CA" sz="24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CA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r>
                        <a:rPr lang="en-CA" sz="24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CA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1" i="1"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b>
                          <m:r>
                            <a:rPr lang="en-CA" sz="2400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sSub>
                        <m:sSubPr>
                          <m:ctrlPr>
                            <a:rPr lang="en-CA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CA" sz="24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CA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CA" sz="2400" dirty="0"/>
              </a:p>
              <a:p>
                <a:endParaRPr lang="en-CA" dirty="0"/>
              </a:p>
              <a:p>
                <a:endParaRPr lang="en-CA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736" y="5393298"/>
                <a:ext cx="4116935" cy="109957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6531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Mass Sum Rule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16D3DA-473D-4340-B967-E176CEC66525}" type="slidenum">
              <a:rPr lang="fr-CA" smtClean="0"/>
              <a:pPr>
                <a:defRPr/>
              </a:pPr>
              <a:t>16</a:t>
            </a:fld>
            <a:endParaRPr lang="fr-C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Placeholder 4"/>
              <p:cNvSpPr txBox="1">
                <a:spLocks noGrp="1"/>
              </p:cNvSpPr>
              <p:nvPr>
                <p:ph type="body" sz="quarter" idx="11"/>
              </p:nvPr>
            </p:nvSpPr>
            <p:spPr>
              <a:xfrm>
                <a:off x="755650" y="1700213"/>
                <a:ext cx="7416750" cy="42269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CA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sz="28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CA" sz="2800" i="1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  <m:r>
                      <a:rPr lang="en-CA" sz="28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sz="28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CA" sz="2800" i="1">
                            <a:latin typeface="Cambria Math" panose="02040503050406030204" pitchFamily="18" charset="0"/>
                          </a:rPr>
                          <m:t>ℏ</m:t>
                        </m:r>
                      </m:den>
                    </m:f>
                    <m:f>
                      <m:fPr>
                        <m:ctrlPr>
                          <a:rPr lang="en-CA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CA" sz="2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𝜕</m:t>
                            </m:r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b>
                          <m:sSubPr>
                            <m:ctrlPr>
                              <a:rPr lang="en-CA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𝜕</m:t>
                        </m:r>
                        <m:sSup>
                          <m:sSupPr>
                            <m:ctrlPr>
                              <a:rPr lang="en-CA" sz="2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p>
                        </m:s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𝜕</m:t>
                        </m:r>
                        <m:sSup>
                          <m:sSupPr>
                            <m:ctrlPr>
                              <a:rPr lang="en-CA" sz="2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p>
                        </m:sSup>
                      </m:den>
                    </m:f>
                    <m:r>
                      <a:rPr lang="en-CA" sz="2800" i="1">
                        <a:latin typeface="Cambria Math" panose="02040503050406030204" pitchFamily="18" charset="0"/>
                      </a:rPr>
                      <m:t>+</m:t>
                    </m:r>
                    <m:nary>
                      <m:naryPr>
                        <m:chr m:val="∑"/>
                        <m:limLoc m:val="undOvr"/>
                        <m:supHide m:val="on"/>
                        <m:ctrlPr>
                          <a:rPr lang="en-CA" sz="28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CA" sz="2800" i="1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CA" sz="2800" i="1">
                            <a:latin typeface="Cambria Math" panose="02040503050406030204" pitchFamily="18" charset="0"/>
                          </a:rPr>
                          <m:t>≠</m:t>
                        </m:r>
                        <m:r>
                          <a:rPr lang="en-CA" sz="28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/>
                      <m:e>
                        <m:f>
                          <m:fPr>
                            <m:ctrlPr>
                              <a:rPr lang="en-CA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CA" sz="28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CA" sz="28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CA" sz="2800" i="1">
                                    <a:latin typeface="Cambria Math" panose="02040503050406030204" pitchFamily="18" charset="0"/>
                                  </a:rPr>
                                  <m:t>𝑛𝑚</m:t>
                                </m:r>
                              </m:sub>
                              <m:sup>
                                <m:r>
                                  <a:rPr lang="en-CA" sz="28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p>
                            </m:sSubSup>
                            <m:d>
                              <m:dPr>
                                <m:ctrlPr>
                                  <a:rPr lang="en-CA" sz="2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CA" sz="28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</m:d>
                            <m:sSubSup>
                              <m:sSubSupPr>
                                <m:ctrlPr>
                                  <a:rPr lang="en-CA" sz="28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CA" sz="28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CA" sz="2800" i="1">
                                    <a:latin typeface="Cambria Math" panose="02040503050406030204" pitchFamily="18" charset="0"/>
                                  </a:rPr>
                                  <m:t>𝑚𝑛</m:t>
                                </m:r>
                              </m:sub>
                              <m:sup>
                                <m:r>
                                  <a:rPr lang="en-CA" sz="2800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p>
                            </m:sSubSup>
                            <m:d>
                              <m:dPr>
                                <m:ctrlPr>
                                  <a:rPr lang="en-CA" sz="2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CA" sz="28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</m:d>
                            <m:r>
                              <a:rPr lang="en-CA" sz="28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en-CA" sz="28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CA" sz="28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CA" sz="2800" i="1">
                                    <a:latin typeface="Cambria Math" panose="02040503050406030204" pitchFamily="18" charset="0"/>
                                  </a:rPr>
                                  <m:t>𝑛𝑚</m:t>
                                </m:r>
                              </m:sub>
                              <m:sup>
                                <m:r>
                                  <a:rPr lang="en-CA" sz="2800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p>
                            </m:sSubSup>
                            <m:r>
                              <a:rPr lang="en-CA" sz="28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CA" sz="28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CA" sz="28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  <m:sSubSup>
                              <m:sSubSupPr>
                                <m:ctrlPr>
                                  <a:rPr lang="en-CA" sz="28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CA" sz="28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CA" sz="2800" i="1">
                                    <a:latin typeface="Cambria Math" panose="02040503050406030204" pitchFamily="18" charset="0"/>
                                  </a:rPr>
                                  <m:t>𝑚𝑛</m:t>
                                </m:r>
                              </m:sub>
                              <m:sup>
                                <m:r>
                                  <a:rPr lang="en-CA" sz="28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p>
                            </m:sSubSup>
                            <m:r>
                              <a:rPr lang="en-CA" sz="28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CA" sz="28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CA" sz="28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CA" sz="2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CA" sz="2800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p>
                                <m:r>
                                  <a:rPr lang="en-CA" sz="28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CA" sz="28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CA" sz="2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sz="2800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CA" sz="2800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CA" sz="2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CA" sz="28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</m:d>
                            <m:r>
                              <a:rPr lang="en-CA" sz="28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CA" sz="2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sz="2800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CA" sz="2800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CA" sz="2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CA" sz="28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</m:d>
                            <m:r>
                              <a:rPr lang="en-CA" sz="28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</m:e>
                    </m:nary>
                  </m:oMath>
                </a14:m>
                <a:endParaRPr lang="en-CA" sz="2800" dirty="0" smtClean="0"/>
              </a:p>
              <a:p>
                <a:endParaRPr lang="en-US" sz="2800" dirty="0"/>
              </a:p>
              <a:p>
                <a:endParaRPr lang="en-CA" sz="2800" dirty="0" smtClean="0"/>
              </a:p>
              <a:p>
                <a:endParaRPr lang="en-US" sz="2800" dirty="0"/>
              </a:p>
              <a:p>
                <a:endParaRPr lang="en-CA" sz="2800" dirty="0"/>
              </a:p>
              <a:p>
                <a:endParaRPr lang="en-CA" dirty="0"/>
              </a:p>
            </p:txBody>
          </p:sp>
        </mc:Choice>
        <mc:Fallback xmlns="">
          <p:sp>
            <p:nvSpPr>
              <p:cNvPr id="5" name="Text Placeholder 4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xfrm>
                <a:off x="755650" y="1700213"/>
                <a:ext cx="7416750" cy="4226926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043608" y="4077072"/>
                <a:ext cx="5400600" cy="7340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CA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e>
                          <m:sSub>
                            <m:sSubPr>
                              <m:ctrlPr>
                                <a:rPr lang="en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e>
                        <m:e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sSup>
                            <m:sSupPr>
                              <m:ctrlPr>
                                <a:rPr lang="en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r>
                        <a:rPr lang="en-CA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𝑖𝑚</m:t>
                      </m:r>
                      <m:sSub>
                        <m:sSubPr>
                          <m:ctrlP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𝑛𝑚</m:t>
                          </m:r>
                        </m:sub>
                      </m:sSub>
                      <m:r>
                        <a:rPr lang="en-CA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CA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CA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d>
                        <m:dPr>
                          <m:begChr m:val="⟨"/>
                          <m:endChr m:val="⟩"/>
                          <m:ctrlP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e>
                          <m:sSub>
                            <m:sSubPr>
                              <m:ctrlPr>
                                <a:rPr lang="en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e>
                        <m:e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CA" dirty="0">
                  <a:solidFill>
                    <a:schemeClr val="tx1"/>
                  </a:solidFill>
                </a:endParaRPr>
              </a:p>
              <a:p>
                <a:r>
                  <a:rPr lang="en-CA" dirty="0" smtClean="0">
                    <a:solidFill>
                      <a:schemeClr val="tx1"/>
                    </a:solidFill>
                  </a:rPr>
                  <a:t>         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CA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CA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CA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e>
                        <m:sSub>
                          <m:sSubPr>
                            <m:ctrlPr>
                              <a:rPr lang="en-CA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CA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e>
                      <m:e>
                        <m:r>
                          <a:rPr lang="en-CA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CA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CA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p>
                            <m:r>
                              <a:rPr lang="en-CA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a:rPr lang="en-CA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=(</m:t>
                    </m:r>
                    <m:r>
                      <a:rPr lang="en-CA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CA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CA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CA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𝑛𝑚</m:t>
                        </m:r>
                      </m:sub>
                    </m:sSub>
                    <m:r>
                      <a:rPr lang="en-CA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lang="en-CA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CA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CA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CA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CA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p>
                        <m:r>
                          <a:rPr lang="en-CA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CA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  <m:sSub>
                      <m:sSubPr>
                        <m:ctrlPr>
                          <a:rPr lang="en-CA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𝜉</m:t>
                        </m:r>
                      </m:e>
                      <m:sub>
                        <m:r>
                          <a:rPr lang="en-CA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𝑛𝑚</m:t>
                        </m:r>
                      </m:sub>
                    </m:sSub>
                    <m:r>
                      <a:rPr lang="en-CA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CA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CA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CA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p>
                        <m:r>
                          <a:rPr lang="en-CA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CA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CA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4077072"/>
                <a:ext cx="5400600" cy="73404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0046" y="5186233"/>
            <a:ext cx="5511262" cy="365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40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</a:t>
            </a:r>
            <a:r>
              <a:rPr lang="en-US" dirty="0"/>
              <a:t>R</a:t>
            </a:r>
            <a:r>
              <a:rPr lang="en-US" dirty="0" smtClean="0"/>
              <a:t>esponse </a:t>
            </a:r>
            <a:endParaRPr lang="en-C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1"/>
              </p:nvPr>
            </p:nvSpPr>
            <p:spPr>
              <a:xfrm>
                <a:off x="755650" y="980728"/>
                <a:ext cx="7941494" cy="4896544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sz="2400" dirty="0" smtClean="0">
                    <a:solidFill>
                      <a:schemeClr val="tx1"/>
                    </a:solidFill>
                  </a:rPr>
                  <a:t>Velocity Gauge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 </m:t>
                    </m:r>
                  </m:oMath>
                </a14:m>
                <a:endParaRPr lang="en-US" sz="2400" b="0" i="0" dirty="0" smtClean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CA" sz="24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lang="en-CA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  <m:r>
                      <a:rPr lang="en-US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sz="240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ℏ</m:t>
                    </m:r>
                    <m:sSub>
                      <m:sSubPr>
                        <m:ctrlPr>
                          <a:rPr lang="en-CA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CA" sz="24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sz="24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CA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CA" sz="2400" dirty="0">
                    <a:solidFill>
                      <a:srgbClr val="0070C0"/>
                    </a:solidFill>
                  </a:rPr>
                  <a:t>    </a:t>
                </a:r>
                <a:r>
                  <a:rPr lang="en-CA" sz="2400" dirty="0" smtClean="0">
                    <a:solidFill>
                      <a:srgbClr val="0070C0"/>
                    </a:solidFill>
                  </a:rPr>
                  <a:t>  </a:t>
                </a:r>
                <a:r>
                  <a:rPr lang="en-CA" sz="2400" dirty="0">
                    <a:solidFill>
                      <a:srgbClr val="0070C0"/>
                    </a:solidFill>
                  </a:rPr>
                  <a:t>&amp;     </a:t>
                </a:r>
                <a:r>
                  <a:rPr lang="en-CA" sz="2400" dirty="0" smtClean="0">
                    <a:solidFill>
                      <a:srgbClr val="0070C0"/>
                    </a:solidFill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CA" sz="240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ℏ</m:t>
                    </m:r>
                    <m:sSub>
                      <m:sSubPr>
                        <m:ctrlPr>
                          <a:rPr lang="en-CA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CA" sz="24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sz="24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CA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endParaRPr lang="en-US" sz="2400" dirty="0" smtClean="0">
                  <a:solidFill>
                    <a:srgbClr val="0070C0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CA" sz="2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r>
                        <a:rPr lang="en-CA" sz="22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sSup>
                            <m:sSupPr>
                              <m:ctrlP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ℏ</m:t>
                          </m:r>
                          <m: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den>
                      </m:f>
                      <m:nary>
                        <m:naryPr>
                          <m:chr m:val="∑"/>
                          <m:limLoc m:val="undOvr"/>
                          <m:supHide m:val="on"/>
                          <m:ctrlP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CA" sz="22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𝒌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den>
                          </m:f>
                          <m:d>
                            <m:dPr>
                              <m:ctrlP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CA" sz="2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CA" sz="22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CA" sz="22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CA" sz="22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  <m:sup>
                                      <m:r>
                                        <a:rPr lang="en-CA" sz="22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CA" sz="22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CA" sz="22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p>
                                      <m:r>
                                        <a:rPr lang="en-CA" sz="22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  <m:d>
                            <m:dPr>
                              <m:ctrlP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en-CA" sz="2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CA" sz="2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US" sz="2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hh</m:t>
                                  </m:r>
                                </m:sub>
                                <m:sup>
                                  <m:d>
                                    <m:dPr>
                                      <m:ctrlPr>
                                        <a:rPr lang="en-CA" sz="22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CA" sz="22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</m:d>
                                </m:sup>
                              </m:sSubSup>
                              <m:d>
                                <m:dPr>
                                  <m:ctrlPr>
                                    <a:rPr lang="en-CA" sz="2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CA" sz="22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𝒌</m:t>
                                  </m:r>
                                </m:e>
                              </m:d>
                              <m:r>
                                <a:rPr lang="en-US" sz="2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CA" sz="2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CA" sz="2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CA" sz="2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𝑐𝑐</m:t>
                                  </m:r>
                                </m:sub>
                                <m:sup>
                                  <m:d>
                                    <m:dPr>
                                      <m:ctrlPr>
                                        <a:rPr lang="en-CA" sz="22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CA" sz="22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</m:d>
                                </m:sup>
                              </m:sSubSup>
                              <m:d>
                                <m:dPr>
                                  <m:ctrlPr>
                                    <a:rPr lang="en-CA" sz="2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CA" sz="22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𝒌</m:t>
                                  </m:r>
                                </m:e>
                              </m:d>
                            </m:e>
                          </m:d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CA" sz="2200" dirty="0">
                  <a:solidFill>
                    <a:srgbClr val="0070C0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      </m:t>
                      </m:r>
                      <m:sSubSup>
                        <m:sSubSupPr>
                          <m:ctrlPr>
                            <a:rPr lang="en-CA" sz="2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  <m:sup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r>
                        <a:rPr lang="en-CA" sz="22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num>
                        <m:den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den>
                      </m:f>
                      <m:nary>
                        <m:naryPr>
                          <m:chr m:val="∑"/>
                          <m:limLoc m:val="undOvr"/>
                          <m:supHide m:val="on"/>
                          <m:ctrlP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CA" sz="22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𝒌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𝑐𝑣</m:t>
                              </m:r>
                            </m:sub>
                          </m:sSub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2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𝒌</m:t>
                          </m:r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𝐼𝑚</m:t>
                          </m:r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{</m:t>
                          </m:r>
                          <m:sSubSup>
                            <m:sSubSupPr>
                              <m:ctrlP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𝑐𝑣</m:t>
                              </m:r>
                            </m:sub>
                            <m:sup>
                              <m: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p>
                          </m:sSubSup>
                          <m:d>
                            <m:dPr>
                              <m:ctrlP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sz="22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  <m: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sSub>
                            <m:sSubPr>
                              <m:ctrlP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CA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𝑣𝑐</m:t>
                              </m:r>
                            </m:sub>
                          </m:sSub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2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𝒌</m:t>
                          </m:r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CA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)}</m:t>
                          </m:r>
                        </m:e>
                      </m:nary>
                    </m:oMath>
                  </m:oMathPara>
                </a14:m>
                <a:endParaRPr lang="en-CA" sz="2200" i="1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n-US" sz="2200" dirty="0" smtClean="0">
                    <a:solidFill>
                      <a:schemeClr val="tx1"/>
                    </a:solidFill>
                  </a:rPr>
                  <a:t>Length Gauge</a:t>
                </a:r>
                <a:endParaRPr lang="en-CA" sz="2200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CA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r>
                        <a:rPr lang="en-CA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CA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𝑒</m:t>
                      </m:r>
                      <m:sSub>
                        <m:sSubPr>
                          <m:ctrlP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nary>
                        <m:naryPr>
                          <m:chr m:val="∑"/>
                          <m:limLoc m:val="undOvr"/>
                          <m:supHide m:val="on"/>
                          <m:ctrlP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CA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𝒌</m:t>
                          </m:r>
                        </m:sub>
                        <m:sup/>
                        <m:e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{</m:t>
                          </m:r>
                          <m:sSubSup>
                            <m:sSubSupPr>
                              <m:ctrlP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𝑐𝑐</m:t>
                              </m:r>
                            </m:sub>
                            <m:sup>
                              <m:d>
                                <m:dPr>
                                  <m:ctrlPr>
                                    <a:rPr lang="en-CA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CA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</m:d>
                            </m:sup>
                          </m:sSubSup>
                          <m:d>
                            <m:dPr>
                              <m:ctrlP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e>
                          </m:d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hh</m:t>
                              </m:r>
                            </m:sub>
                            <m:sup>
                              <m:d>
                                <m:dPr>
                                  <m:ctrlPr>
                                    <a:rPr lang="en-CA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CA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</m:d>
                            </m:sup>
                          </m:sSubSup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𝒌</m:t>
                          </m:r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)}</m:t>
                          </m:r>
                          <m:acc>
                            <m:accPr>
                              <m:chr m:val="̂"/>
                              <m:ctrlP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</m:acc>
                        </m:e>
                      </m:nary>
                    </m:oMath>
                  </m:oMathPara>
                </a14:m>
                <a:endParaRPr lang="en-CA" sz="24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CA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  <m:sup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r>
                        <a:rPr lang="en-CA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</m:t>
                      </m:r>
                      <m:r>
                        <a:rPr lang="en-CA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CA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𝑅𝑒</m:t>
                      </m:r>
                      <m:r>
                        <a:rPr lang="en-CA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nary>
                        <m:naryPr>
                          <m:chr m:val="∑"/>
                          <m:limLoc m:val="undOvr"/>
                          <m:supHide m:val="on"/>
                          <m:ctrlP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CA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𝒌</m:t>
                          </m:r>
                        </m:sub>
                        <m:sup/>
                        <m:e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{</m:t>
                          </m:r>
                          <m:sSub>
                            <m:sSubPr>
                              <m:ctrlP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𝝃</m:t>
                              </m:r>
                            </m:e>
                            <m:sub>
                              <m: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𝑐𝑣</m:t>
                              </m:r>
                            </m:sub>
                          </m:sSub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𝒌</m:t>
                          </m:r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  <m:sSubSup>
                            <m:sSubSupPr>
                              <m:ctrlP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̇"/>
                                  <m:ctrlPr>
                                    <a:rPr lang="en-CA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CA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CA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𝑐𝑐</m:t>
                              </m:r>
                            </m:sub>
                            <m:sup>
                              <m:d>
                                <m:dPr>
                                  <m:ctrlPr>
                                    <a:rPr lang="en-CA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CA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</m:d>
                            </m:sup>
                          </m:sSubSup>
                          <m:d>
                            <m:dPr>
                              <m:ctrlP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e>
                          </m:d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}</m:t>
                          </m:r>
                        </m:e>
                      </m:nary>
                    </m:oMath>
                  </m:oMathPara>
                </a14:m>
                <a:endParaRPr lang="en-CA" sz="2400" dirty="0"/>
              </a:p>
              <a:p>
                <a:pPr marL="0" indent="0">
                  <a:buNone/>
                </a:pPr>
                <a:endParaRPr lang="en-CA" sz="2400" dirty="0"/>
              </a:p>
              <a:p>
                <a:pPr marL="0" indent="0">
                  <a:buNone/>
                </a:pPr>
                <a:endParaRPr lang="en-CA" sz="2200" dirty="0">
                  <a:solidFill>
                    <a:schemeClr val="tx1"/>
                  </a:solidFill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endParaRPr lang="en-CA" dirty="0" smtClean="0"/>
              </a:p>
              <a:p>
                <a:pPr>
                  <a:buFont typeface="Wingdings" panose="05000000000000000000" pitchFamily="2" charset="2"/>
                  <a:buChar char="Ø"/>
                </a:pPr>
                <a:endParaRPr lang="en-CA" dirty="0" smtClean="0"/>
              </a:p>
              <a:p>
                <a:endParaRPr lang="en-CA" dirty="0"/>
              </a:p>
              <a:p>
                <a:endParaRPr lang="en-CA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xfrm>
                <a:off x="755650" y="980728"/>
                <a:ext cx="7941494" cy="4896544"/>
              </a:xfrm>
              <a:blipFill rotWithShape="0">
                <a:blip r:embed="rId2"/>
                <a:stretch>
                  <a:fillRect l="-1228" t="-87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16D3DA-473D-4340-B967-E176CEC66525}" type="slidenum">
              <a:rPr lang="fr-CA" smtClean="0"/>
              <a:pPr>
                <a:defRPr/>
              </a:pPr>
              <a:t>17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14383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 smtClean="0"/>
                  <a:t>First order </a:t>
                </a:r>
                <a:r>
                  <a:rPr lang="en-US" dirty="0" err="1" smtClean="0"/>
                  <a:t>Intraband</a:t>
                </a:r>
                <a:r>
                  <a:rPr lang="en-US" dirty="0" smtClean="0"/>
                  <a:t> conductivity (</a:t>
                </a:r>
                <a14:m>
                  <m:oMath xmlns:m="http://schemas.openxmlformats.org/officeDocument/2006/math">
                    <m:r>
                      <a:rPr lang="en-CA" i="1">
                        <a:latin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en-US" dirty="0" smtClean="0"/>
                  <a:t>)</a:t>
                </a:r>
                <a:endParaRPr lang="en-CA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t="-9804" b="-2843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1"/>
              </p:nvPr>
            </p:nvSpPr>
            <p:spPr>
              <a:xfrm>
                <a:off x="755650" y="1052736"/>
                <a:ext cx="7776790" cy="4608289"/>
              </a:xfrm>
            </p:spPr>
            <p:txBody>
              <a:bodyPr/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en-CA" dirty="0" smtClean="0"/>
                  <a:t>Velocity Gauge: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CA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d>
                        <m:dPr>
                          <m:ctrlP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n-CA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sSup>
                            <m:sSupPr>
                              <m:ctrlPr>
                                <a:rPr lang="en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ℏ</m:t>
                              </m:r>
                            </m:e>
                            <m:sup>
                              <m:r>
                                <a:rPr lang="en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CA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ln</m:t>
                      </m:r>
                      <m:r>
                        <a:rPr lang="en-CA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⁡</m:t>
                      </m:r>
                      <m:r>
                        <a:rPr lang="en-CA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CA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m:rPr>
                          <m:sty m:val="p"/>
                        </m:rPr>
                        <a:rPr lang="en-CA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cosh</m:t>
                      </m:r>
                      <m:r>
                        <a:rPr lang="en-CA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⁡</m:t>
                      </m:r>
                      <m:r>
                        <a:rPr lang="en-CA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f>
                        <m:fPr>
                          <m:ctrlP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𝛽𝜇</m:t>
                          </m:r>
                        </m:num>
                        <m:den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CA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))</m:t>
                      </m:r>
                    </m:oMath>
                  </m:oMathPara>
                </a14:m>
                <a:endParaRPr lang="en-CA" dirty="0" smtClean="0">
                  <a:solidFill>
                    <a:schemeClr val="tx1"/>
                  </a:solidFill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dirty="0" smtClean="0"/>
                  <a:t>Length Gauge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CA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d>
                        <m:dPr>
                          <m:ctrlP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n-CA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sSup>
                            <m:sSupPr>
                              <m:ctrlPr>
                                <a:rPr lang="en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ℏ</m:t>
                              </m:r>
                            </m:e>
                            <m:sup>
                              <m:r>
                                <a:rPr lang="en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num>
                            <m:den>
                              <m:r>
                                <a:rPr lang="en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den>
                          </m:f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CA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ln</m:t>
                      </m:r>
                      <m:r>
                        <a:rPr lang="en-CA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⁡</m:t>
                      </m:r>
                      <m:r>
                        <a:rPr lang="en-CA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CA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m:rPr>
                          <m:sty m:val="p"/>
                        </m:rPr>
                        <a:rPr lang="en-CA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cosh</m:t>
                      </m:r>
                      <m:r>
                        <a:rPr lang="en-CA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⁡</m:t>
                      </m:r>
                      <m:r>
                        <a:rPr lang="en-CA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f>
                        <m:fPr>
                          <m:ctrlP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𝛽𝜇</m:t>
                          </m:r>
                        </m:num>
                        <m:den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CA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))</m:t>
                      </m:r>
                    </m:oMath>
                  </m:oMathPara>
                </a14:m>
                <a:endParaRPr lang="en-CA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CA" dirty="0"/>
              </a:p>
              <a:p>
                <a:endParaRPr lang="en-CA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xfrm>
                <a:off x="755650" y="1052736"/>
                <a:ext cx="7776790" cy="4608289"/>
              </a:xfrm>
              <a:blipFill rotWithShape="0">
                <a:blip r:embed="rId3"/>
                <a:stretch>
                  <a:fillRect l="-1803" t="-172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16D3DA-473D-4340-B967-E176CEC66525}" type="slidenum">
              <a:rPr lang="fr-CA" smtClean="0"/>
              <a:pPr>
                <a:defRPr/>
              </a:pPr>
              <a:t>18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96735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0076" y="-70513"/>
            <a:ext cx="8229600" cy="620688"/>
          </a:xfrm>
        </p:spPr>
        <p:txBody>
          <a:bodyPr>
            <a:noAutofit/>
          </a:bodyPr>
          <a:lstStyle/>
          <a:p>
            <a:r>
              <a:rPr lang="en-CA" dirty="0" smtClean="0"/>
              <a:t>Outline</a:t>
            </a:r>
            <a:endParaRPr lang="en-CA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0244E0-BA9D-4974-80F3-60D50B79B1FB}" type="slidenum">
              <a:rPr lang="en-CA" smtClean="0">
                <a:solidFill>
                  <a:srgbClr val="0070C0"/>
                </a:solidFill>
              </a:rPr>
              <a:pPr>
                <a:defRPr/>
              </a:pPr>
              <a:t>19</a:t>
            </a:fld>
            <a:endParaRPr lang="en-CA" dirty="0">
              <a:solidFill>
                <a:srgbClr val="0070C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187624" y="4509120"/>
            <a:ext cx="4104456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Rectangle 14"/>
          <p:cNvSpPr/>
          <p:nvPr/>
        </p:nvSpPr>
        <p:spPr>
          <a:xfrm>
            <a:off x="4211960" y="980728"/>
            <a:ext cx="3240360" cy="27363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8" name="TextBox 7"/>
          <p:cNvSpPr txBox="1"/>
          <p:nvPr/>
        </p:nvSpPr>
        <p:spPr>
          <a:xfrm>
            <a:off x="600076" y="1340768"/>
            <a:ext cx="771634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rgbClr val="0070C0"/>
                </a:solidFill>
              </a:rPr>
              <a:t>Motivation</a:t>
            </a:r>
          </a:p>
          <a:p>
            <a:endParaRPr lang="en-US" sz="2400" b="1" dirty="0" smtClean="0">
              <a:solidFill>
                <a:srgbClr val="0070C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rgbClr val="0070C0"/>
                </a:solidFill>
              </a:rPr>
              <a:t>Velocity gauge and Length Gauge</a:t>
            </a:r>
          </a:p>
          <a:p>
            <a:endParaRPr lang="en-US" sz="2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rgbClr val="0070C0"/>
                </a:solidFill>
              </a:rPr>
              <a:t>Comparing response of Graphene in Velocity gauge and Length gauge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rgbClr val="0070C0"/>
                </a:solidFill>
              </a:rPr>
              <a:t>Conclusion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CA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0076" y="-70513"/>
            <a:ext cx="8229600" cy="620688"/>
          </a:xfrm>
        </p:spPr>
        <p:txBody>
          <a:bodyPr>
            <a:noAutofit/>
          </a:bodyPr>
          <a:lstStyle/>
          <a:p>
            <a:r>
              <a:rPr lang="en-CA" dirty="0" smtClean="0"/>
              <a:t>Basics of Graphene</a:t>
            </a:r>
            <a:endParaRPr lang="en-CA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0244E0-BA9D-4974-80F3-60D50B79B1FB}" type="slidenum">
              <a:rPr lang="en-CA" smtClean="0">
                <a:solidFill>
                  <a:srgbClr val="0070C0"/>
                </a:solidFill>
              </a:rPr>
              <a:pPr>
                <a:defRPr/>
              </a:pPr>
              <a:t>2</a:t>
            </a:fld>
            <a:endParaRPr lang="en-CA" dirty="0">
              <a:solidFill>
                <a:srgbClr val="0070C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187624" y="4509120"/>
            <a:ext cx="4104456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35" name="Group 34"/>
          <p:cNvGrpSpPr/>
          <p:nvPr/>
        </p:nvGrpSpPr>
        <p:grpSpPr>
          <a:xfrm>
            <a:off x="1547664" y="980728"/>
            <a:ext cx="5904656" cy="2736304"/>
            <a:chOff x="1547664" y="980728"/>
            <a:chExt cx="5904656" cy="2736304"/>
          </a:xfrm>
        </p:grpSpPr>
        <p:pic>
          <p:nvPicPr>
            <p:cNvPr id="14" name="Picture 13" descr="_honeycomb_lattice.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47664" y="1052736"/>
              <a:ext cx="5072098" cy="2593395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4211960" y="980728"/>
              <a:ext cx="3240360" cy="2736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2285984" y="6072206"/>
            <a:ext cx="44449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b="1" dirty="0" smtClean="0">
                <a:solidFill>
                  <a:srgbClr val="008000"/>
                </a:solidFill>
              </a:rPr>
              <a:t>S. A. </a:t>
            </a:r>
            <a:r>
              <a:rPr lang="en-CA" sz="1400" b="1" dirty="0" err="1" smtClean="0">
                <a:solidFill>
                  <a:srgbClr val="008000"/>
                </a:solidFill>
              </a:rPr>
              <a:t>Mikhailov</a:t>
            </a:r>
            <a:r>
              <a:rPr lang="en-CA" sz="1400" b="1" dirty="0" smtClean="0">
                <a:solidFill>
                  <a:srgbClr val="008000"/>
                </a:solidFill>
              </a:rPr>
              <a:t>, </a:t>
            </a:r>
            <a:r>
              <a:rPr lang="en-CA" sz="1400" b="1" dirty="0" err="1" smtClean="0">
                <a:solidFill>
                  <a:srgbClr val="008000"/>
                </a:solidFill>
              </a:rPr>
              <a:t>Europhysics</a:t>
            </a:r>
            <a:r>
              <a:rPr lang="en-CA" sz="1400" b="1" dirty="0" smtClean="0">
                <a:solidFill>
                  <a:srgbClr val="008000"/>
                </a:solidFill>
              </a:rPr>
              <a:t> </a:t>
            </a:r>
            <a:r>
              <a:rPr lang="en-CA" sz="1400" b="1" dirty="0" err="1" smtClean="0">
                <a:solidFill>
                  <a:srgbClr val="008000"/>
                </a:solidFill>
              </a:rPr>
              <a:t>Lett</a:t>
            </a:r>
            <a:r>
              <a:rPr lang="en-CA" sz="1400" b="1" dirty="0" smtClean="0">
                <a:solidFill>
                  <a:srgbClr val="008000"/>
                </a:solidFill>
              </a:rPr>
              <a:t>. 79,  27002 (2007)</a:t>
            </a:r>
            <a:endParaRPr lang="fr-CA" sz="1400" b="1" dirty="0" smtClean="0">
              <a:solidFill>
                <a:srgbClr val="008000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1238354" y="3968582"/>
            <a:ext cx="1152128" cy="2097524"/>
            <a:chOff x="1259632" y="1556792"/>
            <a:chExt cx="1152128" cy="2097524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1259632" y="3212976"/>
              <a:ext cx="1152128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V="1">
              <a:off x="1763688" y="1556792"/>
              <a:ext cx="0" cy="165618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1619672" y="3284984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dirty="0" smtClean="0">
                  <a:latin typeface="Symbol" pitchFamily="18" charset="2"/>
                </a:rPr>
                <a:t>w</a:t>
              </a:r>
              <a:endParaRPr lang="fr-CA" dirty="0">
                <a:latin typeface="Symbol" pitchFamily="18" charset="2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72006" y="3972208"/>
            <a:ext cx="2952328" cy="2019042"/>
            <a:chOff x="5472006" y="3972208"/>
            <a:chExt cx="2952328" cy="2019042"/>
          </a:xfrm>
        </p:grpSpPr>
        <p:cxnSp>
          <p:nvCxnSpPr>
            <p:cNvPr id="27" name="Straight Connector 26"/>
            <p:cNvCxnSpPr/>
            <p:nvPr/>
          </p:nvCxnSpPr>
          <p:spPr>
            <a:xfrm>
              <a:off x="5472006" y="5628392"/>
              <a:ext cx="2952328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V="1">
              <a:off x="5976062" y="3972208"/>
              <a:ext cx="0" cy="165618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5832046" y="5621918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dirty="0" smtClean="0">
                  <a:latin typeface="Symbol" pitchFamily="18" charset="2"/>
                </a:rPr>
                <a:t>w</a:t>
              </a:r>
              <a:endParaRPr lang="fr-CA" dirty="0">
                <a:latin typeface="Symbol" pitchFamily="18" charset="2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624134" y="5621918"/>
              <a:ext cx="4587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dirty="0" smtClean="0">
                  <a:latin typeface="Symbol" pitchFamily="18" charset="2"/>
                </a:rPr>
                <a:t>3w</a:t>
              </a:r>
              <a:endParaRPr lang="fr-CA" dirty="0">
                <a:latin typeface="Symbol" pitchFamily="18" charset="2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488230" y="5621918"/>
              <a:ext cx="4587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dirty="0" smtClean="0">
                  <a:latin typeface="Symbol" pitchFamily="18" charset="2"/>
                </a:rPr>
                <a:t>5w</a:t>
              </a:r>
              <a:endParaRPr lang="fr-CA" dirty="0">
                <a:latin typeface="Symbol" pitchFamily="18" charset="2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840158" y="4685814"/>
            <a:ext cx="1457146" cy="936104"/>
            <a:chOff x="6840158" y="4685814"/>
            <a:chExt cx="1457146" cy="936104"/>
          </a:xfrm>
        </p:grpSpPr>
        <p:cxnSp>
          <p:nvCxnSpPr>
            <p:cNvPr id="30" name="Straight Arrow Connector 29"/>
            <p:cNvCxnSpPr/>
            <p:nvPr/>
          </p:nvCxnSpPr>
          <p:spPr>
            <a:xfrm flipV="1">
              <a:off x="6840158" y="4685814"/>
              <a:ext cx="0" cy="93610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V="1">
              <a:off x="7704254" y="5117862"/>
              <a:ext cx="0" cy="50405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7920278" y="5117862"/>
              <a:ext cx="377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dirty="0" smtClean="0"/>
                <a:t>...</a:t>
              </a:r>
              <a:endParaRPr lang="fr-CA" dirty="0"/>
            </a:p>
          </p:txBody>
        </p:sp>
      </p:grpSp>
      <p:pic>
        <p:nvPicPr>
          <p:cNvPr id="34" name="Picture 33" descr="PPT_1.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868" y="3699153"/>
            <a:ext cx="1143008" cy="2137923"/>
          </a:xfrm>
          <a:prstGeom prst="rect">
            <a:avLst/>
          </a:prstGeom>
        </p:spPr>
      </p:pic>
      <p:pic>
        <p:nvPicPr>
          <p:cNvPr id="181250" name="Picture 2" descr="http://www.andrew.cmu.edu/user/feenstra/graphene/GrapheneBandsSmal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052736"/>
            <a:ext cx="2952328" cy="26866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507796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System Under Study</a:t>
            </a:r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16D3DA-473D-4340-B967-E176CEC66525}" type="slidenum">
              <a:rPr lang="en-CA" smtClean="0">
                <a:solidFill>
                  <a:srgbClr val="0070C0"/>
                </a:solidFill>
              </a:rPr>
              <a:pPr>
                <a:defRPr/>
              </a:pPr>
              <a:t>20</a:t>
            </a:fld>
            <a:endParaRPr lang="en-CA" dirty="0">
              <a:solidFill>
                <a:srgbClr val="0070C0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7580392" y="1340768"/>
            <a:ext cx="1528111" cy="936104"/>
            <a:chOff x="4390974" y="3410948"/>
            <a:chExt cx="1985036" cy="1530220"/>
          </a:xfrm>
        </p:grpSpPr>
        <p:cxnSp>
          <p:nvCxnSpPr>
            <p:cNvPr id="10" name="Straight Arrow Connector 9"/>
            <p:cNvCxnSpPr/>
            <p:nvPr/>
          </p:nvCxnSpPr>
          <p:spPr>
            <a:xfrm>
              <a:off x="4845916" y="4941168"/>
              <a:ext cx="1224136" cy="0"/>
            </a:xfrm>
            <a:prstGeom prst="straightConnector1">
              <a:avLst/>
            </a:prstGeom>
            <a:ln w="7620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4390974" y="3410948"/>
              <a:ext cx="1985036" cy="11571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2000" dirty="0" smtClean="0">
                  <a:solidFill>
                    <a:srgbClr val="0070C0"/>
                  </a:solidFill>
                </a:rPr>
                <a:t>Transmitted</a:t>
              </a:r>
            </a:p>
            <a:p>
              <a:pPr algn="ctr"/>
              <a:r>
                <a:rPr lang="en-CA" sz="2000" dirty="0" smtClean="0">
                  <a:solidFill>
                    <a:srgbClr val="0070C0"/>
                  </a:solidFill>
                </a:rPr>
                <a:t> field</a:t>
              </a:r>
              <a:endParaRPr lang="fr-CA" sz="2000" dirty="0" smtClean="0">
                <a:solidFill>
                  <a:srgbClr val="0070C0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39552" y="785794"/>
            <a:ext cx="5112568" cy="3037511"/>
            <a:chOff x="539552" y="785794"/>
            <a:chExt cx="5112568" cy="3037511"/>
          </a:xfrm>
        </p:grpSpPr>
        <p:sp>
          <p:nvSpPr>
            <p:cNvPr id="6" name="TextBox 5"/>
            <p:cNvSpPr txBox="1"/>
            <p:nvPr/>
          </p:nvSpPr>
          <p:spPr>
            <a:xfrm>
              <a:off x="539552" y="1268760"/>
              <a:ext cx="3720890" cy="25545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Font typeface="Wingdings" pitchFamily="2" charset="2"/>
                <a:buChar char="Ø"/>
              </a:pPr>
              <a:r>
                <a:rPr lang="en-CA" sz="2000" dirty="0" smtClean="0">
                  <a:solidFill>
                    <a:srgbClr val="0070C0"/>
                  </a:solidFill>
                </a:rPr>
                <a:t> Graphene on a substrate</a:t>
              </a:r>
            </a:p>
            <a:p>
              <a:endParaRPr lang="en-CA" sz="2000" dirty="0" smtClean="0">
                <a:solidFill>
                  <a:srgbClr val="0070C0"/>
                </a:solidFill>
              </a:endParaRPr>
            </a:p>
            <a:p>
              <a:pPr>
                <a:buFont typeface="Wingdings" pitchFamily="2" charset="2"/>
                <a:buChar char="Ø"/>
              </a:pPr>
              <a:r>
                <a:rPr lang="en-CA" sz="2000" dirty="0" smtClean="0">
                  <a:solidFill>
                    <a:srgbClr val="0070C0"/>
                  </a:solidFill>
                </a:rPr>
                <a:t> Fermi level at the Dirac point</a:t>
              </a:r>
            </a:p>
            <a:p>
              <a:pPr>
                <a:buFont typeface="Wingdings" pitchFamily="2" charset="2"/>
                <a:buChar char="Ø"/>
              </a:pPr>
              <a:endParaRPr lang="en-CA" sz="2000" dirty="0" smtClean="0">
                <a:solidFill>
                  <a:srgbClr val="0070C0"/>
                </a:solidFill>
              </a:endParaRPr>
            </a:p>
            <a:p>
              <a:pPr>
                <a:buFont typeface="Wingdings" pitchFamily="2" charset="2"/>
                <a:buChar char="Ø"/>
              </a:pPr>
              <a:r>
                <a:rPr lang="en-CA" sz="2000" dirty="0" smtClean="0">
                  <a:solidFill>
                    <a:srgbClr val="0070C0"/>
                  </a:solidFill>
                </a:rPr>
                <a:t> Temperature of 30 K</a:t>
              </a:r>
            </a:p>
            <a:p>
              <a:pPr>
                <a:buFont typeface="Wingdings" pitchFamily="2" charset="2"/>
                <a:buChar char="Ø"/>
              </a:pPr>
              <a:endParaRPr lang="en-CA" sz="2000" dirty="0" smtClean="0">
                <a:solidFill>
                  <a:srgbClr val="0070C0"/>
                </a:solidFill>
              </a:endParaRPr>
            </a:p>
            <a:p>
              <a:pPr>
                <a:buFont typeface="Wingdings" pitchFamily="2" charset="2"/>
                <a:buChar char="Ø"/>
              </a:pPr>
              <a:r>
                <a:rPr lang="en-CA" sz="2000" dirty="0" smtClean="0">
                  <a:solidFill>
                    <a:srgbClr val="0070C0"/>
                  </a:solidFill>
                </a:rPr>
                <a:t> Scattering time of 50 fs</a:t>
              </a:r>
            </a:p>
            <a:p>
              <a:pPr>
                <a:buFont typeface="Wingdings" pitchFamily="2" charset="2"/>
                <a:buChar char="Ø"/>
              </a:pPr>
              <a:endParaRPr lang="fr-CA" sz="2000" dirty="0" smtClean="0">
                <a:solidFill>
                  <a:srgbClr val="0070C0"/>
                </a:solidFill>
              </a:endParaRPr>
            </a:p>
          </p:txBody>
        </p:sp>
        <p:pic>
          <p:nvPicPr>
            <p:cNvPr id="16" name="Picture 15" descr="linear_dispersion_muF_0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142220" y="785794"/>
              <a:ext cx="1509900" cy="2824171"/>
            </a:xfrm>
            <a:prstGeom prst="rect">
              <a:avLst/>
            </a:prstGeom>
          </p:spPr>
        </p:pic>
      </p:grpSp>
      <p:pic>
        <p:nvPicPr>
          <p:cNvPr id="23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077072"/>
            <a:ext cx="2232248" cy="2064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5" name="Group 34"/>
          <p:cNvGrpSpPr/>
          <p:nvPr/>
        </p:nvGrpSpPr>
        <p:grpSpPr>
          <a:xfrm>
            <a:off x="3491880" y="4941168"/>
            <a:ext cx="3478764" cy="1296144"/>
            <a:chOff x="3563888" y="4797152"/>
            <a:chExt cx="3478764" cy="1296144"/>
          </a:xfrm>
        </p:grpSpPr>
        <p:pic>
          <p:nvPicPr>
            <p:cNvPr id="25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36136" y="4797152"/>
              <a:ext cx="2509709" cy="32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3" name="Group 32"/>
            <p:cNvGrpSpPr/>
            <p:nvPr/>
          </p:nvGrpSpPr>
          <p:grpSpPr>
            <a:xfrm>
              <a:off x="3563888" y="5769296"/>
              <a:ext cx="3478764" cy="324000"/>
              <a:chOff x="4355975" y="5877272"/>
              <a:chExt cx="3478764" cy="324000"/>
            </a:xfrm>
          </p:grpSpPr>
          <p:pic>
            <p:nvPicPr>
              <p:cNvPr id="28" name="Picture 6"/>
              <p:cNvPicPr>
                <a:picLocks noChangeAspect="1" noChangeArrowheads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 bwMode="auto">
              <a:xfrm>
                <a:off x="4355975" y="5877272"/>
                <a:ext cx="1035640" cy="324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9" name="Picture 7"/>
              <p:cNvPicPr>
                <a:picLocks noChangeAspect="1" noChangeArrowheads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 bwMode="auto">
              <a:xfrm>
                <a:off x="5436096" y="5877272"/>
                <a:ext cx="2398643" cy="324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31" name="Picture 4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648578" y="5265240"/>
              <a:ext cx="2119711" cy="32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31840" y="4221088"/>
            <a:ext cx="6001047" cy="6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7" name="Group 26"/>
          <p:cNvGrpSpPr/>
          <p:nvPr/>
        </p:nvGrpSpPr>
        <p:grpSpPr>
          <a:xfrm>
            <a:off x="5724128" y="1352962"/>
            <a:ext cx="1929226" cy="1605507"/>
            <a:chOff x="5724128" y="1352962"/>
            <a:chExt cx="1929226" cy="1605507"/>
          </a:xfrm>
        </p:grpSpPr>
        <p:cxnSp>
          <p:nvCxnSpPr>
            <p:cNvPr id="9" name="Straight Arrow Connector 8"/>
            <p:cNvCxnSpPr/>
            <p:nvPr/>
          </p:nvCxnSpPr>
          <p:spPr>
            <a:xfrm>
              <a:off x="5868144" y="2276872"/>
              <a:ext cx="942359" cy="0"/>
            </a:xfrm>
            <a:prstGeom prst="straightConnector1">
              <a:avLst/>
            </a:prstGeom>
            <a:ln w="7620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5724128" y="1352962"/>
              <a:ext cx="108234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2000" dirty="0" smtClean="0">
                  <a:solidFill>
                    <a:srgbClr val="0070C0"/>
                  </a:solidFill>
                </a:rPr>
                <a:t>Incident</a:t>
              </a:r>
            </a:p>
            <a:p>
              <a:pPr algn="ctr"/>
              <a:r>
                <a:rPr lang="en-CA" sz="2000" dirty="0" smtClean="0">
                  <a:solidFill>
                    <a:srgbClr val="0070C0"/>
                  </a:solidFill>
                </a:rPr>
                <a:t>field</a:t>
              </a:r>
              <a:endParaRPr lang="fr-CA" sz="2000" dirty="0" smtClean="0">
                <a:solidFill>
                  <a:srgbClr val="0070C0"/>
                </a:solidFill>
              </a:endParaRP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7080232" y="1658780"/>
              <a:ext cx="573122" cy="1299689"/>
              <a:chOff x="7080232" y="1658780"/>
              <a:chExt cx="573122" cy="1299689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7080232" y="1658780"/>
                <a:ext cx="36000" cy="12960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7119318" y="1662469"/>
                <a:ext cx="534036" cy="129600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251520" y="5085184"/>
            <a:ext cx="889248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CA" sz="2000" dirty="0" smtClean="0">
                <a:solidFill>
                  <a:srgbClr val="005FBE"/>
                </a:solidFill>
              </a:rPr>
              <a:t> Numerous organic molecules exhibit strong absorption and dispersion due to  rotational and vibrational transitions</a:t>
            </a:r>
            <a:endParaRPr lang="en-CA" sz="2000" dirty="0">
              <a:solidFill>
                <a:srgbClr val="005FBE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Introduction: THz Band</a:t>
            </a:r>
            <a:endParaRPr lang="fr-CA" dirty="0" smtClean="0"/>
          </a:p>
        </p:txBody>
      </p:sp>
      <p:sp>
        <p:nvSpPr>
          <p:cNvPr id="26629" name="Slide Number Placeholder 8"/>
          <p:cNvSpPr>
            <a:spLocks noGrp="1"/>
          </p:cNvSpPr>
          <p:nvPr>
            <p:ph type="sldNum" sz="quarter" idx="12"/>
          </p:nvPr>
        </p:nvSpPr>
        <p:spPr bwMode="auto"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B4462FFB-0401-495E-AB9F-D6D3FF831CA2}" type="slidenum">
              <a:rPr lang="fr-CA" smtClean="0">
                <a:solidFill>
                  <a:srgbClr val="0070C0"/>
                </a:solidFill>
              </a:rPr>
              <a:pPr/>
              <a:t>21</a:t>
            </a:fld>
            <a:endParaRPr lang="fr-CA" dirty="0" smtClean="0">
              <a:solidFill>
                <a:srgbClr val="0070C0"/>
              </a:solidFill>
            </a:endParaRPr>
          </a:p>
        </p:txBody>
      </p:sp>
      <p:pic>
        <p:nvPicPr>
          <p:cNvPr id="266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57298"/>
            <a:ext cx="4598346" cy="30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Group 9"/>
          <p:cNvGrpSpPr/>
          <p:nvPr/>
        </p:nvGrpSpPr>
        <p:grpSpPr>
          <a:xfrm>
            <a:off x="4606802" y="1425324"/>
            <a:ext cx="4357686" cy="3247557"/>
            <a:chOff x="4606802" y="1425324"/>
            <a:chExt cx="4357686" cy="3247557"/>
          </a:xfrm>
        </p:grpSpPr>
        <p:pic>
          <p:nvPicPr>
            <p:cNvPr id="6" name="Picture 4" descr="http://spie.org/Images/Graphics/Newsroom/Imported-2011/003523/003523_10_fig1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06802" y="1425324"/>
              <a:ext cx="4357686" cy="2867772"/>
            </a:xfrm>
            <a:prstGeom prst="rect">
              <a:avLst/>
            </a:prstGeom>
            <a:noFill/>
          </p:spPr>
        </p:pic>
        <p:sp>
          <p:nvSpPr>
            <p:cNvPr id="8" name="TextBox 7"/>
            <p:cNvSpPr txBox="1"/>
            <p:nvPr/>
          </p:nvSpPr>
          <p:spPr>
            <a:xfrm>
              <a:off x="4914148" y="4365104"/>
              <a:ext cx="40503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400" b="1" dirty="0" err="1" smtClean="0">
                  <a:solidFill>
                    <a:srgbClr val="008000"/>
                  </a:solidFill>
                </a:rPr>
                <a:t>Moloney</a:t>
              </a:r>
              <a:r>
                <a:rPr lang="en-CA" sz="1400" b="1" dirty="0" smtClean="0">
                  <a:solidFill>
                    <a:srgbClr val="008000"/>
                  </a:solidFill>
                </a:rPr>
                <a:t> </a:t>
              </a:r>
              <a:r>
                <a:rPr lang="en-CA" sz="1400" b="1" i="1" dirty="0" smtClean="0">
                  <a:solidFill>
                    <a:srgbClr val="008000"/>
                  </a:solidFill>
                </a:rPr>
                <a:t>et al.</a:t>
              </a:r>
              <a:r>
                <a:rPr lang="en-CA" sz="1400" b="1" dirty="0" smtClean="0">
                  <a:solidFill>
                    <a:srgbClr val="008000"/>
                  </a:solidFill>
                </a:rPr>
                <a:t>, DOI: 10.1117/2.1201102.003523</a:t>
              </a:r>
              <a:endParaRPr lang="fr-CA" sz="1400" b="1" dirty="0" smtClean="0">
                <a:solidFill>
                  <a:srgbClr val="00800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Introduction: Graphene</a:t>
            </a:r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16D3DA-473D-4340-B967-E176CEC66525}" type="slidenum">
              <a:rPr lang="en-CA" smtClean="0">
                <a:solidFill>
                  <a:srgbClr val="0070C0"/>
                </a:solidFill>
              </a:rPr>
              <a:pPr>
                <a:defRPr/>
              </a:pPr>
              <a:t>22</a:t>
            </a:fld>
            <a:endParaRPr lang="en-CA" dirty="0">
              <a:solidFill>
                <a:srgbClr val="0070C0"/>
              </a:solidFill>
            </a:endParaRPr>
          </a:p>
        </p:txBody>
      </p:sp>
      <p:grpSp>
        <p:nvGrpSpPr>
          <p:cNvPr id="3" name="Group 10"/>
          <p:cNvGrpSpPr/>
          <p:nvPr/>
        </p:nvGrpSpPr>
        <p:grpSpPr>
          <a:xfrm>
            <a:off x="285720" y="827252"/>
            <a:ext cx="3974806" cy="2091017"/>
            <a:chOff x="158791" y="3358962"/>
            <a:chExt cx="3974806" cy="2091017"/>
          </a:xfrm>
        </p:grpSpPr>
        <p:pic>
          <p:nvPicPr>
            <p:cNvPr id="208899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93281" y="3358962"/>
              <a:ext cx="2071670" cy="1713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7"/>
            <p:cNvSpPr/>
            <p:nvPr/>
          </p:nvSpPr>
          <p:spPr>
            <a:xfrm>
              <a:off x="158791" y="5142202"/>
              <a:ext cx="397480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CA" sz="1400" b="1" dirty="0" smtClean="0">
                  <a:solidFill>
                    <a:srgbClr val="008000"/>
                  </a:solidFill>
                </a:rPr>
                <a:t>P. R. Wallace, Physical Review 71, 622 (1947)</a:t>
              </a:r>
              <a:endParaRPr lang="fr-CA" sz="1400" b="1" dirty="0" smtClean="0">
                <a:solidFill>
                  <a:srgbClr val="008000"/>
                </a:solidFill>
              </a:endParaRPr>
            </a:p>
          </p:txBody>
        </p:sp>
      </p:grpSp>
      <p:grpSp>
        <p:nvGrpSpPr>
          <p:cNvPr id="5" name="Group 11"/>
          <p:cNvGrpSpPr/>
          <p:nvPr/>
        </p:nvGrpSpPr>
        <p:grpSpPr>
          <a:xfrm>
            <a:off x="4716016" y="995718"/>
            <a:ext cx="4067944" cy="1948971"/>
            <a:chOff x="4499992" y="3556110"/>
            <a:chExt cx="4067944" cy="1948971"/>
          </a:xfrm>
        </p:grpSpPr>
        <p:pic>
          <p:nvPicPr>
            <p:cNvPr id="208900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06330" y="3556110"/>
              <a:ext cx="2362014" cy="1557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4499992" y="5197304"/>
              <a:ext cx="406794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fr-CA" sz="1400" b="1" dirty="0" smtClean="0">
                  <a:solidFill>
                    <a:srgbClr val="008000"/>
                  </a:solidFill>
                </a:rPr>
                <a:t>K. S. </a:t>
              </a:r>
              <a:r>
                <a:rPr lang="fr-CA" sz="1400" b="1" dirty="0" err="1" smtClean="0">
                  <a:solidFill>
                    <a:srgbClr val="008000"/>
                  </a:solidFill>
                </a:rPr>
                <a:t>Novoselov</a:t>
              </a:r>
              <a:r>
                <a:rPr lang="fr-CA" sz="1400" b="1" dirty="0" smtClean="0">
                  <a:solidFill>
                    <a:srgbClr val="008000"/>
                  </a:solidFill>
                </a:rPr>
                <a:t> </a:t>
              </a:r>
              <a:r>
                <a:rPr lang="fr-CA" sz="1400" b="1" i="1" dirty="0" smtClean="0">
                  <a:solidFill>
                    <a:srgbClr val="008000"/>
                  </a:solidFill>
                </a:rPr>
                <a:t>et al.</a:t>
              </a:r>
              <a:r>
                <a:rPr lang="fr-CA" sz="1400" b="1" dirty="0" smtClean="0">
                  <a:solidFill>
                    <a:srgbClr val="008000"/>
                  </a:solidFill>
                </a:rPr>
                <a:t>, </a:t>
              </a:r>
              <a:r>
                <a:rPr lang="en-CA" sz="1400" b="1" dirty="0" smtClean="0">
                  <a:solidFill>
                    <a:srgbClr val="008000"/>
                  </a:solidFill>
                </a:rPr>
                <a:t>Science 306, 666 (2004)</a:t>
              </a:r>
              <a:endParaRPr lang="en-CA" sz="1400" b="1" dirty="0">
                <a:solidFill>
                  <a:srgbClr val="008000"/>
                </a:solidFill>
              </a:endParaRPr>
            </a:p>
          </p:txBody>
        </p:sp>
      </p:grpSp>
      <p:grpSp>
        <p:nvGrpSpPr>
          <p:cNvPr id="6" name="Group 12"/>
          <p:cNvGrpSpPr/>
          <p:nvPr/>
        </p:nvGrpSpPr>
        <p:grpSpPr>
          <a:xfrm>
            <a:off x="142844" y="3530988"/>
            <a:ext cx="4573172" cy="2438037"/>
            <a:chOff x="357158" y="3530988"/>
            <a:chExt cx="4573172" cy="2438037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357290" y="3530988"/>
              <a:ext cx="2357422" cy="1752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500636" y="5661248"/>
              <a:ext cx="442969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CA" sz="1400" b="1" dirty="0" smtClean="0">
                  <a:solidFill>
                    <a:srgbClr val="008000"/>
                  </a:solidFill>
                </a:rPr>
                <a:t>V. </a:t>
              </a:r>
              <a:r>
                <a:rPr lang="en-CA" sz="1400" b="1" dirty="0" err="1" smtClean="0">
                  <a:solidFill>
                    <a:srgbClr val="008000"/>
                  </a:solidFill>
                </a:rPr>
                <a:t>Dhand</a:t>
              </a:r>
              <a:r>
                <a:rPr lang="en-CA" sz="1400" b="1" dirty="0" smtClean="0">
                  <a:solidFill>
                    <a:srgbClr val="008000"/>
                  </a:solidFill>
                </a:rPr>
                <a:t> </a:t>
              </a:r>
              <a:r>
                <a:rPr lang="en-CA" sz="1400" b="1" i="1" dirty="0" smtClean="0">
                  <a:solidFill>
                    <a:srgbClr val="008000"/>
                  </a:solidFill>
                </a:rPr>
                <a:t>et al.</a:t>
              </a:r>
              <a:r>
                <a:rPr lang="en-CA" sz="1400" b="1" dirty="0" smtClean="0">
                  <a:solidFill>
                    <a:srgbClr val="008000"/>
                  </a:solidFill>
                </a:rPr>
                <a:t>, J. of Nanomaterials 763953 (2013)</a:t>
              </a:r>
              <a:endParaRPr lang="en-CA" sz="1400" b="1" dirty="0">
                <a:solidFill>
                  <a:srgbClr val="008000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57158" y="5286388"/>
              <a:ext cx="4572000" cy="4001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/>
              <a:r>
                <a:rPr lang="en-CA" sz="2000" b="1" dirty="0" smtClean="0">
                  <a:solidFill>
                    <a:srgbClr val="0070C0"/>
                  </a:solidFill>
                </a:rPr>
                <a:t>Publication trend</a:t>
              </a:r>
              <a:endParaRPr lang="fr-CA" sz="2000" b="1" dirty="0" smtClean="0">
                <a:solidFill>
                  <a:srgbClr val="0070C0"/>
                </a:solidFill>
              </a:endParaRPr>
            </a:p>
          </p:txBody>
        </p:sp>
      </p:grpSp>
      <p:grpSp>
        <p:nvGrpSpPr>
          <p:cNvPr id="7" name="Group 16"/>
          <p:cNvGrpSpPr/>
          <p:nvPr/>
        </p:nvGrpSpPr>
        <p:grpSpPr>
          <a:xfrm>
            <a:off x="4357686" y="3500438"/>
            <a:ext cx="4572000" cy="2460890"/>
            <a:chOff x="4572000" y="3500438"/>
            <a:chExt cx="4572000" cy="2460890"/>
          </a:xfrm>
        </p:grpSpPr>
        <p:pic>
          <p:nvPicPr>
            <p:cNvPr id="18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715008" y="3500438"/>
              <a:ext cx="2553515" cy="1795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Rectangle 18"/>
            <p:cNvSpPr/>
            <p:nvPr/>
          </p:nvSpPr>
          <p:spPr>
            <a:xfrm>
              <a:off x="4572000" y="5291118"/>
              <a:ext cx="4572000" cy="4001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/>
              <a:r>
                <a:rPr lang="en-CA" sz="2000" b="1" dirty="0" smtClean="0">
                  <a:solidFill>
                    <a:srgbClr val="0070C0"/>
                  </a:solidFill>
                </a:rPr>
                <a:t>Patents trend</a:t>
              </a:r>
              <a:endParaRPr lang="fr-CA" sz="2000" b="1" dirty="0" smtClean="0">
                <a:solidFill>
                  <a:srgbClr val="0070C0"/>
                </a:solidFill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4895528" y="5653551"/>
              <a:ext cx="424847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CA" sz="1400" b="1" dirty="0" smtClean="0">
                  <a:solidFill>
                    <a:srgbClr val="008000"/>
                  </a:solidFill>
                </a:rPr>
                <a:t>Technology Insight Report: Graphene (2013)</a:t>
              </a:r>
              <a:endParaRPr lang="en-CA" sz="1400" b="1" dirty="0">
                <a:solidFill>
                  <a:srgbClr val="00800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683605" y="-105581"/>
                <a:ext cx="7776864" cy="1052736"/>
              </a:xfrm>
            </p:spPr>
            <p:txBody>
              <a:bodyPr/>
              <a:lstStyle/>
              <a:p>
                <a:r>
                  <a:rPr lang="en-US" sz="3000" dirty="0" smtClean="0"/>
                  <a:t>First order </a:t>
                </a:r>
                <a:r>
                  <a:rPr lang="en-US" sz="3000" dirty="0" err="1" smtClean="0"/>
                  <a:t>Intraband</a:t>
                </a:r>
                <a:r>
                  <a:rPr lang="en-US" sz="3000" dirty="0" smtClean="0"/>
                  <a:t> Conductivity (</a:t>
                </a:r>
                <a:r>
                  <a:rPr lang="en-US" sz="3000" dirty="0" smtClean="0">
                    <a:solidFill>
                      <a:srgbClr val="0070C0"/>
                    </a:solidFill>
                  </a:rPr>
                  <a:t>T</a:t>
                </a:r>
                <a14:m>
                  <m:oMath xmlns:m="http://schemas.openxmlformats.org/officeDocument/2006/math">
                    <m:r>
                      <a:rPr lang="en-US" sz="3000" b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3000" b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sz="3000" dirty="0" smtClean="0"/>
                  <a:t>) </a:t>
                </a:r>
                <a:endParaRPr lang="en-CA" sz="3000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83605" y="-105581"/>
                <a:ext cx="7776864" cy="1052736"/>
              </a:xfrm>
              <a:blipFill rotWithShape="0">
                <a:blip r:embed="rId2"/>
                <a:stretch>
                  <a:fillRect l="-470" r="-1959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1"/>
              </p:nvPr>
            </p:nvSpPr>
            <p:spPr>
              <a:xfrm>
                <a:off x="755650" y="836712"/>
                <a:ext cx="7632774" cy="5256584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CA" sz="2400" dirty="0" smtClean="0">
                    <a:solidFill>
                      <a:srgbClr val="0070C0"/>
                    </a:solidFill>
                  </a:rPr>
                  <a:t>Velocity Gauge in the Schrodinger Picture: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CA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                             </m:t>
                          </m:r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r>
                        <a:rPr lang="en-CA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sSup>
                            <m:sSupPr>
                              <m:ctrlPr>
                                <a:rPr lang="en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ℏ</m:t>
                              </m:r>
                            </m:e>
                            <m:sup>
                              <m:r>
                                <a:rPr lang="en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n-CA" dirty="0" smtClean="0">
                  <a:solidFill>
                    <a:srgbClr val="0070C0"/>
                  </a:solidFill>
                </a:endParaRPr>
              </a:p>
              <a:p>
                <a:pPr marL="0" indent="0">
                  <a:buNone/>
                </a:pPr>
                <a:r>
                  <a:rPr lang="en-US" sz="2400" dirty="0" smtClean="0">
                    <a:solidFill>
                      <a:srgbClr val="0070C0"/>
                    </a:solidFill>
                  </a:rPr>
                  <a:t>Velocity Gauge in the Interaction Picture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:  </a:t>
                </a:r>
              </a:p>
              <a:p>
                <a:pPr marL="0" indent="0">
                  <a:buNone/>
                </a:pPr>
                <a:r>
                  <a:rPr lang="en-US" dirty="0" smtClean="0">
                    <a:solidFill>
                      <a:srgbClr val="0070C0"/>
                    </a:solidFill>
                  </a:rPr>
                  <a:t>     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               </m:t>
                        </m:r>
                        <m:r>
                          <a:rPr lang="en-CA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CA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CA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CA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CA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bSup>
                    <m:r>
                      <a:rPr lang="en-CA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sSup>
                          <m:sSupPr>
                            <m:ctrlPr>
                              <a:rPr lang="en-CA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CA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b>
                          <m:sSubPr>
                            <m:ctrlPr>
                              <a:rPr lang="en-CA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CA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num>
                      <m:den>
                        <m:r>
                          <a:rPr lang="en-CA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  <m:sSup>
                          <m:sSupPr>
                            <m:ctrlPr>
                              <a:rPr lang="en-CA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ℏ</m:t>
                            </m:r>
                          </m:e>
                          <m:sup>
                            <m:r>
                              <a:rPr lang="en-CA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CA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CA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  <m:r>
                          <a:rPr lang="en-CA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CA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CA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CA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e>
                              <m:sub>
                                <m:r>
                                  <a:rPr lang="en-CA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den>
                        </m:f>
                        <m:r>
                          <a:rPr lang="en-CA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en-CA" dirty="0">
                  <a:solidFill>
                    <a:srgbClr val="0070C0"/>
                  </a:solidFill>
                </a:endParaRPr>
              </a:p>
              <a:p>
                <a:pPr marL="0" indent="0">
                  <a:buNone/>
                </a:pPr>
                <a:r>
                  <a:rPr lang="en-US" sz="2400" dirty="0" smtClean="0"/>
                  <a:t>Length gauge in the Schrodinger picture: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CA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             </m:t>
                          </m:r>
                          <m:r>
                            <a:rPr lang="en-CA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CA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CA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CA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r>
                        <a:rPr lang="en-CA" sz="2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sSup>
                            <m:sSupPr>
                              <m:ctrlPr>
                                <a:rPr lang="en-CA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CA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CA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CA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r>
                            <a:rPr lang="en-CA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CA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sz="28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ℏ</m:t>
                              </m:r>
                            </m:e>
                            <m:sup>
                              <m:r>
                                <a:rPr lang="en-CA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CA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lang="en-CA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CA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CA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CA" sz="2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CA" sz="2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den>
                          </m:f>
                          <m:r>
                            <a:rPr lang="en-CA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2800" dirty="0" smtClean="0"/>
              </a:p>
              <a:p>
                <a:pPr marL="0" indent="0">
                  <a:buNone/>
                </a:pPr>
                <a:endParaRPr lang="en-CA" sz="2400" dirty="0">
                  <a:solidFill>
                    <a:srgbClr val="0070C0"/>
                  </a:solidFill>
                </a:endParaRPr>
              </a:p>
              <a:p>
                <a:endParaRPr lang="en-CA" dirty="0" smtClean="0"/>
              </a:p>
              <a:p>
                <a:endParaRPr lang="en-CA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xfrm>
                <a:off x="755650" y="836712"/>
                <a:ext cx="7632774" cy="5256584"/>
              </a:xfrm>
              <a:blipFill rotWithShape="0">
                <a:blip r:embed="rId3"/>
                <a:stretch>
                  <a:fillRect l="-1278" t="-81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16D3DA-473D-4340-B967-E176CEC66525}" type="slidenum">
              <a:rPr lang="fr-CA" smtClean="0"/>
              <a:pPr>
                <a:defRPr/>
              </a:pPr>
              <a:t>23</a:t>
            </a:fld>
            <a:endParaRPr lang="fr-CA" dirty="0"/>
          </a:p>
        </p:txBody>
      </p:sp>
      <p:sp>
        <p:nvSpPr>
          <p:cNvPr id="6" name="TextBox 5"/>
          <p:cNvSpPr txBox="1"/>
          <p:nvPr/>
        </p:nvSpPr>
        <p:spPr>
          <a:xfrm>
            <a:off x="2380467" y="6124944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b="1" dirty="0">
                <a:solidFill>
                  <a:srgbClr val="008000"/>
                </a:solidFill>
              </a:rPr>
              <a:t>I. Al-</a:t>
            </a:r>
            <a:r>
              <a:rPr lang="en-CA" sz="1400" b="1" dirty="0" err="1">
                <a:solidFill>
                  <a:srgbClr val="008000"/>
                </a:solidFill>
              </a:rPr>
              <a:t>Naib</a:t>
            </a:r>
            <a:r>
              <a:rPr lang="en-CA" sz="1400" b="1" dirty="0">
                <a:solidFill>
                  <a:srgbClr val="008000"/>
                </a:solidFill>
              </a:rPr>
              <a:t> et al., Phys. Rev. </a:t>
            </a:r>
            <a:r>
              <a:rPr lang="fr-CA" sz="1400" b="1" dirty="0">
                <a:solidFill>
                  <a:srgbClr val="008000"/>
                </a:solidFill>
              </a:rPr>
              <a:t>B 90, 245423, 2014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3633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&amp; Outline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650" y="908720"/>
            <a:ext cx="8136830" cy="5256584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Find the best method to model the nonlinear response of Graphene</a:t>
            </a:r>
          </a:p>
          <a:p>
            <a:pPr marL="0" indent="0">
              <a:buNone/>
            </a:pPr>
            <a:endParaRPr lang="en-US" sz="28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Velocity Gauge:</a:t>
            </a:r>
          </a:p>
          <a:p>
            <a:pPr marL="0" indent="0">
              <a:buNone/>
            </a:pPr>
            <a:r>
              <a:rPr lang="en-CA" sz="1600" b="1" dirty="0" smtClean="0">
                <a:solidFill>
                  <a:srgbClr val="008000"/>
                </a:solidFill>
              </a:rPr>
              <a:t>                                           F.H.M. Faisal, </a:t>
            </a:r>
            <a:r>
              <a:rPr lang="en-CA" sz="1600" b="1" dirty="0" err="1" smtClean="0">
                <a:solidFill>
                  <a:srgbClr val="008000"/>
                </a:solidFill>
              </a:rPr>
              <a:t>arXiv</a:t>
            </a:r>
            <a:r>
              <a:rPr lang="en-CA" sz="1600" b="1" dirty="0" smtClean="0">
                <a:solidFill>
                  <a:srgbClr val="008000"/>
                </a:solidFill>
              </a:rPr>
              <a:t>, 1, 0810.07881 (2008)</a:t>
            </a:r>
          </a:p>
          <a:p>
            <a:pPr marL="0" indent="0">
              <a:buNone/>
            </a:pPr>
            <a:r>
              <a:rPr lang="en-CA" sz="1600" b="1" dirty="0" smtClean="0">
                <a:solidFill>
                  <a:srgbClr val="008000"/>
                </a:solidFill>
              </a:rPr>
              <a:t>                                           A.R. Wright, Appl. Phys. 44, 083001 (2011)</a:t>
            </a:r>
          </a:p>
          <a:p>
            <a:pPr marL="0" indent="0">
              <a:buNone/>
            </a:pPr>
            <a:endParaRPr lang="en-CA" sz="1600" b="1" dirty="0">
              <a:solidFill>
                <a:srgbClr val="008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 Length Gauge: </a:t>
            </a:r>
          </a:p>
          <a:p>
            <a:pPr marL="0" indent="0">
              <a:buNone/>
            </a:pPr>
            <a:r>
              <a:rPr lang="en-US" sz="2800" b="1" dirty="0" smtClean="0">
                <a:solidFill>
                  <a:srgbClr val="008000"/>
                </a:solidFill>
              </a:rPr>
              <a:t>                         </a:t>
            </a:r>
            <a:r>
              <a:rPr lang="en-CA" sz="1600" b="1" dirty="0" smtClean="0">
                <a:solidFill>
                  <a:srgbClr val="008000"/>
                </a:solidFill>
              </a:rPr>
              <a:t>C</a:t>
            </a:r>
            <a:r>
              <a:rPr lang="en-CA" sz="1600" b="1" dirty="0">
                <a:solidFill>
                  <a:srgbClr val="008000"/>
                </a:solidFill>
              </a:rPr>
              <a:t>. Aversa and J. E. </a:t>
            </a:r>
            <a:r>
              <a:rPr lang="en-CA" sz="1600" b="1" dirty="0" err="1">
                <a:solidFill>
                  <a:srgbClr val="008000"/>
                </a:solidFill>
              </a:rPr>
              <a:t>Sipe</a:t>
            </a:r>
            <a:r>
              <a:rPr lang="en-CA" sz="1600" b="1" dirty="0">
                <a:solidFill>
                  <a:srgbClr val="008000"/>
                </a:solidFill>
              </a:rPr>
              <a:t>, Phys. Rev. B 52, 14636 (</a:t>
            </a:r>
            <a:r>
              <a:rPr lang="en-CA" sz="1600" b="1" dirty="0" smtClean="0">
                <a:solidFill>
                  <a:srgbClr val="008000"/>
                </a:solidFill>
              </a:rPr>
              <a:t>1995)</a:t>
            </a:r>
          </a:p>
          <a:p>
            <a:pPr marL="0" indent="0">
              <a:buNone/>
            </a:pPr>
            <a:r>
              <a:rPr lang="en-US" sz="1600" b="1" dirty="0">
                <a:solidFill>
                  <a:srgbClr val="008000"/>
                </a:solidFill>
              </a:rPr>
              <a:t> </a:t>
            </a:r>
            <a:r>
              <a:rPr lang="en-US" sz="1600" b="1" dirty="0" smtClean="0">
                <a:solidFill>
                  <a:srgbClr val="008000"/>
                </a:solidFill>
              </a:rPr>
              <a:t>                                          </a:t>
            </a:r>
            <a:r>
              <a:rPr lang="en-CA" sz="1600" b="1" dirty="0">
                <a:solidFill>
                  <a:srgbClr val="008000"/>
                </a:solidFill>
              </a:rPr>
              <a:t>K. S. Virk and J. E. </a:t>
            </a:r>
            <a:r>
              <a:rPr lang="en-CA" sz="1600" b="1" dirty="0" err="1">
                <a:solidFill>
                  <a:srgbClr val="008000"/>
                </a:solidFill>
              </a:rPr>
              <a:t>Sipe</a:t>
            </a:r>
            <a:r>
              <a:rPr lang="en-CA" sz="1600" b="1" dirty="0">
                <a:solidFill>
                  <a:srgbClr val="008000"/>
                </a:solidFill>
              </a:rPr>
              <a:t>, Phys. Rev. B 76, 035213 (2007)</a:t>
            </a:r>
            <a:endParaRPr lang="en-US" sz="16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Response of Graphene to THz field by employing these two gauges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800" dirty="0"/>
          </a:p>
          <a:p>
            <a:pPr>
              <a:buFont typeface="Wingdings" panose="05000000000000000000" pitchFamily="2" charset="2"/>
              <a:buChar char="Ø"/>
            </a:pPr>
            <a:endParaRPr lang="en-CA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16D3DA-473D-4340-B967-E176CEC66525}" type="slidenum">
              <a:rPr lang="fr-CA" smtClean="0"/>
              <a:pPr>
                <a:defRPr/>
              </a:pPr>
              <a:t>3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0332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itle 3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pPr eaLnBrk="1" hangingPunct="1"/>
            <a:r>
              <a:rPr smtClean="0"/>
              <a:t>Velocity &amp; Length Gauges</a:t>
            </a:r>
            <a:endParaRPr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 Placeholder 15"/>
              <p:cNvSpPr>
                <a:spLocks noGrp="1"/>
              </p:cNvSpPr>
              <p:nvPr>
                <p:ph type="body" sz="quarter" idx="11"/>
              </p:nvPr>
            </p:nvSpPr>
            <p:spPr>
              <a:xfrm>
                <a:off x="200200" y="999694"/>
                <a:ext cx="8620272" cy="4967478"/>
              </a:xfrm>
            </p:spPr>
            <p:txBody>
              <a:bodyPr/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400" dirty="0" smtClean="0"/>
                  <a:t>Hamiltonian in the present of electric field: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CA" sz="2400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CA" sz="2400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CA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CA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CA" sz="240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CA" sz="2400">
                          <a:latin typeface="Cambria Math" panose="02040503050406030204" pitchFamily="18" charset="0"/>
                        </a:rPr>
                        <m:t>+ </m:t>
                      </m:r>
                      <m:sSup>
                        <m:sSupPr>
                          <m:ctrlPr>
                            <a:rPr lang="en-CA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CA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CA" sz="2400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</m:oMath>
                  </m:oMathPara>
                </a14:m>
                <a:endParaRPr lang="en-CA" sz="2400" dirty="0" smtClean="0"/>
              </a:p>
              <a:p>
                <a:pPr marL="0" indent="0">
                  <a:buNone/>
                </a:pPr>
                <a:endParaRPr lang="en-CA" sz="2400" dirty="0" smtClean="0"/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CA" sz="2400" dirty="0"/>
                  <a:t>Hamiltonian of the system in the absence of </a:t>
                </a:r>
                <a:r>
                  <a:rPr lang="en-CA" sz="2400" dirty="0" smtClean="0"/>
                  <a:t>electric </a:t>
                </a:r>
                <a:r>
                  <a:rPr lang="en-CA" sz="2400" dirty="0"/>
                  <a:t>field</a:t>
                </a:r>
                <a:r>
                  <a:rPr lang="en-CA" sz="2400" dirty="0" smtClean="0"/>
                  <a:t>:</a:t>
                </a:r>
              </a:p>
              <a:p>
                <a:pPr marL="0" indent="0" algn="ctr">
                  <a:buNone/>
                </a:pPr>
                <a:r>
                  <a:rPr lang="en-CA" sz="2400" dirty="0" smtClean="0"/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CA" sz="240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CA" sz="240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CA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CA" sz="2400">
                                <a:latin typeface="Cambria Math" panose="02040503050406030204" pitchFamily="18" charset="0"/>
                              </a:rPr>
                              <m:t>p</m:t>
                            </m:r>
                          </m:e>
                          <m:sup>
                            <m:r>
                              <a:rPr lang="en-CA" sz="24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CA" sz="240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CA" sz="2400">
                            <a:latin typeface="Cambria Math" panose="02040503050406030204" pitchFamily="18" charset="0"/>
                          </a:rPr>
                          <m:t>m</m:t>
                        </m:r>
                      </m:den>
                    </m:f>
                    <m:r>
                      <a:rPr lang="en-CA" sz="2400">
                        <a:latin typeface="Cambria Math" panose="02040503050406030204" pitchFamily="18" charset="0"/>
                      </a:rPr>
                      <m:t>+</m:t>
                    </m:r>
                    <m:r>
                      <a:rPr lang="en-CA" sz="2400" b="1" i="1">
                        <a:latin typeface="Cambria Math" panose="02040503050406030204" pitchFamily="18" charset="0"/>
                      </a:rPr>
                      <m:t>𝐕</m:t>
                    </m:r>
                    <m:r>
                      <a:rPr lang="en-CA" sz="2400">
                        <a:latin typeface="Cambria Math" panose="02040503050406030204" pitchFamily="18" charset="0"/>
                      </a:rPr>
                      <m:t>(</m:t>
                    </m:r>
                    <m:r>
                      <a:rPr lang="en-CA" sz="2400" b="1" i="1">
                        <a:latin typeface="Cambria Math" panose="02040503050406030204" pitchFamily="18" charset="0"/>
                      </a:rPr>
                      <m:t>𝐫</m:t>
                    </m:r>
                    <m:r>
                      <a:rPr lang="en-CA" sz="240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CA" sz="2400" dirty="0" smtClean="0"/>
              </a:p>
              <a:p>
                <a:pPr marL="0" indent="0" algn="ctr">
                  <a:buNone/>
                </a:pPr>
                <a:endParaRPr lang="en-CA" sz="2400" dirty="0" smtClean="0"/>
              </a:p>
              <a:p>
                <a:pPr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CA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CA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CA" sz="2400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CA" sz="2400" dirty="0" smtClean="0"/>
                  <a:t> is the interaction Hamiltonian.</a:t>
                </a:r>
              </a:p>
              <a:p>
                <a:pPr marL="0" indent="0">
                  <a:buNone/>
                </a:pPr>
                <a:r>
                  <a:rPr lang="en-CA" sz="2400" dirty="0" smtClean="0"/>
                  <a:t>           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A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CA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CA" sz="2400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CA" sz="2400" i="1">
                        <a:latin typeface="Cambria Math" panose="02040503050406030204" pitchFamily="18" charset="0"/>
                      </a:rPr>
                      <m:t>= −</m:t>
                    </m:r>
                    <m:f>
                      <m:fPr>
                        <m:ctrlPr>
                          <a:rPr lang="en-CA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sz="2400" i="1">
                            <a:latin typeface="Cambria Math" panose="02040503050406030204" pitchFamily="18" charset="0"/>
                          </a:rPr>
                          <m:t>𝑒</m:t>
                        </m:r>
                      </m:num>
                      <m:den>
                        <m:r>
                          <a:rPr lang="en-CA" sz="2400" i="1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  <m:r>
                      <a:rPr lang="en-CA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CA" sz="2400" b="1" i="1">
                        <a:latin typeface="Cambria Math" panose="02040503050406030204" pitchFamily="18" charset="0"/>
                      </a:rPr>
                      <m:t>𝒑</m:t>
                    </m:r>
                    <m:r>
                      <a:rPr lang="en-CA" sz="2400" i="1">
                        <a:latin typeface="Cambria Math" panose="02040503050406030204" pitchFamily="18" charset="0"/>
                      </a:rPr>
                      <m:t>. </m:t>
                    </m:r>
                    <m:r>
                      <a:rPr lang="en-CA" sz="2400" b="1" i="1">
                        <a:latin typeface="Cambria Math" panose="02040503050406030204" pitchFamily="18" charset="0"/>
                      </a:rPr>
                      <m:t>𝑨</m:t>
                    </m:r>
                    <m:d>
                      <m:dPr>
                        <m:ctrlPr>
                          <a:rPr lang="en-CA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CA" sz="2400" dirty="0" smtClean="0"/>
                  <a:t>                   Velocity Gauge</a:t>
                </a:r>
              </a:p>
              <a:p>
                <a:pPr marL="0" indent="0">
                  <a:buNone/>
                </a:pPr>
                <a:r>
                  <a:rPr lang="en-CA" sz="2400" dirty="0" smtClean="0"/>
                  <a:t>           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A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CA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CA" sz="2400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CA" sz="2400" i="1">
                        <a:latin typeface="Cambria Math" panose="02040503050406030204" pitchFamily="18" charset="0"/>
                      </a:rPr>
                      <m:t>= −</m:t>
                    </m:r>
                    <m:r>
                      <a:rPr lang="en-CA" sz="2400" i="1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CA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CA" sz="2400" b="1" i="1">
                        <a:latin typeface="Cambria Math" panose="02040503050406030204" pitchFamily="18" charset="0"/>
                      </a:rPr>
                      <m:t>𝒓</m:t>
                    </m:r>
                    <m:r>
                      <a:rPr lang="en-CA" sz="2400" i="1">
                        <a:latin typeface="Cambria Math" panose="02040503050406030204" pitchFamily="18" charset="0"/>
                      </a:rPr>
                      <m:t>. </m:t>
                    </m:r>
                    <m:r>
                      <a:rPr lang="en-CA" sz="2400" b="1" i="1">
                        <a:latin typeface="Cambria Math" panose="02040503050406030204" pitchFamily="18" charset="0"/>
                      </a:rPr>
                      <m:t>𝑬</m:t>
                    </m:r>
                    <m:d>
                      <m:dPr>
                        <m:ctrlPr>
                          <a:rPr lang="en-CA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400" b="1" i="1">
                            <a:latin typeface="Cambria Math" panose="02040503050406030204" pitchFamily="18" charset="0"/>
                          </a:rPr>
                          <m:t>𝒓</m:t>
                        </m:r>
                        <m:r>
                          <a:rPr lang="en-CA" sz="24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CA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CA" sz="2400" dirty="0" smtClean="0"/>
                  <a:t>                  Length gauge</a:t>
                </a:r>
                <a:endParaRPr lang="en-CA" sz="2400" dirty="0"/>
              </a:p>
              <a:p>
                <a:pPr marL="0" indent="0">
                  <a:buNone/>
                </a:pPr>
                <a:endParaRPr lang="en-CA" sz="2400" dirty="0"/>
              </a:p>
              <a:p>
                <a:pPr>
                  <a:buFont typeface="Wingdings" panose="05000000000000000000" pitchFamily="2" charset="2"/>
                  <a:buChar char="Ø"/>
                </a:pPr>
                <a:endParaRPr lang="en-US" sz="2400" dirty="0"/>
              </a:p>
              <a:p>
                <a:pPr marL="0" indent="0">
                  <a:buNone/>
                </a:pPr>
                <a:endParaRPr lang="en-CA" sz="2400" dirty="0" smtClean="0"/>
              </a:p>
            </p:txBody>
          </p:sp>
        </mc:Choice>
        <mc:Fallback xmlns="">
          <p:sp>
            <p:nvSpPr>
              <p:cNvPr id="16" name="Text Placeholder 1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xfrm>
                <a:off x="200200" y="999694"/>
                <a:ext cx="8620272" cy="4967478"/>
              </a:xfrm>
              <a:blipFill rotWithShape="0">
                <a:blip r:embed="rId3"/>
                <a:stretch>
                  <a:fillRect l="-990" t="-859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16D3DA-473D-4340-B967-E176CEC66525}" type="slidenum">
              <a:rPr lang="en-CA" smtClean="0">
                <a:solidFill>
                  <a:srgbClr val="0070C0"/>
                </a:solidFill>
              </a:rPr>
              <a:pPr>
                <a:defRPr/>
              </a:pPr>
              <a:t>4</a:t>
            </a:fld>
            <a:endParaRPr lang="en-CA">
              <a:solidFill>
                <a:srgbClr val="0070C0"/>
              </a:solidFill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2134072" y="5967172"/>
            <a:ext cx="48965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CA" sz="1400" b="1" dirty="0">
                <a:solidFill>
                  <a:srgbClr val="008000"/>
                </a:solidFill>
              </a:rPr>
              <a:t>A. </a:t>
            </a:r>
            <a:r>
              <a:rPr lang="en-CA" sz="1400" b="1" dirty="0" err="1" smtClean="0">
                <a:solidFill>
                  <a:srgbClr val="008000"/>
                </a:solidFill>
              </a:rPr>
              <a:t>Chacona</a:t>
            </a:r>
            <a:r>
              <a:rPr lang="en-CA" sz="1400" b="1" dirty="0" smtClean="0">
                <a:solidFill>
                  <a:srgbClr val="008000"/>
                </a:solidFill>
              </a:rPr>
              <a:t>, J Computational Physics.1 ,1508 </a:t>
            </a:r>
            <a:r>
              <a:rPr lang="en-CA" sz="1400" b="1" dirty="0">
                <a:solidFill>
                  <a:srgbClr val="008000"/>
                </a:solidFill>
              </a:rPr>
              <a:t>(2015</a:t>
            </a:r>
            <a:r>
              <a:rPr lang="en-CA" sz="1400" b="1" dirty="0" smtClean="0">
                <a:solidFill>
                  <a:srgbClr val="008000"/>
                </a:solidFill>
              </a:rPr>
              <a:t>)</a:t>
            </a:r>
            <a:endParaRPr lang="en-CA" sz="1400" b="1" dirty="0">
              <a:solidFill>
                <a:srgbClr val="008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43608" y="98072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itle 3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pPr eaLnBrk="1" hangingPunct="1"/>
            <a:r>
              <a:rPr dirty="0" smtClean="0"/>
              <a:t>Gauge Choice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251520" y="1657174"/>
            <a:ext cx="8445624" cy="416531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CA" sz="2200" dirty="0" smtClean="0"/>
              <a:t>Quantum mechanics is gauge invariant and both gauges should give, in principle, identical results</a:t>
            </a:r>
          </a:p>
          <a:p>
            <a:pPr>
              <a:buFont typeface="Wingdings" pitchFamily="2" charset="2"/>
              <a:buChar char="Ø"/>
            </a:pPr>
            <a:endParaRPr lang="en-CA" sz="2200" dirty="0" smtClean="0"/>
          </a:p>
          <a:p>
            <a:pPr>
              <a:buFont typeface="Wingdings" pitchFamily="2" charset="2"/>
              <a:buChar char="Ø"/>
            </a:pPr>
            <a:r>
              <a:rPr lang="en-CA" sz="2200" dirty="0" smtClean="0"/>
              <a:t>Convergence </a:t>
            </a:r>
            <a:r>
              <a:rPr lang="en-CA" sz="2200" dirty="0"/>
              <a:t>of </a:t>
            </a:r>
            <a:r>
              <a:rPr lang="en-CA" sz="2200" dirty="0" smtClean="0"/>
              <a:t>dynamic equations using the velocity gauge requires a large number of bands</a:t>
            </a:r>
          </a:p>
          <a:p>
            <a:pPr>
              <a:buFont typeface="Wingdings" pitchFamily="2" charset="2"/>
              <a:buChar char="Ø"/>
            </a:pPr>
            <a:endParaRPr lang="en-CA" sz="2200" dirty="0" smtClean="0"/>
          </a:p>
          <a:p>
            <a:pPr>
              <a:buFont typeface="Wingdings" pitchFamily="2" charset="2"/>
              <a:buChar char="Ø"/>
            </a:pPr>
            <a:r>
              <a:rPr lang="en-CA" sz="2200" dirty="0" smtClean="0"/>
              <a:t>Divergences at zero frequency arise </a:t>
            </a:r>
            <a:r>
              <a:rPr lang="en-CA" sz="2200" dirty="0"/>
              <a:t>using the velocity </a:t>
            </a:r>
            <a:r>
              <a:rPr lang="en-CA" sz="2200" dirty="0" smtClean="0"/>
              <a:t>gauge in the nonlinear response</a:t>
            </a:r>
          </a:p>
          <a:p>
            <a:pPr>
              <a:buFont typeface="Wingdings" pitchFamily="2" charset="2"/>
              <a:buChar char="Ø"/>
            </a:pPr>
            <a:endParaRPr lang="en-CA" sz="2200" dirty="0" smtClean="0"/>
          </a:p>
          <a:p>
            <a:pPr>
              <a:buFont typeface="Wingdings" pitchFamily="2" charset="2"/>
              <a:buChar char="Ø"/>
            </a:pPr>
            <a:r>
              <a:rPr lang="en-CA" sz="2200" dirty="0" smtClean="0"/>
              <a:t>The divergence can be removed by developing sum rules, which become extremely complicated at high-order in the field</a:t>
            </a:r>
            <a:endParaRPr lang="fr-CA" sz="220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16D3DA-473D-4340-B967-E176CEC66525}" type="slidenum">
              <a:rPr lang="en-CA" smtClean="0">
                <a:solidFill>
                  <a:srgbClr val="0070C0"/>
                </a:solidFill>
              </a:rPr>
              <a:pPr>
                <a:defRPr/>
              </a:pPr>
              <a:t>5</a:t>
            </a:fld>
            <a:endParaRPr lang="en-CA">
              <a:solidFill>
                <a:srgbClr val="0070C0"/>
              </a:solidFill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2127607" y="5978457"/>
            <a:ext cx="489654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CA" sz="1400" b="1" dirty="0" smtClean="0">
                <a:solidFill>
                  <a:srgbClr val="008000"/>
                </a:solidFill>
              </a:rPr>
              <a:t>C. Aversa and J. E. Sipe, Phys. Rev. B 52, 14636 (1995)</a:t>
            </a:r>
          </a:p>
          <a:p>
            <a:r>
              <a:rPr lang="en-CA" sz="1400" b="1" dirty="0" smtClean="0">
                <a:solidFill>
                  <a:srgbClr val="008000"/>
                </a:solidFill>
              </a:rPr>
              <a:t>K. S. </a:t>
            </a:r>
            <a:r>
              <a:rPr lang="en-CA" sz="1400" b="1" dirty="0" err="1" smtClean="0">
                <a:solidFill>
                  <a:srgbClr val="008000"/>
                </a:solidFill>
              </a:rPr>
              <a:t>Virk</a:t>
            </a:r>
            <a:r>
              <a:rPr lang="en-CA" sz="1400" b="1" dirty="0" smtClean="0">
                <a:solidFill>
                  <a:srgbClr val="008000"/>
                </a:solidFill>
              </a:rPr>
              <a:t> and J. E. Sipe, Phys. Rev. B 76, 035213 (2007)</a:t>
            </a:r>
          </a:p>
          <a:p>
            <a:endParaRPr lang="en-CA" sz="1400" b="1" dirty="0">
              <a:solidFill>
                <a:srgbClr val="008000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2785120" y="752544"/>
            <a:ext cx="3456384" cy="777098"/>
            <a:chOff x="224876" y="1351768"/>
            <a:chExt cx="3117388" cy="513525"/>
          </a:xfrm>
        </p:grpSpPr>
        <p:sp>
          <p:nvSpPr>
            <p:cNvPr id="5" name="Left Arrow 4"/>
            <p:cNvSpPr/>
            <p:nvPr/>
          </p:nvSpPr>
          <p:spPr>
            <a:xfrm>
              <a:off x="2082264" y="1351768"/>
              <a:ext cx="1260000" cy="507600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CA" sz="2000" b="1" dirty="0" smtClean="0">
                  <a:latin typeface="Times New Roman" pitchFamily="18" charset="0"/>
                  <a:cs typeface="Times New Roman" pitchFamily="18" charset="0"/>
                </a:rPr>
                <a:t>Length</a:t>
              </a:r>
              <a:endParaRPr lang="en-CA" sz="2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Right Arrow 6"/>
            <p:cNvSpPr/>
            <p:nvPr/>
          </p:nvSpPr>
          <p:spPr bwMode="auto">
            <a:xfrm>
              <a:off x="224876" y="1357298"/>
              <a:ext cx="1260000" cy="50799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CA" sz="2000" b="1" dirty="0" smtClean="0">
                  <a:latin typeface="Times New Roman" pitchFamily="18" charset="0"/>
                  <a:cs typeface="Times New Roman" pitchFamily="18" charset="0"/>
                </a:rPr>
                <a:t>Velocity</a:t>
              </a:r>
              <a:endParaRPr lang="en-CA" sz="2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584161" y="1465018"/>
              <a:ext cx="51167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2000" dirty="0" smtClean="0">
                  <a:solidFill>
                    <a:srgbClr val="0070C0"/>
                  </a:solidFill>
                </a:rPr>
                <a:t>vs.</a:t>
              </a:r>
              <a:endParaRPr lang="fr-CA" sz="2000" dirty="0" smtClean="0">
                <a:solidFill>
                  <a:srgbClr val="0070C0"/>
                </a:solidFill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4788024" y="673209"/>
            <a:ext cx="1584176" cy="864096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074035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Populations Dynamic Equations</a:t>
            </a:r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16D3DA-473D-4340-B967-E176CEC66525}" type="slidenum">
              <a:rPr lang="en-CA" smtClean="0">
                <a:solidFill>
                  <a:srgbClr val="0070C0"/>
                </a:solidFill>
              </a:rPr>
              <a:pPr>
                <a:defRPr/>
              </a:pPr>
              <a:t>6</a:t>
            </a:fld>
            <a:endParaRPr lang="en-CA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/>
              <p:cNvSpPr txBox="1"/>
              <p:nvPr/>
            </p:nvSpPr>
            <p:spPr>
              <a:xfrm>
                <a:off x="-324543" y="3453559"/>
                <a:ext cx="7486046" cy="24820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CA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𝑛𝑛</m:t>
                              </m:r>
                            </m:sub>
                          </m:sSub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𝒌</m:t>
                          </m:r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num>
                        <m:den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ћ</m:t>
                          </m:r>
                        </m:den>
                      </m:f>
                      <m:sSub>
                        <m:sSubPr>
                          <m:ctrlP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CA" sz="2400" i="1"/>
                              </m:ctrlPr>
                            </m:sSubPr>
                            <m:e>
                              <m:r>
                                <a:rPr lang="en-CA" sz="2400" i="1"/>
                                <m:t>𝜎</m:t>
                              </m:r>
                            </m:e>
                            <m:sub>
                              <m:r>
                                <a:rPr lang="en-CA" sz="2400" i="1"/>
                                <m:t>𝑛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CA" sz="2400"/>
                            <m:t> </m:t>
                          </m:r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𝑐𝑣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𝒌</m:t>
                      </m:r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d>
                        <m:dPr>
                          <m:ctrlP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𝝃</m:t>
                              </m:r>
                            </m:e>
                            <m:sub>
                              <m: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𝑐𝑣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ctrlP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𝒌</m:t>
                                  </m:r>
                                </m:e>
                              </m:d>
                              <m: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𝑣𝑐</m:t>
                              </m:r>
                            </m:sub>
                          </m:sSub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𝒌</m:t>
                          </m:r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𝑐𝑣</m:t>
                              </m:r>
                            </m:sub>
                          </m:sSub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𝒌</m:t>
                          </m:r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  <m:sSub>
                            <m:sSubPr>
                              <m:ctrlP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𝝃</m:t>
                              </m:r>
                            </m:e>
                            <m:sub>
                              <m: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𝑣𝑐</m:t>
                              </m:r>
                            </m:sub>
                          </m:sSub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𝒌</m:t>
                          </m:r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  <m:r>
                        <a:rPr lang="en-CA" sz="2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CA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𝑨</m:t>
                      </m:r>
                      <m:d>
                        <m:dPr>
                          <m:ctrlP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sz="2400" i="1" dirty="0" smtClean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𝑛𝑛</m:t>
                              </m:r>
                            </m:sub>
                          </m:sSub>
                          <m:d>
                            <m:dPr>
                              <m:ctrlP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e>
                          </m:d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𝒌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CA" sz="2400" dirty="0"/>
              </a:p>
              <a:p>
                <a:endParaRPr lang="en-CA" dirty="0"/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24543" y="3453559"/>
                <a:ext cx="7486046" cy="248209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6444" y="1449442"/>
            <a:ext cx="7071495" cy="1552133"/>
          </a:xfrm>
          <a:prstGeom prst="rect">
            <a:avLst/>
          </a:prstGeom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02" y="5560642"/>
            <a:ext cx="2546422" cy="681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145279" y="5347259"/>
                <a:ext cx="2016224" cy="78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400" b="1" i="1">
                          <a:latin typeface="Cambria Math" panose="02040503050406030204" pitchFamily="18" charset="0"/>
                        </a:rPr>
                        <m:t>𝑨</m:t>
                      </m:r>
                      <m:r>
                        <a:rPr lang="en-CA" sz="2400" i="1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CA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24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CA" sz="2400" b="1" i="1">
                              <a:latin typeface="Cambria Math" panose="02040503050406030204" pitchFamily="18" charset="0"/>
                            </a:rPr>
                            <m:t>𝑬</m:t>
                          </m:r>
                        </m:num>
                        <m:den>
                          <m:r>
                            <a:rPr lang="en-CA" sz="2400" i="1">
                              <a:latin typeface="Cambria Math" panose="02040503050406030204" pitchFamily="18" charset="0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n-CA" sz="24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5279" y="5347259"/>
                <a:ext cx="2016224" cy="78380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Oval 12"/>
          <p:cNvSpPr/>
          <p:nvPr/>
        </p:nvSpPr>
        <p:spPr>
          <a:xfrm>
            <a:off x="2503142" y="1306354"/>
            <a:ext cx="818728" cy="722811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Oval 13"/>
          <p:cNvSpPr/>
          <p:nvPr/>
        </p:nvSpPr>
        <p:spPr>
          <a:xfrm>
            <a:off x="6091358" y="4193068"/>
            <a:ext cx="684584" cy="720080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Rounded Rectangle 17"/>
          <p:cNvSpPr/>
          <p:nvPr/>
        </p:nvSpPr>
        <p:spPr>
          <a:xfrm>
            <a:off x="1849602" y="4798236"/>
            <a:ext cx="3053529" cy="775333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Rounded Rectangle 18"/>
          <p:cNvSpPr/>
          <p:nvPr/>
        </p:nvSpPr>
        <p:spPr>
          <a:xfrm>
            <a:off x="3367832" y="2125734"/>
            <a:ext cx="2873701" cy="894610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Rounded Rectangle 19"/>
          <p:cNvSpPr/>
          <p:nvPr/>
        </p:nvSpPr>
        <p:spPr>
          <a:xfrm>
            <a:off x="1657812" y="1484777"/>
            <a:ext cx="5710999" cy="722811"/>
          </a:xfrm>
          <a:prstGeom prst="round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Rounded Rectangle 20"/>
          <p:cNvSpPr/>
          <p:nvPr/>
        </p:nvSpPr>
        <p:spPr>
          <a:xfrm>
            <a:off x="410501" y="4208312"/>
            <a:ext cx="6365441" cy="669739"/>
          </a:xfrm>
          <a:prstGeom prst="round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TextBox 2"/>
          <p:cNvSpPr txBox="1"/>
          <p:nvPr/>
        </p:nvSpPr>
        <p:spPr>
          <a:xfrm>
            <a:off x="2249842" y="6160015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b="1" dirty="0">
                <a:solidFill>
                  <a:srgbClr val="008000"/>
                </a:solidFill>
              </a:rPr>
              <a:t>I. Al-</a:t>
            </a:r>
            <a:r>
              <a:rPr lang="en-CA" sz="1400" b="1" dirty="0" err="1">
                <a:solidFill>
                  <a:srgbClr val="008000"/>
                </a:solidFill>
              </a:rPr>
              <a:t>Naib</a:t>
            </a:r>
            <a:r>
              <a:rPr lang="en-CA" sz="1400" b="1" dirty="0">
                <a:solidFill>
                  <a:srgbClr val="008000"/>
                </a:solidFill>
              </a:rPr>
              <a:t> et al., Phys. Rev. </a:t>
            </a:r>
            <a:r>
              <a:rPr lang="fr-CA" sz="1400" b="1" dirty="0">
                <a:solidFill>
                  <a:srgbClr val="008000"/>
                </a:solidFill>
              </a:rPr>
              <a:t>B 90, 245423, 2014</a:t>
            </a:r>
          </a:p>
          <a:p>
            <a:endParaRPr lang="en-CA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720236"/>
            <a:ext cx="23308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Length Gauge:</a:t>
            </a:r>
            <a:endParaRPr lang="en-CA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6606" y="2972995"/>
            <a:ext cx="30012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Velocity Gauge:</a:t>
            </a:r>
            <a:endParaRPr lang="en-CA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972108" y="2155837"/>
            <a:ext cx="2349762" cy="817158"/>
          </a:xfrm>
          <a:prstGeom prst="roundRect">
            <a:avLst/>
          </a:prstGeom>
          <a:noFill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4" name="Picture 23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5942" y="2266770"/>
            <a:ext cx="2171700" cy="3248025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Text Box 2"/>
          <p:cNvSpPr txBox="1"/>
          <p:nvPr/>
        </p:nvSpPr>
        <p:spPr>
          <a:xfrm rot="16200000">
            <a:off x="8000222" y="3417854"/>
            <a:ext cx="1344930" cy="549910"/>
          </a:xfrm>
          <a:prstGeom prst="rect">
            <a:avLst/>
          </a:prstGeom>
          <a:noFill/>
          <a:ln w="6350">
            <a:solidFill>
              <a:schemeClr val="bg1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000" b="1">
                <a:solidFill>
                  <a:srgbClr val="70AD47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Interband</a:t>
            </a:r>
            <a:endParaRPr lang="en-CA" sz="110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 Box 2"/>
          <p:cNvSpPr txBox="1"/>
          <p:nvPr/>
        </p:nvSpPr>
        <p:spPr>
          <a:xfrm rot="16200000">
            <a:off x="6532539" y="3542173"/>
            <a:ext cx="1344930" cy="549910"/>
          </a:xfrm>
          <a:prstGeom prst="rect">
            <a:avLst/>
          </a:prstGeom>
          <a:noFill/>
          <a:ln w="6350">
            <a:solidFill>
              <a:schemeClr val="bg1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000" b="1" dirty="0" err="1">
                <a:solidFill>
                  <a:srgbClr val="70AD47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Interband</a:t>
            </a:r>
            <a:endParaRPr lang="en-CA" sz="11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 Box 11"/>
          <p:cNvSpPr txBox="1"/>
          <p:nvPr/>
        </p:nvSpPr>
        <p:spPr>
          <a:xfrm>
            <a:off x="7313975" y="2195882"/>
            <a:ext cx="1371600" cy="44767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000" b="1" dirty="0" err="1">
                <a:solidFill>
                  <a:srgbClr val="7030A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Intraband</a:t>
            </a:r>
            <a:endParaRPr lang="en-CA" sz="11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1115616" y="2127257"/>
            <a:ext cx="733986" cy="517823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8" grpId="0" animBg="1"/>
      <p:bldP spid="19" grpId="0" animBg="1"/>
      <p:bldP spid="20" grpId="0" animBg="1"/>
      <p:bldP spid="21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946" y="1490665"/>
            <a:ext cx="6480000" cy="1552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Coherences Dynamic Equations </a:t>
            </a:r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16D3DA-473D-4340-B967-E176CEC66525}" type="slidenum">
              <a:rPr lang="en-CA" smtClean="0">
                <a:solidFill>
                  <a:srgbClr val="0070C0"/>
                </a:solidFill>
              </a:rPr>
              <a:pPr>
                <a:defRPr/>
              </a:pPr>
              <a:t>7</a:t>
            </a:fld>
            <a:endParaRPr lang="en-CA" dirty="0">
              <a:solidFill>
                <a:srgbClr val="0070C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285984" y="6072206"/>
            <a:ext cx="40230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b="1" dirty="0" smtClean="0">
                <a:solidFill>
                  <a:srgbClr val="008000"/>
                </a:solidFill>
              </a:rPr>
              <a:t>I. Al-</a:t>
            </a:r>
            <a:r>
              <a:rPr lang="en-CA" sz="1400" b="1" dirty="0" err="1" smtClean="0">
                <a:solidFill>
                  <a:srgbClr val="008000"/>
                </a:solidFill>
              </a:rPr>
              <a:t>Naib</a:t>
            </a:r>
            <a:r>
              <a:rPr lang="en-CA" sz="1400" b="1" dirty="0" smtClean="0">
                <a:solidFill>
                  <a:srgbClr val="008000"/>
                </a:solidFill>
              </a:rPr>
              <a:t> et al., Phys. Rev. </a:t>
            </a:r>
            <a:r>
              <a:rPr lang="fr-CA" sz="1400" b="1" dirty="0" smtClean="0">
                <a:solidFill>
                  <a:srgbClr val="008000"/>
                </a:solidFill>
              </a:rPr>
              <a:t>B 90, 245423, 2014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323528" y="3847120"/>
                <a:ext cx="7185810" cy="203914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CA" sz="22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d</m:t>
                          </m:r>
                          <m:sSub>
                            <m:sSubPr>
                              <m:ctrlPr>
                                <a:rPr lang="en-CA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CA" sz="2200">
                                  <a:latin typeface="Cambria Math" panose="02040503050406030204" pitchFamily="18" charset="0"/>
                                </a:rPr>
                                <m:t>ρ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CA" sz="2200">
                                  <a:latin typeface="Cambria Math" panose="02040503050406030204" pitchFamily="18" charset="0"/>
                                </a:rPr>
                                <m:t>cv</m:t>
                              </m:r>
                            </m:sub>
                          </m:s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200" b="1" i="1" smtClean="0">
                              <a:latin typeface="Cambria Math" panose="02040503050406030204" pitchFamily="18" charset="0"/>
                            </a:rPr>
                            <m:t>𝒌</m:t>
                          </m:r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dt</m:t>
                          </m:r>
                        </m:den>
                      </m:f>
                      <m:r>
                        <a:rPr lang="en-US" sz="220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sz="220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CA" sz="2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CA" sz="2200">
                              <a:latin typeface="Cambria Math" panose="02040503050406030204" pitchFamily="18" charset="0"/>
                            </a:rPr>
                            <m:t>e</m:t>
                          </m:r>
                          <m:sSub>
                            <m:sSubPr>
                              <m:ctrlPr>
                                <a:rPr lang="en-CA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CA" sz="220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CA" sz="2200">
                                  <a:latin typeface="Cambria Math" panose="02040503050406030204" pitchFamily="18" charset="0"/>
                                </a:rPr>
                                <m:t>cv</m:t>
                              </m:r>
                            </m:sub>
                          </m:sSub>
                          <m:d>
                            <m:dPr>
                              <m:ctrlPr>
                                <a:rPr lang="en-CA" sz="2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sz="2200" b="1" i="1"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e>
                          </m:d>
                          <m:r>
                            <a:rPr lang="en-CA" sz="2200" b="1">
                              <a:latin typeface="Cambria Math" panose="02040503050406030204" pitchFamily="18" charset="0"/>
                            </a:rPr>
                            <m:t>𝐀</m:t>
                          </m:r>
                          <m:d>
                            <m:dPr>
                              <m:ctrlPr>
                                <a:rPr lang="en-CA" sz="2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CA" sz="220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</m:d>
                          <m:r>
                            <a:rPr lang="en-CA" sz="2400" i="1">
                              <a:latin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CA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200" b="1">
                                  <a:latin typeface="Cambria Math" panose="02040503050406030204" pitchFamily="18" charset="0"/>
                                </a:rPr>
                                <m:t>𝛏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CA" sz="2200">
                                  <a:latin typeface="Cambria Math" panose="02040503050406030204" pitchFamily="18" charset="0"/>
                                </a:rPr>
                                <m:t>cv</m:t>
                              </m:r>
                            </m:sub>
                          </m:sSub>
                          <m:d>
                            <m:dPr>
                              <m:ctrlPr>
                                <a:rPr lang="en-CA" sz="2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sz="2200" b="1" i="1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</m:e>
                          </m:d>
                          <m:r>
                            <a:rPr lang="en-CA" sz="2200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CA" sz="2200">
                              <a:latin typeface="Cambria Math" panose="02040503050406030204" pitchFamily="18" charset="0"/>
                            </a:rPr>
                            <m:t>ћ</m:t>
                          </m:r>
                        </m:den>
                      </m:f>
                      <m:d>
                        <m:dPr>
                          <m:ctrlPr>
                            <a:rPr lang="en-CA" sz="22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2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  <m:r>
                                <a:rPr lang="en-CA" sz="22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  <m:r>
                            <a:rPr lang="en-CA" sz="22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200" b="1" i="1">
                              <a:latin typeface="Cambria Math" panose="02040503050406030204" pitchFamily="18" charset="0"/>
                            </a:rPr>
                            <m:t>𝒌</m:t>
                          </m:r>
                          <m:r>
                            <a:rPr lang="en-CA" sz="2200" i="1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CA" sz="220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220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CA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2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CA" sz="2200" i="1">
                                  <a:latin typeface="Cambria Math" panose="02040503050406030204" pitchFamily="18" charset="0"/>
                                </a:rPr>
                                <m:t>𝑐𝑣</m:t>
                              </m:r>
                            </m:sub>
                          </m:sSub>
                          <m:r>
                            <a:rPr lang="en-CA" sz="22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200" b="1" i="1">
                              <a:latin typeface="Cambria Math" panose="02040503050406030204" pitchFamily="18" charset="0"/>
                            </a:rPr>
                            <m:t>𝒌</m:t>
                          </m:r>
                          <m:r>
                            <a:rPr lang="en-CA" sz="22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  <m:r>
                        <a:rPr lang="en-CA" sz="220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CA" sz="2200">
                          <a:latin typeface="Cambria Math" panose="02040503050406030204" pitchFamily="18" charset="0"/>
                        </a:rPr>
                        <m:t>i</m:t>
                      </m:r>
                      <m:sSub>
                        <m:sSubPr>
                          <m:ctrlPr>
                            <a:rPr lang="en-CA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CA" sz="2200"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CA" sz="2200">
                              <a:latin typeface="Cambria Math" panose="02040503050406030204" pitchFamily="18" charset="0"/>
                            </a:rPr>
                            <m:t>cv</m:t>
                          </m:r>
                        </m:sub>
                      </m:sSub>
                      <m:sSub>
                        <m:sSubPr>
                          <m:ctrlPr>
                            <a:rPr lang="en-CA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200" b="1" i="1">
                              <a:latin typeface="Cambria Math" panose="02040503050406030204" pitchFamily="18" charset="0"/>
                            </a:rPr>
                            <m:t>𝒌</m:t>
                          </m:r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CA" sz="2200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CA" sz="2200" i="1">
                              <a:latin typeface="Cambria Math" panose="02040503050406030204" pitchFamily="18" charset="0"/>
                            </a:rPr>
                            <m:t>𝑐𝑣</m:t>
                          </m:r>
                        </m:sub>
                      </m:sSub>
                      <m:r>
                        <a:rPr lang="en-CA" sz="22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CA" sz="2200" b="1" i="1">
                          <a:latin typeface="Cambria Math" panose="02040503050406030204" pitchFamily="18" charset="0"/>
                        </a:rPr>
                        <m:t>𝒌</m:t>
                      </m:r>
                      <m:r>
                        <a:rPr lang="en-CA" sz="2200" i="1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sz="220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CA" sz="2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2200" i="1">
                              <a:latin typeface="Cambria Math" panose="02040503050406030204" pitchFamily="18" charset="0"/>
                            </a:rPr>
                            <m:t>𝑖𝑒</m:t>
                          </m:r>
                          <m:r>
                            <a:rPr lang="en-CA" sz="22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2200" b="1" i="1">
                              <a:latin typeface="Cambria Math" panose="02040503050406030204" pitchFamily="18" charset="0"/>
                            </a:rPr>
                            <m:t>𝑨</m:t>
                          </m:r>
                          <m:d>
                            <m:dPr>
                              <m:ctrlPr>
                                <a:rPr lang="en-CA" sz="2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sz="2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n-CA" sz="2200" i="1">
                              <a:latin typeface="Cambria Math" panose="02040503050406030204" pitchFamily="18" charset="0"/>
                            </a:rPr>
                            <m:t>ℏ</m:t>
                          </m:r>
                        </m:den>
                      </m:f>
                      <m:r>
                        <a:rPr lang="en-CA" sz="2200" i="1">
                          <a:latin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CA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2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2200" i="1">
                              <a:latin typeface="Cambria Math" panose="02040503050406030204" pitchFamily="18" charset="0"/>
                            </a:rPr>
                            <m:t>𝛻</m:t>
                          </m:r>
                        </m:e>
                        <m:sub>
                          <m:r>
                            <a:rPr lang="en-CA" sz="2200" b="1" i="1">
                              <a:latin typeface="Cambria Math" panose="02040503050406030204" pitchFamily="18" charset="0"/>
                            </a:rPr>
                            <m:t>𝒌</m:t>
                          </m:r>
                        </m:sub>
                      </m:sSub>
                      <m:sSub>
                        <m:sSubPr>
                          <m:ctrlPr>
                            <a:rPr lang="en-CA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2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CA" sz="2200" i="1">
                              <a:latin typeface="Cambria Math" panose="02040503050406030204" pitchFamily="18" charset="0"/>
                            </a:rPr>
                            <m:t>𝑐𝑣</m:t>
                          </m:r>
                        </m:sub>
                      </m:sSub>
                      <m:r>
                        <a:rPr lang="en-CA" sz="22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CA" sz="2200" b="1" i="1">
                          <a:latin typeface="Cambria Math" panose="02040503050406030204" pitchFamily="18" charset="0"/>
                        </a:rPr>
                        <m:t>𝒌</m:t>
                      </m:r>
                      <m:r>
                        <a:rPr lang="en-CA" sz="2200" i="1">
                          <a:latin typeface="Cambria Math" panose="02040503050406030204" pitchFamily="18" charset="0"/>
                        </a:rPr>
                        <m:t>)</m:t>
                      </m:r>
                      <m:sSub>
                        <m:sSubPr>
                          <m:ctrlPr>
                            <a:rPr lang="en-CA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200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CA" sz="2200" i="1">
                              <a:latin typeface="Cambria Math" panose="02040503050406030204" pitchFamily="18" charset="0"/>
                            </a:rPr>
                            <m:t>𝑐𝑣</m:t>
                          </m:r>
                        </m:sub>
                      </m:sSub>
                      <m:r>
                        <a:rPr lang="en-CA" sz="22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CA" sz="2200" b="1" i="1">
                          <a:latin typeface="Cambria Math" panose="02040503050406030204" pitchFamily="18" charset="0"/>
                        </a:rPr>
                        <m:t>𝒌</m:t>
                      </m:r>
                      <m:r>
                        <a:rPr lang="en-CA" sz="2200" i="1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CA" sz="220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CA" sz="2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CA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2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CA" sz="2200" i="1">
                                  <a:latin typeface="Cambria Math" panose="02040503050406030204" pitchFamily="18" charset="0"/>
                                </a:rPr>
                                <m:t>𝑐𝑣</m:t>
                              </m:r>
                            </m:sub>
                          </m:sSub>
                          <m:r>
                            <a:rPr lang="en-CA" sz="22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200" b="1" i="1">
                              <a:latin typeface="Cambria Math" panose="02040503050406030204" pitchFamily="18" charset="0"/>
                            </a:rPr>
                            <m:t>𝒌</m:t>
                          </m:r>
                          <m:r>
                            <a:rPr lang="en-CA" sz="2200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CA" sz="2200">
                              <a:latin typeface="Cambria Math" panose="02040503050406030204" pitchFamily="18" charset="0"/>
                            </a:rPr>
                            <m:t>τ</m:t>
                          </m:r>
                        </m:den>
                      </m:f>
                    </m:oMath>
                  </m:oMathPara>
                </a14:m>
                <a:endParaRPr lang="en-CA" sz="2200" dirty="0"/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3847120"/>
                <a:ext cx="7185810" cy="203914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Oval 17"/>
          <p:cNvSpPr/>
          <p:nvPr/>
        </p:nvSpPr>
        <p:spPr>
          <a:xfrm>
            <a:off x="2051721" y="1424643"/>
            <a:ext cx="748922" cy="553215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Oval 18"/>
          <p:cNvSpPr/>
          <p:nvPr/>
        </p:nvSpPr>
        <p:spPr>
          <a:xfrm>
            <a:off x="2171473" y="4412601"/>
            <a:ext cx="653431" cy="605856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TextBox 2"/>
          <p:cNvSpPr txBox="1"/>
          <p:nvPr/>
        </p:nvSpPr>
        <p:spPr>
          <a:xfrm>
            <a:off x="526993" y="786059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Length Gauge</a:t>
            </a:r>
            <a:r>
              <a:rPr lang="en-US" dirty="0" smtClean="0"/>
              <a:t>:</a:t>
            </a:r>
            <a:endParaRPr lang="en-CA" dirty="0"/>
          </a:p>
        </p:txBody>
      </p:sp>
      <p:sp>
        <p:nvSpPr>
          <p:cNvPr id="6" name="TextBox 5"/>
          <p:cNvSpPr txBox="1"/>
          <p:nvPr/>
        </p:nvSpPr>
        <p:spPr>
          <a:xfrm>
            <a:off x="467543" y="3092757"/>
            <a:ext cx="23573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Velocity Gauge:</a:t>
            </a:r>
            <a:endParaRPr lang="en-CA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2" name="Picture 21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1625" y="1773405"/>
            <a:ext cx="2171700" cy="3248025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Text Box 11"/>
          <p:cNvSpPr txBox="1"/>
          <p:nvPr/>
        </p:nvSpPr>
        <p:spPr>
          <a:xfrm>
            <a:off x="7458249" y="1754020"/>
            <a:ext cx="1371600" cy="44767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000" b="1" dirty="0" err="1">
                <a:solidFill>
                  <a:srgbClr val="7030A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Intraband</a:t>
            </a:r>
            <a:endParaRPr lang="en-CA" sz="11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 Box 2"/>
          <p:cNvSpPr txBox="1"/>
          <p:nvPr/>
        </p:nvSpPr>
        <p:spPr>
          <a:xfrm rot="16200000">
            <a:off x="6711621" y="3017857"/>
            <a:ext cx="1344930" cy="549910"/>
          </a:xfrm>
          <a:prstGeom prst="rect">
            <a:avLst/>
          </a:prstGeom>
          <a:noFill/>
          <a:ln w="6350">
            <a:solidFill>
              <a:schemeClr val="bg1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000" b="1" dirty="0" err="1">
                <a:solidFill>
                  <a:srgbClr val="70AD47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Interband</a:t>
            </a:r>
            <a:endParaRPr lang="en-CA" sz="11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 Box 2"/>
          <p:cNvSpPr txBox="1"/>
          <p:nvPr/>
        </p:nvSpPr>
        <p:spPr>
          <a:xfrm rot="16200000">
            <a:off x="8024679" y="2977670"/>
            <a:ext cx="1344930" cy="549910"/>
          </a:xfrm>
          <a:prstGeom prst="rect">
            <a:avLst/>
          </a:prstGeom>
          <a:noFill/>
          <a:ln w="6350">
            <a:solidFill>
              <a:schemeClr val="bg1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000" b="1">
                <a:solidFill>
                  <a:srgbClr val="70AD47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Interband</a:t>
            </a:r>
            <a:endParaRPr lang="en-CA" sz="110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960060" y="2216908"/>
            <a:ext cx="4620051" cy="803955"/>
          </a:xfrm>
          <a:prstGeom prst="round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Rounded Rectangle 8"/>
          <p:cNvSpPr/>
          <p:nvPr/>
        </p:nvSpPr>
        <p:spPr>
          <a:xfrm>
            <a:off x="960060" y="5229200"/>
            <a:ext cx="5065420" cy="657068"/>
          </a:xfrm>
          <a:prstGeom prst="round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Rounded Rectangle 12"/>
          <p:cNvSpPr/>
          <p:nvPr/>
        </p:nvSpPr>
        <p:spPr>
          <a:xfrm>
            <a:off x="1723209" y="1424643"/>
            <a:ext cx="4320480" cy="792265"/>
          </a:xfrm>
          <a:prstGeom prst="roundRect">
            <a:avLst/>
          </a:prstGeom>
          <a:noFill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Rounded Rectangle 13"/>
          <p:cNvSpPr/>
          <p:nvPr/>
        </p:nvSpPr>
        <p:spPr>
          <a:xfrm>
            <a:off x="1113118" y="4510638"/>
            <a:ext cx="4968552" cy="660752"/>
          </a:xfrm>
          <a:prstGeom prst="roundRect">
            <a:avLst/>
          </a:prstGeom>
          <a:noFill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Rounded Rectangle 14"/>
          <p:cNvSpPr/>
          <p:nvPr/>
        </p:nvSpPr>
        <p:spPr>
          <a:xfrm>
            <a:off x="6303797" y="5128404"/>
            <a:ext cx="927223" cy="696981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Rounded Rectangle 27"/>
          <p:cNvSpPr/>
          <p:nvPr/>
        </p:nvSpPr>
        <p:spPr>
          <a:xfrm>
            <a:off x="5868144" y="2266915"/>
            <a:ext cx="1007802" cy="715367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Oval 29"/>
          <p:cNvSpPr/>
          <p:nvPr/>
        </p:nvSpPr>
        <p:spPr>
          <a:xfrm>
            <a:off x="3446512" y="2159099"/>
            <a:ext cx="621432" cy="549822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Oval 31"/>
          <p:cNvSpPr/>
          <p:nvPr/>
        </p:nvSpPr>
        <p:spPr>
          <a:xfrm>
            <a:off x="3203848" y="5128404"/>
            <a:ext cx="720080" cy="460836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2839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Current Density in Length Gauge</a:t>
            </a:r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16D3DA-473D-4340-B967-E176CEC66525}" type="slidenum">
              <a:rPr lang="en-CA" smtClean="0">
                <a:solidFill>
                  <a:srgbClr val="0070C0"/>
                </a:solidFill>
              </a:rPr>
              <a:pPr>
                <a:defRPr/>
              </a:pPr>
              <a:t>8</a:t>
            </a:fld>
            <a:endParaRPr lang="en-CA" dirty="0">
              <a:solidFill>
                <a:srgbClr val="0070C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4984" y="3652063"/>
            <a:ext cx="5547474" cy="15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2285984" y="6072206"/>
            <a:ext cx="40230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b="1" dirty="0" smtClean="0">
                <a:solidFill>
                  <a:srgbClr val="008000"/>
                </a:solidFill>
              </a:rPr>
              <a:t>I. Al-</a:t>
            </a:r>
            <a:r>
              <a:rPr lang="en-CA" sz="1400" b="1" dirty="0" err="1" smtClean="0">
                <a:solidFill>
                  <a:srgbClr val="008000"/>
                </a:solidFill>
              </a:rPr>
              <a:t>Naib</a:t>
            </a:r>
            <a:r>
              <a:rPr lang="en-CA" sz="1400" b="1" dirty="0" smtClean="0">
                <a:solidFill>
                  <a:srgbClr val="008000"/>
                </a:solidFill>
              </a:rPr>
              <a:t> et al., Phys. Rev. </a:t>
            </a:r>
            <a:r>
              <a:rPr lang="fr-CA" sz="1400" b="1" dirty="0" smtClean="0">
                <a:solidFill>
                  <a:srgbClr val="008000"/>
                </a:solidFill>
              </a:rPr>
              <a:t>B 90, 245423, 2014</a:t>
            </a: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443188"/>
            <a:ext cx="4078345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34984" y="908738"/>
            <a:ext cx="3378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Interband</a:t>
            </a:r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Current: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7233" y="3113466"/>
            <a:ext cx="2524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Intraband</a:t>
            </a:r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Current:</a:t>
            </a:r>
            <a:endParaRPr lang="en-CA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" name="Picture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5444" y="1689508"/>
            <a:ext cx="2171700" cy="324802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 Box 11"/>
          <p:cNvSpPr txBox="1"/>
          <p:nvPr/>
        </p:nvSpPr>
        <p:spPr>
          <a:xfrm>
            <a:off x="7092280" y="1643239"/>
            <a:ext cx="1371600" cy="44767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000" b="1">
                <a:solidFill>
                  <a:srgbClr val="7030A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Intraband</a:t>
            </a:r>
            <a:endParaRPr lang="en-CA" sz="110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Box 2"/>
          <p:cNvSpPr txBox="1"/>
          <p:nvPr/>
        </p:nvSpPr>
        <p:spPr>
          <a:xfrm rot="16200000">
            <a:off x="6334730" y="2884779"/>
            <a:ext cx="1344930" cy="549910"/>
          </a:xfrm>
          <a:prstGeom prst="rect">
            <a:avLst/>
          </a:prstGeom>
          <a:noFill/>
          <a:ln w="6350">
            <a:solidFill>
              <a:schemeClr val="bg1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000" b="1">
                <a:solidFill>
                  <a:srgbClr val="70AD47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Interband</a:t>
            </a:r>
            <a:endParaRPr lang="en-CA" sz="110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 Box 2"/>
          <p:cNvSpPr txBox="1"/>
          <p:nvPr/>
        </p:nvSpPr>
        <p:spPr>
          <a:xfrm rot="16200000">
            <a:off x="7728598" y="2884779"/>
            <a:ext cx="1344930" cy="549910"/>
          </a:xfrm>
          <a:prstGeom prst="rect">
            <a:avLst/>
          </a:prstGeom>
          <a:noFill/>
          <a:ln w="6350">
            <a:solidFill>
              <a:schemeClr val="bg1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000" b="1">
                <a:solidFill>
                  <a:srgbClr val="70AD47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Interband</a:t>
            </a:r>
            <a:endParaRPr lang="en-CA" sz="110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963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Current Density in Velocity Gauge</a:t>
            </a:r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16D3DA-473D-4340-B967-E176CEC66525}" type="slidenum">
              <a:rPr lang="en-CA" smtClean="0">
                <a:solidFill>
                  <a:srgbClr val="0070C0"/>
                </a:solidFill>
              </a:rPr>
              <a:pPr>
                <a:defRPr/>
              </a:pPr>
              <a:t>9</a:t>
            </a:fld>
            <a:endParaRPr lang="en-CA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7740352" y="3549494"/>
                <a:ext cx="1193786" cy="668709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b="1" i="1">
                          <a:latin typeface="Cambria Math" panose="02040503050406030204" pitchFamily="18" charset="0"/>
                        </a:rPr>
                        <m:t>𝑨</m:t>
                      </m:r>
                      <m:r>
                        <a:rPr lang="en-CA" sz="2000" i="1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CA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CA" sz="2000" b="1" i="1">
                              <a:latin typeface="Cambria Math" panose="02040503050406030204" pitchFamily="18" charset="0"/>
                            </a:rPr>
                            <m:t>𝑬</m:t>
                          </m:r>
                        </m:num>
                        <m:den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n-CA" sz="20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0352" y="3549494"/>
                <a:ext cx="1193786" cy="66870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287523" y="640495"/>
            <a:ext cx="3096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Interband</a:t>
            </a:r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Current:</a:t>
            </a:r>
            <a:endParaRPr lang="en-CA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7523" y="3349439"/>
            <a:ext cx="2978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Intraband</a:t>
            </a:r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Current:</a:t>
            </a:r>
            <a:endParaRPr lang="en-CA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/>
              <p:cNvSpPr/>
              <p:nvPr/>
            </p:nvSpPr>
            <p:spPr>
              <a:xfrm>
                <a:off x="0" y="3911400"/>
                <a:ext cx="6866078" cy="23837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      </m:t>
                          </m:r>
                          <m:r>
                            <a:rPr lang="en-CA" sz="2000" b="1" i="1">
                              <a:latin typeface="Cambria Math" panose="02040503050406030204" pitchFamily="18" charset="0"/>
                            </a:rPr>
                            <m:t>𝑱</m:t>
                          </m:r>
                        </m:e>
                        <m:sub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CA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CA" sz="2000" i="1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CA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  <m:sSub>
                            <m:sSub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𝐴</m:t>
                          </m:r>
                        </m:den>
                      </m:f>
                      <m:nary>
                        <m:naryPr>
                          <m:chr m:val="∑"/>
                          <m:limLoc m:val="undOvr"/>
                          <m:supHide m:val="on"/>
                          <m:ctrlPr>
                            <a:rPr lang="en-CA" sz="20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CA" sz="2000" b="1" i="1">
                              <a:latin typeface="Cambria Math" panose="02040503050406030204" pitchFamily="18" charset="0"/>
                            </a:rPr>
                            <m:t>𝒌</m:t>
                          </m:r>
                        </m:sub>
                        <m:sup/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𝑐𝑐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CA" sz="2000" b="1" i="1">
                                      <a:latin typeface="Cambria Math" panose="02040503050406030204" pitchFamily="18" charset="0"/>
                                    </a:rPr>
                                    <m:t>𝒌</m:t>
                                  </m:r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𝑣𝑣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CA" sz="2000" b="1" i="1">
                                      <a:latin typeface="Cambria Math" panose="02040503050406030204" pitchFamily="18" charset="0"/>
                                    </a:rPr>
                                    <m:t>𝒌</m:t>
                                  </m:r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d>
                          <m:acc>
                            <m:accPr>
                              <m:chr m:val="̂"/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CA" sz="2000" b="1" i="1"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e>
                          </m:acc>
                        </m:e>
                      </m:nary>
                      <m:r>
                        <a:rPr lang="en-CA" sz="2000" i="1">
                          <a:latin typeface="Cambria Math" panose="02040503050406030204" pitchFamily="18" charset="0"/>
                        </a:rPr>
                        <m:t>     </m:t>
                      </m:r>
                      <m:r>
                        <a:rPr lang="en-CA" sz="200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i="1" dirty="0" smtClean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CA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8</m:t>
                          </m:r>
                          <m:sSup>
                            <m:sSup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ћ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𝐴</m:t>
                          </m:r>
                        </m:den>
                      </m:f>
                      <m:nary>
                        <m:naryPr>
                          <m:chr m:val="∑"/>
                          <m:limLoc m:val="undOvr"/>
                          <m:supHide m:val="on"/>
                          <m:ctrlPr>
                            <a:rPr lang="en-CA" sz="20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CA" sz="2000" b="1" i="1">
                              <a:latin typeface="Cambria Math" panose="02040503050406030204" pitchFamily="18" charset="0"/>
                            </a:rPr>
                            <m:t>𝒌</m:t>
                          </m:r>
                        </m:sub>
                        <m:sup/>
                        <m:e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𝐼𝑚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𝑐𝑣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CA" sz="2000" b="1" i="1">
                                      <a:latin typeface="Cambria Math" panose="02040503050406030204" pitchFamily="18" charset="0"/>
                                    </a:rPr>
                                    <m:t>𝒌</m:t>
                                  </m:r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sSub>
                                <m:sSubPr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𝛻</m:t>
                                  </m:r>
                                </m:e>
                                <m:sub>
                                  <m:r>
                                    <a:rPr lang="en-CA" sz="2000" b="1" i="1">
                                      <a:latin typeface="Cambria Math" panose="02040503050406030204" pitchFamily="18" charset="0"/>
                                    </a:rPr>
                                    <m:t>𝒌</m:t>
                                  </m:r>
                                </m:sub>
                              </m:sSub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CA" sz="2000" b="1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  <m:t>𝑐𝑣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CA" sz="2000" b="1" i="1">
                                          <a:latin typeface="Cambria Math" panose="02040503050406030204" pitchFamily="18" charset="0"/>
                                        </a:rPr>
                                        <m:t>𝒌</m:t>
                                      </m:r>
                                    </m:e>
                                  </m:d>
                                  <m:sSub>
                                    <m:sSubPr>
                                      <m:ctrlP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sz="2000" b="1" i="1">
                                          <a:latin typeface="Cambria Math" panose="02040503050406030204" pitchFamily="18" charset="0"/>
                                        </a:rPr>
                                        <m:t>𝝃</m:t>
                                      </m:r>
                                    </m:e>
                                    <m:sub>
                                      <m: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  <m:t>𝑣𝑐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CA" sz="2000" b="1" i="1">
                                          <a:latin typeface="Cambria Math" panose="02040503050406030204" pitchFamily="18" charset="0"/>
                                        </a:rPr>
                                        <m:t>𝒌</m:t>
                                      </m:r>
                                    </m:e>
                                  </m:d>
                                </m:e>
                              </m:d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n-CA" sz="2000" b="1" i="1"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  <m:d>
                                <m:dPr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d>
                        </m:e>
                      </m:nary>
                    </m:oMath>
                  </m:oMathPara>
                </a14:m>
                <a:endParaRPr lang="en-US" sz="2000" i="1" dirty="0" smtClean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                    </m:t>
                      </m:r>
                      <m:r>
                        <a:rPr lang="en-CA" sz="2000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CA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𝐴</m:t>
                          </m:r>
                        </m:den>
                      </m:f>
                      <m:nary>
                        <m:naryPr>
                          <m:chr m:val="∑"/>
                          <m:limLoc m:val="undOvr"/>
                          <m:supHide m:val="on"/>
                          <m:ctrlPr>
                            <a:rPr lang="en-CA" sz="20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CA" sz="2000" b="1" i="1">
                              <a:latin typeface="Cambria Math" panose="02040503050406030204" pitchFamily="18" charset="0"/>
                            </a:rPr>
                            <m:t>𝒌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den>
                          </m:f>
                        </m:e>
                      </m:nary>
                      <m:r>
                        <a:rPr lang="en-CA" sz="2000" i="1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{"/>
                          <m:endChr m:val="}"/>
                          <m:ctrlPr>
                            <a:rPr lang="en-CA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𝑣𝑣</m:t>
                              </m:r>
                            </m:sub>
                          </m:sSub>
                          <m:d>
                            <m:d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sz="2000" b="1" i="1"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𝑐𝑐</m:t>
                              </m:r>
                            </m:sub>
                          </m:sSub>
                          <m:d>
                            <m:d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sz="2000" b="1" i="1"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n-CA" sz="2000" b="1" i="1">
                          <a:latin typeface="Cambria Math" panose="02040503050406030204" pitchFamily="18" charset="0"/>
                        </a:rPr>
                        <m:t>𝑨</m:t>
                      </m:r>
                      <m:r>
                        <a:rPr lang="en-CA" sz="20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CA" sz="20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CA" sz="2000" dirty="0"/>
              </a:p>
            </p:txBody>
          </p:sp>
        </mc:Choice>
        <mc:Fallback xmlns=""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911400"/>
                <a:ext cx="6866078" cy="238372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Oval 32"/>
          <p:cNvSpPr/>
          <p:nvPr/>
        </p:nvSpPr>
        <p:spPr>
          <a:xfrm>
            <a:off x="5364088" y="4869160"/>
            <a:ext cx="576064" cy="432048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Oval 33"/>
          <p:cNvSpPr/>
          <p:nvPr/>
        </p:nvSpPr>
        <p:spPr>
          <a:xfrm>
            <a:off x="4788024" y="5589240"/>
            <a:ext cx="576064" cy="504056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879" y="1040604"/>
            <a:ext cx="7771521" cy="2374590"/>
          </a:xfrm>
          <a:prstGeom prst="rect">
            <a:avLst/>
          </a:prstGeom>
        </p:spPr>
      </p:pic>
      <p:sp>
        <p:nvSpPr>
          <p:cNvPr id="36" name="Oval 35"/>
          <p:cNvSpPr/>
          <p:nvPr/>
        </p:nvSpPr>
        <p:spPr>
          <a:xfrm>
            <a:off x="6228184" y="2636912"/>
            <a:ext cx="504056" cy="504056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Oval 36"/>
          <p:cNvSpPr/>
          <p:nvPr/>
        </p:nvSpPr>
        <p:spPr>
          <a:xfrm>
            <a:off x="5478952" y="1858192"/>
            <a:ext cx="504056" cy="490688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" name="Oval 37"/>
          <p:cNvSpPr/>
          <p:nvPr/>
        </p:nvSpPr>
        <p:spPr>
          <a:xfrm>
            <a:off x="2123728" y="5445224"/>
            <a:ext cx="360040" cy="840765"/>
          </a:xfrm>
          <a:prstGeom prst="ellipse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6" grpId="0" animBg="1"/>
      <p:bldP spid="37" grpId="0" animBg="1"/>
      <p:bldP spid="38" grpId="0" animBg="1"/>
    </p:bld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52093</TotalTime>
  <Words>787</Words>
  <Application>Microsoft Office PowerPoint</Application>
  <PresentationFormat>On-screen Show (4:3)</PresentationFormat>
  <Paragraphs>223</Paragraphs>
  <Slides>23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ＭＳ Ｐゴシック</vt:lpstr>
      <vt:lpstr>SimSun</vt:lpstr>
      <vt:lpstr>Arial</vt:lpstr>
      <vt:lpstr>Calibri</vt:lpstr>
      <vt:lpstr>Cambria Math</vt:lpstr>
      <vt:lpstr>Symbol</vt:lpstr>
      <vt:lpstr>Times New Roman</vt:lpstr>
      <vt:lpstr>Wingdings</vt:lpstr>
      <vt:lpstr>1_Office Theme</vt:lpstr>
      <vt:lpstr>PowerPoint Presentation</vt:lpstr>
      <vt:lpstr>Basics of Graphene</vt:lpstr>
      <vt:lpstr>Motivation &amp; Outline</vt:lpstr>
      <vt:lpstr>Velocity &amp; Length Gauges</vt:lpstr>
      <vt:lpstr>Gauge Choice</vt:lpstr>
      <vt:lpstr>Populations Dynamic Equations</vt:lpstr>
      <vt:lpstr>Coherences Dynamic Equations </vt:lpstr>
      <vt:lpstr>Current Density in Length Gauge</vt:lpstr>
      <vt:lpstr>Current Density in Velocity Gauge</vt:lpstr>
      <vt:lpstr>Current Density</vt:lpstr>
      <vt:lpstr>First order Intraband Conductivity</vt:lpstr>
      <vt:lpstr>First Order Interband Conductivity</vt:lpstr>
      <vt:lpstr>Summary</vt:lpstr>
      <vt:lpstr>PowerPoint Presentation</vt:lpstr>
      <vt:lpstr>Current</vt:lpstr>
      <vt:lpstr>Mass Sum Rule</vt:lpstr>
      <vt:lpstr>Linear Response </vt:lpstr>
      <vt:lpstr>First order Intraband conductivity (ω)</vt:lpstr>
      <vt:lpstr>Outline</vt:lpstr>
      <vt:lpstr>System Under Study</vt:lpstr>
      <vt:lpstr>Introduction: THz Band</vt:lpstr>
      <vt:lpstr>Introduction: Graphene</vt:lpstr>
      <vt:lpstr>First order Intraband Conductivity (T→0)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Ibraheem Al-Naib</dc:creator>
  <cp:lastModifiedBy>parvin</cp:lastModifiedBy>
  <cp:revision>1518</cp:revision>
  <dcterms:created xsi:type="dcterms:W3CDTF">2011-11-22T21:49:27Z</dcterms:created>
  <dcterms:modified xsi:type="dcterms:W3CDTF">2016-06-13T03:45:47Z</dcterms:modified>
</cp:coreProperties>
</file>