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"/>
  </p:notesMasterIdLst>
  <p:handoutMasterIdLst>
    <p:handoutMasterId r:id="rId5"/>
  </p:handoutMasterIdLst>
  <p:sldIdLst>
    <p:sldId id="260" r:id="rId3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13824" userDrawn="1">
          <p15:clr>
            <a:srgbClr val="A4A3A4"/>
          </p15:clr>
        </p15:guide>
        <p15:guide id="2" orient="horz" pos="104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C8EA"/>
    <a:srgbClr val="CC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>
        <p:scale>
          <a:sx n="33" d="100"/>
          <a:sy n="33" d="100"/>
        </p:scale>
        <p:origin x="2778" y="4152"/>
      </p:cViewPr>
      <p:guideLst>
        <p:guide orient="horz" pos="10413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B079-A316-4C9B-B165-DF9EA8325D2C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28AB8-57D1-494F-9851-055AD867E790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f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structions"/>
          <p:cNvSpPr/>
          <p:nvPr userDrawn="1"/>
        </p:nvSpPr>
        <p:spPr>
          <a:xfrm>
            <a:off x="44302679" y="-1"/>
            <a:ext cx="14356081" cy="330054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rtlCol="0" anchor="t"/>
          <a:lstStyle/>
          <a:p>
            <a:pPr algn="l" defTabSz="3685032">
              <a:spcBef>
                <a:spcPts val="1200"/>
              </a:spcBef>
              <a:buNone/>
            </a:pPr>
            <a:r>
              <a:rPr lang="fr-FR" sz="9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Impression :</a:t>
            </a:r>
          </a:p>
          <a:p>
            <a:pPr algn="l" defTabSz="3685032">
              <a:spcBef>
                <a:spcPts val="12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La taille de cette affiche est de 121,9 cm (largeur) sur 91,5 cm (hauteur). Elle doit être imprimée sur une imprimante grand format.</a:t>
            </a:r>
          </a:p>
          <a:p>
            <a:pPr algn="l" defTabSz="3685032">
              <a:spcBef>
                <a:spcPts val="300"/>
              </a:spcBef>
              <a:buNone/>
            </a:pPr>
            <a:endParaRPr lang="fr-FR" sz="6000" noProof="1" smtClean="0">
              <a:latin typeface="Calibri Light"/>
              <a:cs typeface="Calibri"/>
            </a:endParaRPr>
          </a:p>
          <a:p>
            <a:pPr algn="l" defTabSz="3685032">
              <a:spcBef>
                <a:spcPts val="1200"/>
              </a:spcBef>
              <a:buNone/>
            </a:pPr>
            <a:r>
              <a:rPr lang="fr-FR" sz="88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Personnalisation du contenu :</a:t>
            </a:r>
          </a:p>
          <a:p>
            <a:pPr algn="l" defTabSz="3685032">
              <a:spcBef>
                <a:spcPts val="12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Les espaces réservés de cette affiche sont déjà mis en forme. Pour ajouter du texte, tapez-le dans les espaces réservés ou cliquez sur une icône pour ajouter un tableau, un graphique, un graphique SmartArt, une image ou un fichier multimédia.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Pour ajouter ou supprimer des puces, cliquez sur le bouton Puces sous l’onglet Accueil.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Si vous avez besoin d’espaces réservés supplémentaires pour les titres, le contenu ou le texte du corps, effectuez une copie de ce dont vous avez besoin, puis insérez-la à l’endroit désiré. Les repères actifs de PowerPoint vous permettront d’aligner votre élément sur les autres.</a:t>
            </a:r>
          </a:p>
          <a:p>
            <a:pPr algn="l" defTabSz="3685032">
              <a:spcBef>
                <a:spcPts val="2400"/>
              </a:spcBef>
              <a:buNone/>
            </a:pPr>
            <a:r>
              <a:rPr lang="fr-FR" sz="6600" kern="1200" noProof="1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rPr>
              <a:t>Vous voulez remplacer les images par les vôtres ? Aucun problème ! Cliquez simplement sur une image, appuyez sur la touche Suppr, puis cliquez sur l’icône pour ajouter votre image.</a:t>
            </a:r>
            <a:endParaRPr lang="fr-FR" sz="6600" kern="1200" noProof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1" smtClean="0"/>
              <a:t>Modifiez le style du titre</a:t>
            </a:r>
            <a:endParaRPr lang="fr-FR" noProof="1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1158240" y="4093905"/>
            <a:ext cx="30174412" cy="64633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600">
                <a:solidFill>
                  <a:schemeClr val="bg1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fr-FR" noProof="1" smtClean="0"/>
              <a:t>Modifiez les styles du texte du masque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0" y="5669280"/>
            <a:ext cx="12801600" cy="128016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9" hasCustomPrompt="1"/>
          </p:nvPr>
        </p:nvSpPr>
        <p:spPr bwMode="ltGray">
          <a:xfrm>
            <a:off x="1143000" y="7114032"/>
            <a:ext cx="12801600" cy="2732574"/>
          </a:xfrm>
          <a:solidFill>
            <a:schemeClr val="tx2">
              <a:lumMod val="10000"/>
              <a:lumOff val="90000"/>
            </a:schemeClr>
          </a:solidFill>
        </p:spPr>
        <p:txBody>
          <a:bodyPr lIns="365760" rIns="365760"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4400" baseline="0"/>
            </a:lvl1pPr>
            <a:lvl2pPr marL="571500" indent="-571500">
              <a:spcBef>
                <a:spcPts val="1200"/>
              </a:spcBef>
              <a:buFont typeface="Arial" panose="020B0604020202020204" pitchFamily="34" charset="0"/>
              <a:buChar char="•"/>
              <a:defRPr sz="4400"/>
            </a:lvl2pPr>
            <a:lvl3pPr marL="571500" indent="-571500">
              <a:spcBef>
                <a:spcPts val="1200"/>
              </a:spcBef>
              <a:buFont typeface="Arial" panose="020B0604020202020204" pitchFamily="34" charset="0"/>
              <a:buChar char="•"/>
              <a:defRPr sz="4400"/>
            </a:lvl3pPr>
            <a:lvl4pPr marL="0" indent="0">
              <a:spcBef>
                <a:spcPts val="1200"/>
              </a:spcBef>
              <a:buNone/>
              <a:defRPr sz="4400"/>
            </a:lvl4pPr>
            <a:lvl5pPr marL="0" indent="0">
              <a:spcBef>
                <a:spcPts val="1200"/>
              </a:spcBef>
              <a:buNone/>
              <a:defRPr sz="4400"/>
            </a:lvl5pPr>
            <a:lvl6pPr marL="0" indent="0">
              <a:spcBef>
                <a:spcPts val="1200"/>
              </a:spcBef>
              <a:buNone/>
              <a:defRPr sz="4400"/>
            </a:lvl6pPr>
            <a:lvl7pPr marL="0" indent="0">
              <a:spcBef>
                <a:spcPts val="1200"/>
              </a:spcBef>
              <a:buNone/>
              <a:defRPr sz="4400"/>
            </a:lvl7pPr>
            <a:lvl8pPr marL="0" indent="0">
              <a:spcBef>
                <a:spcPts val="1200"/>
              </a:spcBef>
              <a:buNone/>
              <a:defRPr sz="4400"/>
            </a:lvl8pPr>
            <a:lvl9pPr marL="0" indent="0">
              <a:spcBef>
                <a:spcPts val="1200"/>
              </a:spcBef>
              <a:buNone/>
              <a:defRPr sz="4400"/>
            </a:lvl9pPr>
          </a:lstStyle>
          <a:p>
            <a:pPr lvl="0"/>
            <a:r>
              <a:rPr lang="fr-FR" noProof="1" smtClean="0"/>
              <a:t>Type your question or a statement of the problem here</a:t>
            </a:r>
            <a:endParaRPr lang="fr-FR" noProof="1"/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37" hasCustomPrompt="1"/>
          </p:nvPr>
        </p:nvSpPr>
        <p:spPr>
          <a:xfrm>
            <a:off x="1143000" y="10497312"/>
            <a:ext cx="12801600" cy="128016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38" hasCustomPrompt="1"/>
          </p:nvPr>
        </p:nvSpPr>
        <p:spPr>
          <a:xfrm>
            <a:off x="1143000" y="11868912"/>
            <a:ext cx="12801600" cy="280750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1495044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143000" y="16440912"/>
            <a:ext cx="12801600" cy="6027461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2288743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1143000" y="24332184"/>
            <a:ext cx="12801600" cy="729691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15544800" y="566928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5544800" y="7114032"/>
            <a:ext cx="12801600" cy="679555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40" hasCustomPrompt="1"/>
          </p:nvPr>
        </p:nvSpPr>
        <p:spPr>
          <a:xfrm>
            <a:off x="15544800" y="14328648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15544800" y="15773399"/>
            <a:ext cx="12801600" cy="6694973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15544800" y="2288743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5544800" y="24332184"/>
            <a:ext cx="12801600" cy="729691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9900880" y="5669280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29900880" y="7114032"/>
            <a:ext cx="12801600" cy="7315200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</a:p>
          <a:p>
            <a:pPr lvl="6"/>
            <a:r>
              <a:rPr lang="fr-FR" noProof="1" smtClean="0"/>
              <a:t>Seven</a:t>
            </a:r>
          </a:p>
          <a:p>
            <a:pPr lvl="7"/>
            <a:r>
              <a:rPr lang="fr-FR" noProof="1" smtClean="0"/>
              <a:t>Eight</a:t>
            </a:r>
          </a:p>
          <a:p>
            <a:pPr lvl="8"/>
            <a:r>
              <a:rPr lang="fr-FR" noProof="1" smtClean="0"/>
              <a:t>Nine</a:t>
            </a:r>
            <a:endParaRPr lang="fr-FR" noProof="1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29900880" y="14914834"/>
            <a:ext cx="12801600" cy="4538610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  <a:endParaRPr lang="fr-FR" noProof="1"/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41" hasCustomPrompt="1"/>
          </p:nvPr>
        </p:nvSpPr>
        <p:spPr>
          <a:xfrm>
            <a:off x="29900880" y="19767596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40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29900880" y="21212348"/>
            <a:ext cx="12801600" cy="4344786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  <a:endParaRPr lang="fr-FR" noProof="1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29900880" y="25722072"/>
            <a:ext cx="12801600" cy="121920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91000">
                <a:schemeClr val="accent1"/>
              </a:gs>
              <a:gs pos="90000">
                <a:schemeClr val="tx1">
                  <a:lumMod val="65000"/>
                  <a:lumOff val="35000"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36576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5400" cap="none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noProof="1" smtClean="0"/>
              <a:t>Heading</a:t>
            </a:r>
            <a:endParaRPr lang="fr-FR" noProof="1"/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29900880" y="27166824"/>
            <a:ext cx="12801600" cy="4462272"/>
          </a:xfrm>
        </p:spPr>
        <p:txBody>
          <a:bodyPr lIns="91440" tIns="182880"/>
          <a:lstStyle>
            <a:lvl1pPr>
              <a:defRPr sz="3200" baseline="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noProof="1" smtClean="0"/>
              <a:t>Use this placeholder to add text or other content</a:t>
            </a:r>
          </a:p>
          <a:p>
            <a:pPr lvl="1"/>
            <a:r>
              <a:rPr lang="fr-FR" noProof="1" smtClean="0"/>
              <a:t>Second level</a:t>
            </a:r>
          </a:p>
          <a:p>
            <a:pPr lvl="2"/>
            <a:r>
              <a:rPr lang="fr-FR" noProof="1" smtClean="0"/>
              <a:t>Third level</a:t>
            </a:r>
          </a:p>
          <a:p>
            <a:pPr lvl="3"/>
            <a:r>
              <a:rPr lang="fr-FR" noProof="1" smtClean="0"/>
              <a:t>Fourth level</a:t>
            </a:r>
          </a:p>
          <a:p>
            <a:pPr lvl="4"/>
            <a:r>
              <a:rPr lang="fr-FR" noProof="1" smtClean="0"/>
              <a:t>Fifth level</a:t>
            </a:r>
          </a:p>
          <a:p>
            <a:pPr lvl="5"/>
            <a:r>
              <a:rPr lang="fr-FR" noProof="1" smtClean="0"/>
              <a:t>Six</a:t>
            </a:r>
            <a:endParaRPr lang="fr-FR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fr-FR" noProof="1" dirty="0" smtClean="0"/>
              <a:t>08/06/2016</a:t>
            </a:fld>
            <a:endParaRPr lang="fr-FR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fr-FR" noProof="1" dirty="0" smtClean="0"/>
              <a:t>‹#›</a:t>
            </a:fld>
            <a:endParaRPr lang="fr-FR" noProof="1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43"/>
          </p:nvPr>
        </p:nvSpPr>
        <p:spPr>
          <a:xfrm>
            <a:off x="32270700" y="0"/>
            <a:ext cx="11620500" cy="3842445"/>
          </a:xfrm>
          <a:effectDag name="">
            <a:cont type="tree" name="">
              <a:effect ref="fillLine"/>
              <a:alphaMod>
                <a:cont name="">
                  <a:fill>
                    <a:gradFill>
                      <a:gsLst>
                        <a:gs pos="60000">
                          <a:srgbClr val="000000">
                            <a:alpha val="100000"/>
                          </a:srgbClr>
                        </a:gs>
                        <a:gs pos="97000">
                          <a:srgbClr val="000000">
                            <a:alpha val="0"/>
                          </a:srgbClr>
                        </a:gs>
                      </a:gsLst>
                      <a:lin ang="10800000"/>
                    </a:gradFill>
                  </a:fill>
                </a:cont>
              </a:alphaMod>
            </a:cont>
          </a:effectDag>
        </p:spPr>
        <p:txBody>
          <a:bodyPr lIns="91440" tIns="457200" rIns="9144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1" smtClean="0"/>
              <a:t>Cliquez sur l'icône pour ajouter une image</a:t>
            </a:r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9168" userDrawn="1">
          <p15:clr>
            <a:srgbClr val="A4A3A4"/>
          </p15:clr>
        </p15:guide>
        <p15:guide id="2" pos="18480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0" y="0"/>
            <a:ext cx="43891200" cy="502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158240" y="685860"/>
            <a:ext cx="30175200" cy="2971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8240" y="6019800"/>
            <a:ext cx="41589960" cy="2362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300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57DF-1C19-4726-AB84-014692BAD8F5}" type="datetimeFigureOut">
              <a:rPr lang="en-US" smtClean="0"/>
              <a:pPr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18520" y="32114698"/>
            <a:ext cx="2185416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87268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3143249"/>
            <a:ext cx="43891200" cy="198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3143250"/>
            <a:ext cx="43891200" cy="0"/>
          </a:xfrm>
          <a:prstGeom prst="line">
            <a:avLst/>
          </a:prstGeom>
          <a:ln w="1143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115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0368" userDrawn="1">
          <p15:clr>
            <a:srgbClr val="A4A3A4"/>
          </p15:clr>
        </p15:guide>
        <p15:guide id="2" pos="720" userDrawn="1">
          <p15:clr>
            <a:srgbClr val="A4A3A4"/>
          </p15:clr>
        </p15:guide>
        <p15:guide id="3" pos="26928" userDrawn="1">
          <p15:clr>
            <a:srgbClr val="A4A3A4"/>
          </p15:clr>
        </p15:guide>
        <p15:guide id="4" pos="1382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26" Type="http://schemas.openxmlformats.org/officeDocument/2006/relationships/tags" Target="../tags/tag25.xml"/><Relationship Id="rId39" Type="http://schemas.openxmlformats.org/officeDocument/2006/relationships/tags" Target="../tags/tag38.xml"/><Relationship Id="rId21" Type="http://schemas.openxmlformats.org/officeDocument/2006/relationships/tags" Target="../tags/tag20.xml"/><Relationship Id="rId34" Type="http://schemas.openxmlformats.org/officeDocument/2006/relationships/tags" Target="../tags/tag33.xml"/><Relationship Id="rId42" Type="http://schemas.openxmlformats.org/officeDocument/2006/relationships/image" Target="../media/image3.png"/><Relationship Id="rId47" Type="http://schemas.openxmlformats.org/officeDocument/2006/relationships/image" Target="../media/image8.png"/><Relationship Id="rId50" Type="http://schemas.openxmlformats.org/officeDocument/2006/relationships/image" Target="../media/image11.png"/><Relationship Id="rId55" Type="http://schemas.openxmlformats.org/officeDocument/2006/relationships/image" Target="../media/image16.png"/><Relationship Id="rId63" Type="http://schemas.openxmlformats.org/officeDocument/2006/relationships/image" Target="../media/image24.png"/><Relationship Id="rId68" Type="http://schemas.openxmlformats.org/officeDocument/2006/relationships/image" Target="../media/image29.png"/><Relationship Id="rId7" Type="http://schemas.openxmlformats.org/officeDocument/2006/relationships/tags" Target="../tags/tag6.xml"/><Relationship Id="rId71" Type="http://schemas.openxmlformats.org/officeDocument/2006/relationships/image" Target="../media/image1.emf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9" Type="http://schemas.openxmlformats.org/officeDocument/2006/relationships/tags" Target="../tags/tag28.xml"/><Relationship Id="rId11" Type="http://schemas.openxmlformats.org/officeDocument/2006/relationships/tags" Target="../tags/tag10.xml"/><Relationship Id="rId24" Type="http://schemas.openxmlformats.org/officeDocument/2006/relationships/tags" Target="../tags/tag23.xml"/><Relationship Id="rId32" Type="http://schemas.openxmlformats.org/officeDocument/2006/relationships/tags" Target="../tags/tag31.xml"/><Relationship Id="rId37" Type="http://schemas.openxmlformats.org/officeDocument/2006/relationships/tags" Target="../tags/tag36.xml"/><Relationship Id="rId40" Type="http://schemas.openxmlformats.org/officeDocument/2006/relationships/tags" Target="../tags/tag39.xml"/><Relationship Id="rId45" Type="http://schemas.openxmlformats.org/officeDocument/2006/relationships/image" Target="../media/image6.png"/><Relationship Id="rId53" Type="http://schemas.openxmlformats.org/officeDocument/2006/relationships/image" Target="../media/image14.png"/><Relationship Id="rId58" Type="http://schemas.openxmlformats.org/officeDocument/2006/relationships/image" Target="../media/image19.png"/><Relationship Id="rId66" Type="http://schemas.openxmlformats.org/officeDocument/2006/relationships/image" Target="../media/image27.png"/><Relationship Id="rId74" Type="http://schemas.openxmlformats.org/officeDocument/2006/relationships/oleObject" Target="../embeddings/oleObject2.bin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tags" Target="../tags/tag22.xml"/><Relationship Id="rId28" Type="http://schemas.openxmlformats.org/officeDocument/2006/relationships/tags" Target="../tags/tag27.xml"/><Relationship Id="rId36" Type="http://schemas.openxmlformats.org/officeDocument/2006/relationships/tags" Target="../tags/tag35.xml"/><Relationship Id="rId49" Type="http://schemas.openxmlformats.org/officeDocument/2006/relationships/image" Target="../media/image10.png"/><Relationship Id="rId57" Type="http://schemas.openxmlformats.org/officeDocument/2006/relationships/image" Target="../media/image18.png"/><Relationship Id="rId61" Type="http://schemas.openxmlformats.org/officeDocument/2006/relationships/image" Target="../media/image22.png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31" Type="http://schemas.openxmlformats.org/officeDocument/2006/relationships/tags" Target="../tags/tag30.xml"/><Relationship Id="rId44" Type="http://schemas.openxmlformats.org/officeDocument/2006/relationships/image" Target="../media/image5.jpeg"/><Relationship Id="rId52" Type="http://schemas.openxmlformats.org/officeDocument/2006/relationships/image" Target="../media/image13.png"/><Relationship Id="rId60" Type="http://schemas.openxmlformats.org/officeDocument/2006/relationships/image" Target="../media/image21.png"/><Relationship Id="rId65" Type="http://schemas.openxmlformats.org/officeDocument/2006/relationships/image" Target="../media/image26.png"/><Relationship Id="rId73" Type="http://schemas.openxmlformats.org/officeDocument/2006/relationships/image" Target="../media/image32.png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tags" Target="../tags/tag21.xml"/><Relationship Id="rId27" Type="http://schemas.openxmlformats.org/officeDocument/2006/relationships/tags" Target="../tags/tag26.xml"/><Relationship Id="rId30" Type="http://schemas.openxmlformats.org/officeDocument/2006/relationships/tags" Target="../tags/tag29.xml"/><Relationship Id="rId35" Type="http://schemas.openxmlformats.org/officeDocument/2006/relationships/tags" Target="../tags/tag34.xml"/><Relationship Id="rId43" Type="http://schemas.openxmlformats.org/officeDocument/2006/relationships/image" Target="../media/image4.jpg"/><Relationship Id="rId48" Type="http://schemas.openxmlformats.org/officeDocument/2006/relationships/image" Target="../media/image9.png"/><Relationship Id="rId56" Type="http://schemas.openxmlformats.org/officeDocument/2006/relationships/image" Target="../media/image17.png"/><Relationship Id="rId64" Type="http://schemas.openxmlformats.org/officeDocument/2006/relationships/image" Target="../media/image25.png"/><Relationship Id="rId69" Type="http://schemas.openxmlformats.org/officeDocument/2006/relationships/image" Target="../media/image30.png"/><Relationship Id="rId8" Type="http://schemas.openxmlformats.org/officeDocument/2006/relationships/tags" Target="../tags/tag7.xml"/><Relationship Id="rId51" Type="http://schemas.openxmlformats.org/officeDocument/2006/relationships/image" Target="../media/image12.png"/><Relationship Id="rId72" Type="http://schemas.openxmlformats.org/officeDocument/2006/relationships/image" Target="../media/image31.png"/><Relationship Id="rId3" Type="http://schemas.openxmlformats.org/officeDocument/2006/relationships/tags" Target="../tags/tag2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5" Type="http://schemas.openxmlformats.org/officeDocument/2006/relationships/tags" Target="../tags/tag24.xml"/><Relationship Id="rId33" Type="http://schemas.openxmlformats.org/officeDocument/2006/relationships/tags" Target="../tags/tag32.xml"/><Relationship Id="rId38" Type="http://schemas.openxmlformats.org/officeDocument/2006/relationships/tags" Target="../tags/tag37.xml"/><Relationship Id="rId46" Type="http://schemas.openxmlformats.org/officeDocument/2006/relationships/image" Target="../media/image7.png"/><Relationship Id="rId59" Type="http://schemas.openxmlformats.org/officeDocument/2006/relationships/image" Target="../media/image20.png"/><Relationship Id="rId67" Type="http://schemas.openxmlformats.org/officeDocument/2006/relationships/image" Target="../media/image28.png"/><Relationship Id="rId20" Type="http://schemas.openxmlformats.org/officeDocument/2006/relationships/tags" Target="../tags/tag19.xml"/><Relationship Id="rId41" Type="http://schemas.openxmlformats.org/officeDocument/2006/relationships/slideLayout" Target="../slideLayouts/slideLayout1.xml"/><Relationship Id="rId54" Type="http://schemas.openxmlformats.org/officeDocument/2006/relationships/image" Target="../media/image15.png"/><Relationship Id="rId62" Type="http://schemas.openxmlformats.org/officeDocument/2006/relationships/image" Target="../media/image23.png"/><Relationship Id="rId70" Type="http://schemas.openxmlformats.org/officeDocument/2006/relationships/oleObject" Target="../embeddings/oleObject1.bin"/><Relationship Id="rId7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9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7147" y="31437797"/>
            <a:ext cx="1785207" cy="15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0347157" y="223949"/>
            <a:ext cx="24183475" cy="2388781"/>
          </a:xfrm>
        </p:spPr>
        <p:txBody>
          <a:bodyPr>
            <a:noAutofit/>
          </a:bodyPr>
          <a:lstStyle/>
          <a:p>
            <a:pPr algn="ctr"/>
            <a:r>
              <a:rPr lang="en-IN" sz="6600" b="1" dirty="0"/>
              <a:t>Investigation of effect of ball milling on hydrogen storage properties of 52Ti-12V-36Cr</a:t>
            </a:r>
            <a:r>
              <a:rPr lang="en-IN" sz="6600" b="1" dirty="0" smtClean="0"/>
              <a:t>.</a:t>
            </a:r>
            <a:endParaRPr lang="fr-CA" sz="66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36"/>
            <p:custDataLst>
              <p:tags r:id="rId4"/>
            </p:custDataLst>
          </p:nvPr>
        </p:nvSpPr>
        <p:spPr>
          <a:xfrm>
            <a:off x="1251814" y="3163758"/>
            <a:ext cx="41496385" cy="1979081"/>
          </a:xfrm>
        </p:spPr>
        <p:txBody>
          <a:bodyPr anchor="t"/>
          <a:lstStyle/>
          <a:p>
            <a:pPr algn="ctr"/>
            <a:r>
              <a:rPr lang="fr-FR" sz="5000" b="1" dirty="0" smtClean="0">
                <a:solidFill>
                  <a:schemeClr val="bg1">
                    <a:lumMod val="95000"/>
                  </a:schemeClr>
                </a:solidFill>
              </a:rPr>
              <a:t>Amol KAMBLE </a:t>
            </a:r>
            <a:r>
              <a:rPr lang="fr-FR" sz="5000" b="1" baseline="30000" dirty="0" smtClean="0">
                <a:solidFill>
                  <a:schemeClr val="bg1">
                    <a:lumMod val="95000"/>
                  </a:schemeClr>
                </a:solidFill>
              </a:rPr>
              <a:t>1,2,3</a:t>
            </a:r>
            <a:r>
              <a:rPr lang="fr-FR" sz="5000" b="1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sz="5000" b="1" dirty="0">
                <a:solidFill>
                  <a:schemeClr val="bg1">
                    <a:lumMod val="95000"/>
                  </a:schemeClr>
                </a:solidFill>
              </a:rPr>
              <a:t>Jacques </a:t>
            </a:r>
            <a:r>
              <a:rPr lang="fr-FR" sz="5000" b="1" dirty="0" smtClean="0">
                <a:solidFill>
                  <a:schemeClr val="bg1">
                    <a:lumMod val="95000"/>
                  </a:schemeClr>
                </a:solidFill>
              </a:rPr>
              <a:t>HUOT </a:t>
            </a:r>
            <a:r>
              <a:rPr lang="fr-FR" sz="5000" b="1" baseline="30000" dirty="0" smtClean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fr-FR" sz="5000" b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sz="5000" b="1" dirty="0" err="1" smtClean="0">
                <a:solidFill>
                  <a:schemeClr val="bg1">
                    <a:lumMod val="95000"/>
                  </a:schemeClr>
                </a:solidFill>
              </a:rPr>
              <a:t>Pratibha</a:t>
            </a:r>
            <a:r>
              <a:rPr lang="fr-FR" sz="5000" b="1" dirty="0" smtClean="0">
                <a:solidFill>
                  <a:schemeClr val="bg1">
                    <a:lumMod val="95000"/>
                  </a:schemeClr>
                </a:solidFill>
              </a:rPr>
              <a:t> SHARMA </a:t>
            </a:r>
            <a:r>
              <a:rPr lang="fr-FR" sz="5000" b="1" baseline="30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fr-FR" sz="5000" b="1" baseline="300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fr-FR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fr-FR" dirty="0">
                <a:solidFill>
                  <a:schemeClr val="bg1">
                    <a:lumMod val="95000"/>
                  </a:schemeClr>
                </a:solidFill>
              </a:rPr>
              <a:t>Université du Québec à Trois-Rivières – Institut de Recherche sur l’hydrogène - 3351, boul. des Forges, C.P. 500, Trois-Rivières (Québec) G9A 5H7</a:t>
            </a:r>
          </a:p>
          <a:p>
            <a:pPr algn="ctr"/>
            <a:r>
              <a:rPr lang="fr-FR" baseline="30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Indian Institute of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Technology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-Bombay,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Department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Energy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 Science &amp; Engineering</a:t>
            </a:r>
            <a:r>
              <a:rPr lang="fr-FR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dirty="0" err="1">
                <a:solidFill>
                  <a:schemeClr val="bg1">
                    <a:lumMod val="95000"/>
                  </a:schemeClr>
                </a:solidFill>
              </a:rPr>
              <a:t>Powai</a:t>
            </a:r>
            <a:r>
              <a:rPr lang="fr-FR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Mumbai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Maharashtra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India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 400076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  <a:p>
            <a:endParaRPr lang="fr-C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377685" y="10184827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INTRODUCTION</a:t>
            </a:r>
            <a:endParaRPr lang="fr-CA" sz="48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9"/>
            <p:custDataLst>
              <p:tags r:id="rId6"/>
            </p:custDataLst>
          </p:nvPr>
        </p:nvSpPr>
        <p:spPr>
          <a:xfrm>
            <a:off x="377685" y="11278738"/>
            <a:ext cx="14009428" cy="5397030"/>
          </a:xfrm>
        </p:spPr>
        <p:txBody>
          <a:bodyPr numCol="1" anchor="ctr"/>
          <a:lstStyle/>
          <a:p>
            <a:pPr algn="just">
              <a:spcAft>
                <a:spcPts val="1200"/>
              </a:spcAft>
            </a:pPr>
            <a:r>
              <a:rPr lang="en-US" sz="3200" dirty="0" smtClean="0"/>
              <a:t>Ti-V BCC solid solutions are well known metal hydrides. These alloys could absorb hydrogen at room temperature and they have a relatively high reversible hydrogen capacities (&gt;2.5%), which is suitable for utilization in Nickel-Metal Hydride batteries. However, the first hydrogenation is usually a slow process that involves high temperature and elevated hydrogen pressure</a:t>
            </a:r>
            <a:r>
              <a:rPr lang="en-US" sz="3200" baseline="30000" dirty="0" smtClean="0"/>
              <a:t>[2]</a:t>
            </a:r>
            <a:r>
              <a:rPr lang="en-US" sz="3200" dirty="0" smtClean="0"/>
              <a:t>. </a:t>
            </a:r>
          </a:p>
          <a:p>
            <a:pPr algn="just">
              <a:spcAft>
                <a:spcPts val="1200"/>
              </a:spcAft>
            </a:pPr>
            <a:r>
              <a:rPr lang="en-US" sz="3200" dirty="0" smtClean="0"/>
              <a:t>It is well known that ball milling is an effective way to reduce particle and crystallite size as well as creating defects in the material</a:t>
            </a:r>
            <a:r>
              <a:rPr lang="en-US" sz="3200" baseline="30000" dirty="0" smtClean="0"/>
              <a:t>[1]</a:t>
            </a:r>
            <a:r>
              <a:rPr lang="en-US" sz="3200" dirty="0" smtClean="0"/>
              <a:t>. In metal hydride alloys, these modifications usually result in an enhancement of  hydrogen absorption/desorption kinetics..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37"/>
            <p:custDataLst>
              <p:tags r:id="rId7"/>
            </p:custDataLst>
          </p:nvPr>
        </p:nvSpPr>
        <p:spPr>
          <a:xfrm>
            <a:off x="377685" y="17172168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OBJECTIVE</a:t>
            </a:r>
            <a:endParaRPr lang="fr-CA" sz="48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7"/>
            <p:custDataLst>
              <p:tags r:id="rId8"/>
            </p:custDataLst>
          </p:nvPr>
        </p:nvSpPr>
        <p:spPr>
          <a:xfrm>
            <a:off x="29517501" y="21747475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CONCLUSION</a:t>
            </a:r>
            <a:endParaRPr lang="fr-CA" sz="48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9"/>
            <p:custDataLst>
              <p:tags r:id="rId9"/>
            </p:custDataLst>
          </p:nvPr>
        </p:nvSpPr>
        <p:spPr>
          <a:xfrm>
            <a:off x="14962375" y="5403256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RESULTS</a:t>
            </a:r>
            <a:endParaRPr lang="fr-CA" sz="4800" dirty="0"/>
          </a:p>
        </p:txBody>
      </p:sp>
      <p:sp>
        <p:nvSpPr>
          <p:cNvPr id="51" name="ZoneTexte 50"/>
          <p:cNvSpPr txBox="1"/>
          <p:nvPr>
            <p:custDataLst>
              <p:tags r:id="rId10"/>
            </p:custDataLst>
          </p:nvPr>
        </p:nvSpPr>
        <p:spPr>
          <a:xfrm>
            <a:off x="28915399" y="12236542"/>
            <a:ext cx="566861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/>
              <a:t>X-Ray diffraction patterns of </a:t>
            </a:r>
          </a:p>
          <a:p>
            <a:pPr algn="ctr"/>
            <a:r>
              <a:rPr lang="fr-FR" sz="2600" b="1" dirty="0" smtClean="0"/>
              <a:t>Ball </a:t>
            </a:r>
            <a:r>
              <a:rPr lang="fr-FR" sz="2600" b="1" dirty="0" err="1" smtClean="0"/>
              <a:t>milled</a:t>
            </a:r>
            <a:r>
              <a:rPr lang="fr-FR" sz="2600" b="1" dirty="0" smtClean="0"/>
              <a:t> 52Ti-12V-36Cr</a:t>
            </a:r>
          </a:p>
        </p:txBody>
      </p:sp>
      <p:sp>
        <p:nvSpPr>
          <p:cNvPr id="52" name="ZoneTexte 51"/>
          <p:cNvSpPr txBox="1"/>
          <p:nvPr>
            <p:custDataLst>
              <p:tags r:id="rId11"/>
            </p:custDataLst>
          </p:nvPr>
        </p:nvSpPr>
        <p:spPr>
          <a:xfrm>
            <a:off x="15307236" y="28673274"/>
            <a:ext cx="126300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/>
              <a:t>EDS </a:t>
            </a:r>
            <a:r>
              <a:rPr lang="fr-FR" sz="2600" b="1" dirty="0" err="1" smtClean="0"/>
              <a:t>Map</a:t>
            </a:r>
            <a:r>
              <a:rPr lang="fr-FR" sz="2600" b="1" dirty="0" smtClean="0"/>
              <a:t> </a:t>
            </a:r>
            <a:r>
              <a:rPr lang="fr-FR" sz="2600" b="1" dirty="0" err="1" smtClean="0"/>
              <a:t>sum</a:t>
            </a:r>
            <a:r>
              <a:rPr lang="fr-FR" sz="2600" b="1" dirty="0" smtClean="0"/>
              <a:t> </a:t>
            </a:r>
            <a:r>
              <a:rPr lang="fr-FR" sz="2600" b="1" dirty="0" err="1" smtClean="0"/>
              <a:t>specturm</a:t>
            </a:r>
            <a:r>
              <a:rPr lang="fr-FR" sz="2600" b="1" dirty="0" smtClean="0"/>
              <a:t> </a:t>
            </a:r>
            <a:r>
              <a:rPr lang="fr-FR" sz="2600" b="1" dirty="0"/>
              <a:t>of </a:t>
            </a:r>
            <a:r>
              <a:rPr lang="fr-FR" sz="2600" b="1" dirty="0" err="1"/>
              <a:t>each</a:t>
            </a:r>
            <a:r>
              <a:rPr lang="fr-FR" sz="2600" b="1" dirty="0"/>
              <a:t> </a:t>
            </a:r>
            <a:r>
              <a:rPr lang="fr-FR" sz="2600" b="1" dirty="0" err="1"/>
              <a:t>element</a:t>
            </a:r>
            <a:r>
              <a:rPr lang="fr-FR" sz="2600" b="1" dirty="0"/>
              <a:t> </a:t>
            </a:r>
            <a:r>
              <a:rPr lang="fr-FR" sz="2600" b="1" dirty="0" err="1" smtClean="0"/>
              <a:t>present</a:t>
            </a:r>
            <a:r>
              <a:rPr lang="fr-FR" sz="2600" b="1" dirty="0" smtClean="0"/>
              <a:t> </a:t>
            </a:r>
            <a:r>
              <a:rPr lang="fr-FR" sz="2600" b="1" dirty="0"/>
              <a:t>in </a:t>
            </a:r>
            <a:r>
              <a:rPr lang="fr-FR" sz="2600" b="1" dirty="0" err="1" smtClean="0"/>
              <a:t>ball</a:t>
            </a:r>
            <a:r>
              <a:rPr lang="fr-FR" sz="2600" b="1" dirty="0" smtClean="0"/>
              <a:t> </a:t>
            </a:r>
            <a:r>
              <a:rPr lang="fr-FR" sz="2600" b="1" dirty="0" err="1" smtClean="0"/>
              <a:t>milled</a:t>
            </a:r>
            <a:r>
              <a:rPr lang="fr-FR" sz="2600" b="1" dirty="0" smtClean="0"/>
              <a:t> 52Ti-12V-36Cr.</a:t>
            </a:r>
            <a:endParaRPr lang="fr-FR" sz="2600" b="1" dirty="0"/>
          </a:p>
        </p:txBody>
      </p:sp>
      <p:sp>
        <p:nvSpPr>
          <p:cNvPr id="53" name="Espace réservé du texte 5"/>
          <p:cNvSpPr>
            <a:spLocks noGrp="1"/>
          </p:cNvSpPr>
          <p:nvPr>
            <p:ph type="body" sz="quarter" idx="37"/>
            <p:custDataLst>
              <p:tags r:id="rId12"/>
            </p:custDataLst>
          </p:nvPr>
        </p:nvSpPr>
        <p:spPr>
          <a:xfrm>
            <a:off x="29517501" y="28382984"/>
            <a:ext cx="14004000" cy="900000"/>
          </a:xfrm>
        </p:spPr>
        <p:txBody>
          <a:bodyPr/>
          <a:lstStyle/>
          <a:p>
            <a:r>
              <a:rPr lang="fr-CA" sz="4800" dirty="0" smtClean="0"/>
              <a:t>ACKNOWLEDGMENT</a:t>
            </a:r>
            <a:endParaRPr lang="fr-CA" sz="4800" dirty="0"/>
          </a:p>
        </p:txBody>
      </p:sp>
      <p:sp>
        <p:nvSpPr>
          <p:cNvPr id="55" name="Espace réservé du texte 11"/>
          <p:cNvSpPr>
            <a:spLocks noGrp="1"/>
          </p:cNvSpPr>
          <p:nvPr>
            <p:ph type="body" sz="quarter" idx="21"/>
            <p:custDataLst>
              <p:tags r:id="rId13"/>
            </p:custDataLst>
          </p:nvPr>
        </p:nvSpPr>
        <p:spPr>
          <a:xfrm>
            <a:off x="14962375" y="6666810"/>
            <a:ext cx="14004000" cy="90000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r>
              <a:rPr lang="fr-FR" sz="4800" dirty="0" smtClean="0">
                <a:solidFill>
                  <a:schemeClr val="tx1"/>
                </a:solidFill>
                <a:latin typeface="+mn-lt"/>
              </a:rPr>
              <a:t>Microstructure</a:t>
            </a:r>
            <a:endParaRPr lang="fr-FR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Espace réservé du texte 11"/>
          <p:cNvSpPr>
            <a:spLocks noGrp="1"/>
          </p:cNvSpPr>
          <p:nvPr>
            <p:ph type="body" sz="quarter" idx="21"/>
            <p:custDataLst>
              <p:tags r:id="rId14"/>
            </p:custDataLst>
          </p:nvPr>
        </p:nvSpPr>
        <p:spPr>
          <a:xfrm>
            <a:off x="29547064" y="5403256"/>
            <a:ext cx="14004000" cy="90000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r>
              <a:rPr lang="fr-FR" sz="4800" dirty="0" smtClean="0">
                <a:solidFill>
                  <a:schemeClr val="tx1"/>
                </a:solidFill>
                <a:latin typeface="+mn-lt"/>
              </a:rPr>
              <a:t>Structure</a:t>
            </a:r>
            <a:endParaRPr lang="fr-FR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8" name="ZoneTexte 57"/>
          <p:cNvSpPr txBox="1"/>
          <p:nvPr>
            <p:custDataLst>
              <p:tags r:id="rId15"/>
            </p:custDataLst>
          </p:nvPr>
        </p:nvSpPr>
        <p:spPr>
          <a:xfrm>
            <a:off x="14886380" y="19088301"/>
            <a:ext cx="13862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Microstructure and </a:t>
            </a:r>
            <a:r>
              <a:rPr lang="fr-FR" sz="3200" b="1" dirty="0" err="1" smtClean="0"/>
              <a:t>element</a:t>
            </a:r>
            <a:r>
              <a:rPr lang="fr-FR" sz="3200" b="1" dirty="0" smtClean="0"/>
              <a:t> distribution in 52Ti-12V-36Cr </a:t>
            </a:r>
            <a:r>
              <a:rPr lang="fr-FR" sz="3200" b="1" dirty="0" err="1" smtClean="0"/>
              <a:t>ball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milled</a:t>
            </a:r>
            <a:r>
              <a:rPr lang="fr-FR" sz="3200" b="1" dirty="0" smtClean="0"/>
              <a:t> at </a:t>
            </a:r>
            <a:r>
              <a:rPr lang="fr-FR" sz="3200" b="1" dirty="0" err="1" smtClean="0"/>
              <a:t>various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milling</a:t>
            </a:r>
            <a:r>
              <a:rPr lang="fr-FR" sz="3200" b="1" dirty="0" smtClean="0"/>
              <a:t> times.</a:t>
            </a:r>
            <a:endParaRPr lang="fr-FR" sz="3200" b="1" dirty="0"/>
          </a:p>
        </p:txBody>
      </p:sp>
      <p:sp>
        <p:nvSpPr>
          <p:cNvPr id="59" name="Espace réservé du texte 5"/>
          <p:cNvSpPr>
            <a:spLocks noGrp="1"/>
          </p:cNvSpPr>
          <p:nvPr>
            <p:ph type="body" sz="quarter" idx="37"/>
            <p:custDataLst>
              <p:tags r:id="rId16"/>
            </p:custDataLst>
          </p:nvPr>
        </p:nvSpPr>
        <p:spPr>
          <a:xfrm>
            <a:off x="377685" y="20351938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METHODOLOGY</a:t>
            </a:r>
            <a:endParaRPr lang="fr-CA" sz="4800" dirty="0"/>
          </a:p>
        </p:txBody>
      </p:sp>
      <p:sp>
        <p:nvSpPr>
          <p:cNvPr id="60" name="Espace réservé du texte 4"/>
          <p:cNvSpPr>
            <a:spLocks noGrp="1"/>
          </p:cNvSpPr>
          <p:nvPr>
            <p:ph type="body" sz="quarter" idx="39"/>
            <p:custDataLst>
              <p:tags r:id="rId17"/>
            </p:custDataLst>
          </p:nvPr>
        </p:nvSpPr>
        <p:spPr>
          <a:xfrm>
            <a:off x="377685" y="18290143"/>
            <a:ext cx="14004000" cy="1336768"/>
          </a:xfrm>
        </p:spPr>
        <p:txBody>
          <a:bodyPr numCol="1" anchor="ctr"/>
          <a:lstStyle/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/>
              <a:t>Characterize the influence of ball milling on the microstructure and hydrogen storage behavior of BCC solid solution alloys.</a:t>
            </a:r>
          </a:p>
        </p:txBody>
      </p:sp>
      <p:pic>
        <p:nvPicPr>
          <p:cNvPr id="16" name="Image 15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97" y="258402"/>
            <a:ext cx="7101740" cy="2616431"/>
          </a:xfrm>
          <a:prstGeom prst="rect">
            <a:avLst/>
          </a:prstGeom>
        </p:spPr>
      </p:pic>
      <p:sp>
        <p:nvSpPr>
          <p:cNvPr id="69" name="Espace réservé du texte 4"/>
          <p:cNvSpPr>
            <a:spLocks noGrp="1"/>
          </p:cNvSpPr>
          <p:nvPr>
            <p:ph type="body" sz="quarter" idx="39"/>
            <p:custDataLst>
              <p:tags r:id="rId19"/>
            </p:custDataLst>
          </p:nvPr>
        </p:nvSpPr>
        <p:spPr>
          <a:xfrm>
            <a:off x="14962375" y="20149675"/>
            <a:ext cx="13971170" cy="1494063"/>
          </a:xfrm>
        </p:spPr>
        <p:txBody>
          <a:bodyPr numCol="1" anchor="ctr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 smtClean="0"/>
              <a:t>Elements are evenly distributed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 smtClean="0"/>
              <a:t>Contamination by iron due to ball milling process</a:t>
            </a:r>
            <a:endParaRPr lang="en-US" sz="3200" dirty="0"/>
          </a:p>
        </p:txBody>
      </p:sp>
      <p:sp>
        <p:nvSpPr>
          <p:cNvPr id="80" name="Espace réservé du texte 4"/>
          <p:cNvSpPr>
            <a:spLocks noGrp="1"/>
          </p:cNvSpPr>
          <p:nvPr>
            <p:ph type="body" sz="quarter" idx="39"/>
            <p:custDataLst>
              <p:tags r:id="rId20"/>
            </p:custDataLst>
          </p:nvPr>
        </p:nvSpPr>
        <p:spPr>
          <a:xfrm>
            <a:off x="29517501" y="22861476"/>
            <a:ext cx="14004000" cy="2597345"/>
          </a:xfrm>
        </p:spPr>
        <p:txBody>
          <a:bodyPr numCol="1" anchor="ctr"/>
          <a:lstStyle/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/>
              <a:t>Ball milling greatly reduces the crystallite size and increases the </a:t>
            </a:r>
            <a:r>
              <a:rPr lang="en-US" sz="3200" dirty="0" err="1" smtClean="0"/>
              <a:t>microstrain</a:t>
            </a:r>
            <a:endParaRPr lang="en-US" sz="3200" dirty="0" smtClean="0"/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/>
              <a:t>There is no change of crystal structure upon milling</a:t>
            </a:r>
          </a:p>
          <a:p>
            <a:pPr marL="457200" indent="-457200" algn="just">
              <a:buSzPct val="100000"/>
              <a:buFont typeface="Wingdings" panose="05000000000000000000" pitchFamily="2" charset="2"/>
              <a:buChar char="v"/>
            </a:pPr>
            <a:r>
              <a:rPr lang="en-US" sz="3200" dirty="0" smtClean="0"/>
              <a:t>Ball milling do not seems to help the first hydrogenation of BCC solid solution 52Ti-12V-36Cr.</a:t>
            </a:r>
          </a:p>
        </p:txBody>
      </p:sp>
      <p:sp>
        <p:nvSpPr>
          <p:cNvPr id="81" name="Espace réservé du texte 11"/>
          <p:cNvSpPr>
            <a:spLocks noGrp="1"/>
          </p:cNvSpPr>
          <p:nvPr>
            <p:ph type="body" sz="quarter" idx="21"/>
            <p:custDataLst>
              <p:tags r:id="rId21"/>
            </p:custDataLst>
          </p:nvPr>
        </p:nvSpPr>
        <p:spPr>
          <a:xfrm>
            <a:off x="29543624" y="15529954"/>
            <a:ext cx="14004000" cy="90000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r>
              <a:rPr lang="fr-FR" sz="4800" dirty="0" smtClean="0">
                <a:solidFill>
                  <a:schemeClr val="tx1"/>
                </a:solidFill>
                <a:latin typeface="+mn-lt"/>
              </a:rPr>
              <a:t>First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hydrogenation</a:t>
            </a:r>
            <a:endParaRPr lang="en-US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4" name="Espace réservé du texte 5"/>
          <p:cNvSpPr>
            <a:spLocks noGrp="1"/>
          </p:cNvSpPr>
          <p:nvPr>
            <p:ph type="body" sz="quarter" idx="37"/>
            <p:custDataLst>
              <p:tags r:id="rId22"/>
            </p:custDataLst>
          </p:nvPr>
        </p:nvSpPr>
        <p:spPr>
          <a:xfrm>
            <a:off x="29517501" y="25629039"/>
            <a:ext cx="14004000" cy="900000"/>
          </a:xfrm>
        </p:spPr>
        <p:txBody>
          <a:bodyPr/>
          <a:lstStyle/>
          <a:p>
            <a:r>
              <a:rPr lang="fr-CA" sz="4800" dirty="0" smtClean="0"/>
              <a:t>REFERENCES</a:t>
            </a:r>
            <a:endParaRPr lang="fr-CA" sz="4800" dirty="0"/>
          </a:p>
        </p:txBody>
      </p:sp>
      <p:sp>
        <p:nvSpPr>
          <p:cNvPr id="86" name="ZoneTexte 85"/>
          <p:cNvSpPr txBox="1"/>
          <p:nvPr>
            <p:custDataLst>
              <p:tags r:id="rId23"/>
            </p:custDataLst>
          </p:nvPr>
        </p:nvSpPr>
        <p:spPr>
          <a:xfrm>
            <a:off x="29381116" y="20602340"/>
            <a:ext cx="7796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b="1" dirty="0" smtClean="0"/>
              <a:t>First </a:t>
            </a:r>
            <a:r>
              <a:rPr lang="fr-FR" sz="2600" b="1" dirty="0" err="1" smtClean="0"/>
              <a:t>hydrogenation</a:t>
            </a:r>
            <a:r>
              <a:rPr lang="fr-FR" sz="2600" b="1" dirty="0" smtClean="0"/>
              <a:t> at 25°C </a:t>
            </a:r>
            <a:r>
              <a:rPr lang="fr-FR" sz="2600" b="1" dirty="0" err="1" smtClean="0"/>
              <a:t>under</a:t>
            </a:r>
            <a:r>
              <a:rPr lang="fr-FR" sz="2600" b="1" dirty="0" smtClean="0"/>
              <a:t> 20 bar of </a:t>
            </a:r>
            <a:r>
              <a:rPr lang="fr-FR" sz="2600" b="1" dirty="0" err="1" smtClean="0"/>
              <a:t>hydrogen</a:t>
            </a:r>
            <a:r>
              <a:rPr lang="fr-FR" sz="2600" b="1" dirty="0" smtClean="0"/>
              <a:t> of </a:t>
            </a:r>
            <a:r>
              <a:rPr lang="en-CA" sz="2800" b="1" dirty="0"/>
              <a:t>52Ti-12V-36Cr ball milled </a:t>
            </a:r>
            <a:r>
              <a:rPr lang="en-CA" sz="2800" b="1" dirty="0" smtClean="0"/>
              <a:t>20 </a:t>
            </a:r>
            <a:r>
              <a:rPr lang="en-CA" sz="2800" b="1" dirty="0" err="1"/>
              <a:t>H</a:t>
            </a:r>
            <a:r>
              <a:rPr lang="en-CA" sz="2800" b="1" dirty="0" err="1" smtClean="0"/>
              <a:t>rs</a:t>
            </a:r>
            <a:r>
              <a:rPr lang="fr-FR" sz="2600" b="1" dirty="0" smtClean="0"/>
              <a:t>.</a:t>
            </a:r>
            <a:endParaRPr lang="fr-FR" sz="2600" b="1" baseline="30000" dirty="0" smtClean="0"/>
          </a:p>
        </p:txBody>
      </p:sp>
      <p:sp>
        <p:nvSpPr>
          <p:cNvPr id="73" name="Espace réservé du texte 4"/>
          <p:cNvSpPr>
            <a:spLocks noGrp="1"/>
          </p:cNvSpPr>
          <p:nvPr>
            <p:ph type="body" sz="quarter" idx="39"/>
            <p:custDataLst>
              <p:tags r:id="rId24"/>
            </p:custDataLst>
          </p:nvPr>
        </p:nvSpPr>
        <p:spPr>
          <a:xfrm>
            <a:off x="14669979" y="29380486"/>
            <a:ext cx="13819273" cy="2328985"/>
          </a:xfrm>
        </p:spPr>
        <p:txBody>
          <a:bodyPr numCol="1" anchor="ctr"/>
          <a:lstStyle/>
          <a:p>
            <a:pPr algn="just"/>
            <a:r>
              <a:rPr lang="fr-FR" sz="3200" dirty="0"/>
              <a:t>A</a:t>
            </a:r>
            <a:r>
              <a:rPr lang="fr-FR" sz="3200" dirty="0" smtClean="0"/>
              <a:t> </a:t>
            </a:r>
            <a:r>
              <a:rPr lang="fr-FR" sz="3200" dirty="0" err="1" smtClean="0"/>
              <a:t>map</a:t>
            </a:r>
            <a:r>
              <a:rPr lang="fr-FR" sz="3200" dirty="0" smtClean="0"/>
              <a:t> </a:t>
            </a:r>
            <a:r>
              <a:rPr lang="fr-FR" sz="3200" dirty="0" err="1" smtClean="0"/>
              <a:t>sum</a:t>
            </a:r>
            <a:r>
              <a:rPr lang="fr-FR" sz="3200" dirty="0" smtClean="0"/>
              <a:t> </a:t>
            </a:r>
            <a:r>
              <a:rPr lang="fr-FR" sz="3200" dirty="0" err="1" smtClean="0"/>
              <a:t>spectrum</a:t>
            </a:r>
            <a:r>
              <a:rPr lang="fr-FR" sz="3200" dirty="0" smtClean="0"/>
              <a:t> </a:t>
            </a:r>
            <a:r>
              <a:rPr lang="fr-FR" sz="3200" dirty="0"/>
              <a:t>of </a:t>
            </a:r>
            <a:r>
              <a:rPr lang="fr-FR" sz="3200" dirty="0" err="1"/>
              <a:t>each</a:t>
            </a:r>
            <a:r>
              <a:rPr lang="fr-FR" sz="3200" dirty="0"/>
              <a:t> </a:t>
            </a:r>
            <a:r>
              <a:rPr lang="fr-FR" sz="3200" dirty="0" err="1"/>
              <a:t>element</a:t>
            </a:r>
            <a:r>
              <a:rPr lang="fr-FR" sz="3200" dirty="0"/>
              <a:t> </a:t>
            </a:r>
            <a:r>
              <a:rPr lang="fr-FR" sz="3200" dirty="0" err="1" smtClean="0"/>
              <a:t>present</a:t>
            </a:r>
            <a:r>
              <a:rPr lang="fr-FR" sz="3200" dirty="0" smtClean="0"/>
              <a:t> </a:t>
            </a:r>
            <a:r>
              <a:rPr lang="fr-FR" sz="3200" dirty="0"/>
              <a:t>in the </a:t>
            </a:r>
            <a:r>
              <a:rPr lang="fr-FR" sz="3200" dirty="0" err="1" smtClean="0"/>
              <a:t>ball</a:t>
            </a:r>
            <a:r>
              <a:rPr lang="fr-FR" sz="3200" dirty="0" smtClean="0"/>
              <a:t> </a:t>
            </a:r>
            <a:r>
              <a:rPr lang="fr-FR" sz="3200" dirty="0" err="1" smtClean="0"/>
              <a:t>milled</a:t>
            </a:r>
            <a:r>
              <a:rPr lang="fr-FR" sz="3200" dirty="0" smtClean="0"/>
              <a:t> 52Ti-12V-36Cr BCC </a:t>
            </a:r>
            <a:r>
              <a:rPr lang="fr-FR" sz="3200" dirty="0" err="1" smtClean="0"/>
              <a:t>solid</a:t>
            </a:r>
            <a:r>
              <a:rPr lang="fr-FR" sz="3200" dirty="0" smtClean="0"/>
              <a:t> solution, </a:t>
            </a:r>
            <a:r>
              <a:rPr lang="fr-FR" sz="3200" dirty="0" err="1" smtClean="0"/>
              <a:t>obtained</a:t>
            </a:r>
            <a:r>
              <a:rPr lang="fr-FR" sz="3200" dirty="0" smtClean="0"/>
              <a:t> by </a:t>
            </a:r>
            <a:r>
              <a:rPr lang="fr-FR" sz="3200" dirty="0" err="1" smtClean="0"/>
              <a:t>Energy</a:t>
            </a:r>
            <a:r>
              <a:rPr lang="fr-FR" sz="3200" dirty="0" smtClean="0"/>
              <a:t> </a:t>
            </a:r>
            <a:r>
              <a:rPr lang="en-US" sz="3200" dirty="0" smtClean="0"/>
              <a:t>dispersive</a:t>
            </a:r>
            <a:r>
              <a:rPr lang="fr-FR" sz="3200" dirty="0" smtClean="0"/>
              <a:t> </a:t>
            </a:r>
            <a:r>
              <a:rPr lang="en-US" sz="3200" dirty="0" smtClean="0"/>
              <a:t>spectroscopy</a:t>
            </a:r>
            <a:r>
              <a:rPr lang="fr-FR" sz="3200" dirty="0" smtClean="0"/>
              <a:t> (EDS). The </a:t>
            </a:r>
            <a:r>
              <a:rPr lang="fr-FR" sz="3200" dirty="0" err="1" smtClean="0"/>
              <a:t>iron</a:t>
            </a:r>
            <a:r>
              <a:rPr lang="fr-FR" sz="3200" dirty="0" smtClean="0"/>
              <a:t> contamination </a:t>
            </a:r>
            <a:r>
              <a:rPr lang="fr-FR" sz="3200" dirty="0" err="1" smtClean="0"/>
              <a:t>is</a:t>
            </a:r>
            <a:r>
              <a:rPr lang="fr-FR" sz="3200" dirty="0" smtClean="0"/>
              <a:t> </a:t>
            </a:r>
            <a:r>
              <a:rPr lang="fr-FR" sz="3200" dirty="0" err="1" smtClean="0"/>
              <a:t>very</a:t>
            </a:r>
            <a:r>
              <a:rPr lang="fr-FR" sz="3200" dirty="0" smtClean="0"/>
              <a:t> </a:t>
            </a:r>
            <a:r>
              <a:rPr lang="fr-FR" sz="3200" dirty="0" err="1" smtClean="0"/>
              <a:t>less</a:t>
            </a:r>
            <a:r>
              <a:rPr lang="fr-FR" sz="3200" dirty="0" smtClean="0"/>
              <a:t> and </a:t>
            </a:r>
            <a:r>
              <a:rPr lang="en-US" sz="3200" dirty="0" smtClean="0"/>
              <a:t>dispersed</a:t>
            </a:r>
            <a:r>
              <a:rPr lang="fr-FR" sz="3200" dirty="0" smtClean="0"/>
              <a:t> </a:t>
            </a:r>
            <a:r>
              <a:rPr lang="en-US" sz="3200" dirty="0" smtClean="0"/>
              <a:t>homogeneously showing single</a:t>
            </a:r>
            <a:r>
              <a:rPr lang="fr-FR" sz="3200" dirty="0" smtClean="0"/>
              <a:t> phase.</a:t>
            </a:r>
          </a:p>
        </p:txBody>
      </p:sp>
      <p:sp>
        <p:nvSpPr>
          <p:cNvPr id="75" name="Espace réservé du texte 4"/>
          <p:cNvSpPr>
            <a:spLocks noGrp="1"/>
          </p:cNvSpPr>
          <p:nvPr>
            <p:ph type="body" sz="quarter" idx="39"/>
            <p:custDataLst>
              <p:tags r:id="rId25"/>
            </p:custDataLst>
          </p:nvPr>
        </p:nvSpPr>
        <p:spPr>
          <a:xfrm>
            <a:off x="37101978" y="16651704"/>
            <a:ext cx="6419523" cy="4839973"/>
          </a:xfrm>
        </p:spPr>
        <p:txBody>
          <a:bodyPr numCol="1" anchor="ctr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CA" sz="3200" dirty="0" smtClean="0"/>
              <a:t>Even after 20 hours of milling, first hydrogenation was not facilitated.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CA" sz="3200" dirty="0" smtClean="0"/>
              <a:t>Theoretical capacity of </a:t>
            </a:r>
            <a:r>
              <a:rPr lang="fr-FR" sz="3200" dirty="0"/>
              <a:t>of </a:t>
            </a:r>
            <a:r>
              <a:rPr lang="en-CA" sz="3200" dirty="0"/>
              <a:t>52Ti-12V-36Cr is </a:t>
            </a:r>
            <a:r>
              <a:rPr lang="en-CA" sz="3200" dirty="0" smtClean="0"/>
              <a:t>3.8</a:t>
            </a:r>
            <a:r>
              <a:rPr lang="en-CA" sz="3200" dirty="0"/>
              <a:t>9</a:t>
            </a:r>
            <a:r>
              <a:rPr lang="en-CA" sz="3200" dirty="0" smtClean="0"/>
              <a:t> </a:t>
            </a:r>
            <a:r>
              <a:rPr lang="en-CA" sz="3200" dirty="0"/>
              <a:t>wt</a:t>
            </a:r>
            <a:r>
              <a:rPr lang="en-CA" sz="3200" dirty="0" smtClean="0"/>
              <a:t>.%. </a:t>
            </a:r>
            <a:endParaRPr lang="en-CA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CA" sz="3200" dirty="0"/>
              <a:t>We are now in the process of </a:t>
            </a:r>
            <a:r>
              <a:rPr lang="en-CA" sz="3200" dirty="0" smtClean="0"/>
              <a:t>investigating the effect of heat treatment on first hydrogenation properties.</a:t>
            </a:r>
            <a:endParaRPr lang="en-CA" sz="3200" dirty="0"/>
          </a:p>
        </p:txBody>
      </p:sp>
      <p:sp>
        <p:nvSpPr>
          <p:cNvPr id="82" name="Espace réservé du texte 4"/>
          <p:cNvSpPr>
            <a:spLocks noGrp="1"/>
          </p:cNvSpPr>
          <p:nvPr>
            <p:ph type="body" sz="quarter" idx="39"/>
            <p:custDataLst>
              <p:tags r:id="rId26"/>
            </p:custDataLst>
          </p:nvPr>
        </p:nvSpPr>
        <p:spPr>
          <a:xfrm>
            <a:off x="29621747" y="13205197"/>
            <a:ext cx="13956632" cy="2075814"/>
          </a:xfrm>
        </p:spPr>
        <p:txBody>
          <a:bodyPr numCol="1" anchor="ctr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CA" sz="3200" dirty="0" smtClean="0"/>
              <a:t>All </a:t>
            </a:r>
            <a:r>
              <a:rPr lang="en-CA" sz="3200" dirty="0"/>
              <a:t>samples present the </a:t>
            </a:r>
            <a:r>
              <a:rPr lang="en-CA" sz="3200" dirty="0" smtClean="0"/>
              <a:t>BCC structure which means that milling do not change the crystal structure.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CA" sz="3200" dirty="0" smtClean="0"/>
              <a:t>Peak broadening indicates a reduction of crystallite </a:t>
            </a:r>
            <a:r>
              <a:rPr lang="en-CA" sz="3200" dirty="0"/>
              <a:t>size with milling </a:t>
            </a:r>
            <a:r>
              <a:rPr lang="en-CA" sz="3200" dirty="0" smtClean="0"/>
              <a:t>time.</a:t>
            </a:r>
          </a:p>
        </p:txBody>
      </p:sp>
      <p:sp>
        <p:nvSpPr>
          <p:cNvPr id="83" name="Espace réservé du texte 4"/>
          <p:cNvSpPr>
            <a:spLocks noGrp="1"/>
          </p:cNvSpPr>
          <p:nvPr>
            <p:ph type="body" sz="quarter" idx="39"/>
            <p:custDataLst>
              <p:tags r:id="rId27"/>
            </p:custDataLst>
          </p:nvPr>
        </p:nvSpPr>
        <p:spPr>
          <a:xfrm>
            <a:off x="29517501" y="26552566"/>
            <a:ext cx="13956229" cy="1483840"/>
          </a:xfrm>
        </p:spPr>
        <p:txBody>
          <a:bodyPr numCol="1" anchor="ctr"/>
          <a:lstStyle/>
          <a:p>
            <a:r>
              <a:rPr lang="en-CA" sz="3000" dirty="0">
                <a:ea typeface="Calibri"/>
                <a:cs typeface="Arial"/>
              </a:rPr>
              <a:t>[1] </a:t>
            </a:r>
            <a:r>
              <a:rPr lang="en-CA" sz="3000" dirty="0" err="1" smtClean="0">
                <a:ea typeface="Calibri"/>
                <a:cs typeface="Arial"/>
              </a:rPr>
              <a:t>Binod</a:t>
            </a:r>
            <a:r>
              <a:rPr lang="en-CA" sz="3000" dirty="0" smtClean="0">
                <a:ea typeface="Calibri"/>
                <a:cs typeface="Arial"/>
              </a:rPr>
              <a:t> Kumar Singh, </a:t>
            </a:r>
            <a:r>
              <a:rPr lang="en-CA" sz="3000" dirty="0" err="1" smtClean="0">
                <a:ea typeface="Calibri"/>
                <a:cs typeface="Arial"/>
              </a:rPr>
              <a:t>Gunchoo</a:t>
            </a:r>
            <a:r>
              <a:rPr lang="en-CA" sz="3000" dirty="0" smtClean="0">
                <a:ea typeface="Calibri"/>
                <a:cs typeface="Arial"/>
              </a:rPr>
              <a:t> Shim,. Int. J. Hydrogen energy, 2007. 32: </a:t>
            </a:r>
            <a:r>
              <a:rPr lang="en-CA" sz="3000" dirty="0">
                <a:ea typeface="Calibri"/>
                <a:cs typeface="Arial"/>
              </a:rPr>
              <a:t>p. </a:t>
            </a:r>
            <a:r>
              <a:rPr lang="en-CA" sz="3000" dirty="0" smtClean="0">
                <a:ea typeface="Calibri"/>
                <a:cs typeface="Arial"/>
              </a:rPr>
              <a:t>4961-4965.</a:t>
            </a:r>
            <a:endParaRPr lang="en-CA" sz="3000" dirty="0">
              <a:ea typeface="Calibri"/>
              <a:cs typeface="Arial"/>
            </a:endParaRPr>
          </a:p>
          <a:p>
            <a:r>
              <a:rPr lang="fr-CA" sz="3000" dirty="0"/>
              <a:t>[2] </a:t>
            </a:r>
            <a:r>
              <a:rPr lang="fr-CA" sz="3000" dirty="0" smtClean="0"/>
              <a:t>T. </a:t>
            </a:r>
            <a:r>
              <a:rPr lang="fr-CA" sz="3000" dirty="0" err="1" smtClean="0"/>
              <a:t>Bibienne</a:t>
            </a:r>
            <a:r>
              <a:rPr lang="fr-CA" sz="3000" dirty="0" smtClean="0"/>
              <a:t> and J. Huot. </a:t>
            </a:r>
            <a:r>
              <a:rPr lang="fr-CA" sz="3000" dirty="0" err="1" smtClean="0"/>
              <a:t>Alloys</a:t>
            </a:r>
            <a:r>
              <a:rPr lang="fr-CA" sz="3000" dirty="0" smtClean="0"/>
              <a:t> &amp; Compounds</a:t>
            </a:r>
            <a:r>
              <a:rPr lang="fr-CA" sz="3000" dirty="0"/>
              <a:t> </a:t>
            </a:r>
            <a:r>
              <a:rPr lang="fr-CA" sz="3000" dirty="0" smtClean="0"/>
              <a:t>2014,</a:t>
            </a:r>
            <a:r>
              <a:rPr lang="fr-CA" sz="3000" dirty="0"/>
              <a:t> </a:t>
            </a:r>
            <a:r>
              <a:rPr lang="fr-CA" sz="3000" dirty="0" smtClean="0"/>
              <a:t>607, 251-257</a:t>
            </a:r>
            <a:endParaRPr lang="fr-CA" sz="3000" dirty="0">
              <a:ea typeface="Calibri"/>
              <a:cs typeface="Times New Roman"/>
            </a:endParaRPr>
          </a:p>
        </p:txBody>
      </p:sp>
      <p:sp>
        <p:nvSpPr>
          <p:cNvPr id="95" name="Espace réservé du texte 4"/>
          <p:cNvSpPr>
            <a:spLocks noGrp="1"/>
          </p:cNvSpPr>
          <p:nvPr>
            <p:ph type="body" sz="quarter" idx="39"/>
            <p:custDataLst>
              <p:tags r:id="rId28"/>
            </p:custDataLst>
          </p:nvPr>
        </p:nvSpPr>
        <p:spPr>
          <a:xfrm>
            <a:off x="29517501" y="29260800"/>
            <a:ext cx="14004000" cy="2237873"/>
          </a:xfrm>
        </p:spPr>
        <p:txBody>
          <a:bodyPr numCol="1" anchor="ctr"/>
          <a:lstStyle/>
          <a:p>
            <a:pPr>
              <a:buFont typeface="Wingdings" panose="05000000000000000000" pitchFamily="2" charset="2"/>
              <a:buChar char="v"/>
            </a:pPr>
            <a:r>
              <a:rPr lang="fr-FR" sz="2800" dirty="0"/>
              <a:t>This </a:t>
            </a:r>
            <a:r>
              <a:rPr lang="fr-FR" sz="2800" dirty="0" smtClean="0"/>
              <a:t>Project </a:t>
            </a:r>
            <a:r>
              <a:rPr lang="en-US" sz="2800" dirty="0" smtClean="0"/>
              <a:t>is</a:t>
            </a:r>
            <a:r>
              <a:rPr lang="fr-FR" sz="2800" dirty="0" smtClean="0"/>
              <a:t> </a:t>
            </a:r>
            <a:r>
              <a:rPr lang="en-US" sz="2800" dirty="0" smtClean="0"/>
              <a:t>supported</a:t>
            </a:r>
            <a:r>
              <a:rPr lang="fr-FR" sz="2800" dirty="0" smtClean="0"/>
              <a:t> </a:t>
            </a:r>
            <a:r>
              <a:rPr lang="fr-FR" sz="2800" dirty="0"/>
              <a:t>by the </a:t>
            </a:r>
            <a:r>
              <a:rPr lang="en-US" sz="2800" dirty="0" smtClean="0"/>
              <a:t>Queen</a:t>
            </a:r>
            <a:r>
              <a:rPr lang="fr-FR" sz="2800" dirty="0" smtClean="0"/>
              <a:t> Elizabeth II </a:t>
            </a:r>
            <a:r>
              <a:rPr lang="fr-FR" sz="2800" dirty="0"/>
              <a:t>D</a:t>
            </a:r>
            <a:r>
              <a:rPr lang="fr-FR" sz="2800" dirty="0" smtClean="0"/>
              <a:t>iamond </a:t>
            </a:r>
            <a:r>
              <a:rPr lang="en-US" sz="2800" dirty="0" smtClean="0"/>
              <a:t>Jubilee</a:t>
            </a:r>
            <a:r>
              <a:rPr lang="fr-FR" sz="2800" dirty="0" smtClean="0"/>
              <a:t> </a:t>
            </a:r>
            <a:r>
              <a:rPr lang="en-US" sz="2800" dirty="0" smtClean="0"/>
              <a:t>Scholarship</a:t>
            </a:r>
            <a:r>
              <a:rPr lang="fr-FR" sz="2800" dirty="0" smtClean="0"/>
              <a:t> (Canada). </a:t>
            </a:r>
            <a:endParaRPr lang="fr-FR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fr-FR" sz="2800" dirty="0"/>
              <a:t>The </a:t>
            </a:r>
            <a:r>
              <a:rPr lang="fr-FR" sz="2800" dirty="0" err="1"/>
              <a:t>authors</a:t>
            </a:r>
            <a:r>
              <a:rPr lang="fr-FR" sz="2800" dirty="0"/>
              <a:t> </a:t>
            </a:r>
            <a:r>
              <a:rPr lang="fr-FR" sz="2800" dirty="0" err="1"/>
              <a:t>want</a:t>
            </a:r>
            <a:r>
              <a:rPr lang="fr-FR" sz="2800" dirty="0"/>
              <a:t> to </a:t>
            </a:r>
            <a:r>
              <a:rPr lang="fr-FR" sz="2800" dirty="0" err="1" smtClean="0"/>
              <a:t>thank</a:t>
            </a:r>
            <a:r>
              <a:rPr lang="fr-FR" sz="2800" dirty="0" smtClean="0"/>
              <a:t> Thomas </a:t>
            </a:r>
            <a:r>
              <a:rPr lang="fr-FR" sz="2800" dirty="0" err="1" smtClean="0"/>
              <a:t>Bibienne</a:t>
            </a:r>
            <a:r>
              <a:rPr lang="fr-FR" sz="2800" dirty="0" smtClean="0"/>
              <a:t> </a:t>
            </a:r>
            <a:r>
              <a:rPr lang="fr-FR" sz="2800" dirty="0"/>
              <a:t>for </a:t>
            </a:r>
            <a:r>
              <a:rPr lang="en-CA" sz="2800" dirty="0" smtClean="0"/>
              <a:t>his</a:t>
            </a:r>
            <a:r>
              <a:rPr lang="fr-FR" sz="2800" dirty="0" smtClean="0"/>
              <a:t> contribution and Mahatma Education </a:t>
            </a:r>
            <a:r>
              <a:rPr lang="fr-FR" sz="2800" dirty="0" err="1" smtClean="0"/>
              <a:t>Society’s</a:t>
            </a:r>
            <a:r>
              <a:rPr lang="fr-FR" sz="2800" dirty="0" smtClean="0"/>
              <a:t> Pillai HOC </a:t>
            </a:r>
            <a:r>
              <a:rPr lang="fr-FR" sz="2800" dirty="0" err="1" smtClean="0"/>
              <a:t>college</a:t>
            </a:r>
            <a:r>
              <a:rPr lang="fr-FR" sz="2800" dirty="0" smtClean="0"/>
              <a:t> of </a:t>
            </a:r>
            <a:r>
              <a:rPr lang="fr-FR" sz="2800" dirty="0" err="1" smtClean="0"/>
              <a:t>Engg</a:t>
            </a:r>
            <a:r>
              <a:rPr lang="fr-FR" sz="2800" dirty="0" smtClean="0"/>
              <a:t>. &amp; Tech. </a:t>
            </a:r>
            <a:r>
              <a:rPr lang="fr-FR" sz="2800" dirty="0" err="1" smtClean="0"/>
              <a:t>Rasayani</a:t>
            </a:r>
            <a:r>
              <a:rPr lang="fr-FR" sz="2800" dirty="0" smtClean="0"/>
              <a:t>, </a:t>
            </a:r>
            <a:r>
              <a:rPr lang="fr-FR" sz="2800" dirty="0" err="1" smtClean="0"/>
              <a:t>Mahrashtra</a:t>
            </a:r>
            <a:r>
              <a:rPr lang="fr-FR" sz="2800" dirty="0" smtClean="0"/>
              <a:t>, </a:t>
            </a:r>
            <a:r>
              <a:rPr lang="fr-FR" sz="2800" dirty="0" err="1" smtClean="0"/>
              <a:t>India</a:t>
            </a:r>
            <a:r>
              <a:rPr lang="fr-FR" sz="2800" dirty="0" smtClean="0"/>
              <a:t> for </a:t>
            </a:r>
            <a:r>
              <a:rPr lang="fr-FR" sz="2800" dirty="0" err="1" smtClean="0"/>
              <a:t>their</a:t>
            </a:r>
            <a:r>
              <a:rPr lang="fr-FR" sz="2800" dirty="0" smtClean="0"/>
              <a:t> </a:t>
            </a:r>
            <a:r>
              <a:rPr lang="fr-FR" sz="2800" dirty="0" err="1" smtClean="0"/>
              <a:t>kind</a:t>
            </a:r>
            <a:r>
              <a:rPr lang="fr-FR" sz="2800" dirty="0" smtClean="0"/>
              <a:t> support.</a:t>
            </a:r>
            <a:endParaRPr lang="fr-FR" sz="2800" dirty="0"/>
          </a:p>
        </p:txBody>
      </p:sp>
      <p:sp>
        <p:nvSpPr>
          <p:cNvPr id="74" name="Espace réservé du texte 5"/>
          <p:cNvSpPr>
            <a:spLocks noGrp="1"/>
          </p:cNvSpPr>
          <p:nvPr>
            <p:ph type="body" sz="quarter" idx="37"/>
            <p:custDataLst>
              <p:tags r:id="rId29"/>
            </p:custDataLst>
          </p:nvPr>
        </p:nvSpPr>
        <p:spPr>
          <a:xfrm>
            <a:off x="362546" y="5403256"/>
            <a:ext cx="14004000" cy="1080000"/>
          </a:xfrm>
        </p:spPr>
        <p:txBody>
          <a:bodyPr anchor="ctr"/>
          <a:lstStyle/>
          <a:p>
            <a:r>
              <a:rPr lang="fr-CA" sz="4800" dirty="0" smtClean="0"/>
              <a:t>ABSTRACT</a:t>
            </a:r>
            <a:endParaRPr lang="fr-CA" sz="4800" dirty="0"/>
          </a:p>
        </p:txBody>
      </p:sp>
      <p:sp>
        <p:nvSpPr>
          <p:cNvPr id="85" name="Espace réservé du texte 4"/>
          <p:cNvSpPr>
            <a:spLocks noGrp="1"/>
          </p:cNvSpPr>
          <p:nvPr>
            <p:ph type="body" sz="quarter" idx="39"/>
            <p:custDataLst>
              <p:tags r:id="rId30"/>
            </p:custDataLst>
          </p:nvPr>
        </p:nvSpPr>
        <p:spPr>
          <a:xfrm>
            <a:off x="362546" y="6535107"/>
            <a:ext cx="14004000" cy="3249146"/>
          </a:xfrm>
        </p:spPr>
        <p:txBody>
          <a:bodyPr numCol="1" anchor="ctr"/>
          <a:lstStyle/>
          <a:p>
            <a:pPr algn="just">
              <a:spcAft>
                <a:spcPts val="1200"/>
              </a:spcAft>
            </a:pPr>
            <a:r>
              <a:rPr lang="en-US" sz="3200" dirty="0" smtClean="0"/>
              <a:t>A Body-Centered Cubic (BCC) solid solution of composition 52Ti-12V-36Cr was </a:t>
            </a:r>
            <a:r>
              <a:rPr lang="en-US" sz="3200" dirty="0"/>
              <a:t>synthesized </a:t>
            </a:r>
            <a:r>
              <a:rPr lang="en-US" sz="3200" dirty="0" smtClean="0"/>
              <a:t>by arc melting and thereafter ball milled for  different milling time. </a:t>
            </a:r>
            <a:r>
              <a:rPr lang="en-US" sz="3200" dirty="0"/>
              <a:t>The microstructure of the as-cast </a:t>
            </a:r>
            <a:r>
              <a:rPr lang="en-US" sz="3200" dirty="0" smtClean="0"/>
              <a:t>and ball milled samples </a:t>
            </a:r>
            <a:r>
              <a:rPr lang="en-US" sz="3200" dirty="0"/>
              <a:t>were investigated by </a:t>
            </a:r>
            <a:r>
              <a:rPr lang="en-US" sz="3200" dirty="0" smtClean="0"/>
              <a:t>Scanning </a:t>
            </a:r>
            <a:r>
              <a:rPr lang="en-US" sz="3200" dirty="0"/>
              <a:t>E</a:t>
            </a:r>
            <a:r>
              <a:rPr lang="en-US" sz="3200" dirty="0" smtClean="0"/>
              <a:t>lectron </a:t>
            </a:r>
            <a:r>
              <a:rPr lang="en-US" sz="3200" dirty="0"/>
              <a:t>M</a:t>
            </a:r>
            <a:r>
              <a:rPr lang="en-US" sz="3200" dirty="0" smtClean="0"/>
              <a:t>icroscopy </a:t>
            </a:r>
            <a:r>
              <a:rPr lang="en-US" sz="3200" dirty="0"/>
              <a:t>and </a:t>
            </a:r>
            <a:r>
              <a:rPr lang="en-US" sz="3200" dirty="0" smtClean="0"/>
              <a:t>Energy </a:t>
            </a:r>
            <a:r>
              <a:rPr lang="en-US" sz="3200" dirty="0"/>
              <a:t>D</a:t>
            </a:r>
            <a:r>
              <a:rPr lang="en-US" sz="3200" dirty="0" smtClean="0"/>
              <a:t>ispersive Spectroscopy. Hydrogen sorption properties were investigated and we found that ball milling do not improves the first hydrogenation. </a:t>
            </a:r>
            <a:endParaRPr lang="fr-FR" sz="3200" dirty="0"/>
          </a:p>
        </p:txBody>
      </p:sp>
      <p:pic>
        <p:nvPicPr>
          <p:cNvPr id="94" name="Picture 93" descr="C:\My Stuff\abhijeet\images.jpg"/>
          <p:cNvPicPr/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39208181" y="232950"/>
            <a:ext cx="2979532" cy="2626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Content Placeholder 13"/>
          <p:cNvGraphicFramePr>
            <a:graphicFrameLocks noGrp="1"/>
          </p:cNvGraphicFramePr>
          <p:nvPr>
            <p:ph sz="quarter" idx="26"/>
            <p:extLst>
              <p:ext uri="{D42A27DB-BD31-4B8C-83A1-F6EECF244321}">
                <p14:modId xmlns:p14="http://schemas.microsoft.com/office/powerpoint/2010/main" val="2975024806"/>
              </p:ext>
            </p:extLst>
          </p:nvPr>
        </p:nvGraphicFramePr>
        <p:xfrm>
          <a:off x="34241875" y="7087649"/>
          <a:ext cx="9071809" cy="5740273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85117"/>
                <a:gridCol w="2274061"/>
                <a:gridCol w="2213810"/>
                <a:gridCol w="2598821"/>
              </a:tblGrid>
              <a:tr h="880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Sample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Lattice parameter (Å)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Crystallite size (nm)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Microstrain (%)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As-cast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3.1057(5)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20.7(7)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--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 15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3.109(1)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11.5(5)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1.01(6)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 30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3.111(1)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9.1(4)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0.90(9)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 60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3.110(2)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8.6(5)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1.1(1)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BM120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3.110(2)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6.8(3)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0.1(4)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 300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3.091(3)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4.8(1)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--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BM 600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3.098(3)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4.9(1)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effectLst/>
                        </a:rPr>
                        <a:t>--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BM 1200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3.076(2)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5.0(1)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--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4475776" y="7547682"/>
            <a:ext cx="14410237" cy="11689372"/>
            <a:chOff x="14475776" y="7547682"/>
            <a:chExt cx="14410237" cy="11689372"/>
          </a:xfrm>
        </p:grpSpPr>
        <p:pic>
          <p:nvPicPr>
            <p:cNvPr id="100" name="Picture 99"/>
            <p:cNvPicPr/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7651" y="7639120"/>
              <a:ext cx="2688362" cy="26527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Picture 98"/>
            <p:cNvPicPr/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5861" y="7593401"/>
              <a:ext cx="2557470" cy="2710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Picture 96"/>
            <p:cNvPicPr/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92453" y="7547683"/>
              <a:ext cx="2536793" cy="27442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Picture 95"/>
            <p:cNvPicPr/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34282" y="7735572"/>
              <a:ext cx="3258171" cy="23316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" name="ZoneTexte 40"/>
            <p:cNvSpPr txBox="1"/>
            <p:nvPr>
              <p:custDataLst>
                <p:tags r:id="rId32"/>
              </p:custDataLst>
            </p:nvPr>
          </p:nvSpPr>
          <p:spPr>
            <a:xfrm>
              <a:off x="23457301" y="7943605"/>
              <a:ext cx="900000" cy="64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3200" b="1" dirty="0" smtClean="0"/>
                <a:t>Ti</a:t>
              </a:r>
            </a:p>
          </p:txBody>
        </p:sp>
        <p:sp>
          <p:nvSpPr>
            <p:cNvPr id="42" name="ZoneTexte 41"/>
            <p:cNvSpPr txBox="1"/>
            <p:nvPr>
              <p:custDataLst>
                <p:tags r:id="rId33"/>
              </p:custDataLst>
            </p:nvPr>
          </p:nvSpPr>
          <p:spPr>
            <a:xfrm>
              <a:off x="17951484" y="7914262"/>
              <a:ext cx="90000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3200" b="1" dirty="0" smtClean="0"/>
                <a:t>Cr</a:t>
              </a:r>
            </a:p>
          </p:txBody>
        </p:sp>
        <p:sp>
          <p:nvSpPr>
            <p:cNvPr id="43" name="ZoneTexte 42"/>
            <p:cNvSpPr txBox="1"/>
            <p:nvPr>
              <p:custDataLst>
                <p:tags r:id="rId34"/>
              </p:custDataLst>
            </p:nvPr>
          </p:nvSpPr>
          <p:spPr>
            <a:xfrm>
              <a:off x="26283546" y="8020942"/>
              <a:ext cx="900000" cy="64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3200" b="1" dirty="0" smtClean="0"/>
                <a:t>Fe</a:t>
              </a:r>
            </a:p>
          </p:txBody>
        </p:sp>
        <p:sp>
          <p:nvSpPr>
            <p:cNvPr id="44" name="ZoneTexte 43"/>
            <p:cNvSpPr txBox="1"/>
            <p:nvPr>
              <p:custDataLst>
                <p:tags r:id="rId35"/>
              </p:custDataLst>
            </p:nvPr>
          </p:nvSpPr>
          <p:spPr>
            <a:xfrm>
              <a:off x="14972941" y="7859678"/>
              <a:ext cx="136127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2800" dirty="0" smtClean="0"/>
                <a:t>As </a:t>
              </a:r>
              <a:r>
                <a:rPr lang="fr-FR" sz="2800" dirty="0" err="1" smtClean="0"/>
                <a:t>cast</a:t>
              </a:r>
              <a:endParaRPr lang="fr-FR" sz="2800" dirty="0" smtClean="0"/>
            </a:p>
          </p:txBody>
        </p:sp>
        <p:pic>
          <p:nvPicPr>
            <p:cNvPr id="98" name="Picture 97"/>
            <p:cNvPicPr/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66406" y="7547682"/>
              <a:ext cx="2567914" cy="27442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" name="ZoneTexte 41"/>
            <p:cNvSpPr txBox="1"/>
            <p:nvPr>
              <p:custDataLst>
                <p:tags r:id="rId36"/>
              </p:custDataLst>
            </p:nvPr>
          </p:nvSpPr>
          <p:spPr>
            <a:xfrm>
              <a:off x="20664204" y="7929502"/>
              <a:ext cx="90000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3200" b="1" dirty="0"/>
                <a:t>V</a:t>
              </a:r>
              <a:endParaRPr lang="fr-FR" sz="3200" b="1" dirty="0" smtClean="0"/>
            </a:p>
          </p:txBody>
        </p:sp>
        <p:pic>
          <p:nvPicPr>
            <p:cNvPr id="102" name="Picture 101"/>
            <p:cNvPicPr/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3611" y="10195533"/>
              <a:ext cx="3308842" cy="20933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Picture 102"/>
            <p:cNvPicPr/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92453" y="10012653"/>
              <a:ext cx="2470785" cy="25039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Picture 103"/>
            <p:cNvPicPr/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8767" y="10012074"/>
              <a:ext cx="2470785" cy="2504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Picture 104"/>
            <p:cNvPicPr/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07687" y="10012074"/>
              <a:ext cx="2470785" cy="2504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Picture 105"/>
            <p:cNvPicPr/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6787" y="10000939"/>
              <a:ext cx="2689226" cy="25156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ZoneTexte 43"/>
            <p:cNvSpPr txBox="1"/>
            <p:nvPr>
              <p:custDataLst>
                <p:tags r:id="rId37"/>
              </p:custDataLst>
            </p:nvPr>
          </p:nvSpPr>
          <p:spPr>
            <a:xfrm>
              <a:off x="14945226" y="10298160"/>
              <a:ext cx="167385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2400" dirty="0" smtClean="0"/>
                <a:t>BM-15 min</a:t>
              </a:r>
            </a:p>
          </p:txBody>
        </p:sp>
        <p:pic>
          <p:nvPicPr>
            <p:cNvPr id="108" name="Picture 107"/>
            <p:cNvPicPr/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3526" y="12517485"/>
              <a:ext cx="3368928" cy="21378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" name="ZoneTexte 43"/>
            <p:cNvSpPr txBox="1"/>
            <p:nvPr>
              <p:custDataLst>
                <p:tags r:id="rId38"/>
              </p:custDataLst>
            </p:nvPr>
          </p:nvSpPr>
          <p:spPr>
            <a:xfrm>
              <a:off x="14886380" y="12617975"/>
              <a:ext cx="184537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2400" dirty="0" smtClean="0"/>
                <a:t>BM-120 min</a:t>
              </a:r>
            </a:p>
          </p:txBody>
        </p:sp>
        <p:pic>
          <p:nvPicPr>
            <p:cNvPr id="110" name="Picture 109"/>
            <p:cNvPicPr/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84" y="12312752"/>
              <a:ext cx="2470785" cy="2490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Picture 110"/>
            <p:cNvPicPr/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64204" y="12298897"/>
              <a:ext cx="2470785" cy="25046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Picture 111"/>
            <p:cNvPicPr/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07686" y="12323515"/>
              <a:ext cx="2470785" cy="24800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" name="Picture 112"/>
            <p:cNvPicPr/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7651" y="12323514"/>
              <a:ext cx="2688362" cy="24800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Picture 113"/>
            <p:cNvPicPr/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5776" y="16914442"/>
              <a:ext cx="3475707" cy="22000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ZoneTexte 43"/>
            <p:cNvSpPr txBox="1"/>
            <p:nvPr>
              <p:custDataLst>
                <p:tags r:id="rId39"/>
              </p:custDataLst>
            </p:nvPr>
          </p:nvSpPr>
          <p:spPr>
            <a:xfrm>
              <a:off x="14845610" y="17014353"/>
              <a:ext cx="201689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2400" dirty="0" smtClean="0"/>
                <a:t>BM-1200 min</a:t>
              </a:r>
            </a:p>
          </p:txBody>
        </p:sp>
        <p:pic>
          <p:nvPicPr>
            <p:cNvPr id="116" name="Picture 115"/>
            <p:cNvPicPr/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6008" y="16716448"/>
              <a:ext cx="2470785" cy="25206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Picture 116"/>
            <p:cNvPicPr/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64204" y="16716448"/>
              <a:ext cx="2470785" cy="25206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Picture 117"/>
            <p:cNvPicPr/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09203" y="16744156"/>
              <a:ext cx="2470785" cy="24928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Picture 118"/>
            <p:cNvPicPr/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3546" y="16761292"/>
              <a:ext cx="2602467" cy="24757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Picture 135"/>
            <p:cNvPicPr/>
            <p:nvPr/>
          </p:nvPicPr>
          <p:blipFill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4620" y="14704081"/>
              <a:ext cx="3426864" cy="2136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Picture 136"/>
            <p:cNvPicPr/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82" y="14531757"/>
              <a:ext cx="2470785" cy="24825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Picture 137"/>
            <p:cNvPicPr/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5108" y="14531757"/>
              <a:ext cx="2470785" cy="24825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Picture 138"/>
            <p:cNvPicPr/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5861" y="14508715"/>
              <a:ext cx="2470785" cy="25056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Picture 139"/>
            <p:cNvPicPr/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6787" y="14531757"/>
              <a:ext cx="2689226" cy="24825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ZoneTexte 43"/>
            <p:cNvSpPr txBox="1"/>
            <p:nvPr>
              <p:custDataLst>
                <p:tags r:id="rId40"/>
              </p:custDataLst>
            </p:nvPr>
          </p:nvSpPr>
          <p:spPr>
            <a:xfrm>
              <a:off x="14909708" y="14819346"/>
              <a:ext cx="184537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2400" dirty="0" smtClean="0"/>
                <a:t>BM-600 min</a:t>
              </a:r>
            </a:p>
          </p:txBody>
        </p:sp>
      </p:grp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52400" y="15240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98457"/>
              </p:ext>
            </p:extLst>
          </p:nvPr>
        </p:nvGraphicFramePr>
        <p:xfrm>
          <a:off x="28537910" y="5692305"/>
          <a:ext cx="6161162" cy="7156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" name="Graph" r:id="rId70" imgW="4119315" imgH="3159560" progId="Origin50.Graph">
                  <p:embed/>
                </p:oleObj>
              </mc:Choice>
              <mc:Fallback>
                <p:oleObj name="Graph" r:id="rId70" imgW="4119315" imgH="3159560" progId="Origin50.Graph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7910" y="5692305"/>
                        <a:ext cx="6161162" cy="71565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0" y="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42" name="ZoneTexte 50"/>
          <p:cNvSpPr txBox="1"/>
          <p:nvPr>
            <p:custDataLst>
              <p:tags r:id="rId31"/>
            </p:custDataLst>
          </p:nvPr>
        </p:nvSpPr>
        <p:spPr>
          <a:xfrm>
            <a:off x="34169685" y="6416077"/>
            <a:ext cx="9216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Reitveld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refinement</a:t>
            </a:r>
            <a:r>
              <a:rPr lang="fr-FR" sz="2800" b="1" dirty="0" smtClean="0"/>
              <a:t> of </a:t>
            </a:r>
            <a:r>
              <a:rPr lang="fr-FR" sz="2800" b="1" dirty="0" err="1" smtClean="0"/>
              <a:t>ball</a:t>
            </a:r>
            <a:r>
              <a:rPr lang="fr-FR" sz="2800" b="1" dirty="0" smtClean="0"/>
              <a:t> </a:t>
            </a:r>
            <a:r>
              <a:rPr lang="en-US" sz="2800" b="1" dirty="0" smtClean="0"/>
              <a:t>milled</a:t>
            </a:r>
            <a:r>
              <a:rPr lang="fr-FR" sz="2800" b="1" dirty="0" smtClean="0"/>
              <a:t> 52Ti-12V-36Cr </a:t>
            </a:r>
            <a:r>
              <a:rPr lang="fr-FR" sz="2800" b="1" dirty="0" err="1" smtClean="0"/>
              <a:t>alloy</a:t>
            </a:r>
            <a:r>
              <a:rPr lang="fr-FR" sz="2800" b="1" dirty="0" smtClean="0"/>
              <a:t>.</a:t>
            </a:r>
          </a:p>
        </p:txBody>
      </p:sp>
      <p:sp>
        <p:nvSpPr>
          <p:cNvPr id="21" name="Rectangle 46"/>
          <p:cNvSpPr>
            <a:spLocks noChangeArrowheads="1"/>
          </p:cNvSpPr>
          <p:nvPr/>
        </p:nvSpPr>
        <p:spPr bwMode="auto">
          <a:xfrm>
            <a:off x="0" y="0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2" name="AutoShape 72" descr="http://www.queenelizabethscholars.ca/wp-content/uploads/2014/09/Logo-QES-EN-400px.png"/>
          <p:cNvSpPr>
            <a:spLocks noChangeAspect="1" noChangeArrowheads="1"/>
          </p:cNvSpPr>
          <p:nvPr/>
        </p:nvSpPr>
        <p:spPr bwMode="auto">
          <a:xfrm>
            <a:off x="155575" y="-1143000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6" name="AutoShape 74" descr="http://www.queenelizabethscholars.ca/wp-content/uploads/2014/09/Logo-QES-EN-400px.png"/>
          <p:cNvSpPr>
            <a:spLocks noChangeAspect="1" noChangeArrowheads="1"/>
          </p:cNvSpPr>
          <p:nvPr/>
        </p:nvSpPr>
        <p:spPr bwMode="auto">
          <a:xfrm>
            <a:off x="307975" y="-990600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7" name="AutoShape 77" descr="http://www.univcan.ca/wp-content/uploads/2015/07/qes-queen-elizabeth-scholars-logo-horizontal-card.jpg"/>
          <p:cNvSpPr>
            <a:spLocks noChangeAspect="1" noChangeArrowheads="1"/>
          </p:cNvSpPr>
          <p:nvPr/>
        </p:nvSpPr>
        <p:spPr bwMode="auto">
          <a:xfrm>
            <a:off x="155575" y="-1012825"/>
            <a:ext cx="2543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1102" name="Picture 78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427" y="31569426"/>
            <a:ext cx="1832437" cy="128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ounded Rectangle 28"/>
          <p:cNvSpPr/>
          <p:nvPr/>
        </p:nvSpPr>
        <p:spPr>
          <a:xfrm>
            <a:off x="569696" y="21595612"/>
            <a:ext cx="12159715" cy="191913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>
              <a:buAutoNum type="arabicPeriod"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</a:rPr>
              <a:t>Material Synthesis:</a:t>
            </a:r>
          </a:p>
          <a:p>
            <a:pPr marL="1258888" lvl="1" indent="-571500" algn="just">
              <a:lnSpc>
                <a:spcPts val="3840"/>
              </a:lnSpc>
              <a:buFont typeface="Arial" pitchFamily="34" charset="0"/>
              <a:buChar char="•"/>
            </a:pPr>
            <a:r>
              <a:rPr lang="fr-FR" sz="3200" dirty="0"/>
              <a:t>All </a:t>
            </a:r>
            <a:r>
              <a:rPr lang="fr-FR" sz="3200" dirty="0" err="1"/>
              <a:t>samples</a:t>
            </a:r>
            <a:r>
              <a:rPr lang="fr-FR" sz="3200" dirty="0"/>
              <a:t> </a:t>
            </a:r>
            <a:r>
              <a:rPr lang="fr-FR" sz="3200" dirty="0" err="1"/>
              <a:t>were</a:t>
            </a:r>
            <a:r>
              <a:rPr lang="fr-FR" sz="3200" dirty="0"/>
              <a:t> </a:t>
            </a:r>
            <a:r>
              <a:rPr lang="en-CA" sz="3200" dirty="0"/>
              <a:t>synthesized by arc melting. Ball milling was performed on a high energy </a:t>
            </a:r>
            <a:r>
              <a:rPr lang="en-CA" sz="3200" dirty="0" smtClean="0"/>
              <a:t>mill (Spex8000).</a:t>
            </a:r>
            <a:r>
              <a:rPr lang="en-IN" sz="6000" dirty="0" smtClean="0"/>
              <a:t> </a:t>
            </a:r>
          </a:p>
        </p:txBody>
      </p:sp>
      <p:sp>
        <p:nvSpPr>
          <p:cNvPr id="143" name="Rounded Rectangle 142"/>
          <p:cNvSpPr/>
          <p:nvPr/>
        </p:nvSpPr>
        <p:spPr>
          <a:xfrm>
            <a:off x="1371797" y="23961807"/>
            <a:ext cx="12159715" cy="472147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</a:rPr>
              <a:t>2.   Crystal Structure &amp; Micro-Structure:</a:t>
            </a:r>
          </a:p>
          <a:p>
            <a:pPr marL="1082675" lvl="0" indent="-457200" algn="just">
              <a:buFont typeface="Arial" pitchFamily="34" charset="0"/>
              <a:buChar char="•"/>
            </a:pPr>
            <a:r>
              <a:rPr lang="en-IN" sz="3200" dirty="0"/>
              <a:t>Crystal structure was studied from X-ray powder diffraction. Lattice parameters, crystallite size and </a:t>
            </a:r>
            <a:r>
              <a:rPr lang="en-IN" sz="3200" dirty="0" err="1"/>
              <a:t>microstrains</a:t>
            </a:r>
            <a:r>
              <a:rPr lang="en-IN" sz="3200" dirty="0"/>
              <a:t> were determined from </a:t>
            </a:r>
            <a:r>
              <a:rPr lang="en-IN" sz="3200" dirty="0" err="1"/>
              <a:t>Rietveld</a:t>
            </a:r>
            <a:r>
              <a:rPr lang="en-IN" sz="3200" dirty="0"/>
              <a:t> refinement of X-ray diffraction </a:t>
            </a:r>
            <a:r>
              <a:rPr lang="en-IN" sz="3200" dirty="0" smtClean="0"/>
              <a:t>patterns.</a:t>
            </a:r>
          </a:p>
          <a:p>
            <a:pPr marL="1082675" lvl="0" indent="-457200" algn="just">
              <a:buFont typeface="Arial" pitchFamily="34" charset="0"/>
              <a:buChar char="•"/>
            </a:pPr>
            <a:r>
              <a:rPr lang="fr-FR" sz="3200" dirty="0" smtClean="0"/>
              <a:t>Microstructure </a:t>
            </a:r>
            <a:r>
              <a:rPr lang="fr-FR" sz="3200" dirty="0"/>
              <a:t>and the composition of </a:t>
            </a:r>
            <a:r>
              <a:rPr lang="fr-FR" sz="3200" dirty="0" err="1"/>
              <a:t>were</a:t>
            </a:r>
            <a:r>
              <a:rPr lang="fr-FR" sz="3200" dirty="0"/>
              <a:t> </a:t>
            </a:r>
            <a:r>
              <a:rPr lang="fr-FR" sz="3200" dirty="0" err="1"/>
              <a:t>determined</a:t>
            </a:r>
            <a:r>
              <a:rPr lang="fr-FR" sz="3200" dirty="0"/>
              <a:t> by </a:t>
            </a:r>
            <a:r>
              <a:rPr lang="fr-FR" sz="3200" dirty="0" smtClean="0"/>
              <a:t>scanning </a:t>
            </a:r>
            <a:r>
              <a:rPr lang="fr-FR" sz="3200" dirty="0" err="1"/>
              <a:t>electron</a:t>
            </a:r>
            <a:r>
              <a:rPr lang="fr-FR" sz="3200" dirty="0"/>
              <a:t> </a:t>
            </a:r>
            <a:r>
              <a:rPr lang="fr-FR" sz="3200" dirty="0" err="1"/>
              <a:t>microscopy</a:t>
            </a:r>
            <a:r>
              <a:rPr lang="fr-FR" sz="3200" dirty="0"/>
              <a:t> (SEM) and </a:t>
            </a:r>
            <a:r>
              <a:rPr lang="fr-FR" sz="3200" dirty="0" err="1"/>
              <a:t>energy</a:t>
            </a:r>
            <a:r>
              <a:rPr lang="fr-FR" sz="3200" dirty="0"/>
              <a:t> </a:t>
            </a:r>
            <a:r>
              <a:rPr lang="fr-FR" sz="3200" dirty="0" err="1"/>
              <a:t>disperssive</a:t>
            </a:r>
            <a:r>
              <a:rPr lang="fr-FR" sz="3200" dirty="0"/>
              <a:t> </a:t>
            </a:r>
            <a:r>
              <a:rPr lang="fr-FR" sz="3200" dirty="0" err="1" smtClean="0"/>
              <a:t>spectroscopy</a:t>
            </a:r>
            <a:r>
              <a:rPr lang="fr-FR" sz="3200" dirty="0" smtClean="0"/>
              <a:t> (</a:t>
            </a:r>
            <a:r>
              <a:rPr lang="fr-FR" sz="3200" dirty="0"/>
              <a:t>EDS</a:t>
            </a:r>
            <a:r>
              <a:rPr lang="fr-FR" sz="3200" dirty="0" smtClean="0"/>
              <a:t>)</a:t>
            </a:r>
            <a:endParaRPr lang="en-IN" dirty="0"/>
          </a:p>
        </p:txBody>
      </p:sp>
      <p:sp>
        <p:nvSpPr>
          <p:cNvPr id="144" name="Rounded Rectangle 143"/>
          <p:cNvSpPr/>
          <p:nvPr/>
        </p:nvSpPr>
        <p:spPr>
          <a:xfrm>
            <a:off x="1988587" y="29173010"/>
            <a:ext cx="12159715" cy="191913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</a:rPr>
              <a:t>3.   Hydrogenation:</a:t>
            </a:r>
          </a:p>
          <a:p>
            <a:pPr marL="1258888" lvl="1" indent="-571500" algn="just">
              <a:lnSpc>
                <a:spcPts val="3840"/>
              </a:lnSpc>
              <a:buFont typeface="Arial" pitchFamily="34" charset="0"/>
              <a:buChar char="•"/>
            </a:pPr>
            <a:r>
              <a:rPr lang="en-IN" sz="3200" dirty="0" smtClean="0"/>
              <a:t>Hydrogen </a:t>
            </a:r>
            <a:r>
              <a:rPr lang="en-IN" sz="3200" dirty="0"/>
              <a:t>capacity of the samples was determined using a volumetric method</a:t>
            </a:r>
            <a:r>
              <a:rPr lang="en-IN" sz="3200" dirty="0" smtClean="0"/>
              <a:t>.</a:t>
            </a:r>
            <a:endParaRPr lang="en-IN" sz="3200" dirty="0"/>
          </a:p>
        </p:txBody>
      </p:sp>
      <p:sp>
        <p:nvSpPr>
          <p:cNvPr id="30" name="Down Arrow 29"/>
          <p:cNvSpPr/>
          <p:nvPr/>
        </p:nvSpPr>
        <p:spPr>
          <a:xfrm>
            <a:off x="6649553" y="23486643"/>
            <a:ext cx="416892" cy="57751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6000" dirty="0" err="1" smtClean="0"/>
          </a:p>
        </p:txBody>
      </p:sp>
      <p:sp>
        <p:nvSpPr>
          <p:cNvPr id="145" name="Down Arrow 144"/>
          <p:cNvSpPr/>
          <p:nvPr/>
        </p:nvSpPr>
        <p:spPr>
          <a:xfrm>
            <a:off x="8020317" y="28659221"/>
            <a:ext cx="416892" cy="57751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6000" dirty="0" err="1" smtClean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952207"/>
              </p:ext>
            </p:extLst>
          </p:nvPr>
        </p:nvGraphicFramePr>
        <p:xfrm>
          <a:off x="15773891" y="22059747"/>
          <a:ext cx="11610960" cy="640697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22192"/>
                <a:gridCol w="2322192"/>
                <a:gridCol w="2322192"/>
                <a:gridCol w="2322192"/>
                <a:gridCol w="2322192"/>
              </a:tblGrid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/>
                        <a:t>Element</a:t>
                      </a:r>
                      <a:endParaRPr lang="en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/>
                        <a:t>Ti</a:t>
                      </a:r>
                      <a:endParaRPr lang="en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/>
                        <a:t>V</a:t>
                      </a:r>
                      <a:endParaRPr lang="en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/>
                        <a:t>Cr</a:t>
                      </a:r>
                      <a:endParaRPr lang="en-IN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/>
                        <a:t>Fe</a:t>
                      </a:r>
                      <a:endParaRPr lang="en-IN" sz="3200" dirty="0"/>
                    </a:p>
                  </a:txBody>
                  <a:tcPr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As cast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53.2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34.3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BM15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52.7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13.6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28.7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4.9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BM30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50.4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12.7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30.1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6.8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BM60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52.9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12.6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32.9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1.6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BM120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53.9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13.3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30.4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2.4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BM300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13.9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BM600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53.1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IN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29.6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4.4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1886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/>
                        <a:t>BM1200</a:t>
                      </a:r>
                      <a:endParaRPr lang="en-IN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53.8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13.1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4.1</a:t>
                      </a:r>
                      <a:endParaRPr lang="en-IN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205" name="Picture 4"/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5385" y="31569427"/>
            <a:ext cx="892744" cy="123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87334"/>
              </p:ext>
            </p:extLst>
          </p:nvPr>
        </p:nvGraphicFramePr>
        <p:xfrm>
          <a:off x="28732653" y="16126904"/>
          <a:ext cx="8757747" cy="4761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" name="Graph" r:id="rId74" imgW="3920760" imgH="3000960" progId="Origin50.Graph">
                  <p:embed/>
                </p:oleObj>
              </mc:Choice>
              <mc:Fallback>
                <p:oleObj name="Graph" r:id="rId7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5"/>
                      <a:stretch>
                        <a:fillRect/>
                      </a:stretch>
                    </p:blipFill>
                    <p:spPr>
                      <a:xfrm>
                        <a:off x="28732653" y="16126904"/>
                        <a:ext cx="8757747" cy="4761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66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heme/theme1.xml><?xml version="1.0" encoding="utf-8"?>
<a:theme xmlns:a="http://schemas.openxmlformats.org/drawingml/2006/main" name="Affiche scientifiqu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ciencePoster_TP104001342" id="{EB941A95-AABB-4BCE-A56B-259F3E907070}" vid="{D37A76F8-2F59-417F-8DC5-F5F5A242F8E5}"/>
    </a:ext>
  </a:extLst>
</a:theme>
</file>

<file path=ppt/theme/theme2.xml><?xml version="1.0" encoding="utf-8"?>
<a:theme xmlns:a="http://schemas.openxmlformats.org/drawingml/2006/main" name="Office Them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ffiche scientifiqu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9B7E175-EA31-4EB5-9BCC-A945A81036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Affiche de projet scientifique</Template>
  <TotalTime>0</TotalTime>
  <Words>794</Words>
  <Application>Microsoft Office PowerPoint</Application>
  <PresentationFormat>Custom</PresentationFormat>
  <Paragraphs>137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Affiche scientifique</vt:lpstr>
      <vt:lpstr>Graph</vt:lpstr>
      <vt:lpstr>Origin Graph</vt:lpstr>
      <vt:lpstr>Investigation of effect of ball milling on hydrogen storage properties of 52Ti-12V-36Cr.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2016-02-08T19:41:49Z</dcterms:created>
  <dcterms:modified xsi:type="dcterms:W3CDTF">2016-06-08T18:49:56Z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TC040013439991</vt:lpwstr>
  </property>
</Properties>
</file>