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31"/>
  </p:notesMasterIdLst>
  <p:handoutMasterIdLst>
    <p:handoutMasterId r:id="rId32"/>
  </p:handoutMasterIdLst>
  <p:sldIdLst>
    <p:sldId id="262" r:id="rId2"/>
    <p:sldId id="489" r:id="rId3"/>
    <p:sldId id="494" r:id="rId4"/>
    <p:sldId id="496" r:id="rId5"/>
    <p:sldId id="539" r:id="rId6"/>
    <p:sldId id="499" r:id="rId7"/>
    <p:sldId id="500" r:id="rId8"/>
    <p:sldId id="541" r:id="rId9"/>
    <p:sldId id="535" r:id="rId10"/>
    <p:sldId id="542" r:id="rId11"/>
    <p:sldId id="543" r:id="rId12"/>
    <p:sldId id="544" r:id="rId13"/>
    <p:sldId id="545" r:id="rId14"/>
    <p:sldId id="547" r:id="rId15"/>
    <p:sldId id="563" r:id="rId16"/>
    <p:sldId id="564" r:id="rId17"/>
    <p:sldId id="562" r:id="rId18"/>
    <p:sldId id="549" r:id="rId19"/>
    <p:sldId id="550" r:id="rId20"/>
    <p:sldId id="551" r:id="rId21"/>
    <p:sldId id="552" r:id="rId22"/>
    <p:sldId id="556" r:id="rId23"/>
    <p:sldId id="536" r:id="rId24"/>
    <p:sldId id="486" r:id="rId25"/>
    <p:sldId id="528" r:id="rId26"/>
    <p:sldId id="557" r:id="rId27"/>
    <p:sldId id="558" r:id="rId28"/>
    <p:sldId id="559" r:id="rId29"/>
    <p:sldId id="560" r:id="rId30"/>
  </p:sldIdLst>
  <p:sldSz cx="9144000" cy="6858000" type="screen4x3"/>
  <p:notesSz cx="6854825" cy="9293225"/>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671E"/>
    <a:srgbClr val="F2FAA8"/>
    <a:srgbClr val="ABD9AC"/>
    <a:srgbClr val="A7DDCB"/>
    <a:srgbClr val="6BD157"/>
    <a:srgbClr val="5ACE60"/>
    <a:srgbClr val="6C5A1A"/>
    <a:srgbClr val="CC6600"/>
    <a:srgbClr val="C00000"/>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35" autoAdjust="0"/>
    <p:restoredTop sz="95519" autoAdjust="0"/>
  </p:normalViewPr>
  <p:slideViewPr>
    <p:cSldViewPr>
      <p:cViewPr>
        <p:scale>
          <a:sx n="75" d="100"/>
          <a:sy n="75" d="100"/>
        </p:scale>
        <p:origin x="-259" y="-1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bwMode="auto">
          <a:xfrm>
            <a:off x="0" y="0"/>
            <a:ext cx="2970424" cy="46466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latin typeface="Times New Roman" pitchFamily="18" charset="0"/>
              </a:defRPr>
            </a:lvl1pPr>
          </a:lstStyle>
          <a:p>
            <a:pPr>
              <a:defRPr/>
            </a:pPr>
            <a:endParaRPr lang="en-US"/>
          </a:p>
        </p:txBody>
      </p:sp>
      <p:sp>
        <p:nvSpPr>
          <p:cNvPr id="110595" name="Rectangle 3"/>
          <p:cNvSpPr>
            <a:spLocks noGrp="1" noChangeArrowheads="1"/>
          </p:cNvSpPr>
          <p:nvPr>
            <p:ph type="dt" sz="quarter" idx="1"/>
          </p:nvPr>
        </p:nvSpPr>
        <p:spPr bwMode="auto">
          <a:xfrm>
            <a:off x="3882815" y="0"/>
            <a:ext cx="2970424" cy="46466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latin typeface="Times New Roman" pitchFamily="18" charset="0"/>
              </a:defRPr>
            </a:lvl1pPr>
          </a:lstStyle>
          <a:p>
            <a:pPr>
              <a:defRPr/>
            </a:pPr>
            <a:endParaRPr lang="en-US"/>
          </a:p>
        </p:txBody>
      </p:sp>
      <p:sp>
        <p:nvSpPr>
          <p:cNvPr id="110596" name="Rectangle 4"/>
          <p:cNvSpPr>
            <a:spLocks noGrp="1" noChangeArrowheads="1"/>
          </p:cNvSpPr>
          <p:nvPr>
            <p:ph type="ftr" sz="quarter" idx="2"/>
          </p:nvPr>
        </p:nvSpPr>
        <p:spPr bwMode="auto">
          <a:xfrm>
            <a:off x="0" y="8826951"/>
            <a:ext cx="2970424" cy="46466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latin typeface="Times New Roman" pitchFamily="18" charset="0"/>
              </a:defRPr>
            </a:lvl1pPr>
          </a:lstStyle>
          <a:p>
            <a:pPr>
              <a:defRPr/>
            </a:pPr>
            <a:endParaRPr lang="en-US"/>
          </a:p>
        </p:txBody>
      </p:sp>
      <p:sp>
        <p:nvSpPr>
          <p:cNvPr id="110597" name="Rectangle 5"/>
          <p:cNvSpPr>
            <a:spLocks noGrp="1" noChangeArrowheads="1"/>
          </p:cNvSpPr>
          <p:nvPr>
            <p:ph type="sldNum" sz="quarter" idx="3"/>
          </p:nvPr>
        </p:nvSpPr>
        <p:spPr bwMode="auto">
          <a:xfrm>
            <a:off x="3882815" y="8826951"/>
            <a:ext cx="2970424" cy="46466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Times New Roman" pitchFamily="18" charset="0"/>
              </a:defRPr>
            </a:lvl1pPr>
          </a:lstStyle>
          <a:p>
            <a:pPr>
              <a:defRPr/>
            </a:pPr>
            <a:fld id="{96FEE604-E665-4D3C-93CB-9CF0E9D66A3C}" type="slidenum">
              <a:rPr lang="en-US"/>
              <a:pPr>
                <a:defRPr/>
              </a:pPr>
              <a:t>‹#›</a:t>
            </a:fld>
            <a:endParaRPr lang="en-US"/>
          </a:p>
        </p:txBody>
      </p:sp>
    </p:spTree>
    <p:extLst>
      <p:ext uri="{BB962C8B-B14F-4D97-AF65-F5344CB8AC3E}">
        <p14:creationId xmlns:p14="http://schemas.microsoft.com/office/powerpoint/2010/main" val="22885723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0424" cy="46466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latin typeface="Times New Roman" pitchFamily="18" charset="0"/>
              </a:defRPr>
            </a:lvl1pPr>
          </a:lstStyle>
          <a:p>
            <a:pPr>
              <a:defRPr/>
            </a:pPr>
            <a:endParaRPr lang="en-US"/>
          </a:p>
        </p:txBody>
      </p:sp>
      <p:sp>
        <p:nvSpPr>
          <p:cNvPr id="31747" name="Rectangle 3"/>
          <p:cNvSpPr>
            <a:spLocks noGrp="1" noChangeArrowheads="1"/>
          </p:cNvSpPr>
          <p:nvPr>
            <p:ph type="dt" idx="1"/>
          </p:nvPr>
        </p:nvSpPr>
        <p:spPr bwMode="auto">
          <a:xfrm>
            <a:off x="3884401" y="0"/>
            <a:ext cx="2970424" cy="46466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latin typeface="Times New Roman" pitchFamily="18" charset="0"/>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04900" y="696913"/>
            <a:ext cx="4645025" cy="34845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9" name="Rectangle 5"/>
          <p:cNvSpPr>
            <a:spLocks noGrp="1" noChangeArrowheads="1"/>
          </p:cNvSpPr>
          <p:nvPr>
            <p:ph type="body" sz="quarter" idx="3"/>
          </p:nvPr>
        </p:nvSpPr>
        <p:spPr bwMode="auto">
          <a:xfrm>
            <a:off x="913977" y="4414282"/>
            <a:ext cx="5026872" cy="41819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1750" name="Rectangle 6"/>
          <p:cNvSpPr>
            <a:spLocks noGrp="1" noChangeArrowheads="1"/>
          </p:cNvSpPr>
          <p:nvPr>
            <p:ph type="ftr" sz="quarter" idx="4"/>
          </p:nvPr>
        </p:nvSpPr>
        <p:spPr bwMode="auto">
          <a:xfrm>
            <a:off x="0" y="8828564"/>
            <a:ext cx="2970424" cy="46466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latin typeface="Times New Roman" pitchFamily="18" charset="0"/>
              </a:defRPr>
            </a:lvl1pPr>
          </a:lstStyle>
          <a:p>
            <a:pPr>
              <a:defRPr/>
            </a:pPr>
            <a:endParaRPr lang="en-US"/>
          </a:p>
        </p:txBody>
      </p:sp>
      <p:sp>
        <p:nvSpPr>
          <p:cNvPr id="31751" name="Rectangle 7"/>
          <p:cNvSpPr>
            <a:spLocks noGrp="1" noChangeArrowheads="1"/>
          </p:cNvSpPr>
          <p:nvPr>
            <p:ph type="sldNum" sz="quarter" idx="5"/>
          </p:nvPr>
        </p:nvSpPr>
        <p:spPr bwMode="auto">
          <a:xfrm>
            <a:off x="3884401" y="8828564"/>
            <a:ext cx="2970424" cy="46466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Times New Roman" pitchFamily="18" charset="0"/>
              </a:defRPr>
            </a:lvl1pPr>
          </a:lstStyle>
          <a:p>
            <a:pPr>
              <a:defRPr/>
            </a:pPr>
            <a:fld id="{B5278BB0-5240-4B4A-B082-ACDCEF1A73E4}" type="slidenum">
              <a:rPr lang="en-US"/>
              <a:pPr>
                <a:defRPr/>
              </a:pPr>
              <a:t>‹#›</a:t>
            </a:fld>
            <a:endParaRPr lang="en-US"/>
          </a:p>
        </p:txBody>
      </p:sp>
    </p:spTree>
    <p:extLst>
      <p:ext uri="{BB962C8B-B14F-4D97-AF65-F5344CB8AC3E}">
        <p14:creationId xmlns:p14="http://schemas.microsoft.com/office/powerpoint/2010/main" val="36655295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B5278BB0-5240-4B4A-B082-ACDCEF1A73E4}" type="slidenum">
              <a:rPr lang="en-US" smtClean="0"/>
              <a:pPr>
                <a:defRPr/>
              </a:pPr>
              <a:t>2</a:t>
            </a:fld>
            <a:endParaRPr lang="en-US"/>
          </a:p>
        </p:txBody>
      </p:sp>
    </p:spTree>
    <p:extLst>
      <p:ext uri="{BB962C8B-B14F-4D97-AF65-F5344CB8AC3E}">
        <p14:creationId xmlns:p14="http://schemas.microsoft.com/office/powerpoint/2010/main" val="33447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3884401" y="8828565"/>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01" tIns="45301" rIns="90601" bIns="45301"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8405B683-62A4-447E-B310-A5321BDDF755}" type="slidenum">
              <a:rPr lang="en-US" altLang="en-US" sz="1200">
                <a:solidFill>
                  <a:schemeClr val="tx1"/>
                </a:solidFill>
                <a:latin typeface="Times New Roman" pitchFamily="18" charset="0"/>
              </a:rPr>
              <a:pPr algn="r" eaLnBrk="1" hangingPunct="1"/>
              <a:t>11</a:t>
            </a:fld>
            <a:endParaRPr lang="en-US" altLang="en-US" sz="1200">
              <a:solidFill>
                <a:schemeClr val="tx1"/>
              </a:solidFill>
              <a:latin typeface="Times New Roman"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3884401" y="8828565"/>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01" tIns="45301" rIns="90601" bIns="45301"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8405B683-62A4-447E-B310-A5321BDDF755}" type="slidenum">
              <a:rPr lang="en-US" altLang="en-US" sz="1200">
                <a:solidFill>
                  <a:schemeClr val="tx1"/>
                </a:solidFill>
                <a:latin typeface="Times New Roman" pitchFamily="18" charset="0"/>
              </a:rPr>
              <a:pPr algn="r" eaLnBrk="1" hangingPunct="1"/>
              <a:t>12</a:t>
            </a:fld>
            <a:endParaRPr lang="en-US" altLang="en-US" sz="1200">
              <a:solidFill>
                <a:schemeClr val="tx1"/>
              </a:solidFill>
              <a:latin typeface="Times New Roman"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
        <p:nvSpPr>
          <p:cNvPr id="59396" name="Slide Number Placeholder 3"/>
          <p:cNvSpPr txBox="1">
            <a:spLocks noGrp="1"/>
          </p:cNvSpPr>
          <p:nvPr/>
        </p:nvSpPr>
        <p:spPr bwMode="auto">
          <a:xfrm>
            <a:off x="3884401" y="8828564"/>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59394775-5A13-482D-9E64-AD9E92478588}" type="slidenum">
              <a:rPr lang="en-US" sz="1200">
                <a:solidFill>
                  <a:schemeClr val="tx1"/>
                </a:solidFill>
                <a:latin typeface="Times New Roman" pitchFamily="18" charset="0"/>
              </a:rPr>
              <a:pPr algn="r" eaLnBrk="1" hangingPunct="1"/>
              <a:t>14</a:t>
            </a:fld>
            <a:endParaRPr lang="en-US" sz="1200">
              <a:solidFill>
                <a:schemeClr val="tx1"/>
              </a:solidFill>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txBox="1">
            <a:spLocks noGrp="1" noChangeArrowheads="1"/>
          </p:cNvSpPr>
          <p:nvPr/>
        </p:nvSpPr>
        <p:spPr bwMode="auto">
          <a:xfrm>
            <a:off x="3884401" y="8828564"/>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35A87337-0F5D-4DA2-974A-F0E8CA289B1B}" type="slidenum">
              <a:rPr lang="en-US" altLang="en-US" sz="1200">
                <a:solidFill>
                  <a:schemeClr val="tx1"/>
                </a:solidFill>
                <a:latin typeface="Times New Roman" pitchFamily="18" charset="0"/>
              </a:rPr>
              <a:pPr algn="r" eaLnBrk="1" hangingPunct="1"/>
              <a:t>24</a:t>
            </a:fld>
            <a:endParaRPr lang="en-US" altLang="en-US" sz="1200">
              <a:solidFill>
                <a:schemeClr val="tx1"/>
              </a:solidFill>
              <a:latin typeface="Times New Roman" pitchFamily="18"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txBox="1">
            <a:spLocks noGrp="1" noChangeArrowheads="1"/>
          </p:cNvSpPr>
          <p:nvPr/>
        </p:nvSpPr>
        <p:spPr bwMode="auto">
          <a:xfrm>
            <a:off x="3884401" y="8828564"/>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35A87337-0F5D-4DA2-974A-F0E8CA289B1B}" type="slidenum">
              <a:rPr lang="en-US" altLang="en-US" sz="1200">
                <a:solidFill>
                  <a:schemeClr val="tx1"/>
                </a:solidFill>
                <a:latin typeface="Times New Roman" pitchFamily="18" charset="0"/>
              </a:rPr>
              <a:pPr algn="r" eaLnBrk="1" hangingPunct="1"/>
              <a:t>25</a:t>
            </a:fld>
            <a:endParaRPr lang="en-US" altLang="en-US" sz="1200">
              <a:solidFill>
                <a:schemeClr val="tx1"/>
              </a:solidFill>
              <a:latin typeface="Times New Roman" pitchFamily="18"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txBox="1">
            <a:spLocks noGrp="1" noChangeArrowheads="1"/>
          </p:cNvSpPr>
          <p:nvPr/>
        </p:nvSpPr>
        <p:spPr bwMode="auto">
          <a:xfrm>
            <a:off x="3884401" y="8828564"/>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70B5BC2E-CF19-4508-9E50-0246B02776F5}" type="slidenum">
              <a:rPr lang="en-US" altLang="en-US" sz="1200">
                <a:solidFill>
                  <a:schemeClr val="tx1"/>
                </a:solidFill>
                <a:latin typeface="Times New Roman" pitchFamily="18" charset="0"/>
              </a:rPr>
              <a:pPr algn="r" eaLnBrk="1" hangingPunct="1"/>
              <a:t>3</a:t>
            </a:fld>
            <a:endParaRPr lang="en-US" altLang="en-US" sz="1200">
              <a:solidFill>
                <a:schemeClr val="tx1"/>
              </a:solidFill>
              <a:latin typeface="Times New Roman"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bwMode="auto">
          <a:xfrm>
            <a:off x="1104900" y="696913"/>
            <a:ext cx="4645025" cy="3484562"/>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ctangle 3"/>
          <p:cNvSpPr>
            <a:spLocks noGrp="1" noChangeArrowheads="1"/>
          </p:cNvSpPr>
          <p:nvPr>
            <p:ph type="body" idx="1"/>
          </p:nvPr>
        </p:nvSpPr>
        <p:spPr bwMode="auto">
          <a:xfrm>
            <a:off x="685483" y="4414282"/>
            <a:ext cx="5483860" cy="41819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txBox="1">
            <a:spLocks noGrp="1" noChangeArrowheads="1"/>
          </p:cNvSpPr>
          <p:nvPr/>
        </p:nvSpPr>
        <p:spPr bwMode="auto">
          <a:xfrm>
            <a:off x="3884401" y="8828564"/>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70B5BC2E-CF19-4508-9E50-0246B02776F5}" type="slidenum">
              <a:rPr lang="en-US" altLang="en-US" sz="1200">
                <a:solidFill>
                  <a:schemeClr val="tx1"/>
                </a:solidFill>
                <a:latin typeface="Times New Roman" pitchFamily="18" charset="0"/>
              </a:rPr>
              <a:pPr algn="r" eaLnBrk="1" hangingPunct="1"/>
              <a:t>5</a:t>
            </a:fld>
            <a:endParaRPr lang="en-US" altLang="en-US" sz="1200">
              <a:solidFill>
                <a:schemeClr val="tx1"/>
              </a:solidFill>
              <a:latin typeface="Times New Roman"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txBox="1">
            <a:spLocks noGrp="1" noChangeArrowheads="1"/>
          </p:cNvSpPr>
          <p:nvPr/>
        </p:nvSpPr>
        <p:spPr bwMode="auto">
          <a:xfrm>
            <a:off x="3884401" y="8828564"/>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AAE9E1F0-7ED1-4145-B86B-744B20A71BA8}" type="slidenum">
              <a:rPr lang="en-US" altLang="en-US" sz="1200">
                <a:solidFill>
                  <a:schemeClr val="tx1"/>
                </a:solidFill>
                <a:latin typeface="Times New Roman" pitchFamily="18" charset="0"/>
              </a:rPr>
              <a:pPr algn="r" eaLnBrk="1" hangingPunct="1"/>
              <a:t>6</a:t>
            </a:fld>
            <a:endParaRPr lang="en-US" altLang="en-US" sz="1200">
              <a:solidFill>
                <a:schemeClr val="tx1"/>
              </a:solidFill>
              <a:latin typeface="Times New Roman" pitchFamily="18" charset="0"/>
            </a:endParaRPr>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txBox="1">
            <a:spLocks noGrp="1" noChangeArrowheads="1"/>
          </p:cNvSpPr>
          <p:nvPr/>
        </p:nvSpPr>
        <p:spPr bwMode="auto">
          <a:xfrm>
            <a:off x="3884401" y="8828565"/>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AAE9E1F0-7ED1-4145-B86B-744B20A71BA8}" type="slidenum">
              <a:rPr lang="en-US" altLang="en-US" sz="1200">
                <a:solidFill>
                  <a:schemeClr val="tx1"/>
                </a:solidFill>
                <a:latin typeface="Times New Roman" pitchFamily="18" charset="0"/>
              </a:rPr>
              <a:pPr algn="r" eaLnBrk="1" hangingPunct="1"/>
              <a:t>7</a:t>
            </a:fld>
            <a:endParaRPr lang="en-US" altLang="en-US" sz="1200">
              <a:solidFill>
                <a:schemeClr val="tx1"/>
              </a:solidFill>
              <a:latin typeface="Times New Roman" pitchFamily="18" charset="0"/>
            </a:endParaRPr>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txBox="1">
            <a:spLocks noGrp="1" noChangeArrowheads="1"/>
          </p:cNvSpPr>
          <p:nvPr/>
        </p:nvSpPr>
        <p:spPr bwMode="auto">
          <a:xfrm>
            <a:off x="3884401" y="8828564"/>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70B5BC2E-CF19-4508-9E50-0246B02776F5}" type="slidenum">
              <a:rPr lang="en-US" altLang="en-US" sz="1200">
                <a:solidFill>
                  <a:schemeClr val="tx1"/>
                </a:solidFill>
                <a:latin typeface="Times New Roman" pitchFamily="18" charset="0"/>
              </a:rPr>
              <a:pPr algn="r" eaLnBrk="1" hangingPunct="1"/>
              <a:t>8</a:t>
            </a:fld>
            <a:endParaRPr lang="en-US" altLang="en-US" sz="1200">
              <a:solidFill>
                <a:schemeClr val="tx1"/>
              </a:solidFill>
              <a:latin typeface="Times New Roman"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3884401" y="8828565"/>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01" tIns="45301" rIns="90601" bIns="45301"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8405B683-62A4-447E-B310-A5321BDDF755}" type="slidenum">
              <a:rPr lang="en-US" altLang="en-US" sz="1200">
                <a:solidFill>
                  <a:schemeClr val="tx1"/>
                </a:solidFill>
                <a:latin typeface="Times New Roman" pitchFamily="18" charset="0"/>
              </a:rPr>
              <a:pPr algn="r" eaLnBrk="1" hangingPunct="1"/>
              <a:t>9</a:t>
            </a:fld>
            <a:endParaRPr lang="en-US" altLang="en-US" sz="1200">
              <a:solidFill>
                <a:schemeClr val="tx1"/>
              </a:solidFill>
              <a:latin typeface="Times New Roman"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3884401" y="8828565"/>
            <a:ext cx="2970424" cy="464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01" tIns="45301" rIns="90601" bIns="45301" anchor="b"/>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r" eaLnBrk="1" hangingPunct="1"/>
            <a:fld id="{8405B683-62A4-447E-B310-A5321BDDF755}" type="slidenum">
              <a:rPr lang="en-US" altLang="en-US" sz="1200">
                <a:solidFill>
                  <a:schemeClr val="tx1"/>
                </a:solidFill>
                <a:latin typeface="Times New Roman" pitchFamily="18" charset="0"/>
              </a:rPr>
              <a:pPr algn="r" eaLnBrk="1" hangingPunct="1"/>
              <a:t>10</a:t>
            </a:fld>
            <a:endParaRPr lang="en-US" altLang="en-US" sz="1200">
              <a:solidFill>
                <a:schemeClr val="tx1"/>
              </a:solidFill>
              <a:latin typeface="Times New Roman"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AC44976-0E63-455A-89BD-44617D2F960C}" type="slidenum">
              <a:rPr lang="en-US" smtClean="0"/>
              <a:pPr>
                <a:defRPr/>
              </a:pPr>
              <a:t>‹#›</a:t>
            </a:fld>
            <a:endParaRPr lang="en-US"/>
          </a:p>
        </p:txBody>
      </p:sp>
    </p:spTree>
    <p:extLst>
      <p:ext uri="{BB962C8B-B14F-4D97-AF65-F5344CB8AC3E}">
        <p14:creationId xmlns:p14="http://schemas.microsoft.com/office/powerpoint/2010/main" val="4259425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1881BDE-6ADB-4C80-A4E5-24B4C2892A0C}" type="slidenum">
              <a:rPr lang="en-US" smtClean="0"/>
              <a:pPr>
                <a:defRPr/>
              </a:pPr>
              <a:t>‹#›</a:t>
            </a:fld>
            <a:endParaRPr lang="en-US"/>
          </a:p>
        </p:txBody>
      </p:sp>
    </p:spTree>
    <p:extLst>
      <p:ext uri="{BB962C8B-B14F-4D97-AF65-F5344CB8AC3E}">
        <p14:creationId xmlns:p14="http://schemas.microsoft.com/office/powerpoint/2010/main" val="355461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091FBE0-4294-4486-B05E-C3F875F70766}" type="slidenum">
              <a:rPr lang="en-US" smtClean="0"/>
              <a:pPr>
                <a:defRPr/>
              </a:pPr>
              <a:t>‹#›</a:t>
            </a:fld>
            <a:endParaRPr lang="en-US"/>
          </a:p>
        </p:txBody>
      </p:sp>
    </p:spTree>
    <p:extLst>
      <p:ext uri="{BB962C8B-B14F-4D97-AF65-F5344CB8AC3E}">
        <p14:creationId xmlns:p14="http://schemas.microsoft.com/office/powerpoint/2010/main" val="1707540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A58D75-92E7-4D02-860C-71CA88A1E0A2}" type="slidenum">
              <a:rPr lang="en-US" smtClean="0"/>
              <a:pPr>
                <a:defRPr/>
              </a:pPr>
              <a:t>‹#›</a:t>
            </a:fld>
            <a:endParaRPr lang="en-US"/>
          </a:p>
        </p:txBody>
      </p:sp>
    </p:spTree>
    <p:extLst>
      <p:ext uri="{BB962C8B-B14F-4D97-AF65-F5344CB8AC3E}">
        <p14:creationId xmlns:p14="http://schemas.microsoft.com/office/powerpoint/2010/main" val="2231250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4EA57B1-DA27-4480-81C5-E45FF606D41E}" type="slidenum">
              <a:rPr lang="en-US" smtClean="0"/>
              <a:pPr>
                <a:defRPr/>
              </a:pPr>
              <a:t>‹#›</a:t>
            </a:fld>
            <a:endParaRPr lang="en-US"/>
          </a:p>
        </p:txBody>
      </p:sp>
    </p:spTree>
    <p:extLst>
      <p:ext uri="{BB962C8B-B14F-4D97-AF65-F5344CB8AC3E}">
        <p14:creationId xmlns:p14="http://schemas.microsoft.com/office/powerpoint/2010/main" val="2187286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AEE8B88-1758-425E-9330-70B5D8E8D20A}" type="slidenum">
              <a:rPr lang="en-US" smtClean="0"/>
              <a:pPr>
                <a:defRPr/>
              </a:pPr>
              <a:t>‹#›</a:t>
            </a:fld>
            <a:endParaRPr lang="en-US"/>
          </a:p>
        </p:txBody>
      </p:sp>
    </p:spTree>
    <p:extLst>
      <p:ext uri="{BB962C8B-B14F-4D97-AF65-F5344CB8AC3E}">
        <p14:creationId xmlns:p14="http://schemas.microsoft.com/office/powerpoint/2010/main" val="2257379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6335D0B-BC41-4257-AC29-C83156757884}" type="slidenum">
              <a:rPr lang="en-US" smtClean="0"/>
              <a:pPr>
                <a:defRPr/>
              </a:pPr>
              <a:t>‹#›</a:t>
            </a:fld>
            <a:endParaRPr lang="en-US"/>
          </a:p>
        </p:txBody>
      </p:sp>
    </p:spTree>
    <p:extLst>
      <p:ext uri="{BB962C8B-B14F-4D97-AF65-F5344CB8AC3E}">
        <p14:creationId xmlns:p14="http://schemas.microsoft.com/office/powerpoint/2010/main" val="1523795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7DB8119-C293-48D2-B009-560CD4D03C10}" type="slidenum">
              <a:rPr lang="en-US" smtClean="0"/>
              <a:pPr>
                <a:defRPr/>
              </a:pPr>
              <a:t>‹#›</a:t>
            </a:fld>
            <a:endParaRPr lang="en-US"/>
          </a:p>
        </p:txBody>
      </p:sp>
    </p:spTree>
    <p:extLst>
      <p:ext uri="{BB962C8B-B14F-4D97-AF65-F5344CB8AC3E}">
        <p14:creationId xmlns:p14="http://schemas.microsoft.com/office/powerpoint/2010/main" val="23227214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AFE8D6F5-7E17-49F5-B8C0-0F1BFB0789FA}" type="slidenum">
              <a:rPr lang="en-US" smtClean="0"/>
              <a:pPr>
                <a:defRPr/>
              </a:pPr>
              <a:t>‹#›</a:t>
            </a:fld>
            <a:endParaRPr lang="en-US"/>
          </a:p>
        </p:txBody>
      </p:sp>
    </p:spTree>
    <p:extLst>
      <p:ext uri="{BB962C8B-B14F-4D97-AF65-F5344CB8AC3E}">
        <p14:creationId xmlns:p14="http://schemas.microsoft.com/office/powerpoint/2010/main" val="1130602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64D1259-EFE4-4CD3-BD2C-2E3623AA135B}" type="slidenum">
              <a:rPr lang="en-US" smtClean="0"/>
              <a:pPr>
                <a:defRPr/>
              </a:pPr>
              <a:t>‹#›</a:t>
            </a:fld>
            <a:endParaRPr lang="en-US"/>
          </a:p>
        </p:txBody>
      </p:sp>
    </p:spTree>
    <p:extLst>
      <p:ext uri="{BB962C8B-B14F-4D97-AF65-F5344CB8AC3E}">
        <p14:creationId xmlns:p14="http://schemas.microsoft.com/office/powerpoint/2010/main" val="751312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EB9AB30-0710-478E-A8C8-298D526B82FC}" type="slidenum">
              <a:rPr lang="en-US" smtClean="0"/>
              <a:pPr>
                <a:defRPr/>
              </a:pPr>
              <a:t>‹#›</a:t>
            </a:fld>
            <a:endParaRPr lang="en-US"/>
          </a:p>
        </p:txBody>
      </p:sp>
    </p:spTree>
    <p:extLst>
      <p:ext uri="{BB962C8B-B14F-4D97-AF65-F5344CB8AC3E}">
        <p14:creationId xmlns:p14="http://schemas.microsoft.com/office/powerpoint/2010/main" val="430367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E31D9390-DD93-46C2-B992-BD5113151914}" type="slidenum">
              <a:rPr lang="en-US" smtClean="0"/>
              <a:pPr>
                <a:defRPr/>
              </a:pPr>
              <a:t>‹#›</a:t>
            </a:fld>
            <a:endParaRPr lang="en-US"/>
          </a:p>
        </p:txBody>
      </p:sp>
    </p:spTree>
    <p:extLst>
      <p:ext uri="{BB962C8B-B14F-4D97-AF65-F5344CB8AC3E}">
        <p14:creationId xmlns:p14="http://schemas.microsoft.com/office/powerpoint/2010/main" val="33926800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tif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3.gif"/><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4.jpe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tiff"/><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1301" t="24410" r="4398" b="1288"/>
          <a:stretch/>
        </p:blipFill>
        <p:spPr>
          <a:xfrm>
            <a:off x="0" y="0"/>
            <a:ext cx="9144000" cy="6858000"/>
          </a:xfrm>
          <a:prstGeom prst="rect">
            <a:avLst/>
          </a:prstGeom>
        </p:spPr>
      </p:pic>
      <p:sp>
        <p:nvSpPr>
          <p:cNvPr id="2051" name="Rectangle 6"/>
          <p:cNvSpPr>
            <a:spLocks noGrp="1" noChangeArrowheads="1"/>
          </p:cNvSpPr>
          <p:nvPr>
            <p:ph type="ctrTitle" idx="4294967295"/>
          </p:nvPr>
        </p:nvSpPr>
        <p:spPr>
          <a:xfrm>
            <a:off x="533400" y="609600"/>
            <a:ext cx="8610600" cy="609600"/>
          </a:xfrm>
          <a:noFill/>
        </p:spPr>
        <p:txBody>
          <a:bodyPr/>
          <a:lstStyle/>
          <a:p>
            <a:pPr algn="l">
              <a:spcBef>
                <a:spcPct val="50000"/>
              </a:spcBef>
              <a:tabLst>
                <a:tab pos="682625" algn="l"/>
                <a:tab pos="1030288" algn="l"/>
              </a:tabLst>
            </a:pPr>
            <a:r>
              <a:rPr lang="en-US" altLang="en-US" sz="2800" i="1" dirty="0" smtClean="0">
                <a:solidFill>
                  <a:schemeClr val="bg1"/>
                </a:solidFill>
              </a:rPr>
              <a:t>at the A. E. Lalonde Accelerator Mass Spectrometry Lab</a:t>
            </a:r>
            <a:endParaRPr lang="en-US" altLang="en-US" sz="2800" i="1" dirty="0">
              <a:solidFill>
                <a:schemeClr val="bg1"/>
              </a:solidFill>
            </a:endParaRPr>
          </a:p>
        </p:txBody>
      </p:sp>
      <p:sp>
        <p:nvSpPr>
          <p:cNvPr id="8201" name="Text Box 9"/>
          <p:cNvSpPr txBox="1">
            <a:spLocks noChangeArrowheads="1"/>
          </p:cNvSpPr>
          <p:nvPr/>
        </p:nvSpPr>
        <p:spPr bwMode="auto">
          <a:xfrm>
            <a:off x="-76200" y="4724400"/>
            <a:ext cx="6858000" cy="1215717"/>
          </a:xfrm>
          <a:prstGeom prst="rect">
            <a:avLst/>
          </a:prstGeom>
          <a:noFill/>
          <a:ln w="9525" algn="ctr">
            <a:noFill/>
            <a:miter lim="800000"/>
            <a:headEnd/>
            <a:tailEnd/>
          </a:ln>
        </p:spPr>
        <p:txBody>
          <a:bodyPr>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eaLnBrk="1" hangingPunct="1">
              <a:spcBef>
                <a:spcPct val="10000"/>
              </a:spcBef>
            </a:pPr>
            <a:r>
              <a:rPr lang="en-US" altLang="en-US" b="1" dirty="0" smtClean="0">
                <a:solidFill>
                  <a:srgbClr val="00006D"/>
                </a:solidFill>
              </a:rPr>
              <a:t>Liam Kieser</a:t>
            </a:r>
          </a:p>
          <a:p>
            <a:pPr eaLnBrk="1" hangingPunct="1">
              <a:spcBef>
                <a:spcPct val="10000"/>
              </a:spcBef>
              <a:tabLst>
                <a:tab pos="263525" algn="l"/>
                <a:tab pos="1146175" algn="l"/>
              </a:tabLst>
            </a:pPr>
            <a:r>
              <a:rPr lang="en-US" altLang="en-US" b="1" dirty="0" smtClean="0">
                <a:solidFill>
                  <a:srgbClr val="00006D"/>
                </a:solidFill>
              </a:rPr>
              <a:t>	</a:t>
            </a:r>
            <a:r>
              <a:rPr lang="en-US" altLang="en-US" sz="1600" b="1" i="1" dirty="0" smtClean="0">
                <a:solidFill>
                  <a:srgbClr val="00006D"/>
                </a:solidFill>
              </a:rPr>
              <a:t>André E. Lalonde AMS </a:t>
            </a:r>
            <a:r>
              <a:rPr lang="en-US" altLang="en-US" sz="1600" b="1" i="1" dirty="0">
                <a:solidFill>
                  <a:srgbClr val="00006D"/>
                </a:solidFill>
              </a:rPr>
              <a:t>Laboratory and </a:t>
            </a:r>
            <a:endParaRPr lang="en-US" altLang="en-US" sz="1600" b="1" i="1" dirty="0" smtClean="0">
              <a:solidFill>
                <a:srgbClr val="00006D"/>
              </a:solidFill>
            </a:endParaRPr>
          </a:p>
          <a:p>
            <a:pPr eaLnBrk="1" hangingPunct="1">
              <a:spcBef>
                <a:spcPct val="10000"/>
              </a:spcBef>
              <a:tabLst>
                <a:tab pos="263525" algn="l"/>
                <a:tab pos="1146175" algn="l"/>
              </a:tabLst>
            </a:pPr>
            <a:r>
              <a:rPr lang="en-US" altLang="en-US" sz="1600" b="1" i="1" dirty="0" smtClean="0">
                <a:solidFill>
                  <a:srgbClr val="00006D"/>
                </a:solidFill>
              </a:rPr>
              <a:t>	Dept </a:t>
            </a:r>
            <a:r>
              <a:rPr lang="en-US" altLang="en-US" sz="1600" b="1" i="1" dirty="0">
                <a:solidFill>
                  <a:srgbClr val="00006D"/>
                </a:solidFill>
              </a:rPr>
              <a:t>of </a:t>
            </a:r>
            <a:r>
              <a:rPr lang="en-US" altLang="en-US" sz="1600" b="1" i="1" dirty="0" smtClean="0">
                <a:solidFill>
                  <a:srgbClr val="00006D"/>
                </a:solidFill>
              </a:rPr>
              <a:t>Physics</a:t>
            </a:r>
          </a:p>
          <a:p>
            <a:pPr eaLnBrk="1" hangingPunct="1">
              <a:spcBef>
                <a:spcPct val="10000"/>
              </a:spcBef>
              <a:tabLst>
                <a:tab pos="682625" algn="l"/>
                <a:tab pos="893763" algn="l"/>
              </a:tabLst>
            </a:pPr>
            <a:r>
              <a:rPr lang="en-US" altLang="en-US" sz="1600" b="1" i="1" dirty="0">
                <a:solidFill>
                  <a:srgbClr val="00006D"/>
                </a:solidFill>
              </a:rPr>
              <a:t>	</a:t>
            </a:r>
            <a:r>
              <a:rPr lang="en-US" altLang="en-US" sz="1600" b="1" i="1" dirty="0" smtClean="0">
                <a:solidFill>
                  <a:srgbClr val="00006D"/>
                </a:solidFill>
              </a:rPr>
              <a:t>		University </a:t>
            </a:r>
            <a:r>
              <a:rPr lang="en-US" altLang="en-US" sz="1600" b="1" i="1" dirty="0">
                <a:solidFill>
                  <a:srgbClr val="00006D"/>
                </a:solidFill>
              </a:rPr>
              <a:t>of Ottawa</a:t>
            </a:r>
          </a:p>
        </p:txBody>
      </p:sp>
      <p:sp>
        <p:nvSpPr>
          <p:cNvPr id="2053" name="Text Box 11"/>
          <p:cNvSpPr txBox="1">
            <a:spLocks noChangeArrowheads="1"/>
          </p:cNvSpPr>
          <p:nvPr/>
        </p:nvSpPr>
        <p:spPr bwMode="auto">
          <a:xfrm>
            <a:off x="152400" y="76200"/>
            <a:ext cx="8458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eaLnBrk="1" hangingPunct="1">
              <a:spcBef>
                <a:spcPct val="50000"/>
              </a:spcBef>
            </a:pPr>
            <a:r>
              <a:rPr lang="en-US" altLang="en-US" sz="3600" b="1" dirty="0" smtClean="0">
                <a:solidFill>
                  <a:schemeClr val="bg1"/>
                </a:solidFill>
              </a:rPr>
              <a:t>The New </a:t>
            </a:r>
            <a:r>
              <a:rPr lang="en-US" altLang="en-US" sz="3600" b="1" dirty="0" err="1" smtClean="0">
                <a:solidFill>
                  <a:schemeClr val="bg1"/>
                </a:solidFill>
              </a:rPr>
              <a:t>Reserch</a:t>
            </a:r>
            <a:r>
              <a:rPr lang="en-US" altLang="en-US" sz="3600" b="1" dirty="0" smtClean="0">
                <a:solidFill>
                  <a:schemeClr val="bg1"/>
                </a:solidFill>
              </a:rPr>
              <a:t> Injector Line</a:t>
            </a:r>
            <a:endParaRPr lang="en-US" altLang="en-US" sz="3600" dirty="0">
              <a:solidFill>
                <a:schemeClr val="bg1"/>
              </a:solidFill>
            </a:endParaRPr>
          </a:p>
        </p:txBody>
      </p:sp>
      <p:sp>
        <p:nvSpPr>
          <p:cNvPr id="2055" name="Text Box 13"/>
          <p:cNvSpPr txBox="1">
            <a:spLocks noChangeArrowheads="1"/>
          </p:cNvSpPr>
          <p:nvPr/>
        </p:nvSpPr>
        <p:spPr bwMode="auto">
          <a:xfrm>
            <a:off x="0" y="6273225"/>
            <a:ext cx="7315200" cy="584775"/>
          </a:xfrm>
          <a:prstGeom prst="rect">
            <a:avLst/>
          </a:prstGeom>
          <a:noFill/>
          <a:ln w="9525" algn="ctr">
            <a:noFill/>
            <a:miter lim="800000"/>
            <a:headEnd/>
            <a:tailEnd/>
          </a:ln>
        </p:spPr>
        <p:txBody>
          <a:bodyPr wrap="square">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eaLnBrk="1" hangingPunct="1"/>
            <a:r>
              <a:rPr lang="en-US" altLang="en-US" sz="1600" b="1" dirty="0" smtClean="0">
                <a:solidFill>
                  <a:srgbClr val="00006D"/>
                </a:solidFill>
              </a:rPr>
              <a:t>W1-6 Instrumentation for the Detection of Low-Level </a:t>
            </a:r>
            <a:r>
              <a:rPr lang="en-US" altLang="en-US" sz="1600" b="1" dirty="0" err="1" smtClean="0">
                <a:solidFill>
                  <a:srgbClr val="00006D"/>
                </a:solidFill>
              </a:rPr>
              <a:t>Radioactiivity</a:t>
            </a:r>
            <a:r>
              <a:rPr lang="en-US" altLang="en-US" sz="1600" b="1" dirty="0" smtClean="0">
                <a:solidFill>
                  <a:srgbClr val="00006D"/>
                </a:solidFill>
              </a:rPr>
              <a:t>  </a:t>
            </a:r>
          </a:p>
          <a:p>
            <a:pPr eaLnBrk="1" hangingPunct="1"/>
            <a:r>
              <a:rPr lang="en-US" altLang="en-US" sz="1600" b="1" dirty="0" smtClean="0">
                <a:solidFill>
                  <a:srgbClr val="00006D"/>
                </a:solidFill>
              </a:rPr>
              <a:t>CAP 2016 Congress  June 15</a:t>
            </a:r>
            <a:endParaRPr lang="en-US" altLang="en-US" b="1" dirty="0">
              <a:solidFill>
                <a:srgbClr val="00006D"/>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41416" t="39171" r="3084" b="3974"/>
          <a:stretch/>
        </p:blipFill>
        <p:spPr>
          <a:xfrm>
            <a:off x="0" y="1127649"/>
            <a:ext cx="9090661" cy="5654151"/>
          </a:xfrm>
          <a:prstGeom prst="rect">
            <a:avLst/>
          </a:prstGeom>
        </p:spPr>
      </p:pic>
      <p:sp>
        <p:nvSpPr>
          <p:cNvPr id="91141" name="Text Box 5"/>
          <p:cNvSpPr txBox="1">
            <a:spLocks noChangeArrowheads="1"/>
          </p:cNvSpPr>
          <p:nvPr/>
        </p:nvSpPr>
        <p:spPr bwMode="auto">
          <a:xfrm>
            <a:off x="767080" y="381000"/>
            <a:ext cx="5938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sz="2000" b="1" i="1" dirty="0" smtClean="0">
                <a:solidFill>
                  <a:schemeClr val="tx1"/>
                </a:solidFill>
              </a:rPr>
              <a:t>Second Injection Line – basic ion optics</a:t>
            </a:r>
            <a:endParaRPr lang="en-US" altLang="en-US" sz="2000" b="1" i="1" dirty="0">
              <a:solidFill>
                <a:schemeClr val="tx1"/>
              </a:solidFill>
            </a:endParaRPr>
          </a:p>
        </p:txBody>
      </p:sp>
      <p:sp>
        <p:nvSpPr>
          <p:cNvPr id="2" name="Rectangle 1"/>
          <p:cNvSpPr/>
          <p:nvPr/>
        </p:nvSpPr>
        <p:spPr>
          <a:xfrm>
            <a:off x="4447607" y="3244334"/>
            <a:ext cx="248786" cy="369332"/>
          </a:xfrm>
          <a:prstGeom prst="rect">
            <a:avLst/>
          </a:prstGeom>
        </p:spPr>
        <p:txBody>
          <a:bodyPr wrap="none">
            <a:spAutoFit/>
          </a:bodyPr>
          <a:lstStyle/>
          <a:p>
            <a:r>
              <a:rPr lang="en-CA" dirty="0"/>
              <a:t> </a:t>
            </a:r>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33" name="Picture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7" name="TextBox 6"/>
          <p:cNvSpPr txBox="1"/>
          <p:nvPr/>
        </p:nvSpPr>
        <p:spPr>
          <a:xfrm>
            <a:off x="2285999" y="3273623"/>
            <a:ext cx="1219201" cy="307777"/>
          </a:xfrm>
          <a:prstGeom prst="rect">
            <a:avLst/>
          </a:prstGeom>
          <a:noFill/>
        </p:spPr>
        <p:txBody>
          <a:bodyPr wrap="square" rtlCol="0">
            <a:spAutoFit/>
          </a:bodyPr>
          <a:lstStyle/>
          <a:p>
            <a:r>
              <a:rPr lang="en-CA" sz="1400" dirty="0" smtClean="0"/>
              <a:t>Einzel lens</a:t>
            </a:r>
            <a:endParaRPr lang="en-CA" sz="1400" dirty="0"/>
          </a:p>
        </p:txBody>
      </p:sp>
      <p:sp>
        <p:nvSpPr>
          <p:cNvPr id="34" name="TextBox 33"/>
          <p:cNvSpPr txBox="1"/>
          <p:nvPr/>
        </p:nvSpPr>
        <p:spPr>
          <a:xfrm>
            <a:off x="2057400" y="3959423"/>
            <a:ext cx="1219201" cy="523220"/>
          </a:xfrm>
          <a:prstGeom prst="rect">
            <a:avLst/>
          </a:prstGeom>
          <a:noFill/>
        </p:spPr>
        <p:txBody>
          <a:bodyPr wrap="square" rtlCol="0">
            <a:spAutoFit/>
          </a:bodyPr>
          <a:lstStyle/>
          <a:p>
            <a:r>
              <a:rPr lang="en-CA" sz="1400" dirty="0" smtClean="0"/>
              <a:t>Ion Source Target</a:t>
            </a:r>
            <a:endParaRPr lang="en-CA" sz="1400" dirty="0"/>
          </a:p>
        </p:txBody>
      </p:sp>
      <p:sp>
        <p:nvSpPr>
          <p:cNvPr id="35" name="TextBox 34"/>
          <p:cNvSpPr txBox="1"/>
          <p:nvPr/>
        </p:nvSpPr>
        <p:spPr>
          <a:xfrm>
            <a:off x="3048000" y="2209800"/>
            <a:ext cx="1752601" cy="523220"/>
          </a:xfrm>
          <a:prstGeom prst="rect">
            <a:avLst/>
          </a:prstGeom>
          <a:noFill/>
        </p:spPr>
        <p:txBody>
          <a:bodyPr wrap="square" rtlCol="0">
            <a:spAutoFit/>
          </a:bodyPr>
          <a:lstStyle/>
          <a:p>
            <a:pPr algn="r"/>
            <a:r>
              <a:rPr lang="en-CA" sz="1400" dirty="0" smtClean="0"/>
              <a:t>Electric Analyzer – spherical  plates</a:t>
            </a:r>
            <a:endParaRPr lang="en-CA" sz="1400" dirty="0"/>
          </a:p>
        </p:txBody>
      </p:sp>
      <p:sp>
        <p:nvSpPr>
          <p:cNvPr id="36" name="TextBox 35"/>
          <p:cNvSpPr txBox="1"/>
          <p:nvPr/>
        </p:nvSpPr>
        <p:spPr>
          <a:xfrm>
            <a:off x="2895600" y="1219200"/>
            <a:ext cx="2133602" cy="523220"/>
          </a:xfrm>
          <a:prstGeom prst="rect">
            <a:avLst/>
          </a:prstGeom>
          <a:noFill/>
        </p:spPr>
        <p:txBody>
          <a:bodyPr wrap="square" rtlCol="0">
            <a:spAutoFit/>
          </a:bodyPr>
          <a:lstStyle/>
          <a:p>
            <a:pPr algn="r"/>
            <a:r>
              <a:rPr lang="en-CA" sz="1400" dirty="0" smtClean="0"/>
              <a:t>Electric Analyzer Image, Magnet Object  Slits</a:t>
            </a:r>
            <a:endParaRPr lang="en-CA" sz="1400" dirty="0"/>
          </a:p>
        </p:txBody>
      </p:sp>
      <p:cxnSp>
        <p:nvCxnSpPr>
          <p:cNvPr id="9" name="Straight Connector 8"/>
          <p:cNvCxnSpPr/>
          <p:nvPr/>
        </p:nvCxnSpPr>
        <p:spPr>
          <a:xfrm>
            <a:off x="2895600" y="4343400"/>
            <a:ext cx="914400" cy="381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352800" y="3505200"/>
            <a:ext cx="762000" cy="838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35" idx="3"/>
          </p:cNvCxnSpPr>
          <p:nvPr/>
        </p:nvCxnSpPr>
        <p:spPr>
          <a:xfrm>
            <a:off x="4800601" y="2471410"/>
            <a:ext cx="9905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36" idx="3"/>
          </p:cNvCxnSpPr>
          <p:nvPr/>
        </p:nvCxnSpPr>
        <p:spPr>
          <a:xfrm flipV="1">
            <a:off x="5029202" y="1468120"/>
            <a:ext cx="380998" cy="1269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371600" y="762000"/>
            <a:ext cx="4724400" cy="369332"/>
          </a:xfrm>
          <a:prstGeom prst="rect">
            <a:avLst/>
          </a:prstGeom>
          <a:noFill/>
        </p:spPr>
        <p:txBody>
          <a:bodyPr wrap="square" rtlCol="0">
            <a:spAutoFit/>
          </a:bodyPr>
          <a:lstStyle/>
          <a:p>
            <a:r>
              <a:rPr lang="en-CA" dirty="0" smtClean="0"/>
              <a:t>Ion Source to Electric Analyzer Image, </a:t>
            </a:r>
            <a:endParaRPr lang="en-CA" dirty="0"/>
          </a:p>
        </p:txBody>
      </p:sp>
    </p:spTree>
    <p:extLst>
      <p:ext uri="{BB962C8B-B14F-4D97-AF65-F5344CB8AC3E}">
        <p14:creationId xmlns:p14="http://schemas.microsoft.com/office/powerpoint/2010/main" val="2340770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42750" t="2476" r="14500" b="47529"/>
          <a:stretch/>
        </p:blipFill>
        <p:spPr>
          <a:xfrm>
            <a:off x="0" y="427984"/>
            <a:ext cx="9144000" cy="6492667"/>
          </a:xfrm>
          <a:prstGeom prst="rect">
            <a:avLst/>
          </a:prstGeom>
        </p:spPr>
      </p:pic>
      <p:sp>
        <p:nvSpPr>
          <p:cNvPr id="2" name="Rectangle 1"/>
          <p:cNvSpPr/>
          <p:nvPr/>
        </p:nvSpPr>
        <p:spPr>
          <a:xfrm>
            <a:off x="4447607" y="3244334"/>
            <a:ext cx="248786" cy="369332"/>
          </a:xfrm>
          <a:prstGeom prst="rect">
            <a:avLst/>
          </a:prstGeom>
        </p:spPr>
        <p:txBody>
          <a:bodyPr wrap="none">
            <a:spAutoFit/>
          </a:bodyPr>
          <a:lstStyle/>
          <a:p>
            <a:r>
              <a:rPr lang="en-CA" dirty="0"/>
              <a:t> </a:t>
            </a:r>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33" name="Picture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7" name="Text Box 5"/>
          <p:cNvSpPr txBox="1">
            <a:spLocks noChangeArrowheads="1"/>
          </p:cNvSpPr>
          <p:nvPr/>
        </p:nvSpPr>
        <p:spPr bwMode="auto">
          <a:xfrm>
            <a:off x="767080" y="381000"/>
            <a:ext cx="5938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sz="2000" b="1" i="1" dirty="0" smtClean="0">
                <a:solidFill>
                  <a:schemeClr val="tx1"/>
                </a:solidFill>
              </a:rPr>
              <a:t>Second Injection Line – basic ion optics</a:t>
            </a:r>
            <a:endParaRPr lang="en-US" altLang="en-US" sz="2000" b="1" i="1" dirty="0">
              <a:solidFill>
                <a:schemeClr val="tx1"/>
              </a:solidFill>
            </a:endParaRPr>
          </a:p>
        </p:txBody>
      </p:sp>
      <p:sp>
        <p:nvSpPr>
          <p:cNvPr id="8" name="TextBox 7"/>
          <p:cNvSpPr txBox="1"/>
          <p:nvPr/>
        </p:nvSpPr>
        <p:spPr>
          <a:xfrm>
            <a:off x="2438398" y="4572000"/>
            <a:ext cx="2133602" cy="523220"/>
          </a:xfrm>
          <a:prstGeom prst="rect">
            <a:avLst/>
          </a:prstGeom>
          <a:noFill/>
        </p:spPr>
        <p:txBody>
          <a:bodyPr wrap="square" rtlCol="0">
            <a:spAutoFit/>
          </a:bodyPr>
          <a:lstStyle/>
          <a:p>
            <a:pPr algn="r"/>
            <a:r>
              <a:rPr lang="en-CA" sz="1400" dirty="0" smtClean="0"/>
              <a:t>Magnet Image, Isobar Separator Object  Slits</a:t>
            </a:r>
            <a:endParaRPr lang="en-CA" sz="1400" dirty="0"/>
          </a:p>
        </p:txBody>
      </p:sp>
      <p:cxnSp>
        <p:nvCxnSpPr>
          <p:cNvPr id="9" name="Straight Connector 8"/>
          <p:cNvCxnSpPr>
            <a:stCxn id="8" idx="3"/>
          </p:cNvCxnSpPr>
          <p:nvPr/>
        </p:nvCxnSpPr>
        <p:spPr>
          <a:xfrm flipV="1">
            <a:off x="4572000" y="3886200"/>
            <a:ext cx="457200" cy="94741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371600" y="762000"/>
            <a:ext cx="6477000" cy="369332"/>
          </a:xfrm>
          <a:prstGeom prst="rect">
            <a:avLst/>
          </a:prstGeom>
          <a:noFill/>
        </p:spPr>
        <p:txBody>
          <a:bodyPr wrap="square" rtlCol="0">
            <a:spAutoFit/>
          </a:bodyPr>
          <a:lstStyle/>
          <a:p>
            <a:r>
              <a:rPr lang="en-CA" dirty="0" smtClean="0"/>
              <a:t>From Electric Analyzer Image to Isobar Separator Entrance</a:t>
            </a:r>
            <a:endParaRPr lang="en-CA" dirty="0"/>
          </a:p>
        </p:txBody>
      </p:sp>
      <p:sp>
        <p:nvSpPr>
          <p:cNvPr id="11" name="TextBox 10"/>
          <p:cNvSpPr txBox="1"/>
          <p:nvPr/>
        </p:nvSpPr>
        <p:spPr>
          <a:xfrm>
            <a:off x="4201160" y="5405140"/>
            <a:ext cx="2133602" cy="523220"/>
          </a:xfrm>
          <a:prstGeom prst="rect">
            <a:avLst/>
          </a:prstGeom>
          <a:noFill/>
        </p:spPr>
        <p:txBody>
          <a:bodyPr wrap="square" rtlCol="0">
            <a:spAutoFit/>
          </a:bodyPr>
          <a:lstStyle/>
          <a:p>
            <a:pPr algn="r"/>
            <a:r>
              <a:rPr lang="en-CA" sz="1400" dirty="0" smtClean="0"/>
              <a:t>Electric Analyzer Image, Magnet Object  Slits</a:t>
            </a:r>
            <a:endParaRPr lang="en-CA" sz="1400" dirty="0"/>
          </a:p>
        </p:txBody>
      </p:sp>
      <p:cxnSp>
        <p:nvCxnSpPr>
          <p:cNvPr id="12" name="Straight Connector 11"/>
          <p:cNvCxnSpPr>
            <a:stCxn id="11" idx="3"/>
          </p:cNvCxnSpPr>
          <p:nvPr/>
        </p:nvCxnSpPr>
        <p:spPr>
          <a:xfrm flipV="1">
            <a:off x="6334762" y="5654060"/>
            <a:ext cx="380998" cy="1269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04800" y="4572000"/>
            <a:ext cx="2133602" cy="523220"/>
          </a:xfrm>
          <a:prstGeom prst="rect">
            <a:avLst/>
          </a:prstGeom>
          <a:noFill/>
        </p:spPr>
        <p:txBody>
          <a:bodyPr wrap="square" rtlCol="0">
            <a:spAutoFit/>
          </a:bodyPr>
          <a:lstStyle/>
          <a:p>
            <a:pPr algn="r"/>
            <a:r>
              <a:rPr lang="en-CA" sz="1400" dirty="0" smtClean="0"/>
              <a:t>Isobar Separator  Deceleration Region</a:t>
            </a:r>
            <a:endParaRPr lang="en-CA" sz="1400" dirty="0"/>
          </a:p>
        </p:txBody>
      </p:sp>
      <p:cxnSp>
        <p:nvCxnSpPr>
          <p:cNvPr id="15" name="Straight Connector 14"/>
          <p:cNvCxnSpPr>
            <a:stCxn id="14" idx="3"/>
          </p:cNvCxnSpPr>
          <p:nvPr/>
        </p:nvCxnSpPr>
        <p:spPr>
          <a:xfrm flipV="1">
            <a:off x="2438402" y="3244335"/>
            <a:ext cx="1371598" cy="158927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52400" y="1676400"/>
            <a:ext cx="1600200" cy="523220"/>
          </a:xfrm>
          <a:prstGeom prst="rect">
            <a:avLst/>
          </a:prstGeom>
          <a:noFill/>
        </p:spPr>
        <p:txBody>
          <a:bodyPr wrap="square" rtlCol="0">
            <a:spAutoFit/>
          </a:bodyPr>
          <a:lstStyle/>
          <a:p>
            <a:pPr algn="ctr"/>
            <a:r>
              <a:rPr lang="en-CA" sz="1400" dirty="0" smtClean="0"/>
              <a:t>Isobar Separator </a:t>
            </a:r>
            <a:r>
              <a:rPr lang="en-CA" sz="1400" dirty="0" smtClean="0"/>
              <a:t>Image</a:t>
            </a:r>
            <a:r>
              <a:rPr lang="en-CA" sz="1400" dirty="0" smtClean="0"/>
              <a:t>  </a:t>
            </a:r>
            <a:r>
              <a:rPr lang="en-CA" sz="1400" dirty="0" smtClean="0"/>
              <a:t>Slits</a:t>
            </a:r>
            <a:endParaRPr lang="en-CA" sz="1400" dirty="0"/>
          </a:p>
        </p:txBody>
      </p:sp>
      <p:cxnSp>
        <p:nvCxnSpPr>
          <p:cNvPr id="17" name="Straight Connector 16"/>
          <p:cNvCxnSpPr/>
          <p:nvPr/>
        </p:nvCxnSpPr>
        <p:spPr>
          <a:xfrm>
            <a:off x="990600" y="2199620"/>
            <a:ext cx="266700" cy="23878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349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 t="2476" r="42721" b="46248"/>
          <a:stretch/>
        </p:blipFill>
        <p:spPr>
          <a:xfrm>
            <a:off x="76200" y="1202025"/>
            <a:ext cx="9067800" cy="4928635"/>
          </a:xfrm>
          <a:prstGeom prst="rect">
            <a:avLst/>
          </a:prstGeom>
        </p:spPr>
      </p:pic>
      <p:sp>
        <p:nvSpPr>
          <p:cNvPr id="2" name="Rectangle 1"/>
          <p:cNvSpPr/>
          <p:nvPr/>
        </p:nvSpPr>
        <p:spPr>
          <a:xfrm>
            <a:off x="4447607" y="3244334"/>
            <a:ext cx="248786" cy="369332"/>
          </a:xfrm>
          <a:prstGeom prst="rect">
            <a:avLst/>
          </a:prstGeom>
        </p:spPr>
        <p:txBody>
          <a:bodyPr wrap="none">
            <a:spAutoFit/>
          </a:bodyPr>
          <a:lstStyle/>
          <a:p>
            <a:r>
              <a:rPr lang="en-CA" dirty="0"/>
              <a:t> </a:t>
            </a:r>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33" name="Picture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7" name="Text Box 5"/>
          <p:cNvSpPr txBox="1">
            <a:spLocks noChangeArrowheads="1"/>
          </p:cNvSpPr>
          <p:nvPr/>
        </p:nvSpPr>
        <p:spPr bwMode="auto">
          <a:xfrm>
            <a:off x="767080" y="381000"/>
            <a:ext cx="5938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sz="2000" b="1" i="1" dirty="0" smtClean="0">
                <a:solidFill>
                  <a:schemeClr val="tx1"/>
                </a:solidFill>
              </a:rPr>
              <a:t>Second Injection Line – basic ion optics</a:t>
            </a:r>
            <a:endParaRPr lang="en-US" altLang="en-US" sz="2000" b="1" i="1" dirty="0">
              <a:solidFill>
                <a:schemeClr val="tx1"/>
              </a:solidFill>
            </a:endParaRPr>
          </a:p>
        </p:txBody>
      </p:sp>
      <p:sp>
        <p:nvSpPr>
          <p:cNvPr id="8" name="TextBox 7"/>
          <p:cNvSpPr txBox="1"/>
          <p:nvPr/>
        </p:nvSpPr>
        <p:spPr>
          <a:xfrm>
            <a:off x="6172201" y="1742420"/>
            <a:ext cx="1600200" cy="523220"/>
          </a:xfrm>
          <a:prstGeom prst="rect">
            <a:avLst/>
          </a:prstGeom>
          <a:noFill/>
        </p:spPr>
        <p:txBody>
          <a:bodyPr wrap="square" rtlCol="0">
            <a:spAutoFit/>
          </a:bodyPr>
          <a:lstStyle/>
          <a:p>
            <a:pPr algn="ctr"/>
            <a:r>
              <a:rPr lang="en-CA" sz="1400" dirty="0" smtClean="0"/>
              <a:t>Isobar Separator </a:t>
            </a:r>
            <a:r>
              <a:rPr lang="en-CA" sz="1400" dirty="0" smtClean="0"/>
              <a:t>Image  </a:t>
            </a:r>
            <a:r>
              <a:rPr lang="en-CA" sz="1400" dirty="0" smtClean="0"/>
              <a:t>Slits</a:t>
            </a:r>
            <a:endParaRPr lang="en-CA" sz="1400" dirty="0"/>
          </a:p>
        </p:txBody>
      </p:sp>
      <p:cxnSp>
        <p:nvCxnSpPr>
          <p:cNvPr id="9" name="Straight Connector 8"/>
          <p:cNvCxnSpPr/>
          <p:nvPr/>
        </p:nvCxnSpPr>
        <p:spPr>
          <a:xfrm>
            <a:off x="7162800" y="2265640"/>
            <a:ext cx="533400" cy="35819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371599" y="762000"/>
            <a:ext cx="5410199" cy="369332"/>
          </a:xfrm>
          <a:prstGeom prst="rect">
            <a:avLst/>
          </a:prstGeom>
          <a:noFill/>
        </p:spPr>
        <p:txBody>
          <a:bodyPr wrap="square" rtlCol="0">
            <a:spAutoFit/>
          </a:bodyPr>
          <a:lstStyle/>
          <a:p>
            <a:r>
              <a:rPr lang="en-CA" dirty="0" smtClean="0"/>
              <a:t>From Isobar Separator Exit to HVE Magnet Image </a:t>
            </a:r>
            <a:endParaRPr lang="en-CA" dirty="0"/>
          </a:p>
        </p:txBody>
      </p:sp>
      <p:sp>
        <p:nvSpPr>
          <p:cNvPr id="11" name="TextBox 10"/>
          <p:cNvSpPr txBox="1"/>
          <p:nvPr/>
        </p:nvSpPr>
        <p:spPr>
          <a:xfrm>
            <a:off x="6781799" y="4495800"/>
            <a:ext cx="2133602" cy="523220"/>
          </a:xfrm>
          <a:prstGeom prst="rect">
            <a:avLst/>
          </a:prstGeom>
          <a:noFill/>
        </p:spPr>
        <p:txBody>
          <a:bodyPr wrap="square" rtlCol="0">
            <a:spAutoFit/>
          </a:bodyPr>
          <a:lstStyle/>
          <a:p>
            <a:pPr algn="ctr"/>
            <a:r>
              <a:rPr lang="en-CA" sz="1400" dirty="0" smtClean="0"/>
              <a:t>Isobar Separator  Acceleration Region</a:t>
            </a:r>
            <a:endParaRPr lang="en-CA" sz="1400" dirty="0"/>
          </a:p>
        </p:txBody>
      </p:sp>
      <p:cxnSp>
        <p:nvCxnSpPr>
          <p:cNvPr id="12" name="Straight Connector 11"/>
          <p:cNvCxnSpPr/>
          <p:nvPr/>
        </p:nvCxnSpPr>
        <p:spPr>
          <a:xfrm flipV="1">
            <a:off x="7848600" y="3244334"/>
            <a:ext cx="838200" cy="125146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733799" y="4267200"/>
            <a:ext cx="1219201" cy="307777"/>
          </a:xfrm>
          <a:prstGeom prst="rect">
            <a:avLst/>
          </a:prstGeom>
          <a:noFill/>
        </p:spPr>
        <p:txBody>
          <a:bodyPr wrap="square" rtlCol="0">
            <a:spAutoFit/>
          </a:bodyPr>
          <a:lstStyle/>
          <a:p>
            <a:r>
              <a:rPr lang="en-CA" sz="1400" dirty="0" smtClean="0"/>
              <a:t>Einzel lens</a:t>
            </a:r>
            <a:endParaRPr lang="en-CA" sz="1400" dirty="0"/>
          </a:p>
        </p:txBody>
      </p:sp>
      <p:cxnSp>
        <p:nvCxnSpPr>
          <p:cNvPr id="22" name="Straight Connector 21"/>
          <p:cNvCxnSpPr/>
          <p:nvPr/>
        </p:nvCxnSpPr>
        <p:spPr>
          <a:xfrm>
            <a:off x="4076698" y="3352800"/>
            <a:ext cx="114302" cy="838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04800" y="1447800"/>
            <a:ext cx="1676400" cy="523220"/>
          </a:xfrm>
          <a:prstGeom prst="rect">
            <a:avLst/>
          </a:prstGeom>
          <a:noFill/>
        </p:spPr>
        <p:txBody>
          <a:bodyPr wrap="square" rtlCol="0">
            <a:spAutoFit/>
          </a:bodyPr>
          <a:lstStyle/>
          <a:p>
            <a:r>
              <a:rPr lang="en-CA" sz="1400" dirty="0" smtClean="0"/>
              <a:t>HVE 120° Magnet Image Slits</a:t>
            </a:r>
            <a:endParaRPr lang="en-CA" sz="1400" dirty="0"/>
          </a:p>
        </p:txBody>
      </p:sp>
      <p:cxnSp>
        <p:nvCxnSpPr>
          <p:cNvPr id="25" name="Straight Connector 24"/>
          <p:cNvCxnSpPr/>
          <p:nvPr/>
        </p:nvCxnSpPr>
        <p:spPr>
          <a:xfrm flipV="1">
            <a:off x="304800" y="2004030"/>
            <a:ext cx="548640" cy="6198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349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43608" y="745046"/>
            <a:ext cx="7200800" cy="338554"/>
          </a:xfrm>
          <a:prstGeom prst="rect">
            <a:avLst/>
          </a:prstGeom>
          <a:noFill/>
        </p:spPr>
        <p:txBody>
          <a:bodyPr wrap="square">
            <a:spAutoFit/>
          </a:bodyPr>
          <a:lstStyle/>
          <a:p>
            <a:pPr algn="l">
              <a:defRPr/>
            </a:pPr>
            <a:r>
              <a:rPr lang="en-CA" sz="1600" dirty="0" smtClean="0"/>
              <a:t>1. Standard AMS ion source, with mass selection in injection magnet</a:t>
            </a:r>
            <a:endParaRPr lang="en-CA" sz="1600" baseline="-25000" dirty="0"/>
          </a:p>
        </p:txBody>
      </p:sp>
      <p:sp>
        <p:nvSpPr>
          <p:cNvPr id="6" name="TextBox 5"/>
          <p:cNvSpPr txBox="1"/>
          <p:nvPr/>
        </p:nvSpPr>
        <p:spPr>
          <a:xfrm>
            <a:off x="1043607" y="1033046"/>
            <a:ext cx="7704621" cy="338554"/>
          </a:xfrm>
          <a:prstGeom prst="rect">
            <a:avLst/>
          </a:prstGeom>
          <a:noFill/>
        </p:spPr>
        <p:txBody>
          <a:bodyPr wrap="square">
            <a:spAutoFit/>
          </a:bodyPr>
          <a:lstStyle/>
          <a:p>
            <a:pPr algn="l">
              <a:defRPr/>
            </a:pPr>
            <a:r>
              <a:rPr lang="en-CA" sz="1600" dirty="0" smtClean="0"/>
              <a:t>2. Deceleration of rare mass beam to appropriate </a:t>
            </a:r>
            <a:r>
              <a:rPr lang="en-CA" sz="1600" dirty="0" smtClean="0"/>
              <a:t>energy (≈ the ion source voltage)</a:t>
            </a:r>
            <a:endParaRPr lang="en-CA" sz="1600" baseline="-25000" dirty="0"/>
          </a:p>
        </p:txBody>
      </p:sp>
      <p:sp>
        <p:nvSpPr>
          <p:cNvPr id="7" name="TextBox 6"/>
          <p:cNvSpPr txBox="1"/>
          <p:nvPr/>
        </p:nvSpPr>
        <p:spPr>
          <a:xfrm>
            <a:off x="1043608" y="1616846"/>
            <a:ext cx="7200800" cy="338554"/>
          </a:xfrm>
          <a:prstGeom prst="rect">
            <a:avLst/>
          </a:prstGeom>
          <a:noFill/>
        </p:spPr>
        <p:txBody>
          <a:bodyPr wrap="square">
            <a:spAutoFit/>
          </a:bodyPr>
          <a:lstStyle/>
          <a:p>
            <a:pPr algn="l">
              <a:defRPr/>
            </a:pPr>
            <a:r>
              <a:rPr lang="en-CA" sz="1600" dirty="0" smtClean="0"/>
              <a:t>4. Cooling of </a:t>
            </a:r>
            <a:r>
              <a:rPr lang="en-CA" sz="1600" dirty="0" smtClean="0"/>
              <a:t>the ions using a light gas (He)  </a:t>
            </a:r>
            <a:r>
              <a:rPr lang="en-CA" sz="1600" dirty="0" smtClean="0"/>
              <a:t>if required</a:t>
            </a:r>
            <a:endParaRPr lang="en-CA" sz="1600" baseline="-25000" dirty="0"/>
          </a:p>
        </p:txBody>
      </p:sp>
      <p:sp>
        <p:nvSpPr>
          <p:cNvPr id="8" name="TextBox 7"/>
          <p:cNvSpPr txBox="1"/>
          <p:nvPr/>
        </p:nvSpPr>
        <p:spPr>
          <a:xfrm>
            <a:off x="1043608" y="1904846"/>
            <a:ext cx="7200800" cy="338554"/>
          </a:xfrm>
          <a:prstGeom prst="rect">
            <a:avLst/>
          </a:prstGeom>
          <a:noFill/>
        </p:spPr>
        <p:txBody>
          <a:bodyPr wrap="square">
            <a:spAutoFit/>
          </a:bodyPr>
          <a:lstStyle/>
          <a:p>
            <a:pPr algn="l">
              <a:defRPr/>
            </a:pPr>
            <a:r>
              <a:rPr lang="en-CA" sz="1600" dirty="0" smtClean="0"/>
              <a:t>5. Interaction of </a:t>
            </a:r>
            <a:r>
              <a:rPr lang="en-CA" sz="1600" dirty="0" smtClean="0"/>
              <a:t>the ions with the gas in the reaction cell</a:t>
            </a:r>
            <a:endParaRPr lang="en-CA" sz="1600" baseline="-25000" dirty="0"/>
          </a:p>
        </p:txBody>
      </p:sp>
      <p:sp>
        <p:nvSpPr>
          <p:cNvPr id="9" name="TextBox 8"/>
          <p:cNvSpPr txBox="1"/>
          <p:nvPr/>
        </p:nvSpPr>
        <p:spPr>
          <a:xfrm>
            <a:off x="1043608" y="2192846"/>
            <a:ext cx="7200800" cy="338554"/>
          </a:xfrm>
          <a:prstGeom prst="rect">
            <a:avLst/>
          </a:prstGeom>
          <a:noFill/>
        </p:spPr>
        <p:txBody>
          <a:bodyPr wrap="square">
            <a:spAutoFit/>
          </a:bodyPr>
          <a:lstStyle/>
          <a:p>
            <a:pPr algn="l">
              <a:defRPr/>
            </a:pPr>
            <a:r>
              <a:rPr lang="en-CA" sz="1600" dirty="0"/>
              <a:t>6</a:t>
            </a:r>
            <a:r>
              <a:rPr lang="en-CA" sz="1600" dirty="0" smtClean="0"/>
              <a:t>. Re-acceleration to ion source energy for injection into AMS system</a:t>
            </a:r>
            <a:endParaRPr lang="en-CA" sz="1600" baseline="-25000" dirty="0"/>
          </a:p>
        </p:txBody>
      </p:sp>
      <p:sp>
        <p:nvSpPr>
          <p:cNvPr id="10" name="TextBox 9"/>
          <p:cNvSpPr txBox="1"/>
          <p:nvPr/>
        </p:nvSpPr>
        <p:spPr>
          <a:xfrm>
            <a:off x="1028800" y="2480846"/>
            <a:ext cx="7200800" cy="338554"/>
          </a:xfrm>
          <a:prstGeom prst="rect">
            <a:avLst/>
          </a:prstGeom>
          <a:noFill/>
        </p:spPr>
        <p:txBody>
          <a:bodyPr wrap="square">
            <a:spAutoFit/>
          </a:bodyPr>
          <a:lstStyle/>
          <a:p>
            <a:pPr algn="l">
              <a:defRPr/>
            </a:pPr>
            <a:r>
              <a:rPr lang="en-CA" sz="1600" dirty="0" smtClean="0"/>
              <a:t>7. Standard AMS analysis and detection of interaction products</a:t>
            </a:r>
            <a:endParaRPr lang="en-CA" sz="1600" baseline="-25000" dirty="0"/>
          </a:p>
        </p:txBody>
      </p:sp>
      <p:pic>
        <p:nvPicPr>
          <p:cNvPr id="15" name="Picture 12" descr="IsobarSep01-text-Model"/>
          <p:cNvPicPr>
            <a:picLocks noChangeAspect="1" noChangeArrowheads="1"/>
          </p:cNvPicPr>
          <p:nvPr/>
        </p:nvPicPr>
        <p:blipFill>
          <a:blip r:embed="rId2" cstate="print">
            <a:extLst>
              <a:ext uri="{28A0092B-C50C-407E-A947-70E740481C1C}">
                <a14:useLocalDpi xmlns:a14="http://schemas.microsoft.com/office/drawing/2010/main" val="0"/>
              </a:ext>
            </a:extLst>
          </a:blip>
          <a:srcRect t="26581" b="7666"/>
          <a:stretch>
            <a:fillRect/>
          </a:stretch>
        </p:blipFill>
        <p:spPr bwMode="auto">
          <a:xfrm>
            <a:off x="739606" y="2853376"/>
            <a:ext cx="7792834" cy="39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a:spLocks noChangeArrowheads="1"/>
          </p:cNvSpPr>
          <p:nvPr/>
        </p:nvSpPr>
        <p:spPr bwMode="auto">
          <a:xfrm>
            <a:off x="827584" y="2990279"/>
            <a:ext cx="216639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dirty="0">
                <a:solidFill>
                  <a:schemeClr val="tx1"/>
                </a:solidFill>
              </a:rPr>
              <a:t>System schematic</a:t>
            </a:r>
          </a:p>
        </p:txBody>
      </p:sp>
      <p:cxnSp>
        <p:nvCxnSpPr>
          <p:cNvPr id="17" name="Straight Connector 16"/>
          <p:cNvCxnSpPr>
            <a:cxnSpLocks noChangeShapeType="1"/>
          </p:cNvCxnSpPr>
          <p:nvPr/>
        </p:nvCxnSpPr>
        <p:spPr bwMode="auto">
          <a:xfrm rot="5400000">
            <a:off x="4387552" y="5166518"/>
            <a:ext cx="1066800" cy="3175"/>
          </a:xfrm>
          <a:prstGeom prst="line">
            <a:avLst/>
          </a:prstGeom>
          <a:noFill/>
          <a:ln w="12700" algn="ctr">
            <a:solidFill>
              <a:srgbClr val="C00000"/>
            </a:solidFill>
            <a:round/>
            <a:headEnd/>
            <a:tailEnd/>
          </a:ln>
          <a:extLst>
            <a:ext uri="{909E8E84-426E-40DD-AFC4-6F175D3DCCD1}">
              <a14:hiddenFill xmlns:a14="http://schemas.microsoft.com/office/drawing/2010/main">
                <a:noFill/>
              </a14:hiddenFill>
            </a:ext>
          </a:extLst>
        </p:spPr>
      </p:cxnSp>
      <p:cxnSp>
        <p:nvCxnSpPr>
          <p:cNvPr id="18" name="Straight Connector 17"/>
          <p:cNvCxnSpPr>
            <a:cxnSpLocks noChangeShapeType="1"/>
          </p:cNvCxnSpPr>
          <p:nvPr/>
        </p:nvCxnSpPr>
        <p:spPr bwMode="auto">
          <a:xfrm rot="5400000">
            <a:off x="7062142" y="5165725"/>
            <a:ext cx="1066800" cy="1587"/>
          </a:xfrm>
          <a:prstGeom prst="line">
            <a:avLst/>
          </a:prstGeom>
          <a:noFill/>
          <a:ln w="12700" algn="ctr">
            <a:solidFill>
              <a:srgbClr val="C00000"/>
            </a:solidFill>
            <a:round/>
            <a:headEnd/>
            <a:tailEnd/>
          </a:ln>
          <a:extLst>
            <a:ext uri="{909E8E84-426E-40DD-AFC4-6F175D3DCCD1}">
              <a14:hiddenFill xmlns:a14="http://schemas.microsoft.com/office/drawing/2010/main">
                <a:noFill/>
              </a14:hiddenFill>
            </a:ext>
          </a:extLst>
        </p:spPr>
      </p:cxnSp>
      <p:sp>
        <p:nvSpPr>
          <p:cNvPr id="19" name="TextBox 18"/>
          <p:cNvSpPr txBox="1">
            <a:spLocks noChangeArrowheads="1"/>
          </p:cNvSpPr>
          <p:nvPr/>
        </p:nvSpPr>
        <p:spPr bwMode="auto">
          <a:xfrm>
            <a:off x="5398988" y="5395119"/>
            <a:ext cx="1752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sz="1400" i="1" dirty="0">
                <a:solidFill>
                  <a:srgbClr val="C00000"/>
                </a:solidFill>
              </a:rPr>
              <a:t>High Voltage Deck</a:t>
            </a:r>
            <a:r>
              <a:rPr lang="en-CA" sz="1600" i="1" dirty="0"/>
              <a:t> </a:t>
            </a:r>
          </a:p>
        </p:txBody>
      </p:sp>
      <p:cxnSp>
        <p:nvCxnSpPr>
          <p:cNvPr id="20" name="Straight Arrow Connector 19"/>
          <p:cNvCxnSpPr>
            <a:cxnSpLocks noChangeShapeType="1"/>
          </p:cNvCxnSpPr>
          <p:nvPr/>
        </p:nvCxnSpPr>
        <p:spPr bwMode="auto">
          <a:xfrm rot="10800000">
            <a:off x="4916189" y="5588794"/>
            <a:ext cx="457200" cy="1587"/>
          </a:xfrm>
          <a:prstGeom prst="straightConnector1">
            <a:avLst/>
          </a:prstGeom>
          <a:noFill/>
          <a:ln w="12700" algn="ctr">
            <a:solidFill>
              <a:srgbClr val="C00000"/>
            </a:solidFill>
            <a:round/>
            <a:headEnd/>
            <a:tailEnd type="stealth" w="sm" len="lg"/>
          </a:ln>
          <a:extLst>
            <a:ext uri="{909E8E84-426E-40DD-AFC4-6F175D3DCCD1}">
              <a14:hiddenFill xmlns:a14="http://schemas.microsoft.com/office/drawing/2010/main">
                <a:noFill/>
              </a14:hiddenFill>
            </a:ext>
          </a:extLst>
        </p:spPr>
      </p:cxnSp>
      <p:cxnSp>
        <p:nvCxnSpPr>
          <p:cNvPr id="21" name="Straight Arrow Connector 20"/>
          <p:cNvCxnSpPr>
            <a:cxnSpLocks noChangeShapeType="1"/>
          </p:cNvCxnSpPr>
          <p:nvPr/>
        </p:nvCxnSpPr>
        <p:spPr bwMode="auto">
          <a:xfrm>
            <a:off x="7139135" y="5560219"/>
            <a:ext cx="457200" cy="1587"/>
          </a:xfrm>
          <a:prstGeom prst="straightConnector1">
            <a:avLst/>
          </a:prstGeom>
          <a:noFill/>
          <a:ln w="12700" algn="ctr">
            <a:solidFill>
              <a:srgbClr val="C00000"/>
            </a:solidFill>
            <a:round/>
            <a:headEnd/>
            <a:tailEnd type="stealth" w="sm" len="lg"/>
          </a:ln>
          <a:extLst>
            <a:ext uri="{909E8E84-426E-40DD-AFC4-6F175D3DCCD1}">
              <a14:hiddenFill xmlns:a14="http://schemas.microsoft.com/office/drawing/2010/main">
                <a:noFill/>
              </a14:hiddenFill>
            </a:ext>
          </a:extLst>
        </p:spPr>
      </p:cxnSp>
      <p:sp>
        <p:nvSpPr>
          <p:cNvPr id="23" name="Text Box 5"/>
          <p:cNvSpPr txBox="1">
            <a:spLocks noChangeArrowheads="1"/>
          </p:cNvSpPr>
          <p:nvPr/>
        </p:nvSpPr>
        <p:spPr bwMode="auto">
          <a:xfrm>
            <a:off x="767079" y="381000"/>
            <a:ext cx="72339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US" sz="2000" b="1" kern="0" dirty="0" smtClean="0">
                <a:solidFill>
                  <a:schemeClr val="tx1"/>
                </a:solidFill>
              </a:rPr>
              <a:t>4. </a:t>
            </a:r>
            <a:r>
              <a:rPr lang="en-US" sz="2000" b="1" kern="0" dirty="0">
                <a:solidFill>
                  <a:schemeClr val="tx1"/>
                </a:solidFill>
              </a:rPr>
              <a:t>The </a:t>
            </a:r>
            <a:r>
              <a:rPr lang="en-US" sz="2000" b="1" kern="0" dirty="0" smtClean="0">
                <a:solidFill>
                  <a:schemeClr val="tx1"/>
                </a:solidFill>
              </a:rPr>
              <a:t>Isobar Separator for Anions</a:t>
            </a:r>
            <a:r>
              <a:rPr lang="en-US" sz="2000" kern="0" dirty="0" smtClean="0">
                <a:solidFill>
                  <a:schemeClr val="tx1"/>
                </a:solidFill>
              </a:rPr>
              <a:t> (ISA) – basic principles</a:t>
            </a:r>
            <a:endParaRPr lang="en-US" sz="2000" i="1" kern="0" dirty="0">
              <a:solidFill>
                <a:schemeClr val="tx1"/>
              </a:solidFill>
            </a:endParaRPr>
          </a:p>
        </p:txBody>
      </p:sp>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26" name="TextBox 25"/>
          <p:cNvSpPr txBox="1"/>
          <p:nvPr/>
        </p:nvSpPr>
        <p:spPr>
          <a:xfrm>
            <a:off x="1066800" y="1336040"/>
            <a:ext cx="7200800" cy="338554"/>
          </a:xfrm>
          <a:prstGeom prst="rect">
            <a:avLst/>
          </a:prstGeom>
          <a:noFill/>
        </p:spPr>
        <p:txBody>
          <a:bodyPr wrap="square">
            <a:spAutoFit/>
          </a:bodyPr>
          <a:lstStyle/>
          <a:p>
            <a:pPr algn="l">
              <a:defRPr/>
            </a:pPr>
            <a:r>
              <a:rPr lang="en-CA" sz="1600" dirty="0" smtClean="0"/>
              <a:t>3. Radio-frequency Quadrupoles </a:t>
            </a:r>
            <a:r>
              <a:rPr lang="en-CA" sz="1600" dirty="0" smtClean="0"/>
              <a:t>(RFQs) </a:t>
            </a:r>
            <a:r>
              <a:rPr lang="en-CA" sz="1600" dirty="0" smtClean="0"/>
              <a:t>used to contain the slow </a:t>
            </a:r>
            <a:r>
              <a:rPr lang="en-CA" sz="1600" dirty="0" smtClean="0"/>
              <a:t>ions</a:t>
            </a:r>
            <a:endParaRPr lang="en-CA" sz="1600" baseline="-25000" dirty="0"/>
          </a:p>
        </p:txBody>
      </p:sp>
    </p:spTree>
    <p:extLst>
      <p:ext uri="{BB962C8B-B14F-4D97-AF65-F5344CB8AC3E}">
        <p14:creationId xmlns:p14="http://schemas.microsoft.com/office/powerpoint/2010/main" val="3936044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6" grpId="0"/>
      <p:bldP spid="19"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TextBox 5"/>
          <p:cNvSpPr txBox="1">
            <a:spLocks noChangeArrowheads="1"/>
          </p:cNvSpPr>
          <p:nvPr/>
        </p:nvSpPr>
        <p:spPr bwMode="auto">
          <a:xfrm>
            <a:off x="725760" y="422275"/>
            <a:ext cx="7086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dirty="0" smtClean="0">
                <a:solidFill>
                  <a:schemeClr val="tx1"/>
                </a:solidFill>
              </a:rPr>
              <a:t>Began testing using a </a:t>
            </a:r>
            <a:r>
              <a:rPr lang="en-CA" dirty="0">
                <a:solidFill>
                  <a:schemeClr val="tx1"/>
                </a:solidFill>
              </a:rPr>
              <a:t>single cell for both cooling and reactions</a:t>
            </a:r>
          </a:p>
        </p:txBody>
      </p:sp>
      <p:pic>
        <p:nvPicPr>
          <p:cNvPr id="58372" name="Picture 4" descr="ISASchem.tif"/>
          <p:cNvPicPr>
            <a:picLocks noChangeAspect="1"/>
          </p:cNvPicPr>
          <p:nvPr/>
        </p:nvPicPr>
        <p:blipFill>
          <a:blip r:embed="rId3" cstate="print">
            <a:extLst>
              <a:ext uri="{28A0092B-C50C-407E-A947-70E740481C1C}">
                <a14:useLocalDpi xmlns:a14="http://schemas.microsoft.com/office/drawing/2010/main" val="0"/>
              </a:ext>
            </a:extLst>
          </a:blip>
          <a:srcRect l="4292" t="35556" r="-455" b="38889"/>
          <a:stretch>
            <a:fillRect/>
          </a:stretch>
        </p:blipFill>
        <p:spPr bwMode="auto">
          <a:xfrm>
            <a:off x="381000" y="1219200"/>
            <a:ext cx="8534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TextBox 5"/>
          <p:cNvSpPr txBox="1">
            <a:spLocks noChangeArrowheads="1"/>
          </p:cNvSpPr>
          <p:nvPr/>
        </p:nvSpPr>
        <p:spPr bwMode="auto">
          <a:xfrm>
            <a:off x="609600" y="1295400"/>
            <a:ext cx="990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sz="1200">
                <a:solidFill>
                  <a:schemeClr val="tx1"/>
                </a:solidFill>
              </a:rPr>
              <a:t>Lab Ground</a:t>
            </a:r>
          </a:p>
        </p:txBody>
      </p:sp>
      <p:sp>
        <p:nvSpPr>
          <p:cNvPr id="58374" name="TextBox 6"/>
          <p:cNvSpPr txBox="1">
            <a:spLocks noChangeArrowheads="1"/>
          </p:cNvSpPr>
          <p:nvPr/>
        </p:nvSpPr>
        <p:spPr bwMode="auto">
          <a:xfrm>
            <a:off x="1524000" y="1174750"/>
            <a:ext cx="1143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sz="1200">
                <a:solidFill>
                  <a:schemeClr val="tx1"/>
                </a:solidFill>
              </a:rPr>
              <a:t>Deceleration Lenses</a:t>
            </a:r>
          </a:p>
        </p:txBody>
      </p:sp>
      <p:sp>
        <p:nvSpPr>
          <p:cNvPr id="58375" name="TextBox 7"/>
          <p:cNvSpPr txBox="1">
            <a:spLocks noChangeArrowheads="1"/>
          </p:cNvSpPr>
          <p:nvPr/>
        </p:nvSpPr>
        <p:spPr bwMode="auto">
          <a:xfrm>
            <a:off x="2743200" y="1177925"/>
            <a:ext cx="1143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sz="1200">
                <a:solidFill>
                  <a:schemeClr val="tx1"/>
                </a:solidFill>
              </a:rPr>
              <a:t>Deceleration Quads</a:t>
            </a:r>
          </a:p>
        </p:txBody>
      </p:sp>
      <p:sp>
        <p:nvSpPr>
          <p:cNvPr id="58376" name="TextBox 8"/>
          <p:cNvSpPr txBox="1">
            <a:spLocks noChangeArrowheads="1"/>
          </p:cNvSpPr>
          <p:nvPr/>
        </p:nvSpPr>
        <p:spPr bwMode="auto">
          <a:xfrm>
            <a:off x="4124325" y="1177925"/>
            <a:ext cx="1447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sz="1200">
                <a:solidFill>
                  <a:schemeClr val="tx1"/>
                </a:solidFill>
              </a:rPr>
              <a:t>Cooling / Reaction  Cell</a:t>
            </a:r>
          </a:p>
        </p:txBody>
      </p:sp>
      <p:sp>
        <p:nvSpPr>
          <p:cNvPr id="58377" name="TextBox 9"/>
          <p:cNvSpPr txBox="1">
            <a:spLocks noChangeArrowheads="1"/>
          </p:cNvSpPr>
          <p:nvPr/>
        </p:nvSpPr>
        <p:spPr bwMode="auto">
          <a:xfrm>
            <a:off x="5867400" y="1177925"/>
            <a:ext cx="1143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sz="1200">
                <a:solidFill>
                  <a:schemeClr val="tx1"/>
                </a:solidFill>
              </a:rPr>
              <a:t>Acceleration  Quad, Lenses</a:t>
            </a:r>
          </a:p>
        </p:txBody>
      </p:sp>
      <p:sp>
        <p:nvSpPr>
          <p:cNvPr id="58378" name="TextBox 10"/>
          <p:cNvSpPr txBox="1">
            <a:spLocks noChangeArrowheads="1"/>
          </p:cNvSpPr>
          <p:nvPr/>
        </p:nvSpPr>
        <p:spPr bwMode="auto">
          <a:xfrm>
            <a:off x="7239000" y="1295400"/>
            <a:ext cx="990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sz="1200">
                <a:solidFill>
                  <a:schemeClr val="tx1"/>
                </a:solidFill>
              </a:rPr>
              <a:t>Lab Ground</a:t>
            </a:r>
          </a:p>
        </p:txBody>
      </p:sp>
      <p:sp>
        <p:nvSpPr>
          <p:cNvPr id="58379" name="TextBox 11"/>
          <p:cNvSpPr txBox="1">
            <a:spLocks noChangeArrowheads="1"/>
          </p:cNvSpPr>
          <p:nvPr/>
        </p:nvSpPr>
        <p:spPr bwMode="auto">
          <a:xfrm>
            <a:off x="7589838" y="1968500"/>
            <a:ext cx="1295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sz="1200" dirty="0">
                <a:solidFill>
                  <a:schemeClr val="tx1"/>
                </a:solidFill>
              </a:rPr>
              <a:t>To Accelerator</a:t>
            </a:r>
          </a:p>
        </p:txBody>
      </p:sp>
      <p:cxnSp>
        <p:nvCxnSpPr>
          <p:cNvPr id="58380" name="Straight Arrow Connector 14"/>
          <p:cNvCxnSpPr>
            <a:cxnSpLocks noChangeShapeType="1"/>
          </p:cNvCxnSpPr>
          <p:nvPr/>
        </p:nvCxnSpPr>
        <p:spPr bwMode="auto">
          <a:xfrm flipV="1">
            <a:off x="533400" y="2111375"/>
            <a:ext cx="7056438" cy="22225"/>
          </a:xfrm>
          <a:prstGeom prst="straightConnector1">
            <a:avLst/>
          </a:prstGeom>
          <a:noFill/>
          <a:ln w="19050" algn="ctr">
            <a:solidFill>
              <a:srgbClr val="008080"/>
            </a:solidFill>
            <a:round/>
            <a:headEnd/>
            <a:tailEnd type="stealth" w="med" len="lg"/>
          </a:ln>
          <a:extLst>
            <a:ext uri="{909E8E84-426E-40DD-AFC4-6F175D3DCCD1}">
              <a14:hiddenFill xmlns:a14="http://schemas.microsoft.com/office/drawing/2010/main">
                <a:noFill/>
              </a14:hiddenFill>
            </a:ext>
          </a:extLst>
        </p:spPr>
      </p:cxnSp>
      <p:pic>
        <p:nvPicPr>
          <p:cNvPr id="18" name="Picture 17" descr="DSCN1719a.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733800"/>
            <a:ext cx="3387725"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DSCN4054.JPG"/>
          <p:cNvPicPr>
            <a:picLocks noChangeAspect="1"/>
          </p:cNvPicPr>
          <p:nvPr/>
        </p:nvPicPr>
        <p:blipFill>
          <a:blip r:embed="rId5" cstate="print">
            <a:extLst>
              <a:ext uri="{28A0092B-C50C-407E-A947-70E740481C1C}">
                <a14:useLocalDpi xmlns:a14="http://schemas.microsoft.com/office/drawing/2010/main" val="0"/>
              </a:ext>
            </a:extLst>
          </a:blip>
          <a:srcRect t="12706" b="6276"/>
          <a:stretch>
            <a:fillRect/>
          </a:stretch>
        </p:blipFill>
        <p:spPr bwMode="auto">
          <a:xfrm>
            <a:off x="1143000" y="3030538"/>
            <a:ext cx="6248400" cy="379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descr="DSCN4198a.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09800" y="3036888"/>
            <a:ext cx="4954588" cy="379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DSCN3940c.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82900" y="3124200"/>
            <a:ext cx="6261100" cy="365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7" name="Oval 21"/>
          <p:cNvSpPr>
            <a:spLocks noChangeArrowheads="1"/>
          </p:cNvSpPr>
          <p:nvPr/>
        </p:nvSpPr>
        <p:spPr bwMode="auto">
          <a:xfrm>
            <a:off x="381000" y="1447800"/>
            <a:ext cx="2667000" cy="1447800"/>
          </a:xfrm>
          <a:prstGeom prst="ellipse">
            <a:avLst/>
          </a:prstGeom>
          <a:noFill/>
          <a:ln w="25400" algn="ctr">
            <a:solidFill>
              <a:srgbClr val="FF6600"/>
            </a:solidFill>
            <a:prstDash val="sysDot"/>
            <a:round/>
            <a:headEnd/>
            <a:tailEnd/>
          </a:ln>
          <a:extLst>
            <a:ext uri="{909E8E84-426E-40DD-AFC4-6F175D3DCCD1}">
              <a14:hiddenFill xmlns:a14="http://schemas.microsoft.com/office/drawing/2010/main">
                <a:solidFill>
                  <a:srgbClr val="FFFFFF"/>
                </a:solidFill>
              </a14:hiddenFill>
            </a:ext>
          </a:extLst>
        </p:spPr>
        <p:txBody>
          <a:bodyPr anchor="ctr">
            <a:spAutoFit/>
          </a:bodyPr>
          <a:lstStyle/>
          <a:p>
            <a:pPr eaLnBrk="1" hangingPunct="1"/>
            <a:endParaRPr lang="en-CA">
              <a:solidFill>
                <a:srgbClr val="66FF33"/>
              </a:solidFill>
            </a:endParaRPr>
          </a:p>
        </p:txBody>
      </p:sp>
      <p:sp>
        <p:nvSpPr>
          <p:cNvPr id="19478" name="Oval 22"/>
          <p:cNvSpPr>
            <a:spLocks noChangeArrowheads="1"/>
          </p:cNvSpPr>
          <p:nvPr/>
        </p:nvSpPr>
        <p:spPr bwMode="auto">
          <a:xfrm>
            <a:off x="2514600" y="1447800"/>
            <a:ext cx="3733800" cy="1447800"/>
          </a:xfrm>
          <a:prstGeom prst="ellipse">
            <a:avLst/>
          </a:prstGeom>
          <a:noFill/>
          <a:ln w="25400" algn="ctr">
            <a:solidFill>
              <a:srgbClr val="FF6600"/>
            </a:solidFill>
            <a:prstDash val="sysDot"/>
            <a:round/>
            <a:headEnd/>
            <a:tailEnd/>
          </a:ln>
          <a:extLst>
            <a:ext uri="{909E8E84-426E-40DD-AFC4-6F175D3DCCD1}">
              <a14:hiddenFill xmlns:a14="http://schemas.microsoft.com/office/drawing/2010/main">
                <a:solidFill>
                  <a:srgbClr val="FFFFFF"/>
                </a:solidFill>
              </a14:hiddenFill>
            </a:ext>
          </a:extLst>
        </p:spPr>
        <p:txBody>
          <a:bodyPr anchor="ctr">
            <a:spAutoFit/>
          </a:bodyPr>
          <a:lstStyle/>
          <a:p>
            <a:pPr eaLnBrk="1" hangingPunct="1"/>
            <a:endParaRPr lang="en-CA">
              <a:solidFill>
                <a:srgbClr val="66FF33"/>
              </a:solidFill>
            </a:endParaRPr>
          </a:p>
        </p:txBody>
      </p:sp>
      <p:sp>
        <p:nvSpPr>
          <p:cNvPr id="19479" name="Oval 23"/>
          <p:cNvSpPr>
            <a:spLocks noChangeArrowheads="1"/>
          </p:cNvSpPr>
          <p:nvPr/>
        </p:nvSpPr>
        <p:spPr bwMode="auto">
          <a:xfrm>
            <a:off x="5715000" y="1419225"/>
            <a:ext cx="3124200" cy="1447800"/>
          </a:xfrm>
          <a:prstGeom prst="ellipse">
            <a:avLst/>
          </a:prstGeom>
          <a:noFill/>
          <a:ln w="25400" algn="ctr">
            <a:solidFill>
              <a:srgbClr val="FF6600"/>
            </a:solidFill>
            <a:prstDash val="sysDot"/>
            <a:round/>
            <a:headEnd/>
            <a:tailEnd/>
          </a:ln>
          <a:extLst>
            <a:ext uri="{909E8E84-426E-40DD-AFC4-6F175D3DCCD1}">
              <a14:hiddenFill xmlns:a14="http://schemas.microsoft.com/office/drawing/2010/main">
                <a:solidFill>
                  <a:srgbClr val="FFFFFF"/>
                </a:solidFill>
              </a14:hiddenFill>
            </a:ext>
          </a:extLst>
        </p:spPr>
        <p:txBody>
          <a:bodyPr anchor="ctr">
            <a:spAutoFit/>
          </a:bodyPr>
          <a:lstStyle/>
          <a:p>
            <a:pPr eaLnBrk="1" hangingPunct="1"/>
            <a:endParaRPr lang="en-CA">
              <a:solidFill>
                <a:srgbClr val="66FF33"/>
              </a:solidFill>
            </a:endParaRPr>
          </a:p>
        </p:txBody>
      </p:sp>
      <p:sp>
        <p:nvSpPr>
          <p:cNvPr id="19480" name="Oval 24"/>
          <p:cNvSpPr>
            <a:spLocks noChangeArrowheads="1"/>
          </p:cNvSpPr>
          <p:nvPr/>
        </p:nvSpPr>
        <p:spPr bwMode="auto">
          <a:xfrm>
            <a:off x="3962400" y="1447800"/>
            <a:ext cx="1762125" cy="1447800"/>
          </a:xfrm>
          <a:prstGeom prst="ellipse">
            <a:avLst/>
          </a:prstGeom>
          <a:noFill/>
          <a:ln w="25400" algn="ctr">
            <a:solidFill>
              <a:srgbClr val="FF6600"/>
            </a:solidFill>
            <a:prstDash val="sysDot"/>
            <a:round/>
            <a:headEnd/>
            <a:tailEnd/>
          </a:ln>
          <a:extLst>
            <a:ext uri="{909E8E84-426E-40DD-AFC4-6F175D3DCCD1}">
              <a14:hiddenFill xmlns:a14="http://schemas.microsoft.com/office/drawing/2010/main">
                <a:solidFill>
                  <a:srgbClr val="FFFFFF"/>
                </a:solidFill>
              </a14:hiddenFill>
            </a:ext>
          </a:extLst>
        </p:spPr>
        <p:txBody>
          <a:bodyPr anchor="ctr">
            <a:spAutoFit/>
          </a:bodyPr>
          <a:lstStyle/>
          <a:p>
            <a:pPr eaLnBrk="1" hangingPunct="1"/>
            <a:endParaRPr lang="en-CA">
              <a:solidFill>
                <a:srgbClr val="66FF33"/>
              </a:solidFill>
            </a:endParaRPr>
          </a:p>
        </p:txBody>
      </p:sp>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25" name="Picture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Tree>
    <p:extLst>
      <p:ext uri="{BB962C8B-B14F-4D97-AF65-F5344CB8AC3E}">
        <p14:creationId xmlns:p14="http://schemas.microsoft.com/office/powerpoint/2010/main" val="30959211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1947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78"/>
                                        </p:tgtEl>
                                        <p:attrNameLst>
                                          <p:attrName>style.visibility</p:attrName>
                                        </p:attrNameLst>
                                      </p:cBhvr>
                                      <p:to>
                                        <p:strVal val="visible"/>
                                      </p:to>
                                    </p:set>
                                  </p:childTnLst>
                                </p:cTn>
                              </p:par>
                              <p:par>
                                <p:cTn id="17" presetID="10" presetClass="exit" presetSubtype="0" fill="hold" nodeType="withEffect">
                                  <p:stCondLst>
                                    <p:cond delay="0"/>
                                  </p:stCondLst>
                                  <p:childTnLst>
                                    <p:animEffect transition="out" filter="fade">
                                      <p:cBhvr>
                                        <p:cTn id="18" dur="1000"/>
                                        <p:tgtEl>
                                          <p:spTgt spid="18"/>
                                        </p:tgtEl>
                                      </p:cBhvr>
                                    </p:animEffect>
                                    <p:set>
                                      <p:cBhvr>
                                        <p:cTn id="19" dur="1" fill="hold">
                                          <p:stCondLst>
                                            <p:cond delay="999"/>
                                          </p:stCondLst>
                                        </p:cTn>
                                        <p:tgtEl>
                                          <p:spTgt spid="18"/>
                                        </p:tgtEl>
                                        <p:attrNameLst>
                                          <p:attrName>style.visibility</p:attrName>
                                        </p:attrNameLst>
                                      </p:cBhvr>
                                      <p:to>
                                        <p:strVal val="hidden"/>
                                      </p:to>
                                    </p:set>
                                  </p:childTnLst>
                                </p:cTn>
                              </p:par>
                              <p:par>
                                <p:cTn id="20" presetID="10" presetClass="exit" presetSubtype="0" fill="hold" grpId="1" nodeType="withEffect">
                                  <p:stCondLst>
                                    <p:cond delay="0"/>
                                  </p:stCondLst>
                                  <p:childTnLst>
                                    <p:animEffect transition="out" filter="fade">
                                      <p:cBhvr>
                                        <p:cTn id="21" dur="1000"/>
                                        <p:tgtEl>
                                          <p:spTgt spid="19477"/>
                                        </p:tgtEl>
                                      </p:cBhvr>
                                    </p:animEffect>
                                    <p:set>
                                      <p:cBhvr>
                                        <p:cTn id="22" dur="1" fill="hold">
                                          <p:stCondLst>
                                            <p:cond delay="999"/>
                                          </p:stCondLst>
                                        </p:cTn>
                                        <p:tgtEl>
                                          <p:spTgt spid="19477"/>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1" presetClass="entr" presetSubtype="0" fill="hold" grpId="0" nodeType="withEffect">
                                  <p:stCondLst>
                                    <p:cond delay="0"/>
                                  </p:stCondLst>
                                  <p:childTnLst>
                                    <p:set>
                                      <p:cBhvr>
                                        <p:cTn id="30" dur="1" fill="hold">
                                          <p:stCondLst>
                                            <p:cond delay="0"/>
                                          </p:stCondLst>
                                        </p:cTn>
                                        <p:tgtEl>
                                          <p:spTgt spid="19480"/>
                                        </p:tgtEl>
                                        <p:attrNameLst>
                                          <p:attrName>style.visibility</p:attrName>
                                        </p:attrNameLst>
                                      </p:cBhvr>
                                      <p:to>
                                        <p:strVal val="visible"/>
                                      </p:to>
                                    </p:set>
                                  </p:childTnLst>
                                </p:cTn>
                              </p:par>
                              <p:par>
                                <p:cTn id="31" presetID="10" presetClass="exit" presetSubtype="0" fill="hold" nodeType="withEffect">
                                  <p:stCondLst>
                                    <p:cond delay="0"/>
                                  </p:stCondLst>
                                  <p:childTnLst>
                                    <p:animEffect transition="out" filter="fade">
                                      <p:cBhvr>
                                        <p:cTn id="32" dur="1000"/>
                                        <p:tgtEl>
                                          <p:spTgt spid="20"/>
                                        </p:tgtEl>
                                      </p:cBhvr>
                                    </p:animEffect>
                                    <p:set>
                                      <p:cBhvr>
                                        <p:cTn id="33" dur="1" fill="hold">
                                          <p:stCondLst>
                                            <p:cond delay="999"/>
                                          </p:stCondLst>
                                        </p:cTn>
                                        <p:tgtEl>
                                          <p:spTgt spid="20"/>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1000"/>
                                        <p:tgtEl>
                                          <p:spTgt spid="19478"/>
                                        </p:tgtEl>
                                      </p:cBhvr>
                                    </p:animEffect>
                                    <p:set>
                                      <p:cBhvr>
                                        <p:cTn id="36" dur="1" fill="hold">
                                          <p:stCondLst>
                                            <p:cond delay="999"/>
                                          </p:stCondLst>
                                        </p:cTn>
                                        <p:tgtEl>
                                          <p:spTgt spid="19478"/>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2"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1+#ppt_w/2"/>
                                          </p:val>
                                        </p:tav>
                                        <p:tav tm="100000">
                                          <p:val>
                                            <p:strVal val="#ppt_x"/>
                                          </p:val>
                                        </p:tav>
                                      </p:tavLst>
                                    </p:anim>
                                    <p:anim calcmode="lin" valueType="num">
                                      <p:cBhvr additive="base">
                                        <p:cTn id="42" dur="500" fill="hold"/>
                                        <p:tgtEl>
                                          <p:spTgt spid="22"/>
                                        </p:tgtEl>
                                        <p:attrNameLst>
                                          <p:attrName>ppt_y</p:attrName>
                                        </p:attrNameLst>
                                      </p:cBhvr>
                                      <p:tavLst>
                                        <p:tav tm="0">
                                          <p:val>
                                            <p:strVal val="#ppt_y"/>
                                          </p:val>
                                        </p:tav>
                                        <p:tav tm="100000">
                                          <p:val>
                                            <p:strVal val="#ppt_y"/>
                                          </p:val>
                                        </p:tav>
                                      </p:tavLst>
                                    </p:anim>
                                  </p:childTnLst>
                                </p:cTn>
                              </p:par>
                              <p:par>
                                <p:cTn id="43" presetID="1" presetClass="entr" presetSubtype="0" fill="hold" grpId="0" nodeType="withEffect">
                                  <p:stCondLst>
                                    <p:cond delay="0"/>
                                  </p:stCondLst>
                                  <p:childTnLst>
                                    <p:set>
                                      <p:cBhvr>
                                        <p:cTn id="44" dur="1" fill="hold">
                                          <p:stCondLst>
                                            <p:cond delay="0"/>
                                          </p:stCondLst>
                                        </p:cTn>
                                        <p:tgtEl>
                                          <p:spTgt spid="19479"/>
                                        </p:tgtEl>
                                        <p:attrNameLst>
                                          <p:attrName>style.visibility</p:attrName>
                                        </p:attrNameLst>
                                      </p:cBhvr>
                                      <p:to>
                                        <p:strVal val="visible"/>
                                      </p:to>
                                    </p:set>
                                  </p:childTnLst>
                                </p:cTn>
                              </p:par>
                              <p:par>
                                <p:cTn id="45" presetID="10" presetClass="exit" presetSubtype="0" fill="hold" nodeType="withEffect">
                                  <p:stCondLst>
                                    <p:cond delay="0"/>
                                  </p:stCondLst>
                                  <p:childTnLst>
                                    <p:animEffect transition="out" filter="fade">
                                      <p:cBhvr>
                                        <p:cTn id="46" dur="500"/>
                                        <p:tgtEl>
                                          <p:spTgt spid="21"/>
                                        </p:tgtEl>
                                      </p:cBhvr>
                                    </p:animEffect>
                                    <p:set>
                                      <p:cBhvr>
                                        <p:cTn id="47" dur="1" fill="hold">
                                          <p:stCondLst>
                                            <p:cond delay="499"/>
                                          </p:stCondLst>
                                        </p:cTn>
                                        <p:tgtEl>
                                          <p:spTgt spid="21"/>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19480"/>
                                        </p:tgtEl>
                                      </p:cBhvr>
                                    </p:animEffect>
                                    <p:set>
                                      <p:cBhvr>
                                        <p:cTn id="50" dur="1" fill="hold">
                                          <p:stCondLst>
                                            <p:cond delay="499"/>
                                          </p:stCondLst>
                                        </p:cTn>
                                        <p:tgtEl>
                                          <p:spTgt spid="194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7" grpId="0" animBg="1"/>
      <p:bldP spid="19477" grpId="1" animBg="1"/>
      <p:bldP spid="19478" grpId="0" animBg="1"/>
      <p:bldP spid="19478" grpId="1" animBg="1"/>
      <p:bldP spid="19479" grpId="0" animBg="1"/>
      <p:bldP spid="19480" grpId="0" animBg="1"/>
      <p:bldP spid="19480"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Rectangle 7"/>
          <p:cNvSpPr>
            <a:spLocks noChangeArrowheads="1"/>
          </p:cNvSpPr>
          <p:nvPr/>
        </p:nvSpPr>
        <p:spPr bwMode="auto">
          <a:xfrm>
            <a:off x="1066800" y="441325"/>
            <a:ext cx="6934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US" altLang="en-US" sz="2000" dirty="0">
                <a:solidFill>
                  <a:schemeClr val="tx1"/>
                </a:solidFill>
              </a:rPr>
              <a:t>Isobar Suppression </a:t>
            </a:r>
            <a:r>
              <a:rPr lang="en-US" altLang="en-US" sz="2000" dirty="0" smtClean="0">
                <a:solidFill>
                  <a:schemeClr val="tx1"/>
                </a:solidFill>
              </a:rPr>
              <a:t>Demonstration:  </a:t>
            </a:r>
            <a:r>
              <a:rPr lang="en-US" altLang="en-US" sz="2000" i="1" dirty="0" err="1">
                <a:solidFill>
                  <a:schemeClr val="tx1"/>
                </a:solidFill>
              </a:rPr>
              <a:t>Sr</a:t>
            </a:r>
            <a:r>
              <a:rPr lang="en-US" altLang="en-US" sz="2000" i="1" dirty="0">
                <a:solidFill>
                  <a:schemeClr val="tx1"/>
                </a:solidFill>
              </a:rPr>
              <a:t> – Y – </a:t>
            </a:r>
            <a:r>
              <a:rPr lang="en-US" altLang="en-US" sz="2000" i="1" dirty="0" err="1">
                <a:solidFill>
                  <a:schemeClr val="tx1"/>
                </a:solidFill>
              </a:rPr>
              <a:t>Zr</a:t>
            </a:r>
            <a:r>
              <a:rPr lang="en-US" altLang="en-US" sz="2000" i="1" dirty="0">
                <a:solidFill>
                  <a:schemeClr val="tx1"/>
                </a:solidFill>
              </a:rPr>
              <a:t> system</a:t>
            </a:r>
            <a:r>
              <a:rPr lang="en-US" altLang="en-US" sz="2000" dirty="0"/>
              <a:t>:</a:t>
            </a:r>
          </a:p>
        </p:txBody>
      </p:sp>
      <p:sp>
        <p:nvSpPr>
          <p:cNvPr id="174084" name="TextBox 10"/>
          <p:cNvSpPr txBox="1">
            <a:spLocks noChangeArrowheads="1"/>
          </p:cNvSpPr>
          <p:nvPr/>
        </p:nvSpPr>
        <p:spPr bwMode="auto">
          <a:xfrm>
            <a:off x="1447800" y="838200"/>
            <a:ext cx="6781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altLang="en-US" dirty="0">
                <a:solidFill>
                  <a:schemeClr val="tx1"/>
                </a:solidFill>
              </a:rPr>
              <a:t>Simulate </a:t>
            </a:r>
            <a:r>
              <a:rPr lang="en-CA" altLang="en-US" baseline="30000" dirty="0">
                <a:solidFill>
                  <a:schemeClr val="tx1"/>
                </a:solidFill>
              </a:rPr>
              <a:t>90</a:t>
            </a:r>
            <a:r>
              <a:rPr lang="en-CA" altLang="en-US" dirty="0">
                <a:solidFill>
                  <a:schemeClr val="tx1"/>
                </a:solidFill>
              </a:rPr>
              <a:t>Sr with </a:t>
            </a:r>
            <a:r>
              <a:rPr lang="en-CA" altLang="en-US" baseline="30000" dirty="0">
                <a:solidFill>
                  <a:schemeClr val="tx1"/>
                </a:solidFill>
              </a:rPr>
              <a:t>88</a:t>
            </a:r>
            <a:r>
              <a:rPr lang="en-CA" altLang="en-US" dirty="0">
                <a:solidFill>
                  <a:schemeClr val="tx1"/>
                </a:solidFill>
              </a:rPr>
              <a:t>Sr</a:t>
            </a:r>
          </a:p>
        </p:txBody>
      </p:sp>
      <p:pic>
        <p:nvPicPr>
          <p:cNvPr id="174085" name="Picture 9" descr="Sr-Y-Zr-Atten-NO2-1"/>
          <p:cNvPicPr>
            <a:picLocks noChangeAspect="1" noChangeArrowheads="1"/>
          </p:cNvPicPr>
          <p:nvPr/>
        </p:nvPicPr>
        <p:blipFill>
          <a:blip r:embed="rId2" cstate="print">
            <a:extLst>
              <a:ext uri="{28A0092B-C50C-407E-A947-70E740481C1C}">
                <a14:useLocalDpi xmlns:a14="http://schemas.microsoft.com/office/drawing/2010/main" val="0"/>
              </a:ext>
            </a:extLst>
          </a:blip>
          <a:srcRect l="4945" t="9071" r="4945" b="3024"/>
          <a:stretch>
            <a:fillRect/>
          </a:stretch>
        </p:blipFill>
        <p:spPr bwMode="auto">
          <a:xfrm>
            <a:off x="365125" y="1370013"/>
            <a:ext cx="8329613" cy="531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Tree>
    <p:extLst>
      <p:ext uri="{BB962C8B-B14F-4D97-AF65-F5344CB8AC3E}">
        <p14:creationId xmlns:p14="http://schemas.microsoft.com/office/powerpoint/2010/main" val="1462697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8" name="TextBox 10"/>
          <p:cNvSpPr txBox="1">
            <a:spLocks noChangeArrowheads="1"/>
          </p:cNvSpPr>
          <p:nvPr/>
        </p:nvSpPr>
        <p:spPr bwMode="auto">
          <a:xfrm>
            <a:off x="1447800" y="838200"/>
            <a:ext cx="6781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altLang="en-US" dirty="0">
                <a:solidFill>
                  <a:schemeClr val="tx1"/>
                </a:solidFill>
              </a:rPr>
              <a:t>Simulate </a:t>
            </a:r>
            <a:r>
              <a:rPr lang="en-CA" altLang="en-US" baseline="30000" dirty="0">
                <a:solidFill>
                  <a:schemeClr val="tx1"/>
                </a:solidFill>
              </a:rPr>
              <a:t>90</a:t>
            </a:r>
            <a:r>
              <a:rPr lang="en-CA" altLang="en-US" dirty="0">
                <a:solidFill>
                  <a:schemeClr val="tx1"/>
                </a:solidFill>
              </a:rPr>
              <a:t>Sr with </a:t>
            </a:r>
            <a:r>
              <a:rPr lang="en-CA" altLang="en-US" baseline="30000" dirty="0">
                <a:solidFill>
                  <a:schemeClr val="tx1"/>
                </a:solidFill>
              </a:rPr>
              <a:t>88</a:t>
            </a:r>
            <a:r>
              <a:rPr lang="en-CA" altLang="en-US" dirty="0">
                <a:solidFill>
                  <a:schemeClr val="tx1"/>
                </a:solidFill>
              </a:rPr>
              <a:t>Sr,  </a:t>
            </a:r>
            <a:r>
              <a:rPr lang="en-CA" altLang="en-US" baseline="30000" dirty="0">
                <a:solidFill>
                  <a:schemeClr val="tx1"/>
                </a:solidFill>
              </a:rPr>
              <a:t>90</a:t>
            </a:r>
            <a:r>
              <a:rPr lang="en-CA" altLang="en-US" dirty="0">
                <a:solidFill>
                  <a:schemeClr val="tx1"/>
                </a:solidFill>
              </a:rPr>
              <a:t>Zr as itself</a:t>
            </a:r>
          </a:p>
        </p:txBody>
      </p:sp>
      <p:pic>
        <p:nvPicPr>
          <p:cNvPr id="175109" name="Picture 6" descr="Sr-Y-Zr-Atten-NO2-2"/>
          <p:cNvPicPr>
            <a:picLocks noChangeAspect="1" noChangeArrowheads="1"/>
          </p:cNvPicPr>
          <p:nvPr/>
        </p:nvPicPr>
        <p:blipFill>
          <a:blip r:embed="rId2" cstate="print">
            <a:extLst>
              <a:ext uri="{28A0092B-C50C-407E-A947-70E740481C1C}">
                <a14:useLocalDpi xmlns:a14="http://schemas.microsoft.com/office/drawing/2010/main" val="0"/>
              </a:ext>
            </a:extLst>
          </a:blip>
          <a:srcRect l="4945" t="9071" r="4945" b="3024"/>
          <a:stretch>
            <a:fillRect/>
          </a:stretch>
        </p:blipFill>
        <p:spPr bwMode="auto">
          <a:xfrm>
            <a:off x="365125" y="1370013"/>
            <a:ext cx="8329613" cy="531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3" name="Line 7"/>
          <p:cNvSpPr>
            <a:spLocks noChangeShapeType="1"/>
          </p:cNvSpPr>
          <p:nvPr/>
        </p:nvSpPr>
        <p:spPr bwMode="auto">
          <a:xfrm>
            <a:off x="3733800" y="3886200"/>
            <a:ext cx="0" cy="1447800"/>
          </a:xfrm>
          <a:prstGeom prst="line">
            <a:avLst/>
          </a:prstGeom>
          <a:noFill/>
          <a:ln w="31750">
            <a:solidFill>
              <a:srgbClr val="000080"/>
            </a:solidFill>
            <a:round/>
            <a:headEnd/>
            <a:tailEnd type="stealth" w="med" len="lg"/>
          </a:ln>
          <a:extLst>
            <a:ext uri="{909E8E84-426E-40DD-AFC4-6F175D3DCCD1}">
              <a14:hiddenFill xmlns:a14="http://schemas.microsoft.com/office/drawing/2010/main">
                <a:noFill/>
              </a14:hiddenFill>
            </a:ext>
          </a:extLst>
        </p:spPr>
        <p:txBody>
          <a:bodyPr>
            <a:spAutoFit/>
          </a:bodyPr>
          <a:lstStyle/>
          <a:p>
            <a:endParaRPr lang="en-CA"/>
          </a:p>
        </p:txBody>
      </p:sp>
      <p:sp>
        <p:nvSpPr>
          <p:cNvPr id="91144" name="Line 8"/>
          <p:cNvSpPr>
            <a:spLocks noChangeShapeType="1"/>
          </p:cNvSpPr>
          <p:nvPr/>
        </p:nvSpPr>
        <p:spPr bwMode="auto">
          <a:xfrm flipV="1">
            <a:off x="3752850" y="1828800"/>
            <a:ext cx="0" cy="1524000"/>
          </a:xfrm>
          <a:prstGeom prst="line">
            <a:avLst/>
          </a:prstGeom>
          <a:noFill/>
          <a:ln w="31750">
            <a:solidFill>
              <a:srgbClr val="000080"/>
            </a:solidFill>
            <a:round/>
            <a:headEnd/>
            <a:tailEnd type="stealth" w="med" len="lg"/>
          </a:ln>
          <a:extLst>
            <a:ext uri="{909E8E84-426E-40DD-AFC4-6F175D3DCCD1}">
              <a14:hiddenFill xmlns:a14="http://schemas.microsoft.com/office/drawing/2010/main">
                <a:noFill/>
              </a14:hiddenFill>
            </a:ext>
          </a:extLst>
        </p:spPr>
        <p:txBody>
          <a:bodyPr>
            <a:spAutoFit/>
          </a:bodyPr>
          <a:lstStyle/>
          <a:p>
            <a:endParaRPr lang="en-CA"/>
          </a:p>
        </p:txBody>
      </p:sp>
      <p:sp>
        <p:nvSpPr>
          <p:cNvPr id="91145" name="Text Box 9"/>
          <p:cNvSpPr txBox="1">
            <a:spLocks noChangeArrowheads="1"/>
          </p:cNvSpPr>
          <p:nvPr/>
        </p:nvSpPr>
        <p:spPr bwMode="auto">
          <a:xfrm>
            <a:off x="2590800" y="3352800"/>
            <a:ext cx="3276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spcBef>
                <a:spcPct val="50000"/>
              </a:spcBef>
            </a:pPr>
            <a:r>
              <a:rPr lang="en-US" altLang="en-US" sz="2000">
                <a:solidFill>
                  <a:srgbClr val="000099"/>
                </a:solidFill>
              </a:rPr>
              <a:t>ZrF</a:t>
            </a:r>
            <a:r>
              <a:rPr lang="en-US" altLang="en-US" sz="2000" baseline="-25000">
                <a:solidFill>
                  <a:srgbClr val="000099"/>
                </a:solidFill>
              </a:rPr>
              <a:t>3</a:t>
            </a:r>
            <a:r>
              <a:rPr lang="en-US" altLang="en-US" sz="2000" baseline="48000">
                <a:solidFill>
                  <a:srgbClr val="000099"/>
                </a:solidFill>
                <a:cs typeface="Arial" charset="0"/>
              </a:rPr>
              <a:t>–</a:t>
            </a:r>
            <a:r>
              <a:rPr lang="en-US" altLang="en-US" sz="2000">
                <a:solidFill>
                  <a:srgbClr val="000099"/>
                </a:solidFill>
              </a:rPr>
              <a:t> / SrF</a:t>
            </a:r>
            <a:r>
              <a:rPr lang="en-US" altLang="en-US" sz="2000" baseline="-25000">
                <a:solidFill>
                  <a:srgbClr val="000099"/>
                </a:solidFill>
              </a:rPr>
              <a:t>3</a:t>
            </a:r>
            <a:r>
              <a:rPr lang="en-US" altLang="en-US" sz="2000" baseline="48000">
                <a:solidFill>
                  <a:srgbClr val="000099"/>
                </a:solidFill>
                <a:cs typeface="Arial" charset="0"/>
              </a:rPr>
              <a:t>–</a:t>
            </a:r>
            <a:r>
              <a:rPr lang="en-US" altLang="en-US" sz="2000">
                <a:solidFill>
                  <a:srgbClr val="000099"/>
                </a:solidFill>
              </a:rPr>
              <a:t> = 4 x 10</a:t>
            </a:r>
            <a:r>
              <a:rPr lang="en-US" altLang="en-US" sz="2000" baseline="40000">
                <a:solidFill>
                  <a:srgbClr val="000099"/>
                </a:solidFill>
              </a:rPr>
              <a:t>-6</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0" name="Rectangle 7"/>
          <p:cNvSpPr>
            <a:spLocks noChangeArrowheads="1"/>
          </p:cNvSpPr>
          <p:nvPr/>
        </p:nvSpPr>
        <p:spPr bwMode="auto">
          <a:xfrm>
            <a:off x="1066800" y="441325"/>
            <a:ext cx="6934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US" altLang="en-US" sz="2000" dirty="0">
                <a:solidFill>
                  <a:schemeClr val="tx1"/>
                </a:solidFill>
              </a:rPr>
              <a:t>Isobar Suppression </a:t>
            </a:r>
            <a:r>
              <a:rPr lang="en-US" altLang="en-US" sz="2000" dirty="0" smtClean="0">
                <a:solidFill>
                  <a:schemeClr val="tx1"/>
                </a:solidFill>
              </a:rPr>
              <a:t>Demonstration:  </a:t>
            </a:r>
            <a:r>
              <a:rPr lang="en-US" altLang="en-US" sz="2000" i="1" dirty="0" err="1">
                <a:solidFill>
                  <a:schemeClr val="tx1"/>
                </a:solidFill>
              </a:rPr>
              <a:t>Sr</a:t>
            </a:r>
            <a:r>
              <a:rPr lang="en-US" altLang="en-US" sz="2000" i="1" dirty="0">
                <a:solidFill>
                  <a:schemeClr val="tx1"/>
                </a:solidFill>
              </a:rPr>
              <a:t> – Y – </a:t>
            </a:r>
            <a:r>
              <a:rPr lang="en-US" altLang="en-US" sz="2000" i="1" dirty="0" err="1">
                <a:solidFill>
                  <a:schemeClr val="tx1"/>
                </a:solidFill>
              </a:rPr>
              <a:t>Zr</a:t>
            </a:r>
            <a:r>
              <a:rPr lang="en-US" altLang="en-US" sz="2000" i="1" dirty="0">
                <a:solidFill>
                  <a:schemeClr val="tx1"/>
                </a:solidFill>
              </a:rPr>
              <a:t> system</a:t>
            </a:r>
            <a:r>
              <a:rPr lang="en-US" altLang="en-US" sz="2000" dirty="0"/>
              <a:t>:</a:t>
            </a:r>
          </a:p>
        </p:txBody>
      </p:sp>
    </p:spTree>
    <p:extLst>
      <p:ext uri="{BB962C8B-B14F-4D97-AF65-F5344CB8AC3E}">
        <p14:creationId xmlns:p14="http://schemas.microsoft.com/office/powerpoint/2010/main" val="26515864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1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114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1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3" grpId="0" animBg="1"/>
      <p:bldP spid="91144" grpId="0" animBg="1"/>
      <p:bldP spid="911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2" name="TextBox 10"/>
          <p:cNvSpPr txBox="1">
            <a:spLocks noChangeArrowheads="1"/>
          </p:cNvSpPr>
          <p:nvPr/>
        </p:nvSpPr>
        <p:spPr bwMode="auto">
          <a:xfrm>
            <a:off x="1447800" y="838200"/>
            <a:ext cx="6781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altLang="en-US" dirty="0">
                <a:solidFill>
                  <a:schemeClr val="tx1"/>
                </a:solidFill>
              </a:rPr>
              <a:t>Simulate </a:t>
            </a:r>
            <a:r>
              <a:rPr lang="en-CA" altLang="en-US" baseline="30000" dirty="0">
                <a:solidFill>
                  <a:schemeClr val="tx1"/>
                </a:solidFill>
              </a:rPr>
              <a:t>90</a:t>
            </a:r>
            <a:r>
              <a:rPr lang="en-CA" altLang="en-US" dirty="0">
                <a:solidFill>
                  <a:schemeClr val="tx1"/>
                </a:solidFill>
              </a:rPr>
              <a:t>Sr with </a:t>
            </a:r>
            <a:r>
              <a:rPr lang="en-CA" altLang="en-US" baseline="30000" dirty="0">
                <a:solidFill>
                  <a:schemeClr val="tx1"/>
                </a:solidFill>
              </a:rPr>
              <a:t>88</a:t>
            </a:r>
            <a:r>
              <a:rPr lang="en-CA" altLang="en-US" dirty="0">
                <a:solidFill>
                  <a:schemeClr val="tx1"/>
                </a:solidFill>
              </a:rPr>
              <a:t>Sr,  </a:t>
            </a:r>
            <a:r>
              <a:rPr lang="en-CA" altLang="en-US" baseline="30000" dirty="0">
                <a:solidFill>
                  <a:schemeClr val="tx1"/>
                </a:solidFill>
              </a:rPr>
              <a:t>90</a:t>
            </a:r>
            <a:r>
              <a:rPr lang="en-CA" altLang="en-US" dirty="0">
                <a:solidFill>
                  <a:schemeClr val="tx1"/>
                </a:solidFill>
              </a:rPr>
              <a:t>Zr as itself and </a:t>
            </a:r>
            <a:r>
              <a:rPr lang="en-CA" altLang="en-US" baseline="30000" dirty="0">
                <a:solidFill>
                  <a:schemeClr val="tx1"/>
                </a:solidFill>
              </a:rPr>
              <a:t>90</a:t>
            </a:r>
            <a:r>
              <a:rPr lang="en-CA" altLang="en-US" dirty="0">
                <a:solidFill>
                  <a:schemeClr val="tx1"/>
                </a:solidFill>
              </a:rPr>
              <a:t>Y with </a:t>
            </a:r>
            <a:r>
              <a:rPr lang="en-CA" altLang="en-US" baseline="30000" dirty="0">
                <a:solidFill>
                  <a:schemeClr val="tx1"/>
                </a:solidFill>
              </a:rPr>
              <a:t>89</a:t>
            </a:r>
            <a:r>
              <a:rPr lang="en-CA" altLang="en-US" dirty="0">
                <a:solidFill>
                  <a:schemeClr val="tx1"/>
                </a:solidFill>
              </a:rPr>
              <a:t> Y</a:t>
            </a:r>
          </a:p>
        </p:txBody>
      </p:sp>
      <p:pic>
        <p:nvPicPr>
          <p:cNvPr id="176133" name="Picture 6" descr="Sr-Y-Zr-Atten-NO2"/>
          <p:cNvPicPr>
            <a:picLocks noChangeAspect="1" noChangeArrowheads="1"/>
          </p:cNvPicPr>
          <p:nvPr/>
        </p:nvPicPr>
        <p:blipFill>
          <a:blip r:embed="rId2" cstate="print">
            <a:extLst>
              <a:ext uri="{28A0092B-C50C-407E-A947-70E740481C1C}">
                <a14:useLocalDpi xmlns:a14="http://schemas.microsoft.com/office/drawing/2010/main" val="0"/>
              </a:ext>
            </a:extLst>
          </a:blip>
          <a:srcRect l="4945" t="9071" r="4945" b="3024"/>
          <a:stretch>
            <a:fillRect/>
          </a:stretch>
        </p:blipFill>
        <p:spPr bwMode="auto">
          <a:xfrm>
            <a:off x="365125" y="1370013"/>
            <a:ext cx="8329613" cy="531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7" name="Rectangle 7"/>
          <p:cNvSpPr>
            <a:spLocks noChangeArrowheads="1"/>
          </p:cNvSpPr>
          <p:nvPr/>
        </p:nvSpPr>
        <p:spPr bwMode="auto">
          <a:xfrm>
            <a:off x="1066800" y="441325"/>
            <a:ext cx="6934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US" altLang="en-US" sz="2000" dirty="0">
                <a:solidFill>
                  <a:schemeClr val="tx1"/>
                </a:solidFill>
              </a:rPr>
              <a:t>Isobar Suppression </a:t>
            </a:r>
            <a:r>
              <a:rPr lang="en-US" altLang="en-US" sz="2000" dirty="0" smtClean="0">
                <a:solidFill>
                  <a:schemeClr val="tx1"/>
                </a:solidFill>
              </a:rPr>
              <a:t>Demonstration:  </a:t>
            </a:r>
            <a:r>
              <a:rPr lang="en-US" altLang="en-US" sz="2000" i="1" dirty="0" err="1">
                <a:solidFill>
                  <a:schemeClr val="tx1"/>
                </a:solidFill>
              </a:rPr>
              <a:t>Sr</a:t>
            </a:r>
            <a:r>
              <a:rPr lang="en-US" altLang="en-US" sz="2000" i="1" dirty="0">
                <a:solidFill>
                  <a:schemeClr val="tx1"/>
                </a:solidFill>
              </a:rPr>
              <a:t> – Y – </a:t>
            </a:r>
            <a:r>
              <a:rPr lang="en-US" altLang="en-US" sz="2000" i="1" dirty="0" err="1">
                <a:solidFill>
                  <a:schemeClr val="tx1"/>
                </a:solidFill>
              </a:rPr>
              <a:t>Zr</a:t>
            </a:r>
            <a:r>
              <a:rPr lang="en-US" altLang="en-US" sz="2000" i="1" dirty="0">
                <a:solidFill>
                  <a:schemeClr val="tx1"/>
                </a:solidFill>
              </a:rPr>
              <a:t> system</a:t>
            </a:r>
            <a:r>
              <a:rPr lang="en-US" altLang="en-US" sz="2000" dirty="0"/>
              <a:t>:</a:t>
            </a:r>
          </a:p>
        </p:txBody>
      </p:sp>
    </p:spTree>
    <p:extLst>
      <p:ext uri="{BB962C8B-B14F-4D97-AF65-F5344CB8AC3E}">
        <p14:creationId xmlns:p14="http://schemas.microsoft.com/office/powerpoint/2010/main" val="18386260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l="11417" t="14348" r="591" b="24847"/>
          <a:stretch>
            <a:fillRect/>
          </a:stretch>
        </p:blipFill>
        <p:spPr bwMode="auto">
          <a:xfrm>
            <a:off x="1828800" y="4879287"/>
            <a:ext cx="5090145" cy="1978713"/>
          </a:xfrm>
          <a:prstGeom prst="rect">
            <a:avLst/>
          </a:prstGeom>
          <a:noFill/>
          <a:ln w="9525">
            <a:noFill/>
            <a:miter lim="800000"/>
            <a:headEnd/>
            <a:tailEnd/>
          </a:ln>
        </p:spPr>
      </p:pic>
      <p:pic>
        <p:nvPicPr>
          <p:cNvPr id="7" name="Picture 6" descr="ISA-EntranceGeom.tif"/>
          <p:cNvPicPr>
            <a:picLocks noChangeAspect="1"/>
          </p:cNvPicPr>
          <p:nvPr/>
        </p:nvPicPr>
        <p:blipFill>
          <a:blip r:embed="rId3" cstate="print">
            <a:extLst>
              <a:ext uri="{BEBA8EAE-BF5A-486C-A8C5-ECC9F3942E4B}">
                <a14:imgProps xmlns:a14="http://schemas.microsoft.com/office/drawing/2010/main">
                  <a14:imgLayer r:embed="rId4">
                    <a14:imgEffect>
                      <a14:saturation sat="208000"/>
                    </a14:imgEffect>
                  </a14:imgLayer>
                </a14:imgProps>
              </a:ext>
            </a:extLst>
          </a:blip>
          <a:srcRect t="13125" r="-212" b="10751"/>
          <a:stretch>
            <a:fillRect/>
          </a:stretch>
        </p:blipFill>
        <p:spPr>
          <a:xfrm>
            <a:off x="1475656" y="1431667"/>
            <a:ext cx="5580993" cy="2743200"/>
          </a:xfrm>
          <a:prstGeom prst="rect">
            <a:avLst/>
          </a:prstGeom>
        </p:spPr>
      </p:pic>
      <p:sp>
        <p:nvSpPr>
          <p:cNvPr id="6" name="Text Box 5"/>
          <p:cNvSpPr txBox="1">
            <a:spLocks noChangeArrowheads="1"/>
          </p:cNvSpPr>
          <p:nvPr/>
        </p:nvSpPr>
        <p:spPr bwMode="auto">
          <a:xfrm>
            <a:off x="323528" y="4355068"/>
            <a:ext cx="8532440" cy="369332"/>
          </a:xfrm>
          <a:prstGeom prst="rect">
            <a:avLst/>
          </a:prstGeom>
          <a:noFill/>
          <a:ln w="9525">
            <a:noFill/>
            <a:miter lim="800000"/>
            <a:headEnd/>
            <a:tailEnd/>
          </a:ln>
        </p:spPr>
        <p:txBody>
          <a:bodyPr wrap="square">
            <a:spAutoFit/>
          </a:bodyPr>
          <a:lstStyle/>
          <a:p>
            <a:pPr eaLnBrk="1" hangingPunct="1">
              <a:spcBef>
                <a:spcPct val="50000"/>
              </a:spcBef>
            </a:pPr>
            <a:r>
              <a:rPr lang="en-US" i="1" dirty="0" smtClean="0"/>
              <a:t>3D view of a deceleration geometry as entered into and displayed by </a:t>
            </a:r>
            <a:r>
              <a:rPr lang="en-US" i="1" dirty="0" err="1" smtClean="0"/>
              <a:t>Simion</a:t>
            </a:r>
            <a:r>
              <a:rPr lang="en-US" i="1" dirty="0" smtClean="0"/>
              <a:t> 8.1</a:t>
            </a:r>
            <a:endParaRPr lang="en-US" i="1" dirty="0"/>
          </a:p>
        </p:txBody>
      </p:sp>
      <p:sp>
        <p:nvSpPr>
          <p:cNvPr id="4" name="TextBox 3"/>
          <p:cNvSpPr txBox="1"/>
          <p:nvPr/>
        </p:nvSpPr>
        <p:spPr>
          <a:xfrm>
            <a:off x="1585382" y="3528536"/>
            <a:ext cx="863178" cy="738664"/>
          </a:xfrm>
          <a:prstGeom prst="rect">
            <a:avLst/>
          </a:prstGeom>
          <a:noFill/>
        </p:spPr>
        <p:txBody>
          <a:bodyPr wrap="square" rtlCol="0">
            <a:spAutoFit/>
          </a:bodyPr>
          <a:lstStyle/>
          <a:p>
            <a:pPr algn="ctr"/>
            <a:r>
              <a:rPr lang="en-CA" sz="1400" dirty="0" smtClean="0"/>
              <a:t>Magnet</a:t>
            </a:r>
          </a:p>
          <a:p>
            <a:pPr algn="ctr"/>
            <a:r>
              <a:rPr lang="en-CA" sz="1400" dirty="0" smtClean="0"/>
              <a:t>Image</a:t>
            </a:r>
          </a:p>
          <a:p>
            <a:pPr algn="ctr"/>
            <a:r>
              <a:rPr lang="en-CA" sz="1400" dirty="0" smtClean="0"/>
              <a:t>Slits</a:t>
            </a:r>
            <a:endParaRPr lang="en-CA" sz="1400" dirty="0"/>
          </a:p>
        </p:txBody>
      </p:sp>
      <p:sp>
        <p:nvSpPr>
          <p:cNvPr id="9" name="TextBox 8"/>
          <p:cNvSpPr txBox="1"/>
          <p:nvPr/>
        </p:nvSpPr>
        <p:spPr>
          <a:xfrm>
            <a:off x="4482176" y="2472075"/>
            <a:ext cx="1025928" cy="523220"/>
          </a:xfrm>
          <a:prstGeom prst="rect">
            <a:avLst/>
          </a:prstGeom>
          <a:noFill/>
        </p:spPr>
        <p:txBody>
          <a:bodyPr wrap="square" rtlCol="0">
            <a:spAutoFit/>
          </a:bodyPr>
          <a:lstStyle/>
          <a:p>
            <a:pPr algn="ctr"/>
            <a:r>
              <a:rPr lang="en-CA" sz="1400" dirty="0" err="1" smtClean="0"/>
              <a:t>Einzel</a:t>
            </a:r>
            <a:r>
              <a:rPr lang="en-CA" sz="1400" dirty="0" smtClean="0"/>
              <a:t> Lens</a:t>
            </a:r>
            <a:endParaRPr lang="en-CA" sz="1400" dirty="0"/>
          </a:p>
        </p:txBody>
      </p:sp>
      <p:sp>
        <p:nvSpPr>
          <p:cNvPr id="10" name="TextBox 9"/>
          <p:cNvSpPr txBox="1"/>
          <p:nvPr/>
        </p:nvSpPr>
        <p:spPr>
          <a:xfrm>
            <a:off x="5436096" y="3672552"/>
            <a:ext cx="1574304" cy="307777"/>
          </a:xfrm>
          <a:prstGeom prst="rect">
            <a:avLst/>
          </a:prstGeom>
          <a:noFill/>
        </p:spPr>
        <p:txBody>
          <a:bodyPr wrap="square" rtlCol="0">
            <a:spAutoFit/>
          </a:bodyPr>
          <a:lstStyle/>
          <a:p>
            <a:pPr algn="ctr"/>
            <a:r>
              <a:rPr lang="en-CA" sz="1400" dirty="0" smtClean="0"/>
              <a:t>Deceleration Gap</a:t>
            </a:r>
          </a:p>
        </p:txBody>
      </p:sp>
      <p:cxnSp>
        <p:nvCxnSpPr>
          <p:cNvPr id="12" name="Straight Arrow Connector 11"/>
          <p:cNvCxnSpPr/>
          <p:nvPr/>
        </p:nvCxnSpPr>
        <p:spPr bwMode="auto">
          <a:xfrm flipH="1">
            <a:off x="5868144" y="3310771"/>
            <a:ext cx="144016" cy="432048"/>
          </a:xfrm>
          <a:prstGeom prst="straightConnector1">
            <a:avLst/>
          </a:prstGeom>
          <a:solidFill>
            <a:schemeClr val="accent1"/>
          </a:solidFill>
          <a:ln w="12700" cap="flat" cmpd="sng" algn="ctr">
            <a:solidFill>
              <a:schemeClr val="tx1"/>
            </a:solidFill>
            <a:prstDash val="solid"/>
            <a:round/>
            <a:headEnd type="stealth" w="med" len="lg"/>
            <a:tailEnd type="none"/>
          </a:ln>
          <a:effectLst/>
        </p:spPr>
      </p:cxnSp>
      <p:cxnSp>
        <p:nvCxnSpPr>
          <p:cNvPr id="15" name="Straight Arrow Connector 14"/>
          <p:cNvCxnSpPr/>
          <p:nvPr/>
        </p:nvCxnSpPr>
        <p:spPr bwMode="auto">
          <a:xfrm>
            <a:off x="1996229" y="3204855"/>
            <a:ext cx="0" cy="323681"/>
          </a:xfrm>
          <a:prstGeom prst="straightConnector1">
            <a:avLst/>
          </a:prstGeom>
          <a:solidFill>
            <a:schemeClr val="accent1"/>
          </a:solidFill>
          <a:ln w="9525" cap="flat" cmpd="sng" algn="ctr">
            <a:solidFill>
              <a:schemeClr val="tx1"/>
            </a:solidFill>
            <a:prstDash val="solid"/>
            <a:round/>
            <a:headEnd type="stealth" w="med" len="lg"/>
            <a:tailEnd type="none"/>
          </a:ln>
          <a:effectLst/>
        </p:spPr>
      </p:cxnSp>
      <p:sp>
        <p:nvSpPr>
          <p:cNvPr id="17" name="TextBox 16"/>
          <p:cNvSpPr txBox="1"/>
          <p:nvPr/>
        </p:nvSpPr>
        <p:spPr>
          <a:xfrm>
            <a:off x="1585382" y="1737628"/>
            <a:ext cx="1276242" cy="307777"/>
          </a:xfrm>
          <a:prstGeom prst="rect">
            <a:avLst/>
          </a:prstGeom>
          <a:noFill/>
        </p:spPr>
        <p:txBody>
          <a:bodyPr wrap="square" rtlCol="0">
            <a:spAutoFit/>
          </a:bodyPr>
          <a:lstStyle/>
          <a:p>
            <a:pPr algn="ctr"/>
            <a:r>
              <a:rPr lang="en-CA" sz="1400" dirty="0" smtClean="0"/>
              <a:t>Lab</a:t>
            </a:r>
            <a:r>
              <a:rPr lang="en-CA" sz="1200" dirty="0" smtClean="0"/>
              <a:t> </a:t>
            </a:r>
            <a:r>
              <a:rPr lang="en-CA" sz="1400" dirty="0" smtClean="0"/>
              <a:t>Ground</a:t>
            </a:r>
            <a:endParaRPr lang="en-CA" sz="1400" dirty="0"/>
          </a:p>
        </p:txBody>
      </p:sp>
      <p:sp>
        <p:nvSpPr>
          <p:cNvPr id="18" name="TextBox 17"/>
          <p:cNvSpPr txBox="1"/>
          <p:nvPr/>
        </p:nvSpPr>
        <p:spPr>
          <a:xfrm>
            <a:off x="5562599" y="1615085"/>
            <a:ext cx="1600201" cy="307777"/>
          </a:xfrm>
          <a:prstGeom prst="rect">
            <a:avLst/>
          </a:prstGeom>
          <a:noFill/>
        </p:spPr>
        <p:txBody>
          <a:bodyPr wrap="square" rtlCol="0">
            <a:spAutoFit/>
          </a:bodyPr>
          <a:lstStyle/>
          <a:p>
            <a:pPr algn="ctr"/>
            <a:r>
              <a:rPr lang="en-CA" sz="1200" dirty="0">
                <a:solidFill>
                  <a:schemeClr val="bg2"/>
                </a:solidFill>
              </a:rPr>
              <a:t> </a:t>
            </a:r>
            <a:r>
              <a:rPr lang="en-CA" sz="1400" dirty="0" smtClean="0">
                <a:solidFill>
                  <a:schemeClr val="bg2"/>
                </a:solidFill>
              </a:rPr>
              <a:t>“</a:t>
            </a:r>
            <a:r>
              <a:rPr lang="en-CA" sz="1400" dirty="0" smtClean="0"/>
              <a:t>”Deck”  Voltage</a:t>
            </a:r>
            <a:endParaRPr lang="en-CA" sz="1400" dirty="0"/>
          </a:p>
        </p:txBody>
      </p:sp>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21" name="Rectangle 7"/>
          <p:cNvSpPr>
            <a:spLocks noChangeArrowheads="1"/>
          </p:cNvSpPr>
          <p:nvPr/>
        </p:nvSpPr>
        <p:spPr bwMode="auto">
          <a:xfrm>
            <a:off x="827584" y="381000"/>
            <a:ext cx="735935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000" b="1" dirty="0" smtClean="0"/>
              <a:t>Pre-commercial ISA Deceleration Calculations:</a:t>
            </a:r>
            <a:r>
              <a:rPr lang="en-US" sz="2000" dirty="0" smtClean="0">
                <a:solidFill>
                  <a:srgbClr val="66FF33"/>
                </a:solidFill>
              </a:rPr>
              <a:t>:</a:t>
            </a:r>
            <a:endParaRPr lang="en-US" sz="2000" dirty="0">
              <a:solidFill>
                <a:srgbClr val="66FF33"/>
              </a:solidFill>
            </a:endParaRPr>
          </a:p>
        </p:txBody>
      </p:sp>
      <p:sp>
        <p:nvSpPr>
          <p:cNvPr id="23" name="Text Box 18"/>
          <p:cNvSpPr txBox="1">
            <a:spLocks noChangeArrowheads="1"/>
          </p:cNvSpPr>
          <p:nvPr/>
        </p:nvSpPr>
        <p:spPr bwMode="auto">
          <a:xfrm>
            <a:off x="7146032" y="878840"/>
            <a:ext cx="16931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tabLst>
                <a:tab pos="682625" algn="l"/>
                <a:tab pos="1146175" algn="l"/>
              </a:tabLst>
              <a:defRPr>
                <a:solidFill>
                  <a:srgbClr val="66FF33"/>
                </a:solidFill>
                <a:latin typeface="Arial" charset="0"/>
              </a:defRPr>
            </a:lvl1pPr>
            <a:lvl2pPr>
              <a:tabLst>
                <a:tab pos="682625" algn="l"/>
                <a:tab pos="1146175" algn="l"/>
              </a:tabLst>
              <a:defRPr>
                <a:solidFill>
                  <a:srgbClr val="66FF33"/>
                </a:solidFill>
                <a:latin typeface="Arial" charset="0"/>
              </a:defRPr>
            </a:lvl2pPr>
            <a:lvl3pPr>
              <a:tabLst>
                <a:tab pos="682625" algn="l"/>
                <a:tab pos="1146175" algn="l"/>
              </a:tabLst>
              <a:defRPr>
                <a:solidFill>
                  <a:srgbClr val="66FF33"/>
                </a:solidFill>
                <a:latin typeface="Arial" charset="0"/>
              </a:defRPr>
            </a:lvl3pPr>
            <a:lvl4pPr>
              <a:tabLst>
                <a:tab pos="682625" algn="l"/>
                <a:tab pos="1146175" algn="l"/>
              </a:tabLst>
              <a:defRPr>
                <a:solidFill>
                  <a:srgbClr val="66FF33"/>
                </a:solidFill>
                <a:latin typeface="Arial" charset="0"/>
              </a:defRPr>
            </a:lvl4pPr>
            <a:lvl5pPr>
              <a:tabLst>
                <a:tab pos="682625" algn="l"/>
                <a:tab pos="1146175" algn="l"/>
              </a:tabLst>
              <a:defRPr>
                <a:solidFill>
                  <a:srgbClr val="66FF33"/>
                </a:solidFill>
                <a:latin typeface="Arial" charset="0"/>
              </a:defRPr>
            </a:lvl5pPr>
            <a:lvl6pPr eaLnBrk="0" fontAlgn="base" hangingPunct="0">
              <a:spcBef>
                <a:spcPct val="0"/>
              </a:spcBef>
              <a:spcAft>
                <a:spcPct val="0"/>
              </a:spcAft>
              <a:tabLst>
                <a:tab pos="682625" algn="l"/>
                <a:tab pos="1146175" algn="l"/>
              </a:tabLst>
              <a:defRPr>
                <a:solidFill>
                  <a:srgbClr val="66FF33"/>
                </a:solidFill>
                <a:latin typeface="Arial" charset="0"/>
              </a:defRPr>
            </a:lvl6pPr>
            <a:lvl7pPr eaLnBrk="0" fontAlgn="base" hangingPunct="0">
              <a:spcBef>
                <a:spcPct val="0"/>
              </a:spcBef>
              <a:spcAft>
                <a:spcPct val="0"/>
              </a:spcAft>
              <a:tabLst>
                <a:tab pos="682625" algn="l"/>
                <a:tab pos="1146175" algn="l"/>
              </a:tabLst>
              <a:defRPr>
                <a:solidFill>
                  <a:srgbClr val="66FF33"/>
                </a:solidFill>
                <a:latin typeface="Arial" charset="0"/>
              </a:defRPr>
            </a:lvl7pPr>
            <a:lvl8pPr eaLnBrk="0" fontAlgn="base" hangingPunct="0">
              <a:spcBef>
                <a:spcPct val="0"/>
              </a:spcBef>
              <a:spcAft>
                <a:spcPct val="0"/>
              </a:spcAft>
              <a:tabLst>
                <a:tab pos="682625" algn="l"/>
                <a:tab pos="1146175" algn="l"/>
              </a:tabLst>
              <a:defRPr>
                <a:solidFill>
                  <a:srgbClr val="66FF33"/>
                </a:solidFill>
                <a:latin typeface="Arial" charset="0"/>
              </a:defRPr>
            </a:lvl8pPr>
            <a:lvl9pPr eaLnBrk="0" fontAlgn="base" hangingPunct="0">
              <a:spcBef>
                <a:spcPct val="0"/>
              </a:spcBef>
              <a:spcAft>
                <a:spcPct val="0"/>
              </a:spcAft>
              <a:tabLst>
                <a:tab pos="682625" algn="l"/>
                <a:tab pos="1146175" algn="l"/>
              </a:tabLst>
              <a:defRPr>
                <a:solidFill>
                  <a:srgbClr val="66FF33"/>
                </a:solidFill>
                <a:latin typeface="Arial" charset="0"/>
              </a:defRPr>
            </a:lvl9pPr>
          </a:lstStyle>
          <a:p>
            <a:pPr algn="ctr" eaLnBrk="1" hangingPunct="1">
              <a:spcBef>
                <a:spcPct val="10000"/>
              </a:spcBef>
            </a:pPr>
            <a:r>
              <a:rPr lang="en-US" sz="2000" b="1" i="1" dirty="0" smtClean="0">
                <a:solidFill>
                  <a:srgbClr val="268A1E"/>
                </a:solidFill>
              </a:rPr>
              <a:t>Isobarex </a:t>
            </a:r>
            <a:endParaRPr lang="en-US" sz="2000" b="1" i="1" dirty="0">
              <a:solidFill>
                <a:srgbClr val="268A1E"/>
              </a:solidFill>
            </a:endParaRPr>
          </a:p>
        </p:txBody>
      </p:sp>
      <p:sp>
        <p:nvSpPr>
          <p:cNvPr id="24" name="TextBox 10"/>
          <p:cNvSpPr txBox="1">
            <a:spLocks noChangeArrowheads="1"/>
          </p:cNvSpPr>
          <p:nvPr/>
        </p:nvSpPr>
        <p:spPr bwMode="auto">
          <a:xfrm>
            <a:off x="381000" y="914400"/>
            <a:ext cx="7086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sz="1600" dirty="0" smtClean="0">
                <a:solidFill>
                  <a:schemeClr val="tx1"/>
                </a:solidFill>
              </a:rPr>
              <a:t>Company formed to develop and market the ISA as a commercial product: </a:t>
            </a:r>
            <a:endParaRPr lang="en-CA" sz="1600" dirty="0">
              <a:solidFill>
                <a:schemeClr val="tx1"/>
              </a:solidFill>
            </a:endParaRPr>
          </a:p>
        </p:txBody>
      </p:sp>
    </p:spTree>
    <p:extLst>
      <p:ext uri="{BB962C8B-B14F-4D97-AF65-F5344CB8AC3E}">
        <p14:creationId xmlns:p14="http://schemas.microsoft.com/office/powerpoint/2010/main" val="2155774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par>
                          <p:cTn id="31" fill="hold">
                            <p:stCondLst>
                              <p:cond delay="0"/>
                            </p:stCondLst>
                            <p:childTnLst>
                              <p:par>
                                <p:cTn id="32" presetID="10"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9" grpId="0"/>
      <p:bldP spid="10" grpId="0"/>
      <p:bldP spid="17" grpId="0"/>
      <p:bldP spid="18"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cstate="print"/>
          <a:srcRect l="984" t="38495" r="1772" b="39195"/>
          <a:stretch>
            <a:fillRect/>
          </a:stretch>
        </p:blipFill>
        <p:spPr bwMode="auto">
          <a:xfrm>
            <a:off x="252000" y="1529202"/>
            <a:ext cx="8640000" cy="1114695"/>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2000" y="4255740"/>
            <a:ext cx="8677029" cy="102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cstate="print"/>
          <a:srcRect l="4921" t="43745" r="2559" b="36745"/>
          <a:stretch>
            <a:fillRect/>
          </a:stretch>
        </p:blipFill>
        <p:spPr bwMode="auto">
          <a:xfrm>
            <a:off x="262160" y="3100129"/>
            <a:ext cx="8640000" cy="1024831"/>
          </a:xfrm>
          <a:prstGeom prst="rect">
            <a:avLst/>
          </a:prstGeom>
          <a:noFill/>
          <a:ln w="9525">
            <a:noFill/>
            <a:miter lim="800000"/>
            <a:headEnd/>
            <a:tailEnd/>
          </a:ln>
        </p:spPr>
      </p:pic>
      <p:sp>
        <p:nvSpPr>
          <p:cNvPr id="6" name="TextBox 5"/>
          <p:cNvSpPr txBox="1"/>
          <p:nvPr/>
        </p:nvSpPr>
        <p:spPr>
          <a:xfrm>
            <a:off x="3131840" y="2139697"/>
            <a:ext cx="745480" cy="307777"/>
          </a:xfrm>
          <a:prstGeom prst="rect">
            <a:avLst/>
          </a:prstGeom>
          <a:noFill/>
        </p:spPr>
        <p:txBody>
          <a:bodyPr wrap="square" rtlCol="0">
            <a:spAutoFit/>
          </a:bodyPr>
          <a:lstStyle/>
          <a:p>
            <a:pPr algn="ctr"/>
            <a:r>
              <a:rPr lang="en-CA" sz="1400" dirty="0" smtClean="0"/>
              <a:t>0 V(L)</a:t>
            </a:r>
            <a:endParaRPr lang="en-CA" sz="1400" dirty="0"/>
          </a:p>
        </p:txBody>
      </p:sp>
      <p:sp>
        <p:nvSpPr>
          <p:cNvPr id="7" name="TextBox 6"/>
          <p:cNvSpPr txBox="1"/>
          <p:nvPr/>
        </p:nvSpPr>
        <p:spPr>
          <a:xfrm>
            <a:off x="953784" y="1268760"/>
            <a:ext cx="1408416" cy="307777"/>
          </a:xfrm>
          <a:prstGeom prst="rect">
            <a:avLst/>
          </a:prstGeom>
          <a:noFill/>
        </p:spPr>
        <p:txBody>
          <a:bodyPr wrap="square" rtlCol="0">
            <a:spAutoFit/>
          </a:bodyPr>
          <a:lstStyle/>
          <a:p>
            <a:pPr algn="ctr"/>
            <a:r>
              <a:rPr lang="en-CA" sz="1400" dirty="0" smtClean="0"/>
              <a:t>Lab Ground</a:t>
            </a:r>
            <a:endParaRPr lang="en-CA" sz="1400" dirty="0"/>
          </a:p>
        </p:txBody>
      </p:sp>
      <p:sp>
        <p:nvSpPr>
          <p:cNvPr id="8" name="TextBox 7"/>
          <p:cNvSpPr txBox="1"/>
          <p:nvPr/>
        </p:nvSpPr>
        <p:spPr>
          <a:xfrm>
            <a:off x="5628158" y="1268760"/>
            <a:ext cx="3134842" cy="307777"/>
          </a:xfrm>
          <a:prstGeom prst="rect">
            <a:avLst/>
          </a:prstGeom>
          <a:noFill/>
        </p:spPr>
        <p:txBody>
          <a:bodyPr wrap="square" rtlCol="0">
            <a:spAutoFit/>
          </a:bodyPr>
          <a:lstStyle/>
          <a:p>
            <a:pPr algn="ctr"/>
            <a:r>
              <a:rPr lang="en-CA" sz="1400" dirty="0" smtClean="0"/>
              <a:t>-35 kV(L) = 0 V (D) – Deck Ground</a:t>
            </a:r>
            <a:endParaRPr lang="en-CA" sz="1400" dirty="0"/>
          </a:p>
        </p:txBody>
      </p:sp>
      <p:sp>
        <p:nvSpPr>
          <p:cNvPr id="9" name="TextBox 8"/>
          <p:cNvSpPr txBox="1"/>
          <p:nvPr/>
        </p:nvSpPr>
        <p:spPr>
          <a:xfrm>
            <a:off x="4114800" y="2132856"/>
            <a:ext cx="984398" cy="307777"/>
          </a:xfrm>
          <a:prstGeom prst="rect">
            <a:avLst/>
          </a:prstGeom>
          <a:noFill/>
        </p:spPr>
        <p:txBody>
          <a:bodyPr wrap="square" rtlCol="0">
            <a:spAutoFit/>
          </a:bodyPr>
          <a:lstStyle/>
          <a:p>
            <a:pPr algn="ctr"/>
            <a:r>
              <a:rPr lang="en-CA" sz="1400" dirty="0" smtClean="0"/>
              <a:t>26.5kV(L)</a:t>
            </a:r>
            <a:endParaRPr lang="en-CA" sz="1400" dirty="0"/>
          </a:p>
        </p:txBody>
      </p:sp>
      <p:sp>
        <p:nvSpPr>
          <p:cNvPr id="10" name="TextBox 9"/>
          <p:cNvSpPr txBox="1"/>
          <p:nvPr/>
        </p:nvSpPr>
        <p:spPr>
          <a:xfrm>
            <a:off x="5508104" y="2132856"/>
            <a:ext cx="745480" cy="307777"/>
          </a:xfrm>
          <a:prstGeom prst="rect">
            <a:avLst/>
          </a:prstGeom>
          <a:noFill/>
        </p:spPr>
        <p:txBody>
          <a:bodyPr wrap="square" rtlCol="0">
            <a:spAutoFit/>
          </a:bodyPr>
          <a:lstStyle/>
          <a:p>
            <a:pPr algn="ctr"/>
            <a:r>
              <a:rPr lang="en-CA" sz="1400" dirty="0" smtClean="0"/>
              <a:t>0 V(L)</a:t>
            </a:r>
            <a:endParaRPr lang="en-CA" sz="1400" dirty="0"/>
          </a:p>
        </p:txBody>
      </p:sp>
      <p:sp>
        <p:nvSpPr>
          <p:cNvPr id="11" name="TextBox 10"/>
          <p:cNvSpPr txBox="1"/>
          <p:nvPr/>
        </p:nvSpPr>
        <p:spPr>
          <a:xfrm>
            <a:off x="7812360" y="2132856"/>
            <a:ext cx="1152128" cy="307777"/>
          </a:xfrm>
          <a:prstGeom prst="rect">
            <a:avLst/>
          </a:prstGeom>
          <a:noFill/>
        </p:spPr>
        <p:txBody>
          <a:bodyPr wrap="square" rtlCol="0">
            <a:spAutoFit/>
          </a:bodyPr>
          <a:lstStyle/>
          <a:p>
            <a:pPr algn="ctr"/>
            <a:r>
              <a:rPr lang="en-CA" sz="1400" dirty="0" smtClean="0"/>
              <a:t>RO 10 V(D)</a:t>
            </a:r>
            <a:endParaRPr lang="en-CA" sz="1400" dirty="0"/>
          </a:p>
        </p:txBody>
      </p:sp>
      <p:sp>
        <p:nvSpPr>
          <p:cNvPr id="12" name="TextBox 11"/>
          <p:cNvSpPr txBox="1"/>
          <p:nvPr/>
        </p:nvSpPr>
        <p:spPr>
          <a:xfrm>
            <a:off x="7308304" y="1600200"/>
            <a:ext cx="1512168" cy="523220"/>
          </a:xfrm>
          <a:prstGeom prst="rect">
            <a:avLst/>
          </a:prstGeom>
          <a:noFill/>
        </p:spPr>
        <p:txBody>
          <a:bodyPr wrap="square" rtlCol="0">
            <a:spAutoFit/>
          </a:bodyPr>
          <a:lstStyle/>
          <a:p>
            <a:r>
              <a:rPr lang="en-CA" sz="1400" dirty="0" smtClean="0"/>
              <a:t>1,500 V(D) =</a:t>
            </a:r>
          </a:p>
          <a:p>
            <a:r>
              <a:rPr lang="en-CA" sz="1400" dirty="0"/>
              <a:t> </a:t>
            </a:r>
            <a:r>
              <a:rPr lang="en-CA" sz="1400" dirty="0" smtClean="0"/>
              <a:t>     -33,500 V (L)</a:t>
            </a:r>
            <a:endParaRPr lang="en-CA" sz="1400" dirty="0"/>
          </a:p>
        </p:txBody>
      </p:sp>
      <p:cxnSp>
        <p:nvCxnSpPr>
          <p:cNvPr id="14" name="Straight Arrow Connector 13"/>
          <p:cNvCxnSpPr/>
          <p:nvPr/>
        </p:nvCxnSpPr>
        <p:spPr bwMode="auto">
          <a:xfrm flipH="1">
            <a:off x="6948264" y="1931640"/>
            <a:ext cx="648072" cy="273224"/>
          </a:xfrm>
          <a:prstGeom prst="straightConnector1">
            <a:avLst/>
          </a:prstGeom>
          <a:solidFill>
            <a:schemeClr val="accent1"/>
          </a:solidFill>
          <a:ln w="12700" cap="flat" cmpd="sng" algn="ctr">
            <a:solidFill>
              <a:schemeClr val="tx1"/>
            </a:solidFill>
            <a:prstDash val="solid"/>
            <a:round/>
            <a:headEnd type="none" w="med" len="med"/>
            <a:tailEnd type="stealth" w="med" len="lg"/>
          </a:ln>
          <a:effectLst/>
        </p:spPr>
      </p:cxnSp>
      <p:sp>
        <p:nvSpPr>
          <p:cNvPr id="18" name="TextBox 17"/>
          <p:cNvSpPr txBox="1"/>
          <p:nvPr/>
        </p:nvSpPr>
        <p:spPr>
          <a:xfrm>
            <a:off x="-36512" y="2808486"/>
            <a:ext cx="2082716" cy="307777"/>
          </a:xfrm>
          <a:prstGeom prst="rect">
            <a:avLst/>
          </a:prstGeom>
          <a:noFill/>
        </p:spPr>
        <p:txBody>
          <a:bodyPr wrap="square" rtlCol="0">
            <a:spAutoFit/>
          </a:bodyPr>
          <a:lstStyle/>
          <a:p>
            <a:r>
              <a:rPr lang="en-CA" sz="1400" dirty="0" smtClean="0"/>
              <a:t>Beam at Magnet Image</a:t>
            </a:r>
            <a:endParaRPr lang="en-CA" sz="1400" dirty="0"/>
          </a:p>
        </p:txBody>
      </p:sp>
      <p:sp>
        <p:nvSpPr>
          <p:cNvPr id="19" name="TextBox 18"/>
          <p:cNvSpPr txBox="1"/>
          <p:nvPr/>
        </p:nvSpPr>
        <p:spPr>
          <a:xfrm>
            <a:off x="179512" y="3079993"/>
            <a:ext cx="1728192" cy="307777"/>
          </a:xfrm>
          <a:prstGeom prst="rect">
            <a:avLst/>
          </a:prstGeom>
          <a:noFill/>
        </p:spPr>
        <p:txBody>
          <a:bodyPr wrap="square" rtlCol="0">
            <a:spAutoFit/>
          </a:bodyPr>
          <a:lstStyle/>
          <a:p>
            <a:r>
              <a:rPr lang="en-CA" sz="1400" dirty="0" smtClean="0"/>
              <a:t>3 mm Ǿ, ± 17 </a:t>
            </a:r>
            <a:r>
              <a:rPr lang="en-CA" sz="1400" dirty="0" err="1" smtClean="0"/>
              <a:t>mr</a:t>
            </a:r>
            <a:endParaRPr lang="en-CA" sz="1400" dirty="0"/>
          </a:p>
        </p:txBody>
      </p:sp>
      <p:sp>
        <p:nvSpPr>
          <p:cNvPr id="20" name="TextBox 19"/>
          <p:cNvSpPr txBox="1"/>
          <p:nvPr/>
        </p:nvSpPr>
        <p:spPr>
          <a:xfrm>
            <a:off x="6781800" y="2812678"/>
            <a:ext cx="2182688" cy="307777"/>
          </a:xfrm>
          <a:prstGeom prst="rect">
            <a:avLst/>
          </a:prstGeom>
          <a:noFill/>
        </p:spPr>
        <p:txBody>
          <a:bodyPr wrap="square" rtlCol="0">
            <a:spAutoFit/>
          </a:bodyPr>
          <a:lstStyle/>
          <a:p>
            <a:r>
              <a:rPr lang="en-CA" sz="1400" dirty="0" smtClean="0"/>
              <a:t>Calculated Transmission</a:t>
            </a:r>
            <a:endParaRPr lang="en-CA" sz="1400" dirty="0"/>
          </a:p>
        </p:txBody>
      </p:sp>
      <p:cxnSp>
        <p:nvCxnSpPr>
          <p:cNvPr id="21" name="Straight Arrow Connector 20"/>
          <p:cNvCxnSpPr>
            <a:stCxn id="24" idx="3"/>
          </p:cNvCxnSpPr>
          <p:nvPr/>
        </p:nvCxnSpPr>
        <p:spPr bwMode="auto">
          <a:xfrm>
            <a:off x="8748464" y="3233882"/>
            <a:ext cx="46608" cy="241726"/>
          </a:xfrm>
          <a:prstGeom prst="straightConnector1">
            <a:avLst/>
          </a:prstGeom>
          <a:solidFill>
            <a:schemeClr val="accent1"/>
          </a:solidFill>
          <a:ln w="12700" cap="flat" cmpd="sng" algn="ctr">
            <a:solidFill>
              <a:schemeClr val="tx1"/>
            </a:solidFill>
            <a:prstDash val="solid"/>
            <a:round/>
            <a:headEnd type="none" w="med" len="med"/>
            <a:tailEnd type="stealth" w="med" len="lg"/>
          </a:ln>
          <a:effectLst/>
        </p:spPr>
      </p:cxnSp>
      <p:sp>
        <p:nvSpPr>
          <p:cNvPr id="24" name="TextBox 23"/>
          <p:cNvSpPr txBox="1"/>
          <p:nvPr/>
        </p:nvSpPr>
        <p:spPr>
          <a:xfrm>
            <a:off x="8002984" y="3079993"/>
            <a:ext cx="745480" cy="307777"/>
          </a:xfrm>
          <a:prstGeom prst="rect">
            <a:avLst/>
          </a:prstGeom>
          <a:noFill/>
        </p:spPr>
        <p:txBody>
          <a:bodyPr wrap="square" rtlCol="0">
            <a:spAutoFit/>
          </a:bodyPr>
          <a:lstStyle/>
          <a:p>
            <a:pPr algn="ctr"/>
            <a:r>
              <a:rPr lang="en-CA" sz="1400" dirty="0" smtClean="0"/>
              <a:t>100</a:t>
            </a:r>
            <a:r>
              <a:rPr lang="en-CA" sz="1200" dirty="0" smtClean="0"/>
              <a:t>%</a:t>
            </a:r>
            <a:endParaRPr lang="en-CA" sz="1200" dirty="0"/>
          </a:p>
        </p:txBody>
      </p:sp>
      <p:sp>
        <p:nvSpPr>
          <p:cNvPr id="26" name="TextBox 25"/>
          <p:cNvSpPr txBox="1"/>
          <p:nvPr/>
        </p:nvSpPr>
        <p:spPr>
          <a:xfrm>
            <a:off x="179512" y="4304129"/>
            <a:ext cx="1728192" cy="307777"/>
          </a:xfrm>
          <a:prstGeom prst="rect">
            <a:avLst/>
          </a:prstGeom>
          <a:noFill/>
        </p:spPr>
        <p:txBody>
          <a:bodyPr wrap="square" rtlCol="0">
            <a:spAutoFit/>
          </a:bodyPr>
          <a:lstStyle/>
          <a:p>
            <a:r>
              <a:rPr lang="en-CA" sz="1400" dirty="0" smtClean="0"/>
              <a:t>5 mm Ǿ, ± 17 </a:t>
            </a:r>
            <a:r>
              <a:rPr lang="en-CA" sz="1400" dirty="0" err="1" smtClean="0"/>
              <a:t>mr</a:t>
            </a:r>
            <a:endParaRPr lang="en-CA" sz="1400" dirty="0"/>
          </a:p>
        </p:txBody>
      </p:sp>
      <p:cxnSp>
        <p:nvCxnSpPr>
          <p:cNvPr id="27" name="Straight Arrow Connector 26"/>
          <p:cNvCxnSpPr>
            <a:stCxn id="28" idx="3"/>
          </p:cNvCxnSpPr>
          <p:nvPr/>
        </p:nvCxnSpPr>
        <p:spPr bwMode="auto">
          <a:xfrm>
            <a:off x="8773864" y="4464368"/>
            <a:ext cx="46608" cy="241726"/>
          </a:xfrm>
          <a:prstGeom prst="straightConnector1">
            <a:avLst/>
          </a:prstGeom>
          <a:solidFill>
            <a:schemeClr val="accent1"/>
          </a:solidFill>
          <a:ln w="12700" cap="flat" cmpd="sng" algn="ctr">
            <a:solidFill>
              <a:schemeClr val="tx1"/>
            </a:solidFill>
            <a:prstDash val="solid"/>
            <a:round/>
            <a:headEnd type="none" w="med" len="med"/>
            <a:tailEnd type="stealth" w="med" len="lg"/>
          </a:ln>
          <a:effectLst/>
        </p:spPr>
      </p:cxnSp>
      <p:sp>
        <p:nvSpPr>
          <p:cNvPr id="28" name="TextBox 27"/>
          <p:cNvSpPr txBox="1"/>
          <p:nvPr/>
        </p:nvSpPr>
        <p:spPr>
          <a:xfrm>
            <a:off x="8028384" y="4310479"/>
            <a:ext cx="745480" cy="307777"/>
          </a:xfrm>
          <a:prstGeom prst="rect">
            <a:avLst/>
          </a:prstGeom>
          <a:noFill/>
        </p:spPr>
        <p:txBody>
          <a:bodyPr wrap="square" rtlCol="0">
            <a:spAutoFit/>
          </a:bodyPr>
          <a:lstStyle/>
          <a:p>
            <a:pPr algn="ctr"/>
            <a:r>
              <a:rPr lang="en-CA" sz="1400" dirty="0" smtClean="0"/>
              <a:t>95</a:t>
            </a:r>
            <a:r>
              <a:rPr lang="en-CA" sz="1200" dirty="0" smtClean="0"/>
              <a:t>%</a:t>
            </a:r>
            <a:endParaRPr lang="en-CA" sz="1200" dirty="0"/>
          </a:p>
        </p:txBody>
      </p:sp>
      <p:pic>
        <p:nvPicPr>
          <p:cNvPr id="34" name="Picture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35" name="Picture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39" name="Rectangle 7"/>
          <p:cNvSpPr>
            <a:spLocks noChangeArrowheads="1"/>
          </p:cNvSpPr>
          <p:nvPr/>
        </p:nvSpPr>
        <p:spPr bwMode="auto">
          <a:xfrm>
            <a:off x="827584" y="381000"/>
            <a:ext cx="735935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tabLst>
                <a:tab pos="803275" algn="l"/>
              </a:tabLst>
            </a:pPr>
            <a:r>
              <a:rPr lang="en-US" sz="2000" dirty="0" smtClean="0"/>
              <a:t>Deceleration Calculations:</a:t>
            </a:r>
            <a:r>
              <a:rPr lang="en-US" sz="2000" dirty="0" smtClean="0">
                <a:solidFill>
                  <a:srgbClr val="66FF33"/>
                </a:solidFill>
              </a:rPr>
              <a:t>:</a:t>
            </a:r>
            <a:endParaRPr lang="en-US" sz="2000" dirty="0">
              <a:solidFill>
                <a:srgbClr val="66FF33"/>
              </a:solidFill>
            </a:endParaRPr>
          </a:p>
        </p:txBody>
      </p:sp>
      <p:sp>
        <p:nvSpPr>
          <p:cNvPr id="40" name="TextBox 39"/>
          <p:cNvSpPr txBox="1"/>
          <p:nvPr/>
        </p:nvSpPr>
        <p:spPr>
          <a:xfrm>
            <a:off x="5257800" y="5407223"/>
            <a:ext cx="3581400" cy="307777"/>
          </a:xfrm>
          <a:prstGeom prst="rect">
            <a:avLst/>
          </a:prstGeom>
          <a:noFill/>
        </p:spPr>
        <p:txBody>
          <a:bodyPr wrap="square" rtlCol="0">
            <a:spAutoFit/>
          </a:bodyPr>
          <a:lstStyle/>
          <a:p>
            <a:pPr algn="ctr"/>
            <a:r>
              <a:rPr lang="en-CA" sz="1400" dirty="0" smtClean="0"/>
              <a:t>Calculated by X-L Zhao using SIMION 8.1</a:t>
            </a:r>
            <a:endParaRPr lang="en-CA" sz="1400" dirty="0"/>
          </a:p>
        </p:txBody>
      </p:sp>
    </p:spTree>
    <p:extLst>
      <p:ext uri="{BB962C8B-B14F-4D97-AF65-F5344CB8AC3E}">
        <p14:creationId xmlns:p14="http://schemas.microsoft.com/office/powerpoint/2010/main" val="183501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par>
                                <p:cTn id="10" presetID="1" presetClass="entr" presetSubtype="0"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50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1000"/>
                                  </p:stCondLst>
                                  <p:childTnLst>
                                    <p:set>
                                      <p:cBhvr>
                                        <p:cTn id="39" dur="1" fill="hold">
                                          <p:stCondLst>
                                            <p:cond delay="0"/>
                                          </p:stCondLst>
                                        </p:cTn>
                                        <p:tgtEl>
                                          <p:spTgt spid="24"/>
                                        </p:tgtEl>
                                        <p:attrNameLst>
                                          <p:attrName>style.visibility</p:attrName>
                                        </p:attrNameLst>
                                      </p:cBhvr>
                                      <p:to>
                                        <p:strVal val="visible"/>
                                      </p:to>
                                    </p:set>
                                  </p:childTnLst>
                                </p:cTn>
                              </p:par>
                              <p:par>
                                <p:cTn id="40" presetID="1" presetClass="entr" presetSubtype="0" fill="hold" nodeType="withEffect">
                                  <p:stCondLst>
                                    <p:cond delay="1000"/>
                                  </p:stCondLst>
                                  <p:childTnLst>
                                    <p:set>
                                      <p:cBhvr>
                                        <p:cTn id="41" dur="1" fill="hold">
                                          <p:stCondLst>
                                            <p:cond delay="0"/>
                                          </p:stCondLst>
                                        </p:cTn>
                                        <p:tgtEl>
                                          <p:spTgt spid="2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026"/>
                                        </p:tgtEl>
                                        <p:attrNameLst>
                                          <p:attrName>style.visibility</p:attrName>
                                        </p:attrNameLst>
                                      </p:cBhvr>
                                      <p:to>
                                        <p:strVal val="visible"/>
                                      </p:to>
                                    </p:set>
                                  </p:childTnLst>
                                </p:cTn>
                              </p:par>
                            </p:childTnLst>
                          </p:cTn>
                        </p:par>
                        <p:par>
                          <p:cTn id="46" fill="hold">
                            <p:stCondLst>
                              <p:cond delay="0"/>
                            </p:stCondLst>
                            <p:childTnLst>
                              <p:par>
                                <p:cTn id="47" presetID="1"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grpId="0" nodeType="afterEffect">
                                  <p:stCondLst>
                                    <p:cond delay="1000"/>
                                  </p:stCondLst>
                                  <p:childTnLst>
                                    <p:set>
                                      <p:cBhvr>
                                        <p:cTn id="51" dur="1" fill="hold">
                                          <p:stCondLst>
                                            <p:cond delay="0"/>
                                          </p:stCondLst>
                                        </p:cTn>
                                        <p:tgtEl>
                                          <p:spTgt spid="28"/>
                                        </p:tgtEl>
                                        <p:attrNameLst>
                                          <p:attrName>style.visibility</p:attrName>
                                        </p:attrNameLst>
                                      </p:cBhvr>
                                      <p:to>
                                        <p:strVal val="visible"/>
                                      </p:to>
                                    </p:set>
                                  </p:childTnLst>
                                </p:cTn>
                              </p:par>
                              <p:par>
                                <p:cTn id="52" presetID="1" presetClass="entr" presetSubtype="0" fill="hold" nodeType="withEffect">
                                  <p:stCondLst>
                                    <p:cond delay="1000"/>
                                  </p:stCondLst>
                                  <p:childTnLst>
                                    <p:set>
                                      <p:cBhvr>
                                        <p:cTn id="53" dur="1" fill="hold">
                                          <p:stCondLst>
                                            <p:cond delay="0"/>
                                          </p:stCondLst>
                                        </p:cTn>
                                        <p:tgtEl>
                                          <p:spTgt spid="27"/>
                                        </p:tgtEl>
                                        <p:attrNameLst>
                                          <p:attrName>style.visibility</p:attrName>
                                        </p:attrNameLst>
                                      </p:cBhvr>
                                      <p:to>
                                        <p:strVal val="visible"/>
                                      </p:to>
                                    </p:set>
                                  </p:childTnLst>
                                </p:cTn>
                              </p:par>
                            </p:childTnLst>
                          </p:cTn>
                        </p:par>
                        <p:par>
                          <p:cTn id="54" fill="hold">
                            <p:stCondLst>
                              <p:cond delay="1000"/>
                            </p:stCondLst>
                            <p:childTnLst>
                              <p:par>
                                <p:cTn id="55" presetID="1" presetClass="entr" presetSubtype="0" fill="hold" grpId="0" nodeType="afterEffect">
                                  <p:stCondLst>
                                    <p:cond delay="500"/>
                                  </p:stCondLst>
                                  <p:childTnLst>
                                    <p:set>
                                      <p:cBhvr>
                                        <p:cTn id="5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8" grpId="0"/>
      <p:bldP spid="19" grpId="0"/>
      <p:bldP spid="20" grpId="0"/>
      <p:bldP spid="24" grpId="0"/>
      <p:bldP spid="26" grpId="0"/>
      <p:bldP spid="28"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8" name="Rectangle 11"/>
          <p:cNvSpPr>
            <a:spLocks noGrp="1" noChangeArrowheads="1"/>
          </p:cNvSpPr>
          <p:nvPr>
            <p:ph type="title" idx="4294967295"/>
          </p:nvPr>
        </p:nvSpPr>
        <p:spPr>
          <a:xfrm>
            <a:off x="1143000" y="381000"/>
            <a:ext cx="6173788" cy="609600"/>
          </a:xfrm>
        </p:spPr>
        <p:txBody>
          <a:bodyPr/>
          <a:lstStyle/>
          <a:p>
            <a:pPr eaLnBrk="1" hangingPunct="1"/>
            <a:r>
              <a:rPr lang="en-US" altLang="en-US" sz="2400" b="0" i="1" dirty="0"/>
              <a:t>Overview</a:t>
            </a:r>
          </a:p>
        </p:txBody>
      </p:sp>
      <p:sp>
        <p:nvSpPr>
          <p:cNvPr id="5" name="Text Box 10"/>
          <p:cNvSpPr txBox="1">
            <a:spLocks noChangeArrowheads="1"/>
          </p:cNvSpPr>
          <p:nvPr/>
        </p:nvSpPr>
        <p:spPr bwMode="auto">
          <a:xfrm>
            <a:off x="838200" y="3204000"/>
            <a:ext cx="7772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pPr eaLnBrk="1" hangingPunct="1">
              <a:spcBef>
                <a:spcPct val="10000"/>
              </a:spcBef>
              <a:buFont typeface="+mj-lt"/>
              <a:buAutoNum type="arabicPeriod" startAt="3"/>
            </a:pPr>
            <a:r>
              <a:rPr lang="en-US" altLang="en-US" dirty="0" smtClean="0">
                <a:solidFill>
                  <a:schemeClr val="tx1"/>
                </a:solidFill>
              </a:rPr>
              <a:t>The New Research Line</a:t>
            </a:r>
            <a:endParaRPr lang="en-US" altLang="en-US" dirty="0">
              <a:solidFill>
                <a:schemeClr val="tx1"/>
              </a:solidFill>
            </a:endParaRPr>
          </a:p>
        </p:txBody>
      </p:sp>
      <p:sp>
        <p:nvSpPr>
          <p:cNvPr id="16" name="Text Box 13"/>
          <p:cNvSpPr txBox="1">
            <a:spLocks noChangeArrowheads="1"/>
          </p:cNvSpPr>
          <p:nvPr/>
        </p:nvSpPr>
        <p:spPr bwMode="auto">
          <a:xfrm>
            <a:off x="1728000" y="352800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a:solidFill>
                  <a:schemeClr val="tx1"/>
                </a:solidFill>
              </a:rPr>
              <a:t>a) </a:t>
            </a:r>
            <a:r>
              <a:rPr lang="en-US" altLang="en-US" sz="1600" dirty="0" smtClean="0">
                <a:solidFill>
                  <a:schemeClr val="tx1"/>
                </a:solidFill>
              </a:rPr>
              <a:t>Principal components</a:t>
            </a:r>
            <a:endParaRPr lang="en-US" altLang="en-US" sz="1600" dirty="0">
              <a:solidFill>
                <a:schemeClr val="tx1"/>
              </a:solidFill>
            </a:endParaRPr>
          </a:p>
        </p:txBody>
      </p:sp>
      <p:sp>
        <p:nvSpPr>
          <p:cNvPr id="17" name="Text Box 13"/>
          <p:cNvSpPr txBox="1">
            <a:spLocks noChangeArrowheads="1"/>
          </p:cNvSpPr>
          <p:nvPr/>
        </p:nvSpPr>
        <p:spPr bwMode="auto">
          <a:xfrm>
            <a:off x="1752600" y="4790551"/>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b) Example: </a:t>
            </a:r>
            <a:r>
              <a:rPr lang="en-US" altLang="en-US" sz="1600" i="1" dirty="0" smtClean="0">
                <a:solidFill>
                  <a:schemeClr val="tx1"/>
                </a:solidFill>
              </a:rPr>
              <a:t>the isobars in </a:t>
            </a:r>
            <a:r>
              <a:rPr lang="en-US" altLang="en-US" sz="1600" i="1" baseline="30000" dirty="0" smtClean="0">
                <a:solidFill>
                  <a:schemeClr val="tx1"/>
                </a:solidFill>
              </a:rPr>
              <a:t>90</a:t>
            </a:r>
            <a:r>
              <a:rPr lang="en-US" altLang="en-US" sz="1600" i="1" dirty="0" smtClean="0">
                <a:solidFill>
                  <a:schemeClr val="tx1"/>
                </a:solidFill>
              </a:rPr>
              <a:t>Sr analysis</a:t>
            </a:r>
            <a:endParaRPr lang="en-US" altLang="en-US" sz="1600" i="1" dirty="0">
              <a:solidFill>
                <a:schemeClr val="tx1"/>
              </a:solidFill>
            </a:endParaRPr>
          </a:p>
        </p:txBody>
      </p:sp>
      <p:sp>
        <p:nvSpPr>
          <p:cNvPr id="18" name="Text Box 13"/>
          <p:cNvSpPr txBox="1">
            <a:spLocks noChangeArrowheads="1"/>
          </p:cNvSpPr>
          <p:nvPr/>
        </p:nvSpPr>
        <p:spPr bwMode="auto">
          <a:xfrm>
            <a:off x="1728000" y="449580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pPr marL="0" indent="0"/>
            <a:r>
              <a:rPr lang="en-US" altLang="en-US" sz="1600" dirty="0" smtClean="0">
                <a:solidFill>
                  <a:schemeClr val="tx1"/>
                </a:solidFill>
              </a:rPr>
              <a:t>a) General operating principles</a:t>
            </a:r>
            <a:endParaRPr lang="en-US" altLang="en-US" sz="1600" i="1" dirty="0">
              <a:solidFill>
                <a:schemeClr val="tx1"/>
              </a:solidFill>
            </a:endParaRPr>
          </a:p>
        </p:txBody>
      </p:sp>
      <p:sp>
        <p:nvSpPr>
          <p:cNvPr id="19" name="Text Box 13"/>
          <p:cNvSpPr txBox="1">
            <a:spLocks noChangeArrowheads="1"/>
          </p:cNvSpPr>
          <p:nvPr/>
        </p:nvSpPr>
        <p:spPr bwMode="auto">
          <a:xfrm>
            <a:off x="1728000" y="507180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c) The ion optics of deceleration	</a:t>
            </a:r>
            <a:endParaRPr lang="en-US" altLang="en-US" sz="1600" i="1" dirty="0">
              <a:solidFill>
                <a:schemeClr val="tx1"/>
              </a:solidFill>
            </a:endParaRPr>
          </a:p>
        </p:txBody>
      </p:sp>
      <p:sp>
        <p:nvSpPr>
          <p:cNvPr id="21" name="Text Box 13"/>
          <p:cNvSpPr txBox="1">
            <a:spLocks noChangeArrowheads="1"/>
          </p:cNvSpPr>
          <p:nvPr/>
        </p:nvSpPr>
        <p:spPr bwMode="auto">
          <a:xfrm>
            <a:off x="1728000" y="535980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rgbClr val="002060"/>
                </a:solidFill>
              </a:rPr>
              <a:t>d</a:t>
            </a:r>
            <a:r>
              <a:rPr lang="en-US" altLang="en-US" sz="1600" dirty="0" smtClean="0">
                <a:solidFill>
                  <a:schemeClr val="tx1"/>
                </a:solidFill>
              </a:rPr>
              <a:t>) The new pre-commercial system</a:t>
            </a:r>
            <a:endParaRPr lang="en-US" altLang="en-US" sz="1600" dirty="0">
              <a:solidFill>
                <a:schemeClr val="tx1"/>
              </a:solidFill>
            </a:endParaRPr>
          </a:p>
        </p:txBody>
      </p:sp>
      <p:sp>
        <p:nvSpPr>
          <p:cNvPr id="22" name="Text Box 13"/>
          <p:cNvSpPr txBox="1">
            <a:spLocks noChangeArrowheads="1"/>
          </p:cNvSpPr>
          <p:nvPr/>
        </p:nvSpPr>
        <p:spPr bwMode="auto">
          <a:xfrm>
            <a:off x="1728000" y="381600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b) Some general ion optics</a:t>
            </a:r>
            <a:endParaRPr lang="en-US" altLang="en-US" sz="1600" dirty="0">
              <a:solidFill>
                <a:schemeClr val="tx1"/>
              </a:solidFill>
            </a:endParaRPr>
          </a:p>
        </p:txBody>
      </p:sp>
      <p:sp>
        <p:nvSpPr>
          <p:cNvPr id="23" name="Text Box 10"/>
          <p:cNvSpPr txBox="1">
            <a:spLocks noChangeArrowheads="1"/>
          </p:cNvSpPr>
          <p:nvPr/>
        </p:nvSpPr>
        <p:spPr bwMode="auto">
          <a:xfrm>
            <a:off x="838200" y="4202668"/>
            <a:ext cx="7772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pPr eaLnBrk="1" hangingPunct="1">
              <a:spcBef>
                <a:spcPct val="10000"/>
              </a:spcBef>
              <a:buFont typeface="+mj-lt"/>
              <a:buAutoNum type="arabicPeriod" startAt="4"/>
            </a:pPr>
            <a:r>
              <a:rPr lang="en-US" altLang="en-US" dirty="0" smtClean="0">
                <a:solidFill>
                  <a:schemeClr val="tx1"/>
                </a:solidFill>
              </a:rPr>
              <a:t>The Isobar Separator for Anions (ISA)</a:t>
            </a:r>
            <a:endParaRPr lang="en-US" altLang="en-US" dirty="0">
              <a:solidFill>
                <a:schemeClr val="tx1"/>
              </a:solidFill>
            </a:endParaRPr>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25" name="Text Box 5"/>
          <p:cNvSpPr txBox="1">
            <a:spLocks noChangeArrowheads="1"/>
          </p:cNvSpPr>
          <p:nvPr/>
        </p:nvSpPr>
        <p:spPr bwMode="auto">
          <a:xfrm>
            <a:off x="822325" y="900000"/>
            <a:ext cx="8169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06400" indent="-4064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pPr eaLnBrk="1" hangingPunct="1">
              <a:spcBef>
                <a:spcPct val="35000"/>
              </a:spcBef>
              <a:buFontTx/>
              <a:buAutoNum type="arabicPeriod"/>
            </a:pPr>
            <a:r>
              <a:rPr lang="en-US" altLang="en-US" sz="2000" dirty="0">
                <a:solidFill>
                  <a:srgbClr val="002060"/>
                </a:solidFill>
              </a:rPr>
              <a:t> </a:t>
            </a:r>
            <a:r>
              <a:rPr lang="en-US" altLang="en-US" dirty="0" smtClean="0">
                <a:solidFill>
                  <a:schemeClr val="tx1"/>
                </a:solidFill>
              </a:rPr>
              <a:t>Accelerator Mass Spectrometry (AMS) </a:t>
            </a:r>
            <a:r>
              <a:rPr lang="en-US" altLang="en-US" i="1" dirty="0" smtClean="0">
                <a:solidFill>
                  <a:schemeClr val="tx1"/>
                </a:solidFill>
              </a:rPr>
              <a:t>– some basic information</a:t>
            </a:r>
            <a:endParaRPr lang="en-US" altLang="en-US" dirty="0" smtClean="0">
              <a:solidFill>
                <a:schemeClr val="tx1"/>
              </a:solidFill>
            </a:endParaRPr>
          </a:p>
        </p:txBody>
      </p:sp>
      <p:sp>
        <p:nvSpPr>
          <p:cNvPr id="26" name="Text Box 13"/>
          <p:cNvSpPr txBox="1">
            <a:spLocks noChangeArrowheads="1"/>
          </p:cNvSpPr>
          <p:nvPr/>
        </p:nvSpPr>
        <p:spPr bwMode="auto">
          <a:xfrm>
            <a:off x="1754188" y="122400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a:solidFill>
                  <a:schemeClr val="tx1"/>
                </a:solidFill>
              </a:rPr>
              <a:t>a) </a:t>
            </a:r>
            <a:r>
              <a:rPr lang="en-US" altLang="en-US" sz="1600" dirty="0" smtClean="0">
                <a:solidFill>
                  <a:schemeClr val="tx1"/>
                </a:solidFill>
              </a:rPr>
              <a:t>Advantages over conventional Mass Spectrometry</a:t>
            </a:r>
            <a:endParaRPr lang="en-US" altLang="en-US" sz="1600" dirty="0">
              <a:solidFill>
                <a:srgbClr val="002060"/>
              </a:solidFill>
            </a:endParaRPr>
          </a:p>
        </p:txBody>
      </p:sp>
      <p:sp>
        <p:nvSpPr>
          <p:cNvPr id="27" name="Text Box 13"/>
          <p:cNvSpPr txBox="1">
            <a:spLocks noChangeArrowheads="1"/>
          </p:cNvSpPr>
          <p:nvPr/>
        </p:nvSpPr>
        <p:spPr bwMode="auto">
          <a:xfrm>
            <a:off x="1764000" y="1512000"/>
            <a:ext cx="7227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a:solidFill>
                  <a:schemeClr val="tx1"/>
                </a:solidFill>
              </a:rPr>
              <a:t>b) </a:t>
            </a:r>
            <a:r>
              <a:rPr lang="en-US" altLang="en-US" sz="1600" dirty="0" smtClean="0">
                <a:solidFill>
                  <a:schemeClr val="tx1"/>
                </a:solidFill>
              </a:rPr>
              <a:t>New applications made possible – </a:t>
            </a:r>
            <a:r>
              <a:rPr lang="en-US" altLang="en-US" sz="1600" i="1" dirty="0" smtClean="0">
                <a:solidFill>
                  <a:schemeClr val="tx1"/>
                </a:solidFill>
              </a:rPr>
              <a:t>(research using AMS)</a:t>
            </a:r>
          </a:p>
        </p:txBody>
      </p:sp>
      <p:sp>
        <p:nvSpPr>
          <p:cNvPr id="28" name="Text Box 10"/>
          <p:cNvSpPr txBox="1">
            <a:spLocks noChangeArrowheads="1"/>
          </p:cNvSpPr>
          <p:nvPr/>
        </p:nvSpPr>
        <p:spPr bwMode="auto">
          <a:xfrm>
            <a:off x="838200" y="1908000"/>
            <a:ext cx="7772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pPr eaLnBrk="1" hangingPunct="1">
              <a:spcBef>
                <a:spcPct val="10000"/>
              </a:spcBef>
              <a:buFontTx/>
              <a:buAutoNum type="arabicPeriod" startAt="2"/>
            </a:pPr>
            <a:r>
              <a:rPr lang="en-US" altLang="en-US" dirty="0" smtClean="0">
                <a:solidFill>
                  <a:schemeClr val="tx1"/>
                </a:solidFill>
              </a:rPr>
              <a:t>Physics Research into AMS Itself</a:t>
            </a:r>
            <a:endParaRPr lang="en-US" altLang="en-US" dirty="0">
              <a:solidFill>
                <a:schemeClr val="tx1"/>
              </a:solidFill>
            </a:endParaRPr>
          </a:p>
        </p:txBody>
      </p:sp>
      <p:sp>
        <p:nvSpPr>
          <p:cNvPr id="29" name="Text Box 13"/>
          <p:cNvSpPr txBox="1">
            <a:spLocks noChangeArrowheads="1"/>
          </p:cNvSpPr>
          <p:nvPr/>
        </p:nvSpPr>
        <p:spPr bwMode="auto">
          <a:xfrm>
            <a:off x="1752599" y="2230120"/>
            <a:ext cx="6995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a:solidFill>
                  <a:schemeClr val="tx1"/>
                </a:solidFill>
              </a:rPr>
              <a:t>a) </a:t>
            </a:r>
            <a:r>
              <a:rPr lang="en-US" altLang="en-US" sz="1600" dirty="0" smtClean="0">
                <a:solidFill>
                  <a:schemeClr val="tx1"/>
                </a:solidFill>
              </a:rPr>
              <a:t>The generation of ions from the sample </a:t>
            </a:r>
            <a:r>
              <a:rPr lang="en-US" altLang="en-US" sz="1600" i="1" dirty="0" smtClean="0">
                <a:solidFill>
                  <a:schemeClr val="tx1"/>
                </a:solidFill>
              </a:rPr>
              <a:t>– materials, quantity &amp; efficiency</a:t>
            </a:r>
            <a:endParaRPr lang="en-US" altLang="en-US" sz="1600" dirty="0">
              <a:solidFill>
                <a:schemeClr val="tx1"/>
              </a:solidFill>
            </a:endParaRPr>
          </a:p>
        </p:txBody>
      </p:sp>
      <p:sp>
        <p:nvSpPr>
          <p:cNvPr id="30" name="Text Box 13"/>
          <p:cNvSpPr txBox="1">
            <a:spLocks noChangeArrowheads="1"/>
          </p:cNvSpPr>
          <p:nvPr/>
        </p:nvSpPr>
        <p:spPr bwMode="auto">
          <a:xfrm>
            <a:off x="1752600" y="252000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b) Dealing with Isobars </a:t>
            </a:r>
            <a:r>
              <a:rPr lang="en-US" altLang="en-US" sz="1600" i="1" dirty="0" smtClean="0">
                <a:solidFill>
                  <a:schemeClr val="tx1"/>
                </a:solidFill>
              </a:rPr>
              <a:t>– especially atomic, but also molecular</a:t>
            </a:r>
            <a:endParaRPr lang="en-US" altLang="en-US" sz="1600" dirty="0">
              <a:solidFill>
                <a:schemeClr val="tx1"/>
              </a:solidFill>
            </a:endParaRPr>
          </a:p>
        </p:txBody>
      </p:sp>
      <p:sp>
        <p:nvSpPr>
          <p:cNvPr id="31" name="Text Box 13"/>
          <p:cNvSpPr txBox="1">
            <a:spLocks noChangeArrowheads="1"/>
          </p:cNvSpPr>
          <p:nvPr/>
        </p:nvSpPr>
        <p:spPr bwMode="auto">
          <a:xfrm>
            <a:off x="1752600" y="280800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c) Elimination of ME/q</a:t>
            </a:r>
            <a:r>
              <a:rPr lang="en-US" altLang="en-US" sz="1600" baseline="30000" dirty="0" smtClean="0">
                <a:solidFill>
                  <a:schemeClr val="tx1"/>
                </a:solidFill>
              </a:rPr>
              <a:t>2</a:t>
            </a:r>
            <a:r>
              <a:rPr lang="en-US" altLang="en-US" sz="1600" dirty="0" smtClean="0">
                <a:solidFill>
                  <a:schemeClr val="tx1"/>
                </a:solidFill>
              </a:rPr>
              <a:t> and E/q ambiguities</a:t>
            </a:r>
            <a:endParaRPr lang="en-US" altLang="en-US" sz="1600" dirty="0">
              <a:solidFill>
                <a:schemeClr val="tx1"/>
              </a:solidFill>
            </a:endParaRPr>
          </a:p>
        </p:txBody>
      </p:sp>
      <p:sp>
        <p:nvSpPr>
          <p:cNvPr id="32" name="Text Box 10"/>
          <p:cNvSpPr txBox="1">
            <a:spLocks noChangeArrowheads="1"/>
          </p:cNvSpPr>
          <p:nvPr/>
        </p:nvSpPr>
        <p:spPr bwMode="auto">
          <a:xfrm>
            <a:off x="838200" y="5755800"/>
            <a:ext cx="7772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pPr eaLnBrk="1" hangingPunct="1">
              <a:spcBef>
                <a:spcPct val="10000"/>
              </a:spcBef>
              <a:buFont typeface="+mj-lt"/>
              <a:buAutoNum type="arabicPeriod" startAt="5"/>
            </a:pPr>
            <a:r>
              <a:rPr lang="en-US" altLang="en-US" dirty="0" smtClean="0">
                <a:solidFill>
                  <a:schemeClr val="tx1"/>
                </a:solidFill>
              </a:rPr>
              <a:t>Summary</a:t>
            </a:r>
            <a:endParaRPr lang="en-US" altLang="en-US" dirty="0">
              <a:solidFill>
                <a:schemeClr val="tx1"/>
              </a:solidFill>
            </a:endParaRPr>
          </a:p>
        </p:txBody>
      </p:sp>
    </p:spTree>
    <p:extLst>
      <p:ext uri="{BB962C8B-B14F-4D97-AF65-F5344CB8AC3E}">
        <p14:creationId xmlns:p14="http://schemas.microsoft.com/office/powerpoint/2010/main" val="29624193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500"/>
                                  </p:stCondLst>
                                  <p:childTnLst>
                                    <p:set>
                                      <p:cBhvr>
                                        <p:cTn id="11" dur="1" fill="hold">
                                          <p:stCondLst>
                                            <p:cond delay="0"/>
                                          </p:stCondLst>
                                        </p:cTn>
                                        <p:tgtEl>
                                          <p:spTgt spid="28"/>
                                        </p:tgtEl>
                                        <p:attrNameLst>
                                          <p:attrName>style.visibility</p:attrName>
                                        </p:attrNameLst>
                                      </p:cBhvr>
                                      <p:to>
                                        <p:strVal val="visible"/>
                                      </p:to>
                                    </p:set>
                                  </p:childTnLst>
                                </p:cTn>
                              </p:par>
                              <p:par>
                                <p:cTn id="12" presetID="1" presetClass="entr" presetSubtype="0" fill="hold" grpId="0" nodeType="withEffect">
                                  <p:stCondLst>
                                    <p:cond delay="500"/>
                                  </p:stCondLst>
                                  <p:childTnLst>
                                    <p:set>
                                      <p:cBhvr>
                                        <p:cTn id="13" dur="1" fill="hold">
                                          <p:stCondLst>
                                            <p:cond delay="0"/>
                                          </p:stCondLst>
                                        </p:cTn>
                                        <p:tgtEl>
                                          <p:spTgt spid="29"/>
                                        </p:tgtEl>
                                        <p:attrNameLst>
                                          <p:attrName>style.visibility</p:attrName>
                                        </p:attrNameLst>
                                      </p:cBhvr>
                                      <p:to>
                                        <p:strVal val="visible"/>
                                      </p:to>
                                    </p:set>
                                  </p:childTnLst>
                                </p:cTn>
                              </p:par>
                              <p:par>
                                <p:cTn id="14" presetID="1" presetClass="entr" presetSubtype="0" fill="hold" grpId="0" nodeType="withEffect">
                                  <p:stCondLst>
                                    <p:cond delay="500"/>
                                  </p:stCondLst>
                                  <p:childTnLst>
                                    <p:set>
                                      <p:cBhvr>
                                        <p:cTn id="15" dur="1" fill="hold">
                                          <p:stCondLst>
                                            <p:cond delay="0"/>
                                          </p:stCondLst>
                                        </p:cTn>
                                        <p:tgtEl>
                                          <p:spTgt spid="30"/>
                                        </p:tgtEl>
                                        <p:attrNameLst>
                                          <p:attrName>style.visibility</p:attrName>
                                        </p:attrNameLst>
                                      </p:cBhvr>
                                      <p:to>
                                        <p:strVal val="visible"/>
                                      </p:to>
                                    </p:set>
                                  </p:childTnLst>
                                </p:cTn>
                              </p:par>
                              <p:par>
                                <p:cTn id="16" presetID="1" presetClass="entr" presetSubtype="0" fill="hold" grpId="0" nodeType="withEffect">
                                  <p:stCondLst>
                                    <p:cond delay="500"/>
                                  </p:stCondLst>
                                  <p:childTnLst>
                                    <p:set>
                                      <p:cBhvr>
                                        <p:cTn id="17" dur="1" fill="hold">
                                          <p:stCondLst>
                                            <p:cond delay="0"/>
                                          </p:stCondLst>
                                        </p:cTn>
                                        <p:tgtEl>
                                          <p:spTgt spid="31"/>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50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50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50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500"/>
                                  </p:stCondLst>
                                  <p:childTnLst>
                                    <p:set>
                                      <p:cBhvr>
                                        <p:cTn id="39"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16" grpId="0" autoUpdateAnimBg="0"/>
      <p:bldP spid="17" grpId="0" autoUpdateAnimBg="0"/>
      <p:bldP spid="18" grpId="0" autoUpdateAnimBg="0"/>
      <p:bldP spid="19" grpId="0" autoUpdateAnimBg="0"/>
      <p:bldP spid="21" grpId="0" autoUpdateAnimBg="0"/>
      <p:bldP spid="22" grpId="0" autoUpdateAnimBg="0"/>
      <p:bldP spid="23" grpId="0" autoUpdateAnimBg="0"/>
      <p:bldP spid="26" grpId="0" autoUpdateAnimBg="0"/>
      <p:bldP spid="27" grpId="0" autoUpdateAnimBg="0"/>
      <p:bldP spid="28" grpId="0" autoUpdateAnimBg="0"/>
      <p:bldP spid="29" grpId="0" autoUpdateAnimBg="0"/>
      <p:bldP spid="30" grpId="0" autoUpdateAnimBg="0"/>
      <p:bldP spid="31" grpId="0" autoUpdateAnimBg="0"/>
      <p:bldP spid="32"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
          <p:cNvSpPr txBox="1">
            <a:spLocks noChangeArrowheads="1"/>
          </p:cNvSpPr>
          <p:nvPr/>
        </p:nvSpPr>
        <p:spPr bwMode="auto">
          <a:xfrm>
            <a:off x="509373" y="5334000"/>
            <a:ext cx="8496944"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algn="l" eaLnBrk="1" hangingPunct="1">
              <a:tabLst>
                <a:tab pos="446088" algn="l"/>
              </a:tabLst>
            </a:pPr>
            <a:r>
              <a:rPr lang="en-US" sz="1600" b="0" kern="0" dirty="0" smtClean="0">
                <a:solidFill>
                  <a:schemeClr val="tx1"/>
                </a:solidFill>
              </a:rPr>
              <a:t>To avoid duplication of ion sources an magnets, the system is designed to easily be change from 	normal AMS operation to Isobar Separation operation</a:t>
            </a:r>
            <a:endParaRPr lang="en-US" sz="1600" b="0" i="1" kern="0" dirty="0" smtClean="0">
              <a:solidFill>
                <a:schemeClr val="tx1"/>
              </a:solidFill>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6936" t="18568" r="17324" b="22342"/>
          <a:stretch/>
        </p:blipFill>
        <p:spPr>
          <a:xfrm>
            <a:off x="-8654" y="914400"/>
            <a:ext cx="9144000" cy="4320000"/>
          </a:xfrm>
          <a:prstGeom prst="rect">
            <a:avLst/>
          </a:prstGeom>
        </p:spPr>
      </p:pic>
      <p:sp>
        <p:nvSpPr>
          <p:cNvPr id="6" name="Rectangle 4"/>
          <p:cNvSpPr txBox="1">
            <a:spLocks noChangeArrowheads="1"/>
          </p:cNvSpPr>
          <p:nvPr/>
        </p:nvSpPr>
        <p:spPr bwMode="auto">
          <a:xfrm>
            <a:off x="35496" y="990600"/>
            <a:ext cx="1935403"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algn="l" eaLnBrk="1" hangingPunct="1"/>
            <a:r>
              <a:rPr lang="en-US" sz="1600" b="0" kern="0" dirty="0" smtClean="0">
                <a:solidFill>
                  <a:schemeClr val="tx1"/>
                </a:solidFill>
                <a:latin typeface="Arial" panose="020B0604020202020204" pitchFamily="34" charset="0"/>
                <a:cs typeface="Arial" panose="020B0604020202020204" pitchFamily="34" charset="0"/>
              </a:rPr>
              <a:t>Plan View</a:t>
            </a:r>
            <a:endParaRPr lang="en-US" sz="1600" b="0" i="1" kern="0" dirty="0" smtClean="0">
              <a:solidFill>
                <a:schemeClr val="tx1"/>
              </a:solidFill>
              <a:latin typeface="Arial" panose="020B0604020202020204" pitchFamily="34" charset="0"/>
              <a:cs typeface="Arial" panose="020B0604020202020204" pitchFamily="34" charset="0"/>
            </a:endParaRPr>
          </a:p>
        </p:txBody>
      </p:sp>
      <p:cxnSp>
        <p:nvCxnSpPr>
          <p:cNvPr id="7" name="Straight Connector 6"/>
          <p:cNvCxnSpPr/>
          <p:nvPr/>
        </p:nvCxnSpPr>
        <p:spPr bwMode="auto">
          <a:xfrm flipV="1">
            <a:off x="2915816" y="1782688"/>
            <a:ext cx="0" cy="216024"/>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a:off x="2918654" y="1782688"/>
            <a:ext cx="3678383"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flipH="1" flipV="1">
            <a:off x="6588224" y="1782688"/>
            <a:ext cx="8813" cy="216024"/>
          </a:xfrm>
          <a:prstGeom prst="line">
            <a:avLst/>
          </a:prstGeom>
          <a:solidFill>
            <a:schemeClr val="accent1"/>
          </a:solidFill>
          <a:ln w="22225" cap="flat" cmpd="sng" algn="ctr">
            <a:solidFill>
              <a:schemeClr val="tx1"/>
            </a:solidFill>
            <a:prstDash val="solid"/>
            <a:round/>
            <a:headEnd type="none" w="med" len="med"/>
            <a:tailEnd type="none" w="med" len="med"/>
          </a:ln>
          <a:effectLst/>
        </p:spPr>
      </p:cxnSp>
      <p:sp>
        <p:nvSpPr>
          <p:cNvPr id="14" name="TextBox 13"/>
          <p:cNvSpPr txBox="1"/>
          <p:nvPr/>
        </p:nvSpPr>
        <p:spPr>
          <a:xfrm>
            <a:off x="3781364" y="1354723"/>
            <a:ext cx="2232248" cy="338554"/>
          </a:xfrm>
          <a:prstGeom prst="rect">
            <a:avLst/>
          </a:prstGeom>
          <a:noFill/>
        </p:spPr>
        <p:txBody>
          <a:bodyPr wrap="square" rtlCol="0">
            <a:spAutoFit/>
          </a:bodyPr>
          <a:lstStyle/>
          <a:p>
            <a:pPr algn="ctr"/>
            <a:r>
              <a:rPr lang="en-CA" sz="1600" dirty="0" smtClean="0"/>
              <a:t>Removable Section</a:t>
            </a:r>
            <a:endParaRPr lang="en-CA" sz="1600" dirty="0"/>
          </a:p>
        </p:txBody>
      </p:sp>
      <p:sp>
        <p:nvSpPr>
          <p:cNvPr id="15" name="Text Box 18"/>
          <p:cNvSpPr txBox="1">
            <a:spLocks noChangeArrowheads="1"/>
          </p:cNvSpPr>
          <p:nvPr/>
        </p:nvSpPr>
        <p:spPr bwMode="auto">
          <a:xfrm>
            <a:off x="8172400" y="5005470"/>
            <a:ext cx="93610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tabLst>
                <a:tab pos="682625" algn="l"/>
                <a:tab pos="1146175" algn="l"/>
              </a:tabLst>
              <a:defRPr>
                <a:solidFill>
                  <a:srgbClr val="66FF33"/>
                </a:solidFill>
                <a:latin typeface="Arial" charset="0"/>
              </a:defRPr>
            </a:lvl1pPr>
            <a:lvl2pPr>
              <a:tabLst>
                <a:tab pos="682625" algn="l"/>
                <a:tab pos="1146175" algn="l"/>
              </a:tabLst>
              <a:defRPr>
                <a:solidFill>
                  <a:srgbClr val="66FF33"/>
                </a:solidFill>
                <a:latin typeface="Arial" charset="0"/>
              </a:defRPr>
            </a:lvl2pPr>
            <a:lvl3pPr>
              <a:tabLst>
                <a:tab pos="682625" algn="l"/>
                <a:tab pos="1146175" algn="l"/>
              </a:tabLst>
              <a:defRPr>
                <a:solidFill>
                  <a:srgbClr val="66FF33"/>
                </a:solidFill>
                <a:latin typeface="Arial" charset="0"/>
              </a:defRPr>
            </a:lvl3pPr>
            <a:lvl4pPr>
              <a:tabLst>
                <a:tab pos="682625" algn="l"/>
                <a:tab pos="1146175" algn="l"/>
              </a:tabLst>
              <a:defRPr>
                <a:solidFill>
                  <a:srgbClr val="66FF33"/>
                </a:solidFill>
                <a:latin typeface="Arial" charset="0"/>
              </a:defRPr>
            </a:lvl4pPr>
            <a:lvl5pPr>
              <a:tabLst>
                <a:tab pos="682625" algn="l"/>
                <a:tab pos="1146175" algn="l"/>
              </a:tabLst>
              <a:defRPr>
                <a:solidFill>
                  <a:srgbClr val="66FF33"/>
                </a:solidFill>
                <a:latin typeface="Arial" charset="0"/>
              </a:defRPr>
            </a:lvl5pPr>
            <a:lvl6pPr eaLnBrk="0" fontAlgn="base" hangingPunct="0">
              <a:spcBef>
                <a:spcPct val="0"/>
              </a:spcBef>
              <a:spcAft>
                <a:spcPct val="0"/>
              </a:spcAft>
              <a:tabLst>
                <a:tab pos="682625" algn="l"/>
                <a:tab pos="1146175" algn="l"/>
              </a:tabLst>
              <a:defRPr>
                <a:solidFill>
                  <a:srgbClr val="66FF33"/>
                </a:solidFill>
                <a:latin typeface="Arial" charset="0"/>
              </a:defRPr>
            </a:lvl6pPr>
            <a:lvl7pPr eaLnBrk="0" fontAlgn="base" hangingPunct="0">
              <a:spcBef>
                <a:spcPct val="0"/>
              </a:spcBef>
              <a:spcAft>
                <a:spcPct val="0"/>
              </a:spcAft>
              <a:tabLst>
                <a:tab pos="682625" algn="l"/>
                <a:tab pos="1146175" algn="l"/>
              </a:tabLst>
              <a:defRPr>
                <a:solidFill>
                  <a:srgbClr val="66FF33"/>
                </a:solidFill>
                <a:latin typeface="Arial" charset="0"/>
              </a:defRPr>
            </a:lvl7pPr>
            <a:lvl8pPr eaLnBrk="0" fontAlgn="base" hangingPunct="0">
              <a:spcBef>
                <a:spcPct val="0"/>
              </a:spcBef>
              <a:spcAft>
                <a:spcPct val="0"/>
              </a:spcAft>
              <a:tabLst>
                <a:tab pos="682625" algn="l"/>
                <a:tab pos="1146175" algn="l"/>
              </a:tabLst>
              <a:defRPr>
                <a:solidFill>
                  <a:srgbClr val="66FF33"/>
                </a:solidFill>
                <a:latin typeface="Arial" charset="0"/>
              </a:defRPr>
            </a:lvl8pPr>
            <a:lvl9pPr eaLnBrk="0" fontAlgn="base" hangingPunct="0">
              <a:spcBef>
                <a:spcPct val="0"/>
              </a:spcBef>
              <a:spcAft>
                <a:spcPct val="0"/>
              </a:spcAft>
              <a:tabLst>
                <a:tab pos="682625" algn="l"/>
                <a:tab pos="1146175" algn="l"/>
              </a:tabLst>
              <a:defRPr>
                <a:solidFill>
                  <a:srgbClr val="66FF33"/>
                </a:solidFill>
                <a:latin typeface="Arial" charset="0"/>
              </a:defRPr>
            </a:lvl9pPr>
          </a:lstStyle>
          <a:p>
            <a:pPr algn="ctr" eaLnBrk="1" hangingPunct="1">
              <a:spcBef>
                <a:spcPct val="10000"/>
              </a:spcBef>
            </a:pPr>
            <a:r>
              <a:rPr lang="en-US" sz="1400" b="1" i="1" dirty="0">
                <a:solidFill>
                  <a:srgbClr val="268A1E"/>
                </a:solidFill>
              </a:rPr>
              <a:t>Isobarex</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8" name="Rectangle 7"/>
          <p:cNvSpPr>
            <a:spLocks noChangeArrowheads="1"/>
          </p:cNvSpPr>
          <p:nvPr/>
        </p:nvSpPr>
        <p:spPr bwMode="auto">
          <a:xfrm>
            <a:off x="827584" y="381000"/>
            <a:ext cx="735935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000" b="1" dirty="0" smtClean="0"/>
              <a:t>Pre-commercial ISA – Mechanical Design</a:t>
            </a:r>
            <a:endParaRPr lang="en-US" sz="2000" dirty="0">
              <a:solidFill>
                <a:srgbClr val="66FF33"/>
              </a:solidFill>
            </a:endParaRPr>
          </a:p>
        </p:txBody>
      </p:sp>
      <p:sp>
        <p:nvSpPr>
          <p:cNvPr id="19" name="Rectangle 4"/>
          <p:cNvSpPr txBox="1">
            <a:spLocks noChangeArrowheads="1"/>
          </p:cNvSpPr>
          <p:nvPr/>
        </p:nvSpPr>
        <p:spPr bwMode="auto">
          <a:xfrm>
            <a:off x="2255597" y="3693160"/>
            <a:ext cx="1935403"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eaLnBrk="1" hangingPunct="1"/>
            <a:r>
              <a:rPr lang="en-US" sz="1600" b="0" kern="0" dirty="0" smtClean="0">
                <a:solidFill>
                  <a:schemeClr val="tx1"/>
                </a:solidFill>
                <a:latin typeface="Arial" panose="020B0604020202020204" pitchFamily="34" charset="0"/>
                <a:cs typeface="Arial" panose="020B0604020202020204" pitchFamily="34" charset="0"/>
              </a:rPr>
              <a:t>Split Flow Turbopump</a:t>
            </a:r>
            <a:endParaRPr lang="en-US" sz="1600" b="0" i="1" kern="0" dirty="0" smtClean="0">
              <a:solidFill>
                <a:schemeClr val="tx1"/>
              </a:solidFill>
              <a:latin typeface="Arial" panose="020B0604020202020204" pitchFamily="34" charset="0"/>
              <a:cs typeface="Arial" panose="020B0604020202020204" pitchFamily="34" charset="0"/>
            </a:endParaRPr>
          </a:p>
        </p:txBody>
      </p:sp>
      <p:sp>
        <p:nvSpPr>
          <p:cNvPr id="20" name="Rectangle 4"/>
          <p:cNvSpPr txBox="1">
            <a:spLocks noChangeArrowheads="1"/>
          </p:cNvSpPr>
          <p:nvPr/>
        </p:nvSpPr>
        <p:spPr bwMode="auto">
          <a:xfrm>
            <a:off x="5608397" y="3733800"/>
            <a:ext cx="1935403"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eaLnBrk="1" hangingPunct="1"/>
            <a:r>
              <a:rPr lang="en-US" sz="1600" b="0" kern="0" dirty="0" smtClean="0">
                <a:solidFill>
                  <a:schemeClr val="tx1"/>
                </a:solidFill>
                <a:latin typeface="Arial" panose="020B0604020202020204" pitchFamily="34" charset="0"/>
                <a:cs typeface="Arial" panose="020B0604020202020204" pitchFamily="34" charset="0"/>
              </a:rPr>
              <a:t>Split Flow </a:t>
            </a:r>
            <a:r>
              <a:rPr lang="en-US" sz="1600" b="0" kern="0" dirty="0" err="1" smtClean="0">
                <a:solidFill>
                  <a:schemeClr val="tx1"/>
                </a:solidFill>
                <a:latin typeface="Arial" panose="020B0604020202020204" pitchFamily="34" charset="0"/>
                <a:cs typeface="Arial" panose="020B0604020202020204" pitchFamily="34" charset="0"/>
              </a:rPr>
              <a:t>TurbopumpU</a:t>
            </a:r>
            <a:endParaRPr lang="en-US" sz="1600" b="0" i="1" kern="0"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352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6" grpId="0"/>
      <p:bldP spid="14" grpId="0"/>
      <p:bldP spid="15"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259" t="25196" r="3741" b="17060"/>
          <a:stretch/>
        </p:blipFill>
        <p:spPr bwMode="auto">
          <a:xfrm>
            <a:off x="0" y="1728000"/>
            <a:ext cx="9144000" cy="39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txBox="1">
            <a:spLocks noChangeArrowheads="1"/>
          </p:cNvSpPr>
          <p:nvPr/>
        </p:nvSpPr>
        <p:spPr bwMode="auto">
          <a:xfrm>
            <a:off x="323528" y="807368"/>
            <a:ext cx="8496944"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algn="l" eaLnBrk="1" hangingPunct="1">
              <a:tabLst>
                <a:tab pos="446088" algn="l"/>
              </a:tabLst>
            </a:pPr>
            <a:r>
              <a:rPr lang="en-US" sz="1800" b="0" kern="0" dirty="0" smtClean="0">
                <a:solidFill>
                  <a:schemeClr val="tx1"/>
                </a:solidFill>
              </a:rPr>
              <a:t>Replaceable RFQ column – supports and frame removed</a:t>
            </a:r>
            <a:endParaRPr lang="en-US" sz="1800" b="0" i="1" kern="0" dirty="0" smtClean="0">
              <a:solidFill>
                <a:schemeClr val="tx1"/>
              </a:solidFill>
            </a:endParaRPr>
          </a:p>
        </p:txBody>
      </p:sp>
      <p:sp>
        <p:nvSpPr>
          <p:cNvPr id="3" name="TextBox 2"/>
          <p:cNvSpPr txBox="1"/>
          <p:nvPr/>
        </p:nvSpPr>
        <p:spPr>
          <a:xfrm>
            <a:off x="428675" y="2077978"/>
            <a:ext cx="1479029" cy="584775"/>
          </a:xfrm>
          <a:prstGeom prst="rect">
            <a:avLst/>
          </a:prstGeom>
          <a:noFill/>
        </p:spPr>
        <p:txBody>
          <a:bodyPr wrap="square" rtlCol="0">
            <a:spAutoFit/>
          </a:bodyPr>
          <a:lstStyle/>
          <a:p>
            <a:pPr algn="ctr"/>
            <a:r>
              <a:rPr lang="en-CA" sz="1600" dirty="0" smtClean="0"/>
              <a:t>Deceleration Electrode</a:t>
            </a:r>
            <a:endParaRPr lang="en-CA" sz="1600" dirty="0"/>
          </a:p>
        </p:txBody>
      </p:sp>
      <p:sp>
        <p:nvSpPr>
          <p:cNvPr id="7" name="TextBox 6"/>
          <p:cNvSpPr txBox="1"/>
          <p:nvPr/>
        </p:nvSpPr>
        <p:spPr>
          <a:xfrm>
            <a:off x="7380313" y="3996353"/>
            <a:ext cx="1728192" cy="584775"/>
          </a:xfrm>
          <a:prstGeom prst="rect">
            <a:avLst/>
          </a:prstGeom>
          <a:noFill/>
        </p:spPr>
        <p:txBody>
          <a:bodyPr wrap="square" rtlCol="0">
            <a:spAutoFit/>
          </a:bodyPr>
          <a:lstStyle/>
          <a:p>
            <a:pPr algn="ctr"/>
            <a:r>
              <a:rPr lang="en-CA" sz="1600" dirty="0" smtClean="0"/>
              <a:t>Re-</a:t>
            </a:r>
            <a:r>
              <a:rPr lang="en-CA" sz="1600" dirty="0" err="1" smtClean="0"/>
              <a:t>aceleration</a:t>
            </a:r>
            <a:r>
              <a:rPr lang="en-CA" sz="1600" dirty="0" smtClean="0"/>
              <a:t> Electrode</a:t>
            </a:r>
            <a:endParaRPr lang="en-CA" sz="1600" dirty="0"/>
          </a:p>
        </p:txBody>
      </p:sp>
      <p:sp>
        <p:nvSpPr>
          <p:cNvPr id="8" name="TextBox 7"/>
          <p:cNvSpPr txBox="1"/>
          <p:nvPr/>
        </p:nvSpPr>
        <p:spPr>
          <a:xfrm>
            <a:off x="3741043" y="2370366"/>
            <a:ext cx="1479029" cy="338554"/>
          </a:xfrm>
          <a:prstGeom prst="rect">
            <a:avLst/>
          </a:prstGeom>
          <a:noFill/>
        </p:spPr>
        <p:txBody>
          <a:bodyPr wrap="square" rtlCol="0">
            <a:spAutoFit/>
          </a:bodyPr>
          <a:lstStyle/>
          <a:p>
            <a:pPr algn="ctr"/>
            <a:r>
              <a:rPr lang="en-CA" sz="1600" dirty="0" smtClean="0"/>
              <a:t>RFQ Modules</a:t>
            </a:r>
            <a:endParaRPr lang="en-CA" sz="1600" dirty="0"/>
          </a:p>
        </p:txBody>
      </p:sp>
      <p:sp>
        <p:nvSpPr>
          <p:cNvPr id="10" name="Text Box 18"/>
          <p:cNvSpPr txBox="1">
            <a:spLocks noChangeArrowheads="1"/>
          </p:cNvSpPr>
          <p:nvPr/>
        </p:nvSpPr>
        <p:spPr bwMode="auto">
          <a:xfrm>
            <a:off x="8172400" y="5384249"/>
            <a:ext cx="93610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tabLst>
                <a:tab pos="682625" algn="l"/>
                <a:tab pos="1146175" algn="l"/>
              </a:tabLst>
              <a:defRPr>
                <a:solidFill>
                  <a:srgbClr val="66FF33"/>
                </a:solidFill>
                <a:latin typeface="Arial" charset="0"/>
              </a:defRPr>
            </a:lvl1pPr>
            <a:lvl2pPr>
              <a:tabLst>
                <a:tab pos="682625" algn="l"/>
                <a:tab pos="1146175" algn="l"/>
              </a:tabLst>
              <a:defRPr>
                <a:solidFill>
                  <a:srgbClr val="66FF33"/>
                </a:solidFill>
                <a:latin typeface="Arial" charset="0"/>
              </a:defRPr>
            </a:lvl2pPr>
            <a:lvl3pPr>
              <a:tabLst>
                <a:tab pos="682625" algn="l"/>
                <a:tab pos="1146175" algn="l"/>
              </a:tabLst>
              <a:defRPr>
                <a:solidFill>
                  <a:srgbClr val="66FF33"/>
                </a:solidFill>
                <a:latin typeface="Arial" charset="0"/>
              </a:defRPr>
            </a:lvl3pPr>
            <a:lvl4pPr>
              <a:tabLst>
                <a:tab pos="682625" algn="l"/>
                <a:tab pos="1146175" algn="l"/>
              </a:tabLst>
              <a:defRPr>
                <a:solidFill>
                  <a:srgbClr val="66FF33"/>
                </a:solidFill>
                <a:latin typeface="Arial" charset="0"/>
              </a:defRPr>
            </a:lvl4pPr>
            <a:lvl5pPr>
              <a:tabLst>
                <a:tab pos="682625" algn="l"/>
                <a:tab pos="1146175" algn="l"/>
              </a:tabLst>
              <a:defRPr>
                <a:solidFill>
                  <a:srgbClr val="66FF33"/>
                </a:solidFill>
                <a:latin typeface="Arial" charset="0"/>
              </a:defRPr>
            </a:lvl5pPr>
            <a:lvl6pPr eaLnBrk="0" fontAlgn="base" hangingPunct="0">
              <a:spcBef>
                <a:spcPct val="0"/>
              </a:spcBef>
              <a:spcAft>
                <a:spcPct val="0"/>
              </a:spcAft>
              <a:tabLst>
                <a:tab pos="682625" algn="l"/>
                <a:tab pos="1146175" algn="l"/>
              </a:tabLst>
              <a:defRPr>
                <a:solidFill>
                  <a:srgbClr val="66FF33"/>
                </a:solidFill>
                <a:latin typeface="Arial" charset="0"/>
              </a:defRPr>
            </a:lvl6pPr>
            <a:lvl7pPr eaLnBrk="0" fontAlgn="base" hangingPunct="0">
              <a:spcBef>
                <a:spcPct val="0"/>
              </a:spcBef>
              <a:spcAft>
                <a:spcPct val="0"/>
              </a:spcAft>
              <a:tabLst>
                <a:tab pos="682625" algn="l"/>
                <a:tab pos="1146175" algn="l"/>
              </a:tabLst>
              <a:defRPr>
                <a:solidFill>
                  <a:srgbClr val="66FF33"/>
                </a:solidFill>
                <a:latin typeface="Arial" charset="0"/>
              </a:defRPr>
            </a:lvl7pPr>
            <a:lvl8pPr eaLnBrk="0" fontAlgn="base" hangingPunct="0">
              <a:spcBef>
                <a:spcPct val="0"/>
              </a:spcBef>
              <a:spcAft>
                <a:spcPct val="0"/>
              </a:spcAft>
              <a:tabLst>
                <a:tab pos="682625" algn="l"/>
                <a:tab pos="1146175" algn="l"/>
              </a:tabLst>
              <a:defRPr>
                <a:solidFill>
                  <a:srgbClr val="66FF33"/>
                </a:solidFill>
                <a:latin typeface="Arial" charset="0"/>
              </a:defRPr>
            </a:lvl8pPr>
            <a:lvl9pPr eaLnBrk="0" fontAlgn="base" hangingPunct="0">
              <a:spcBef>
                <a:spcPct val="0"/>
              </a:spcBef>
              <a:spcAft>
                <a:spcPct val="0"/>
              </a:spcAft>
              <a:tabLst>
                <a:tab pos="682625" algn="l"/>
                <a:tab pos="1146175" algn="l"/>
              </a:tabLst>
              <a:defRPr>
                <a:solidFill>
                  <a:srgbClr val="66FF33"/>
                </a:solidFill>
                <a:latin typeface="Arial" charset="0"/>
              </a:defRPr>
            </a:lvl9pPr>
          </a:lstStyle>
          <a:p>
            <a:pPr algn="ctr" eaLnBrk="1" hangingPunct="1">
              <a:spcBef>
                <a:spcPct val="10000"/>
              </a:spcBef>
            </a:pPr>
            <a:r>
              <a:rPr lang="en-US" sz="1200" b="1" i="1" dirty="0">
                <a:solidFill>
                  <a:srgbClr val="268A1E"/>
                </a:solidFill>
              </a:rPr>
              <a:t>Isobarex</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4" name="Rectangle 7"/>
          <p:cNvSpPr>
            <a:spLocks noChangeArrowheads="1"/>
          </p:cNvSpPr>
          <p:nvPr/>
        </p:nvSpPr>
        <p:spPr bwMode="auto">
          <a:xfrm>
            <a:off x="827584" y="381000"/>
            <a:ext cx="735935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000" dirty="0" smtClean="0"/>
              <a:t>Pre-commercial ISA – Mechanical Design</a:t>
            </a:r>
            <a:endParaRPr lang="en-US" sz="2000" dirty="0">
              <a:solidFill>
                <a:srgbClr val="66FF33"/>
              </a:solidFill>
            </a:endParaRPr>
          </a:p>
        </p:txBody>
      </p:sp>
    </p:spTree>
    <p:extLst>
      <p:ext uri="{BB962C8B-B14F-4D97-AF65-F5344CB8AC3E}">
        <p14:creationId xmlns:p14="http://schemas.microsoft.com/office/powerpoint/2010/main" val="32479665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312001" y="764704"/>
            <a:ext cx="4548031"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algn="l" eaLnBrk="1" hangingPunct="1">
              <a:tabLst>
                <a:tab pos="446088" algn="l"/>
              </a:tabLst>
            </a:pPr>
            <a:r>
              <a:rPr lang="en-US" sz="1800" b="0" kern="0" dirty="0" smtClean="0">
                <a:solidFill>
                  <a:schemeClr val="tx1"/>
                </a:solidFill>
              </a:rPr>
              <a:t>Deceleration end of column being assembled</a:t>
            </a:r>
            <a:endParaRPr lang="en-US" sz="1800" b="0" i="1" kern="0" dirty="0" smtClean="0">
              <a:solidFill>
                <a:schemeClr val="tx1"/>
              </a:solidFill>
            </a:endParaRP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8260" t="21453" b="13276"/>
          <a:stretch/>
        </p:blipFill>
        <p:spPr>
          <a:xfrm>
            <a:off x="225974" y="1241659"/>
            <a:ext cx="5826019" cy="276340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2128" y="2996952"/>
            <a:ext cx="7956376" cy="3708480"/>
          </a:xfrm>
          <a:prstGeom prst="rect">
            <a:avLst/>
          </a:prstGeom>
        </p:spPr>
      </p:pic>
      <p:sp>
        <p:nvSpPr>
          <p:cNvPr id="7" name="Text Box 18"/>
          <p:cNvSpPr txBox="1">
            <a:spLocks noChangeArrowheads="1"/>
          </p:cNvSpPr>
          <p:nvPr/>
        </p:nvSpPr>
        <p:spPr bwMode="auto">
          <a:xfrm>
            <a:off x="1152317" y="6381327"/>
            <a:ext cx="93610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tabLst>
                <a:tab pos="682625" algn="l"/>
                <a:tab pos="1146175" algn="l"/>
              </a:tabLst>
              <a:defRPr>
                <a:solidFill>
                  <a:srgbClr val="66FF33"/>
                </a:solidFill>
                <a:latin typeface="Arial" charset="0"/>
              </a:defRPr>
            </a:lvl1pPr>
            <a:lvl2pPr>
              <a:tabLst>
                <a:tab pos="682625" algn="l"/>
                <a:tab pos="1146175" algn="l"/>
              </a:tabLst>
              <a:defRPr>
                <a:solidFill>
                  <a:srgbClr val="66FF33"/>
                </a:solidFill>
                <a:latin typeface="Arial" charset="0"/>
              </a:defRPr>
            </a:lvl2pPr>
            <a:lvl3pPr>
              <a:tabLst>
                <a:tab pos="682625" algn="l"/>
                <a:tab pos="1146175" algn="l"/>
              </a:tabLst>
              <a:defRPr>
                <a:solidFill>
                  <a:srgbClr val="66FF33"/>
                </a:solidFill>
                <a:latin typeface="Arial" charset="0"/>
              </a:defRPr>
            </a:lvl3pPr>
            <a:lvl4pPr>
              <a:tabLst>
                <a:tab pos="682625" algn="l"/>
                <a:tab pos="1146175" algn="l"/>
              </a:tabLst>
              <a:defRPr>
                <a:solidFill>
                  <a:srgbClr val="66FF33"/>
                </a:solidFill>
                <a:latin typeface="Arial" charset="0"/>
              </a:defRPr>
            </a:lvl4pPr>
            <a:lvl5pPr>
              <a:tabLst>
                <a:tab pos="682625" algn="l"/>
                <a:tab pos="1146175" algn="l"/>
              </a:tabLst>
              <a:defRPr>
                <a:solidFill>
                  <a:srgbClr val="66FF33"/>
                </a:solidFill>
                <a:latin typeface="Arial" charset="0"/>
              </a:defRPr>
            </a:lvl5pPr>
            <a:lvl6pPr eaLnBrk="0" fontAlgn="base" hangingPunct="0">
              <a:spcBef>
                <a:spcPct val="0"/>
              </a:spcBef>
              <a:spcAft>
                <a:spcPct val="0"/>
              </a:spcAft>
              <a:tabLst>
                <a:tab pos="682625" algn="l"/>
                <a:tab pos="1146175" algn="l"/>
              </a:tabLst>
              <a:defRPr>
                <a:solidFill>
                  <a:srgbClr val="66FF33"/>
                </a:solidFill>
                <a:latin typeface="Arial" charset="0"/>
              </a:defRPr>
            </a:lvl6pPr>
            <a:lvl7pPr eaLnBrk="0" fontAlgn="base" hangingPunct="0">
              <a:spcBef>
                <a:spcPct val="0"/>
              </a:spcBef>
              <a:spcAft>
                <a:spcPct val="0"/>
              </a:spcAft>
              <a:tabLst>
                <a:tab pos="682625" algn="l"/>
                <a:tab pos="1146175" algn="l"/>
              </a:tabLst>
              <a:defRPr>
                <a:solidFill>
                  <a:srgbClr val="66FF33"/>
                </a:solidFill>
                <a:latin typeface="Arial" charset="0"/>
              </a:defRPr>
            </a:lvl7pPr>
            <a:lvl8pPr eaLnBrk="0" fontAlgn="base" hangingPunct="0">
              <a:spcBef>
                <a:spcPct val="0"/>
              </a:spcBef>
              <a:spcAft>
                <a:spcPct val="0"/>
              </a:spcAft>
              <a:tabLst>
                <a:tab pos="682625" algn="l"/>
                <a:tab pos="1146175" algn="l"/>
              </a:tabLst>
              <a:defRPr>
                <a:solidFill>
                  <a:srgbClr val="66FF33"/>
                </a:solidFill>
                <a:latin typeface="Arial" charset="0"/>
              </a:defRPr>
            </a:lvl8pPr>
            <a:lvl9pPr eaLnBrk="0" fontAlgn="base" hangingPunct="0">
              <a:spcBef>
                <a:spcPct val="0"/>
              </a:spcBef>
              <a:spcAft>
                <a:spcPct val="0"/>
              </a:spcAft>
              <a:tabLst>
                <a:tab pos="682625" algn="l"/>
                <a:tab pos="1146175" algn="l"/>
              </a:tabLst>
              <a:defRPr>
                <a:solidFill>
                  <a:srgbClr val="66FF33"/>
                </a:solidFill>
                <a:latin typeface="Arial" charset="0"/>
              </a:defRPr>
            </a:lvl9pPr>
          </a:lstStyle>
          <a:p>
            <a:pPr algn="ctr" eaLnBrk="1" hangingPunct="1">
              <a:spcBef>
                <a:spcPct val="10000"/>
              </a:spcBef>
            </a:pPr>
            <a:r>
              <a:rPr lang="en-US" sz="1200" b="1" i="1" dirty="0">
                <a:solidFill>
                  <a:srgbClr val="268A1E"/>
                </a:solidFill>
              </a:rPr>
              <a:t>Isobarex</a:t>
            </a:r>
          </a:p>
        </p:txBody>
      </p:sp>
      <p:sp>
        <p:nvSpPr>
          <p:cNvPr id="9" name="Rectangle 4"/>
          <p:cNvSpPr txBox="1">
            <a:spLocks noChangeArrowheads="1"/>
          </p:cNvSpPr>
          <p:nvPr/>
        </p:nvSpPr>
        <p:spPr bwMode="auto">
          <a:xfrm>
            <a:off x="6228184" y="2005877"/>
            <a:ext cx="2789613" cy="991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algn="l" eaLnBrk="1" hangingPunct="1">
              <a:tabLst>
                <a:tab pos="446088" algn="l"/>
              </a:tabLst>
            </a:pPr>
            <a:r>
              <a:rPr lang="en-US" sz="1800" b="0" kern="0" dirty="0" smtClean="0">
                <a:solidFill>
                  <a:schemeClr val="tx1"/>
                </a:solidFill>
              </a:rPr>
              <a:t>Column in vacuum housing with </a:t>
            </a:r>
            <a:r>
              <a:rPr lang="en-US" sz="1800" b="0" kern="0" dirty="0" err="1" smtClean="0">
                <a:solidFill>
                  <a:schemeClr val="tx1"/>
                </a:solidFill>
              </a:rPr>
              <a:t>turbopumps</a:t>
            </a:r>
            <a:r>
              <a:rPr lang="en-US" sz="1800" b="0" kern="0" dirty="0" smtClean="0">
                <a:solidFill>
                  <a:schemeClr val="tx1"/>
                </a:solidFill>
              </a:rPr>
              <a:t>, lenses and </a:t>
            </a:r>
            <a:r>
              <a:rPr lang="en-US" sz="1800" b="0" kern="0" dirty="0" err="1" smtClean="0">
                <a:solidFill>
                  <a:schemeClr val="tx1"/>
                </a:solidFill>
              </a:rPr>
              <a:t>beamline</a:t>
            </a:r>
            <a:r>
              <a:rPr lang="en-US" sz="1800" b="0" kern="0" dirty="0" smtClean="0">
                <a:solidFill>
                  <a:schemeClr val="tx1"/>
                </a:solidFill>
              </a:rPr>
              <a:t> insulators</a:t>
            </a:r>
            <a:endParaRPr lang="en-US" sz="1800" b="0" i="1" kern="0" dirty="0" smtClean="0">
              <a:solidFill>
                <a:schemeClr val="tx1"/>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3" name="Rectangle 7"/>
          <p:cNvSpPr>
            <a:spLocks noChangeArrowheads="1"/>
          </p:cNvSpPr>
          <p:nvPr/>
        </p:nvSpPr>
        <p:spPr bwMode="auto">
          <a:xfrm>
            <a:off x="827584" y="381000"/>
            <a:ext cx="735935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000" dirty="0" smtClean="0"/>
              <a:t>Pre-commercial ISA – Mechanical Design</a:t>
            </a:r>
            <a:endParaRPr lang="en-US" sz="2000" dirty="0">
              <a:solidFill>
                <a:srgbClr val="66FF33"/>
              </a:solidFill>
            </a:endParaRPr>
          </a:p>
        </p:txBody>
      </p:sp>
    </p:spTree>
    <p:extLst>
      <p:ext uri="{BB962C8B-B14F-4D97-AF65-F5344CB8AC3E}">
        <p14:creationId xmlns:p14="http://schemas.microsoft.com/office/powerpoint/2010/main" val="194073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822325" y="1127125"/>
            <a:ext cx="7566099" cy="646331"/>
          </a:xfrm>
          <a:prstGeom prst="rect">
            <a:avLst/>
          </a:prstGeom>
          <a:noFill/>
          <a:ln w="9525">
            <a:noFill/>
            <a:miter lim="800000"/>
            <a:headEnd/>
            <a:tailEnd/>
          </a:ln>
        </p:spPr>
        <p:txBody>
          <a:bodyPr wrap="square">
            <a:spAutoFit/>
          </a:bodyPr>
          <a:lstStyle/>
          <a:p>
            <a:pPr marL="457200" indent="-457200" eaLnBrk="1" hangingPunct="1">
              <a:spcBef>
                <a:spcPct val="10000"/>
              </a:spcBef>
              <a:buFont typeface="+mj-lt"/>
              <a:buAutoNum type="arabicPeriod"/>
              <a:tabLst>
                <a:tab pos="977900" algn="l"/>
              </a:tabLst>
            </a:pPr>
            <a:r>
              <a:rPr lang="en-US" dirty="0"/>
              <a:t>The energy provided by the accelerator enables the destruction of molecular isobars and </a:t>
            </a:r>
            <a:r>
              <a:rPr lang="en-US" dirty="0" smtClean="0"/>
              <a:t>noise-free, single </a:t>
            </a:r>
            <a:r>
              <a:rPr lang="en-US" dirty="0"/>
              <a:t>atom counting capability</a:t>
            </a:r>
            <a:endParaRPr lang="en-US" i="1" dirty="0"/>
          </a:p>
        </p:txBody>
      </p:sp>
      <p:sp>
        <p:nvSpPr>
          <p:cNvPr id="5" name="Rectangle 11"/>
          <p:cNvSpPr txBox="1">
            <a:spLocks noChangeArrowheads="1"/>
          </p:cNvSpPr>
          <p:nvPr/>
        </p:nvSpPr>
        <p:spPr bwMode="auto">
          <a:xfrm>
            <a:off x="899592" y="371128"/>
            <a:ext cx="73406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eaLnBrk="1" hangingPunct="1"/>
            <a:r>
              <a:rPr lang="en-US" sz="2400" b="0" i="1" kern="0" dirty="0" smtClean="0"/>
              <a:t>Summary</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2" name="Text Box 10"/>
          <p:cNvSpPr txBox="1">
            <a:spLocks noChangeArrowheads="1"/>
          </p:cNvSpPr>
          <p:nvPr/>
        </p:nvSpPr>
        <p:spPr bwMode="auto">
          <a:xfrm>
            <a:off x="822325" y="2962870"/>
            <a:ext cx="7772400" cy="923330"/>
          </a:xfrm>
          <a:prstGeom prst="rect">
            <a:avLst/>
          </a:prstGeom>
          <a:noFill/>
          <a:ln w="9525">
            <a:noFill/>
            <a:miter lim="800000"/>
            <a:headEnd/>
            <a:tailEnd/>
          </a:ln>
        </p:spPr>
        <p:txBody>
          <a:bodyPr>
            <a:spAutoFit/>
          </a:bodyPr>
          <a:lstStyle/>
          <a:p>
            <a:pPr marL="406400" indent="-406400">
              <a:buFont typeface="+mj-lt"/>
              <a:buAutoNum type="arabicPeriod" startAt="3"/>
              <a:tabLst>
                <a:tab pos="977900" algn="l"/>
              </a:tabLst>
            </a:pPr>
            <a:r>
              <a:rPr lang="en-US" dirty="0" smtClean="0"/>
              <a:t>The new injection line will support research in AMS technologies such as ion source development, the elimination of atomic isobars and applications using new elements and isotopes for tracing and dating. </a:t>
            </a:r>
            <a:endParaRPr lang="en-US" i="1" dirty="0"/>
          </a:p>
        </p:txBody>
      </p:sp>
      <p:sp>
        <p:nvSpPr>
          <p:cNvPr id="13" name="Text Box 10"/>
          <p:cNvSpPr txBox="1">
            <a:spLocks noChangeArrowheads="1"/>
          </p:cNvSpPr>
          <p:nvPr/>
        </p:nvSpPr>
        <p:spPr bwMode="auto">
          <a:xfrm>
            <a:off x="838200" y="4016514"/>
            <a:ext cx="7925905" cy="923330"/>
          </a:xfrm>
          <a:prstGeom prst="rect">
            <a:avLst/>
          </a:prstGeom>
          <a:noFill/>
          <a:ln w="9525">
            <a:noFill/>
            <a:miter lim="800000"/>
            <a:headEnd/>
            <a:tailEnd/>
          </a:ln>
        </p:spPr>
        <p:txBody>
          <a:bodyPr wrap="square">
            <a:spAutoFit/>
          </a:bodyPr>
          <a:lstStyle/>
          <a:p>
            <a:pPr marL="457200" indent="-457200" eaLnBrk="1" hangingPunct="1">
              <a:buFont typeface="+mj-lt"/>
              <a:buAutoNum type="arabicPeriod" startAt="4"/>
              <a:tabLst>
                <a:tab pos="977900" algn="l"/>
              </a:tabLst>
            </a:pPr>
            <a:r>
              <a:rPr lang="en-US" dirty="0" smtClean="0"/>
              <a:t>The collaboration agreement between Isobarex Corp. and uOttawa will lead to new ISA applications and the further development and expansion of ISA technology.</a:t>
            </a:r>
            <a:endParaRPr lang="en-US" dirty="0"/>
          </a:p>
        </p:txBody>
      </p:sp>
      <p:sp>
        <p:nvSpPr>
          <p:cNvPr id="14" name="Text Box 5"/>
          <p:cNvSpPr txBox="1">
            <a:spLocks noChangeArrowheads="1"/>
          </p:cNvSpPr>
          <p:nvPr/>
        </p:nvSpPr>
        <p:spPr bwMode="auto">
          <a:xfrm>
            <a:off x="858520" y="1944469"/>
            <a:ext cx="8209280" cy="923330"/>
          </a:xfrm>
          <a:prstGeom prst="rect">
            <a:avLst/>
          </a:prstGeom>
          <a:noFill/>
          <a:ln w="9525">
            <a:noFill/>
            <a:miter lim="800000"/>
            <a:headEnd/>
            <a:tailEnd/>
          </a:ln>
        </p:spPr>
        <p:txBody>
          <a:bodyPr wrap="square">
            <a:spAutoFit/>
          </a:bodyPr>
          <a:lstStyle/>
          <a:p>
            <a:pPr marL="342900" indent="-342900" eaLnBrk="1" hangingPunct="1">
              <a:spcBef>
                <a:spcPct val="10000"/>
              </a:spcBef>
              <a:buFont typeface="+mj-lt"/>
              <a:buAutoNum type="arabicPeriod" startAt="2"/>
              <a:tabLst>
                <a:tab pos="977900" algn="l"/>
              </a:tabLst>
            </a:pPr>
            <a:r>
              <a:rPr lang="en-US" dirty="0" smtClean="0"/>
              <a:t>Wide-ranging abundance sensitivity and small sample sizes make AMS the method of choice for many isotope applications in Earth, Environmental, Materials, Cultural and Bio-medical Sciences</a:t>
            </a:r>
            <a:endParaRPr lang="en-US" i="1" dirty="0"/>
          </a:p>
        </p:txBody>
      </p:sp>
      <p:sp>
        <p:nvSpPr>
          <p:cNvPr id="11" name="Text Box 10"/>
          <p:cNvSpPr txBox="1">
            <a:spLocks noChangeArrowheads="1"/>
          </p:cNvSpPr>
          <p:nvPr/>
        </p:nvSpPr>
        <p:spPr bwMode="auto">
          <a:xfrm>
            <a:off x="3581400" y="5253335"/>
            <a:ext cx="2133600" cy="461665"/>
          </a:xfrm>
          <a:prstGeom prst="rect">
            <a:avLst/>
          </a:prstGeom>
          <a:noFill/>
          <a:ln w="9525">
            <a:noFill/>
            <a:miter lim="800000"/>
            <a:headEnd/>
            <a:tailEnd/>
          </a:ln>
        </p:spPr>
        <p:txBody>
          <a:bodyPr wrap="square">
            <a:spAutoFit/>
          </a:bodyPr>
          <a:lstStyle/>
          <a:p>
            <a:pPr eaLnBrk="1" hangingPunct="1">
              <a:tabLst>
                <a:tab pos="977900" algn="l"/>
              </a:tabLst>
            </a:pPr>
            <a:r>
              <a:rPr lang="en-US" sz="2400" dirty="0" smtClean="0">
                <a:solidFill>
                  <a:schemeClr val="tx2">
                    <a:lumMod val="75000"/>
                  </a:schemeClr>
                </a:solidFill>
                <a:latin typeface="Lucida Calligraphy" panose="03010101010101010101" pitchFamily="66" charset="0"/>
              </a:rPr>
              <a:t>Thank you</a:t>
            </a:r>
            <a:endParaRPr lang="en-US" sz="2400" dirty="0">
              <a:solidFill>
                <a:schemeClr val="tx2">
                  <a:lumMod val="75000"/>
                </a:schemeClr>
              </a:solidFill>
              <a:latin typeface="Lucida Calligraphy" panose="03010101010101010101" pitchFamily="66" charset="0"/>
            </a:endParaRPr>
          </a:p>
        </p:txBody>
      </p:sp>
      <p:pic>
        <p:nvPicPr>
          <p:cNvPr id="1026" name="Picture 2" descr="https://www.innovation.ca/sites/default/files/images/corporate_logos/INN_CFI_ENB_2C_RG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5943600"/>
            <a:ext cx="2260600" cy="7591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ontario.ca/img/ontario@2x-prin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5952818"/>
            <a:ext cx="1524000" cy="503163"/>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6" descr="Image result for NSERC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4" name="AutoShape 8" descr="Image result for NSERC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1034" name="Picture 10" descr="http://www.cs.unb.ca/~bgn/resources/logos/nserc_crsng_high.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35344" y="5867400"/>
            <a:ext cx="1675056" cy="74216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43800" y="5634251"/>
            <a:ext cx="1200950" cy="1033153"/>
          </a:xfrm>
          <a:prstGeom prst="rect">
            <a:avLst/>
          </a:prstGeom>
        </p:spPr>
      </p:pic>
    </p:spTree>
    <p:extLst>
      <p:ext uri="{BB962C8B-B14F-4D97-AF65-F5344CB8AC3E}">
        <p14:creationId xmlns:p14="http://schemas.microsoft.com/office/powerpoint/2010/main" val="1860313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100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par>
                                <p:cTn id="11" presetID="10" presetClass="entr" presetSubtype="0" fill="hold" nodeType="withEffect">
                                  <p:stCondLst>
                                    <p:cond delay="1000"/>
                                  </p:stCondLst>
                                  <p:childTnLst>
                                    <p:set>
                                      <p:cBhvr>
                                        <p:cTn id="12" dur="1" fill="hold">
                                          <p:stCondLst>
                                            <p:cond delay="0"/>
                                          </p:stCondLst>
                                        </p:cTn>
                                        <p:tgtEl>
                                          <p:spTgt spid="1028"/>
                                        </p:tgtEl>
                                        <p:attrNameLst>
                                          <p:attrName>style.visibility</p:attrName>
                                        </p:attrNameLst>
                                      </p:cBhvr>
                                      <p:to>
                                        <p:strVal val="visible"/>
                                      </p:to>
                                    </p:set>
                                    <p:animEffect transition="in" filter="fade">
                                      <p:cBhvr>
                                        <p:cTn id="13" dur="500"/>
                                        <p:tgtEl>
                                          <p:spTgt spid="1028"/>
                                        </p:tgtEl>
                                      </p:cBhvr>
                                    </p:animEffect>
                                  </p:childTnLst>
                                </p:cTn>
                              </p:par>
                              <p:par>
                                <p:cTn id="14" presetID="10" presetClass="entr" presetSubtype="0" fill="hold" nodeType="withEffect">
                                  <p:stCondLst>
                                    <p:cond delay="1000"/>
                                  </p:stCondLst>
                                  <p:childTnLst>
                                    <p:set>
                                      <p:cBhvr>
                                        <p:cTn id="15" dur="1" fill="hold">
                                          <p:stCondLst>
                                            <p:cond delay="0"/>
                                          </p:stCondLst>
                                        </p:cTn>
                                        <p:tgtEl>
                                          <p:spTgt spid="1034"/>
                                        </p:tgtEl>
                                        <p:attrNameLst>
                                          <p:attrName>style.visibility</p:attrName>
                                        </p:attrNameLst>
                                      </p:cBhvr>
                                      <p:to>
                                        <p:strVal val="visible"/>
                                      </p:to>
                                    </p:set>
                                    <p:animEffect transition="in" filter="fade">
                                      <p:cBhvr>
                                        <p:cTn id="16" dur="500"/>
                                        <p:tgtEl>
                                          <p:spTgt spid="1034"/>
                                        </p:tgtEl>
                                      </p:cBhvr>
                                    </p:animEffect>
                                  </p:childTnLst>
                                </p:cTn>
                              </p:par>
                              <p:par>
                                <p:cTn id="17" presetID="10" presetClass="entr" presetSubtype="0" fill="hold" nodeType="withEffect">
                                  <p:stCondLst>
                                    <p:cond delay="10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48024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31289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5" name="Text Box 9"/>
          <p:cNvSpPr txBox="1">
            <a:spLocks noChangeArrowheads="1"/>
          </p:cNvSpPr>
          <p:nvPr/>
        </p:nvSpPr>
        <p:spPr bwMode="auto">
          <a:xfrm>
            <a:off x="533400" y="990600"/>
            <a:ext cx="74229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06400" indent="-406400" eaLnBrk="0" hangingPunct="0">
              <a:tabLst>
                <a:tab pos="739775" algn="l"/>
              </a:tabLst>
              <a:defRPr>
                <a:solidFill>
                  <a:schemeClr val="tx1"/>
                </a:solidFill>
                <a:latin typeface="Arial" charset="0"/>
              </a:defRPr>
            </a:lvl1pPr>
            <a:lvl2pPr marL="742950" indent="-285750" eaLnBrk="0" hangingPunct="0">
              <a:tabLst>
                <a:tab pos="739775" algn="l"/>
              </a:tabLst>
              <a:defRPr>
                <a:solidFill>
                  <a:schemeClr val="tx1"/>
                </a:solidFill>
                <a:latin typeface="Arial" charset="0"/>
              </a:defRPr>
            </a:lvl2pPr>
            <a:lvl3pPr marL="1143000" indent="-228600" eaLnBrk="0" hangingPunct="0">
              <a:tabLst>
                <a:tab pos="739775" algn="l"/>
              </a:tabLst>
              <a:defRPr>
                <a:solidFill>
                  <a:schemeClr val="tx1"/>
                </a:solidFill>
                <a:latin typeface="Arial" charset="0"/>
              </a:defRPr>
            </a:lvl3pPr>
            <a:lvl4pPr marL="1600200" indent="-228600" eaLnBrk="0" hangingPunct="0">
              <a:tabLst>
                <a:tab pos="739775" algn="l"/>
              </a:tabLst>
              <a:defRPr>
                <a:solidFill>
                  <a:schemeClr val="tx1"/>
                </a:solidFill>
                <a:latin typeface="Arial" charset="0"/>
              </a:defRPr>
            </a:lvl4pPr>
            <a:lvl5pPr marL="2057400" indent="-228600" eaLnBrk="0" hangingPunct="0">
              <a:tabLst>
                <a:tab pos="739775" algn="l"/>
              </a:tabLst>
              <a:defRPr>
                <a:solidFill>
                  <a:schemeClr val="tx1"/>
                </a:solidFill>
                <a:latin typeface="Arial" charset="0"/>
              </a:defRPr>
            </a:lvl5pPr>
            <a:lvl6pPr marL="2514600" indent="-228600" algn="ctr" eaLnBrk="0" fontAlgn="base" hangingPunct="0">
              <a:spcBef>
                <a:spcPct val="50000"/>
              </a:spcBef>
              <a:spcAft>
                <a:spcPct val="0"/>
              </a:spcAft>
              <a:tabLst>
                <a:tab pos="739775" algn="l"/>
              </a:tabLst>
              <a:defRPr>
                <a:solidFill>
                  <a:schemeClr val="tx1"/>
                </a:solidFill>
                <a:latin typeface="Arial" charset="0"/>
              </a:defRPr>
            </a:lvl6pPr>
            <a:lvl7pPr marL="2971800" indent="-228600" algn="ctr" eaLnBrk="0" fontAlgn="base" hangingPunct="0">
              <a:spcBef>
                <a:spcPct val="50000"/>
              </a:spcBef>
              <a:spcAft>
                <a:spcPct val="0"/>
              </a:spcAft>
              <a:tabLst>
                <a:tab pos="739775" algn="l"/>
              </a:tabLst>
              <a:defRPr>
                <a:solidFill>
                  <a:schemeClr val="tx1"/>
                </a:solidFill>
                <a:latin typeface="Arial" charset="0"/>
              </a:defRPr>
            </a:lvl7pPr>
            <a:lvl8pPr marL="3429000" indent="-228600" algn="ctr" eaLnBrk="0" fontAlgn="base" hangingPunct="0">
              <a:spcBef>
                <a:spcPct val="50000"/>
              </a:spcBef>
              <a:spcAft>
                <a:spcPct val="0"/>
              </a:spcAft>
              <a:tabLst>
                <a:tab pos="739775" algn="l"/>
              </a:tabLst>
              <a:defRPr>
                <a:solidFill>
                  <a:schemeClr val="tx1"/>
                </a:solidFill>
                <a:latin typeface="Arial" charset="0"/>
              </a:defRPr>
            </a:lvl8pPr>
            <a:lvl9pPr marL="3886200" indent="-228600" algn="ctr" eaLnBrk="0" fontAlgn="base" hangingPunct="0">
              <a:spcBef>
                <a:spcPct val="50000"/>
              </a:spcBef>
              <a:spcAft>
                <a:spcPct val="0"/>
              </a:spcAft>
              <a:tabLst>
                <a:tab pos="739775" algn="l"/>
              </a:tabLst>
              <a:defRPr>
                <a:solidFill>
                  <a:schemeClr val="tx1"/>
                </a:solidFill>
                <a:latin typeface="Arial" charset="0"/>
              </a:defRPr>
            </a:lvl9pPr>
          </a:lstStyle>
          <a:p>
            <a:pPr algn="l" eaLnBrk="1" hangingPunct="1">
              <a:buClr>
                <a:schemeClr val="hlink"/>
              </a:buClr>
              <a:buSzPct val="120000"/>
            </a:pPr>
            <a:r>
              <a:rPr lang="en-US" altLang="en-US" dirty="0">
                <a:cs typeface="Times New Roman" pitchFamily="18" charset="0"/>
              </a:rPr>
              <a:t>Stability parameters </a:t>
            </a:r>
            <a:r>
              <a:rPr lang="en-US" altLang="en-US" dirty="0" smtClean="0">
                <a:cs typeface="Times New Roman" pitchFamily="18" charset="0"/>
              </a:rPr>
              <a:t>set limits on the geometrical design and electrical operation of the cell</a:t>
            </a:r>
            <a:endParaRPr lang="en-US" altLang="en-US" dirty="0">
              <a:cs typeface="Times New Roman" pitchFamily="18" charset="0"/>
            </a:endParaRPr>
          </a:p>
        </p:txBody>
      </p:sp>
      <p:sp>
        <p:nvSpPr>
          <p:cNvPr id="91147" name="Text Box 11"/>
          <p:cNvSpPr txBox="1">
            <a:spLocks noChangeArrowheads="1"/>
          </p:cNvSpPr>
          <p:nvPr/>
        </p:nvSpPr>
        <p:spPr bwMode="auto">
          <a:xfrm>
            <a:off x="300562" y="3579981"/>
            <a:ext cx="463147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06400" indent="-406400" eaLnBrk="0" hangingPunct="0">
              <a:tabLst>
                <a:tab pos="739775" algn="l"/>
              </a:tabLst>
              <a:defRPr>
                <a:solidFill>
                  <a:schemeClr val="tx1"/>
                </a:solidFill>
                <a:latin typeface="Arial" charset="0"/>
              </a:defRPr>
            </a:lvl1pPr>
            <a:lvl2pPr marL="742950" indent="-285750" eaLnBrk="0" hangingPunct="0">
              <a:tabLst>
                <a:tab pos="739775" algn="l"/>
              </a:tabLst>
              <a:defRPr>
                <a:solidFill>
                  <a:schemeClr val="tx1"/>
                </a:solidFill>
                <a:latin typeface="Arial" charset="0"/>
              </a:defRPr>
            </a:lvl2pPr>
            <a:lvl3pPr marL="1143000" indent="-228600" eaLnBrk="0" hangingPunct="0">
              <a:tabLst>
                <a:tab pos="739775" algn="l"/>
              </a:tabLst>
              <a:defRPr>
                <a:solidFill>
                  <a:schemeClr val="tx1"/>
                </a:solidFill>
                <a:latin typeface="Arial" charset="0"/>
              </a:defRPr>
            </a:lvl3pPr>
            <a:lvl4pPr marL="1600200" indent="-228600" eaLnBrk="0" hangingPunct="0">
              <a:tabLst>
                <a:tab pos="739775" algn="l"/>
              </a:tabLst>
              <a:defRPr>
                <a:solidFill>
                  <a:schemeClr val="tx1"/>
                </a:solidFill>
                <a:latin typeface="Arial" charset="0"/>
              </a:defRPr>
            </a:lvl4pPr>
            <a:lvl5pPr marL="2057400" indent="-228600" eaLnBrk="0" hangingPunct="0">
              <a:tabLst>
                <a:tab pos="739775" algn="l"/>
              </a:tabLst>
              <a:defRPr>
                <a:solidFill>
                  <a:schemeClr val="tx1"/>
                </a:solidFill>
                <a:latin typeface="Arial" charset="0"/>
              </a:defRPr>
            </a:lvl5pPr>
            <a:lvl6pPr marL="2514600" indent="-228600" algn="ctr" eaLnBrk="0" fontAlgn="base" hangingPunct="0">
              <a:spcBef>
                <a:spcPct val="50000"/>
              </a:spcBef>
              <a:spcAft>
                <a:spcPct val="0"/>
              </a:spcAft>
              <a:tabLst>
                <a:tab pos="739775" algn="l"/>
              </a:tabLst>
              <a:defRPr>
                <a:solidFill>
                  <a:schemeClr val="tx1"/>
                </a:solidFill>
                <a:latin typeface="Arial" charset="0"/>
              </a:defRPr>
            </a:lvl6pPr>
            <a:lvl7pPr marL="2971800" indent="-228600" algn="ctr" eaLnBrk="0" fontAlgn="base" hangingPunct="0">
              <a:spcBef>
                <a:spcPct val="50000"/>
              </a:spcBef>
              <a:spcAft>
                <a:spcPct val="0"/>
              </a:spcAft>
              <a:tabLst>
                <a:tab pos="739775" algn="l"/>
              </a:tabLst>
              <a:defRPr>
                <a:solidFill>
                  <a:schemeClr val="tx1"/>
                </a:solidFill>
                <a:latin typeface="Arial" charset="0"/>
              </a:defRPr>
            </a:lvl7pPr>
            <a:lvl8pPr marL="3429000" indent="-228600" algn="ctr" eaLnBrk="0" fontAlgn="base" hangingPunct="0">
              <a:spcBef>
                <a:spcPct val="50000"/>
              </a:spcBef>
              <a:spcAft>
                <a:spcPct val="0"/>
              </a:spcAft>
              <a:tabLst>
                <a:tab pos="739775" algn="l"/>
              </a:tabLst>
              <a:defRPr>
                <a:solidFill>
                  <a:schemeClr val="tx1"/>
                </a:solidFill>
                <a:latin typeface="Arial" charset="0"/>
              </a:defRPr>
            </a:lvl8pPr>
            <a:lvl9pPr marL="3886200" indent="-228600" algn="ctr" eaLnBrk="0" fontAlgn="base" hangingPunct="0">
              <a:spcBef>
                <a:spcPct val="50000"/>
              </a:spcBef>
              <a:spcAft>
                <a:spcPct val="0"/>
              </a:spcAft>
              <a:tabLst>
                <a:tab pos="739775" algn="l"/>
              </a:tabLst>
              <a:defRPr>
                <a:solidFill>
                  <a:schemeClr val="tx1"/>
                </a:solidFill>
                <a:latin typeface="Arial" charset="0"/>
              </a:defRPr>
            </a:lvl9pPr>
          </a:lstStyle>
          <a:p>
            <a:pPr algn="l" eaLnBrk="1" hangingPunct="1">
              <a:spcBef>
                <a:spcPct val="0"/>
              </a:spcBef>
              <a:buClr>
                <a:schemeClr val="hlink"/>
              </a:buClr>
              <a:buSzPct val="120000"/>
            </a:pPr>
            <a:r>
              <a:rPr lang="en-US" altLang="en-US" dirty="0">
                <a:cs typeface="Times New Roman" pitchFamily="18" charset="0"/>
              </a:rPr>
              <a:t>where:</a:t>
            </a:r>
          </a:p>
          <a:p>
            <a:pPr algn="l" eaLnBrk="1" hangingPunct="1">
              <a:spcBef>
                <a:spcPct val="0"/>
              </a:spcBef>
              <a:buClr>
                <a:schemeClr val="hlink"/>
              </a:buClr>
              <a:buSzPct val="120000"/>
            </a:pPr>
            <a:r>
              <a:rPr lang="en-US" altLang="en-US" dirty="0">
                <a:cs typeface="Times New Roman" pitchFamily="18" charset="0"/>
              </a:rPr>
              <a:t>	</a:t>
            </a:r>
            <a:r>
              <a:rPr lang="en-US" altLang="en-US" i="1" dirty="0">
                <a:cs typeface="Times New Roman" pitchFamily="18" charset="0"/>
              </a:rPr>
              <a:t>e</a:t>
            </a:r>
            <a:r>
              <a:rPr lang="en-US" altLang="en-US" dirty="0">
                <a:cs typeface="Times New Roman" pitchFamily="18" charset="0"/>
              </a:rPr>
              <a:t>    is the elementary charge</a:t>
            </a:r>
          </a:p>
          <a:p>
            <a:pPr algn="l" eaLnBrk="1" hangingPunct="1">
              <a:spcBef>
                <a:spcPct val="0"/>
              </a:spcBef>
              <a:buClr>
                <a:schemeClr val="hlink"/>
              </a:buClr>
              <a:buSzPct val="120000"/>
            </a:pPr>
            <a:r>
              <a:rPr lang="en-US" altLang="en-US" dirty="0">
                <a:cs typeface="Times New Roman" pitchFamily="18" charset="0"/>
              </a:rPr>
              <a:t>	</a:t>
            </a:r>
            <a:r>
              <a:rPr lang="en-US" altLang="en-US" i="1" dirty="0" err="1">
                <a:cs typeface="Times New Roman" pitchFamily="18" charset="0"/>
              </a:rPr>
              <a:t>V</a:t>
            </a:r>
            <a:r>
              <a:rPr lang="en-US" altLang="en-US" sz="2000" i="1" baseline="-25000" dirty="0" err="1">
                <a:cs typeface="Times New Roman" pitchFamily="18" charset="0"/>
              </a:rPr>
              <a:t>rf</a:t>
            </a:r>
            <a:r>
              <a:rPr lang="en-US" altLang="en-US" sz="2000" i="1" baseline="-25000" dirty="0">
                <a:cs typeface="Times New Roman" pitchFamily="18" charset="0"/>
              </a:rPr>
              <a:t>  </a:t>
            </a:r>
            <a:r>
              <a:rPr lang="en-US" altLang="en-US" i="1" dirty="0">
                <a:cs typeface="Times New Roman" pitchFamily="18" charset="0"/>
              </a:rPr>
              <a:t> </a:t>
            </a:r>
            <a:r>
              <a:rPr lang="en-US" altLang="en-US" dirty="0">
                <a:cs typeface="Times New Roman" pitchFamily="18" charset="0"/>
              </a:rPr>
              <a:t>is the peak-to-peak RF voltage</a:t>
            </a:r>
          </a:p>
          <a:p>
            <a:pPr algn="l" eaLnBrk="1" hangingPunct="1">
              <a:spcBef>
                <a:spcPct val="0"/>
              </a:spcBef>
              <a:buClr>
                <a:schemeClr val="hlink"/>
              </a:buClr>
              <a:buSzPct val="120000"/>
              <a:tabLst>
                <a:tab pos="1077913" algn="l"/>
              </a:tabLst>
            </a:pPr>
            <a:r>
              <a:rPr lang="en-US" altLang="en-US" dirty="0">
                <a:cs typeface="Times New Roman" pitchFamily="18" charset="0"/>
              </a:rPr>
              <a:t>	</a:t>
            </a:r>
            <a:r>
              <a:rPr lang="en-US" altLang="en-US" i="1" dirty="0" err="1">
                <a:cs typeface="Times New Roman" pitchFamily="18" charset="0"/>
              </a:rPr>
              <a:t>V</a:t>
            </a:r>
            <a:r>
              <a:rPr lang="en-US" altLang="en-US" sz="2000" i="1" baseline="-25000" dirty="0" err="1">
                <a:cs typeface="Times New Roman" pitchFamily="18" charset="0"/>
              </a:rPr>
              <a:t>dc</a:t>
            </a:r>
            <a:r>
              <a:rPr lang="en-US" altLang="en-US" dirty="0">
                <a:cs typeface="Times New Roman" pitchFamily="18" charset="0"/>
              </a:rPr>
              <a:t> is the DC voltage between the pole </a:t>
            </a:r>
            <a:r>
              <a:rPr lang="en-US" altLang="en-US" dirty="0" smtClean="0">
                <a:cs typeface="Times New Roman" pitchFamily="18" charset="0"/>
              </a:rPr>
              <a:t>	pairs</a:t>
            </a:r>
            <a:endParaRPr lang="en-US" altLang="en-US" dirty="0">
              <a:cs typeface="Times New Roman" pitchFamily="18" charset="0"/>
            </a:endParaRPr>
          </a:p>
          <a:p>
            <a:pPr algn="l" eaLnBrk="1" hangingPunct="1">
              <a:spcBef>
                <a:spcPct val="0"/>
              </a:spcBef>
              <a:buClr>
                <a:schemeClr val="hlink"/>
              </a:buClr>
              <a:buSzPct val="120000"/>
            </a:pPr>
            <a:r>
              <a:rPr lang="en-US" altLang="en-US" dirty="0">
                <a:cs typeface="Times New Roman" pitchFamily="18" charset="0"/>
              </a:rPr>
              <a:t>	</a:t>
            </a:r>
            <a:r>
              <a:rPr lang="en-US" altLang="en-US" i="1" dirty="0">
                <a:cs typeface="Times New Roman" pitchFamily="18" charset="0"/>
              </a:rPr>
              <a:t>m</a:t>
            </a:r>
            <a:r>
              <a:rPr lang="en-US" altLang="en-US" dirty="0">
                <a:cs typeface="Times New Roman" pitchFamily="18" charset="0"/>
              </a:rPr>
              <a:t>   is the ion mass</a:t>
            </a:r>
          </a:p>
          <a:p>
            <a:pPr algn="l" eaLnBrk="1" hangingPunct="1">
              <a:spcBef>
                <a:spcPct val="0"/>
              </a:spcBef>
              <a:buClr>
                <a:schemeClr val="hlink"/>
              </a:buClr>
              <a:buSzPct val="120000"/>
            </a:pPr>
            <a:r>
              <a:rPr lang="en-US" altLang="en-US" dirty="0">
                <a:cs typeface="Times New Roman" pitchFamily="18" charset="0"/>
              </a:rPr>
              <a:t>	</a:t>
            </a:r>
            <a:r>
              <a:rPr lang="el-GR" altLang="en-US" i="1" dirty="0">
                <a:cs typeface="Arial" charset="0"/>
              </a:rPr>
              <a:t>ω</a:t>
            </a:r>
            <a:r>
              <a:rPr lang="en-US" altLang="en-US" dirty="0">
                <a:cs typeface="Arial" charset="0"/>
              </a:rPr>
              <a:t>   is the angular RF frequency, and</a:t>
            </a:r>
          </a:p>
          <a:p>
            <a:pPr algn="l" eaLnBrk="1" hangingPunct="1">
              <a:spcBef>
                <a:spcPct val="0"/>
              </a:spcBef>
              <a:buClr>
                <a:schemeClr val="hlink"/>
              </a:buClr>
              <a:buSzPct val="120000"/>
              <a:tabLst>
                <a:tab pos="1077913" algn="l"/>
              </a:tabLst>
            </a:pPr>
            <a:r>
              <a:rPr lang="en-US" altLang="en-US" dirty="0">
                <a:cs typeface="Arial" charset="0"/>
              </a:rPr>
              <a:t>	</a:t>
            </a:r>
            <a:r>
              <a:rPr lang="en-US" altLang="en-US" i="1" dirty="0">
                <a:cs typeface="Arial" charset="0"/>
              </a:rPr>
              <a:t>r</a:t>
            </a:r>
            <a:r>
              <a:rPr lang="en-US" altLang="en-US" i="1" baseline="-25000" dirty="0">
                <a:cs typeface="Arial" charset="0"/>
              </a:rPr>
              <a:t>0</a:t>
            </a:r>
            <a:r>
              <a:rPr lang="en-US" altLang="en-US" dirty="0">
                <a:cs typeface="Arial" charset="0"/>
              </a:rPr>
              <a:t>  is the radius of a circle tangential to </a:t>
            </a:r>
            <a:r>
              <a:rPr lang="en-US" altLang="en-US" dirty="0" smtClean="0">
                <a:cs typeface="Arial" charset="0"/>
              </a:rPr>
              <a:t>	the </a:t>
            </a:r>
            <a:r>
              <a:rPr lang="en-US" altLang="en-US" dirty="0">
                <a:cs typeface="Arial" charset="0"/>
              </a:rPr>
              <a:t>inner surface of the rods.</a:t>
            </a:r>
            <a:endParaRPr lang="el-GR" altLang="en-US" dirty="0">
              <a:cs typeface="Arial" charset="0"/>
            </a:endParaRPr>
          </a:p>
        </p:txBody>
      </p:sp>
      <p:sp>
        <p:nvSpPr>
          <p:cNvPr id="12294" name="Rectangle 4"/>
          <p:cNvSpPr>
            <a:spLocks noGrp="1" noChangeArrowheads="1"/>
          </p:cNvSpPr>
          <p:nvPr>
            <p:ph type="title"/>
          </p:nvPr>
        </p:nvSpPr>
        <p:spPr>
          <a:xfrm>
            <a:off x="914325" y="304800"/>
            <a:ext cx="6754019" cy="609600"/>
          </a:xfrm>
          <a:noFill/>
        </p:spPr>
        <p:txBody>
          <a:bodyPr>
            <a:normAutofit/>
          </a:bodyPr>
          <a:lstStyle/>
          <a:p>
            <a:pPr algn="l" eaLnBrk="1" hangingPunct="1"/>
            <a:r>
              <a:rPr lang="en-US" altLang="en-US" sz="2400" b="1" i="1" dirty="0" smtClean="0"/>
              <a:t>Radio-frequency Quadrupoles:</a:t>
            </a:r>
          </a:p>
        </p:txBody>
      </p:sp>
      <p:graphicFrame>
        <p:nvGraphicFramePr>
          <p:cNvPr id="12404" name="Group 116"/>
          <p:cNvGraphicFramePr>
            <a:graphicFrameLocks noGrp="1"/>
          </p:cNvGraphicFramePr>
          <p:nvPr>
            <p:extLst>
              <p:ext uri="{D42A27DB-BD31-4B8C-83A1-F6EECF244321}">
                <p14:modId xmlns:p14="http://schemas.microsoft.com/office/powerpoint/2010/main" val="2337118265"/>
              </p:ext>
            </p:extLst>
          </p:nvPr>
        </p:nvGraphicFramePr>
        <p:xfrm>
          <a:off x="1371600" y="2014736"/>
          <a:ext cx="2667000" cy="838200"/>
        </p:xfrm>
        <a:graphic>
          <a:graphicData uri="http://schemas.openxmlformats.org/drawingml/2006/table">
            <a:tbl>
              <a:tblPr/>
              <a:tblGrid>
                <a:gridCol w="609600"/>
                <a:gridCol w="685800"/>
                <a:gridCol w="381000"/>
                <a:gridCol w="990600"/>
              </a:tblGrid>
              <a:tr h="419100">
                <a:tc rowSpan="2">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rPr>
                        <a:t>q</a:t>
                      </a:r>
                    </a:p>
                  </a:txBody>
                  <a:tcPr anchor="ctr" horzOverflow="overflow">
                    <a:lnL cap="flat">
                      <a:noFill/>
                    </a:lnL>
                    <a:lnR>
                      <a:noFill/>
                    </a:lnR>
                    <a:lnT cap="flat">
                      <a:noFill/>
                    </a:lnT>
                    <a:lnB cap="flat">
                      <a:noFill/>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t>
                      </a:r>
                    </a:p>
                  </a:txBody>
                  <a:tcPr anchor="ctr" horzOverflow="overflow">
                    <a:lnL>
                      <a:noFill/>
                    </a:lnL>
                    <a:lnR>
                      <a:noFill/>
                    </a:lnR>
                    <a:lnT cap="flat">
                      <a:noFill/>
                    </a:lnT>
                    <a:lnB cap="flat">
                      <a:noFill/>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rPr>
                        <a:t>2</a:t>
                      </a: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rPr>
                        <a:t>e V</a:t>
                      </a:r>
                      <a:r>
                        <a:rPr kumimoji="0" lang="en-US" sz="2000" b="0" i="1" u="none" strike="noStrike" cap="none" normalizeH="0" baseline="-25000" dirty="0" smtClean="0">
                          <a:ln>
                            <a:noFill/>
                          </a:ln>
                          <a:solidFill>
                            <a:schemeClr val="tx1"/>
                          </a:solidFill>
                          <a:effectLst/>
                          <a:latin typeface="Arial" charset="0"/>
                        </a:rPr>
                        <a:t>rf</a:t>
                      </a:r>
                    </a:p>
                  </a:txBody>
                  <a:tcP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419100">
                <a:tc vMerge="1">
                  <a:txBody>
                    <a:bodyPr/>
                    <a:lstStyle/>
                    <a:p>
                      <a:endParaRPr lang="en-CA"/>
                    </a:p>
                  </a:txBody>
                  <a:tcPr/>
                </a:tc>
                <a:tc vMerge="1">
                  <a:txBody>
                    <a:bodyPr/>
                    <a:lstStyle/>
                    <a:p>
                      <a:endParaRPr lang="en-CA"/>
                    </a:p>
                  </a:txBody>
                  <a:tcPr/>
                </a:tc>
                <a:tc vMerge="1">
                  <a:txBody>
                    <a:bodyPr/>
                    <a:lstStyle/>
                    <a:p>
                      <a:endParaRPr lang="en-CA"/>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rPr>
                        <a:t>m</a:t>
                      </a:r>
                      <a:r>
                        <a:rPr kumimoji="0" lang="el-GR" sz="1800" b="0" i="1" u="none" strike="noStrike" cap="none" normalizeH="0" baseline="0" dirty="0" smtClean="0">
                          <a:ln>
                            <a:noFill/>
                          </a:ln>
                          <a:solidFill>
                            <a:schemeClr val="tx1"/>
                          </a:solidFill>
                          <a:effectLst/>
                          <a:latin typeface="Arial" charset="0"/>
                          <a:cs typeface="Arial" charset="0"/>
                        </a:rPr>
                        <a:t>ω</a:t>
                      </a:r>
                      <a:r>
                        <a:rPr kumimoji="0" lang="en-US" sz="1800" b="0" i="1" u="none" strike="noStrike" cap="none" normalizeH="0" baseline="36000" dirty="0" smtClean="0">
                          <a:ln>
                            <a:noFill/>
                          </a:ln>
                          <a:solidFill>
                            <a:schemeClr val="tx1"/>
                          </a:solidFill>
                          <a:effectLst/>
                          <a:latin typeface="Arial" charset="0"/>
                          <a:cs typeface="Arial" charset="0"/>
                        </a:rPr>
                        <a:t>2</a:t>
                      </a:r>
                      <a:r>
                        <a:rPr kumimoji="0" lang="en-US" sz="1800" b="0" i="1" u="none" strike="noStrike" cap="none" normalizeH="0" baseline="0" dirty="0" smtClean="0">
                          <a:ln>
                            <a:noFill/>
                          </a:ln>
                          <a:solidFill>
                            <a:schemeClr val="tx1"/>
                          </a:solidFill>
                          <a:effectLst/>
                          <a:latin typeface="Arial" charset="0"/>
                          <a:cs typeface="Arial" charset="0"/>
                        </a:rPr>
                        <a:t>r</a:t>
                      </a:r>
                      <a:r>
                        <a:rPr kumimoji="0" lang="en-US" sz="1800" b="0" i="1" u="none" strike="noStrike" cap="none" normalizeH="0" baseline="-25000" dirty="0" smtClean="0">
                          <a:ln>
                            <a:noFill/>
                          </a:ln>
                          <a:solidFill>
                            <a:schemeClr val="tx1"/>
                          </a:solidFill>
                          <a:effectLst/>
                          <a:latin typeface="Arial" charset="0"/>
                          <a:cs typeface="Arial" charset="0"/>
                        </a:rPr>
                        <a:t>0</a:t>
                      </a:r>
                      <a:r>
                        <a:rPr kumimoji="0" lang="en-US" sz="1800" b="0" i="1" u="none" strike="noStrike" cap="none" normalizeH="0" baseline="36000" dirty="0" smtClean="0">
                          <a:ln>
                            <a:noFill/>
                          </a:ln>
                          <a:solidFill>
                            <a:schemeClr val="tx1"/>
                          </a:solidFill>
                          <a:effectLst/>
                          <a:latin typeface="Arial" charset="0"/>
                          <a:cs typeface="Arial" charset="0"/>
                        </a:rPr>
                        <a:t>2</a:t>
                      </a:r>
                      <a:endParaRPr kumimoji="0" lang="el-GR" sz="1800" b="0" i="1" u="none" strike="noStrike" cap="none" normalizeH="0" baseline="36000" dirty="0" smtClean="0">
                        <a:ln>
                          <a:noFill/>
                        </a:ln>
                        <a:solidFill>
                          <a:schemeClr val="tx1"/>
                        </a:solidFill>
                        <a:effectLst/>
                        <a:latin typeface="Arial" charset="0"/>
                        <a:cs typeface="Arial" charset="0"/>
                      </a:endParaRPr>
                    </a:p>
                  </a:txBody>
                  <a:tcPr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2405" name="Group 117"/>
          <p:cNvGraphicFramePr>
            <a:graphicFrameLocks noGrp="1"/>
          </p:cNvGraphicFramePr>
          <p:nvPr>
            <p:extLst>
              <p:ext uri="{D42A27DB-BD31-4B8C-83A1-F6EECF244321}">
                <p14:modId xmlns:p14="http://schemas.microsoft.com/office/powerpoint/2010/main" val="2404658434"/>
              </p:ext>
            </p:extLst>
          </p:nvPr>
        </p:nvGraphicFramePr>
        <p:xfrm>
          <a:off x="1371600" y="2734816"/>
          <a:ext cx="2667000" cy="838200"/>
        </p:xfrm>
        <a:graphic>
          <a:graphicData uri="http://schemas.openxmlformats.org/drawingml/2006/table">
            <a:tbl>
              <a:tblPr/>
              <a:tblGrid>
                <a:gridCol w="609600"/>
                <a:gridCol w="685800"/>
                <a:gridCol w="381000"/>
                <a:gridCol w="990600"/>
              </a:tblGrid>
              <a:tr h="419100">
                <a:tc rowSpan="2">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rPr>
                        <a:t>a</a:t>
                      </a:r>
                    </a:p>
                  </a:txBody>
                  <a:tcPr anchor="ctr" horzOverflow="overflow">
                    <a:lnL cap="flat">
                      <a:noFill/>
                    </a:lnL>
                    <a:lnR>
                      <a:noFill/>
                    </a:lnR>
                    <a:lnT cap="flat">
                      <a:noFill/>
                    </a:lnT>
                    <a:lnB cap="flat">
                      <a:noFill/>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t>
                      </a:r>
                    </a:p>
                  </a:txBody>
                  <a:tcPr anchor="ctr" horzOverflow="overflow">
                    <a:lnL>
                      <a:noFill/>
                    </a:lnL>
                    <a:lnR>
                      <a:noFill/>
                    </a:lnR>
                    <a:lnT cap="flat">
                      <a:noFill/>
                    </a:lnT>
                    <a:lnB cap="flat">
                      <a:noFill/>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rPr>
                        <a:t>4</a:t>
                      </a: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rPr>
                        <a:t>e V</a:t>
                      </a:r>
                      <a:r>
                        <a:rPr kumimoji="0" lang="en-US" sz="1800" b="0" i="1" u="none" strike="noStrike" cap="none" normalizeH="0" baseline="-25000" dirty="0" smtClean="0">
                          <a:ln>
                            <a:noFill/>
                          </a:ln>
                          <a:solidFill>
                            <a:schemeClr val="tx1"/>
                          </a:solidFill>
                          <a:effectLst/>
                          <a:latin typeface="Arial" charset="0"/>
                        </a:rPr>
                        <a:t>dc</a:t>
                      </a:r>
                    </a:p>
                  </a:txBody>
                  <a:tcP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419100">
                <a:tc vMerge="1">
                  <a:txBody>
                    <a:bodyPr/>
                    <a:lstStyle/>
                    <a:p>
                      <a:endParaRPr lang="en-CA"/>
                    </a:p>
                  </a:txBody>
                  <a:tcPr/>
                </a:tc>
                <a:tc vMerge="1">
                  <a:txBody>
                    <a:bodyPr/>
                    <a:lstStyle/>
                    <a:p>
                      <a:endParaRPr lang="en-CA"/>
                    </a:p>
                  </a:txBody>
                  <a:tcPr/>
                </a:tc>
                <a:tc vMerge="1">
                  <a:txBody>
                    <a:bodyPr/>
                    <a:lstStyle/>
                    <a:p>
                      <a:endParaRPr lang="en-CA"/>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rPr>
                        <a:t>m</a:t>
                      </a:r>
                      <a:r>
                        <a:rPr kumimoji="0" lang="el-GR" sz="1800" b="0" i="1" u="none" strike="noStrike" cap="none" normalizeH="0" baseline="0" dirty="0" smtClean="0">
                          <a:ln>
                            <a:noFill/>
                          </a:ln>
                          <a:solidFill>
                            <a:schemeClr val="tx1"/>
                          </a:solidFill>
                          <a:effectLst/>
                          <a:latin typeface="Arial" charset="0"/>
                          <a:cs typeface="Arial" charset="0"/>
                        </a:rPr>
                        <a:t>ω</a:t>
                      </a:r>
                      <a:r>
                        <a:rPr kumimoji="0" lang="en-US" sz="1800" b="0" i="1" u="none" strike="noStrike" cap="none" normalizeH="0" baseline="36000" dirty="0" smtClean="0">
                          <a:ln>
                            <a:noFill/>
                          </a:ln>
                          <a:solidFill>
                            <a:schemeClr val="tx1"/>
                          </a:solidFill>
                          <a:effectLst/>
                          <a:latin typeface="Arial" charset="0"/>
                          <a:cs typeface="Arial" charset="0"/>
                        </a:rPr>
                        <a:t>2</a:t>
                      </a:r>
                      <a:r>
                        <a:rPr kumimoji="0" lang="en-US" sz="1800" b="0" i="1" u="none" strike="noStrike" cap="none" normalizeH="0" baseline="0" dirty="0" smtClean="0">
                          <a:ln>
                            <a:noFill/>
                          </a:ln>
                          <a:solidFill>
                            <a:schemeClr val="tx1"/>
                          </a:solidFill>
                          <a:effectLst/>
                          <a:latin typeface="Arial" charset="0"/>
                          <a:cs typeface="Arial" charset="0"/>
                        </a:rPr>
                        <a:t>r</a:t>
                      </a:r>
                      <a:r>
                        <a:rPr kumimoji="0" lang="en-US" sz="1800" b="0" i="1" u="none" strike="noStrike" cap="none" normalizeH="0" baseline="-25000" dirty="0" smtClean="0">
                          <a:ln>
                            <a:noFill/>
                          </a:ln>
                          <a:solidFill>
                            <a:schemeClr val="tx1"/>
                          </a:solidFill>
                          <a:effectLst/>
                          <a:latin typeface="Arial" charset="0"/>
                          <a:cs typeface="Arial" charset="0"/>
                        </a:rPr>
                        <a:t>0</a:t>
                      </a:r>
                      <a:r>
                        <a:rPr kumimoji="0" lang="en-US" sz="1800" b="0" i="1" u="none" strike="noStrike" cap="none" normalizeH="0" baseline="36000" dirty="0" smtClean="0">
                          <a:ln>
                            <a:noFill/>
                          </a:ln>
                          <a:solidFill>
                            <a:schemeClr val="tx1"/>
                          </a:solidFill>
                          <a:effectLst/>
                          <a:latin typeface="Arial" charset="0"/>
                          <a:cs typeface="Arial" charset="0"/>
                        </a:rPr>
                        <a:t>2</a:t>
                      </a:r>
                      <a:endParaRPr kumimoji="0" lang="el-GR" sz="1800" b="0" i="1" u="none" strike="noStrike" cap="none" normalizeH="0" baseline="36000" dirty="0" smtClean="0">
                        <a:ln>
                          <a:noFill/>
                        </a:ln>
                        <a:solidFill>
                          <a:schemeClr val="tx1"/>
                        </a:solidFill>
                        <a:effectLst/>
                        <a:latin typeface="Arial" charset="0"/>
                        <a:cs typeface="Arial" charset="0"/>
                      </a:endParaRPr>
                    </a:p>
                  </a:txBody>
                  <a:tcPr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pic>
        <p:nvPicPr>
          <p:cNvPr id="12309" name="Picture 136" descr="dscn2172"/>
          <p:cNvPicPr>
            <a:picLocks noChangeAspect="1" noChangeArrowheads="1"/>
          </p:cNvPicPr>
          <p:nvPr/>
        </p:nvPicPr>
        <p:blipFill>
          <a:blip r:embed="rId2">
            <a:extLst>
              <a:ext uri="{28A0092B-C50C-407E-A947-70E740481C1C}">
                <a14:useLocalDpi xmlns:a14="http://schemas.microsoft.com/office/drawing/2010/main" val="0"/>
              </a:ext>
            </a:extLst>
          </a:blip>
          <a:srcRect l="15752" t="19101" r="24104" b="12137"/>
          <a:stretch>
            <a:fillRect/>
          </a:stretch>
        </p:blipFill>
        <p:spPr bwMode="auto">
          <a:xfrm>
            <a:off x="5029200" y="3344118"/>
            <a:ext cx="3962400"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0" name="Line 137"/>
          <p:cNvSpPr>
            <a:spLocks noChangeShapeType="1"/>
          </p:cNvSpPr>
          <p:nvPr/>
        </p:nvSpPr>
        <p:spPr bwMode="auto">
          <a:xfrm flipV="1">
            <a:off x="6934200" y="4690343"/>
            <a:ext cx="422275" cy="250825"/>
          </a:xfrm>
          <a:prstGeom prst="line">
            <a:avLst/>
          </a:prstGeom>
          <a:noFill/>
          <a:ln w="25400">
            <a:solidFill>
              <a:srgbClr val="FFFF00"/>
            </a:solidFill>
            <a:round/>
            <a:headEnd/>
            <a:tailEnd type="triangle" w="med" len="lg"/>
          </a:ln>
          <a:extLst>
            <a:ext uri="{909E8E84-426E-40DD-AFC4-6F175D3DCCD1}">
              <a14:hiddenFill xmlns:a14="http://schemas.microsoft.com/office/drawing/2010/main">
                <a:noFill/>
              </a14:hiddenFill>
            </a:ext>
          </a:extLst>
        </p:spPr>
        <p:txBody>
          <a:bodyPr>
            <a:spAutoFit/>
          </a:bodyPr>
          <a:lstStyle/>
          <a:p>
            <a:endParaRPr lang="en-CA"/>
          </a:p>
        </p:txBody>
      </p:sp>
      <p:sp>
        <p:nvSpPr>
          <p:cNvPr id="12311" name="Oval 139"/>
          <p:cNvSpPr>
            <a:spLocks noChangeArrowheads="1"/>
          </p:cNvSpPr>
          <p:nvPr/>
        </p:nvSpPr>
        <p:spPr bwMode="auto">
          <a:xfrm>
            <a:off x="6477000" y="4482356"/>
            <a:ext cx="1011238" cy="919162"/>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50000"/>
              </a:spcBef>
              <a:spcAft>
                <a:spcPct val="0"/>
              </a:spcAft>
              <a:defRPr>
                <a:solidFill>
                  <a:schemeClr val="tx1"/>
                </a:solidFill>
                <a:latin typeface="Arial" charset="0"/>
              </a:defRPr>
            </a:lvl6pPr>
            <a:lvl7pPr marL="2971800" indent="-228600" algn="ctr" eaLnBrk="0" fontAlgn="base" hangingPunct="0">
              <a:spcBef>
                <a:spcPct val="50000"/>
              </a:spcBef>
              <a:spcAft>
                <a:spcPct val="0"/>
              </a:spcAft>
              <a:defRPr>
                <a:solidFill>
                  <a:schemeClr val="tx1"/>
                </a:solidFill>
                <a:latin typeface="Arial" charset="0"/>
              </a:defRPr>
            </a:lvl7pPr>
            <a:lvl8pPr marL="3429000" indent="-228600" algn="ctr" eaLnBrk="0" fontAlgn="base" hangingPunct="0">
              <a:spcBef>
                <a:spcPct val="50000"/>
              </a:spcBef>
              <a:spcAft>
                <a:spcPct val="0"/>
              </a:spcAft>
              <a:defRPr>
                <a:solidFill>
                  <a:schemeClr val="tx1"/>
                </a:solidFill>
                <a:latin typeface="Arial" charset="0"/>
              </a:defRPr>
            </a:lvl8pPr>
            <a:lvl9pPr marL="3886200" indent="-228600" algn="ctr" eaLnBrk="0" fontAlgn="base" hangingPunct="0">
              <a:spcBef>
                <a:spcPct val="50000"/>
              </a:spcBef>
              <a:spcAft>
                <a:spcPct val="0"/>
              </a:spcAft>
              <a:defRPr>
                <a:solidFill>
                  <a:schemeClr val="tx1"/>
                </a:solidFill>
                <a:latin typeface="Arial" charset="0"/>
              </a:defRPr>
            </a:lvl9pPr>
          </a:lstStyle>
          <a:p>
            <a:pPr eaLnBrk="1" hangingPunct="1"/>
            <a:endParaRPr lang="en-CA" altLang="en-US"/>
          </a:p>
        </p:txBody>
      </p:sp>
      <p:sp>
        <p:nvSpPr>
          <p:cNvPr id="12312" name="Text Box 140"/>
          <p:cNvSpPr txBox="1">
            <a:spLocks noChangeArrowheads="1"/>
          </p:cNvSpPr>
          <p:nvPr/>
        </p:nvSpPr>
        <p:spPr bwMode="auto">
          <a:xfrm>
            <a:off x="7086600" y="4745062"/>
            <a:ext cx="457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50000"/>
              </a:spcBef>
              <a:spcAft>
                <a:spcPct val="0"/>
              </a:spcAft>
              <a:defRPr>
                <a:solidFill>
                  <a:schemeClr val="tx1"/>
                </a:solidFill>
                <a:latin typeface="Arial" charset="0"/>
              </a:defRPr>
            </a:lvl6pPr>
            <a:lvl7pPr marL="2971800" indent="-228600" algn="ctr" eaLnBrk="0" fontAlgn="base" hangingPunct="0">
              <a:spcBef>
                <a:spcPct val="50000"/>
              </a:spcBef>
              <a:spcAft>
                <a:spcPct val="0"/>
              </a:spcAft>
              <a:defRPr>
                <a:solidFill>
                  <a:schemeClr val="tx1"/>
                </a:solidFill>
                <a:latin typeface="Arial" charset="0"/>
              </a:defRPr>
            </a:lvl7pPr>
            <a:lvl8pPr marL="3429000" indent="-228600" algn="ctr" eaLnBrk="0" fontAlgn="base" hangingPunct="0">
              <a:spcBef>
                <a:spcPct val="50000"/>
              </a:spcBef>
              <a:spcAft>
                <a:spcPct val="0"/>
              </a:spcAft>
              <a:defRPr>
                <a:solidFill>
                  <a:schemeClr val="tx1"/>
                </a:solidFill>
                <a:latin typeface="Arial" charset="0"/>
              </a:defRPr>
            </a:lvl8pPr>
            <a:lvl9pPr marL="3886200" indent="-228600" algn="ctr" eaLnBrk="0" fontAlgn="base" hangingPunct="0">
              <a:spcBef>
                <a:spcPct val="50000"/>
              </a:spcBef>
              <a:spcAft>
                <a:spcPct val="0"/>
              </a:spcAft>
              <a:defRPr>
                <a:solidFill>
                  <a:schemeClr val="tx1"/>
                </a:solidFill>
                <a:latin typeface="Arial" charset="0"/>
              </a:defRPr>
            </a:lvl9pPr>
          </a:lstStyle>
          <a:p>
            <a:pPr eaLnBrk="1" hangingPunct="1"/>
            <a:r>
              <a:rPr lang="en-US" altLang="en-US" sz="1600">
                <a:solidFill>
                  <a:srgbClr val="FFFF66"/>
                </a:solidFill>
              </a:rPr>
              <a:t>r</a:t>
            </a:r>
            <a:r>
              <a:rPr lang="en-US" altLang="en-US" sz="1600" baseline="-25000">
                <a:solidFill>
                  <a:srgbClr val="FFFF66"/>
                </a:solidFill>
              </a:rPr>
              <a:t>0</a:t>
            </a:r>
          </a:p>
        </p:txBody>
      </p:sp>
      <p:sp>
        <p:nvSpPr>
          <p:cNvPr id="15" name="Text Box 9"/>
          <p:cNvSpPr txBox="1">
            <a:spLocks noChangeArrowheads="1"/>
          </p:cNvSpPr>
          <p:nvPr/>
        </p:nvSpPr>
        <p:spPr bwMode="auto">
          <a:xfrm>
            <a:off x="539552" y="1732746"/>
            <a:ext cx="24482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06400" indent="-406400" eaLnBrk="0" hangingPunct="0">
              <a:tabLst>
                <a:tab pos="739775" algn="l"/>
              </a:tabLst>
              <a:defRPr>
                <a:solidFill>
                  <a:schemeClr val="tx1"/>
                </a:solidFill>
                <a:latin typeface="Arial" charset="0"/>
              </a:defRPr>
            </a:lvl1pPr>
            <a:lvl2pPr marL="742950" indent="-285750" eaLnBrk="0" hangingPunct="0">
              <a:tabLst>
                <a:tab pos="739775" algn="l"/>
              </a:tabLst>
              <a:defRPr>
                <a:solidFill>
                  <a:schemeClr val="tx1"/>
                </a:solidFill>
                <a:latin typeface="Arial" charset="0"/>
              </a:defRPr>
            </a:lvl2pPr>
            <a:lvl3pPr marL="1143000" indent="-228600" eaLnBrk="0" hangingPunct="0">
              <a:tabLst>
                <a:tab pos="739775" algn="l"/>
              </a:tabLst>
              <a:defRPr>
                <a:solidFill>
                  <a:schemeClr val="tx1"/>
                </a:solidFill>
                <a:latin typeface="Arial" charset="0"/>
              </a:defRPr>
            </a:lvl3pPr>
            <a:lvl4pPr marL="1600200" indent="-228600" eaLnBrk="0" hangingPunct="0">
              <a:tabLst>
                <a:tab pos="739775" algn="l"/>
              </a:tabLst>
              <a:defRPr>
                <a:solidFill>
                  <a:schemeClr val="tx1"/>
                </a:solidFill>
                <a:latin typeface="Arial" charset="0"/>
              </a:defRPr>
            </a:lvl4pPr>
            <a:lvl5pPr marL="2057400" indent="-228600" eaLnBrk="0" hangingPunct="0">
              <a:tabLst>
                <a:tab pos="739775" algn="l"/>
              </a:tabLst>
              <a:defRPr>
                <a:solidFill>
                  <a:schemeClr val="tx1"/>
                </a:solidFill>
                <a:latin typeface="Arial" charset="0"/>
              </a:defRPr>
            </a:lvl5pPr>
            <a:lvl6pPr marL="2514600" indent="-228600" algn="ctr" eaLnBrk="0" fontAlgn="base" hangingPunct="0">
              <a:spcBef>
                <a:spcPct val="50000"/>
              </a:spcBef>
              <a:spcAft>
                <a:spcPct val="0"/>
              </a:spcAft>
              <a:tabLst>
                <a:tab pos="739775" algn="l"/>
              </a:tabLst>
              <a:defRPr>
                <a:solidFill>
                  <a:schemeClr val="tx1"/>
                </a:solidFill>
                <a:latin typeface="Arial" charset="0"/>
              </a:defRPr>
            </a:lvl6pPr>
            <a:lvl7pPr marL="2971800" indent="-228600" algn="ctr" eaLnBrk="0" fontAlgn="base" hangingPunct="0">
              <a:spcBef>
                <a:spcPct val="50000"/>
              </a:spcBef>
              <a:spcAft>
                <a:spcPct val="0"/>
              </a:spcAft>
              <a:tabLst>
                <a:tab pos="739775" algn="l"/>
              </a:tabLst>
              <a:defRPr>
                <a:solidFill>
                  <a:schemeClr val="tx1"/>
                </a:solidFill>
                <a:latin typeface="Arial" charset="0"/>
              </a:defRPr>
            </a:lvl7pPr>
            <a:lvl8pPr marL="3429000" indent="-228600" algn="ctr" eaLnBrk="0" fontAlgn="base" hangingPunct="0">
              <a:spcBef>
                <a:spcPct val="50000"/>
              </a:spcBef>
              <a:spcAft>
                <a:spcPct val="0"/>
              </a:spcAft>
              <a:tabLst>
                <a:tab pos="739775" algn="l"/>
              </a:tabLst>
              <a:defRPr>
                <a:solidFill>
                  <a:schemeClr val="tx1"/>
                </a:solidFill>
                <a:latin typeface="Arial" charset="0"/>
              </a:defRPr>
            </a:lvl8pPr>
            <a:lvl9pPr marL="3886200" indent="-228600" algn="ctr" eaLnBrk="0" fontAlgn="base" hangingPunct="0">
              <a:spcBef>
                <a:spcPct val="50000"/>
              </a:spcBef>
              <a:spcAft>
                <a:spcPct val="0"/>
              </a:spcAft>
              <a:tabLst>
                <a:tab pos="739775" algn="l"/>
              </a:tabLst>
              <a:defRPr>
                <a:solidFill>
                  <a:schemeClr val="tx1"/>
                </a:solidFill>
                <a:latin typeface="Arial" charset="0"/>
              </a:defRPr>
            </a:lvl9pPr>
          </a:lstStyle>
          <a:p>
            <a:pPr algn="l" eaLnBrk="1" hangingPunct="1">
              <a:buClr>
                <a:schemeClr val="hlink"/>
              </a:buClr>
              <a:buSzPct val="120000"/>
            </a:pPr>
            <a:r>
              <a:rPr lang="en-US" altLang="en-US" dirty="0" smtClean="0">
                <a:cs typeface="Times New Roman" pitchFamily="18" charset="0"/>
              </a:rPr>
              <a:t>For quadrupoles:</a:t>
            </a:r>
            <a:endParaRPr lang="en-US" altLang="en-US" dirty="0">
              <a:cs typeface="Times New Roman" pitchFamily="18" charset="0"/>
            </a:endParaRPr>
          </a:p>
        </p:txBody>
      </p:sp>
      <p:sp>
        <p:nvSpPr>
          <p:cNvPr id="16" name="Text Box 9"/>
          <p:cNvSpPr txBox="1">
            <a:spLocks noChangeArrowheads="1"/>
          </p:cNvSpPr>
          <p:nvPr/>
        </p:nvSpPr>
        <p:spPr bwMode="auto">
          <a:xfrm>
            <a:off x="4644008" y="1628800"/>
            <a:ext cx="424847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06400" indent="-406400" eaLnBrk="0" hangingPunct="0">
              <a:tabLst>
                <a:tab pos="739775" algn="l"/>
              </a:tabLst>
              <a:defRPr>
                <a:solidFill>
                  <a:schemeClr val="tx1"/>
                </a:solidFill>
                <a:latin typeface="Arial" charset="0"/>
              </a:defRPr>
            </a:lvl1pPr>
            <a:lvl2pPr marL="742950" indent="-285750" eaLnBrk="0" hangingPunct="0">
              <a:tabLst>
                <a:tab pos="739775" algn="l"/>
              </a:tabLst>
              <a:defRPr>
                <a:solidFill>
                  <a:schemeClr val="tx1"/>
                </a:solidFill>
                <a:latin typeface="Arial" charset="0"/>
              </a:defRPr>
            </a:lvl2pPr>
            <a:lvl3pPr marL="1143000" indent="-228600" eaLnBrk="0" hangingPunct="0">
              <a:tabLst>
                <a:tab pos="739775" algn="l"/>
              </a:tabLst>
              <a:defRPr>
                <a:solidFill>
                  <a:schemeClr val="tx1"/>
                </a:solidFill>
                <a:latin typeface="Arial" charset="0"/>
              </a:defRPr>
            </a:lvl3pPr>
            <a:lvl4pPr marL="1600200" indent="-228600" eaLnBrk="0" hangingPunct="0">
              <a:tabLst>
                <a:tab pos="739775" algn="l"/>
              </a:tabLst>
              <a:defRPr>
                <a:solidFill>
                  <a:schemeClr val="tx1"/>
                </a:solidFill>
                <a:latin typeface="Arial" charset="0"/>
              </a:defRPr>
            </a:lvl4pPr>
            <a:lvl5pPr marL="2057400" indent="-228600" eaLnBrk="0" hangingPunct="0">
              <a:tabLst>
                <a:tab pos="739775" algn="l"/>
              </a:tabLst>
              <a:defRPr>
                <a:solidFill>
                  <a:schemeClr val="tx1"/>
                </a:solidFill>
                <a:latin typeface="Arial" charset="0"/>
              </a:defRPr>
            </a:lvl5pPr>
            <a:lvl6pPr marL="2514600" indent="-228600" algn="ctr" eaLnBrk="0" fontAlgn="base" hangingPunct="0">
              <a:spcBef>
                <a:spcPct val="50000"/>
              </a:spcBef>
              <a:spcAft>
                <a:spcPct val="0"/>
              </a:spcAft>
              <a:tabLst>
                <a:tab pos="739775" algn="l"/>
              </a:tabLst>
              <a:defRPr>
                <a:solidFill>
                  <a:schemeClr val="tx1"/>
                </a:solidFill>
                <a:latin typeface="Arial" charset="0"/>
              </a:defRPr>
            </a:lvl6pPr>
            <a:lvl7pPr marL="2971800" indent="-228600" algn="ctr" eaLnBrk="0" fontAlgn="base" hangingPunct="0">
              <a:spcBef>
                <a:spcPct val="50000"/>
              </a:spcBef>
              <a:spcAft>
                <a:spcPct val="0"/>
              </a:spcAft>
              <a:tabLst>
                <a:tab pos="739775" algn="l"/>
              </a:tabLst>
              <a:defRPr>
                <a:solidFill>
                  <a:schemeClr val="tx1"/>
                </a:solidFill>
                <a:latin typeface="Arial" charset="0"/>
              </a:defRPr>
            </a:lvl7pPr>
            <a:lvl8pPr marL="3429000" indent="-228600" algn="ctr" eaLnBrk="0" fontAlgn="base" hangingPunct="0">
              <a:spcBef>
                <a:spcPct val="50000"/>
              </a:spcBef>
              <a:spcAft>
                <a:spcPct val="0"/>
              </a:spcAft>
              <a:tabLst>
                <a:tab pos="739775" algn="l"/>
              </a:tabLst>
              <a:defRPr>
                <a:solidFill>
                  <a:schemeClr val="tx1"/>
                </a:solidFill>
                <a:latin typeface="Arial" charset="0"/>
              </a:defRPr>
            </a:lvl8pPr>
            <a:lvl9pPr marL="3886200" indent="-228600" algn="ctr" eaLnBrk="0" fontAlgn="base" hangingPunct="0">
              <a:spcBef>
                <a:spcPct val="50000"/>
              </a:spcBef>
              <a:spcAft>
                <a:spcPct val="0"/>
              </a:spcAft>
              <a:tabLst>
                <a:tab pos="739775" algn="l"/>
              </a:tabLst>
              <a:defRPr>
                <a:solidFill>
                  <a:schemeClr val="tx1"/>
                </a:solidFill>
                <a:latin typeface="Arial" charset="0"/>
              </a:defRPr>
            </a:lvl9pPr>
          </a:lstStyle>
          <a:p>
            <a:pPr algn="l" eaLnBrk="1" hangingPunct="1">
              <a:buClr>
                <a:schemeClr val="hlink"/>
              </a:buClr>
              <a:buSzPct val="120000"/>
            </a:pPr>
            <a:r>
              <a:rPr lang="en-US" altLang="en-US" sz="2000" dirty="0" smtClean="0">
                <a:cs typeface="Times New Roman" pitchFamily="18" charset="0"/>
              </a:rPr>
              <a:t>For confinement only,   </a:t>
            </a:r>
            <a:r>
              <a:rPr lang="en-US" altLang="en-US" sz="2000" i="1" dirty="0" smtClean="0">
                <a:cs typeface="Times New Roman" pitchFamily="18" charset="0"/>
              </a:rPr>
              <a:t>a = 0</a:t>
            </a:r>
          </a:p>
          <a:p>
            <a:pPr algn="l" eaLnBrk="1" hangingPunct="1">
              <a:buClr>
                <a:schemeClr val="hlink"/>
              </a:buClr>
              <a:buSzPct val="120000"/>
            </a:pPr>
            <a:r>
              <a:rPr lang="en-US" altLang="en-US" sz="2000" i="1" dirty="0">
                <a:cs typeface="Times New Roman" pitchFamily="18" charset="0"/>
              </a:rPr>
              <a:t>	</a:t>
            </a:r>
            <a:r>
              <a:rPr lang="en-US" altLang="en-US" i="1" dirty="0" smtClean="0">
                <a:cs typeface="Times New Roman" pitchFamily="18" charset="0"/>
              </a:rPr>
              <a:t>i.e., no mass resolution</a:t>
            </a:r>
            <a:endParaRPr lang="en-US" altLang="en-US" i="1" dirty="0">
              <a:cs typeface="Times New Roman" pitchFamily="18" charset="0"/>
            </a:endParaRPr>
          </a:p>
        </p:txBody>
      </p:sp>
      <p:sp>
        <p:nvSpPr>
          <p:cNvPr id="17" name="Text Box 9"/>
          <p:cNvSpPr txBox="1">
            <a:spLocks noChangeArrowheads="1"/>
          </p:cNvSpPr>
          <p:nvPr/>
        </p:nvSpPr>
        <p:spPr bwMode="auto">
          <a:xfrm>
            <a:off x="4644008" y="2463860"/>
            <a:ext cx="4347592"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06400" indent="-406400" eaLnBrk="0" hangingPunct="0">
              <a:tabLst>
                <a:tab pos="739775" algn="l"/>
              </a:tabLst>
              <a:defRPr>
                <a:solidFill>
                  <a:schemeClr val="tx1"/>
                </a:solidFill>
                <a:latin typeface="Arial" charset="0"/>
              </a:defRPr>
            </a:lvl1pPr>
            <a:lvl2pPr marL="742950" indent="-285750" eaLnBrk="0" hangingPunct="0">
              <a:tabLst>
                <a:tab pos="739775" algn="l"/>
              </a:tabLst>
              <a:defRPr>
                <a:solidFill>
                  <a:schemeClr val="tx1"/>
                </a:solidFill>
                <a:latin typeface="Arial" charset="0"/>
              </a:defRPr>
            </a:lvl2pPr>
            <a:lvl3pPr marL="1143000" indent="-228600" eaLnBrk="0" hangingPunct="0">
              <a:tabLst>
                <a:tab pos="739775" algn="l"/>
              </a:tabLst>
              <a:defRPr>
                <a:solidFill>
                  <a:schemeClr val="tx1"/>
                </a:solidFill>
                <a:latin typeface="Arial" charset="0"/>
              </a:defRPr>
            </a:lvl3pPr>
            <a:lvl4pPr marL="1600200" indent="-228600" eaLnBrk="0" hangingPunct="0">
              <a:tabLst>
                <a:tab pos="739775" algn="l"/>
              </a:tabLst>
              <a:defRPr>
                <a:solidFill>
                  <a:schemeClr val="tx1"/>
                </a:solidFill>
                <a:latin typeface="Arial" charset="0"/>
              </a:defRPr>
            </a:lvl4pPr>
            <a:lvl5pPr marL="2057400" indent="-228600" eaLnBrk="0" hangingPunct="0">
              <a:tabLst>
                <a:tab pos="739775" algn="l"/>
              </a:tabLst>
              <a:defRPr>
                <a:solidFill>
                  <a:schemeClr val="tx1"/>
                </a:solidFill>
                <a:latin typeface="Arial" charset="0"/>
              </a:defRPr>
            </a:lvl5pPr>
            <a:lvl6pPr marL="2514600" indent="-228600" algn="ctr" eaLnBrk="0" fontAlgn="base" hangingPunct="0">
              <a:spcBef>
                <a:spcPct val="50000"/>
              </a:spcBef>
              <a:spcAft>
                <a:spcPct val="0"/>
              </a:spcAft>
              <a:tabLst>
                <a:tab pos="739775" algn="l"/>
              </a:tabLst>
              <a:defRPr>
                <a:solidFill>
                  <a:schemeClr val="tx1"/>
                </a:solidFill>
                <a:latin typeface="Arial" charset="0"/>
              </a:defRPr>
            </a:lvl6pPr>
            <a:lvl7pPr marL="2971800" indent="-228600" algn="ctr" eaLnBrk="0" fontAlgn="base" hangingPunct="0">
              <a:spcBef>
                <a:spcPct val="50000"/>
              </a:spcBef>
              <a:spcAft>
                <a:spcPct val="0"/>
              </a:spcAft>
              <a:tabLst>
                <a:tab pos="739775" algn="l"/>
              </a:tabLst>
              <a:defRPr>
                <a:solidFill>
                  <a:schemeClr val="tx1"/>
                </a:solidFill>
                <a:latin typeface="Arial" charset="0"/>
              </a:defRPr>
            </a:lvl7pPr>
            <a:lvl8pPr marL="3429000" indent="-228600" algn="ctr" eaLnBrk="0" fontAlgn="base" hangingPunct="0">
              <a:spcBef>
                <a:spcPct val="50000"/>
              </a:spcBef>
              <a:spcAft>
                <a:spcPct val="0"/>
              </a:spcAft>
              <a:tabLst>
                <a:tab pos="739775" algn="l"/>
              </a:tabLst>
              <a:defRPr>
                <a:solidFill>
                  <a:schemeClr val="tx1"/>
                </a:solidFill>
                <a:latin typeface="Arial" charset="0"/>
              </a:defRPr>
            </a:lvl8pPr>
            <a:lvl9pPr marL="3886200" indent="-228600" algn="ctr" eaLnBrk="0" fontAlgn="base" hangingPunct="0">
              <a:spcBef>
                <a:spcPct val="50000"/>
              </a:spcBef>
              <a:spcAft>
                <a:spcPct val="0"/>
              </a:spcAft>
              <a:tabLst>
                <a:tab pos="739775" algn="l"/>
              </a:tabLst>
              <a:defRPr>
                <a:solidFill>
                  <a:schemeClr val="tx1"/>
                </a:solidFill>
                <a:latin typeface="Arial" charset="0"/>
              </a:defRPr>
            </a:lvl9pPr>
          </a:lstStyle>
          <a:p>
            <a:pPr algn="l" eaLnBrk="1" hangingPunct="1">
              <a:buClr>
                <a:schemeClr val="hlink"/>
              </a:buClr>
              <a:buSzPct val="120000"/>
            </a:pPr>
            <a:r>
              <a:rPr lang="en-US" altLang="en-US" sz="2000" dirty="0" smtClean="0">
                <a:cs typeface="Times New Roman" pitchFamily="18" charset="0"/>
              </a:rPr>
              <a:t>For stability (</a:t>
            </a:r>
            <a:r>
              <a:rPr lang="en-US" altLang="en-US" sz="2000" dirty="0" err="1" smtClean="0">
                <a:cs typeface="Times New Roman" pitchFamily="18" charset="0"/>
              </a:rPr>
              <a:t>adiabicity</a:t>
            </a:r>
            <a:r>
              <a:rPr lang="en-US" altLang="en-US" sz="2000" dirty="0" smtClean="0">
                <a:cs typeface="Times New Roman" pitchFamily="18" charset="0"/>
              </a:rPr>
              <a:t>),  </a:t>
            </a:r>
            <a:r>
              <a:rPr lang="en-US" altLang="en-US" sz="2000" i="1" dirty="0" smtClean="0">
                <a:cs typeface="Times New Roman" pitchFamily="18" charset="0"/>
              </a:rPr>
              <a:t> q  ≤  0.3</a:t>
            </a:r>
          </a:p>
          <a:p>
            <a:pPr algn="l" eaLnBrk="1" hangingPunct="1">
              <a:buClr>
                <a:schemeClr val="hlink"/>
              </a:buClr>
              <a:buSzPct val="120000"/>
            </a:pPr>
            <a:r>
              <a:rPr lang="en-US" altLang="en-US" i="1" dirty="0">
                <a:cs typeface="Times New Roman" pitchFamily="18" charset="0"/>
              </a:rPr>
              <a:t>	</a:t>
            </a:r>
            <a:r>
              <a:rPr lang="en-US" altLang="en-US" i="1" dirty="0" smtClean="0">
                <a:cs typeface="Times New Roman" pitchFamily="18" charset="0"/>
              </a:rPr>
              <a:t>i.e., more power doesn’t always help</a:t>
            </a:r>
            <a:endParaRPr lang="en-US" altLang="en-US" i="1" dirty="0">
              <a:cs typeface="Times New Roman" pitchFamily="18" charset="0"/>
            </a:endParaRP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Tree>
    <p:extLst>
      <p:ext uri="{BB962C8B-B14F-4D97-AF65-F5344CB8AC3E}">
        <p14:creationId xmlns:p14="http://schemas.microsoft.com/office/powerpoint/2010/main" val="7383542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11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12404"/>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12405"/>
                                        </p:tgtEl>
                                        <p:attrNameLst>
                                          <p:attrName>style.visibility</p:attrName>
                                        </p:attrNameLst>
                                      </p:cBhvr>
                                      <p:to>
                                        <p:strVal val="visible"/>
                                      </p:to>
                                    </p:set>
                                  </p:childTnLst>
                                </p:cTn>
                              </p:par>
                            </p:childTnLst>
                          </p:cTn>
                        </p:par>
                        <p:par>
                          <p:cTn id="18" fill="hold" nodeType="withGroup">
                            <p:stCondLst>
                              <p:cond delay="0"/>
                            </p:stCondLst>
                            <p:childTnLst>
                              <p:par>
                                <p:cTn id="19" presetID="1" presetClass="entr" presetSubtype="0" fill="hold" grpId="0" nodeType="afterEffect">
                                  <p:stCondLst>
                                    <p:cond delay="500"/>
                                  </p:stCondLst>
                                  <p:childTnLst>
                                    <p:set>
                                      <p:cBhvr>
                                        <p:cTn id="20" dur="1" fill="hold">
                                          <p:stCondLst>
                                            <p:cond delay="499"/>
                                          </p:stCondLst>
                                        </p:cTn>
                                        <p:tgtEl>
                                          <p:spTgt spid="91147"/>
                                        </p:tgtEl>
                                        <p:attrNameLst>
                                          <p:attrName>style.visibility</p:attrName>
                                        </p:attrNameLst>
                                      </p:cBhvr>
                                      <p:to>
                                        <p:strVal val="visible"/>
                                      </p:to>
                                    </p:se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12309"/>
                                        </p:tgtEl>
                                        <p:attrNameLst>
                                          <p:attrName>style.visibility</p:attrName>
                                        </p:attrNameLst>
                                      </p:cBhvr>
                                      <p:to>
                                        <p:strVal val="visible"/>
                                      </p:to>
                                    </p:set>
                                    <p:animEffect transition="in" filter="fade">
                                      <p:cBhvr>
                                        <p:cTn id="24" dur="1000"/>
                                        <p:tgtEl>
                                          <p:spTgt spid="12309"/>
                                        </p:tgtEl>
                                      </p:cBhvr>
                                    </p:animEffect>
                                  </p:childTnLst>
                                </p:cTn>
                              </p:par>
                            </p:childTnLst>
                          </p:cTn>
                        </p:par>
                        <p:par>
                          <p:cTn id="25" fill="hold" nodeType="withGroup">
                            <p:stCondLst>
                              <p:cond delay="2000"/>
                            </p:stCondLst>
                            <p:childTnLst>
                              <p:par>
                                <p:cTn id="26" presetID="1" presetClass="entr" presetSubtype="0" fill="hold" grpId="0" nodeType="afterEffect">
                                  <p:stCondLst>
                                    <p:cond delay="0"/>
                                  </p:stCondLst>
                                  <p:childTnLst>
                                    <p:set>
                                      <p:cBhvr>
                                        <p:cTn id="27" dur="1" fill="hold">
                                          <p:stCondLst>
                                            <p:cond delay="0"/>
                                          </p:stCondLst>
                                        </p:cTn>
                                        <p:tgtEl>
                                          <p:spTgt spid="1231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231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231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499"/>
                                          </p:stCondLst>
                                        </p:cTn>
                                        <p:tgtEl>
                                          <p:spTgt spid="1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4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5" grpId="0" autoUpdateAnimBg="0"/>
      <p:bldP spid="91147" grpId="0" autoUpdateAnimBg="0"/>
      <p:bldP spid="12310" grpId="0" animBg="1"/>
      <p:bldP spid="12311" grpId="0" animBg="1"/>
      <p:bldP spid="12312" grpId="0"/>
      <p:bldP spid="15" grpId="0" autoUpdateAnimBg="0"/>
      <p:bldP spid="16" grpId="0" autoUpdateAnimBg="0"/>
      <p:bldP spid="17"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259" t="25196" r="3741" b="17060"/>
          <a:stretch/>
        </p:blipFill>
        <p:spPr bwMode="auto">
          <a:xfrm>
            <a:off x="0" y="1728000"/>
            <a:ext cx="9144000" cy="39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txBox="1">
            <a:spLocks noChangeArrowheads="1"/>
          </p:cNvSpPr>
          <p:nvPr/>
        </p:nvSpPr>
        <p:spPr bwMode="auto">
          <a:xfrm>
            <a:off x="323528" y="807368"/>
            <a:ext cx="8352928"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algn="l" eaLnBrk="1" hangingPunct="1">
              <a:tabLst>
                <a:tab pos="446088" algn="l"/>
              </a:tabLst>
            </a:pPr>
            <a:r>
              <a:rPr lang="en-US" sz="1800" b="0" kern="0" dirty="0" smtClean="0">
                <a:solidFill>
                  <a:schemeClr val="tx1"/>
                </a:solidFill>
              </a:rPr>
              <a:t>Close-up of deceleration end</a:t>
            </a:r>
            <a:endParaRPr lang="en-US" sz="1800" b="0" i="1" kern="0" dirty="0" smtClean="0">
              <a:solidFill>
                <a:schemeClr val="tx1"/>
              </a:solidFill>
            </a:endParaRPr>
          </a:p>
        </p:txBody>
      </p:sp>
      <p:sp>
        <p:nvSpPr>
          <p:cNvPr id="7" name="Text Box 18"/>
          <p:cNvSpPr txBox="1">
            <a:spLocks noChangeArrowheads="1"/>
          </p:cNvSpPr>
          <p:nvPr/>
        </p:nvSpPr>
        <p:spPr bwMode="auto">
          <a:xfrm>
            <a:off x="8172400" y="5384249"/>
            <a:ext cx="93610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tabLst>
                <a:tab pos="682625" algn="l"/>
                <a:tab pos="1146175" algn="l"/>
              </a:tabLst>
              <a:defRPr>
                <a:solidFill>
                  <a:srgbClr val="66FF33"/>
                </a:solidFill>
                <a:latin typeface="Arial" charset="0"/>
              </a:defRPr>
            </a:lvl1pPr>
            <a:lvl2pPr>
              <a:tabLst>
                <a:tab pos="682625" algn="l"/>
                <a:tab pos="1146175" algn="l"/>
              </a:tabLst>
              <a:defRPr>
                <a:solidFill>
                  <a:srgbClr val="66FF33"/>
                </a:solidFill>
                <a:latin typeface="Arial" charset="0"/>
              </a:defRPr>
            </a:lvl2pPr>
            <a:lvl3pPr>
              <a:tabLst>
                <a:tab pos="682625" algn="l"/>
                <a:tab pos="1146175" algn="l"/>
              </a:tabLst>
              <a:defRPr>
                <a:solidFill>
                  <a:srgbClr val="66FF33"/>
                </a:solidFill>
                <a:latin typeface="Arial" charset="0"/>
              </a:defRPr>
            </a:lvl3pPr>
            <a:lvl4pPr>
              <a:tabLst>
                <a:tab pos="682625" algn="l"/>
                <a:tab pos="1146175" algn="l"/>
              </a:tabLst>
              <a:defRPr>
                <a:solidFill>
                  <a:srgbClr val="66FF33"/>
                </a:solidFill>
                <a:latin typeface="Arial" charset="0"/>
              </a:defRPr>
            </a:lvl4pPr>
            <a:lvl5pPr>
              <a:tabLst>
                <a:tab pos="682625" algn="l"/>
                <a:tab pos="1146175" algn="l"/>
              </a:tabLst>
              <a:defRPr>
                <a:solidFill>
                  <a:srgbClr val="66FF33"/>
                </a:solidFill>
                <a:latin typeface="Arial" charset="0"/>
              </a:defRPr>
            </a:lvl5pPr>
            <a:lvl6pPr eaLnBrk="0" fontAlgn="base" hangingPunct="0">
              <a:spcBef>
                <a:spcPct val="0"/>
              </a:spcBef>
              <a:spcAft>
                <a:spcPct val="0"/>
              </a:spcAft>
              <a:tabLst>
                <a:tab pos="682625" algn="l"/>
                <a:tab pos="1146175" algn="l"/>
              </a:tabLst>
              <a:defRPr>
                <a:solidFill>
                  <a:srgbClr val="66FF33"/>
                </a:solidFill>
                <a:latin typeface="Arial" charset="0"/>
              </a:defRPr>
            </a:lvl6pPr>
            <a:lvl7pPr eaLnBrk="0" fontAlgn="base" hangingPunct="0">
              <a:spcBef>
                <a:spcPct val="0"/>
              </a:spcBef>
              <a:spcAft>
                <a:spcPct val="0"/>
              </a:spcAft>
              <a:tabLst>
                <a:tab pos="682625" algn="l"/>
                <a:tab pos="1146175" algn="l"/>
              </a:tabLst>
              <a:defRPr>
                <a:solidFill>
                  <a:srgbClr val="66FF33"/>
                </a:solidFill>
                <a:latin typeface="Arial" charset="0"/>
              </a:defRPr>
            </a:lvl7pPr>
            <a:lvl8pPr eaLnBrk="0" fontAlgn="base" hangingPunct="0">
              <a:spcBef>
                <a:spcPct val="0"/>
              </a:spcBef>
              <a:spcAft>
                <a:spcPct val="0"/>
              </a:spcAft>
              <a:tabLst>
                <a:tab pos="682625" algn="l"/>
                <a:tab pos="1146175" algn="l"/>
              </a:tabLst>
              <a:defRPr>
                <a:solidFill>
                  <a:srgbClr val="66FF33"/>
                </a:solidFill>
                <a:latin typeface="Arial" charset="0"/>
              </a:defRPr>
            </a:lvl8pPr>
            <a:lvl9pPr eaLnBrk="0" fontAlgn="base" hangingPunct="0">
              <a:spcBef>
                <a:spcPct val="0"/>
              </a:spcBef>
              <a:spcAft>
                <a:spcPct val="0"/>
              </a:spcAft>
              <a:tabLst>
                <a:tab pos="682625" algn="l"/>
                <a:tab pos="1146175" algn="l"/>
              </a:tabLst>
              <a:defRPr>
                <a:solidFill>
                  <a:srgbClr val="66FF33"/>
                </a:solidFill>
                <a:latin typeface="Arial" charset="0"/>
              </a:defRPr>
            </a:lvl9pPr>
          </a:lstStyle>
          <a:p>
            <a:pPr algn="ctr" eaLnBrk="1" hangingPunct="1">
              <a:spcBef>
                <a:spcPct val="10000"/>
              </a:spcBef>
            </a:pPr>
            <a:r>
              <a:rPr lang="en-US" sz="1200" b="1" i="1" dirty="0">
                <a:solidFill>
                  <a:srgbClr val="268A1E"/>
                </a:solidFill>
              </a:rPr>
              <a:t>Isobarex</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1" name="Rectangle 7"/>
          <p:cNvSpPr>
            <a:spLocks noChangeArrowheads="1"/>
          </p:cNvSpPr>
          <p:nvPr/>
        </p:nvSpPr>
        <p:spPr bwMode="auto">
          <a:xfrm>
            <a:off x="827584" y="381000"/>
            <a:ext cx="735935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000" dirty="0" smtClean="0"/>
              <a:t>Pre-commercial ISA – Mechanical Design</a:t>
            </a:r>
            <a:endParaRPr lang="en-US" sz="2000" dirty="0">
              <a:solidFill>
                <a:srgbClr val="66FF33"/>
              </a:solidFill>
            </a:endParaRPr>
          </a:p>
        </p:txBody>
      </p:sp>
    </p:spTree>
    <p:extLst>
      <p:ext uri="{BB962C8B-B14F-4D97-AF65-F5344CB8AC3E}">
        <p14:creationId xmlns:p14="http://schemas.microsoft.com/office/powerpoint/2010/main" val="27993334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259" t="25196" r="3741" b="17060"/>
          <a:stretch/>
        </p:blipFill>
        <p:spPr bwMode="auto">
          <a:xfrm>
            <a:off x="0" y="1728000"/>
            <a:ext cx="9144000" cy="39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txBox="1">
            <a:spLocks noChangeArrowheads="1"/>
          </p:cNvSpPr>
          <p:nvPr/>
        </p:nvSpPr>
        <p:spPr bwMode="auto">
          <a:xfrm>
            <a:off x="323528" y="807368"/>
            <a:ext cx="8352928"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algn="l" eaLnBrk="1" hangingPunct="1">
              <a:tabLst>
                <a:tab pos="446088" algn="l"/>
              </a:tabLst>
            </a:pPr>
            <a:r>
              <a:rPr lang="en-US" sz="1800" b="0" kern="0" dirty="0" smtClean="0">
                <a:solidFill>
                  <a:schemeClr val="tx1"/>
                </a:solidFill>
              </a:rPr>
              <a:t>Close-up of deceleration end – one quad support module removed</a:t>
            </a:r>
            <a:endParaRPr lang="en-US" sz="1800" b="0" i="1" kern="0" dirty="0" smtClean="0">
              <a:solidFill>
                <a:schemeClr val="tx1"/>
              </a:solidFill>
            </a:endParaRPr>
          </a:p>
        </p:txBody>
      </p:sp>
      <p:sp>
        <p:nvSpPr>
          <p:cNvPr id="8" name="Text Box 18"/>
          <p:cNvSpPr txBox="1">
            <a:spLocks noChangeArrowheads="1"/>
          </p:cNvSpPr>
          <p:nvPr/>
        </p:nvSpPr>
        <p:spPr bwMode="auto">
          <a:xfrm>
            <a:off x="8172400" y="5384249"/>
            <a:ext cx="93610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tabLst>
                <a:tab pos="682625" algn="l"/>
                <a:tab pos="1146175" algn="l"/>
              </a:tabLst>
              <a:defRPr>
                <a:solidFill>
                  <a:srgbClr val="66FF33"/>
                </a:solidFill>
                <a:latin typeface="Arial" charset="0"/>
              </a:defRPr>
            </a:lvl1pPr>
            <a:lvl2pPr>
              <a:tabLst>
                <a:tab pos="682625" algn="l"/>
                <a:tab pos="1146175" algn="l"/>
              </a:tabLst>
              <a:defRPr>
                <a:solidFill>
                  <a:srgbClr val="66FF33"/>
                </a:solidFill>
                <a:latin typeface="Arial" charset="0"/>
              </a:defRPr>
            </a:lvl2pPr>
            <a:lvl3pPr>
              <a:tabLst>
                <a:tab pos="682625" algn="l"/>
                <a:tab pos="1146175" algn="l"/>
              </a:tabLst>
              <a:defRPr>
                <a:solidFill>
                  <a:srgbClr val="66FF33"/>
                </a:solidFill>
                <a:latin typeface="Arial" charset="0"/>
              </a:defRPr>
            </a:lvl3pPr>
            <a:lvl4pPr>
              <a:tabLst>
                <a:tab pos="682625" algn="l"/>
                <a:tab pos="1146175" algn="l"/>
              </a:tabLst>
              <a:defRPr>
                <a:solidFill>
                  <a:srgbClr val="66FF33"/>
                </a:solidFill>
                <a:latin typeface="Arial" charset="0"/>
              </a:defRPr>
            </a:lvl4pPr>
            <a:lvl5pPr>
              <a:tabLst>
                <a:tab pos="682625" algn="l"/>
                <a:tab pos="1146175" algn="l"/>
              </a:tabLst>
              <a:defRPr>
                <a:solidFill>
                  <a:srgbClr val="66FF33"/>
                </a:solidFill>
                <a:latin typeface="Arial" charset="0"/>
              </a:defRPr>
            </a:lvl5pPr>
            <a:lvl6pPr eaLnBrk="0" fontAlgn="base" hangingPunct="0">
              <a:spcBef>
                <a:spcPct val="0"/>
              </a:spcBef>
              <a:spcAft>
                <a:spcPct val="0"/>
              </a:spcAft>
              <a:tabLst>
                <a:tab pos="682625" algn="l"/>
                <a:tab pos="1146175" algn="l"/>
              </a:tabLst>
              <a:defRPr>
                <a:solidFill>
                  <a:srgbClr val="66FF33"/>
                </a:solidFill>
                <a:latin typeface="Arial" charset="0"/>
              </a:defRPr>
            </a:lvl6pPr>
            <a:lvl7pPr eaLnBrk="0" fontAlgn="base" hangingPunct="0">
              <a:spcBef>
                <a:spcPct val="0"/>
              </a:spcBef>
              <a:spcAft>
                <a:spcPct val="0"/>
              </a:spcAft>
              <a:tabLst>
                <a:tab pos="682625" algn="l"/>
                <a:tab pos="1146175" algn="l"/>
              </a:tabLst>
              <a:defRPr>
                <a:solidFill>
                  <a:srgbClr val="66FF33"/>
                </a:solidFill>
                <a:latin typeface="Arial" charset="0"/>
              </a:defRPr>
            </a:lvl7pPr>
            <a:lvl8pPr eaLnBrk="0" fontAlgn="base" hangingPunct="0">
              <a:spcBef>
                <a:spcPct val="0"/>
              </a:spcBef>
              <a:spcAft>
                <a:spcPct val="0"/>
              </a:spcAft>
              <a:tabLst>
                <a:tab pos="682625" algn="l"/>
                <a:tab pos="1146175" algn="l"/>
              </a:tabLst>
              <a:defRPr>
                <a:solidFill>
                  <a:srgbClr val="66FF33"/>
                </a:solidFill>
                <a:latin typeface="Arial" charset="0"/>
              </a:defRPr>
            </a:lvl8pPr>
            <a:lvl9pPr eaLnBrk="0" fontAlgn="base" hangingPunct="0">
              <a:spcBef>
                <a:spcPct val="0"/>
              </a:spcBef>
              <a:spcAft>
                <a:spcPct val="0"/>
              </a:spcAft>
              <a:tabLst>
                <a:tab pos="682625" algn="l"/>
                <a:tab pos="1146175" algn="l"/>
              </a:tabLst>
              <a:defRPr>
                <a:solidFill>
                  <a:srgbClr val="66FF33"/>
                </a:solidFill>
                <a:latin typeface="Arial" charset="0"/>
              </a:defRPr>
            </a:lvl9pPr>
          </a:lstStyle>
          <a:p>
            <a:pPr algn="ctr" eaLnBrk="1" hangingPunct="1">
              <a:spcBef>
                <a:spcPct val="10000"/>
              </a:spcBef>
            </a:pPr>
            <a:r>
              <a:rPr lang="en-US" sz="1200" b="1" i="1" dirty="0">
                <a:solidFill>
                  <a:srgbClr val="268A1E"/>
                </a:solidFill>
              </a:rPr>
              <a:t>Isobarex</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1" name="Rectangle 7"/>
          <p:cNvSpPr>
            <a:spLocks noChangeArrowheads="1"/>
          </p:cNvSpPr>
          <p:nvPr/>
        </p:nvSpPr>
        <p:spPr bwMode="auto">
          <a:xfrm>
            <a:off x="827584" y="381000"/>
            <a:ext cx="735935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000" dirty="0" smtClean="0"/>
              <a:t>Pre-commercial ISA – Mechanical Design</a:t>
            </a:r>
            <a:endParaRPr lang="en-US" sz="2000" dirty="0">
              <a:solidFill>
                <a:srgbClr val="66FF33"/>
              </a:solidFill>
            </a:endParaRPr>
          </a:p>
        </p:txBody>
      </p:sp>
    </p:spTree>
    <p:extLst>
      <p:ext uri="{BB962C8B-B14F-4D97-AF65-F5344CB8AC3E}">
        <p14:creationId xmlns:p14="http://schemas.microsoft.com/office/powerpoint/2010/main" val="38453039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259" t="25196" r="3741" b="17060"/>
          <a:stretch/>
        </p:blipFill>
        <p:spPr bwMode="auto">
          <a:xfrm>
            <a:off x="0" y="1728000"/>
            <a:ext cx="9144000" cy="39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txBox="1">
            <a:spLocks noChangeArrowheads="1"/>
          </p:cNvSpPr>
          <p:nvPr/>
        </p:nvSpPr>
        <p:spPr bwMode="auto">
          <a:xfrm>
            <a:off x="323528" y="807368"/>
            <a:ext cx="8352928"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a:lstStyle>
          <a:p>
            <a:pPr algn="l" eaLnBrk="1" hangingPunct="1">
              <a:tabLst>
                <a:tab pos="446088" algn="l"/>
              </a:tabLst>
            </a:pPr>
            <a:r>
              <a:rPr lang="en-US" sz="1800" b="0" kern="0" dirty="0" smtClean="0">
                <a:solidFill>
                  <a:schemeClr val="tx1"/>
                </a:solidFill>
              </a:rPr>
              <a:t>Close-up of deceleration end – support module and one pole removed</a:t>
            </a:r>
            <a:endParaRPr lang="en-US" sz="1800" b="0" i="1" kern="0" dirty="0" smtClean="0">
              <a:solidFill>
                <a:schemeClr val="tx1"/>
              </a:solidFill>
            </a:endParaRPr>
          </a:p>
        </p:txBody>
      </p:sp>
      <p:sp>
        <p:nvSpPr>
          <p:cNvPr id="7" name="Text Box 18"/>
          <p:cNvSpPr txBox="1">
            <a:spLocks noChangeArrowheads="1"/>
          </p:cNvSpPr>
          <p:nvPr/>
        </p:nvSpPr>
        <p:spPr bwMode="auto">
          <a:xfrm>
            <a:off x="8172400" y="5384249"/>
            <a:ext cx="93610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tabLst>
                <a:tab pos="682625" algn="l"/>
                <a:tab pos="1146175" algn="l"/>
              </a:tabLst>
              <a:defRPr>
                <a:solidFill>
                  <a:srgbClr val="66FF33"/>
                </a:solidFill>
                <a:latin typeface="Arial" charset="0"/>
              </a:defRPr>
            </a:lvl1pPr>
            <a:lvl2pPr>
              <a:tabLst>
                <a:tab pos="682625" algn="l"/>
                <a:tab pos="1146175" algn="l"/>
              </a:tabLst>
              <a:defRPr>
                <a:solidFill>
                  <a:srgbClr val="66FF33"/>
                </a:solidFill>
                <a:latin typeface="Arial" charset="0"/>
              </a:defRPr>
            </a:lvl2pPr>
            <a:lvl3pPr>
              <a:tabLst>
                <a:tab pos="682625" algn="l"/>
                <a:tab pos="1146175" algn="l"/>
              </a:tabLst>
              <a:defRPr>
                <a:solidFill>
                  <a:srgbClr val="66FF33"/>
                </a:solidFill>
                <a:latin typeface="Arial" charset="0"/>
              </a:defRPr>
            </a:lvl3pPr>
            <a:lvl4pPr>
              <a:tabLst>
                <a:tab pos="682625" algn="l"/>
                <a:tab pos="1146175" algn="l"/>
              </a:tabLst>
              <a:defRPr>
                <a:solidFill>
                  <a:srgbClr val="66FF33"/>
                </a:solidFill>
                <a:latin typeface="Arial" charset="0"/>
              </a:defRPr>
            </a:lvl4pPr>
            <a:lvl5pPr>
              <a:tabLst>
                <a:tab pos="682625" algn="l"/>
                <a:tab pos="1146175" algn="l"/>
              </a:tabLst>
              <a:defRPr>
                <a:solidFill>
                  <a:srgbClr val="66FF33"/>
                </a:solidFill>
                <a:latin typeface="Arial" charset="0"/>
              </a:defRPr>
            </a:lvl5pPr>
            <a:lvl6pPr eaLnBrk="0" fontAlgn="base" hangingPunct="0">
              <a:spcBef>
                <a:spcPct val="0"/>
              </a:spcBef>
              <a:spcAft>
                <a:spcPct val="0"/>
              </a:spcAft>
              <a:tabLst>
                <a:tab pos="682625" algn="l"/>
                <a:tab pos="1146175" algn="l"/>
              </a:tabLst>
              <a:defRPr>
                <a:solidFill>
                  <a:srgbClr val="66FF33"/>
                </a:solidFill>
                <a:latin typeface="Arial" charset="0"/>
              </a:defRPr>
            </a:lvl6pPr>
            <a:lvl7pPr eaLnBrk="0" fontAlgn="base" hangingPunct="0">
              <a:spcBef>
                <a:spcPct val="0"/>
              </a:spcBef>
              <a:spcAft>
                <a:spcPct val="0"/>
              </a:spcAft>
              <a:tabLst>
                <a:tab pos="682625" algn="l"/>
                <a:tab pos="1146175" algn="l"/>
              </a:tabLst>
              <a:defRPr>
                <a:solidFill>
                  <a:srgbClr val="66FF33"/>
                </a:solidFill>
                <a:latin typeface="Arial" charset="0"/>
              </a:defRPr>
            </a:lvl7pPr>
            <a:lvl8pPr eaLnBrk="0" fontAlgn="base" hangingPunct="0">
              <a:spcBef>
                <a:spcPct val="0"/>
              </a:spcBef>
              <a:spcAft>
                <a:spcPct val="0"/>
              </a:spcAft>
              <a:tabLst>
                <a:tab pos="682625" algn="l"/>
                <a:tab pos="1146175" algn="l"/>
              </a:tabLst>
              <a:defRPr>
                <a:solidFill>
                  <a:srgbClr val="66FF33"/>
                </a:solidFill>
                <a:latin typeface="Arial" charset="0"/>
              </a:defRPr>
            </a:lvl8pPr>
            <a:lvl9pPr eaLnBrk="0" fontAlgn="base" hangingPunct="0">
              <a:spcBef>
                <a:spcPct val="0"/>
              </a:spcBef>
              <a:spcAft>
                <a:spcPct val="0"/>
              </a:spcAft>
              <a:tabLst>
                <a:tab pos="682625" algn="l"/>
                <a:tab pos="1146175" algn="l"/>
              </a:tabLst>
              <a:defRPr>
                <a:solidFill>
                  <a:srgbClr val="66FF33"/>
                </a:solidFill>
                <a:latin typeface="Arial" charset="0"/>
              </a:defRPr>
            </a:lvl9pPr>
          </a:lstStyle>
          <a:p>
            <a:pPr algn="ctr" eaLnBrk="1" hangingPunct="1">
              <a:spcBef>
                <a:spcPct val="10000"/>
              </a:spcBef>
            </a:pPr>
            <a:r>
              <a:rPr lang="en-US" sz="1200" b="1" i="1" dirty="0">
                <a:solidFill>
                  <a:srgbClr val="268A1E"/>
                </a:solidFill>
              </a:rPr>
              <a:t>Isobarex</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1" name="Rectangle 7"/>
          <p:cNvSpPr>
            <a:spLocks noChangeArrowheads="1"/>
          </p:cNvSpPr>
          <p:nvPr/>
        </p:nvSpPr>
        <p:spPr bwMode="auto">
          <a:xfrm>
            <a:off x="827584" y="381000"/>
            <a:ext cx="735935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000" dirty="0" smtClean="0"/>
              <a:t>Pre-commercial ISA – Mechanical Design</a:t>
            </a:r>
            <a:endParaRPr lang="en-US" sz="2000" dirty="0">
              <a:solidFill>
                <a:srgbClr val="66FF33"/>
              </a:solidFill>
            </a:endParaRPr>
          </a:p>
        </p:txBody>
      </p:sp>
    </p:spTree>
    <p:extLst>
      <p:ext uri="{BB962C8B-B14F-4D97-AF65-F5344CB8AC3E}">
        <p14:creationId xmlns:p14="http://schemas.microsoft.com/office/powerpoint/2010/main" val="520824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8788" t="31925" r="6213" b="34038"/>
          <a:stretch/>
        </p:blipFill>
        <p:spPr>
          <a:xfrm>
            <a:off x="1484312" y="1752600"/>
            <a:ext cx="6059488" cy="1874997"/>
          </a:xfrm>
          <a:prstGeom prst="rect">
            <a:avLst/>
          </a:prstGeom>
        </p:spPr>
      </p:pic>
      <p:sp>
        <p:nvSpPr>
          <p:cNvPr id="89112" name="AutoShape 24"/>
          <p:cNvSpPr>
            <a:spLocks noChangeArrowheads="1"/>
          </p:cNvSpPr>
          <p:nvPr/>
        </p:nvSpPr>
        <p:spPr bwMode="auto">
          <a:xfrm>
            <a:off x="3617913" y="2340847"/>
            <a:ext cx="315150" cy="630079"/>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89113" name="AutoShape 25"/>
          <p:cNvSpPr>
            <a:spLocks noChangeArrowheads="1"/>
          </p:cNvSpPr>
          <p:nvPr/>
        </p:nvSpPr>
        <p:spPr bwMode="auto">
          <a:xfrm>
            <a:off x="3617913" y="2144990"/>
            <a:ext cx="366960"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89115" name="AutoShape 27"/>
          <p:cNvSpPr>
            <a:spLocks noChangeArrowheads="1"/>
          </p:cNvSpPr>
          <p:nvPr/>
        </p:nvSpPr>
        <p:spPr bwMode="auto">
          <a:xfrm>
            <a:off x="5294313" y="2144990"/>
            <a:ext cx="366960"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89116" name="AutoShape 28"/>
          <p:cNvSpPr>
            <a:spLocks noChangeArrowheads="1"/>
          </p:cNvSpPr>
          <p:nvPr/>
        </p:nvSpPr>
        <p:spPr bwMode="auto">
          <a:xfrm>
            <a:off x="5294313" y="2144990"/>
            <a:ext cx="366960"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89118" name="Rectangle 30"/>
          <p:cNvSpPr>
            <a:spLocks noChangeArrowheads="1"/>
          </p:cNvSpPr>
          <p:nvPr/>
        </p:nvSpPr>
        <p:spPr bwMode="auto">
          <a:xfrm>
            <a:off x="3998913" y="247122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2" name="Rectangle 5"/>
          <p:cNvSpPr txBox="1">
            <a:spLocks noChangeArrowheads="1"/>
          </p:cNvSpPr>
          <p:nvPr/>
        </p:nvSpPr>
        <p:spPr>
          <a:xfrm>
            <a:off x="838200" y="304800"/>
            <a:ext cx="58674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endParaRPr lang="en-US" altLang="en-US" sz="2400" b="1" dirty="0"/>
          </a:p>
        </p:txBody>
      </p:sp>
      <p:sp>
        <p:nvSpPr>
          <p:cNvPr id="13" name="Rectangle 5"/>
          <p:cNvSpPr txBox="1">
            <a:spLocks noChangeArrowheads="1"/>
          </p:cNvSpPr>
          <p:nvPr/>
        </p:nvSpPr>
        <p:spPr>
          <a:xfrm>
            <a:off x="914400" y="304800"/>
            <a:ext cx="58674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en-US" sz="2400" b="1" dirty="0" smtClean="0"/>
              <a:t>Mass Spectrometry </a:t>
            </a:r>
            <a:r>
              <a:rPr lang="en-US" altLang="en-US" sz="2400" b="1" i="1" dirty="0" smtClean="0"/>
              <a:t>– basic functions:</a:t>
            </a:r>
            <a:endParaRPr lang="en-US" altLang="en-US" sz="2400" b="1" dirty="0"/>
          </a:p>
        </p:txBody>
      </p:sp>
      <p:sp>
        <p:nvSpPr>
          <p:cNvPr id="20" name="Text Box 13"/>
          <p:cNvSpPr txBox="1">
            <a:spLocks noChangeArrowheads="1"/>
          </p:cNvSpPr>
          <p:nvPr/>
        </p:nvSpPr>
        <p:spPr bwMode="auto">
          <a:xfrm>
            <a:off x="1371600" y="76200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Liberate atoms from the sample and give them an electrical charge</a:t>
            </a:r>
            <a:endParaRPr lang="en-US" altLang="en-US" sz="1600" dirty="0">
              <a:solidFill>
                <a:schemeClr val="tx1"/>
              </a:solidFill>
            </a:endParaRPr>
          </a:p>
        </p:txBody>
      </p:sp>
      <p:sp>
        <p:nvSpPr>
          <p:cNvPr id="21" name="Text Box 13"/>
          <p:cNvSpPr txBox="1">
            <a:spLocks noChangeArrowheads="1"/>
          </p:cNvSpPr>
          <p:nvPr/>
        </p:nvSpPr>
        <p:spPr bwMode="auto">
          <a:xfrm>
            <a:off x="1371600" y="1055430"/>
            <a:ext cx="655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Use electric and magnetic fields to manipulate and sort the ions</a:t>
            </a:r>
            <a:endParaRPr lang="en-US" altLang="en-US" sz="1600" dirty="0">
              <a:solidFill>
                <a:schemeClr val="tx1"/>
              </a:solidFill>
            </a:endParaRPr>
          </a:p>
        </p:txBody>
      </p:sp>
      <p:sp>
        <p:nvSpPr>
          <p:cNvPr id="22" name="Text Box 13"/>
          <p:cNvSpPr txBox="1">
            <a:spLocks noChangeArrowheads="1"/>
          </p:cNvSpPr>
          <p:nvPr/>
        </p:nvSpPr>
        <p:spPr bwMode="auto">
          <a:xfrm>
            <a:off x="1371599" y="1361440"/>
            <a:ext cx="7376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Count the ions as an electrical current or by measuring other effects on matter</a:t>
            </a:r>
            <a:endParaRPr lang="en-US" altLang="en-US" sz="1600" dirty="0">
              <a:solidFill>
                <a:schemeClr val="tx1"/>
              </a:solidFill>
            </a:endParaRPr>
          </a:p>
        </p:txBody>
      </p:sp>
      <p:sp>
        <p:nvSpPr>
          <p:cNvPr id="26" name="TextBox 25"/>
          <p:cNvSpPr txBox="1">
            <a:spLocks noChangeArrowheads="1"/>
          </p:cNvSpPr>
          <p:nvPr/>
        </p:nvSpPr>
        <p:spPr bwMode="auto">
          <a:xfrm>
            <a:off x="1203325" y="2283023"/>
            <a:ext cx="11588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altLang="en-US" sz="1400" dirty="0">
                <a:solidFill>
                  <a:srgbClr val="002060"/>
                </a:solidFill>
              </a:rPr>
              <a:t>Ion Source</a:t>
            </a:r>
          </a:p>
        </p:txBody>
      </p:sp>
      <p:sp>
        <p:nvSpPr>
          <p:cNvPr id="27" name="TextBox 26"/>
          <p:cNvSpPr txBox="1">
            <a:spLocks noChangeArrowheads="1"/>
          </p:cNvSpPr>
          <p:nvPr/>
        </p:nvSpPr>
        <p:spPr bwMode="auto">
          <a:xfrm>
            <a:off x="3733800" y="2743200"/>
            <a:ext cx="1600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altLang="en-US" sz="1400" dirty="0">
                <a:solidFill>
                  <a:srgbClr val="002060"/>
                </a:solidFill>
              </a:rPr>
              <a:t>Filter or Analyzer</a:t>
            </a:r>
          </a:p>
        </p:txBody>
      </p:sp>
      <p:sp>
        <p:nvSpPr>
          <p:cNvPr id="28" name="TextBox 27"/>
          <p:cNvSpPr txBox="1">
            <a:spLocks noChangeArrowheads="1"/>
          </p:cNvSpPr>
          <p:nvPr/>
        </p:nvSpPr>
        <p:spPr bwMode="auto">
          <a:xfrm>
            <a:off x="2438400" y="3252191"/>
            <a:ext cx="8778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altLang="en-US" sz="1400" dirty="0">
                <a:solidFill>
                  <a:srgbClr val="002060"/>
                </a:solidFill>
              </a:rPr>
              <a:t>Sample</a:t>
            </a:r>
          </a:p>
        </p:txBody>
      </p:sp>
      <p:sp>
        <p:nvSpPr>
          <p:cNvPr id="29" name="TextBox 28"/>
          <p:cNvSpPr txBox="1">
            <a:spLocks noChangeArrowheads="1"/>
          </p:cNvSpPr>
          <p:nvPr/>
        </p:nvSpPr>
        <p:spPr bwMode="auto">
          <a:xfrm>
            <a:off x="6543055" y="2452151"/>
            <a:ext cx="10007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altLang="en-US" sz="1400" dirty="0">
                <a:solidFill>
                  <a:srgbClr val="002060"/>
                </a:solidFill>
              </a:rPr>
              <a:t>Detector</a:t>
            </a:r>
          </a:p>
        </p:txBody>
      </p:sp>
      <p:sp>
        <p:nvSpPr>
          <p:cNvPr id="31" name="Line 23"/>
          <p:cNvSpPr>
            <a:spLocks noChangeShapeType="1"/>
          </p:cNvSpPr>
          <p:nvPr/>
        </p:nvSpPr>
        <p:spPr bwMode="auto">
          <a:xfrm>
            <a:off x="1903412" y="3319304"/>
            <a:ext cx="534988" cy="108822"/>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CA">
              <a:solidFill>
                <a:srgbClr val="002060"/>
              </a:solidFill>
            </a:endParaRPr>
          </a:p>
        </p:txBody>
      </p:sp>
      <p:sp>
        <p:nvSpPr>
          <p:cNvPr id="32" name="AutoShape 24"/>
          <p:cNvSpPr>
            <a:spLocks noChangeArrowheads="1"/>
          </p:cNvSpPr>
          <p:nvPr/>
        </p:nvSpPr>
        <p:spPr bwMode="auto">
          <a:xfrm>
            <a:off x="3726281" y="2798047"/>
            <a:ext cx="315150" cy="630079"/>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33" name="AutoShape 25"/>
          <p:cNvSpPr>
            <a:spLocks noChangeArrowheads="1"/>
          </p:cNvSpPr>
          <p:nvPr/>
        </p:nvSpPr>
        <p:spPr bwMode="auto">
          <a:xfrm>
            <a:off x="3617913" y="2602190"/>
            <a:ext cx="366960"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35" name="AutoShape 27"/>
          <p:cNvSpPr>
            <a:spLocks noChangeArrowheads="1"/>
          </p:cNvSpPr>
          <p:nvPr/>
        </p:nvSpPr>
        <p:spPr bwMode="auto">
          <a:xfrm>
            <a:off x="5294313" y="2602190"/>
            <a:ext cx="366960"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36" name="AutoShape 28"/>
          <p:cNvSpPr>
            <a:spLocks noChangeArrowheads="1"/>
          </p:cNvSpPr>
          <p:nvPr/>
        </p:nvSpPr>
        <p:spPr bwMode="auto">
          <a:xfrm>
            <a:off x="5294313" y="2602190"/>
            <a:ext cx="366960"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38" name="Rectangle 30"/>
          <p:cNvSpPr>
            <a:spLocks noChangeArrowheads="1"/>
          </p:cNvSpPr>
          <p:nvPr/>
        </p:nvSpPr>
        <p:spPr bwMode="auto">
          <a:xfrm>
            <a:off x="3998913" y="292842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42" name="Line 36"/>
          <p:cNvSpPr>
            <a:spLocks noChangeShapeType="1"/>
          </p:cNvSpPr>
          <p:nvPr/>
        </p:nvSpPr>
        <p:spPr bwMode="auto">
          <a:xfrm flipV="1">
            <a:off x="1712913" y="2845633"/>
            <a:ext cx="914400" cy="381000"/>
          </a:xfrm>
          <a:prstGeom prst="line">
            <a:avLst/>
          </a:prstGeom>
          <a:noFill/>
          <a:ln w="19050">
            <a:solidFill>
              <a:srgbClr val="FF00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CA">
              <a:solidFill>
                <a:srgbClr val="002060"/>
              </a:solidFill>
            </a:endParaRPr>
          </a:p>
        </p:txBody>
      </p:sp>
      <p:sp>
        <p:nvSpPr>
          <p:cNvPr id="43" name="TextBox 19"/>
          <p:cNvSpPr txBox="1">
            <a:spLocks noChangeArrowheads="1"/>
          </p:cNvSpPr>
          <p:nvPr/>
        </p:nvSpPr>
        <p:spPr bwMode="auto">
          <a:xfrm>
            <a:off x="2132013" y="2620644"/>
            <a:ext cx="533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r>
              <a:rPr lang="en-CA" altLang="en-US" sz="1400" dirty="0">
                <a:solidFill>
                  <a:srgbClr val="002060"/>
                </a:solidFill>
              </a:rPr>
              <a:t>Ions</a:t>
            </a:r>
          </a:p>
        </p:txBody>
      </p:sp>
      <p:sp>
        <p:nvSpPr>
          <p:cNvPr id="44" name="TextBox 19"/>
          <p:cNvSpPr txBox="1">
            <a:spLocks noChangeArrowheads="1"/>
          </p:cNvSpPr>
          <p:nvPr/>
        </p:nvSpPr>
        <p:spPr bwMode="auto">
          <a:xfrm>
            <a:off x="5477793" y="1883380"/>
            <a:ext cx="9042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ctr" eaLnBrk="1" hangingPunct="1"/>
            <a:r>
              <a:rPr lang="en-CA" altLang="en-US" sz="1400" dirty="0">
                <a:solidFill>
                  <a:srgbClr val="002060"/>
                </a:solidFill>
              </a:rPr>
              <a:t>Heavier Ions</a:t>
            </a:r>
          </a:p>
        </p:txBody>
      </p:sp>
      <p:sp>
        <p:nvSpPr>
          <p:cNvPr id="45" name="TextBox 19"/>
          <p:cNvSpPr txBox="1">
            <a:spLocks noChangeArrowheads="1"/>
          </p:cNvSpPr>
          <p:nvPr/>
        </p:nvSpPr>
        <p:spPr bwMode="auto">
          <a:xfrm>
            <a:off x="5105400" y="2981374"/>
            <a:ext cx="9143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algn="ctr" eaLnBrk="1" hangingPunct="1"/>
            <a:r>
              <a:rPr lang="en-CA" altLang="en-US" sz="1400" dirty="0">
                <a:solidFill>
                  <a:srgbClr val="002060"/>
                </a:solidFill>
              </a:rPr>
              <a:t>Lighter Ions</a:t>
            </a:r>
          </a:p>
        </p:txBody>
      </p:sp>
      <p:sp>
        <p:nvSpPr>
          <p:cNvPr id="46" name="Text Box 10"/>
          <p:cNvSpPr txBox="1">
            <a:spLocks noChangeArrowheads="1"/>
          </p:cNvSpPr>
          <p:nvPr/>
        </p:nvSpPr>
        <p:spPr bwMode="auto">
          <a:xfrm>
            <a:off x="609600" y="3638490"/>
            <a:ext cx="1522413" cy="369332"/>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pPr marL="0" indent="0" eaLnBrk="1" hangingPunct="1">
              <a:spcBef>
                <a:spcPct val="10000"/>
              </a:spcBef>
            </a:pPr>
            <a:r>
              <a:rPr lang="en-US" altLang="en-US" dirty="0" smtClean="0">
                <a:solidFill>
                  <a:schemeClr val="tx1"/>
                </a:solidFill>
              </a:rPr>
              <a:t>Challenges:</a:t>
            </a:r>
            <a:endParaRPr lang="en-US" altLang="en-US" dirty="0">
              <a:solidFill>
                <a:schemeClr val="tx1"/>
              </a:solidFill>
            </a:endParaRPr>
          </a:p>
        </p:txBody>
      </p:sp>
      <p:sp>
        <p:nvSpPr>
          <p:cNvPr id="47" name="Text Box 13"/>
          <p:cNvSpPr txBox="1">
            <a:spLocks noChangeArrowheads="1"/>
          </p:cNvSpPr>
          <p:nvPr/>
        </p:nvSpPr>
        <p:spPr bwMode="auto">
          <a:xfrm>
            <a:off x="1209039" y="4724400"/>
            <a:ext cx="7539189" cy="615553"/>
          </a:xfrm>
          <a:prstGeom prst="rect">
            <a:avLst/>
          </a:prstGeom>
          <a:solidFill>
            <a:srgbClr val="FFFF00"/>
          </a:solidFill>
          <a:ln>
            <a:noFill/>
          </a:ln>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Atoms (or molecules) that have the same charge and mass as the analyte isotope – </a:t>
            </a:r>
            <a:r>
              <a:rPr lang="en-US" altLang="en-US" b="1" i="1" dirty="0" smtClean="0">
                <a:solidFill>
                  <a:schemeClr val="tx1"/>
                </a:solidFill>
              </a:rPr>
              <a:t>Isobars – </a:t>
            </a:r>
            <a:r>
              <a:rPr lang="en-US" altLang="en-US" sz="1600" i="1" dirty="0" smtClean="0">
                <a:solidFill>
                  <a:schemeClr val="tx1"/>
                </a:solidFill>
              </a:rPr>
              <a:t>are always much more abundant</a:t>
            </a:r>
            <a:endParaRPr lang="en-US" altLang="en-US" sz="1600" i="1" dirty="0">
              <a:solidFill>
                <a:schemeClr val="tx1"/>
              </a:solidFill>
            </a:endParaRPr>
          </a:p>
        </p:txBody>
      </p:sp>
      <p:sp>
        <p:nvSpPr>
          <p:cNvPr id="48" name="Text Box 13"/>
          <p:cNvSpPr txBox="1">
            <a:spLocks noChangeArrowheads="1"/>
          </p:cNvSpPr>
          <p:nvPr/>
        </p:nvSpPr>
        <p:spPr bwMode="auto">
          <a:xfrm>
            <a:off x="1219199" y="4114800"/>
            <a:ext cx="7529029" cy="584775"/>
          </a:xfrm>
          <a:prstGeom prst="rect">
            <a:avLst/>
          </a:prstGeom>
          <a:solidFill>
            <a:srgbClr val="FFFF00"/>
          </a:solidFill>
          <a:ln>
            <a:noFill/>
          </a:ln>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Useful isotopes occur at very low concentrations (10</a:t>
            </a:r>
            <a:r>
              <a:rPr lang="en-US" altLang="en-US" sz="1600" baseline="30000" dirty="0" smtClean="0">
                <a:solidFill>
                  <a:schemeClr val="tx1"/>
                </a:solidFill>
              </a:rPr>
              <a:t>-12</a:t>
            </a:r>
            <a:r>
              <a:rPr lang="en-US" altLang="en-US" sz="1600" dirty="0" smtClean="0">
                <a:solidFill>
                  <a:schemeClr val="tx1"/>
                </a:solidFill>
              </a:rPr>
              <a:t> to 10</a:t>
            </a:r>
            <a:r>
              <a:rPr lang="en-US" altLang="en-US" sz="1600" baseline="30000" dirty="0" smtClean="0">
                <a:solidFill>
                  <a:schemeClr val="tx1"/>
                </a:solidFill>
              </a:rPr>
              <a:t>-16</a:t>
            </a:r>
            <a:r>
              <a:rPr lang="en-US" altLang="en-US" sz="1600" dirty="0" smtClean="0">
                <a:solidFill>
                  <a:schemeClr val="tx1"/>
                </a:solidFill>
              </a:rPr>
              <a:t>) in nature – </a:t>
            </a:r>
            <a:r>
              <a:rPr lang="en-US" altLang="en-US" sz="1600" i="1" dirty="0" smtClean="0">
                <a:solidFill>
                  <a:schemeClr val="tx1"/>
                </a:solidFill>
              </a:rPr>
              <a:t>need large ion currents, highly selective analyzers and very sensitive detectors </a:t>
            </a:r>
            <a:endParaRPr lang="en-US" altLang="en-US" b="1" i="1" dirty="0">
              <a:solidFill>
                <a:schemeClr val="tx1"/>
              </a:solidFill>
            </a:endParaRPr>
          </a:p>
        </p:txBody>
      </p:sp>
      <p:sp>
        <p:nvSpPr>
          <p:cNvPr id="50" name="Text Box 10"/>
          <p:cNvSpPr txBox="1">
            <a:spLocks noChangeArrowheads="1"/>
          </p:cNvSpPr>
          <p:nvPr/>
        </p:nvSpPr>
        <p:spPr bwMode="auto">
          <a:xfrm>
            <a:off x="609601" y="5421868"/>
            <a:ext cx="1173162" cy="369332"/>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pPr marL="0" indent="0" eaLnBrk="1" hangingPunct="1">
              <a:spcBef>
                <a:spcPct val="10000"/>
              </a:spcBef>
            </a:pPr>
            <a:r>
              <a:rPr lang="en-US" altLang="en-US" dirty="0" smtClean="0">
                <a:solidFill>
                  <a:schemeClr val="tx1"/>
                </a:solidFill>
              </a:rPr>
              <a:t>Solution:</a:t>
            </a:r>
            <a:endParaRPr lang="en-US" altLang="en-US" dirty="0">
              <a:solidFill>
                <a:schemeClr val="tx1"/>
              </a:solidFill>
            </a:endParaRPr>
          </a:p>
        </p:txBody>
      </p:sp>
      <p:sp>
        <p:nvSpPr>
          <p:cNvPr id="51" name="Text Box 13"/>
          <p:cNvSpPr txBox="1">
            <a:spLocks noChangeArrowheads="1"/>
          </p:cNvSpPr>
          <p:nvPr/>
        </p:nvSpPr>
        <p:spPr bwMode="auto">
          <a:xfrm>
            <a:off x="1219200" y="5892225"/>
            <a:ext cx="7529028" cy="584775"/>
          </a:xfrm>
          <a:prstGeom prst="rect">
            <a:avLst/>
          </a:prstGeom>
          <a:solidFill>
            <a:srgbClr val="6BD157"/>
          </a:solidFill>
          <a:ln>
            <a:noFill/>
          </a:ln>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The accelerator provides the energy to destroy molecular isobars, to discriminate against some atomic isobars and for noise-free single atom counting.</a:t>
            </a:r>
            <a:endParaRPr lang="en-US" altLang="en-US" sz="1600" b="1" i="1" dirty="0">
              <a:solidFill>
                <a:schemeClr val="tx1"/>
              </a:solidFill>
            </a:endParaRPr>
          </a:p>
        </p:txBody>
      </p:sp>
    </p:spTree>
    <p:extLst>
      <p:ext uri="{BB962C8B-B14F-4D97-AF65-F5344CB8AC3E}">
        <p14:creationId xmlns:p14="http://schemas.microsoft.com/office/powerpoint/2010/main" val="2816406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500"/>
                                  </p:stCondLst>
                                  <p:childTnLst>
                                    <p:set>
                                      <p:cBhvr>
                                        <p:cTn id="15" dur="1" fill="hold">
                                          <p:stCondLst>
                                            <p:cond delay="0"/>
                                          </p:stCondLst>
                                        </p:cTn>
                                        <p:tgtEl>
                                          <p:spTgt spid="28"/>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par>
                          <p:cTn id="55" fill="hold">
                            <p:stCondLst>
                              <p:cond delay="0"/>
                            </p:stCondLst>
                            <p:childTnLst>
                              <p:par>
                                <p:cTn id="56" presetID="1" presetClass="entr" presetSubtype="0" fill="hold" grpId="0" nodeType="afterEffect">
                                  <p:stCondLst>
                                    <p:cond delay="500"/>
                                  </p:stCondLst>
                                  <p:childTnLst>
                                    <p:set>
                                      <p:cBhvr>
                                        <p:cTn id="57"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utoUpdateAnimBg="0"/>
      <p:bldP spid="21" grpId="0" autoUpdateAnimBg="0"/>
      <p:bldP spid="22" grpId="0" autoUpdateAnimBg="0"/>
      <p:bldP spid="26" grpId="0"/>
      <p:bldP spid="27" grpId="0"/>
      <p:bldP spid="28" grpId="0"/>
      <p:bldP spid="29" grpId="0"/>
      <p:bldP spid="31" grpId="0" animBg="1"/>
      <p:bldP spid="42" grpId="0" animBg="1"/>
      <p:bldP spid="43" grpId="0"/>
      <p:bldP spid="44" grpId="0"/>
      <p:bldP spid="45" grpId="0"/>
      <p:bldP spid="46" grpId="0" animBg="1"/>
      <p:bldP spid="47" grpId="0" animBg="1"/>
      <p:bldP spid="48" grpId="0" animBg="1"/>
      <p:bldP spid="50" grpId="0" animBg="1"/>
      <p:bldP spid="5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2875" b="11478"/>
          <a:stretch/>
        </p:blipFill>
        <p:spPr>
          <a:xfrm>
            <a:off x="76200" y="2698870"/>
            <a:ext cx="9055708" cy="4159130"/>
          </a:xfrm>
          <a:prstGeom prst="rect">
            <a:avLst/>
          </a:prstGeom>
        </p:spPr>
      </p:pic>
      <p:sp>
        <p:nvSpPr>
          <p:cNvPr id="19460" name="Text Box 3"/>
          <p:cNvSpPr txBox="1">
            <a:spLocks noChangeArrowheads="1"/>
          </p:cNvSpPr>
          <p:nvPr/>
        </p:nvSpPr>
        <p:spPr bwMode="auto">
          <a:xfrm>
            <a:off x="1066800" y="147935"/>
            <a:ext cx="7010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r>
              <a:rPr lang="en-US" altLang="en-US" sz="2400" dirty="0" smtClean="0">
                <a:solidFill>
                  <a:srgbClr val="CC3300"/>
                </a:solidFill>
                <a:latin typeface="Arial" charset="0"/>
              </a:rPr>
              <a:t>The Accelerator Mass Spectrometer </a:t>
            </a:r>
            <a:r>
              <a:rPr lang="en-US" altLang="en-US" sz="2000" dirty="0" smtClean="0">
                <a:solidFill>
                  <a:srgbClr val="CC3300"/>
                </a:solidFill>
                <a:latin typeface="Arial" charset="0"/>
              </a:rPr>
              <a:t>– </a:t>
            </a:r>
            <a:r>
              <a:rPr lang="en-US" altLang="en-US" sz="2000" i="1" dirty="0" smtClean="0">
                <a:solidFill>
                  <a:srgbClr val="CC3300"/>
                </a:solidFill>
                <a:latin typeface="Arial" charset="0"/>
              </a:rPr>
              <a:t>an overview</a:t>
            </a:r>
          </a:p>
        </p:txBody>
      </p:sp>
      <p:sp>
        <p:nvSpPr>
          <p:cNvPr id="4" name="TextBox 3"/>
          <p:cNvSpPr txBox="1"/>
          <p:nvPr/>
        </p:nvSpPr>
        <p:spPr>
          <a:xfrm>
            <a:off x="611560" y="576000"/>
            <a:ext cx="7920880" cy="338554"/>
          </a:xfrm>
          <a:prstGeom prst="rect">
            <a:avLst/>
          </a:prstGeom>
          <a:noFill/>
        </p:spPr>
        <p:txBody>
          <a:bodyPr wrap="square" rtlCol="0">
            <a:spAutoFit/>
          </a:bodyPr>
          <a:lstStyle/>
          <a:p>
            <a:r>
              <a:rPr lang="en-CA" sz="1600" dirty="0" smtClean="0"/>
              <a:t>Negative ions produced from samples loaded in the Ion Source</a:t>
            </a:r>
            <a:endParaRPr lang="en-CA" sz="1600" dirty="0"/>
          </a:p>
        </p:txBody>
      </p:sp>
      <p:sp>
        <p:nvSpPr>
          <p:cNvPr id="5" name="Oval 4"/>
          <p:cNvSpPr/>
          <p:nvPr/>
        </p:nvSpPr>
        <p:spPr>
          <a:xfrm rot="21255992">
            <a:off x="6932496" y="3963938"/>
            <a:ext cx="1190645" cy="665388"/>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p:cNvSpPr txBox="1"/>
          <p:nvPr/>
        </p:nvSpPr>
        <p:spPr>
          <a:xfrm>
            <a:off x="611560" y="900000"/>
            <a:ext cx="7920880" cy="338554"/>
          </a:xfrm>
          <a:prstGeom prst="rect">
            <a:avLst/>
          </a:prstGeom>
          <a:noFill/>
        </p:spPr>
        <p:txBody>
          <a:bodyPr wrap="square" rtlCol="0">
            <a:spAutoFit/>
          </a:bodyPr>
          <a:lstStyle/>
          <a:p>
            <a:r>
              <a:rPr lang="en-CA" sz="1600" dirty="0" smtClean="0"/>
              <a:t>Ions selected by mass and energy in the Low Energy Mass Spectrometer</a:t>
            </a:r>
            <a:endParaRPr lang="en-CA" sz="1600" dirty="0"/>
          </a:p>
        </p:txBody>
      </p:sp>
      <p:sp>
        <p:nvSpPr>
          <p:cNvPr id="10" name="Oval 9"/>
          <p:cNvSpPr/>
          <p:nvPr/>
        </p:nvSpPr>
        <p:spPr>
          <a:xfrm rot="19642061">
            <a:off x="7485586" y="2590090"/>
            <a:ext cx="1364233" cy="1773041"/>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p:cNvSpPr txBox="1"/>
          <p:nvPr/>
        </p:nvSpPr>
        <p:spPr>
          <a:xfrm>
            <a:off x="611560" y="1224000"/>
            <a:ext cx="7920880" cy="338554"/>
          </a:xfrm>
          <a:prstGeom prst="rect">
            <a:avLst/>
          </a:prstGeom>
          <a:noFill/>
        </p:spPr>
        <p:txBody>
          <a:bodyPr wrap="square" rtlCol="0">
            <a:spAutoFit/>
          </a:bodyPr>
          <a:lstStyle/>
          <a:p>
            <a:r>
              <a:rPr lang="en-CA" sz="1600" dirty="0" smtClean="0"/>
              <a:t>Ions accelerated to high voltage (3 MV) electrode in accelerator</a:t>
            </a:r>
            <a:endParaRPr lang="en-CA" sz="1600" dirty="0"/>
          </a:p>
        </p:txBody>
      </p:sp>
      <p:sp>
        <p:nvSpPr>
          <p:cNvPr id="13" name="TextBox 12"/>
          <p:cNvSpPr txBox="1"/>
          <p:nvPr/>
        </p:nvSpPr>
        <p:spPr>
          <a:xfrm>
            <a:off x="611560" y="1548000"/>
            <a:ext cx="8227640" cy="338554"/>
          </a:xfrm>
          <a:prstGeom prst="rect">
            <a:avLst/>
          </a:prstGeom>
          <a:noFill/>
        </p:spPr>
        <p:txBody>
          <a:bodyPr wrap="square" rtlCol="0">
            <a:spAutoFit/>
          </a:bodyPr>
          <a:lstStyle/>
          <a:p>
            <a:r>
              <a:rPr lang="en-CA" sz="1600" dirty="0" smtClean="0"/>
              <a:t>Ion charge changed to positive and molecules destroyed in argon filled canal</a:t>
            </a:r>
            <a:endParaRPr lang="en-CA" sz="1600" dirty="0"/>
          </a:p>
        </p:txBody>
      </p:sp>
      <p:sp>
        <p:nvSpPr>
          <p:cNvPr id="14" name="TextBox 13"/>
          <p:cNvSpPr txBox="1"/>
          <p:nvPr/>
        </p:nvSpPr>
        <p:spPr>
          <a:xfrm>
            <a:off x="611560" y="1872000"/>
            <a:ext cx="7920880" cy="338554"/>
          </a:xfrm>
          <a:prstGeom prst="rect">
            <a:avLst/>
          </a:prstGeom>
          <a:noFill/>
        </p:spPr>
        <p:txBody>
          <a:bodyPr wrap="square" rtlCol="0">
            <a:spAutoFit/>
          </a:bodyPr>
          <a:lstStyle/>
          <a:p>
            <a:r>
              <a:rPr lang="en-CA" sz="1600" dirty="0" smtClean="0"/>
              <a:t>Positive ions and molecular fragments accelerated to higher energies</a:t>
            </a:r>
            <a:endParaRPr lang="en-CA" sz="1600" dirty="0"/>
          </a:p>
        </p:txBody>
      </p:sp>
      <p:sp>
        <p:nvSpPr>
          <p:cNvPr id="15" name="TextBox 14"/>
          <p:cNvSpPr txBox="1"/>
          <p:nvPr/>
        </p:nvSpPr>
        <p:spPr>
          <a:xfrm>
            <a:off x="611560" y="2196000"/>
            <a:ext cx="7920880" cy="338554"/>
          </a:xfrm>
          <a:prstGeom prst="rect">
            <a:avLst/>
          </a:prstGeom>
          <a:noFill/>
        </p:spPr>
        <p:txBody>
          <a:bodyPr wrap="square" rtlCol="0">
            <a:spAutoFit/>
          </a:bodyPr>
          <a:lstStyle/>
          <a:p>
            <a:r>
              <a:rPr lang="en-CA" sz="1600" dirty="0" smtClean="0"/>
              <a:t>Analyte Ions sorted from fragments in the High Energy Mass Spectrometer</a:t>
            </a:r>
            <a:endParaRPr lang="en-CA" sz="1600" dirty="0"/>
          </a:p>
        </p:txBody>
      </p:sp>
      <p:sp>
        <p:nvSpPr>
          <p:cNvPr id="16" name="TextBox 15"/>
          <p:cNvSpPr txBox="1"/>
          <p:nvPr/>
        </p:nvSpPr>
        <p:spPr>
          <a:xfrm>
            <a:off x="611560" y="2520000"/>
            <a:ext cx="7920880" cy="338554"/>
          </a:xfrm>
          <a:prstGeom prst="rect">
            <a:avLst/>
          </a:prstGeom>
          <a:noFill/>
        </p:spPr>
        <p:txBody>
          <a:bodyPr wrap="square" rtlCol="0">
            <a:spAutoFit/>
          </a:bodyPr>
          <a:lstStyle/>
          <a:p>
            <a:r>
              <a:rPr lang="en-CA" sz="1600" dirty="0" smtClean="0"/>
              <a:t>Analyte Ions counted and identified in the Faraday Cups and Gas Ionization Detector</a:t>
            </a:r>
            <a:endParaRPr lang="en-CA" sz="1600" dirty="0"/>
          </a:p>
        </p:txBody>
      </p:sp>
      <p:sp>
        <p:nvSpPr>
          <p:cNvPr id="17" name="Oval 16"/>
          <p:cNvSpPr/>
          <p:nvPr/>
        </p:nvSpPr>
        <p:spPr>
          <a:xfrm>
            <a:off x="6182205" y="2849881"/>
            <a:ext cx="1056795" cy="626729"/>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5437552" y="2849880"/>
            <a:ext cx="744653" cy="573019"/>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p:cNvSpPr/>
          <p:nvPr/>
        </p:nvSpPr>
        <p:spPr>
          <a:xfrm>
            <a:off x="4396740" y="2860795"/>
            <a:ext cx="1059831" cy="573019"/>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p:cNvSpPr/>
          <p:nvPr/>
        </p:nvSpPr>
        <p:spPr>
          <a:xfrm rot="269894">
            <a:off x="2087977" y="6164051"/>
            <a:ext cx="909465" cy="621141"/>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Pie 6"/>
          <p:cNvSpPr/>
          <p:nvPr/>
        </p:nvSpPr>
        <p:spPr>
          <a:xfrm rot="2993656">
            <a:off x="113979" y="2370655"/>
            <a:ext cx="4302292" cy="4671874"/>
          </a:xfrm>
          <a:prstGeom prst="pie">
            <a:avLst>
              <a:gd name="adj1" fmla="val 2348430"/>
              <a:gd name="adj2" fmla="val 16981228"/>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1" name="Oval 20"/>
          <p:cNvSpPr/>
          <p:nvPr/>
        </p:nvSpPr>
        <p:spPr>
          <a:xfrm rot="21390471">
            <a:off x="201999" y="4449785"/>
            <a:ext cx="1053207" cy="601236"/>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23"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Tree>
    <p:extLst>
      <p:ext uri="{BB962C8B-B14F-4D97-AF65-F5344CB8AC3E}">
        <p14:creationId xmlns:p14="http://schemas.microsoft.com/office/powerpoint/2010/main" val="335288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0" presetClass="exit" presetSubtype="0" fill="hold" grpId="1" nodeType="withEffect">
                                  <p:stCondLst>
                                    <p:cond delay="1000"/>
                                  </p:stCondLst>
                                  <p:childTnLst>
                                    <p:animEffect transition="out" filter="fade">
                                      <p:cBhvr>
                                        <p:cTn id="14" dur="500"/>
                                        <p:tgtEl>
                                          <p:spTgt spid="5"/>
                                        </p:tgtEl>
                                      </p:cBhvr>
                                    </p:animEffect>
                                    <p:set>
                                      <p:cBhvr>
                                        <p:cTn id="15" dur="1" fill="hold">
                                          <p:stCondLst>
                                            <p:cond delay="499"/>
                                          </p:stCondLst>
                                        </p:cTn>
                                        <p:tgtEl>
                                          <p:spTgt spid="5"/>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par>
                                <p:cTn id="22" presetID="10" presetClass="exit" presetSubtype="0" fill="hold" grpId="1" nodeType="withEffect">
                                  <p:stCondLst>
                                    <p:cond delay="0"/>
                                  </p:stCondLst>
                                  <p:childTnLst>
                                    <p:animEffect transition="out" filter="fade">
                                      <p:cBhvr>
                                        <p:cTn id="23" dur="500"/>
                                        <p:tgtEl>
                                          <p:spTgt spid="10"/>
                                        </p:tgtEl>
                                      </p:cBhvr>
                                    </p:animEffect>
                                    <p:set>
                                      <p:cBhvr>
                                        <p:cTn id="24" dur="1" fill="hold">
                                          <p:stCondLst>
                                            <p:cond delay="499"/>
                                          </p:stCondLst>
                                        </p:cTn>
                                        <p:tgtEl>
                                          <p:spTgt spid="10"/>
                                        </p:tgtEl>
                                        <p:attrNameLst>
                                          <p:attrName>style.visibility</p:attrName>
                                        </p:attrNameLst>
                                      </p:cBhvr>
                                      <p:to>
                                        <p:strVal val="hidden"/>
                                      </p:to>
                                    </p:se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10" presetClass="exit" presetSubtype="0" fill="hold" grpId="1" nodeType="withEffect">
                                  <p:stCondLst>
                                    <p:cond delay="0"/>
                                  </p:stCondLst>
                                  <p:childTnLst>
                                    <p:animEffect transition="out" filter="fade">
                                      <p:cBhvr>
                                        <p:cTn id="33" dur="500"/>
                                        <p:tgtEl>
                                          <p:spTgt spid="17"/>
                                        </p:tgtEl>
                                      </p:cBhvr>
                                    </p:animEffect>
                                    <p:set>
                                      <p:cBhvr>
                                        <p:cTn id="34" dur="1" fill="hold">
                                          <p:stCondLst>
                                            <p:cond delay="499"/>
                                          </p:stCondLst>
                                        </p:cTn>
                                        <p:tgtEl>
                                          <p:spTgt spid="17"/>
                                        </p:tgtEl>
                                        <p:attrNameLst>
                                          <p:attrName>style.visibility</p:attrName>
                                        </p:attrNameLst>
                                      </p:cBhvr>
                                      <p:to>
                                        <p:strVal val="hidden"/>
                                      </p:to>
                                    </p:set>
                                  </p:childTnLst>
                                </p:cTn>
                              </p:par>
                            </p:childTnLst>
                          </p:cTn>
                        </p:par>
                        <p:par>
                          <p:cTn id="35" fill="hold">
                            <p:stCondLst>
                              <p:cond delay="500"/>
                            </p:stCondLst>
                            <p:childTnLst>
                              <p:par>
                                <p:cTn id="36" presetID="1"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childTnLst>
                                </p:cTn>
                              </p:par>
                              <p:par>
                                <p:cTn id="42" presetID="10" presetClass="exit" presetSubtype="0" fill="hold" grpId="1" nodeType="withEffect">
                                  <p:stCondLst>
                                    <p:cond delay="0"/>
                                  </p:stCondLst>
                                  <p:childTnLst>
                                    <p:animEffect transition="out" filter="fade">
                                      <p:cBhvr>
                                        <p:cTn id="43" dur="500"/>
                                        <p:tgtEl>
                                          <p:spTgt spid="18"/>
                                        </p:tgtEl>
                                      </p:cBhvr>
                                    </p:animEffect>
                                    <p:set>
                                      <p:cBhvr>
                                        <p:cTn id="44" dur="1" fill="hold">
                                          <p:stCondLst>
                                            <p:cond delay="499"/>
                                          </p:stCondLst>
                                        </p:cTn>
                                        <p:tgtEl>
                                          <p:spTgt spid="18"/>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par>
                                <p:cTn id="51" presetID="10" presetClass="exit" presetSubtype="0" fill="hold" grpId="1" nodeType="withEffect">
                                  <p:stCondLst>
                                    <p:cond delay="0"/>
                                  </p:stCondLst>
                                  <p:childTnLst>
                                    <p:animEffect transition="out" filter="fade">
                                      <p:cBhvr>
                                        <p:cTn id="52" dur="500"/>
                                        <p:tgtEl>
                                          <p:spTgt spid="19"/>
                                        </p:tgtEl>
                                      </p:cBhvr>
                                    </p:animEffect>
                                    <p:set>
                                      <p:cBhvr>
                                        <p:cTn id="53" dur="1" fill="hold">
                                          <p:stCondLst>
                                            <p:cond delay="499"/>
                                          </p:stCondLst>
                                        </p:cTn>
                                        <p:tgtEl>
                                          <p:spTgt spid="19"/>
                                        </p:tgtEl>
                                        <p:attrNameLst>
                                          <p:attrName>style.visibility</p:attrName>
                                        </p:attrNameLst>
                                      </p:cBhvr>
                                      <p:to>
                                        <p:strVal val="hidden"/>
                                      </p:to>
                                    </p:set>
                                  </p:childTnLst>
                                </p:cTn>
                              </p:par>
                              <p:par>
                                <p:cTn id="54" presetID="1" presetClass="entr" presetSubtype="0"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childTnLst>
                                </p:cTn>
                              </p:par>
                              <p:par>
                                <p:cTn id="60" presetID="10" presetClass="exit" presetSubtype="0" fill="hold" grpId="1" nodeType="withEffect">
                                  <p:stCondLst>
                                    <p:cond delay="0"/>
                                  </p:stCondLst>
                                  <p:childTnLst>
                                    <p:animEffect transition="out" filter="fade">
                                      <p:cBhvr>
                                        <p:cTn id="61" dur="500"/>
                                        <p:tgtEl>
                                          <p:spTgt spid="7"/>
                                        </p:tgtEl>
                                      </p:cBhvr>
                                    </p:animEffect>
                                    <p:set>
                                      <p:cBhvr>
                                        <p:cTn id="62" dur="1" fill="hold">
                                          <p:stCondLst>
                                            <p:cond delay="499"/>
                                          </p:stCondLst>
                                        </p:cTn>
                                        <p:tgtEl>
                                          <p:spTgt spid="7"/>
                                        </p:tgtEl>
                                        <p:attrNameLst>
                                          <p:attrName>style.visibility</p:attrName>
                                        </p:attrNameLst>
                                      </p:cBhvr>
                                      <p:to>
                                        <p:strVal val="hidden"/>
                                      </p:to>
                                    </p:set>
                                  </p:childTnLst>
                                </p:cTn>
                              </p:par>
                              <p:par>
                                <p:cTn id="63" presetID="1" presetClass="entr" presetSubtype="0"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5" grpId="1" animBg="1"/>
      <p:bldP spid="9" grpId="0"/>
      <p:bldP spid="10" grpId="0" animBg="1"/>
      <p:bldP spid="10" grpId="1" animBg="1"/>
      <p:bldP spid="12" grpId="0"/>
      <p:bldP spid="13" grpId="0"/>
      <p:bldP spid="14" grpId="0"/>
      <p:bldP spid="15" grpId="0"/>
      <p:bldP spid="16" grpId="0"/>
      <p:bldP spid="17" grpId="0" animBg="1"/>
      <p:bldP spid="17" grpId="1" animBg="1"/>
      <p:bldP spid="18" grpId="0" animBg="1"/>
      <p:bldP spid="18" grpId="1" animBg="1"/>
      <p:bldP spid="19" grpId="0" animBg="1"/>
      <p:bldP spid="19" grpId="1" animBg="1"/>
      <p:bldP spid="20" grpId="0" animBg="1"/>
      <p:bldP spid="7" grpId="0" animBg="1"/>
      <p:bldP spid="7" grpId="1"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12" name="Rectangle 5"/>
          <p:cNvSpPr txBox="1">
            <a:spLocks noChangeArrowheads="1"/>
          </p:cNvSpPr>
          <p:nvPr/>
        </p:nvSpPr>
        <p:spPr>
          <a:xfrm>
            <a:off x="838200" y="304800"/>
            <a:ext cx="58674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en-US" sz="2400" b="1" dirty="0" smtClean="0"/>
              <a:t>New Applications – </a:t>
            </a:r>
            <a:r>
              <a:rPr lang="en-US" altLang="en-US" sz="2000" i="1" dirty="0" smtClean="0"/>
              <a:t>Tracing examples</a:t>
            </a:r>
            <a:r>
              <a:rPr lang="en-US" altLang="en-US" sz="2000" b="1" dirty="0" smtClean="0"/>
              <a:t>:</a:t>
            </a:r>
            <a:endParaRPr lang="en-US" altLang="en-US" sz="2000" b="1" dirty="0"/>
          </a:p>
        </p:txBody>
      </p:sp>
      <p:sp>
        <p:nvSpPr>
          <p:cNvPr id="13" name="Text Box 13"/>
          <p:cNvSpPr txBox="1">
            <a:spLocks noChangeArrowheads="1"/>
          </p:cNvSpPr>
          <p:nvPr/>
        </p:nvSpPr>
        <p:spPr bwMode="auto">
          <a:xfrm>
            <a:off x="914399" y="914400"/>
            <a:ext cx="78338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a:solidFill>
                  <a:schemeClr val="tx1"/>
                </a:solidFill>
              </a:rPr>
              <a:t>a) </a:t>
            </a:r>
            <a:r>
              <a:rPr lang="en-US" altLang="en-US" sz="1600" dirty="0" smtClean="0">
                <a:solidFill>
                  <a:schemeClr val="tx1"/>
                </a:solidFill>
              </a:rPr>
              <a:t>Iodine-129 as a tracer of circulation patterns in the world’s oceans – </a:t>
            </a:r>
            <a:r>
              <a:rPr lang="en-US" altLang="en-US" sz="1600" i="1" dirty="0" smtClean="0">
                <a:solidFill>
                  <a:schemeClr val="tx1"/>
                </a:solidFill>
              </a:rPr>
              <a:t>using only 200 ml of sea water.</a:t>
            </a:r>
            <a:endParaRPr lang="en-US" altLang="en-US" sz="1600" dirty="0">
              <a:solidFill>
                <a:srgbClr val="002060"/>
              </a:solidFill>
            </a:endParaRPr>
          </a:p>
        </p:txBody>
      </p:sp>
      <p:sp>
        <p:nvSpPr>
          <p:cNvPr id="16" name="Text Box 13"/>
          <p:cNvSpPr txBox="1">
            <a:spLocks noChangeArrowheads="1"/>
          </p:cNvSpPr>
          <p:nvPr/>
        </p:nvSpPr>
        <p:spPr bwMode="auto">
          <a:xfrm>
            <a:off x="914400" y="1423120"/>
            <a:ext cx="78338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b) Tracking new pharmaceuticals through human metabolic processes – </a:t>
            </a:r>
            <a:r>
              <a:rPr lang="en-US" altLang="en-US" sz="1600" i="1" dirty="0" smtClean="0">
                <a:solidFill>
                  <a:schemeClr val="tx1"/>
                </a:solidFill>
              </a:rPr>
              <a:t>label compound with </a:t>
            </a:r>
            <a:r>
              <a:rPr lang="en-US" altLang="en-US" sz="1600" i="1" baseline="30000" dirty="0" smtClean="0">
                <a:solidFill>
                  <a:schemeClr val="tx1"/>
                </a:solidFill>
              </a:rPr>
              <a:t>14</a:t>
            </a:r>
            <a:r>
              <a:rPr lang="en-US" altLang="en-US" sz="1600" i="1" dirty="0" smtClean="0">
                <a:solidFill>
                  <a:schemeClr val="tx1"/>
                </a:solidFill>
              </a:rPr>
              <a:t>C, administer at extremely low dose levels (</a:t>
            </a:r>
            <a:r>
              <a:rPr lang="en-US" altLang="en-US" sz="1600" i="1" dirty="0" err="1" smtClean="0">
                <a:solidFill>
                  <a:schemeClr val="tx1"/>
                </a:solidFill>
              </a:rPr>
              <a:t>Microdosing</a:t>
            </a:r>
            <a:r>
              <a:rPr lang="en-US" altLang="en-US" sz="1600" i="1" dirty="0" smtClean="0">
                <a:solidFill>
                  <a:schemeClr val="tx1"/>
                </a:solidFill>
              </a:rPr>
              <a:t>). </a:t>
            </a:r>
            <a:endParaRPr lang="en-US" altLang="en-US" sz="1600" dirty="0">
              <a:solidFill>
                <a:srgbClr val="002060"/>
              </a:solidFill>
            </a:endParaRPr>
          </a:p>
        </p:txBody>
      </p:sp>
      <p:sp>
        <p:nvSpPr>
          <p:cNvPr id="21" name="Text Box 13"/>
          <p:cNvSpPr txBox="1">
            <a:spLocks noChangeArrowheads="1"/>
          </p:cNvSpPr>
          <p:nvPr/>
        </p:nvSpPr>
        <p:spPr bwMode="auto">
          <a:xfrm>
            <a:off x="914400" y="1976840"/>
            <a:ext cx="78338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c) Monitoring the flow and recharge rate of groundwater in aquifers with </a:t>
            </a:r>
            <a:r>
              <a:rPr lang="en-US" altLang="en-US" sz="1600" baseline="30000" dirty="0" smtClean="0">
                <a:solidFill>
                  <a:schemeClr val="tx1"/>
                </a:solidFill>
              </a:rPr>
              <a:t>36</a:t>
            </a:r>
            <a:r>
              <a:rPr lang="en-US" altLang="en-US" sz="1600" dirty="0" smtClean="0">
                <a:solidFill>
                  <a:schemeClr val="tx1"/>
                </a:solidFill>
              </a:rPr>
              <a:t>Cl</a:t>
            </a:r>
            <a:endParaRPr lang="en-US" altLang="en-US" sz="1600" dirty="0">
              <a:solidFill>
                <a:srgbClr val="002060"/>
              </a:solidFill>
            </a:endParaRPr>
          </a:p>
        </p:txBody>
      </p:sp>
      <p:sp>
        <p:nvSpPr>
          <p:cNvPr id="24" name="Text Box 13"/>
          <p:cNvSpPr txBox="1">
            <a:spLocks noChangeArrowheads="1"/>
          </p:cNvSpPr>
          <p:nvPr/>
        </p:nvSpPr>
        <p:spPr bwMode="auto">
          <a:xfrm>
            <a:off x="908851" y="2335714"/>
            <a:ext cx="78338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d) Monitoring calcium metabolism in human bone using </a:t>
            </a:r>
            <a:r>
              <a:rPr lang="en-US" altLang="en-US" sz="1600" baseline="30000" dirty="0" smtClean="0">
                <a:solidFill>
                  <a:schemeClr val="tx1"/>
                </a:solidFill>
              </a:rPr>
              <a:t>41</a:t>
            </a:r>
            <a:r>
              <a:rPr lang="en-US" altLang="en-US" sz="1600" dirty="0" smtClean="0">
                <a:solidFill>
                  <a:schemeClr val="tx1"/>
                </a:solidFill>
              </a:rPr>
              <a:t>Ca </a:t>
            </a:r>
            <a:r>
              <a:rPr lang="en-US" altLang="en-US" sz="1600" i="1" dirty="0" smtClean="0">
                <a:solidFill>
                  <a:schemeClr val="tx1"/>
                </a:solidFill>
              </a:rPr>
              <a:t>(t</a:t>
            </a:r>
            <a:r>
              <a:rPr lang="en-US" altLang="en-US" sz="1600" i="1" baseline="-25000" dirty="0" smtClean="0">
                <a:solidFill>
                  <a:schemeClr val="tx1"/>
                </a:solidFill>
              </a:rPr>
              <a:t>1/2</a:t>
            </a:r>
            <a:r>
              <a:rPr lang="en-US" altLang="en-US" sz="1600" i="1" dirty="0" smtClean="0">
                <a:solidFill>
                  <a:schemeClr val="tx1"/>
                </a:solidFill>
              </a:rPr>
              <a:t>=102 </a:t>
            </a:r>
            <a:r>
              <a:rPr lang="en-US" altLang="en-US" sz="1600" i="1" dirty="0" err="1" smtClean="0">
                <a:solidFill>
                  <a:schemeClr val="tx1"/>
                </a:solidFill>
              </a:rPr>
              <a:t>ka</a:t>
            </a:r>
            <a:r>
              <a:rPr lang="en-US" altLang="en-US" sz="1600" i="1" dirty="0" smtClean="0">
                <a:solidFill>
                  <a:schemeClr val="tx1"/>
                </a:solidFill>
              </a:rPr>
              <a:t>, EC decay)</a:t>
            </a:r>
            <a:endParaRPr lang="en-US" altLang="en-US" sz="1600" dirty="0">
              <a:solidFill>
                <a:srgbClr val="002060"/>
              </a:solidFill>
            </a:endParaRPr>
          </a:p>
        </p:txBody>
      </p:sp>
      <p:sp>
        <p:nvSpPr>
          <p:cNvPr id="27" name="Rectangle 5"/>
          <p:cNvSpPr txBox="1">
            <a:spLocks noChangeArrowheads="1"/>
          </p:cNvSpPr>
          <p:nvPr/>
        </p:nvSpPr>
        <p:spPr>
          <a:xfrm>
            <a:off x="3390900" y="2765326"/>
            <a:ext cx="32004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en-US" sz="2000" i="1" dirty="0" smtClean="0"/>
              <a:t>Dating and timing examples</a:t>
            </a:r>
            <a:r>
              <a:rPr lang="en-US" altLang="en-US" sz="2000" b="1" dirty="0" smtClean="0"/>
              <a:t>:</a:t>
            </a:r>
            <a:endParaRPr lang="en-US" altLang="en-US" sz="2000" b="1" dirty="0"/>
          </a:p>
        </p:txBody>
      </p:sp>
      <p:sp>
        <p:nvSpPr>
          <p:cNvPr id="28" name="Text Box 13"/>
          <p:cNvSpPr txBox="1">
            <a:spLocks noChangeArrowheads="1"/>
          </p:cNvSpPr>
          <p:nvPr/>
        </p:nvSpPr>
        <p:spPr bwMode="auto">
          <a:xfrm>
            <a:off x="914400" y="3222526"/>
            <a:ext cx="8153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a) Compound-specific </a:t>
            </a:r>
            <a:r>
              <a:rPr lang="en-US" altLang="en-US" sz="1600" baseline="30000" dirty="0" smtClean="0">
                <a:solidFill>
                  <a:schemeClr val="tx1"/>
                </a:solidFill>
              </a:rPr>
              <a:t>14</a:t>
            </a:r>
            <a:r>
              <a:rPr lang="en-US" altLang="en-US" sz="1600" dirty="0" smtClean="0">
                <a:solidFill>
                  <a:schemeClr val="tx1"/>
                </a:solidFill>
              </a:rPr>
              <a:t>C dating – </a:t>
            </a:r>
            <a:r>
              <a:rPr lang="en-US" altLang="en-US" sz="1600" i="1" dirty="0" smtClean="0">
                <a:solidFill>
                  <a:schemeClr val="tx1"/>
                </a:solidFill>
              </a:rPr>
              <a:t>more precise association with process to be dated</a:t>
            </a:r>
            <a:endParaRPr lang="en-US" altLang="en-US" sz="1600" dirty="0">
              <a:solidFill>
                <a:srgbClr val="002060"/>
              </a:solidFill>
            </a:endParaRPr>
          </a:p>
        </p:txBody>
      </p:sp>
      <p:sp>
        <p:nvSpPr>
          <p:cNvPr id="29" name="Text Box 13"/>
          <p:cNvSpPr txBox="1">
            <a:spLocks noChangeArrowheads="1"/>
          </p:cNvSpPr>
          <p:nvPr/>
        </p:nvSpPr>
        <p:spPr bwMode="auto">
          <a:xfrm>
            <a:off x="914400" y="3547646"/>
            <a:ext cx="8153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b) Forensic use of weapons test produced </a:t>
            </a:r>
            <a:r>
              <a:rPr lang="en-US" altLang="en-US" sz="1600" baseline="30000" dirty="0" smtClean="0">
                <a:solidFill>
                  <a:schemeClr val="tx1"/>
                </a:solidFill>
              </a:rPr>
              <a:t>14</a:t>
            </a:r>
            <a:r>
              <a:rPr lang="en-US" altLang="en-US" sz="1600" dirty="0" smtClean="0">
                <a:solidFill>
                  <a:schemeClr val="tx1"/>
                </a:solidFill>
              </a:rPr>
              <a:t>C – </a:t>
            </a:r>
            <a:r>
              <a:rPr lang="en-US" altLang="en-US" sz="1600" i="1" dirty="0" smtClean="0">
                <a:solidFill>
                  <a:schemeClr val="tx1"/>
                </a:solidFill>
              </a:rPr>
              <a:t>“bomb-pulse” dating </a:t>
            </a:r>
            <a:endParaRPr lang="en-US" altLang="en-US" sz="1600" dirty="0">
              <a:solidFill>
                <a:srgbClr val="002060"/>
              </a:solidFill>
            </a:endParaRPr>
          </a:p>
        </p:txBody>
      </p:sp>
      <p:sp>
        <p:nvSpPr>
          <p:cNvPr id="30" name="Text Box 13"/>
          <p:cNvSpPr txBox="1">
            <a:spLocks noChangeArrowheads="1"/>
          </p:cNvSpPr>
          <p:nvPr/>
        </p:nvSpPr>
        <p:spPr bwMode="auto">
          <a:xfrm>
            <a:off x="914400" y="3852446"/>
            <a:ext cx="8153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c) Use of </a:t>
            </a:r>
            <a:r>
              <a:rPr lang="en-US" altLang="en-US" sz="1600" baseline="30000" dirty="0" smtClean="0">
                <a:solidFill>
                  <a:schemeClr val="tx1"/>
                </a:solidFill>
              </a:rPr>
              <a:t>129</a:t>
            </a:r>
            <a:r>
              <a:rPr lang="en-US" altLang="en-US" sz="1600" dirty="0" smtClean="0">
                <a:solidFill>
                  <a:schemeClr val="tx1"/>
                </a:solidFill>
              </a:rPr>
              <a:t>I </a:t>
            </a:r>
            <a:r>
              <a:rPr lang="en-US" altLang="en-US" sz="1600" i="1" dirty="0">
                <a:solidFill>
                  <a:schemeClr val="tx1"/>
                </a:solidFill>
              </a:rPr>
              <a:t>(</a:t>
            </a:r>
            <a:r>
              <a:rPr lang="en-US" altLang="en-US" sz="1600" i="1" dirty="0" smtClean="0">
                <a:solidFill>
                  <a:schemeClr val="tx1"/>
                </a:solidFill>
              </a:rPr>
              <a:t>t</a:t>
            </a:r>
            <a:r>
              <a:rPr lang="en-US" altLang="en-US" sz="1600" i="1" baseline="-25000" dirty="0" smtClean="0">
                <a:solidFill>
                  <a:schemeClr val="tx1"/>
                </a:solidFill>
              </a:rPr>
              <a:t>1/2</a:t>
            </a:r>
            <a:r>
              <a:rPr lang="en-US" altLang="en-US" sz="1600" i="1" dirty="0" smtClean="0">
                <a:solidFill>
                  <a:schemeClr val="tx1"/>
                </a:solidFill>
              </a:rPr>
              <a:t>=15.8 Ma) </a:t>
            </a:r>
            <a:r>
              <a:rPr lang="en-US" altLang="en-US" sz="1600" dirty="0">
                <a:solidFill>
                  <a:schemeClr val="tx1"/>
                </a:solidFill>
              </a:rPr>
              <a:t>to </a:t>
            </a:r>
            <a:r>
              <a:rPr lang="en-US" altLang="en-US" sz="1600" dirty="0" smtClean="0">
                <a:solidFill>
                  <a:schemeClr val="tx1"/>
                </a:solidFill>
              </a:rPr>
              <a:t>time subduction processes on continental margins</a:t>
            </a:r>
            <a:endParaRPr lang="en-US" altLang="en-US" sz="1600" dirty="0">
              <a:solidFill>
                <a:srgbClr val="002060"/>
              </a:solidFill>
            </a:endParaRPr>
          </a:p>
        </p:txBody>
      </p:sp>
      <p:sp>
        <p:nvSpPr>
          <p:cNvPr id="31" name="Rectangle 5"/>
          <p:cNvSpPr txBox="1">
            <a:spLocks noChangeArrowheads="1"/>
          </p:cNvSpPr>
          <p:nvPr/>
        </p:nvSpPr>
        <p:spPr>
          <a:xfrm>
            <a:off x="3200400" y="4419600"/>
            <a:ext cx="32004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en-US" sz="2000" i="1" dirty="0" smtClean="0"/>
              <a:t>Nuclear Industry examples</a:t>
            </a:r>
            <a:r>
              <a:rPr lang="en-US" altLang="en-US" sz="2000" b="1" dirty="0" smtClean="0"/>
              <a:t>:</a:t>
            </a:r>
            <a:endParaRPr lang="en-US" altLang="en-US" sz="2000" b="1" dirty="0"/>
          </a:p>
        </p:txBody>
      </p:sp>
      <p:sp>
        <p:nvSpPr>
          <p:cNvPr id="32" name="Text Box 13"/>
          <p:cNvSpPr txBox="1">
            <a:spLocks noChangeArrowheads="1"/>
          </p:cNvSpPr>
          <p:nvPr/>
        </p:nvSpPr>
        <p:spPr bwMode="auto">
          <a:xfrm>
            <a:off x="914400" y="4919246"/>
            <a:ext cx="8153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a) Monitoring of Pu uptake by nuclear workers</a:t>
            </a:r>
            <a:endParaRPr lang="en-US" altLang="en-US" sz="1600" dirty="0">
              <a:solidFill>
                <a:srgbClr val="002060"/>
              </a:solidFill>
            </a:endParaRPr>
          </a:p>
        </p:txBody>
      </p:sp>
      <p:sp>
        <p:nvSpPr>
          <p:cNvPr id="33" name="Text Box 13"/>
          <p:cNvSpPr txBox="1">
            <a:spLocks noChangeArrowheads="1"/>
          </p:cNvSpPr>
          <p:nvPr/>
        </p:nvSpPr>
        <p:spPr bwMode="auto">
          <a:xfrm>
            <a:off x="914400" y="5264686"/>
            <a:ext cx="8153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b) Tracking the movement of illicit nuclear material: </a:t>
            </a:r>
            <a:r>
              <a:rPr lang="en-US" altLang="en-US" sz="1600" baseline="30000" dirty="0" smtClean="0">
                <a:solidFill>
                  <a:schemeClr val="tx1"/>
                </a:solidFill>
              </a:rPr>
              <a:t>235,236</a:t>
            </a:r>
            <a:r>
              <a:rPr lang="en-US" altLang="en-US" sz="1600" dirty="0" smtClean="0">
                <a:solidFill>
                  <a:schemeClr val="tx1"/>
                </a:solidFill>
              </a:rPr>
              <a:t> U, </a:t>
            </a:r>
            <a:r>
              <a:rPr lang="en-US" altLang="en-US" sz="1600" baseline="30000" dirty="0" smtClean="0">
                <a:solidFill>
                  <a:schemeClr val="tx1"/>
                </a:solidFill>
              </a:rPr>
              <a:t>230-243</a:t>
            </a:r>
            <a:r>
              <a:rPr lang="en-US" altLang="en-US" sz="1600" dirty="0" smtClean="0">
                <a:solidFill>
                  <a:schemeClr val="tx1"/>
                </a:solidFill>
              </a:rPr>
              <a:t>Pu, </a:t>
            </a:r>
            <a:r>
              <a:rPr lang="en-US" altLang="en-US" sz="1600" baseline="30000" dirty="0" smtClean="0">
                <a:solidFill>
                  <a:schemeClr val="tx1"/>
                </a:solidFill>
              </a:rPr>
              <a:t>90</a:t>
            </a:r>
            <a:r>
              <a:rPr lang="en-US" altLang="en-US" sz="1600" dirty="0" smtClean="0">
                <a:solidFill>
                  <a:schemeClr val="tx1"/>
                </a:solidFill>
              </a:rPr>
              <a:t>Sr, </a:t>
            </a:r>
            <a:r>
              <a:rPr lang="en-US" altLang="en-US" sz="1600" baseline="30000" dirty="0" smtClean="0">
                <a:solidFill>
                  <a:schemeClr val="tx1"/>
                </a:solidFill>
              </a:rPr>
              <a:t>135,137</a:t>
            </a:r>
            <a:r>
              <a:rPr lang="en-US" altLang="en-US" sz="1600" dirty="0" smtClean="0">
                <a:solidFill>
                  <a:schemeClr val="tx1"/>
                </a:solidFill>
              </a:rPr>
              <a:t>Cs</a:t>
            </a:r>
            <a:endParaRPr lang="en-US" altLang="en-US" sz="1600" dirty="0">
              <a:solidFill>
                <a:srgbClr val="002060"/>
              </a:solidFill>
            </a:endParaRPr>
          </a:p>
        </p:txBody>
      </p:sp>
      <p:sp>
        <p:nvSpPr>
          <p:cNvPr id="34" name="Text Box 13"/>
          <p:cNvSpPr txBox="1">
            <a:spLocks noChangeArrowheads="1"/>
          </p:cNvSpPr>
          <p:nvPr/>
        </p:nvSpPr>
        <p:spPr bwMode="auto">
          <a:xfrm>
            <a:off x="914400" y="5605046"/>
            <a:ext cx="8153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977900" algn="l"/>
              </a:tabLst>
              <a:defRPr>
                <a:solidFill>
                  <a:srgbClr val="66FF33"/>
                </a:solidFill>
                <a:latin typeface="Arial" charset="0"/>
              </a:defRPr>
            </a:lvl1pPr>
            <a:lvl2pPr marL="742950" indent="-285750">
              <a:tabLst>
                <a:tab pos="977900" algn="l"/>
              </a:tabLst>
              <a:defRPr>
                <a:solidFill>
                  <a:srgbClr val="66FF33"/>
                </a:solidFill>
                <a:latin typeface="Arial" charset="0"/>
              </a:defRPr>
            </a:lvl2pPr>
            <a:lvl3pPr marL="1143000" indent="-228600">
              <a:tabLst>
                <a:tab pos="977900" algn="l"/>
              </a:tabLst>
              <a:defRPr>
                <a:solidFill>
                  <a:srgbClr val="66FF33"/>
                </a:solidFill>
                <a:latin typeface="Arial" charset="0"/>
              </a:defRPr>
            </a:lvl3pPr>
            <a:lvl4pPr marL="1600200" indent="-228600">
              <a:tabLst>
                <a:tab pos="977900" algn="l"/>
              </a:tabLst>
              <a:defRPr>
                <a:solidFill>
                  <a:srgbClr val="66FF33"/>
                </a:solidFill>
                <a:latin typeface="Arial" charset="0"/>
              </a:defRPr>
            </a:lvl4pPr>
            <a:lvl5pPr marL="2057400" indent="-228600">
              <a:tabLst>
                <a:tab pos="977900" algn="l"/>
              </a:tabLst>
              <a:defRPr>
                <a:solidFill>
                  <a:srgbClr val="66FF33"/>
                </a:solidFill>
                <a:latin typeface="Arial" charset="0"/>
              </a:defRPr>
            </a:lvl5pPr>
            <a:lvl6pPr marL="2514600" indent="-228600" eaLnBrk="0" fontAlgn="base" hangingPunct="0">
              <a:spcBef>
                <a:spcPct val="0"/>
              </a:spcBef>
              <a:spcAft>
                <a:spcPct val="0"/>
              </a:spcAft>
              <a:tabLst>
                <a:tab pos="977900" algn="l"/>
              </a:tabLst>
              <a:defRPr>
                <a:solidFill>
                  <a:srgbClr val="66FF33"/>
                </a:solidFill>
                <a:latin typeface="Arial" charset="0"/>
              </a:defRPr>
            </a:lvl6pPr>
            <a:lvl7pPr marL="2971800" indent="-228600" eaLnBrk="0" fontAlgn="base" hangingPunct="0">
              <a:spcBef>
                <a:spcPct val="0"/>
              </a:spcBef>
              <a:spcAft>
                <a:spcPct val="0"/>
              </a:spcAft>
              <a:tabLst>
                <a:tab pos="977900" algn="l"/>
              </a:tabLst>
              <a:defRPr>
                <a:solidFill>
                  <a:srgbClr val="66FF33"/>
                </a:solidFill>
                <a:latin typeface="Arial" charset="0"/>
              </a:defRPr>
            </a:lvl7pPr>
            <a:lvl8pPr marL="3429000" indent="-228600" eaLnBrk="0" fontAlgn="base" hangingPunct="0">
              <a:spcBef>
                <a:spcPct val="0"/>
              </a:spcBef>
              <a:spcAft>
                <a:spcPct val="0"/>
              </a:spcAft>
              <a:tabLst>
                <a:tab pos="977900" algn="l"/>
              </a:tabLst>
              <a:defRPr>
                <a:solidFill>
                  <a:srgbClr val="66FF33"/>
                </a:solidFill>
                <a:latin typeface="Arial" charset="0"/>
              </a:defRPr>
            </a:lvl8pPr>
            <a:lvl9pPr marL="3886200" indent="-228600" eaLnBrk="0" fontAlgn="base" hangingPunct="0">
              <a:spcBef>
                <a:spcPct val="0"/>
              </a:spcBef>
              <a:spcAft>
                <a:spcPct val="0"/>
              </a:spcAft>
              <a:tabLst>
                <a:tab pos="977900" algn="l"/>
              </a:tabLst>
              <a:defRPr>
                <a:solidFill>
                  <a:srgbClr val="66FF33"/>
                </a:solidFill>
                <a:latin typeface="Arial" charset="0"/>
              </a:defRPr>
            </a:lvl9pPr>
          </a:lstStyle>
          <a:p>
            <a:r>
              <a:rPr lang="en-US" altLang="en-US" sz="1600" dirty="0" smtClean="0">
                <a:solidFill>
                  <a:schemeClr val="tx1"/>
                </a:solidFill>
              </a:rPr>
              <a:t>c) Monitoring the industrial use of T using organically bound tritium </a:t>
            </a:r>
            <a:r>
              <a:rPr lang="en-US" altLang="en-US" sz="1600" i="1" dirty="0" smtClean="0">
                <a:solidFill>
                  <a:schemeClr val="tx1"/>
                </a:solidFill>
              </a:rPr>
              <a:t>(OBT)</a:t>
            </a:r>
            <a:endParaRPr lang="en-US" altLang="en-US" sz="1600" dirty="0">
              <a:solidFill>
                <a:srgbClr val="002060"/>
              </a:solidFill>
            </a:endParaRPr>
          </a:p>
        </p:txBody>
      </p:sp>
      <p:pic>
        <p:nvPicPr>
          <p:cNvPr id="15" name="Picture 3" descr="Slide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74988" y="-76200"/>
            <a:ext cx="6069012" cy="692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591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15"/>
                                        </p:tgtEl>
                                      </p:cBhvr>
                                    </p:animEffect>
                                    <p:set>
                                      <p:cBhvr>
                                        <p:cTn id="16" dur="1" fill="hold">
                                          <p:stCondLst>
                                            <p:cond delay="499"/>
                                          </p:stCondLst>
                                        </p:cTn>
                                        <p:tgtEl>
                                          <p:spTgt spid="15"/>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grpId="0" nodeType="afterEffect">
                                  <p:stCondLst>
                                    <p:cond delay="500"/>
                                  </p:stCondLst>
                                  <p:childTnLst>
                                    <p:set>
                                      <p:cBhvr>
                                        <p:cTn id="32" dur="1" fill="hold">
                                          <p:stCondLst>
                                            <p:cond delay="0"/>
                                          </p:stCondLst>
                                        </p:cTn>
                                        <p:tgtEl>
                                          <p:spTgt spid="29"/>
                                        </p:tgtEl>
                                        <p:attrNameLst>
                                          <p:attrName>style.visibility</p:attrName>
                                        </p:attrNameLst>
                                      </p:cBhvr>
                                      <p:to>
                                        <p:strVal val="visible"/>
                                      </p:to>
                                    </p:set>
                                  </p:childTnLst>
                                </p:cTn>
                              </p:par>
                            </p:childTnLst>
                          </p:cTn>
                        </p:par>
                        <p:par>
                          <p:cTn id="33" fill="hold">
                            <p:stCondLst>
                              <p:cond delay="500"/>
                            </p:stCondLst>
                            <p:childTnLst>
                              <p:par>
                                <p:cTn id="34" presetID="1" presetClass="entr" presetSubtype="0" fill="hold" grpId="0" nodeType="afterEffect">
                                  <p:stCondLst>
                                    <p:cond delay="500"/>
                                  </p:stCondLst>
                                  <p:childTnLst>
                                    <p:set>
                                      <p:cBhvr>
                                        <p:cTn id="35" dur="1" fill="hold">
                                          <p:stCondLst>
                                            <p:cond delay="0"/>
                                          </p:stCondLst>
                                        </p:cTn>
                                        <p:tgtEl>
                                          <p:spTgt spid="3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1"/>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childTnLst>
                          </p:cTn>
                        </p:par>
                        <p:par>
                          <p:cTn id="43" fill="hold">
                            <p:stCondLst>
                              <p:cond delay="0"/>
                            </p:stCondLst>
                            <p:childTnLst>
                              <p:par>
                                <p:cTn id="44" presetID="1" presetClass="entr" presetSubtype="0" fill="hold" grpId="0" nodeType="afterEffect">
                                  <p:stCondLst>
                                    <p:cond delay="500"/>
                                  </p:stCondLst>
                                  <p:childTnLst>
                                    <p:set>
                                      <p:cBhvr>
                                        <p:cTn id="45" dur="1" fill="hold">
                                          <p:stCondLst>
                                            <p:cond delay="0"/>
                                          </p:stCondLst>
                                        </p:cTn>
                                        <p:tgtEl>
                                          <p:spTgt spid="33"/>
                                        </p:tgtEl>
                                        <p:attrNameLst>
                                          <p:attrName>style.visibility</p:attrName>
                                        </p:attrNameLst>
                                      </p:cBhvr>
                                      <p:to>
                                        <p:strVal val="visible"/>
                                      </p:to>
                                    </p:set>
                                  </p:childTnLst>
                                </p:cTn>
                              </p:par>
                            </p:childTnLst>
                          </p:cTn>
                        </p:par>
                        <p:par>
                          <p:cTn id="46" fill="hold">
                            <p:stCondLst>
                              <p:cond delay="500"/>
                            </p:stCondLst>
                            <p:childTnLst>
                              <p:par>
                                <p:cTn id="47" presetID="1" presetClass="entr" presetSubtype="0" fill="hold" grpId="0" nodeType="afterEffect">
                                  <p:stCondLst>
                                    <p:cond delay="50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P spid="16" grpId="0" autoUpdateAnimBg="0"/>
      <p:bldP spid="21" grpId="0" autoUpdateAnimBg="0"/>
      <p:bldP spid="24" grpId="0" autoUpdateAnimBg="0"/>
      <p:bldP spid="27" grpId="0"/>
      <p:bldP spid="28" grpId="0" autoUpdateAnimBg="0"/>
      <p:bldP spid="29" grpId="0" autoUpdateAnimBg="0"/>
      <p:bldP spid="30" grpId="0" autoUpdateAnimBg="0"/>
      <p:bldP spid="31" grpId="0"/>
      <p:bldP spid="32" grpId="0" autoUpdateAnimBg="0"/>
      <p:bldP spid="33" grpId="0" autoUpdateAnimBg="0"/>
      <p:bldP spid="3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4" name="Text Box 6"/>
          <p:cNvSpPr txBox="1">
            <a:spLocks noChangeArrowheads="1"/>
          </p:cNvSpPr>
          <p:nvPr/>
        </p:nvSpPr>
        <p:spPr bwMode="auto">
          <a:xfrm>
            <a:off x="228600" y="3108325"/>
            <a:ext cx="8610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30238">
              <a:tabLst>
                <a:tab pos="850900" algn="l"/>
              </a:tabLst>
              <a:defRPr>
                <a:solidFill>
                  <a:srgbClr val="66FF33"/>
                </a:solidFill>
                <a:latin typeface="Arial" charset="0"/>
              </a:defRPr>
            </a:lvl1pPr>
            <a:lvl2pPr marL="742950" indent="-285750">
              <a:tabLst>
                <a:tab pos="850900" algn="l"/>
              </a:tabLst>
              <a:defRPr>
                <a:solidFill>
                  <a:srgbClr val="66FF33"/>
                </a:solidFill>
                <a:latin typeface="Arial" charset="0"/>
              </a:defRPr>
            </a:lvl2pPr>
            <a:lvl3pPr marL="1143000" indent="-228600">
              <a:tabLst>
                <a:tab pos="850900" algn="l"/>
              </a:tabLst>
              <a:defRPr>
                <a:solidFill>
                  <a:srgbClr val="66FF33"/>
                </a:solidFill>
                <a:latin typeface="Arial" charset="0"/>
              </a:defRPr>
            </a:lvl3pPr>
            <a:lvl4pPr marL="1600200" indent="-228600">
              <a:tabLst>
                <a:tab pos="850900" algn="l"/>
              </a:tabLst>
              <a:defRPr>
                <a:solidFill>
                  <a:srgbClr val="66FF33"/>
                </a:solidFill>
                <a:latin typeface="Arial" charset="0"/>
              </a:defRPr>
            </a:lvl4pPr>
            <a:lvl5pPr marL="2057400" indent="-228600">
              <a:tabLst>
                <a:tab pos="850900" algn="l"/>
              </a:tabLst>
              <a:defRPr>
                <a:solidFill>
                  <a:srgbClr val="66FF33"/>
                </a:solidFill>
                <a:latin typeface="Arial" charset="0"/>
              </a:defRPr>
            </a:lvl5pPr>
            <a:lvl6pPr marL="2514600" indent="-228600" eaLnBrk="0" fontAlgn="base" hangingPunct="0">
              <a:spcBef>
                <a:spcPct val="0"/>
              </a:spcBef>
              <a:spcAft>
                <a:spcPct val="0"/>
              </a:spcAft>
              <a:tabLst>
                <a:tab pos="850900" algn="l"/>
              </a:tabLst>
              <a:defRPr>
                <a:solidFill>
                  <a:srgbClr val="66FF33"/>
                </a:solidFill>
                <a:latin typeface="Arial" charset="0"/>
              </a:defRPr>
            </a:lvl6pPr>
            <a:lvl7pPr marL="2971800" indent="-228600" eaLnBrk="0" fontAlgn="base" hangingPunct="0">
              <a:spcBef>
                <a:spcPct val="0"/>
              </a:spcBef>
              <a:spcAft>
                <a:spcPct val="0"/>
              </a:spcAft>
              <a:tabLst>
                <a:tab pos="850900" algn="l"/>
              </a:tabLst>
              <a:defRPr>
                <a:solidFill>
                  <a:srgbClr val="66FF33"/>
                </a:solidFill>
                <a:latin typeface="Arial" charset="0"/>
              </a:defRPr>
            </a:lvl7pPr>
            <a:lvl8pPr marL="3429000" indent="-228600" eaLnBrk="0" fontAlgn="base" hangingPunct="0">
              <a:spcBef>
                <a:spcPct val="0"/>
              </a:spcBef>
              <a:spcAft>
                <a:spcPct val="0"/>
              </a:spcAft>
              <a:tabLst>
                <a:tab pos="850900" algn="l"/>
              </a:tabLst>
              <a:defRPr>
                <a:solidFill>
                  <a:srgbClr val="66FF33"/>
                </a:solidFill>
                <a:latin typeface="Arial" charset="0"/>
              </a:defRPr>
            </a:lvl8pPr>
            <a:lvl9pPr marL="3886200" indent="-228600" eaLnBrk="0" fontAlgn="base" hangingPunct="0">
              <a:spcBef>
                <a:spcPct val="0"/>
              </a:spcBef>
              <a:spcAft>
                <a:spcPct val="0"/>
              </a:spcAft>
              <a:tabLst>
                <a:tab pos="850900" algn="l"/>
              </a:tabLst>
              <a:defRPr>
                <a:solidFill>
                  <a:srgbClr val="66FF33"/>
                </a:solidFill>
                <a:latin typeface="Arial" charset="0"/>
              </a:defRPr>
            </a:lvl9pPr>
          </a:lstStyle>
          <a:p>
            <a:pPr eaLnBrk="1" hangingPunct="1">
              <a:buClr>
                <a:srgbClr val="002060"/>
              </a:buClr>
              <a:buSzPct val="200000"/>
              <a:buFont typeface="Arial" charset="0"/>
              <a:buChar char="→"/>
            </a:pPr>
            <a:r>
              <a:rPr lang="en-US" altLang="en-US" sz="2000" b="1" dirty="0">
                <a:solidFill>
                  <a:srgbClr val="002060"/>
                </a:solidFill>
              </a:rPr>
              <a:t>Development of the negative ion caesium sputter source </a:t>
            </a:r>
            <a:r>
              <a:rPr lang="en-US" altLang="en-US" sz="2000" b="1" dirty="0" smtClean="0">
                <a:solidFill>
                  <a:srgbClr val="002060"/>
                </a:solidFill>
              </a:rPr>
              <a:t>for 	nuclear physics work in the1970s</a:t>
            </a:r>
            <a:r>
              <a:rPr lang="en-US" altLang="en-US" sz="2000" dirty="0" smtClean="0">
                <a:solidFill>
                  <a:srgbClr val="002060"/>
                </a:solidFill>
              </a:rPr>
              <a:t> </a:t>
            </a:r>
            <a:r>
              <a:rPr lang="en-US" altLang="en-US" sz="2000" b="1" dirty="0">
                <a:solidFill>
                  <a:srgbClr val="002060"/>
                </a:solidFill>
              </a:rPr>
              <a:t>made AMS possible</a:t>
            </a:r>
          </a:p>
        </p:txBody>
      </p:sp>
      <p:sp>
        <p:nvSpPr>
          <p:cNvPr id="114701" name="Text Box 13"/>
          <p:cNvSpPr txBox="1">
            <a:spLocks noChangeArrowheads="1"/>
          </p:cNvSpPr>
          <p:nvPr/>
        </p:nvSpPr>
        <p:spPr bwMode="auto">
          <a:xfrm>
            <a:off x="762000" y="742890"/>
            <a:ext cx="5410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i="1" dirty="0" smtClean="0">
                <a:solidFill>
                  <a:schemeClr val="tx1"/>
                </a:solidFill>
              </a:rPr>
              <a:t>a) Ion </a:t>
            </a:r>
            <a:r>
              <a:rPr lang="en-US" altLang="en-US" i="1" dirty="0" smtClean="0">
                <a:solidFill>
                  <a:schemeClr val="tx1"/>
                </a:solidFill>
              </a:rPr>
              <a:t>Source Development – need to </a:t>
            </a:r>
            <a:r>
              <a:rPr lang="en-US" altLang="en-US" sz="2000" b="1" i="1" dirty="0" smtClean="0">
                <a:solidFill>
                  <a:schemeClr val="tx1"/>
                </a:solidFill>
              </a:rPr>
              <a:t>:</a:t>
            </a:r>
            <a:endParaRPr lang="en-US" altLang="en-US" sz="2000" b="1" i="1" dirty="0">
              <a:solidFill>
                <a:schemeClr val="tx1"/>
              </a:solidFill>
            </a:endParaRPr>
          </a:p>
        </p:txBody>
      </p:sp>
      <p:sp>
        <p:nvSpPr>
          <p:cNvPr id="114702" name="Text Box 14"/>
          <p:cNvSpPr txBox="1">
            <a:spLocks noChangeArrowheads="1"/>
          </p:cNvSpPr>
          <p:nvPr/>
        </p:nvSpPr>
        <p:spPr bwMode="auto">
          <a:xfrm>
            <a:off x="1219200" y="1427480"/>
            <a:ext cx="7543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207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eaLnBrk="1" hangingPunct="1">
              <a:spcBef>
                <a:spcPct val="50000"/>
              </a:spcBef>
              <a:buClr>
                <a:srgbClr val="FF0000"/>
              </a:buClr>
              <a:buFont typeface="Arial" charset="0"/>
              <a:buChar char="►"/>
            </a:pPr>
            <a:r>
              <a:rPr lang="en-US" altLang="en-US" sz="1600" dirty="0" smtClean="0">
                <a:solidFill>
                  <a:schemeClr val="tx1"/>
                </a:solidFill>
              </a:rPr>
              <a:t>Generate large </a:t>
            </a:r>
            <a:r>
              <a:rPr lang="en-US" altLang="en-US" sz="1600" dirty="0">
                <a:solidFill>
                  <a:schemeClr val="tx1"/>
                </a:solidFill>
              </a:rPr>
              <a:t>ion </a:t>
            </a:r>
            <a:r>
              <a:rPr lang="en-US" altLang="en-US" sz="1600" dirty="0" smtClean="0">
                <a:solidFill>
                  <a:schemeClr val="tx1"/>
                </a:solidFill>
              </a:rPr>
              <a:t>currents </a:t>
            </a:r>
            <a:r>
              <a:rPr lang="en-US" altLang="en-US" sz="1600" i="1" dirty="0">
                <a:solidFill>
                  <a:schemeClr val="tx1"/>
                </a:solidFill>
              </a:rPr>
              <a:t>(at least 10s of </a:t>
            </a:r>
            <a:r>
              <a:rPr lang="el-GR" altLang="en-US" sz="1600" i="1" dirty="0">
                <a:solidFill>
                  <a:schemeClr val="tx1"/>
                </a:solidFill>
                <a:cs typeface="Arial" charset="0"/>
              </a:rPr>
              <a:t>μ</a:t>
            </a:r>
            <a:r>
              <a:rPr lang="en-US" altLang="en-US" sz="1600" i="1" dirty="0">
                <a:solidFill>
                  <a:schemeClr val="tx1"/>
                </a:solidFill>
                <a:cs typeface="Arial" charset="0"/>
              </a:rPr>
              <a:t>A, 100s good if possible)</a:t>
            </a:r>
            <a:endParaRPr lang="el-GR" altLang="en-US" sz="1600" i="1" dirty="0">
              <a:solidFill>
                <a:schemeClr val="tx1"/>
              </a:solidFill>
              <a:cs typeface="Arial" charset="0"/>
            </a:endParaRPr>
          </a:p>
        </p:txBody>
      </p:sp>
      <p:sp>
        <p:nvSpPr>
          <p:cNvPr id="114703" name="Text Box 15"/>
          <p:cNvSpPr txBox="1">
            <a:spLocks noChangeArrowheads="1"/>
          </p:cNvSpPr>
          <p:nvPr/>
        </p:nvSpPr>
        <p:spPr bwMode="auto">
          <a:xfrm>
            <a:off x="2209800" y="1701225"/>
            <a:ext cx="6934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buClr>
                <a:srgbClr val="00FFFF"/>
              </a:buClr>
              <a:buSzPct val="150000"/>
              <a:buFont typeface="Wingdings" pitchFamily="2" charset="2"/>
              <a:buNone/>
            </a:pPr>
            <a:r>
              <a:rPr lang="en-US" altLang="en-US" sz="1600" i="1" dirty="0">
                <a:solidFill>
                  <a:schemeClr val="tx1"/>
                </a:solidFill>
              </a:rPr>
              <a:t>to obtain sufficient counting statistics for low concentration of rare species with </a:t>
            </a:r>
            <a:r>
              <a:rPr lang="en-US" altLang="en-US" sz="1600" dirty="0">
                <a:solidFill>
                  <a:schemeClr val="tx1"/>
                </a:solidFill>
              </a:rPr>
              <a:t>a</a:t>
            </a:r>
            <a:r>
              <a:rPr lang="en-US" altLang="en-US" sz="1600" i="1" dirty="0">
                <a:solidFill>
                  <a:schemeClr val="tx1"/>
                </a:solidFill>
              </a:rPr>
              <a:t> large ratio to abundant species </a:t>
            </a:r>
            <a:endParaRPr lang="en-US" altLang="en-US" sz="1600" dirty="0">
              <a:solidFill>
                <a:schemeClr val="tx1"/>
              </a:solidFill>
            </a:endParaRPr>
          </a:p>
        </p:txBody>
      </p:sp>
      <p:sp>
        <p:nvSpPr>
          <p:cNvPr id="114704" name="Text Box 16"/>
          <p:cNvSpPr txBox="1">
            <a:spLocks noChangeArrowheads="1"/>
          </p:cNvSpPr>
          <p:nvPr/>
        </p:nvSpPr>
        <p:spPr bwMode="auto">
          <a:xfrm>
            <a:off x="1219200" y="1143000"/>
            <a:ext cx="7543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207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eaLnBrk="1" hangingPunct="1">
              <a:buClr>
                <a:srgbClr val="FF0000"/>
              </a:buClr>
              <a:buFont typeface="Arial" charset="0"/>
              <a:buChar char="►"/>
            </a:pPr>
            <a:r>
              <a:rPr lang="en-US" altLang="en-US" sz="1600" dirty="0">
                <a:solidFill>
                  <a:schemeClr val="tx1"/>
                </a:solidFill>
              </a:rPr>
              <a:t>Produce negative ions from a wide range of elements</a:t>
            </a:r>
          </a:p>
        </p:txBody>
      </p:sp>
      <p:sp>
        <p:nvSpPr>
          <p:cNvPr id="114705" name="Text Box 17"/>
          <p:cNvSpPr txBox="1">
            <a:spLocks noChangeArrowheads="1"/>
          </p:cNvSpPr>
          <p:nvPr/>
        </p:nvSpPr>
        <p:spPr bwMode="auto">
          <a:xfrm>
            <a:off x="1219200" y="2286000"/>
            <a:ext cx="7543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207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eaLnBrk="1" hangingPunct="1">
              <a:buClr>
                <a:srgbClr val="FF0000"/>
              </a:buClr>
              <a:buFont typeface="Arial" charset="0"/>
              <a:buChar char="►"/>
            </a:pPr>
            <a:r>
              <a:rPr lang="en-US" altLang="en-US" sz="1600" dirty="0" smtClean="0">
                <a:solidFill>
                  <a:schemeClr val="tx1"/>
                </a:solidFill>
              </a:rPr>
              <a:t>Maintain stable </a:t>
            </a:r>
            <a:r>
              <a:rPr lang="en-US" altLang="en-US" sz="1600" dirty="0">
                <a:solidFill>
                  <a:schemeClr val="tx1"/>
                </a:solidFill>
              </a:rPr>
              <a:t>operation for a variety of sample matrices</a:t>
            </a:r>
          </a:p>
        </p:txBody>
      </p:sp>
      <p:sp>
        <p:nvSpPr>
          <p:cNvPr id="114706" name="Text Box 18"/>
          <p:cNvSpPr txBox="1">
            <a:spLocks noChangeArrowheads="1"/>
          </p:cNvSpPr>
          <p:nvPr/>
        </p:nvSpPr>
        <p:spPr bwMode="auto">
          <a:xfrm>
            <a:off x="1219200" y="2633246"/>
            <a:ext cx="7543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207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eaLnBrk="1" hangingPunct="1">
              <a:buClr>
                <a:srgbClr val="FF0000"/>
              </a:buClr>
              <a:buFont typeface="Arial" charset="0"/>
              <a:buChar char="►"/>
            </a:pPr>
            <a:r>
              <a:rPr lang="en-US" altLang="en-US" sz="1600" dirty="0" smtClean="0">
                <a:solidFill>
                  <a:schemeClr val="tx1"/>
                </a:solidFill>
              </a:rPr>
              <a:t>Operate with a relatively </a:t>
            </a:r>
            <a:r>
              <a:rPr lang="en-US" altLang="en-US" sz="1600" dirty="0">
                <a:solidFill>
                  <a:schemeClr val="tx1"/>
                </a:solidFill>
              </a:rPr>
              <a:t>low memory of previously </a:t>
            </a:r>
            <a:r>
              <a:rPr lang="en-US" altLang="en-US" sz="1600" dirty="0" err="1">
                <a:solidFill>
                  <a:schemeClr val="tx1"/>
                </a:solidFill>
              </a:rPr>
              <a:t>analysed</a:t>
            </a:r>
            <a:r>
              <a:rPr lang="en-US" altLang="en-US" sz="1600" dirty="0">
                <a:solidFill>
                  <a:schemeClr val="tx1"/>
                </a:solidFill>
              </a:rPr>
              <a:t> samples</a:t>
            </a:r>
          </a:p>
        </p:txBody>
      </p:sp>
      <p:pic>
        <p:nvPicPr>
          <p:cNvPr id="114709" name="Picture 21" descr="SIMSSrce"/>
          <p:cNvPicPr>
            <a:picLocks noChangeAspect="1" noChangeArrowheads="1"/>
          </p:cNvPicPr>
          <p:nvPr/>
        </p:nvPicPr>
        <p:blipFill>
          <a:blip r:embed="rId3">
            <a:extLst>
              <a:ext uri="{28A0092B-C50C-407E-A947-70E740481C1C}">
                <a14:useLocalDpi xmlns:a14="http://schemas.microsoft.com/office/drawing/2010/main" val="0"/>
              </a:ext>
            </a:extLst>
          </a:blip>
          <a:srcRect l="726" t="68666" r="68968" b="3880"/>
          <a:stretch>
            <a:fillRect/>
          </a:stretch>
        </p:blipFill>
        <p:spPr bwMode="auto">
          <a:xfrm>
            <a:off x="1143000" y="4211638"/>
            <a:ext cx="3135313" cy="219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711" name="Text Box 23"/>
          <p:cNvSpPr txBox="1">
            <a:spLocks noChangeArrowheads="1"/>
          </p:cNvSpPr>
          <p:nvPr/>
        </p:nvSpPr>
        <p:spPr bwMode="auto">
          <a:xfrm>
            <a:off x="1828800" y="3886200"/>
            <a:ext cx="1828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algn="ctr" eaLnBrk="1" hangingPunct="1">
              <a:spcBef>
                <a:spcPct val="50000"/>
              </a:spcBef>
            </a:pPr>
            <a:r>
              <a:rPr lang="en-US" altLang="en-US" sz="1600" dirty="0">
                <a:solidFill>
                  <a:schemeClr val="tx1"/>
                </a:solidFill>
              </a:rPr>
              <a:t>SIMS Design</a:t>
            </a:r>
          </a:p>
        </p:txBody>
      </p:sp>
      <p:sp>
        <p:nvSpPr>
          <p:cNvPr id="114712" name="Text Box 24"/>
          <p:cNvSpPr txBox="1">
            <a:spLocks noChangeArrowheads="1"/>
          </p:cNvSpPr>
          <p:nvPr/>
        </p:nvSpPr>
        <p:spPr bwMode="auto">
          <a:xfrm>
            <a:off x="5791200" y="3895725"/>
            <a:ext cx="2133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algn="ctr" eaLnBrk="1" hangingPunct="1">
              <a:spcBef>
                <a:spcPct val="50000"/>
              </a:spcBef>
            </a:pPr>
            <a:r>
              <a:rPr lang="en-US" altLang="en-US" sz="1600">
                <a:solidFill>
                  <a:schemeClr val="tx1"/>
                </a:solidFill>
              </a:rPr>
              <a:t>High Current Design</a:t>
            </a:r>
          </a:p>
        </p:txBody>
      </p:sp>
      <p:sp>
        <p:nvSpPr>
          <p:cNvPr id="14" name="Text Box 5"/>
          <p:cNvSpPr txBox="1">
            <a:spLocks noChangeArrowheads="1"/>
          </p:cNvSpPr>
          <p:nvPr/>
        </p:nvSpPr>
        <p:spPr bwMode="auto">
          <a:xfrm>
            <a:off x="990600" y="258762"/>
            <a:ext cx="533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sz="2000" b="1" i="1" dirty="0" smtClean="0">
                <a:solidFill>
                  <a:schemeClr val="tx1"/>
                </a:solidFill>
              </a:rPr>
              <a:t>2. Research into AMS Technology:</a:t>
            </a:r>
            <a:endParaRPr lang="en-US" altLang="en-US" sz="2000" b="1" i="1" dirty="0">
              <a:solidFill>
                <a:schemeClr val="tx1"/>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pic>
        <p:nvPicPr>
          <p:cNvPr id="17" name="Picture 16"/>
          <p:cNvPicPr>
            <a:picLocks noChangeAspect="1"/>
          </p:cNvPicPr>
          <p:nvPr/>
        </p:nvPicPr>
        <p:blipFill rotWithShape="1">
          <a:blip r:embed="rId6" cstate="print">
            <a:extLst>
              <a:ext uri="{28A0092B-C50C-407E-A947-70E740481C1C}">
                <a14:useLocalDpi xmlns:a14="http://schemas.microsoft.com/office/drawing/2010/main" val="0"/>
              </a:ext>
            </a:extLst>
          </a:blip>
          <a:srcRect t="17804" b="18460"/>
          <a:stretch/>
        </p:blipFill>
        <p:spPr>
          <a:xfrm>
            <a:off x="5533799" y="4251325"/>
            <a:ext cx="2543401" cy="2097844"/>
          </a:xfrm>
          <a:prstGeom prst="rect">
            <a:avLst/>
          </a:prstGeom>
        </p:spPr>
      </p:pic>
    </p:spTree>
    <p:extLst>
      <p:ext uri="{BB962C8B-B14F-4D97-AF65-F5344CB8AC3E}">
        <p14:creationId xmlns:p14="http://schemas.microsoft.com/office/powerpoint/2010/main" val="16841986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470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470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470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4703"/>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114705"/>
                                        </p:tgtEl>
                                        <p:attrNameLst>
                                          <p:attrName>style.visibility</p:attrName>
                                        </p:attrNameLst>
                                      </p:cBhvr>
                                      <p:to>
                                        <p:strVal val="visible"/>
                                      </p:to>
                                    </p:set>
                                  </p:childTnLst>
                                </p:cTn>
                              </p:par>
                              <p:par>
                                <p:cTn id="15" presetID="1" presetClass="entr" presetSubtype="0" fill="hold" grpId="0" nodeType="withEffect">
                                  <p:stCondLst>
                                    <p:cond delay="500"/>
                                  </p:stCondLst>
                                  <p:childTnLst>
                                    <p:set>
                                      <p:cBhvr>
                                        <p:cTn id="16" dur="1" fill="hold">
                                          <p:stCondLst>
                                            <p:cond delay="0"/>
                                          </p:stCondLst>
                                        </p:cTn>
                                        <p:tgtEl>
                                          <p:spTgt spid="11470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4694"/>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471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470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47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4" grpId="0"/>
      <p:bldP spid="114701" grpId="0"/>
      <p:bldP spid="114702" grpId="0"/>
      <p:bldP spid="114703" grpId="0"/>
      <p:bldP spid="114704" grpId="0"/>
      <p:bldP spid="114705" grpId="0"/>
      <p:bldP spid="114706" grpId="0"/>
      <p:bldP spid="114711" grpId="0"/>
      <p:bldP spid="114712"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7804" b="18460"/>
          <a:stretch/>
        </p:blipFill>
        <p:spPr>
          <a:xfrm>
            <a:off x="1368000" y="738000"/>
            <a:ext cx="6546895" cy="5400000"/>
          </a:xfrm>
          <a:prstGeom prst="rect">
            <a:avLst/>
          </a:prstGeom>
        </p:spPr>
      </p:pic>
      <p:sp>
        <p:nvSpPr>
          <p:cNvPr id="15" name="Text Box 24"/>
          <p:cNvSpPr txBox="1">
            <a:spLocks noChangeArrowheads="1"/>
          </p:cNvSpPr>
          <p:nvPr/>
        </p:nvSpPr>
        <p:spPr bwMode="auto">
          <a:xfrm>
            <a:off x="5286487" y="4686152"/>
            <a:ext cx="20105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marL="0" indent="0" eaLnBrk="1" hangingPunct="1">
              <a:spcBef>
                <a:spcPct val="50000"/>
              </a:spcBef>
            </a:pPr>
            <a:r>
              <a:rPr lang="en-US" altLang="en-US" sz="1600" dirty="0" smtClean="0">
                <a:solidFill>
                  <a:schemeClr val="tx1"/>
                </a:solidFill>
              </a:rPr>
              <a:t>Caesium reservoir</a:t>
            </a:r>
            <a:endParaRPr lang="en-US" altLang="en-US" sz="1600" dirty="0">
              <a:solidFill>
                <a:schemeClr val="tx1"/>
              </a:solidFill>
            </a:endParaRPr>
          </a:p>
        </p:txBody>
      </p:sp>
      <p:sp>
        <p:nvSpPr>
          <p:cNvPr id="16" name="Text Box 24"/>
          <p:cNvSpPr txBox="1">
            <a:spLocks noChangeArrowheads="1"/>
          </p:cNvSpPr>
          <p:nvPr/>
        </p:nvSpPr>
        <p:spPr bwMode="auto">
          <a:xfrm>
            <a:off x="6446912" y="1231633"/>
            <a:ext cx="182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marL="0" indent="0" algn="r" eaLnBrk="1" hangingPunct="1">
              <a:spcBef>
                <a:spcPct val="50000"/>
              </a:spcBef>
            </a:pPr>
            <a:r>
              <a:rPr lang="en-US" altLang="en-US" sz="1600" dirty="0" smtClean="0">
                <a:solidFill>
                  <a:schemeClr val="tx1"/>
                </a:solidFill>
              </a:rPr>
              <a:t>Extraction Anode</a:t>
            </a:r>
            <a:endParaRPr lang="en-US" altLang="en-US" sz="1600" dirty="0">
              <a:solidFill>
                <a:schemeClr val="tx1"/>
              </a:solidFill>
            </a:endParaRPr>
          </a:p>
        </p:txBody>
      </p:sp>
      <p:sp>
        <p:nvSpPr>
          <p:cNvPr id="17" name="Text Box 24"/>
          <p:cNvSpPr txBox="1">
            <a:spLocks noChangeArrowheads="1"/>
          </p:cNvSpPr>
          <p:nvPr/>
        </p:nvSpPr>
        <p:spPr bwMode="auto">
          <a:xfrm>
            <a:off x="2076311" y="4066518"/>
            <a:ext cx="1828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marL="0" indent="0" algn="r" eaLnBrk="1" hangingPunct="1">
              <a:spcBef>
                <a:spcPts val="0"/>
              </a:spcBef>
            </a:pPr>
            <a:r>
              <a:rPr lang="en-US" altLang="en-US" sz="1600" dirty="0" smtClean="0">
                <a:solidFill>
                  <a:schemeClr val="tx1"/>
                </a:solidFill>
              </a:rPr>
              <a:t>Sample</a:t>
            </a:r>
          </a:p>
          <a:p>
            <a:pPr marL="0" indent="0" algn="r" eaLnBrk="1" hangingPunct="1">
              <a:spcBef>
                <a:spcPts val="0"/>
              </a:spcBef>
            </a:pPr>
            <a:r>
              <a:rPr lang="en-US" altLang="en-US" sz="1600" dirty="0" smtClean="0">
                <a:solidFill>
                  <a:schemeClr val="tx1"/>
                </a:solidFill>
              </a:rPr>
              <a:t>(Target, Cathode)</a:t>
            </a:r>
            <a:endParaRPr lang="en-US" altLang="en-US" sz="1600" dirty="0">
              <a:solidFill>
                <a:schemeClr val="tx1"/>
              </a:solidFill>
            </a:endParaRPr>
          </a:p>
        </p:txBody>
      </p:sp>
      <p:sp>
        <p:nvSpPr>
          <p:cNvPr id="18" name="Text Box 24"/>
          <p:cNvSpPr txBox="1">
            <a:spLocks noChangeArrowheads="1"/>
          </p:cNvSpPr>
          <p:nvPr/>
        </p:nvSpPr>
        <p:spPr bwMode="auto">
          <a:xfrm>
            <a:off x="4703082" y="4077126"/>
            <a:ext cx="17653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marL="0" indent="0" eaLnBrk="1" hangingPunct="1">
              <a:spcBef>
                <a:spcPts val="0"/>
              </a:spcBef>
            </a:pPr>
            <a:r>
              <a:rPr lang="en-US" altLang="en-US" sz="1600" dirty="0" smtClean="0">
                <a:solidFill>
                  <a:schemeClr val="tx1"/>
                </a:solidFill>
              </a:rPr>
              <a:t>Spherical Ionizer ~1200°C</a:t>
            </a:r>
            <a:endParaRPr lang="en-US" altLang="en-US" sz="1600" dirty="0">
              <a:solidFill>
                <a:schemeClr val="tx1"/>
              </a:solidFill>
            </a:endParaRPr>
          </a:p>
        </p:txBody>
      </p:sp>
      <p:cxnSp>
        <p:nvCxnSpPr>
          <p:cNvPr id="4" name="Straight Connector 3"/>
          <p:cNvCxnSpPr/>
          <p:nvPr/>
        </p:nvCxnSpPr>
        <p:spPr>
          <a:xfrm>
            <a:off x="7361312" y="3160981"/>
            <a:ext cx="57450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935821" y="3160981"/>
            <a:ext cx="0" cy="18689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859621" y="3420438"/>
            <a:ext cx="18796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829141" y="3379421"/>
            <a:ext cx="25908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793581" y="3339158"/>
            <a:ext cx="36576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389512" y="1830021"/>
            <a:ext cx="510302" cy="295144"/>
          </a:xfrm>
          <a:prstGeom prst="straightConnector1">
            <a:avLst/>
          </a:prstGeom>
          <a:ln w="9525">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4465712" y="2820621"/>
            <a:ext cx="434100" cy="236320"/>
          </a:xfrm>
          <a:prstGeom prst="straightConnector1">
            <a:avLst/>
          </a:prstGeom>
          <a:ln w="9525">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4465712" y="2036066"/>
            <a:ext cx="523240" cy="178199"/>
          </a:xfrm>
          <a:prstGeom prst="straightConnector1">
            <a:avLst/>
          </a:prstGeom>
          <a:ln w="9525">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flipV="1">
            <a:off x="4546992" y="2689865"/>
            <a:ext cx="457200" cy="149176"/>
          </a:xfrm>
          <a:prstGeom prst="straightConnector1">
            <a:avLst/>
          </a:prstGeom>
          <a:ln w="9525">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3774832" y="2428083"/>
            <a:ext cx="4272749" cy="19580"/>
          </a:xfrm>
          <a:prstGeom prst="straightConnector1">
            <a:avLst/>
          </a:prstGeom>
          <a:ln w="25400">
            <a:solidFill>
              <a:schemeClr val="tx2">
                <a:lumMod val="75000"/>
              </a:schemeClr>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4510042" y="4896069"/>
            <a:ext cx="776445" cy="131177"/>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49" name="Text Box 24"/>
          <p:cNvSpPr txBox="1">
            <a:spLocks noChangeArrowheads="1"/>
          </p:cNvSpPr>
          <p:nvPr/>
        </p:nvSpPr>
        <p:spPr bwMode="auto">
          <a:xfrm>
            <a:off x="6764881" y="4190631"/>
            <a:ext cx="106426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eaLnBrk="1" hangingPunct="1">
              <a:spcBef>
                <a:spcPct val="50000"/>
              </a:spcBef>
            </a:pPr>
            <a:r>
              <a:rPr lang="en-US" altLang="en-US" sz="1600" dirty="0" smtClean="0">
                <a:solidFill>
                  <a:schemeClr val="tx1"/>
                </a:solidFill>
              </a:rPr>
              <a:t>~ -28 kV</a:t>
            </a:r>
            <a:endParaRPr lang="en-US" altLang="en-US" sz="1600" dirty="0">
              <a:solidFill>
                <a:schemeClr val="tx1"/>
              </a:solidFill>
            </a:endParaRPr>
          </a:p>
        </p:txBody>
      </p:sp>
      <p:sp>
        <p:nvSpPr>
          <p:cNvPr id="50" name="Text Box 24"/>
          <p:cNvSpPr txBox="1">
            <a:spLocks noChangeArrowheads="1"/>
          </p:cNvSpPr>
          <p:nvPr/>
        </p:nvSpPr>
        <p:spPr bwMode="auto">
          <a:xfrm>
            <a:off x="2860779" y="875913"/>
            <a:ext cx="106426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eaLnBrk="1" hangingPunct="1">
              <a:spcBef>
                <a:spcPct val="50000"/>
              </a:spcBef>
            </a:pPr>
            <a:r>
              <a:rPr lang="en-US" altLang="en-US" sz="1600" dirty="0" smtClean="0">
                <a:solidFill>
                  <a:schemeClr val="tx1"/>
                </a:solidFill>
              </a:rPr>
              <a:t>~ -35 kV</a:t>
            </a:r>
            <a:endParaRPr lang="en-US" altLang="en-US" sz="1600" dirty="0">
              <a:solidFill>
                <a:schemeClr val="tx1"/>
              </a:solidFill>
            </a:endParaRPr>
          </a:p>
        </p:txBody>
      </p:sp>
      <p:cxnSp>
        <p:nvCxnSpPr>
          <p:cNvPr id="51" name="Straight Arrow Connector 50"/>
          <p:cNvCxnSpPr/>
          <p:nvPr/>
        </p:nvCxnSpPr>
        <p:spPr>
          <a:xfrm flipH="1">
            <a:off x="7416589" y="1522160"/>
            <a:ext cx="395771" cy="250656"/>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49" idx="0"/>
          </p:cNvCxnSpPr>
          <p:nvPr/>
        </p:nvCxnSpPr>
        <p:spPr>
          <a:xfrm flipH="1" flipV="1">
            <a:off x="6904112" y="3963621"/>
            <a:ext cx="392899" cy="227010"/>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3534802" y="2689865"/>
            <a:ext cx="0" cy="1387261"/>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3453309" y="1082695"/>
            <a:ext cx="81493" cy="1131570"/>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flipV="1">
            <a:off x="5151512" y="3160981"/>
            <a:ext cx="91440" cy="896077"/>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30" name="Text Box 18"/>
          <p:cNvSpPr txBox="1">
            <a:spLocks noChangeArrowheads="1"/>
          </p:cNvSpPr>
          <p:nvPr/>
        </p:nvSpPr>
        <p:spPr bwMode="auto">
          <a:xfrm>
            <a:off x="1043607" y="259200"/>
            <a:ext cx="5585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sz="2000" b="1" i="1" dirty="0" smtClean="0">
                <a:solidFill>
                  <a:schemeClr val="tx1"/>
                </a:solidFill>
              </a:rPr>
              <a:t>Ion </a:t>
            </a:r>
            <a:r>
              <a:rPr lang="en-US" altLang="en-US" sz="2000" b="1" i="1" dirty="0" smtClean="0">
                <a:solidFill>
                  <a:schemeClr val="tx1"/>
                </a:solidFill>
              </a:rPr>
              <a:t>Source Schematic </a:t>
            </a:r>
            <a:r>
              <a:rPr lang="en-US" altLang="en-US" sz="2000" i="1" dirty="0" smtClean="0">
                <a:solidFill>
                  <a:schemeClr val="tx1"/>
                </a:solidFill>
              </a:rPr>
              <a:t>– in cross section</a:t>
            </a:r>
            <a:endParaRPr lang="en-US" altLang="en-US" sz="2000" i="1" dirty="0">
              <a:solidFill>
                <a:schemeClr val="tx1"/>
              </a:solidFill>
            </a:endParaRPr>
          </a:p>
        </p:txBody>
      </p:sp>
      <p:cxnSp>
        <p:nvCxnSpPr>
          <p:cNvPr id="56" name="Straight Arrow Connector 55"/>
          <p:cNvCxnSpPr/>
          <p:nvPr/>
        </p:nvCxnSpPr>
        <p:spPr>
          <a:xfrm flipV="1">
            <a:off x="1909201" y="3160981"/>
            <a:ext cx="862599" cy="613599"/>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63" name="Text Box 24"/>
          <p:cNvSpPr txBox="1">
            <a:spLocks noChangeArrowheads="1"/>
          </p:cNvSpPr>
          <p:nvPr/>
        </p:nvSpPr>
        <p:spPr bwMode="auto">
          <a:xfrm>
            <a:off x="5503189" y="5070327"/>
            <a:ext cx="20105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marL="0" indent="0" eaLnBrk="1" hangingPunct="1">
              <a:spcBef>
                <a:spcPct val="50000"/>
              </a:spcBef>
            </a:pPr>
            <a:r>
              <a:rPr lang="en-US" altLang="en-US" sz="1600" dirty="0" smtClean="0">
                <a:solidFill>
                  <a:schemeClr val="tx1"/>
                </a:solidFill>
              </a:rPr>
              <a:t>Caesium reservoir neater</a:t>
            </a:r>
            <a:endParaRPr lang="en-US" altLang="en-US" sz="1600" dirty="0">
              <a:solidFill>
                <a:schemeClr val="tx1"/>
              </a:solidFill>
            </a:endParaRPr>
          </a:p>
        </p:txBody>
      </p:sp>
      <p:cxnSp>
        <p:nvCxnSpPr>
          <p:cNvPr id="65" name="Straight Arrow Connector 64"/>
          <p:cNvCxnSpPr/>
          <p:nvPr/>
        </p:nvCxnSpPr>
        <p:spPr>
          <a:xfrm flipH="1">
            <a:off x="4726745" y="5360621"/>
            <a:ext cx="776444" cy="0"/>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3988512" y="5568920"/>
            <a:ext cx="590400" cy="2286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1" name="Rectangle 60"/>
          <p:cNvSpPr/>
          <p:nvPr/>
        </p:nvSpPr>
        <p:spPr>
          <a:xfrm>
            <a:off x="3988512" y="4855430"/>
            <a:ext cx="590400" cy="727496"/>
          </a:xfrm>
          <a:prstGeom prst="rect">
            <a:avLst/>
          </a:prstGeom>
          <a:solidFill>
            <a:schemeClr val="bg1">
              <a:lumMod val="5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Rectangle 61"/>
          <p:cNvSpPr/>
          <p:nvPr/>
        </p:nvSpPr>
        <p:spPr>
          <a:xfrm>
            <a:off x="4181232" y="3609019"/>
            <a:ext cx="180000" cy="1329778"/>
          </a:xfrm>
          <a:prstGeom prst="rect">
            <a:avLst/>
          </a:prstGeom>
          <a:solidFill>
            <a:schemeClr val="bg1">
              <a:lumMod val="50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4689" name="Right Triangle 114688"/>
          <p:cNvSpPr/>
          <p:nvPr/>
        </p:nvSpPr>
        <p:spPr>
          <a:xfrm>
            <a:off x="4084712" y="3284984"/>
            <a:ext cx="304800" cy="319663"/>
          </a:xfrm>
          <a:prstGeom prst="rtTriangle">
            <a:avLst/>
          </a:prstGeom>
          <a:solidFill>
            <a:schemeClr val="bg1">
              <a:lumMod val="6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4690" name="Right Triangle 114689"/>
          <p:cNvSpPr/>
          <p:nvPr/>
        </p:nvSpPr>
        <p:spPr>
          <a:xfrm rot="5400000">
            <a:off x="4058174" y="1316151"/>
            <a:ext cx="349098" cy="313576"/>
          </a:xfrm>
          <a:prstGeom prst="rtTriangle">
            <a:avLst/>
          </a:prstGeom>
          <a:solidFill>
            <a:schemeClr val="bg1">
              <a:lumMod val="6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TextBox 2"/>
          <p:cNvSpPr txBox="1"/>
          <p:nvPr/>
        </p:nvSpPr>
        <p:spPr>
          <a:xfrm>
            <a:off x="996191" y="3498988"/>
            <a:ext cx="1080120" cy="584775"/>
          </a:xfrm>
          <a:prstGeom prst="rect">
            <a:avLst/>
          </a:prstGeom>
          <a:noFill/>
        </p:spPr>
        <p:txBody>
          <a:bodyPr wrap="square" rtlCol="0">
            <a:spAutoFit/>
          </a:bodyPr>
          <a:lstStyle/>
          <a:p>
            <a:r>
              <a:rPr lang="en-US" altLang="en-US" sz="1600" dirty="0"/>
              <a:t>Cooling </a:t>
            </a:r>
            <a:r>
              <a:rPr lang="en-US" altLang="en-US" sz="1600" dirty="0" smtClean="0"/>
              <a:t>Channel</a:t>
            </a:r>
            <a:endParaRPr lang="en-US" altLang="en-US" sz="1600" dirty="0"/>
          </a:p>
        </p:txBody>
      </p:sp>
      <p:cxnSp>
        <p:nvCxnSpPr>
          <p:cNvPr id="40" name="Straight Arrow Connector 39"/>
          <p:cNvCxnSpPr/>
          <p:nvPr/>
        </p:nvCxnSpPr>
        <p:spPr>
          <a:xfrm flipH="1">
            <a:off x="2577767" y="1192185"/>
            <a:ext cx="566023" cy="515439"/>
          </a:xfrm>
          <a:prstGeom prst="straightConnector1">
            <a:avLst/>
          </a:prstGeom>
          <a:ln w="1270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pic>
        <p:nvPicPr>
          <p:cNvPr id="47" name="Picture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48" name="Picture 4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38" name="Text Box 24"/>
          <p:cNvSpPr txBox="1">
            <a:spLocks noChangeArrowheads="1"/>
          </p:cNvSpPr>
          <p:nvPr/>
        </p:nvSpPr>
        <p:spPr bwMode="auto">
          <a:xfrm>
            <a:off x="6879181" y="2089010"/>
            <a:ext cx="914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tabLst>
                <a:tab pos="682625" algn="l"/>
                <a:tab pos="1146175" algn="l"/>
              </a:tabLst>
              <a:defRPr>
                <a:solidFill>
                  <a:srgbClr val="66FF33"/>
                </a:solidFill>
                <a:latin typeface="Arial" charset="0"/>
              </a:defRPr>
            </a:lvl1pPr>
            <a:lvl2pPr marL="742950" indent="-285750">
              <a:tabLst>
                <a:tab pos="682625" algn="l"/>
                <a:tab pos="1146175" algn="l"/>
              </a:tabLst>
              <a:defRPr>
                <a:solidFill>
                  <a:srgbClr val="66FF33"/>
                </a:solidFill>
                <a:latin typeface="Arial" charset="0"/>
              </a:defRPr>
            </a:lvl2pPr>
            <a:lvl3pPr marL="1143000" indent="-228600">
              <a:tabLst>
                <a:tab pos="682625" algn="l"/>
                <a:tab pos="1146175" algn="l"/>
              </a:tabLst>
              <a:defRPr>
                <a:solidFill>
                  <a:srgbClr val="66FF33"/>
                </a:solidFill>
                <a:latin typeface="Arial" charset="0"/>
              </a:defRPr>
            </a:lvl3pPr>
            <a:lvl4pPr marL="1600200" indent="-228600">
              <a:tabLst>
                <a:tab pos="682625" algn="l"/>
                <a:tab pos="1146175" algn="l"/>
              </a:tabLst>
              <a:defRPr>
                <a:solidFill>
                  <a:srgbClr val="66FF33"/>
                </a:solidFill>
                <a:latin typeface="Arial" charset="0"/>
              </a:defRPr>
            </a:lvl4pPr>
            <a:lvl5pPr marL="2057400" indent="-228600">
              <a:tabLst>
                <a:tab pos="682625" algn="l"/>
                <a:tab pos="1146175" algn="l"/>
              </a:tabLst>
              <a:defRPr>
                <a:solidFill>
                  <a:srgbClr val="66FF33"/>
                </a:solidFill>
                <a:latin typeface="Arial" charset="0"/>
              </a:defRPr>
            </a:lvl5pPr>
            <a:lvl6pPr marL="2514600" indent="-228600" eaLnBrk="0" fontAlgn="base" hangingPunct="0">
              <a:spcBef>
                <a:spcPct val="0"/>
              </a:spcBef>
              <a:spcAft>
                <a:spcPct val="0"/>
              </a:spcAft>
              <a:tabLst>
                <a:tab pos="682625" algn="l"/>
                <a:tab pos="1146175" algn="l"/>
              </a:tabLst>
              <a:defRPr>
                <a:solidFill>
                  <a:srgbClr val="66FF33"/>
                </a:solidFill>
                <a:latin typeface="Arial" charset="0"/>
              </a:defRPr>
            </a:lvl6pPr>
            <a:lvl7pPr marL="2971800" indent="-228600" eaLnBrk="0" fontAlgn="base" hangingPunct="0">
              <a:spcBef>
                <a:spcPct val="0"/>
              </a:spcBef>
              <a:spcAft>
                <a:spcPct val="0"/>
              </a:spcAft>
              <a:tabLst>
                <a:tab pos="682625" algn="l"/>
                <a:tab pos="1146175" algn="l"/>
              </a:tabLst>
              <a:defRPr>
                <a:solidFill>
                  <a:srgbClr val="66FF33"/>
                </a:solidFill>
                <a:latin typeface="Arial" charset="0"/>
              </a:defRPr>
            </a:lvl7pPr>
            <a:lvl8pPr marL="3429000" indent="-228600" eaLnBrk="0" fontAlgn="base" hangingPunct="0">
              <a:spcBef>
                <a:spcPct val="0"/>
              </a:spcBef>
              <a:spcAft>
                <a:spcPct val="0"/>
              </a:spcAft>
              <a:tabLst>
                <a:tab pos="682625" algn="l"/>
                <a:tab pos="1146175" algn="l"/>
              </a:tabLst>
              <a:defRPr>
                <a:solidFill>
                  <a:srgbClr val="66FF33"/>
                </a:solidFill>
                <a:latin typeface="Arial" charset="0"/>
              </a:defRPr>
            </a:lvl8pPr>
            <a:lvl9pPr marL="3886200" indent="-228600" eaLnBrk="0" fontAlgn="base" hangingPunct="0">
              <a:spcBef>
                <a:spcPct val="0"/>
              </a:spcBef>
              <a:spcAft>
                <a:spcPct val="0"/>
              </a:spcAft>
              <a:tabLst>
                <a:tab pos="682625" algn="l"/>
                <a:tab pos="1146175" algn="l"/>
              </a:tabLst>
              <a:defRPr>
                <a:solidFill>
                  <a:srgbClr val="66FF33"/>
                </a:solidFill>
                <a:latin typeface="Arial" charset="0"/>
              </a:defRPr>
            </a:lvl9pPr>
          </a:lstStyle>
          <a:p>
            <a:pPr marL="0" indent="0" algn="ctr" eaLnBrk="1" hangingPunct="1">
              <a:spcBef>
                <a:spcPct val="50000"/>
              </a:spcBef>
            </a:pPr>
            <a:r>
              <a:rPr lang="en-US" altLang="en-US" sz="1600" dirty="0" smtClean="0">
                <a:solidFill>
                  <a:schemeClr val="tx1"/>
                </a:solidFill>
              </a:rPr>
              <a:t>Analyte </a:t>
            </a:r>
          </a:p>
          <a:p>
            <a:pPr marL="0" indent="0" algn="ctr" eaLnBrk="1" hangingPunct="1">
              <a:spcBef>
                <a:spcPct val="50000"/>
              </a:spcBef>
            </a:pPr>
            <a:r>
              <a:rPr lang="en-US" altLang="en-US" sz="1600" dirty="0" smtClean="0">
                <a:solidFill>
                  <a:schemeClr val="tx1"/>
                </a:solidFill>
              </a:rPr>
              <a:t>Ions</a:t>
            </a:r>
            <a:endParaRPr lang="en-US" altLang="en-US" sz="1600" dirty="0">
              <a:solidFill>
                <a:schemeClr val="tx1"/>
              </a:solidFill>
            </a:endParaRPr>
          </a:p>
        </p:txBody>
      </p:sp>
      <p:sp>
        <p:nvSpPr>
          <p:cNvPr id="7" name="Isosceles Triangle 6"/>
          <p:cNvSpPr/>
          <p:nvPr/>
        </p:nvSpPr>
        <p:spPr>
          <a:xfrm rot="8400000">
            <a:off x="4210602" y="3086811"/>
            <a:ext cx="884910" cy="146021"/>
          </a:xfrm>
          <a:prstGeom prst="triangle">
            <a:avLst/>
          </a:prstGeom>
          <a:solidFill>
            <a:schemeClr val="tx1">
              <a:lumMod val="85000"/>
              <a:lumOff val="1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Isosceles Triangle 40"/>
          <p:cNvSpPr/>
          <p:nvPr/>
        </p:nvSpPr>
        <p:spPr>
          <a:xfrm rot="2460000">
            <a:off x="4240480" y="1715211"/>
            <a:ext cx="884910" cy="146021"/>
          </a:xfrm>
          <a:prstGeom prst="triangle">
            <a:avLst/>
          </a:prstGeom>
          <a:solidFill>
            <a:schemeClr val="bg1">
              <a:lumMod val="6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5" name="Straight Connector 44"/>
          <p:cNvCxnSpPr/>
          <p:nvPr/>
        </p:nvCxnSpPr>
        <p:spPr>
          <a:xfrm flipV="1">
            <a:off x="1447800" y="5027246"/>
            <a:ext cx="1440000" cy="4308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447800" y="5004000"/>
            <a:ext cx="0" cy="1488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895600" y="4963160"/>
            <a:ext cx="0" cy="1488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170800" y="5002269"/>
            <a:ext cx="0" cy="1488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346200" y="5107418"/>
            <a:ext cx="232200" cy="276999"/>
          </a:xfrm>
          <a:prstGeom prst="rect">
            <a:avLst/>
          </a:prstGeom>
          <a:noFill/>
        </p:spPr>
        <p:txBody>
          <a:bodyPr wrap="square" rtlCol="0">
            <a:spAutoFit/>
          </a:bodyPr>
          <a:lstStyle/>
          <a:p>
            <a:r>
              <a:rPr lang="en-CA" sz="1200" dirty="0" smtClean="0"/>
              <a:t>0</a:t>
            </a:r>
            <a:endParaRPr lang="en-CA" sz="1200" dirty="0"/>
          </a:p>
        </p:txBody>
      </p:sp>
      <p:sp>
        <p:nvSpPr>
          <p:cNvPr id="57" name="TextBox 56"/>
          <p:cNvSpPr txBox="1"/>
          <p:nvPr/>
        </p:nvSpPr>
        <p:spPr>
          <a:xfrm>
            <a:off x="2023320" y="5105400"/>
            <a:ext cx="460800" cy="276999"/>
          </a:xfrm>
          <a:prstGeom prst="rect">
            <a:avLst/>
          </a:prstGeom>
          <a:noFill/>
        </p:spPr>
        <p:txBody>
          <a:bodyPr wrap="square" rtlCol="0">
            <a:spAutoFit/>
          </a:bodyPr>
          <a:lstStyle/>
          <a:p>
            <a:r>
              <a:rPr lang="en-CA" sz="1200" dirty="0" smtClean="0"/>
              <a:t>10</a:t>
            </a:r>
            <a:endParaRPr lang="en-CA" sz="1200" dirty="0"/>
          </a:p>
        </p:txBody>
      </p:sp>
      <p:sp>
        <p:nvSpPr>
          <p:cNvPr id="58" name="TextBox 57"/>
          <p:cNvSpPr txBox="1"/>
          <p:nvPr/>
        </p:nvSpPr>
        <p:spPr>
          <a:xfrm>
            <a:off x="2739599" y="5105400"/>
            <a:ext cx="713709" cy="276999"/>
          </a:xfrm>
          <a:prstGeom prst="rect">
            <a:avLst/>
          </a:prstGeom>
          <a:noFill/>
        </p:spPr>
        <p:txBody>
          <a:bodyPr wrap="square" rtlCol="0">
            <a:spAutoFit/>
          </a:bodyPr>
          <a:lstStyle/>
          <a:p>
            <a:r>
              <a:rPr lang="en-CA" sz="1200" dirty="0" smtClean="0"/>
              <a:t>20 mm</a:t>
            </a:r>
            <a:endParaRPr lang="en-CA" sz="1200" dirty="0"/>
          </a:p>
        </p:txBody>
      </p:sp>
    </p:spTree>
    <p:extLst>
      <p:ext uri="{BB962C8B-B14F-4D97-AF65-F5344CB8AC3E}">
        <p14:creationId xmlns:p14="http://schemas.microsoft.com/office/powerpoint/2010/main" val="302994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0" presetClass="entr" presetSubtype="0"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fade">
                                      <p:cBhvr>
                                        <p:cTn id="39" dur="500"/>
                                        <p:tgtEl>
                                          <p:spTgt spid="59"/>
                                        </p:tgtEl>
                                      </p:cBhvr>
                                    </p:animEffect>
                                  </p:childTnLst>
                                </p:cTn>
                              </p:par>
                              <p:par>
                                <p:cTn id="40" presetID="1" presetClass="entr" presetSubtype="0" fill="hold" nodeType="withEffect">
                                  <p:stCondLst>
                                    <p:cond delay="0"/>
                                  </p:stCondLst>
                                  <p:childTnLst>
                                    <p:set>
                                      <p:cBhvr>
                                        <p:cTn id="41" dur="1" fill="hold">
                                          <p:stCondLst>
                                            <p:cond delay="0"/>
                                          </p:stCondLst>
                                        </p:cTn>
                                        <p:tgtEl>
                                          <p:spTgt spid="5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6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63"/>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65"/>
                                        </p:tgtEl>
                                        <p:attrNameLst>
                                          <p:attrName>style.visibility</p:attrName>
                                        </p:attrNameLst>
                                      </p:cBhvr>
                                      <p:to>
                                        <p:strVal val="visible"/>
                                      </p:to>
                                    </p:se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childTnLst>
                          </p:cTn>
                        </p:par>
                        <p:par>
                          <p:cTn id="57" fill="hold">
                            <p:stCondLst>
                              <p:cond delay="500"/>
                            </p:stCondLst>
                            <p:childTnLst>
                              <p:par>
                                <p:cTn id="58" presetID="10" presetClass="entr" presetSubtype="0" fill="hold" grpId="0" nodeType="afterEffect">
                                  <p:stCondLst>
                                    <p:cond delay="0"/>
                                  </p:stCondLst>
                                  <p:childTnLst>
                                    <p:set>
                                      <p:cBhvr>
                                        <p:cTn id="59" dur="1" fill="hold">
                                          <p:stCondLst>
                                            <p:cond delay="0"/>
                                          </p:stCondLst>
                                        </p:cTn>
                                        <p:tgtEl>
                                          <p:spTgt spid="62"/>
                                        </p:tgtEl>
                                        <p:attrNameLst>
                                          <p:attrName>style.visibility</p:attrName>
                                        </p:attrNameLst>
                                      </p:cBhvr>
                                      <p:to>
                                        <p:strVal val="visible"/>
                                      </p:to>
                                    </p:set>
                                    <p:animEffect transition="in" filter="fade">
                                      <p:cBhvr>
                                        <p:cTn id="60" dur="500"/>
                                        <p:tgtEl>
                                          <p:spTgt spid="62"/>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114689"/>
                                        </p:tgtEl>
                                        <p:attrNameLst>
                                          <p:attrName>style.visibility</p:attrName>
                                        </p:attrNameLst>
                                      </p:cBhvr>
                                      <p:to>
                                        <p:strVal val="visible"/>
                                      </p:to>
                                    </p:set>
                                    <p:animEffect transition="in" filter="fade">
                                      <p:cBhvr>
                                        <p:cTn id="64" dur="500"/>
                                        <p:tgtEl>
                                          <p:spTgt spid="114689"/>
                                        </p:tgtEl>
                                      </p:cBhvr>
                                    </p:animEffect>
                                  </p:childTnLst>
                                </p:cTn>
                              </p:par>
                            </p:childTnLst>
                          </p:cTn>
                        </p:par>
                        <p:par>
                          <p:cTn id="65" fill="hold">
                            <p:stCondLst>
                              <p:cond delay="1500"/>
                            </p:stCondLst>
                            <p:childTnLst>
                              <p:par>
                                <p:cTn id="66" presetID="10" presetClass="entr" presetSubtype="0" fill="hold" grpId="0" nodeType="afterEffect">
                                  <p:stCondLst>
                                    <p:cond delay="0"/>
                                  </p:stCondLst>
                                  <p:childTnLst>
                                    <p:set>
                                      <p:cBhvr>
                                        <p:cTn id="67" dur="1" fill="hold">
                                          <p:stCondLst>
                                            <p:cond delay="0"/>
                                          </p:stCondLst>
                                        </p:cTn>
                                        <p:tgtEl>
                                          <p:spTgt spid="114690"/>
                                        </p:tgtEl>
                                        <p:attrNameLst>
                                          <p:attrName>style.visibility</p:attrName>
                                        </p:attrNameLst>
                                      </p:cBhvr>
                                      <p:to>
                                        <p:strVal val="visible"/>
                                      </p:to>
                                    </p:set>
                                    <p:animEffect transition="in" filter="fade">
                                      <p:cBhvr>
                                        <p:cTn id="68" dur="500"/>
                                        <p:tgtEl>
                                          <p:spTgt spid="114690"/>
                                        </p:tgtEl>
                                      </p:cBhvr>
                                    </p:animEffect>
                                  </p:childTnLst>
                                </p:cTn>
                              </p:par>
                            </p:childTnLst>
                          </p:cTn>
                        </p:par>
                        <p:par>
                          <p:cTn id="69" fill="hold">
                            <p:stCondLst>
                              <p:cond delay="2000"/>
                            </p:stCondLst>
                            <p:childTnLst>
                              <p:par>
                                <p:cTn id="70" presetID="10" presetClass="entr" presetSubtype="0" fill="hold" grpId="0" nodeType="afterEffect">
                                  <p:stCondLst>
                                    <p:cond delay="500"/>
                                  </p:stCondLst>
                                  <p:childTnLst>
                                    <p:set>
                                      <p:cBhvr>
                                        <p:cTn id="71" dur="1" fill="hold">
                                          <p:stCondLst>
                                            <p:cond delay="0"/>
                                          </p:stCondLst>
                                        </p:cTn>
                                        <p:tgtEl>
                                          <p:spTgt spid="7"/>
                                        </p:tgtEl>
                                        <p:attrNameLst>
                                          <p:attrName>style.visibility</p:attrName>
                                        </p:attrNameLst>
                                      </p:cBhvr>
                                      <p:to>
                                        <p:strVal val="visible"/>
                                      </p:to>
                                    </p:set>
                                    <p:animEffect transition="in" filter="fade">
                                      <p:cBhvr>
                                        <p:cTn id="72" dur="500"/>
                                        <p:tgtEl>
                                          <p:spTgt spid="7"/>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par>
                          <p:cTn id="76" fill="hold">
                            <p:stCondLst>
                              <p:cond delay="3000"/>
                            </p:stCondLst>
                            <p:childTnLst>
                              <p:par>
                                <p:cTn id="77" presetID="10" presetClass="entr" presetSubtype="0" fill="hold" nodeType="after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childTnLst>
                                </p:cTn>
                              </p:par>
                              <p:par>
                                <p:cTn id="83" presetID="10" presetClass="entr" presetSubtype="0" fill="hold"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500"/>
                                        <p:tgtEl>
                                          <p:spTgt spid="43"/>
                                        </p:tgtEl>
                                      </p:cBhvr>
                                    </p:animEffect>
                                  </p:childTnLst>
                                </p:cTn>
                              </p:par>
                              <p:par>
                                <p:cTn id="86" presetID="10" presetClass="entr" presetSubtype="0" fill="hold" nodeType="with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fade">
                                      <p:cBhvr>
                                        <p:cTn id="88" dur="500"/>
                                        <p:tgtEl>
                                          <p:spTgt spid="20"/>
                                        </p:tgtEl>
                                      </p:cBhvr>
                                    </p:animEffect>
                                  </p:childTnLst>
                                </p:cTn>
                              </p:par>
                            </p:childTnLst>
                          </p:cTn>
                        </p:par>
                        <p:par>
                          <p:cTn id="89" fill="hold">
                            <p:stCondLst>
                              <p:cond delay="4000"/>
                            </p:stCondLst>
                            <p:childTnLst>
                              <p:par>
                                <p:cTn id="90" presetID="10" presetClass="entr" presetSubtype="0" fill="hold" nodeType="afterEffect">
                                  <p:stCondLst>
                                    <p:cond delay="500"/>
                                  </p:stCondLst>
                                  <p:childTnLst>
                                    <p:set>
                                      <p:cBhvr>
                                        <p:cTn id="91" dur="1" fill="hold">
                                          <p:stCondLst>
                                            <p:cond delay="0"/>
                                          </p:stCondLst>
                                        </p:cTn>
                                        <p:tgtEl>
                                          <p:spTgt spid="31"/>
                                        </p:tgtEl>
                                        <p:attrNameLst>
                                          <p:attrName>style.visibility</p:attrName>
                                        </p:attrNameLst>
                                      </p:cBhvr>
                                      <p:to>
                                        <p:strVal val="visible"/>
                                      </p:to>
                                    </p:set>
                                    <p:animEffect transition="in" filter="fade">
                                      <p:cBhvr>
                                        <p:cTn id="92" dur="500"/>
                                        <p:tgtEl>
                                          <p:spTgt spid="31"/>
                                        </p:tgtEl>
                                      </p:cBhvr>
                                    </p:animEffect>
                                  </p:childTnLst>
                                </p:cTn>
                              </p:par>
                            </p:childTnLst>
                          </p:cTn>
                        </p:par>
                        <p:par>
                          <p:cTn id="93" fill="hold">
                            <p:stCondLst>
                              <p:cond delay="5000"/>
                            </p:stCondLst>
                            <p:childTnLst>
                              <p:par>
                                <p:cTn id="94" presetID="1" presetClass="entr" presetSubtype="0" fill="hold" grpId="0" nodeType="afterEffect">
                                  <p:stCondLst>
                                    <p:cond delay="0"/>
                                  </p:stCondLst>
                                  <p:childTnLst>
                                    <p:set>
                                      <p:cBhvr>
                                        <p:cTn id="95"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49" grpId="0"/>
      <p:bldP spid="50" grpId="0"/>
      <p:bldP spid="63" grpId="0"/>
      <p:bldP spid="59" grpId="0" animBg="1"/>
      <p:bldP spid="61" grpId="0" animBg="1"/>
      <p:bldP spid="62" grpId="0" animBg="1"/>
      <p:bldP spid="114689" grpId="0" animBg="1"/>
      <p:bldP spid="114690" grpId="0" animBg="1"/>
      <p:bldP spid="3" grpId="0"/>
      <p:bldP spid="38" grpId="0"/>
      <p:bldP spid="7" grpId="0" animBg="1"/>
      <p:bldP spid="41"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2" name="Rectangle 5"/>
          <p:cNvSpPr>
            <a:spLocks noGrp="1" noChangeArrowheads="1"/>
          </p:cNvSpPr>
          <p:nvPr>
            <p:ph type="title" idx="4294967295"/>
          </p:nvPr>
        </p:nvSpPr>
        <p:spPr>
          <a:xfrm>
            <a:off x="914400" y="228600"/>
            <a:ext cx="5867400" cy="533400"/>
          </a:xfrm>
        </p:spPr>
        <p:txBody>
          <a:bodyPr>
            <a:noAutofit/>
          </a:bodyPr>
          <a:lstStyle/>
          <a:p>
            <a:pPr algn="l" eaLnBrk="1" hangingPunct="1"/>
            <a:r>
              <a:rPr lang="en-US" altLang="en-US" sz="2400" b="1" dirty="0" smtClean="0"/>
              <a:t>AMS </a:t>
            </a:r>
            <a:r>
              <a:rPr lang="en-US" altLang="en-US" sz="2400" b="1" dirty="0" smtClean="0"/>
              <a:t>Research </a:t>
            </a:r>
            <a:r>
              <a:rPr lang="en-US" altLang="en-US" sz="2400" b="1" dirty="0" smtClean="0"/>
              <a:t>– </a:t>
            </a:r>
            <a:r>
              <a:rPr lang="en-US" altLang="en-US" sz="2400" dirty="0" smtClean="0"/>
              <a:t>b)</a:t>
            </a:r>
            <a:r>
              <a:rPr lang="en-US" altLang="en-US" sz="2400" b="1" dirty="0" smtClean="0"/>
              <a:t> </a:t>
            </a:r>
            <a:r>
              <a:rPr lang="en-US" altLang="en-US" sz="2400" i="1" dirty="0" smtClean="0"/>
              <a:t>Isobaric Interferences:</a:t>
            </a:r>
            <a:endParaRPr lang="en-US" altLang="en-US" sz="2400" b="1" dirty="0"/>
          </a:p>
        </p:txBody>
      </p:sp>
      <p:sp>
        <p:nvSpPr>
          <p:cNvPr id="89093" name="Text Box 18"/>
          <p:cNvSpPr txBox="1">
            <a:spLocks noChangeArrowheads="1"/>
          </p:cNvSpPr>
          <p:nvPr/>
        </p:nvSpPr>
        <p:spPr bwMode="auto">
          <a:xfrm>
            <a:off x="914400" y="762000"/>
            <a:ext cx="1981200" cy="369332"/>
          </a:xfrm>
          <a:prstGeom prst="rect">
            <a:avLst/>
          </a:prstGeom>
          <a:solidFill>
            <a:srgbClr val="ABD9AC"/>
          </a:solidFill>
          <a:ln>
            <a:noFill/>
          </a:ln>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i="1" dirty="0" smtClean="0">
                <a:solidFill>
                  <a:schemeClr val="tx1"/>
                </a:solidFill>
              </a:rPr>
              <a:t>Atomic Isobars:</a:t>
            </a:r>
            <a:endParaRPr lang="en-US" altLang="en-US" i="1" dirty="0">
              <a:solidFill>
                <a:schemeClr val="tx1"/>
              </a:solidFill>
            </a:endParaRPr>
          </a:p>
        </p:txBody>
      </p:sp>
      <p:sp>
        <p:nvSpPr>
          <p:cNvPr id="89112" name="AutoShape 24"/>
          <p:cNvSpPr>
            <a:spLocks noChangeArrowheads="1"/>
          </p:cNvSpPr>
          <p:nvPr/>
        </p:nvSpPr>
        <p:spPr bwMode="auto">
          <a:xfrm>
            <a:off x="3617913" y="3903761"/>
            <a:ext cx="315150" cy="630079"/>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89113" name="AutoShape 25"/>
          <p:cNvSpPr>
            <a:spLocks noChangeArrowheads="1"/>
          </p:cNvSpPr>
          <p:nvPr/>
        </p:nvSpPr>
        <p:spPr bwMode="auto">
          <a:xfrm>
            <a:off x="3617913" y="3174504"/>
            <a:ext cx="366960"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89115" name="AutoShape 27"/>
          <p:cNvSpPr>
            <a:spLocks noChangeArrowheads="1"/>
          </p:cNvSpPr>
          <p:nvPr/>
        </p:nvSpPr>
        <p:spPr bwMode="auto">
          <a:xfrm>
            <a:off x="5294313" y="3174504"/>
            <a:ext cx="366960"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89116" name="AutoShape 28"/>
          <p:cNvSpPr>
            <a:spLocks noChangeArrowheads="1"/>
          </p:cNvSpPr>
          <p:nvPr/>
        </p:nvSpPr>
        <p:spPr bwMode="auto">
          <a:xfrm>
            <a:off x="5294313" y="3174504"/>
            <a:ext cx="366960" cy="1097994"/>
          </a:xfrm>
          <a:prstGeom prst="r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89118" name="Rectangle 30"/>
          <p:cNvSpPr>
            <a:spLocks noChangeArrowheads="1"/>
          </p:cNvSpPr>
          <p:nvPr/>
        </p:nvSpPr>
        <p:spPr bwMode="auto">
          <a:xfrm>
            <a:off x="3998913" y="403413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a:solidFill>
                <a:srgbClr val="002060"/>
              </a:solidFill>
            </a:endParaRPr>
          </a:p>
        </p:txBody>
      </p:sp>
      <p:sp>
        <p:nvSpPr>
          <p:cNvPr id="10" name="Text Box 18"/>
          <p:cNvSpPr txBox="1">
            <a:spLocks noChangeArrowheads="1"/>
          </p:cNvSpPr>
          <p:nvPr/>
        </p:nvSpPr>
        <p:spPr bwMode="auto">
          <a:xfrm>
            <a:off x="533400" y="1066800"/>
            <a:ext cx="8305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064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indent="0" eaLnBrk="1" hangingPunct="1">
              <a:spcBef>
                <a:spcPct val="50000"/>
              </a:spcBef>
              <a:buClr>
                <a:srgbClr val="002060"/>
              </a:buClr>
              <a:buSzPct val="150000"/>
            </a:pPr>
            <a:r>
              <a:rPr lang="en-US" altLang="en-US" sz="1600" dirty="0" smtClean="0">
                <a:solidFill>
                  <a:schemeClr val="tx1"/>
                </a:solidFill>
              </a:rPr>
              <a:t>Several isobars can be eliminated just by using </a:t>
            </a:r>
            <a:r>
              <a:rPr lang="en-US" altLang="en-US" sz="1600" dirty="0" err="1" smtClean="0">
                <a:solidFill>
                  <a:schemeClr val="tx1"/>
                </a:solidFill>
              </a:rPr>
              <a:t>negatitve</a:t>
            </a:r>
            <a:r>
              <a:rPr lang="en-US" altLang="en-US" sz="1600" dirty="0" smtClean="0">
                <a:solidFill>
                  <a:schemeClr val="tx1"/>
                </a:solidFill>
              </a:rPr>
              <a:t> </a:t>
            </a:r>
            <a:r>
              <a:rPr lang="en-US" altLang="en-US" sz="1600" dirty="0" smtClean="0">
                <a:solidFill>
                  <a:schemeClr val="tx1"/>
                </a:solidFill>
              </a:rPr>
              <a:t>ions:</a:t>
            </a:r>
            <a:endParaRPr lang="en-US" altLang="en-US" sz="1600" dirty="0">
              <a:solidFill>
                <a:schemeClr val="tx1"/>
              </a:solidFill>
            </a:endParaRPr>
          </a:p>
        </p:txBody>
      </p:sp>
      <p:sp>
        <p:nvSpPr>
          <p:cNvPr id="11" name="Text Box 18"/>
          <p:cNvSpPr txBox="1">
            <a:spLocks noChangeArrowheads="1"/>
          </p:cNvSpPr>
          <p:nvPr/>
        </p:nvSpPr>
        <p:spPr bwMode="auto">
          <a:xfrm>
            <a:off x="609600" y="3014246"/>
            <a:ext cx="74528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064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indent="0" eaLnBrk="1" hangingPunct="1">
              <a:spcBef>
                <a:spcPct val="50000"/>
              </a:spcBef>
              <a:buClr>
                <a:srgbClr val="002060"/>
              </a:buClr>
              <a:buSzPct val="150000"/>
            </a:pPr>
            <a:r>
              <a:rPr lang="en-US" altLang="en-US" sz="1600" dirty="0" smtClean="0">
                <a:solidFill>
                  <a:schemeClr val="tx1"/>
                </a:solidFill>
              </a:rPr>
              <a:t>e.g. </a:t>
            </a:r>
            <a:r>
              <a:rPr lang="en-US" altLang="en-US" sz="1600" baseline="30000" dirty="0" smtClean="0">
                <a:solidFill>
                  <a:schemeClr val="tx1"/>
                </a:solidFill>
              </a:rPr>
              <a:t>12</a:t>
            </a:r>
            <a:r>
              <a:rPr lang="en-US" altLang="en-US" sz="1600" dirty="0" smtClean="0">
                <a:solidFill>
                  <a:schemeClr val="tx1"/>
                </a:solidFill>
              </a:rPr>
              <a:t>CH</a:t>
            </a:r>
            <a:r>
              <a:rPr lang="en-US" altLang="en-US" sz="1600" baseline="-25000" dirty="0" smtClean="0">
                <a:solidFill>
                  <a:schemeClr val="tx1"/>
                </a:solidFill>
              </a:rPr>
              <a:t>2</a:t>
            </a:r>
            <a:r>
              <a:rPr lang="en-US" altLang="en-US" sz="1600" dirty="0" smtClean="0">
                <a:solidFill>
                  <a:schemeClr val="tx1"/>
                </a:solidFill>
              </a:rPr>
              <a:t>, </a:t>
            </a:r>
            <a:r>
              <a:rPr lang="en-US" altLang="en-US" sz="1600" baseline="30000" dirty="0" smtClean="0">
                <a:solidFill>
                  <a:schemeClr val="tx1"/>
                </a:solidFill>
              </a:rPr>
              <a:t>13</a:t>
            </a:r>
            <a:r>
              <a:rPr lang="en-US" altLang="en-US" sz="1600" dirty="0" smtClean="0">
                <a:solidFill>
                  <a:schemeClr val="tx1"/>
                </a:solidFill>
              </a:rPr>
              <a:t>CH, </a:t>
            </a:r>
            <a:r>
              <a:rPr lang="en-US" altLang="en-US" sz="1600" baseline="30000" dirty="0" smtClean="0">
                <a:solidFill>
                  <a:schemeClr val="tx1"/>
                </a:solidFill>
              </a:rPr>
              <a:t>7</a:t>
            </a:r>
            <a:r>
              <a:rPr lang="en-US" altLang="en-US" sz="1600" dirty="0" smtClean="0">
                <a:solidFill>
                  <a:schemeClr val="tx1"/>
                </a:solidFill>
              </a:rPr>
              <a:t>Li</a:t>
            </a:r>
            <a:r>
              <a:rPr lang="en-US" altLang="en-US" sz="1600" baseline="-25000" dirty="0" smtClean="0">
                <a:solidFill>
                  <a:schemeClr val="tx1"/>
                </a:solidFill>
              </a:rPr>
              <a:t>2</a:t>
            </a:r>
            <a:r>
              <a:rPr lang="en-US" altLang="en-US" sz="1600" dirty="0" smtClean="0">
                <a:solidFill>
                  <a:schemeClr val="tx1"/>
                </a:solidFill>
              </a:rPr>
              <a:t> for </a:t>
            </a:r>
            <a:r>
              <a:rPr lang="en-US" altLang="en-US" sz="1600" baseline="30000" dirty="0" smtClean="0">
                <a:solidFill>
                  <a:schemeClr val="tx1"/>
                </a:solidFill>
              </a:rPr>
              <a:t>14</a:t>
            </a:r>
            <a:r>
              <a:rPr lang="en-US" altLang="en-US" sz="1600" dirty="0" smtClean="0">
                <a:solidFill>
                  <a:schemeClr val="tx1"/>
                </a:solidFill>
              </a:rPr>
              <a:t> C analysis –</a:t>
            </a:r>
            <a:r>
              <a:rPr lang="en-US" altLang="en-US" sz="1600" i="1" dirty="0" smtClean="0">
                <a:solidFill>
                  <a:schemeClr val="tx1"/>
                </a:solidFill>
              </a:rPr>
              <a:t> broken up in the accelerator HV terminal</a:t>
            </a:r>
            <a:endParaRPr lang="en-US" altLang="en-US" sz="1600" dirty="0">
              <a:solidFill>
                <a:schemeClr val="tx1"/>
              </a:solidFill>
            </a:endParaRPr>
          </a:p>
        </p:txBody>
      </p:sp>
      <p:sp>
        <p:nvSpPr>
          <p:cNvPr id="14" name="Text Box 18"/>
          <p:cNvSpPr txBox="1">
            <a:spLocks noChangeArrowheads="1"/>
          </p:cNvSpPr>
          <p:nvPr/>
        </p:nvSpPr>
        <p:spPr bwMode="auto">
          <a:xfrm>
            <a:off x="1066800" y="1371600"/>
            <a:ext cx="7010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064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indent="0" eaLnBrk="1" hangingPunct="1">
              <a:spcBef>
                <a:spcPct val="50000"/>
              </a:spcBef>
              <a:buClr>
                <a:srgbClr val="002060"/>
              </a:buClr>
              <a:buSzPct val="150000"/>
            </a:pPr>
            <a:r>
              <a:rPr lang="en-US" altLang="en-US" sz="1600" baseline="30000" dirty="0" smtClean="0">
                <a:solidFill>
                  <a:schemeClr val="tx1"/>
                </a:solidFill>
              </a:rPr>
              <a:t>14</a:t>
            </a:r>
            <a:r>
              <a:rPr lang="en-US" altLang="en-US" sz="1600" dirty="0" smtClean="0">
                <a:solidFill>
                  <a:schemeClr val="tx1"/>
                </a:solidFill>
              </a:rPr>
              <a:t>N  for </a:t>
            </a:r>
            <a:r>
              <a:rPr lang="en-US" altLang="en-US" sz="1600" baseline="30000" dirty="0" smtClean="0">
                <a:solidFill>
                  <a:schemeClr val="tx1"/>
                </a:solidFill>
              </a:rPr>
              <a:t>14</a:t>
            </a:r>
            <a:r>
              <a:rPr lang="en-US" altLang="en-US" sz="1600" dirty="0" smtClean="0">
                <a:solidFill>
                  <a:schemeClr val="tx1"/>
                </a:solidFill>
              </a:rPr>
              <a:t>C analysis, </a:t>
            </a:r>
            <a:r>
              <a:rPr lang="en-US" altLang="en-US" sz="1600" baseline="30000" dirty="0">
                <a:solidFill>
                  <a:schemeClr val="tx1"/>
                </a:solidFill>
              </a:rPr>
              <a:t>26</a:t>
            </a:r>
            <a:r>
              <a:rPr lang="en-US" altLang="en-US" sz="1600" dirty="0">
                <a:solidFill>
                  <a:schemeClr val="tx1"/>
                </a:solidFill>
              </a:rPr>
              <a:t>Mg  for </a:t>
            </a:r>
            <a:r>
              <a:rPr lang="en-US" altLang="en-US" sz="1600" baseline="30000" dirty="0">
                <a:solidFill>
                  <a:schemeClr val="tx1"/>
                </a:solidFill>
              </a:rPr>
              <a:t>26</a:t>
            </a:r>
            <a:r>
              <a:rPr lang="en-US" altLang="en-US" sz="1600" dirty="0">
                <a:solidFill>
                  <a:schemeClr val="tx1"/>
                </a:solidFill>
              </a:rPr>
              <a:t>Al </a:t>
            </a:r>
            <a:r>
              <a:rPr lang="en-US" altLang="en-US" sz="1600" dirty="0" smtClean="0">
                <a:solidFill>
                  <a:schemeClr val="tx1"/>
                </a:solidFill>
              </a:rPr>
              <a:t>analysis, </a:t>
            </a:r>
            <a:r>
              <a:rPr lang="en-US" altLang="en-US" sz="1600" baseline="30000" dirty="0">
                <a:solidFill>
                  <a:schemeClr val="tx1"/>
                </a:solidFill>
              </a:rPr>
              <a:t>129</a:t>
            </a:r>
            <a:r>
              <a:rPr lang="en-US" altLang="en-US" sz="1600" dirty="0">
                <a:solidFill>
                  <a:schemeClr val="tx1"/>
                </a:solidFill>
              </a:rPr>
              <a:t>Xe  for </a:t>
            </a:r>
            <a:r>
              <a:rPr lang="en-US" altLang="en-US" sz="1600" baseline="30000" dirty="0">
                <a:solidFill>
                  <a:schemeClr val="tx1"/>
                </a:solidFill>
              </a:rPr>
              <a:t>129</a:t>
            </a:r>
            <a:r>
              <a:rPr lang="en-US" altLang="en-US" sz="1600" dirty="0">
                <a:solidFill>
                  <a:schemeClr val="tx1"/>
                </a:solidFill>
              </a:rPr>
              <a:t>I </a:t>
            </a:r>
            <a:r>
              <a:rPr lang="en-US" altLang="en-US" sz="1600" dirty="0" smtClean="0">
                <a:solidFill>
                  <a:schemeClr val="tx1"/>
                </a:solidFill>
              </a:rPr>
              <a:t>analysis</a:t>
            </a:r>
            <a:endParaRPr lang="en-US" altLang="en-US" sz="1600" dirty="0">
              <a:solidFill>
                <a:schemeClr val="tx1"/>
              </a:solidFill>
            </a:endParaRPr>
          </a:p>
        </p:txBody>
      </p:sp>
      <p:sp>
        <p:nvSpPr>
          <p:cNvPr id="17" name="Text Box 18"/>
          <p:cNvSpPr txBox="1">
            <a:spLocks noChangeArrowheads="1"/>
          </p:cNvSpPr>
          <p:nvPr/>
        </p:nvSpPr>
        <p:spPr bwMode="auto">
          <a:xfrm>
            <a:off x="533400" y="1752600"/>
            <a:ext cx="8534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064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indent="0" eaLnBrk="1" hangingPunct="1">
              <a:spcBef>
                <a:spcPct val="50000"/>
              </a:spcBef>
              <a:buClr>
                <a:srgbClr val="002060"/>
              </a:buClr>
              <a:buSzPct val="150000"/>
            </a:pPr>
            <a:r>
              <a:rPr lang="en-US" altLang="en-US" sz="1600" dirty="0" smtClean="0">
                <a:solidFill>
                  <a:schemeClr val="tx1"/>
                </a:solidFill>
              </a:rPr>
              <a:t>Others can be attenuated using higher energy and interacting with gases or foils:</a:t>
            </a:r>
            <a:endParaRPr lang="en-US" altLang="en-US" sz="1600" dirty="0">
              <a:solidFill>
                <a:schemeClr val="tx1"/>
              </a:solidFill>
            </a:endParaRPr>
          </a:p>
        </p:txBody>
      </p:sp>
      <p:sp>
        <p:nvSpPr>
          <p:cNvPr id="18" name="Text Box 18"/>
          <p:cNvSpPr txBox="1">
            <a:spLocks noChangeArrowheads="1"/>
          </p:cNvSpPr>
          <p:nvPr/>
        </p:nvSpPr>
        <p:spPr bwMode="auto">
          <a:xfrm>
            <a:off x="1066800" y="2037080"/>
            <a:ext cx="7543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064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indent="0" eaLnBrk="1" hangingPunct="1">
              <a:spcBef>
                <a:spcPct val="50000"/>
              </a:spcBef>
              <a:buClr>
                <a:srgbClr val="002060"/>
              </a:buClr>
              <a:buSzPct val="150000"/>
            </a:pPr>
            <a:r>
              <a:rPr lang="en-US" altLang="en-US" sz="1600" dirty="0" smtClean="0">
                <a:solidFill>
                  <a:schemeClr val="tx1"/>
                </a:solidFill>
              </a:rPr>
              <a:t>e.g. </a:t>
            </a:r>
            <a:r>
              <a:rPr lang="en-US" altLang="en-US" sz="1600" baseline="30000" dirty="0" smtClean="0">
                <a:solidFill>
                  <a:schemeClr val="tx1"/>
                </a:solidFill>
              </a:rPr>
              <a:t>10</a:t>
            </a:r>
            <a:r>
              <a:rPr lang="en-US" altLang="en-US" sz="1600" dirty="0" smtClean="0">
                <a:solidFill>
                  <a:schemeClr val="tx1"/>
                </a:solidFill>
              </a:rPr>
              <a:t>B  for </a:t>
            </a:r>
            <a:r>
              <a:rPr lang="en-US" altLang="en-US" sz="1600" baseline="30000" dirty="0" smtClean="0">
                <a:solidFill>
                  <a:schemeClr val="tx1"/>
                </a:solidFill>
              </a:rPr>
              <a:t>10</a:t>
            </a:r>
            <a:r>
              <a:rPr lang="en-US" altLang="en-US" sz="1600" dirty="0" smtClean="0">
                <a:solidFill>
                  <a:schemeClr val="tx1"/>
                </a:solidFill>
              </a:rPr>
              <a:t>Be analysis –</a:t>
            </a:r>
            <a:r>
              <a:rPr lang="en-US" altLang="en-US" sz="1600" i="1" dirty="0" smtClean="0">
                <a:solidFill>
                  <a:schemeClr val="tx1"/>
                </a:solidFill>
              </a:rPr>
              <a:t> requires higher energy for heavier masses</a:t>
            </a:r>
            <a:endParaRPr lang="en-US" altLang="en-US" sz="1600" dirty="0">
              <a:solidFill>
                <a:schemeClr val="tx1"/>
              </a:solidFill>
            </a:endParaRPr>
          </a:p>
        </p:txBody>
      </p:sp>
      <p:sp>
        <p:nvSpPr>
          <p:cNvPr id="19" name="Text Box 18"/>
          <p:cNvSpPr txBox="1">
            <a:spLocks noChangeArrowheads="1"/>
          </p:cNvSpPr>
          <p:nvPr/>
        </p:nvSpPr>
        <p:spPr bwMode="auto">
          <a:xfrm>
            <a:off x="914400" y="2675692"/>
            <a:ext cx="2286000" cy="369332"/>
          </a:xfrm>
          <a:prstGeom prst="rect">
            <a:avLst/>
          </a:prstGeom>
          <a:solidFill>
            <a:srgbClr val="F2FAA8"/>
          </a:solidFill>
          <a:ln>
            <a:noFill/>
          </a:ln>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i="1" dirty="0" smtClean="0">
                <a:solidFill>
                  <a:schemeClr val="tx1"/>
                </a:solidFill>
              </a:rPr>
              <a:t>Molecular Isobars:</a:t>
            </a:r>
            <a:endParaRPr lang="en-US" altLang="en-US" i="1" dirty="0">
              <a:solidFill>
                <a:schemeClr val="tx1"/>
              </a:solidFill>
            </a:endParaRPr>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
        <p:nvSpPr>
          <p:cNvPr id="23" name="Text Box 18"/>
          <p:cNvSpPr txBox="1">
            <a:spLocks noChangeArrowheads="1"/>
          </p:cNvSpPr>
          <p:nvPr/>
        </p:nvSpPr>
        <p:spPr bwMode="auto">
          <a:xfrm>
            <a:off x="914400" y="3897868"/>
            <a:ext cx="5867400" cy="369332"/>
          </a:xfrm>
          <a:prstGeom prst="rect">
            <a:avLst/>
          </a:prstGeom>
          <a:solidFill>
            <a:srgbClr val="EA671E">
              <a:alpha val="58000"/>
            </a:srgbClr>
          </a:solidFill>
          <a:ln>
            <a:noFill/>
          </a:ln>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i="1" dirty="0" smtClean="0">
                <a:solidFill>
                  <a:schemeClr val="tx1"/>
                </a:solidFill>
              </a:rPr>
              <a:t>New  Approaches for  Atomic (and Molecular) Isobars:</a:t>
            </a:r>
            <a:endParaRPr lang="en-US" altLang="en-US" i="1" dirty="0">
              <a:solidFill>
                <a:schemeClr val="tx1"/>
              </a:solidFill>
            </a:endParaRPr>
          </a:p>
        </p:txBody>
      </p:sp>
      <p:sp>
        <p:nvSpPr>
          <p:cNvPr id="24" name="Text Box 18"/>
          <p:cNvSpPr txBox="1">
            <a:spLocks noChangeArrowheads="1"/>
          </p:cNvSpPr>
          <p:nvPr/>
        </p:nvSpPr>
        <p:spPr bwMode="auto">
          <a:xfrm>
            <a:off x="579120" y="4309646"/>
            <a:ext cx="80314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064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indent="0" eaLnBrk="1" hangingPunct="1">
              <a:spcBef>
                <a:spcPct val="50000"/>
              </a:spcBef>
              <a:buClr>
                <a:srgbClr val="002060"/>
              </a:buClr>
              <a:buSzPct val="150000"/>
            </a:pPr>
            <a:r>
              <a:rPr lang="en-US" altLang="en-US" sz="1600" dirty="0" smtClean="0">
                <a:solidFill>
                  <a:schemeClr val="tx1"/>
                </a:solidFill>
              </a:rPr>
              <a:t>1. Retard ions from ion source energy (E &gt; 35 keV) to eV scale energies</a:t>
            </a:r>
            <a:endParaRPr lang="en-US" altLang="en-US" sz="1600" dirty="0">
              <a:solidFill>
                <a:schemeClr val="tx1"/>
              </a:solidFill>
            </a:endParaRPr>
          </a:p>
        </p:txBody>
      </p:sp>
      <p:sp>
        <p:nvSpPr>
          <p:cNvPr id="25" name="Text Box 18"/>
          <p:cNvSpPr txBox="1">
            <a:spLocks noChangeArrowheads="1"/>
          </p:cNvSpPr>
          <p:nvPr/>
        </p:nvSpPr>
        <p:spPr bwMode="auto">
          <a:xfrm>
            <a:off x="579120" y="4648200"/>
            <a:ext cx="84886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064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indent="0" eaLnBrk="1" hangingPunct="1">
              <a:spcBef>
                <a:spcPct val="50000"/>
              </a:spcBef>
              <a:buClr>
                <a:srgbClr val="002060"/>
              </a:buClr>
              <a:buSzPct val="150000"/>
            </a:pPr>
            <a:r>
              <a:rPr lang="en-US" altLang="en-US" sz="1600" dirty="0" smtClean="0">
                <a:solidFill>
                  <a:schemeClr val="tx1"/>
                </a:solidFill>
              </a:rPr>
              <a:t>2(a) Either use gas-ion collisions to “chemically” remove the isobar (as in ICP-QQQ-MS) or</a:t>
            </a:r>
            <a:endParaRPr lang="en-US" altLang="en-US" sz="1600" dirty="0">
              <a:solidFill>
                <a:schemeClr val="tx1"/>
              </a:solidFill>
            </a:endParaRPr>
          </a:p>
        </p:txBody>
      </p:sp>
      <p:sp>
        <p:nvSpPr>
          <p:cNvPr id="26" name="Text Box 18"/>
          <p:cNvSpPr txBox="1">
            <a:spLocks noChangeArrowheads="1"/>
          </p:cNvSpPr>
          <p:nvPr/>
        </p:nvSpPr>
        <p:spPr bwMode="auto">
          <a:xfrm>
            <a:off x="589280" y="4995446"/>
            <a:ext cx="83362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064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indent="0" eaLnBrk="1" hangingPunct="1">
              <a:spcBef>
                <a:spcPct val="50000"/>
              </a:spcBef>
              <a:buClr>
                <a:srgbClr val="002060"/>
              </a:buClr>
              <a:buSzPct val="150000"/>
            </a:pPr>
            <a:r>
              <a:rPr lang="en-US" altLang="en-US" sz="1600" dirty="0" smtClean="0">
                <a:solidFill>
                  <a:schemeClr val="tx1"/>
                </a:solidFill>
              </a:rPr>
              <a:t>2(b) Use photon-ion interactions to selectively de-ionize the isobar</a:t>
            </a:r>
            <a:endParaRPr lang="en-US" altLang="en-US" sz="1600" dirty="0">
              <a:solidFill>
                <a:schemeClr val="tx1"/>
              </a:solidFill>
            </a:endParaRPr>
          </a:p>
        </p:txBody>
      </p:sp>
      <p:sp>
        <p:nvSpPr>
          <p:cNvPr id="22" name="Text Box 18"/>
          <p:cNvSpPr txBox="1">
            <a:spLocks noChangeArrowheads="1"/>
          </p:cNvSpPr>
          <p:nvPr/>
        </p:nvSpPr>
        <p:spPr bwMode="auto">
          <a:xfrm>
            <a:off x="762000" y="5605046"/>
            <a:ext cx="7086600" cy="369332"/>
          </a:xfrm>
          <a:prstGeom prst="rect">
            <a:avLst/>
          </a:prstGeom>
          <a:solidFill>
            <a:schemeClr val="accent1">
              <a:lumMod val="20000"/>
              <a:lumOff val="80000"/>
            </a:schemeClr>
          </a:solidFill>
          <a:ln>
            <a:noFill/>
          </a:ln>
          <a:extLst/>
        </p:spPr>
        <p:txBody>
          <a:bodyPr wrap="square">
            <a:spAutoFit/>
          </a:bodyPr>
          <a:lstStyle>
            <a:lvl1pPr indent="406400">
              <a:tabLst>
                <a:tab pos="739775" algn="l"/>
              </a:tabLst>
              <a:defRPr>
                <a:solidFill>
                  <a:srgbClr val="66FF33"/>
                </a:solidFill>
                <a:latin typeface="Arial" charset="0"/>
              </a:defRPr>
            </a:lvl1pPr>
            <a:lvl2pPr marL="742950" indent="-285750">
              <a:tabLst>
                <a:tab pos="739775" algn="l"/>
              </a:tabLst>
              <a:defRPr>
                <a:solidFill>
                  <a:srgbClr val="66FF33"/>
                </a:solidFill>
                <a:latin typeface="Arial" charset="0"/>
              </a:defRPr>
            </a:lvl2pPr>
            <a:lvl3pPr marL="1143000" indent="-228600">
              <a:tabLst>
                <a:tab pos="739775" algn="l"/>
              </a:tabLst>
              <a:defRPr>
                <a:solidFill>
                  <a:srgbClr val="66FF33"/>
                </a:solidFill>
                <a:latin typeface="Arial" charset="0"/>
              </a:defRPr>
            </a:lvl3pPr>
            <a:lvl4pPr marL="1600200" indent="-228600">
              <a:tabLst>
                <a:tab pos="739775" algn="l"/>
              </a:tabLst>
              <a:defRPr>
                <a:solidFill>
                  <a:srgbClr val="66FF33"/>
                </a:solidFill>
                <a:latin typeface="Arial" charset="0"/>
              </a:defRPr>
            </a:lvl4pPr>
            <a:lvl5pPr marL="2057400" indent="-228600">
              <a:tabLst>
                <a:tab pos="739775" algn="l"/>
              </a:tabLst>
              <a:defRPr>
                <a:solidFill>
                  <a:srgbClr val="66FF33"/>
                </a:solidFill>
                <a:latin typeface="Arial" charset="0"/>
              </a:defRPr>
            </a:lvl5pPr>
            <a:lvl6pPr marL="2514600" indent="-228600" eaLnBrk="0" fontAlgn="base" hangingPunct="0">
              <a:spcBef>
                <a:spcPct val="0"/>
              </a:spcBef>
              <a:spcAft>
                <a:spcPct val="0"/>
              </a:spcAft>
              <a:tabLst>
                <a:tab pos="739775" algn="l"/>
              </a:tabLst>
              <a:defRPr>
                <a:solidFill>
                  <a:srgbClr val="66FF33"/>
                </a:solidFill>
                <a:latin typeface="Arial" charset="0"/>
              </a:defRPr>
            </a:lvl6pPr>
            <a:lvl7pPr marL="2971800" indent="-228600" eaLnBrk="0" fontAlgn="base" hangingPunct="0">
              <a:spcBef>
                <a:spcPct val="0"/>
              </a:spcBef>
              <a:spcAft>
                <a:spcPct val="0"/>
              </a:spcAft>
              <a:tabLst>
                <a:tab pos="739775" algn="l"/>
              </a:tabLst>
              <a:defRPr>
                <a:solidFill>
                  <a:srgbClr val="66FF33"/>
                </a:solidFill>
                <a:latin typeface="Arial" charset="0"/>
              </a:defRPr>
            </a:lvl7pPr>
            <a:lvl8pPr marL="3429000" indent="-228600" eaLnBrk="0" fontAlgn="base" hangingPunct="0">
              <a:spcBef>
                <a:spcPct val="0"/>
              </a:spcBef>
              <a:spcAft>
                <a:spcPct val="0"/>
              </a:spcAft>
              <a:tabLst>
                <a:tab pos="739775" algn="l"/>
              </a:tabLst>
              <a:defRPr>
                <a:solidFill>
                  <a:srgbClr val="66FF33"/>
                </a:solidFill>
                <a:latin typeface="Arial" charset="0"/>
              </a:defRPr>
            </a:lvl8pPr>
            <a:lvl9pPr marL="3886200" indent="-228600" eaLnBrk="0" fontAlgn="base" hangingPunct="0">
              <a:spcBef>
                <a:spcPct val="0"/>
              </a:spcBef>
              <a:spcAft>
                <a:spcPct val="0"/>
              </a:spcAft>
              <a:tabLst>
                <a:tab pos="739775" algn="l"/>
              </a:tabLst>
              <a:defRPr>
                <a:solidFill>
                  <a:srgbClr val="66FF33"/>
                </a:solidFill>
                <a:latin typeface="Arial" charset="0"/>
              </a:defRPr>
            </a:lvl9pPr>
          </a:lstStyle>
          <a:p>
            <a:pPr indent="0" eaLnBrk="1" hangingPunct="1">
              <a:spcBef>
                <a:spcPct val="50000"/>
              </a:spcBef>
              <a:buClr>
                <a:srgbClr val="002060"/>
              </a:buClr>
              <a:buSzPct val="150000"/>
            </a:pPr>
            <a:r>
              <a:rPr lang="en-US" altLang="en-US" i="1" dirty="0" smtClean="0">
                <a:solidFill>
                  <a:schemeClr val="tx1"/>
                </a:solidFill>
              </a:rPr>
              <a:t>Process in 2(a) developed as the Isobar Separator for Anions (ISA)</a:t>
            </a:r>
            <a:endParaRPr lang="en-US" altLang="en-US" i="1" dirty="0">
              <a:solidFill>
                <a:schemeClr val="tx1"/>
              </a:solidFill>
            </a:endParaRPr>
          </a:p>
        </p:txBody>
      </p:sp>
    </p:spTree>
    <p:extLst>
      <p:ext uri="{BB962C8B-B14F-4D97-AF65-F5344CB8AC3E}">
        <p14:creationId xmlns:p14="http://schemas.microsoft.com/office/powerpoint/2010/main" val="2755665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P spid="17" grpId="0"/>
      <p:bldP spid="18" grpId="0"/>
      <p:bldP spid="19" grpId="0" animBg="1"/>
      <p:bldP spid="23" grpId="0" animBg="1"/>
      <p:bldP spid="24" grpId="0"/>
      <p:bldP spid="25" grpId="0"/>
      <p:bldP spid="26" grpId="0"/>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41" name="Text Box 5"/>
          <p:cNvSpPr txBox="1">
            <a:spLocks noChangeArrowheads="1"/>
          </p:cNvSpPr>
          <p:nvPr/>
        </p:nvSpPr>
        <p:spPr bwMode="auto">
          <a:xfrm>
            <a:off x="767080" y="381000"/>
            <a:ext cx="73101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66FF33"/>
                </a:solidFill>
                <a:latin typeface="Arial" charset="0"/>
              </a:defRPr>
            </a:lvl1pPr>
            <a:lvl2pPr marL="742950" indent="-285750">
              <a:defRPr>
                <a:solidFill>
                  <a:srgbClr val="66FF33"/>
                </a:solidFill>
                <a:latin typeface="Arial" charset="0"/>
              </a:defRPr>
            </a:lvl2pPr>
            <a:lvl3pPr marL="1143000" indent="-228600">
              <a:defRPr>
                <a:solidFill>
                  <a:srgbClr val="66FF33"/>
                </a:solidFill>
                <a:latin typeface="Arial" charset="0"/>
              </a:defRPr>
            </a:lvl3pPr>
            <a:lvl4pPr marL="1600200" indent="-228600">
              <a:defRPr>
                <a:solidFill>
                  <a:srgbClr val="66FF33"/>
                </a:solidFill>
                <a:latin typeface="Arial" charset="0"/>
              </a:defRPr>
            </a:lvl4pPr>
            <a:lvl5pPr marL="2057400" indent="-228600">
              <a:defRPr>
                <a:solidFill>
                  <a:srgbClr val="66FF33"/>
                </a:solidFill>
                <a:latin typeface="Arial" charset="0"/>
              </a:defRPr>
            </a:lvl5pPr>
            <a:lvl6pPr marL="2514600" indent="-228600" eaLnBrk="0" fontAlgn="base" hangingPunct="0">
              <a:spcBef>
                <a:spcPct val="0"/>
              </a:spcBef>
              <a:spcAft>
                <a:spcPct val="0"/>
              </a:spcAft>
              <a:defRPr>
                <a:solidFill>
                  <a:srgbClr val="66FF33"/>
                </a:solidFill>
                <a:latin typeface="Arial" charset="0"/>
              </a:defRPr>
            </a:lvl6pPr>
            <a:lvl7pPr marL="2971800" indent="-228600" eaLnBrk="0" fontAlgn="base" hangingPunct="0">
              <a:spcBef>
                <a:spcPct val="0"/>
              </a:spcBef>
              <a:spcAft>
                <a:spcPct val="0"/>
              </a:spcAft>
              <a:defRPr>
                <a:solidFill>
                  <a:srgbClr val="66FF33"/>
                </a:solidFill>
                <a:latin typeface="Arial" charset="0"/>
              </a:defRPr>
            </a:lvl7pPr>
            <a:lvl8pPr marL="3429000" indent="-228600" eaLnBrk="0" fontAlgn="base" hangingPunct="0">
              <a:spcBef>
                <a:spcPct val="0"/>
              </a:spcBef>
              <a:spcAft>
                <a:spcPct val="0"/>
              </a:spcAft>
              <a:defRPr>
                <a:solidFill>
                  <a:srgbClr val="66FF33"/>
                </a:solidFill>
                <a:latin typeface="Arial" charset="0"/>
              </a:defRPr>
            </a:lvl8pPr>
            <a:lvl9pPr marL="3886200" indent="-228600" eaLnBrk="0" fontAlgn="base" hangingPunct="0">
              <a:spcBef>
                <a:spcPct val="0"/>
              </a:spcBef>
              <a:spcAft>
                <a:spcPct val="0"/>
              </a:spcAft>
              <a:defRPr>
                <a:solidFill>
                  <a:srgbClr val="66FF33"/>
                </a:solidFill>
                <a:latin typeface="Arial" charset="0"/>
              </a:defRPr>
            </a:lvl9pPr>
          </a:lstStyle>
          <a:p>
            <a:pPr eaLnBrk="1" hangingPunct="1">
              <a:spcBef>
                <a:spcPct val="50000"/>
              </a:spcBef>
            </a:pPr>
            <a:r>
              <a:rPr lang="en-US" altLang="en-US" sz="2000" b="1" i="1" dirty="0" smtClean="0">
                <a:solidFill>
                  <a:schemeClr val="tx1"/>
                </a:solidFill>
              </a:rPr>
              <a:t>3. Second Injection Line – overall layout</a:t>
            </a:r>
            <a:endParaRPr lang="en-US" altLang="en-US" sz="2000" b="1" i="1" dirty="0">
              <a:solidFill>
                <a:schemeClr val="tx1"/>
              </a:solidFill>
            </a:endParaRPr>
          </a:p>
        </p:txBody>
      </p:sp>
      <p:sp>
        <p:nvSpPr>
          <p:cNvPr id="2" name="Rectangle 1"/>
          <p:cNvSpPr/>
          <p:nvPr/>
        </p:nvSpPr>
        <p:spPr>
          <a:xfrm>
            <a:off x="4447607" y="3244334"/>
            <a:ext cx="248786" cy="369332"/>
          </a:xfrm>
          <a:prstGeom prst="rect">
            <a:avLst/>
          </a:prstGeom>
        </p:spPr>
        <p:txBody>
          <a:bodyPr wrap="none">
            <a:spAutoFit/>
          </a:bodyPr>
          <a:lstStyle/>
          <a:p>
            <a:r>
              <a:rPr lang="en-CA" dirty="0"/>
              <a:t> </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98" t="22270" r="298" b="16295"/>
          <a:stretch/>
        </p:blipFill>
        <p:spPr>
          <a:xfrm>
            <a:off x="134470" y="1730414"/>
            <a:ext cx="8875059" cy="4213186"/>
          </a:xfrm>
          <a:prstGeom prst="rect">
            <a:avLst/>
          </a:prstGeom>
        </p:spPr>
      </p:pic>
      <p:cxnSp>
        <p:nvCxnSpPr>
          <p:cNvPr id="5" name="Straight Connector 4"/>
          <p:cNvCxnSpPr/>
          <p:nvPr/>
        </p:nvCxnSpPr>
        <p:spPr>
          <a:xfrm>
            <a:off x="3048000" y="1454551"/>
            <a:ext cx="0" cy="990600"/>
          </a:xfrm>
          <a:prstGeom prst="line">
            <a:avLst/>
          </a:prstGeom>
          <a:ln w="158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038600" y="3816751"/>
            <a:ext cx="0" cy="1676400"/>
          </a:xfrm>
          <a:prstGeom prst="line">
            <a:avLst/>
          </a:prstGeom>
          <a:ln w="158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76600" y="2846407"/>
            <a:ext cx="762000" cy="785678"/>
          </a:xfrm>
          <a:prstGeom prst="line">
            <a:avLst/>
          </a:prstGeom>
          <a:ln w="158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22169" y="933510"/>
            <a:ext cx="1973431" cy="584775"/>
          </a:xfrm>
          <a:prstGeom prst="rect">
            <a:avLst/>
          </a:prstGeom>
          <a:noFill/>
        </p:spPr>
        <p:txBody>
          <a:bodyPr wrap="square" rtlCol="0">
            <a:spAutoFit/>
          </a:bodyPr>
          <a:lstStyle/>
          <a:p>
            <a:pPr algn="ctr"/>
            <a:r>
              <a:rPr lang="en-CA" sz="1600" dirty="0" smtClean="0"/>
              <a:t>Injector 1</a:t>
            </a:r>
          </a:p>
          <a:p>
            <a:pPr algn="ctr"/>
            <a:r>
              <a:rPr lang="en-CA" sz="1600" dirty="0" smtClean="0"/>
              <a:t>(Supplied by HVE)</a:t>
            </a:r>
            <a:endParaRPr lang="en-CA" sz="1600" dirty="0"/>
          </a:p>
        </p:txBody>
      </p:sp>
      <p:cxnSp>
        <p:nvCxnSpPr>
          <p:cNvPr id="21" name="Straight Connector 20"/>
          <p:cNvCxnSpPr/>
          <p:nvPr/>
        </p:nvCxnSpPr>
        <p:spPr>
          <a:xfrm>
            <a:off x="3048000" y="1066800"/>
            <a:ext cx="0" cy="990600"/>
          </a:xfrm>
          <a:prstGeom prst="line">
            <a:avLst/>
          </a:prstGeom>
          <a:ln w="158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732169" y="939225"/>
            <a:ext cx="1973431" cy="584775"/>
          </a:xfrm>
          <a:prstGeom prst="rect">
            <a:avLst/>
          </a:prstGeom>
          <a:noFill/>
        </p:spPr>
        <p:txBody>
          <a:bodyPr wrap="square" rtlCol="0">
            <a:spAutoFit/>
          </a:bodyPr>
          <a:lstStyle/>
          <a:p>
            <a:pPr algn="ctr"/>
            <a:r>
              <a:rPr lang="en-CA" sz="1600" dirty="0" smtClean="0"/>
              <a:t>Injector 2</a:t>
            </a:r>
          </a:p>
          <a:p>
            <a:pPr algn="ctr"/>
            <a:r>
              <a:rPr lang="en-CA" sz="1600" dirty="0" smtClean="0"/>
              <a:t>“Innovation Line”</a:t>
            </a:r>
            <a:endParaRPr lang="en-CA" sz="1600" dirty="0"/>
          </a:p>
        </p:txBody>
      </p:sp>
      <p:sp>
        <p:nvSpPr>
          <p:cNvPr id="14" name="TextBox 13"/>
          <p:cNvSpPr txBox="1"/>
          <p:nvPr/>
        </p:nvSpPr>
        <p:spPr>
          <a:xfrm>
            <a:off x="5334000" y="1730414"/>
            <a:ext cx="1371600" cy="461665"/>
          </a:xfrm>
          <a:prstGeom prst="rect">
            <a:avLst/>
          </a:prstGeom>
          <a:noFill/>
        </p:spPr>
        <p:txBody>
          <a:bodyPr wrap="square" rtlCol="0">
            <a:spAutoFit/>
          </a:bodyPr>
          <a:lstStyle/>
          <a:p>
            <a:pPr algn="ctr"/>
            <a:r>
              <a:rPr lang="en-CA" sz="1200" dirty="0" smtClean="0"/>
              <a:t>Pre-commercial Isobar Separator</a:t>
            </a:r>
            <a:endParaRPr lang="en-CA" sz="1200" dirty="0"/>
          </a:p>
        </p:txBody>
      </p:sp>
      <p:sp>
        <p:nvSpPr>
          <p:cNvPr id="24" name="TextBox 23"/>
          <p:cNvSpPr txBox="1"/>
          <p:nvPr/>
        </p:nvSpPr>
        <p:spPr>
          <a:xfrm>
            <a:off x="7696200" y="2586335"/>
            <a:ext cx="1371600" cy="461665"/>
          </a:xfrm>
          <a:prstGeom prst="rect">
            <a:avLst/>
          </a:prstGeom>
          <a:noFill/>
        </p:spPr>
        <p:txBody>
          <a:bodyPr wrap="square" rtlCol="0">
            <a:spAutoFit/>
          </a:bodyPr>
          <a:lstStyle/>
          <a:p>
            <a:r>
              <a:rPr lang="en-CA" sz="1200" dirty="0"/>
              <a:t>ρ = </a:t>
            </a:r>
            <a:r>
              <a:rPr lang="en-CA" sz="1200" dirty="0" smtClean="0"/>
              <a:t>35.6 cm </a:t>
            </a:r>
            <a:r>
              <a:rPr lang="en-CA" sz="1200" dirty="0"/>
              <a:t>Injector Magnet</a:t>
            </a:r>
          </a:p>
        </p:txBody>
      </p:sp>
      <p:sp>
        <p:nvSpPr>
          <p:cNvPr id="25" name="TextBox 24"/>
          <p:cNvSpPr txBox="1"/>
          <p:nvPr/>
        </p:nvSpPr>
        <p:spPr>
          <a:xfrm>
            <a:off x="5562600" y="3276600"/>
            <a:ext cx="1371600" cy="461665"/>
          </a:xfrm>
          <a:prstGeom prst="rect">
            <a:avLst/>
          </a:prstGeom>
          <a:noFill/>
        </p:spPr>
        <p:txBody>
          <a:bodyPr wrap="square" rtlCol="0">
            <a:spAutoFit/>
          </a:bodyPr>
          <a:lstStyle/>
          <a:p>
            <a:pPr algn="r"/>
            <a:r>
              <a:rPr lang="en-CA" sz="1200" dirty="0"/>
              <a:t>45° Rotatable Electric Analyser</a:t>
            </a:r>
          </a:p>
        </p:txBody>
      </p:sp>
      <p:sp>
        <p:nvSpPr>
          <p:cNvPr id="26" name="TextBox 25"/>
          <p:cNvSpPr txBox="1"/>
          <p:nvPr/>
        </p:nvSpPr>
        <p:spPr>
          <a:xfrm>
            <a:off x="2087880" y="4465320"/>
            <a:ext cx="1371600" cy="461665"/>
          </a:xfrm>
          <a:prstGeom prst="rect">
            <a:avLst/>
          </a:prstGeom>
          <a:noFill/>
        </p:spPr>
        <p:txBody>
          <a:bodyPr wrap="square" rtlCol="0">
            <a:spAutoFit/>
          </a:bodyPr>
          <a:lstStyle/>
          <a:p>
            <a:pPr algn="r"/>
            <a:r>
              <a:rPr lang="en-CA" sz="1200" dirty="0" smtClean="0"/>
              <a:t>54° </a:t>
            </a:r>
            <a:r>
              <a:rPr lang="en-CA" sz="1200" dirty="0"/>
              <a:t>Rotatable Electric Analyser</a:t>
            </a:r>
          </a:p>
        </p:txBody>
      </p:sp>
      <p:sp>
        <p:nvSpPr>
          <p:cNvPr id="27" name="TextBox 26"/>
          <p:cNvSpPr txBox="1"/>
          <p:nvPr/>
        </p:nvSpPr>
        <p:spPr>
          <a:xfrm>
            <a:off x="4724400" y="4343400"/>
            <a:ext cx="1219200" cy="461665"/>
          </a:xfrm>
          <a:prstGeom prst="rect">
            <a:avLst/>
          </a:prstGeom>
          <a:noFill/>
        </p:spPr>
        <p:txBody>
          <a:bodyPr wrap="square" rtlCol="0">
            <a:spAutoFit/>
          </a:bodyPr>
          <a:lstStyle/>
          <a:p>
            <a:pPr algn="ctr"/>
            <a:r>
              <a:rPr lang="en-CA" sz="1200" dirty="0" smtClean="0"/>
              <a:t>SO-110 / 200 Ion Source</a:t>
            </a:r>
            <a:endParaRPr lang="en-CA" sz="1200" dirty="0"/>
          </a:p>
        </p:txBody>
      </p:sp>
      <p:sp>
        <p:nvSpPr>
          <p:cNvPr id="28" name="TextBox 27"/>
          <p:cNvSpPr txBox="1"/>
          <p:nvPr/>
        </p:nvSpPr>
        <p:spPr>
          <a:xfrm>
            <a:off x="914400" y="5013960"/>
            <a:ext cx="1219200" cy="461665"/>
          </a:xfrm>
          <a:prstGeom prst="rect">
            <a:avLst/>
          </a:prstGeom>
          <a:noFill/>
        </p:spPr>
        <p:txBody>
          <a:bodyPr wrap="square" rtlCol="0">
            <a:spAutoFit/>
          </a:bodyPr>
          <a:lstStyle/>
          <a:p>
            <a:pPr algn="ctr"/>
            <a:r>
              <a:rPr lang="en-CA" sz="1200" dirty="0" smtClean="0"/>
              <a:t>SO-110 / 200 Ion Source</a:t>
            </a:r>
            <a:endParaRPr lang="en-CA" sz="1200" dirty="0"/>
          </a:p>
        </p:txBody>
      </p:sp>
      <p:sp>
        <p:nvSpPr>
          <p:cNvPr id="29" name="TextBox 28"/>
          <p:cNvSpPr txBox="1"/>
          <p:nvPr/>
        </p:nvSpPr>
        <p:spPr>
          <a:xfrm>
            <a:off x="7315200" y="5068669"/>
            <a:ext cx="1219200" cy="646331"/>
          </a:xfrm>
          <a:prstGeom prst="rect">
            <a:avLst/>
          </a:prstGeom>
          <a:noFill/>
        </p:spPr>
        <p:txBody>
          <a:bodyPr wrap="square" rtlCol="0">
            <a:spAutoFit/>
          </a:bodyPr>
          <a:lstStyle/>
          <a:p>
            <a:pPr algn="ctr"/>
            <a:r>
              <a:rPr lang="en-CA" sz="1200" dirty="0" smtClean="0"/>
              <a:t>GIC 834 </a:t>
            </a:r>
          </a:p>
          <a:p>
            <a:pPr algn="ctr"/>
            <a:r>
              <a:rPr lang="en-CA" sz="1200" dirty="0" smtClean="0"/>
              <a:t>SIMS type </a:t>
            </a:r>
          </a:p>
          <a:p>
            <a:pPr algn="ctr"/>
            <a:r>
              <a:rPr lang="en-CA" sz="1200" dirty="0" smtClean="0"/>
              <a:t>Ion Source</a:t>
            </a:r>
            <a:endParaRPr lang="en-CA" sz="1200" dirty="0"/>
          </a:p>
        </p:txBody>
      </p:sp>
      <p:sp>
        <p:nvSpPr>
          <p:cNvPr id="30" name="TextBox 29"/>
          <p:cNvSpPr txBox="1"/>
          <p:nvPr/>
        </p:nvSpPr>
        <p:spPr>
          <a:xfrm>
            <a:off x="1143000" y="1824335"/>
            <a:ext cx="1752600" cy="461665"/>
          </a:xfrm>
          <a:prstGeom prst="rect">
            <a:avLst/>
          </a:prstGeom>
          <a:noFill/>
        </p:spPr>
        <p:txBody>
          <a:bodyPr wrap="square" rtlCol="0">
            <a:spAutoFit/>
          </a:bodyPr>
          <a:lstStyle/>
          <a:p>
            <a:pPr algn="ctr"/>
            <a:r>
              <a:rPr lang="en-CA" sz="1200" dirty="0"/>
              <a:t>120° High Resolution Injector Magnet</a:t>
            </a:r>
          </a:p>
        </p:txBody>
      </p:sp>
      <p:sp>
        <p:nvSpPr>
          <p:cNvPr id="31" name="TextBox 30"/>
          <p:cNvSpPr txBox="1"/>
          <p:nvPr/>
        </p:nvSpPr>
        <p:spPr>
          <a:xfrm>
            <a:off x="3657600" y="1793855"/>
            <a:ext cx="1295400" cy="461665"/>
          </a:xfrm>
          <a:prstGeom prst="rect">
            <a:avLst/>
          </a:prstGeom>
          <a:noFill/>
        </p:spPr>
        <p:txBody>
          <a:bodyPr wrap="square" rtlCol="0">
            <a:spAutoFit/>
          </a:bodyPr>
          <a:lstStyle/>
          <a:p>
            <a:pPr algn="ctr"/>
            <a:r>
              <a:rPr lang="en-CA" sz="1200" dirty="0" smtClean="0"/>
              <a:t>45° Magnet for off-line analysis</a:t>
            </a:r>
            <a:endParaRPr lang="en-CA" sz="1200" dirty="0"/>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458" y="-18876"/>
            <a:ext cx="791542" cy="791542"/>
          </a:xfrm>
          <a:prstGeom prst="rect">
            <a:avLst/>
          </a:prstGeom>
        </p:spPr>
      </p:pic>
      <p:pic>
        <p:nvPicPr>
          <p:cNvPr id="33" name="Picture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0666"/>
            <a:ext cx="762000" cy="762000"/>
          </a:xfrm>
          <a:prstGeom prst="rect">
            <a:avLst/>
          </a:prstGeom>
        </p:spPr>
      </p:pic>
    </p:spTree>
    <p:extLst>
      <p:ext uri="{BB962C8B-B14F-4D97-AF65-F5344CB8AC3E}">
        <p14:creationId xmlns:p14="http://schemas.microsoft.com/office/powerpoint/2010/main" val="409978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par>
                          <p:cTn id="13" fill="hold">
                            <p:stCondLst>
                              <p:cond delay="0"/>
                            </p:stCondLst>
                            <p:childTnLst>
                              <p:par>
                                <p:cTn id="14" presetID="10" presetClass="entr" presetSubtype="0" fill="hold" grpId="0" nodeType="afterEffect">
                                  <p:stCondLst>
                                    <p:cond delay="5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2" grpId="0"/>
      <p:bldP spid="14" grpId="0"/>
      <p:bldP spid="24" grpId="0"/>
      <p:bldP spid="25" grpId="0"/>
      <p:bldP spid="26" grpId="0"/>
      <p:bldP spid="27" grpId="0"/>
      <p:bldP spid="28" grpId="0"/>
      <p:bldP spid="29" grpId="0"/>
      <p:bldP spid="30" grpId="0"/>
      <p:bldP spid="3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15233</TotalTime>
  <Words>1625</Words>
  <Application>Microsoft Office PowerPoint</Application>
  <PresentationFormat>On-screen Show (4:3)</PresentationFormat>
  <Paragraphs>260</Paragraphs>
  <Slides>29</Slides>
  <Notes>14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at the A. E. Lalonde Accelerator Mass Spectrometry Lab</vt:lpstr>
      <vt:lpstr>Overview</vt:lpstr>
      <vt:lpstr>PowerPoint Presentation</vt:lpstr>
      <vt:lpstr>PowerPoint Presentation</vt:lpstr>
      <vt:lpstr>PowerPoint Presentation</vt:lpstr>
      <vt:lpstr>PowerPoint Presentation</vt:lpstr>
      <vt:lpstr>PowerPoint Presentation</vt:lpstr>
      <vt:lpstr>AMS Research – b) Isobaric Interferences: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Radio-frequency Quadrupoles:</vt:lpstr>
      <vt:lpstr>PowerPoint Presentation</vt:lpstr>
      <vt:lpstr>PowerPoint Presentation</vt:lpstr>
      <vt:lpstr>PowerPoint Presentation</vt:lpstr>
    </vt:vector>
  </TitlesOfParts>
  <Company>IsoTrace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New Directions for AMS Technolgy</dc:subject>
  <dc:creator>Liam Kieser</dc:creator>
  <cp:lastModifiedBy>Liam</cp:lastModifiedBy>
  <cp:revision>413</cp:revision>
  <cp:lastPrinted>2015-03-28T14:23:22Z</cp:lastPrinted>
  <dcterms:created xsi:type="dcterms:W3CDTF">2003-03-09T14:21:37Z</dcterms:created>
  <dcterms:modified xsi:type="dcterms:W3CDTF">2016-06-15T03:06:22Z</dcterms:modified>
</cp:coreProperties>
</file>