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6" r:id="rId2"/>
    <p:sldId id="377" r:id="rId3"/>
    <p:sldId id="376" r:id="rId4"/>
    <p:sldId id="413" r:id="rId5"/>
    <p:sldId id="387" r:id="rId6"/>
    <p:sldId id="395" r:id="rId7"/>
    <p:sldId id="397" r:id="rId8"/>
    <p:sldId id="398" r:id="rId9"/>
    <p:sldId id="401" r:id="rId10"/>
    <p:sldId id="306" r:id="rId11"/>
    <p:sldId id="307" r:id="rId12"/>
    <p:sldId id="412" r:id="rId13"/>
    <p:sldId id="409" r:id="rId14"/>
    <p:sldId id="355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971" autoAdjust="0"/>
    <p:restoredTop sz="94660"/>
  </p:normalViewPr>
  <p:slideViewPr>
    <p:cSldViewPr snapToGrid="0">
      <p:cViewPr varScale="1">
        <p:scale>
          <a:sx n="71" d="100"/>
          <a:sy n="71" d="100"/>
        </p:scale>
        <p:origin x="292" y="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2E7F010-8A2E-40BC-81CB-AAC040B59F9A}" type="datetimeFigureOut">
              <a:rPr lang="en-US" smtClean="0"/>
              <a:t>6/13/2016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5E884B-6C91-4A4A-85DE-DDA0C6DD90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40722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381000" y="695325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numCol="1" anchor="ctr" anchorCtr="0" compatLnSpc="1">
            <a:prstTxWarp prst="textNoShape">
              <a:avLst/>
            </a:prstTxWarp>
          </a:bodyPr>
          <a:lstStyle/>
          <a:p>
            <a:pPr eaLnBrk="1" hangingPunct="1"/>
            <a:endParaRPr lang="en-GB" altLang="en-US" smtClean="0"/>
          </a:p>
        </p:txBody>
      </p:sp>
    </p:spTree>
    <p:extLst>
      <p:ext uri="{BB962C8B-B14F-4D97-AF65-F5344CB8AC3E}">
        <p14:creationId xmlns:p14="http://schemas.microsoft.com/office/powerpoint/2010/main" val="404041952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5E884B-6C91-4A4A-85DE-DDA0C6DD9070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566965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5E884B-6C91-4A4A-85DE-DDA0C6DD9070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29491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EC89DB-8BEE-4AD3-B0AB-F378DD55D977}" type="datetimeFigureOut">
              <a:rPr lang="en-CA" smtClean="0"/>
              <a:t>2016-06-13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949861-66BA-41F4-845B-F7FB5F3446A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443946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EC89DB-8BEE-4AD3-B0AB-F378DD55D977}" type="datetimeFigureOut">
              <a:rPr lang="en-CA" smtClean="0"/>
              <a:t>2016-06-13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949861-66BA-41F4-845B-F7FB5F3446A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3704585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EC89DB-8BEE-4AD3-B0AB-F378DD55D977}" type="datetimeFigureOut">
              <a:rPr lang="en-CA" smtClean="0"/>
              <a:t>2016-06-13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949861-66BA-41F4-845B-F7FB5F3446A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4984941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EC89DB-8BEE-4AD3-B0AB-F378DD55D977}" type="datetimeFigureOut">
              <a:rPr lang="en-CA" smtClean="0"/>
              <a:t>2016-06-13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949861-66BA-41F4-845B-F7FB5F3446A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8817617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EC89DB-8BEE-4AD3-B0AB-F378DD55D977}" type="datetimeFigureOut">
              <a:rPr lang="en-CA" smtClean="0"/>
              <a:t>2016-06-13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949861-66BA-41F4-845B-F7FB5F3446A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0752999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EC89DB-8BEE-4AD3-B0AB-F378DD55D977}" type="datetimeFigureOut">
              <a:rPr lang="en-CA" smtClean="0"/>
              <a:t>2016-06-13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949861-66BA-41F4-845B-F7FB5F3446A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204247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EC89DB-8BEE-4AD3-B0AB-F378DD55D977}" type="datetimeFigureOut">
              <a:rPr lang="en-CA" smtClean="0"/>
              <a:t>2016-06-13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949861-66BA-41F4-845B-F7FB5F3446A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9714973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EC89DB-8BEE-4AD3-B0AB-F378DD55D977}" type="datetimeFigureOut">
              <a:rPr lang="en-CA" smtClean="0"/>
              <a:t>2016-06-13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949861-66BA-41F4-845B-F7FB5F3446A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418369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EC89DB-8BEE-4AD3-B0AB-F378DD55D977}" type="datetimeFigureOut">
              <a:rPr lang="en-CA" smtClean="0"/>
              <a:t>2016-06-13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949861-66BA-41F4-845B-F7FB5F3446A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8800889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EC89DB-8BEE-4AD3-B0AB-F378DD55D977}" type="datetimeFigureOut">
              <a:rPr lang="en-CA" smtClean="0"/>
              <a:t>2016-06-13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949861-66BA-41F4-845B-F7FB5F3446A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2368071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EC89DB-8BEE-4AD3-B0AB-F378DD55D977}" type="datetimeFigureOut">
              <a:rPr lang="en-CA" smtClean="0"/>
              <a:t>2016-06-13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949861-66BA-41F4-845B-F7FB5F3446A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9686106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EC89DB-8BEE-4AD3-B0AB-F378DD55D977}" type="datetimeFigureOut">
              <a:rPr lang="en-CA" smtClean="0"/>
              <a:t>2016-06-13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949861-66BA-41F4-845B-F7FB5F3446A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68361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6.JPG"/><Relationship Id="rId7" Type="http://schemas.openxmlformats.org/officeDocument/2006/relationships/image" Target="../media/image10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jpeg"/><Relationship Id="rId11" Type="http://schemas.openxmlformats.org/officeDocument/2006/relationships/image" Target="../media/image14.jpeg"/><Relationship Id="rId5" Type="http://schemas.openxmlformats.org/officeDocument/2006/relationships/image" Target="../media/image8.jpeg"/><Relationship Id="rId10" Type="http://schemas.openxmlformats.org/officeDocument/2006/relationships/image" Target="../media/image13.jpeg"/><Relationship Id="rId4" Type="http://schemas.openxmlformats.org/officeDocument/2006/relationships/image" Target="../media/image7.jpeg"/><Relationship Id="rId9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47003"/>
            <a:ext cx="9144000" cy="2022039"/>
          </a:xfrm>
        </p:spPr>
        <p:txBody>
          <a:bodyPr>
            <a:normAutofit/>
          </a:bodyPr>
          <a:lstStyle/>
          <a:p>
            <a:r>
              <a:rPr lang="en-CA" dirty="0" smtClean="0">
                <a:solidFill>
                  <a:schemeClr val="bg1"/>
                </a:solidFill>
              </a:rPr>
              <a:t>RISR-C incoherent scatter radar operations</a:t>
            </a:r>
            <a:endParaRPr lang="en-CA" dirty="0"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41474" y="3974564"/>
            <a:ext cx="9509051" cy="2268279"/>
          </a:xfrm>
        </p:spPr>
        <p:txBody>
          <a:bodyPr>
            <a:normAutofit/>
          </a:bodyPr>
          <a:lstStyle/>
          <a:p>
            <a:r>
              <a:rPr lang="en-CA" dirty="0" smtClean="0">
                <a:solidFill>
                  <a:schemeClr val="bg1"/>
                </a:solidFill>
              </a:rPr>
              <a:t>June 15, 2016</a:t>
            </a:r>
          </a:p>
          <a:p>
            <a:r>
              <a:rPr lang="en-CA" dirty="0">
                <a:solidFill>
                  <a:schemeClr val="bg1"/>
                </a:solidFill>
              </a:rPr>
              <a:t>2016 CAP </a:t>
            </a:r>
            <a:r>
              <a:rPr lang="en-CA" dirty="0" smtClean="0">
                <a:solidFill>
                  <a:schemeClr val="bg1"/>
                </a:solidFill>
              </a:rPr>
              <a:t>Congress, </a:t>
            </a:r>
            <a:r>
              <a:rPr lang="en-CA" dirty="0">
                <a:solidFill>
                  <a:schemeClr val="bg1"/>
                </a:solidFill>
              </a:rPr>
              <a:t>University </a:t>
            </a:r>
            <a:r>
              <a:rPr lang="en-CA" dirty="0" smtClean="0">
                <a:solidFill>
                  <a:schemeClr val="bg1"/>
                </a:solidFill>
              </a:rPr>
              <a:t>of Ottawa, ON, Canada</a:t>
            </a:r>
          </a:p>
          <a:p>
            <a:r>
              <a:rPr lang="en-CA" sz="2800" dirty="0">
                <a:solidFill>
                  <a:schemeClr val="bg1"/>
                </a:solidFill>
              </a:rPr>
              <a:t>R. G. Gillies</a:t>
            </a:r>
            <a:r>
              <a:rPr lang="en-CA" sz="2800" baseline="30000" dirty="0">
                <a:solidFill>
                  <a:schemeClr val="bg1"/>
                </a:solidFill>
              </a:rPr>
              <a:t>1</a:t>
            </a:r>
            <a:r>
              <a:rPr lang="en-CA" sz="2800" dirty="0">
                <a:solidFill>
                  <a:schemeClr val="bg1"/>
                </a:solidFill>
              </a:rPr>
              <a:t>, </a:t>
            </a:r>
            <a:r>
              <a:rPr lang="en-US" sz="2800" dirty="0">
                <a:solidFill>
                  <a:schemeClr val="bg1"/>
                </a:solidFill>
              </a:rPr>
              <a:t>A. van Eyken</a:t>
            </a:r>
            <a:r>
              <a:rPr lang="en-US" sz="2800" baseline="30000" dirty="0">
                <a:solidFill>
                  <a:schemeClr val="bg1"/>
                </a:solidFill>
              </a:rPr>
              <a:t>2</a:t>
            </a:r>
            <a:r>
              <a:rPr lang="en-US" sz="2800" dirty="0">
                <a:solidFill>
                  <a:schemeClr val="bg1"/>
                </a:solidFill>
              </a:rPr>
              <a:t>, E. Spanswick</a:t>
            </a:r>
            <a:r>
              <a:rPr lang="en-US" sz="2800" baseline="30000" dirty="0">
                <a:solidFill>
                  <a:schemeClr val="bg1"/>
                </a:solidFill>
              </a:rPr>
              <a:t>1</a:t>
            </a:r>
            <a:r>
              <a:rPr lang="en-US" sz="2800" dirty="0">
                <a:solidFill>
                  <a:schemeClr val="bg1"/>
                </a:solidFill>
              </a:rPr>
              <a:t>, M. Nicolls</a:t>
            </a:r>
            <a:r>
              <a:rPr lang="en-US" sz="2800" baseline="30000" dirty="0">
                <a:solidFill>
                  <a:schemeClr val="bg1"/>
                </a:solidFill>
              </a:rPr>
              <a:t>2</a:t>
            </a:r>
            <a:r>
              <a:rPr lang="en-US" sz="2800" dirty="0">
                <a:solidFill>
                  <a:schemeClr val="bg1"/>
                </a:solidFill>
              </a:rPr>
              <a:t>, J. Kelly</a:t>
            </a:r>
            <a:r>
              <a:rPr lang="en-US" sz="2800" baseline="30000" dirty="0">
                <a:solidFill>
                  <a:schemeClr val="bg1"/>
                </a:solidFill>
              </a:rPr>
              <a:t>2</a:t>
            </a:r>
            <a:r>
              <a:rPr lang="en-US" sz="2800" dirty="0">
                <a:solidFill>
                  <a:schemeClr val="bg1"/>
                </a:solidFill>
              </a:rPr>
              <a:t>, M. Greffen</a:t>
            </a:r>
            <a:r>
              <a:rPr lang="en-US" sz="2800" baseline="30000" dirty="0">
                <a:solidFill>
                  <a:schemeClr val="bg1"/>
                </a:solidFill>
              </a:rPr>
              <a:t>2</a:t>
            </a:r>
            <a:r>
              <a:rPr lang="en-US" sz="2800" dirty="0">
                <a:solidFill>
                  <a:schemeClr val="bg1"/>
                </a:solidFill>
              </a:rPr>
              <a:t>, D. Knudsen</a:t>
            </a:r>
            <a:r>
              <a:rPr lang="en-US" sz="2800" baseline="30000" dirty="0">
                <a:solidFill>
                  <a:schemeClr val="bg1"/>
                </a:solidFill>
              </a:rPr>
              <a:t>1</a:t>
            </a:r>
            <a:r>
              <a:rPr lang="en-US" sz="2800" dirty="0">
                <a:solidFill>
                  <a:schemeClr val="bg1"/>
                </a:solidFill>
              </a:rPr>
              <a:t>, M. Connors</a:t>
            </a:r>
            <a:r>
              <a:rPr lang="en-US" sz="2800" baseline="30000" dirty="0">
                <a:solidFill>
                  <a:schemeClr val="bg1"/>
                </a:solidFill>
              </a:rPr>
              <a:t>3</a:t>
            </a:r>
            <a:r>
              <a:rPr lang="en-US" sz="2800" dirty="0">
                <a:solidFill>
                  <a:schemeClr val="bg1"/>
                </a:solidFill>
              </a:rPr>
              <a:t>, M. Schutzer</a:t>
            </a:r>
            <a:r>
              <a:rPr lang="en-US" sz="2800" baseline="30000" dirty="0">
                <a:solidFill>
                  <a:schemeClr val="bg1"/>
                </a:solidFill>
              </a:rPr>
              <a:t>2</a:t>
            </a:r>
            <a:r>
              <a:rPr lang="en-US" sz="2800" dirty="0">
                <a:solidFill>
                  <a:schemeClr val="bg1"/>
                </a:solidFill>
              </a:rPr>
              <a:t>, T. Valentic</a:t>
            </a:r>
            <a:r>
              <a:rPr lang="en-US" sz="2800" baseline="30000" dirty="0">
                <a:solidFill>
                  <a:schemeClr val="bg1"/>
                </a:solidFill>
              </a:rPr>
              <a:t>2</a:t>
            </a:r>
            <a:r>
              <a:rPr lang="en-US" sz="2800" dirty="0">
                <a:solidFill>
                  <a:schemeClr val="bg1"/>
                </a:solidFill>
              </a:rPr>
              <a:t>, M. Malone</a:t>
            </a:r>
            <a:r>
              <a:rPr lang="en-US" sz="2800" baseline="30000" dirty="0">
                <a:solidFill>
                  <a:schemeClr val="bg1"/>
                </a:solidFill>
              </a:rPr>
              <a:t>2</a:t>
            </a:r>
            <a:r>
              <a:rPr lang="en-US" sz="2800" dirty="0">
                <a:solidFill>
                  <a:schemeClr val="bg1"/>
                </a:solidFill>
              </a:rPr>
              <a:t>, J.-P. St.-Maurice</a:t>
            </a:r>
            <a:r>
              <a:rPr lang="en-US" sz="2800" baseline="30000" dirty="0">
                <a:solidFill>
                  <a:schemeClr val="bg1"/>
                </a:solidFill>
              </a:rPr>
              <a:t>4</a:t>
            </a:r>
            <a:r>
              <a:rPr lang="en-US" sz="2800" dirty="0">
                <a:solidFill>
                  <a:schemeClr val="bg1"/>
                </a:solidFill>
              </a:rPr>
              <a:t>, E. Donovan</a:t>
            </a:r>
            <a:r>
              <a:rPr lang="en-US" sz="2800" baseline="30000" dirty="0">
                <a:solidFill>
                  <a:schemeClr val="bg1"/>
                </a:solidFill>
              </a:rPr>
              <a:t>1</a:t>
            </a:r>
            <a:r>
              <a:rPr lang="en-US" sz="2800" dirty="0">
                <a:solidFill>
                  <a:schemeClr val="bg1"/>
                </a:solidFill>
              </a:rPr>
              <a:t> </a:t>
            </a:r>
            <a:endParaRPr lang="en-CA" sz="2800" dirty="0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140595" y="6042233"/>
            <a:ext cx="245637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1.  University of Calgary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3.  Athabasca University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381376" y="6042233"/>
            <a:ext cx="302076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2</a:t>
            </a:r>
            <a:r>
              <a:rPr lang="en-US" dirty="0" smtClean="0">
                <a:solidFill>
                  <a:schemeClr val="bg1"/>
                </a:solidFill>
              </a:rPr>
              <a:t>.  SRI International</a:t>
            </a:r>
          </a:p>
          <a:p>
            <a:r>
              <a:rPr lang="en-US" dirty="0">
                <a:solidFill>
                  <a:schemeClr val="bg1"/>
                </a:solidFill>
              </a:rPr>
              <a:t>4</a:t>
            </a:r>
            <a:r>
              <a:rPr lang="en-US" dirty="0" smtClean="0">
                <a:solidFill>
                  <a:schemeClr val="bg1"/>
                </a:solidFill>
              </a:rPr>
              <a:t>.  University of Saskatchewan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5135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8518" y="131975"/>
            <a:ext cx="10515600" cy="50904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RISR </a:t>
            </a:r>
            <a:r>
              <a:rPr lang="en-US" dirty="0" err="1" smtClean="0"/>
              <a:t>keograms</a:t>
            </a:r>
            <a:r>
              <a:rPr lang="en-US" dirty="0" smtClean="0"/>
              <a:t>:</a:t>
            </a:r>
            <a:endParaRPr lang="en-US" dirty="0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641024"/>
            <a:ext cx="6089715" cy="5347420"/>
          </a:xfrm>
        </p:spPr>
      </p:pic>
      <p:pic>
        <p:nvPicPr>
          <p:cNvPr id="5" name="Picture 4"/>
          <p:cNvPicPr>
            <a:picLocks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9715" y="641023"/>
            <a:ext cx="6102285" cy="534742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52190" y="5988444"/>
            <a:ext cx="891775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-data from 250-450 km and all longitudes averaged</a:t>
            </a:r>
          </a:p>
          <a:p>
            <a:r>
              <a:rPr lang="en-US" sz="2400" dirty="0"/>
              <a:t>-</a:t>
            </a:r>
            <a:r>
              <a:rPr lang="en-US" sz="2400" dirty="0" smtClean="0"/>
              <a:t>essentially, </a:t>
            </a:r>
            <a:r>
              <a:rPr lang="en-US" sz="2400" dirty="0"/>
              <a:t>RISR-N above 75⁰ and RISR-C below 75⁰</a:t>
            </a:r>
          </a:p>
        </p:txBody>
      </p:sp>
    </p:spTree>
    <p:extLst>
      <p:ext uri="{BB962C8B-B14F-4D97-AF65-F5344CB8AC3E}">
        <p14:creationId xmlns:p14="http://schemas.microsoft.com/office/powerpoint/2010/main" val="587657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8518" y="131975"/>
            <a:ext cx="10515600" cy="50904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RISR </a:t>
            </a:r>
            <a:r>
              <a:rPr lang="en-US" dirty="0" err="1" smtClean="0"/>
              <a:t>keograms</a:t>
            </a:r>
            <a:r>
              <a:rPr lang="en-US" dirty="0" smtClean="0"/>
              <a:t>:</a:t>
            </a:r>
            <a:endParaRPr lang="en-US" dirty="0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775804"/>
            <a:ext cx="6089715" cy="5212640"/>
          </a:xfrm>
        </p:spPr>
      </p:pic>
      <p:pic>
        <p:nvPicPr>
          <p:cNvPr id="5" name="Picture 4"/>
          <p:cNvPicPr>
            <a:picLocks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9714" y="775804"/>
            <a:ext cx="6102285" cy="521264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05352" y="5988444"/>
            <a:ext cx="10303497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-Ion temperature enhancement coincides with electron density depletion</a:t>
            </a:r>
            <a:r>
              <a:rPr lang="en-US" sz="2400" dirty="0"/>
              <a:t> </a:t>
            </a:r>
            <a:r>
              <a:rPr lang="en-US" sz="2400" dirty="0" smtClean="0"/>
              <a:t>and IMF and convection changes</a:t>
            </a:r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552793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05382" y="1"/>
            <a:ext cx="6885562" cy="924128"/>
          </a:xfrm>
        </p:spPr>
        <p:txBody>
          <a:bodyPr>
            <a:normAutofit/>
          </a:bodyPr>
          <a:lstStyle/>
          <a:p>
            <a:r>
              <a:rPr lang="en-US" sz="3200" dirty="0" smtClean="0"/>
              <a:t>RISR-C 2016 operations and data access: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018230"/>
            <a:ext cx="6564923" cy="4351338"/>
          </a:xfrm>
        </p:spPr>
        <p:txBody>
          <a:bodyPr/>
          <a:lstStyle/>
          <a:p>
            <a:r>
              <a:rPr lang="en-US" dirty="0" smtClean="0"/>
              <a:t>42 days of RISR-C data from Jan.-Mar.</a:t>
            </a:r>
          </a:p>
          <a:p>
            <a:r>
              <a:rPr lang="en-US" dirty="0" smtClean="0"/>
              <a:t>RISR-N was also operating for these days</a:t>
            </a:r>
          </a:p>
          <a:p>
            <a:r>
              <a:rPr lang="en-US" dirty="0" smtClean="0"/>
              <a:t>Experiment modes used:</a:t>
            </a:r>
          </a:p>
          <a:p>
            <a:pPr lvl="1"/>
            <a:r>
              <a:rPr lang="en-US" dirty="0"/>
              <a:t>11-beam World day mode (LP and AC data)</a:t>
            </a:r>
          </a:p>
          <a:p>
            <a:pPr lvl="1"/>
            <a:r>
              <a:rPr lang="en-US" dirty="0"/>
              <a:t>51-beam imaging mode (LP data)</a:t>
            </a:r>
          </a:p>
          <a:p>
            <a:pPr lvl="1"/>
            <a:r>
              <a:rPr lang="en-US" dirty="0"/>
              <a:t>4-beam topside mode for </a:t>
            </a:r>
            <a:r>
              <a:rPr lang="en-US" dirty="0" err="1"/>
              <a:t>ePOP</a:t>
            </a:r>
            <a:r>
              <a:rPr lang="en-US" dirty="0"/>
              <a:t> conjunctions (LP data</a:t>
            </a:r>
            <a:r>
              <a:rPr lang="en-US" dirty="0" smtClean="0"/>
              <a:t>)</a:t>
            </a:r>
          </a:p>
          <a:p>
            <a:r>
              <a:rPr lang="en-US" dirty="0" smtClean="0"/>
              <a:t>Processed data available in .H5 file format</a:t>
            </a:r>
          </a:p>
          <a:p>
            <a:pPr lvl="1"/>
            <a:r>
              <a:rPr lang="en-US" dirty="0" smtClean="0"/>
              <a:t>Contact R. </a:t>
            </a:r>
            <a:r>
              <a:rPr lang="en-US" dirty="0" err="1" smtClean="0"/>
              <a:t>Gillies</a:t>
            </a:r>
            <a:r>
              <a:rPr lang="en-US" dirty="0" smtClean="0"/>
              <a:t> for data (</a:t>
            </a:r>
            <a:r>
              <a:rPr lang="en-US" dirty="0" err="1" smtClean="0"/>
              <a:t>email:rgillies@ucalgary.ca</a:t>
            </a:r>
            <a:r>
              <a:rPr lang="en-US" dirty="0" smtClean="0"/>
              <a:t>)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51472" y="0"/>
            <a:ext cx="4310017" cy="226654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51473" y="2266545"/>
            <a:ext cx="4319742" cy="228978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0887" y="4452567"/>
            <a:ext cx="4381114" cy="237030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780180" y="92733"/>
            <a:ext cx="9712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January: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6725974" y="2266545"/>
            <a:ext cx="10849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February: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6780180" y="4556326"/>
            <a:ext cx="8513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March: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655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149213" cy="1045029"/>
          </a:xfrm>
        </p:spPr>
        <p:txBody>
          <a:bodyPr/>
          <a:lstStyle/>
          <a:p>
            <a:r>
              <a:rPr lang="en-US" dirty="0" smtClean="0"/>
              <a:t>REGO/RISR/SWARM polar arc study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59038"/>
            <a:ext cx="5439172" cy="4351338"/>
          </a:xfrm>
        </p:spPr>
      </p:pic>
      <p:pic>
        <p:nvPicPr>
          <p:cNvPr id="5" name="Content Placeholder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29627" y="1359038"/>
            <a:ext cx="5439172" cy="435133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-37674" y="712707"/>
            <a:ext cx="411228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RISR electron density at 150-200 km</a:t>
            </a:r>
          </a:p>
          <a:p>
            <a:r>
              <a:rPr lang="en-US" dirty="0" smtClean="0"/>
              <a:t>REGO redline intensity mapped to 175 km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439172" y="712706"/>
            <a:ext cx="411228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RISR electron density at 250-350 km</a:t>
            </a:r>
          </a:p>
          <a:p>
            <a:r>
              <a:rPr lang="en-US" dirty="0" smtClean="0"/>
              <a:t>REGO redline intensity mapped to 300 km</a:t>
            </a:r>
          </a:p>
        </p:txBody>
      </p:sp>
      <p:pic>
        <p:nvPicPr>
          <p:cNvPr id="8" name="Picture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4420720"/>
            <a:ext cx="4472211" cy="23214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4463584" y="6185647"/>
            <a:ext cx="55924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 smtClean="0"/>
              <a:t>SWARM FAC measurements (Figure courtesy D. M. </a:t>
            </a:r>
            <a:r>
              <a:rPr lang="en-CA" dirty="0" err="1" smtClean="0"/>
              <a:t>Gillies</a:t>
            </a:r>
            <a:r>
              <a:rPr lang="en-CA" dirty="0" smtClean="0"/>
              <a:t>)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400940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7262446" cy="844062"/>
          </a:xfrm>
        </p:spPr>
        <p:txBody>
          <a:bodyPr/>
          <a:lstStyle/>
          <a:p>
            <a:r>
              <a:rPr lang="en-US" dirty="0" smtClean="0"/>
              <a:t>Summary: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2659" y="703385"/>
            <a:ext cx="10727805" cy="4351338"/>
          </a:xfrm>
        </p:spPr>
        <p:txBody>
          <a:bodyPr>
            <a:noAutofit/>
          </a:bodyPr>
          <a:lstStyle/>
          <a:p>
            <a:r>
              <a:rPr lang="en-US" dirty="0" smtClean="0"/>
              <a:t>RISR-C completed summer </a:t>
            </a:r>
            <a:r>
              <a:rPr lang="en-US" dirty="0" smtClean="0"/>
              <a:t>2015</a:t>
            </a:r>
            <a:endParaRPr lang="en-US" dirty="0" smtClean="0"/>
          </a:p>
          <a:p>
            <a:r>
              <a:rPr lang="en-US" dirty="0" smtClean="0"/>
              <a:t>Data from RISR-C compares well to and complements data from RISR-N </a:t>
            </a:r>
          </a:p>
          <a:p>
            <a:r>
              <a:rPr lang="en-US" dirty="0" smtClean="0"/>
              <a:t>Paper submitted to </a:t>
            </a:r>
            <a:r>
              <a:rPr lang="en-US" i="1" dirty="0" smtClean="0"/>
              <a:t>Radio Science</a:t>
            </a:r>
            <a:r>
              <a:rPr lang="en-US" dirty="0" smtClean="0"/>
              <a:t> on results from first 25-hrs of data</a:t>
            </a:r>
          </a:p>
          <a:p>
            <a:r>
              <a:rPr lang="en-US" dirty="0" smtClean="0"/>
              <a:t>Routine operations since Jan. 2016 (~42 days so far)</a:t>
            </a:r>
          </a:p>
          <a:p>
            <a:r>
              <a:rPr lang="en-US" dirty="0" smtClean="0"/>
              <a:t>RISR-C will be a valuable addition to polar cap science</a:t>
            </a:r>
          </a:p>
          <a:p>
            <a:pPr lvl="1"/>
            <a:r>
              <a:rPr lang="en-US" dirty="0" smtClean="0"/>
              <a:t>Complements other instruments in region: </a:t>
            </a:r>
            <a:r>
              <a:rPr lang="en-US" dirty="0" err="1" smtClean="0"/>
              <a:t>SuperDARN</a:t>
            </a:r>
            <a:r>
              <a:rPr lang="en-US" dirty="0" smtClean="0"/>
              <a:t>, REGO, SWARM, </a:t>
            </a:r>
            <a:r>
              <a:rPr lang="en-US" dirty="0" err="1" smtClean="0"/>
              <a:t>ePOP</a:t>
            </a:r>
            <a:r>
              <a:rPr lang="en-US" dirty="0" smtClean="0"/>
              <a:t>, RISR-N, etc.</a:t>
            </a:r>
          </a:p>
          <a:p>
            <a:r>
              <a:rPr lang="en-US" dirty="0" smtClean="0"/>
              <a:t>Contact R. </a:t>
            </a:r>
            <a:r>
              <a:rPr lang="en-US" dirty="0" err="1" smtClean="0"/>
              <a:t>Gillies</a:t>
            </a:r>
            <a:r>
              <a:rPr lang="en-US" dirty="0" smtClean="0"/>
              <a:t> for data (</a:t>
            </a:r>
            <a:r>
              <a:rPr lang="en-US" dirty="0" err="1" smtClean="0"/>
              <a:t>email:rgillies@ucalgary.ca</a:t>
            </a:r>
            <a:r>
              <a:rPr lang="en-US" dirty="0" smtClean="0"/>
              <a:t>)</a:t>
            </a:r>
          </a:p>
          <a:p>
            <a:pPr marL="0" indent="0">
              <a:buNone/>
            </a:pPr>
            <a:r>
              <a:rPr lang="en-US" dirty="0" smtClean="0"/>
              <a:t> 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464" y="4405281"/>
            <a:ext cx="10058400" cy="24527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9025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116540"/>
            <a:ext cx="6257365" cy="838630"/>
          </a:xfrm>
        </p:spPr>
        <p:txBody>
          <a:bodyPr/>
          <a:lstStyle/>
          <a:p>
            <a:r>
              <a:rPr lang="en-US" dirty="0" smtClean="0"/>
              <a:t>Introduction/background: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-16416" y="654691"/>
            <a:ext cx="5181600" cy="5697415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Two AMISR </a:t>
            </a:r>
            <a:r>
              <a:rPr lang="en-US" dirty="0" smtClean="0"/>
              <a:t>radars in Resolute Bay</a:t>
            </a:r>
            <a:endParaRPr lang="en-US" dirty="0" smtClean="0"/>
          </a:p>
          <a:p>
            <a:pPr lvl="1"/>
            <a:r>
              <a:rPr lang="en-US" dirty="0" smtClean="0"/>
              <a:t>RISR-N operated by SRI International since 2009</a:t>
            </a:r>
          </a:p>
          <a:p>
            <a:pPr lvl="1"/>
            <a:r>
              <a:rPr lang="en-US" dirty="0" smtClean="0"/>
              <a:t>RISR-C is recently constructed Canadian counterpart (Aug. 2015)</a:t>
            </a:r>
          </a:p>
          <a:p>
            <a:r>
              <a:rPr lang="en-US" dirty="0"/>
              <a:t>Electronic beam steering used to effectively sample multiple look directions </a:t>
            </a:r>
            <a:r>
              <a:rPr lang="en-US" dirty="0" smtClean="0"/>
              <a:t>simultaneously</a:t>
            </a:r>
            <a:endParaRPr lang="en-US" dirty="0" smtClean="0"/>
          </a:p>
          <a:p>
            <a:r>
              <a:rPr lang="en-US" dirty="0" smtClean="0"/>
              <a:t>Both </a:t>
            </a:r>
            <a:r>
              <a:rPr lang="en-US" dirty="0" smtClean="0"/>
              <a:t>radars run off power from 1-MW diesel generator (~$4000 per day for one radar)</a:t>
            </a:r>
          </a:p>
          <a:p>
            <a:r>
              <a:rPr lang="en-US" dirty="0" smtClean="0"/>
              <a:t>Aside from main generator turn on/off, radars operated completely remotely</a:t>
            </a:r>
          </a:p>
          <a:p>
            <a:r>
              <a:rPr lang="en-US" dirty="0" smtClean="0"/>
              <a:t>RISRs operate at 430-450 MHz</a:t>
            </a:r>
          </a:p>
          <a:p>
            <a:r>
              <a:rPr lang="en-US" dirty="0" smtClean="0"/>
              <a:t>Peak transmitted power </a:t>
            </a:r>
            <a:r>
              <a:rPr lang="en-US" dirty="0" smtClean="0"/>
              <a:t>-</a:t>
            </a:r>
            <a:r>
              <a:rPr lang="en-US" dirty="0" smtClean="0"/>
              <a:t>-</a:t>
            </a:r>
            <a:r>
              <a:rPr lang="en-US" dirty="0" smtClean="0"/>
              <a:t> </a:t>
            </a:r>
            <a:r>
              <a:rPr lang="en-US" dirty="0" smtClean="0"/>
              <a:t>2 </a:t>
            </a:r>
            <a:r>
              <a:rPr lang="en-US" dirty="0" smtClean="0"/>
              <a:t>MW  </a:t>
            </a:r>
            <a:endParaRPr lang="en-US" dirty="0" smtClean="0"/>
          </a:p>
          <a:p>
            <a:r>
              <a:rPr lang="en-US" dirty="0" smtClean="0"/>
              <a:t>RISR-C </a:t>
            </a:r>
            <a:r>
              <a:rPr lang="en-US" dirty="0"/>
              <a:t>data from the ~42 days of total operations to date is available </a:t>
            </a:r>
          </a:p>
          <a:p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4582"/>
          <a:stretch/>
        </p:blipFill>
        <p:spPr>
          <a:xfrm>
            <a:off x="5952564" y="0"/>
            <a:ext cx="6149789" cy="4799805"/>
          </a:xfr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7810" y="4148541"/>
            <a:ext cx="4064190" cy="270945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2917" y="4282613"/>
            <a:ext cx="2076899" cy="24413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3030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649458"/>
            <a:ext cx="3751385" cy="808892"/>
          </a:xfrm>
        </p:spPr>
        <p:txBody>
          <a:bodyPr>
            <a:noAutofit/>
          </a:bodyPr>
          <a:lstStyle/>
          <a:p>
            <a:r>
              <a:rPr lang="en-US" sz="2800" dirty="0" smtClean="0"/>
              <a:t>Radar FOV and </a:t>
            </a:r>
            <a:r>
              <a:rPr lang="en-US" sz="2800" dirty="0"/>
              <a:t>e</a:t>
            </a:r>
            <a:r>
              <a:rPr lang="en-US" sz="2800" dirty="0" smtClean="0"/>
              <a:t>xample beam directions:</a:t>
            </a:r>
            <a:endParaRPr lang="en-US" sz="2800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51385" y="649458"/>
            <a:ext cx="7760678" cy="6208542"/>
          </a:xfrm>
        </p:spPr>
      </p:pic>
      <p:sp>
        <p:nvSpPr>
          <p:cNvPr id="3" name="TextBox 2"/>
          <p:cNvSpPr txBox="1"/>
          <p:nvPr/>
        </p:nvSpPr>
        <p:spPr>
          <a:xfrm>
            <a:off x="107005" y="1887166"/>
            <a:ext cx="3540867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-World day mode shown was used in first 25-hour test</a:t>
            </a:r>
          </a:p>
          <a:p>
            <a:r>
              <a:rPr lang="en-US" dirty="0" smtClean="0"/>
              <a:t>-Any combination of ~4000 pre-set beam directions can be used in a given experiment</a:t>
            </a:r>
          </a:p>
          <a:p>
            <a:r>
              <a:rPr lang="en-US" dirty="0" smtClean="0"/>
              <a:t>-diamonds indicate 300 km pierce point</a:t>
            </a:r>
          </a:p>
        </p:txBody>
      </p:sp>
    </p:spTree>
    <p:extLst>
      <p:ext uri="{BB962C8B-B14F-4D97-AF65-F5344CB8AC3E}">
        <p14:creationId xmlns:p14="http://schemas.microsoft.com/office/powerpoint/2010/main" val="2242483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ChangeArrowheads="1"/>
          </p:cNvSpPr>
          <p:nvPr/>
        </p:nvSpPr>
        <p:spPr bwMode="auto">
          <a:xfrm>
            <a:off x="991582" y="786701"/>
            <a:ext cx="9594357" cy="2031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>
            <a:lvl1pPr>
              <a:tabLst>
                <a:tab pos="457200" algn="l"/>
              </a:tabLs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tabLst>
                <a:tab pos="457200" algn="l"/>
              </a:tabLs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tabLst>
                <a:tab pos="457200" algn="l"/>
              </a:tabLs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tabLst>
                <a:tab pos="457200" algn="l"/>
              </a:tabLs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tabLst>
                <a:tab pos="457200" algn="l"/>
              </a:tabLs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ja-JP" b="0" dirty="0" smtClean="0"/>
              <a:t>April </a:t>
            </a:r>
            <a:r>
              <a:rPr lang="en-US" altLang="ja-JP" b="0" dirty="0"/>
              <a:t>2015: 	LNA replacements tested in 32 AEUs (1 panel) at SRI</a:t>
            </a:r>
          </a:p>
          <a:p>
            <a:pPr eaLnBrk="1" hangingPunct="1"/>
            <a:r>
              <a:rPr lang="en-US" altLang="ja-JP" b="0" dirty="0"/>
              <a:t>May 2015:	Further tests of 128 AEUs (4 panels) at Resolute </a:t>
            </a:r>
          </a:p>
          <a:p>
            <a:pPr eaLnBrk="1" hangingPunct="1"/>
            <a:r>
              <a:rPr lang="en-US" altLang="ja-JP" b="0" dirty="0"/>
              <a:t>July 2015	Final construction of RISR-C</a:t>
            </a:r>
          </a:p>
          <a:p>
            <a:pPr eaLnBrk="1" hangingPunct="1"/>
            <a:r>
              <a:rPr lang="en-US" altLang="ja-JP" b="0" dirty="0"/>
              <a:t>July/Aug. 2015:	First light and initial testing of RISR-C by SRI	</a:t>
            </a:r>
          </a:p>
          <a:p>
            <a:pPr eaLnBrk="1" hangingPunct="1"/>
            <a:r>
              <a:rPr lang="en-US" altLang="ja-JP" b="0" dirty="0"/>
              <a:t>Late Aug. 2015:    Final testing with </a:t>
            </a:r>
            <a:r>
              <a:rPr lang="en-US" altLang="ja-JP" b="0" dirty="0" err="1"/>
              <a:t>UofC</a:t>
            </a:r>
            <a:r>
              <a:rPr lang="en-US" altLang="ja-JP" b="0" dirty="0"/>
              <a:t> personnel at Resolute</a:t>
            </a:r>
          </a:p>
          <a:p>
            <a:pPr eaLnBrk="1" hangingPunct="1"/>
            <a:r>
              <a:rPr lang="en-US" altLang="ja-JP" b="0" dirty="0"/>
              <a:t>Fall 2015:	Handover of RISR-C from SRI to </a:t>
            </a:r>
            <a:r>
              <a:rPr lang="en-US" altLang="ja-JP" b="0" dirty="0" err="1"/>
              <a:t>UofC</a:t>
            </a:r>
            <a:endParaRPr lang="en-US" altLang="ja-JP" b="0" dirty="0"/>
          </a:p>
          <a:p>
            <a:pPr eaLnBrk="1" hangingPunct="1"/>
            <a:r>
              <a:rPr lang="en-US" altLang="ja-JP" b="0" dirty="0"/>
              <a:t>Jan. 2016:            Beginning of routine operations of RISR-C </a:t>
            </a:r>
          </a:p>
        </p:txBody>
      </p:sp>
      <p:pic>
        <p:nvPicPr>
          <p:cNvPr id="4099" name="Picture 7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92887" y="3013899"/>
            <a:ext cx="2448982" cy="1836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0" name="Picture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37046" y="3000787"/>
            <a:ext cx="2449512" cy="1838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1" name="Picture 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6028" y="2977738"/>
            <a:ext cx="3538537" cy="1836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2" name="Picture 1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887" y="4839112"/>
            <a:ext cx="2951163" cy="196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3" name="Picture 2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4050" y="4837524"/>
            <a:ext cx="3589337" cy="1620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432424" y="0"/>
            <a:ext cx="11264630" cy="132556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Timeline (2015-present):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7680" y="4814475"/>
            <a:ext cx="2439866" cy="1829899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30571" y="2770153"/>
            <a:ext cx="3066483" cy="2044322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77546" y="4814475"/>
            <a:ext cx="2768991" cy="20767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512319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196" y="1441938"/>
            <a:ext cx="8520182" cy="479260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10515600" cy="1325563"/>
          </a:xfrm>
        </p:spPr>
        <p:txBody>
          <a:bodyPr/>
          <a:lstStyle/>
          <a:p>
            <a:r>
              <a:rPr lang="en-US" dirty="0" smtClean="0"/>
              <a:t>RISR-C first light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half" idx="2"/>
          </p:nvPr>
        </p:nvSpPr>
        <p:spPr>
          <a:xfrm>
            <a:off x="8318286" y="1781908"/>
            <a:ext cx="3877296" cy="4383332"/>
          </a:xfrm>
        </p:spPr>
        <p:txBody>
          <a:bodyPr/>
          <a:lstStyle/>
          <a:p>
            <a:r>
              <a:rPr lang="en-US" dirty="0" smtClean="0"/>
              <a:t>July 28, 2015 ~22:15 UT</a:t>
            </a:r>
          </a:p>
          <a:p>
            <a:r>
              <a:rPr lang="en-US" dirty="0" smtClean="0"/>
              <a:t>First turn on of RISR-C with ~121 panels</a:t>
            </a:r>
          </a:p>
          <a:p>
            <a:r>
              <a:rPr lang="en-US" dirty="0" smtClean="0"/>
              <a:t>Further phase calibration was performed after this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0220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3092" y="107218"/>
            <a:ext cx="8786446" cy="68995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Comparison to RISR-N (SNR):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989482"/>
            <a:ext cx="6060831" cy="4403133"/>
          </a:xfrm>
        </p:spPr>
      </p:pic>
      <p:sp>
        <p:nvSpPr>
          <p:cNvPr id="5" name="TextBox 4"/>
          <p:cNvSpPr txBox="1"/>
          <p:nvPr/>
        </p:nvSpPr>
        <p:spPr>
          <a:xfrm>
            <a:off x="105604" y="5392615"/>
            <a:ext cx="99418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RISR-C</a:t>
            </a:r>
            <a:endParaRPr lang="en-US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6131169" y="5392616"/>
            <a:ext cx="10294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RISR-N</a:t>
            </a:r>
            <a:endParaRPr lang="en-US" sz="2400" dirty="0"/>
          </a:p>
        </p:txBody>
      </p:sp>
      <p:pic>
        <p:nvPicPr>
          <p:cNvPr id="7" name="Content Placeholder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31169" y="989482"/>
            <a:ext cx="6060831" cy="44031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3750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3979985" cy="1029921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Electron densities: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6064" y="0"/>
            <a:ext cx="8055935" cy="6880067"/>
          </a:xfrm>
        </p:spPr>
      </p:pic>
      <p:sp>
        <p:nvSpPr>
          <p:cNvPr id="5" name="TextBox 4"/>
          <p:cNvSpPr txBox="1"/>
          <p:nvPr/>
        </p:nvSpPr>
        <p:spPr>
          <a:xfrm>
            <a:off x="3106615" y="1617785"/>
            <a:ext cx="10294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RISR-N</a:t>
            </a:r>
            <a:endParaRPr lang="en-US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3106614" y="5111262"/>
            <a:ext cx="99418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RISR-C</a:t>
            </a:r>
            <a:endParaRPr lang="en-US" sz="2400" dirty="0"/>
          </a:p>
        </p:txBody>
      </p:sp>
      <p:sp>
        <p:nvSpPr>
          <p:cNvPr id="3" name="TextBox 2"/>
          <p:cNvSpPr txBox="1"/>
          <p:nvPr/>
        </p:nvSpPr>
        <p:spPr>
          <a:xfrm>
            <a:off x="82063" y="2424260"/>
            <a:ext cx="389792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-Densities for both radars </a:t>
            </a:r>
          </a:p>
          <a:p>
            <a:r>
              <a:rPr lang="en-US" sz="2400" dirty="0" smtClean="0"/>
              <a:t>calibrated using Resolute Bay CADI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829626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3979985" cy="1029921"/>
          </a:xfrm>
        </p:spPr>
        <p:txBody>
          <a:bodyPr>
            <a:normAutofit/>
          </a:bodyPr>
          <a:lstStyle/>
          <a:p>
            <a:r>
              <a:rPr lang="en-US" dirty="0" smtClean="0"/>
              <a:t>LOS velocities: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6064" y="-22067"/>
            <a:ext cx="8055935" cy="6880067"/>
          </a:xfrm>
        </p:spPr>
      </p:pic>
      <p:sp>
        <p:nvSpPr>
          <p:cNvPr id="5" name="TextBox 4"/>
          <p:cNvSpPr txBox="1"/>
          <p:nvPr/>
        </p:nvSpPr>
        <p:spPr>
          <a:xfrm>
            <a:off x="3106615" y="1617785"/>
            <a:ext cx="10294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RISR-N</a:t>
            </a:r>
            <a:endParaRPr lang="en-US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3106615" y="4982308"/>
            <a:ext cx="99418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RISR-C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960801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3276600" cy="560998"/>
          </a:xfrm>
        </p:spPr>
        <p:txBody>
          <a:bodyPr>
            <a:normAutofit fontScale="90000"/>
          </a:bodyPr>
          <a:lstStyle/>
          <a:p>
            <a:r>
              <a:rPr lang="en-US" dirty="0" err="1" smtClean="0"/>
              <a:t>Lat</a:t>
            </a:r>
            <a:r>
              <a:rPr lang="en-US" dirty="0" smtClean="0"/>
              <a:t>/Lon plots: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23692" y="9134"/>
            <a:ext cx="7268308" cy="6853178"/>
          </a:xfrm>
        </p:spPr>
      </p:pic>
      <p:sp>
        <p:nvSpPr>
          <p:cNvPr id="5" name="TextBox 4"/>
          <p:cNvSpPr txBox="1"/>
          <p:nvPr/>
        </p:nvSpPr>
        <p:spPr>
          <a:xfrm>
            <a:off x="2725783" y="750277"/>
            <a:ext cx="219790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Electron density</a:t>
            </a:r>
            <a:endParaRPr lang="en-US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2725782" y="2368062"/>
            <a:ext cx="223599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Ion temperature</a:t>
            </a:r>
            <a:endParaRPr lang="en-US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2763870" y="3963280"/>
            <a:ext cx="117282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Velocity</a:t>
            </a:r>
            <a:endParaRPr lang="en-US" sz="2400" dirty="0"/>
          </a:p>
        </p:txBody>
      </p:sp>
      <p:sp>
        <p:nvSpPr>
          <p:cNvPr id="8" name="TextBox 7"/>
          <p:cNvSpPr txBox="1"/>
          <p:nvPr/>
        </p:nvSpPr>
        <p:spPr>
          <a:xfrm>
            <a:off x="2725783" y="5529504"/>
            <a:ext cx="163891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err="1" smtClean="0"/>
              <a:t>SuperDARN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905983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88493</TotalTime>
  <Words>539</Words>
  <Application>Microsoft Office PowerPoint</Application>
  <PresentationFormat>Widescreen</PresentationFormat>
  <Paragraphs>84</Paragraphs>
  <Slides>14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9" baseType="lpstr">
      <vt:lpstr>ＭＳ Ｐゴシック</vt:lpstr>
      <vt:lpstr>Arial</vt:lpstr>
      <vt:lpstr>Calibri</vt:lpstr>
      <vt:lpstr>Calibri Light</vt:lpstr>
      <vt:lpstr>Office Theme</vt:lpstr>
      <vt:lpstr>RISR-C incoherent scatter radar operations</vt:lpstr>
      <vt:lpstr>Introduction/background:</vt:lpstr>
      <vt:lpstr>Radar FOV and example beam directions:</vt:lpstr>
      <vt:lpstr>PowerPoint Presentation</vt:lpstr>
      <vt:lpstr>RISR-C first light</vt:lpstr>
      <vt:lpstr>Comparison to RISR-N (SNR):</vt:lpstr>
      <vt:lpstr>Electron densities:</vt:lpstr>
      <vt:lpstr>LOS velocities:</vt:lpstr>
      <vt:lpstr>Lat/Lon plots:</vt:lpstr>
      <vt:lpstr>RISR keograms:</vt:lpstr>
      <vt:lpstr>RISR keograms:</vt:lpstr>
      <vt:lpstr>RISR-C 2016 operations and data access:</vt:lpstr>
      <vt:lpstr>REGO/RISR/SWARM polar arc study</vt:lpstr>
      <vt:lpstr>Summary: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Testing of RISR-C radar: Aug. 28-31, 2015</dc:title>
  <dc:creator>rgillies</dc:creator>
  <cp:lastModifiedBy>rgillies</cp:lastModifiedBy>
  <cp:revision>244</cp:revision>
  <dcterms:created xsi:type="dcterms:W3CDTF">2015-08-30T19:45:49Z</dcterms:created>
  <dcterms:modified xsi:type="dcterms:W3CDTF">2016-06-13T19:36:38Z</dcterms:modified>
</cp:coreProperties>
</file>