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75" r:id="rId2"/>
    <p:sldId id="286" r:id="rId3"/>
    <p:sldId id="274" r:id="rId4"/>
    <p:sldId id="276" r:id="rId5"/>
    <p:sldId id="258" r:id="rId6"/>
    <p:sldId id="277" r:id="rId7"/>
    <p:sldId id="278" r:id="rId8"/>
    <p:sldId id="279" r:id="rId9"/>
    <p:sldId id="281" r:id="rId10"/>
    <p:sldId id="280" r:id="rId11"/>
    <p:sldId id="282" r:id="rId12"/>
    <p:sldId id="283" r:id="rId13"/>
    <p:sldId id="285" r:id="rId14"/>
    <p:sldId id="284" r:id="rId15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587" autoAdjust="0"/>
  </p:normalViewPr>
  <p:slideViewPr>
    <p:cSldViewPr>
      <p:cViewPr varScale="1">
        <p:scale>
          <a:sx n="52" d="100"/>
          <a:sy n="52" d="100"/>
        </p:scale>
        <p:origin x="1628" y="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154608-F447-4058-874E-4EC025806BC8}" type="datetimeFigureOut">
              <a:rPr lang="en-US" smtClean="0"/>
              <a:t>6/3/2015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D5F26-A60C-4E89-80C5-A303B299E5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710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Do we have a major question or theme to pose to the audience that summarizes our talk to engage them in the process? </a:t>
            </a:r>
          </a:p>
          <a:p>
            <a:endParaRPr lang="en-US" baseline="0" dirty="0" smtClean="0"/>
          </a:p>
          <a:p>
            <a:r>
              <a:rPr lang="en-US" baseline="0" dirty="0" smtClean="0"/>
              <a:t>2 pronged: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To talk about the resource that we have developed 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To talk about how it is being used in classrooms at UBC </a:t>
            </a:r>
          </a:p>
          <a:p>
            <a:pPr marL="171450" indent="-171450">
              <a:buFontTx/>
              <a:buChar char="-"/>
            </a:pPr>
            <a:r>
              <a:rPr lang="en-US" baseline="0" smtClean="0"/>
              <a:t>Consider it in two capacities at all times (teacher and student)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092C70-B4B6-954D-90B5-378102FACDE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008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10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PeerWise can be used for other classes, not just physics or science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pPr eaLnBrk="1" hangingPunct="1">
              <a:spcBef>
                <a:spcPct val="0"/>
              </a:spcBef>
            </a:pPr>
            <a:r>
              <a:rPr lang="en-US" dirty="0" smtClean="0"/>
              <a:t>It doesn’t matter if</a:t>
            </a:r>
            <a:r>
              <a:rPr lang="en-US" baseline="0" dirty="0" smtClean="0"/>
              <a:t> you work with teachers or regular students</a:t>
            </a:r>
          </a:p>
          <a:p>
            <a:pPr eaLnBrk="1" hangingPunct="1">
              <a:spcBef>
                <a:spcPct val="0"/>
              </a:spcBef>
            </a:pPr>
            <a:endParaRPr lang="en-US" baseline="0" dirty="0" smtClean="0"/>
          </a:p>
          <a:p>
            <a:pPr eaLnBrk="1" hangingPunct="1">
              <a:spcBef>
                <a:spcPct val="0"/>
              </a:spcBef>
            </a:pPr>
            <a:r>
              <a:rPr lang="en-US" baseline="0" dirty="0" smtClean="0"/>
              <a:t>You learn a lot by asking and answering questions (learn content) – FIRST POINT – learn content by asking questions (as a teacher that’s how you learn, when students start asking questions)</a:t>
            </a:r>
          </a:p>
          <a:p>
            <a:pPr eaLnBrk="1" hangingPunct="1">
              <a:spcBef>
                <a:spcPct val="0"/>
              </a:spcBef>
            </a:pPr>
            <a:endParaRPr lang="en-US" baseline="0" dirty="0" smtClean="0"/>
          </a:p>
          <a:p>
            <a:pPr eaLnBrk="1" hangingPunct="1">
              <a:spcBef>
                <a:spcPct val="0"/>
              </a:spcBef>
            </a:pPr>
            <a:r>
              <a:rPr lang="en-US" baseline="0" dirty="0" smtClean="0"/>
              <a:t>We hope that the teachers that we used it with will use it in their classrooms</a:t>
            </a:r>
          </a:p>
          <a:p>
            <a:pPr eaLnBrk="1" hangingPunct="1">
              <a:spcBef>
                <a:spcPct val="0"/>
              </a:spcBef>
            </a:pPr>
            <a:endParaRPr lang="en-US" baseline="0" dirty="0" smtClean="0"/>
          </a:p>
          <a:p>
            <a:pPr eaLnBrk="1" hangingPunct="1">
              <a:spcBef>
                <a:spcPct val="0"/>
              </a:spcBef>
            </a:pPr>
            <a:r>
              <a:rPr lang="en-US" baseline="0" dirty="0" smtClean="0"/>
              <a:t>Make the points shorter, switch point around, questions are anonymous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7693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11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This is where I will go to the website</a:t>
            </a:r>
            <a:r>
              <a:rPr lang="en-US" baseline="0" dirty="0" smtClean="0"/>
              <a:t> and show them how easy it is to use</a:t>
            </a:r>
          </a:p>
          <a:p>
            <a:pPr eaLnBrk="1" hangingPunct="1">
              <a:spcBef>
                <a:spcPct val="0"/>
              </a:spcBef>
            </a:pPr>
            <a:endParaRPr lang="en-US" baseline="0" dirty="0" smtClean="0"/>
          </a:p>
          <a:p>
            <a:pPr eaLnBrk="1" hangingPunct="1">
              <a:spcBef>
                <a:spcPct val="0"/>
              </a:spcBef>
            </a:pPr>
            <a:r>
              <a:rPr lang="en-US" baseline="0" dirty="0" smtClean="0"/>
              <a:t>Conclusions: </a:t>
            </a:r>
          </a:p>
          <a:p>
            <a:r>
              <a:rPr lang="en-US" dirty="0" smtClean="0"/>
              <a:t>Peer Instruction facilitated by PeerWise can help physics TCs develop their PCK</a:t>
            </a:r>
          </a:p>
          <a:p>
            <a:endParaRPr lang="en-US" dirty="0" smtClean="0"/>
          </a:p>
          <a:p>
            <a:r>
              <a:rPr lang="en-US" dirty="0" smtClean="0"/>
              <a:t>By creating, evaluating and revising their multiple-choice questions, TCs not only improved their ability to author conceptual physics questions, but also</a:t>
            </a:r>
            <a:r>
              <a:rPr lang="en-CA" dirty="0" smtClean="0"/>
              <a:t> acquired skills in providing positive, constructive feedback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76938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12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769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13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76938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14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769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2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2234436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3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7693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4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In this course</a:t>
            </a:r>
            <a:r>
              <a:rPr lang="en-US" baseline="0" dirty="0" smtClean="0"/>
              <a:t> the instructor used Peer Instruction to teach the class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7693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 smtClean="0"/>
              <a:t>The point</a:t>
            </a:r>
            <a:r>
              <a:rPr lang="en-CA" baseline="0" dirty="0" smtClean="0"/>
              <a:t> of peer instruction is to give students an opportunity to discuss the question amongst themselves and convince/argue/discuss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4D5F26-A60C-4E89-80C5-A303B299E5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97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6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sz="2400" dirty="0" smtClean="0"/>
              <a:t>PCK – the ability to ask good questions is within PCK</a:t>
            </a:r>
          </a:p>
          <a:p>
            <a:endParaRPr lang="en-US" sz="2400" dirty="0" smtClean="0"/>
          </a:p>
          <a:p>
            <a:r>
              <a:rPr lang="en-US" sz="2400" dirty="0" smtClean="0"/>
              <a:t>Combination of Content and Pedagogical Knowledge (a content-embedded pedagogy)</a:t>
            </a:r>
          </a:p>
          <a:p>
            <a:endParaRPr lang="en-US" sz="2400" dirty="0" smtClean="0"/>
          </a:p>
          <a:p>
            <a:r>
              <a:rPr lang="en-US" sz="2400" dirty="0" smtClean="0"/>
              <a:t>PCK includes knowledge of:</a:t>
            </a:r>
          </a:p>
          <a:p>
            <a:pPr lvl="1"/>
            <a:r>
              <a:rPr lang="en-US" sz="2200" dirty="0" smtClean="0"/>
              <a:t>content and multiple ways of representing it</a:t>
            </a:r>
          </a:p>
          <a:p>
            <a:pPr lvl="1"/>
            <a:r>
              <a:rPr lang="en-US" sz="2200" dirty="0" smtClean="0"/>
              <a:t>potential student difficulties</a:t>
            </a:r>
          </a:p>
          <a:p>
            <a:pPr lvl="1"/>
            <a:r>
              <a:rPr lang="en-US" sz="2200" dirty="0" smtClean="0"/>
              <a:t>helpful illustrations, demonstrations, experiments, and examples</a:t>
            </a:r>
          </a:p>
          <a:p>
            <a:pPr lvl="1"/>
            <a:r>
              <a:rPr lang="en-US" sz="2200" dirty="0" smtClean="0"/>
              <a:t>how to ask meaningful questions that promote conceptual understanding</a:t>
            </a:r>
          </a:p>
          <a:p>
            <a:pPr lvl="1"/>
            <a:r>
              <a:rPr lang="en-US" sz="2200" dirty="0" smtClean="0"/>
              <a:t>how to facilitate independent thinking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7693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7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769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8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769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DE8D3B98-7280-4C6E-98E6-A4C9B4403CD5}" type="slidenum">
              <a:rPr lang="en-CA"/>
              <a:pPr eaLnBrk="1" hangingPunct="1"/>
              <a:t>9</a:t>
            </a:fld>
            <a:endParaRPr lang="en-CA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A good teacher is someone who can ask good questions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 Instructor, TA and RA analyzed each question independently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r>
              <a:rPr lang="en-US" dirty="0" smtClean="0"/>
              <a:t>Examples of measured PCK variables:</a:t>
            </a:r>
          </a:p>
          <a:p>
            <a:pPr lvl="1"/>
            <a:r>
              <a:rPr lang="en-US" dirty="0" smtClean="0"/>
              <a:t>Question’s cognitive level (Bloom’s Taxonomy)</a:t>
            </a:r>
          </a:p>
          <a:p>
            <a:pPr lvl="1"/>
            <a:r>
              <a:rPr lang="en-US" dirty="0" smtClean="0"/>
              <a:t>Explanation’s cognitive level (Bloom’s Taxonomy)</a:t>
            </a:r>
          </a:p>
          <a:p>
            <a:pPr lvl="1"/>
            <a:r>
              <a:rPr lang="en-US" dirty="0" smtClean="0"/>
              <a:t>Question targets students’ difficulties</a:t>
            </a:r>
          </a:p>
          <a:p>
            <a:pPr lvl="1"/>
            <a:r>
              <a:rPr lang="en-US" dirty="0" smtClean="0"/>
              <a:t>Science accuracy</a:t>
            </a:r>
          </a:p>
          <a:p>
            <a:pPr lvl="1"/>
            <a:r>
              <a:rPr lang="en-US" dirty="0" smtClean="0"/>
              <a:t>Distractor’s quality</a:t>
            </a:r>
          </a:p>
          <a:p>
            <a:pPr lvl="1"/>
            <a:r>
              <a:rPr lang="en-US" dirty="0" smtClean="0"/>
              <a:t>TCs justification of their answer</a:t>
            </a:r>
          </a:p>
          <a:p>
            <a:pPr lvl="1"/>
            <a:r>
              <a:rPr lang="en-US" dirty="0" smtClean="0"/>
              <a:t>Clarity of the question</a:t>
            </a:r>
          </a:p>
          <a:p>
            <a:pPr eaLnBrk="1" hangingPunct="1">
              <a:spcBef>
                <a:spcPct val="0"/>
              </a:spcBef>
            </a:pPr>
            <a:endParaRPr lang="en-US" dirty="0" smtClean="0"/>
          </a:p>
          <a:p>
            <a:r>
              <a:rPr lang="en-US" dirty="0" smtClean="0"/>
              <a:t>Inter-rater reliability was very high for all variables (greater than 0.8)</a:t>
            </a:r>
          </a:p>
          <a:p>
            <a:endParaRPr lang="en-US" dirty="0" smtClean="0"/>
          </a:p>
          <a:p>
            <a:r>
              <a:rPr lang="en-US" dirty="0" smtClean="0"/>
              <a:t>All variables showed a significant (p </a:t>
            </a:r>
            <a:r>
              <a:rPr lang="en-CA" dirty="0" smtClean="0"/>
              <a:t>&lt; 0.007) increase between T1 and T2</a:t>
            </a:r>
          </a:p>
        </p:txBody>
      </p:sp>
    </p:spTree>
    <p:extLst>
      <p:ext uri="{BB962C8B-B14F-4D97-AF65-F5344CB8AC3E}">
        <p14:creationId xmlns:p14="http://schemas.microsoft.com/office/powerpoint/2010/main" val="20487693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A2E72-B7EC-49E9-A568-B4B93316A38A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A1D016-1228-4E24-BE8E-00B4ADD02914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64CFDB-43EB-4244-A224-1B7F86D8C8EF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53937-187A-4168-83BC-249839D1D195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B42BE-9729-4F2E-B3FA-49A070109A6A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43A14-56E2-4E8C-9722-F4B2E20115B3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246CA-9937-4396-AA76-2FF6CC4EF90E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351D2-3607-4597-AE36-83D67E2B5D0F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D264F-135F-4190-8607-AEDEF3E1052C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5EE19-78CA-4023-9396-4B1CA3AB2FD6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 dirty="0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BAA6E2-813D-4B2E-9B0C-FF65498AD260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E627B-9CD0-4B49-B267-297A3F52817C}" type="datetime1">
              <a:rPr lang="th-TH" smtClean="0"/>
              <a:t>03/06/58</a:t>
            </a:fld>
            <a:endParaRPr lang="th-TH" dirty="0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 dirty="0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CBBE1-314B-45E7-A14D-E54A756E973C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87278" y="5366083"/>
            <a:ext cx="6400800" cy="1357646"/>
          </a:xfrm>
        </p:spPr>
        <p:txBody>
          <a:bodyPr>
            <a:normAutofit fontScale="70000" lnSpcReduction="20000"/>
          </a:bodyPr>
          <a:lstStyle/>
          <a:p>
            <a:r>
              <a:rPr lang="en-US" sz="3800" b="1" dirty="0" smtClean="0">
                <a:solidFill>
                  <a:schemeClr val="tx1"/>
                </a:solidFill>
                <a:latin typeface="Arial"/>
                <a:cs typeface="Arial"/>
              </a:rPr>
              <a:t>Marina Milner-Bolotin</a:t>
            </a:r>
            <a:endParaRPr lang="en-US" sz="3800" b="1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Davor Egersdorfer and </a:t>
            </a:r>
            <a:r>
              <a:rPr lang="en-US" dirty="0" smtClean="0">
                <a:solidFill>
                  <a:schemeClr val="tx1"/>
                </a:solidFill>
                <a:latin typeface="Arial"/>
                <a:cs typeface="Arial"/>
              </a:rPr>
              <a:t>Murugan Vinayagam</a:t>
            </a:r>
            <a: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  <a:t/>
            </a:r>
            <a:br>
              <a:rPr lang="en-US" sz="2400" i="1" dirty="0" smtClean="0">
                <a:solidFill>
                  <a:schemeClr val="tx1"/>
                </a:solidFill>
                <a:latin typeface="Arial"/>
                <a:cs typeface="Arial"/>
              </a:rPr>
            </a:br>
            <a:endParaRPr lang="en-US" sz="2400" i="1" dirty="0" smtClean="0">
              <a:solidFill>
                <a:schemeClr val="tx1"/>
              </a:solidFill>
              <a:latin typeface="Arial"/>
              <a:cs typeface="Arial"/>
            </a:endParaRPr>
          </a:p>
          <a:p>
            <a:r>
              <a:rPr lang="en-US" sz="2400" dirty="0" smtClean="0">
                <a:latin typeface="Arial"/>
                <a:cs typeface="Arial"/>
              </a:rPr>
              <a:t>Canadian Association of Physicists</a:t>
            </a:r>
            <a:r>
              <a:rPr lang="en-US" sz="2400" dirty="0" smtClean="0">
                <a:latin typeface="Arial"/>
                <a:cs typeface="Arial"/>
              </a:rPr>
              <a:t>’ Congress 2015</a:t>
            </a:r>
            <a:endParaRPr lang="en-US" sz="2400" dirty="0">
              <a:latin typeface="Arial"/>
              <a:cs typeface="Arial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0"/>
            <a:ext cx="9252520" cy="5149516"/>
            <a:chOff x="0" y="0"/>
            <a:chExt cx="9252520" cy="1527175"/>
          </a:xfrm>
        </p:grpSpPr>
        <p:sp>
          <p:nvSpPr>
            <p:cNvPr id="6" name="Rectangle 5"/>
            <p:cNvSpPr/>
            <p:nvPr/>
          </p:nvSpPr>
          <p:spPr bwMode="auto">
            <a:xfrm>
              <a:off x="0" y="1588"/>
              <a:ext cx="9144000" cy="1524000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CA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Rectangle 15"/>
            <p:cNvSpPr>
              <a:spLocks noChangeArrowheads="1"/>
            </p:cNvSpPr>
            <p:nvPr/>
          </p:nvSpPr>
          <p:spPr bwMode="auto">
            <a:xfrm>
              <a:off x="1703958" y="223838"/>
              <a:ext cx="7548562" cy="1079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r>
                <a:rPr lang="en-US" sz="4400" dirty="0" smtClean="0">
                  <a:solidFill>
                    <a:schemeClr val="bg1"/>
                  </a:solidFill>
                </a:rPr>
                <a:t>Investigation of </a:t>
              </a:r>
              <a:r>
                <a:rPr lang="en-US" sz="4400" dirty="0">
                  <a:solidFill>
                    <a:schemeClr val="bg1"/>
                  </a:solidFill>
                </a:rPr>
                <a:t>PeerWise </a:t>
              </a:r>
              <a:r>
                <a:rPr lang="en-US" sz="4400" dirty="0" smtClean="0">
                  <a:solidFill>
                    <a:schemeClr val="bg1"/>
                  </a:solidFill>
                </a:rPr>
                <a:t>Pedagogy to </a:t>
              </a:r>
              <a:r>
                <a:rPr lang="en-US" sz="4400" dirty="0">
                  <a:solidFill>
                    <a:schemeClr val="bg1"/>
                  </a:solidFill>
                </a:rPr>
                <a:t>Promote </a:t>
              </a:r>
              <a:r>
                <a:rPr lang="en-US" sz="4400" dirty="0" smtClean="0">
                  <a:solidFill>
                    <a:schemeClr val="bg1"/>
                  </a:solidFill>
                </a:rPr>
                <a:t>Future Physics Teachers’ Pedagogical </a:t>
              </a:r>
              <a:r>
                <a:rPr lang="en-US" sz="4400" dirty="0">
                  <a:solidFill>
                    <a:schemeClr val="bg1"/>
                  </a:solidFill>
                </a:rPr>
                <a:t>Content </a:t>
              </a:r>
              <a:r>
                <a:rPr lang="en-US" sz="4400" dirty="0" smtClean="0">
                  <a:solidFill>
                    <a:schemeClr val="bg1"/>
                  </a:solidFill>
                </a:rPr>
                <a:t>Knowledge</a:t>
              </a:r>
            </a:p>
            <a:p>
              <a:r>
                <a:rPr lang="en-US" sz="4000" dirty="0" smtClean="0">
                  <a:solidFill>
                    <a:schemeClr val="bg1"/>
                  </a:solidFill>
                </a:rPr>
                <a:t>From Theory to Practice</a:t>
              </a:r>
              <a:endPara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8076694" y="891329"/>
            <a:ext cx="3657600" cy="3657600"/>
            <a:chOff x="38076694" y="891329"/>
            <a:chExt cx="3657600" cy="3657600"/>
          </a:xfrm>
        </p:grpSpPr>
        <p:sp>
          <p:nvSpPr>
            <p:cNvPr id="11" name="Oval 10"/>
            <p:cNvSpPr>
              <a:spLocks/>
            </p:cNvSpPr>
            <p:nvPr/>
          </p:nvSpPr>
          <p:spPr>
            <a:xfrm flipH="1">
              <a:off x="38076694" y="891329"/>
              <a:ext cx="3657600" cy="3657600"/>
            </a:xfrm>
            <a:prstGeom prst="ellipse">
              <a:avLst/>
            </a:prstGeom>
            <a:noFill/>
            <a:ln w="76200" cmpd="sng">
              <a:solidFill>
                <a:srgbClr val="5E869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076694" y="1571389"/>
              <a:ext cx="3657600" cy="233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rgbClr val="5E869F"/>
                  </a:solidFill>
                  <a:latin typeface="Times New Roman"/>
                  <a:cs typeface="Times New Roman"/>
                </a:rPr>
                <a:t>Proudly supported by </a:t>
              </a:r>
              <a:r>
                <a:rPr lang="en-US" sz="6600" dirty="0" smtClean="0">
                  <a:solidFill>
                    <a:srgbClr val="5E869F"/>
                  </a:solidFill>
                  <a:latin typeface="Times New Roman"/>
                  <a:cs typeface="Times New Roman"/>
                </a:rPr>
                <a:t>TLEF</a:t>
              </a:r>
              <a:endParaRPr lang="en-US" sz="6600" dirty="0">
                <a:solidFill>
                  <a:srgbClr val="5E869F"/>
                </a:solidFill>
                <a:latin typeface="Times New Roman"/>
                <a:cs typeface="Times New Roman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8229094" y="1043729"/>
            <a:ext cx="3657600" cy="3657600"/>
            <a:chOff x="38076694" y="891329"/>
            <a:chExt cx="3657600" cy="3657600"/>
          </a:xfrm>
        </p:grpSpPr>
        <p:sp>
          <p:nvSpPr>
            <p:cNvPr id="14" name="Oval 13"/>
            <p:cNvSpPr>
              <a:spLocks/>
            </p:cNvSpPr>
            <p:nvPr/>
          </p:nvSpPr>
          <p:spPr>
            <a:xfrm flipH="1">
              <a:off x="38076694" y="891329"/>
              <a:ext cx="3657600" cy="3657600"/>
            </a:xfrm>
            <a:prstGeom prst="ellipse">
              <a:avLst/>
            </a:prstGeom>
            <a:noFill/>
            <a:ln w="76200" cmpd="sng">
              <a:solidFill>
                <a:srgbClr val="5E869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076694" y="1571389"/>
              <a:ext cx="3657600" cy="23391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4000" dirty="0" smtClean="0">
                  <a:solidFill>
                    <a:srgbClr val="5E869F"/>
                  </a:solidFill>
                  <a:latin typeface="Times New Roman"/>
                  <a:cs typeface="Times New Roman"/>
                </a:rPr>
                <a:t>Proudly supported by </a:t>
              </a:r>
              <a:r>
                <a:rPr lang="en-US" sz="6600" dirty="0" smtClean="0">
                  <a:solidFill>
                    <a:srgbClr val="5E869F"/>
                  </a:solidFill>
                  <a:latin typeface="Times New Roman"/>
                  <a:cs typeface="Times New Roman"/>
                </a:rPr>
                <a:t>TLEF</a:t>
              </a:r>
              <a:endParaRPr lang="en-US" sz="6600" dirty="0">
                <a:solidFill>
                  <a:srgbClr val="5E869F"/>
                </a:solidFill>
                <a:latin typeface="Times New Roman"/>
                <a:cs typeface="Times New Roman"/>
              </a:endParaRPr>
            </a:p>
          </p:txBody>
        </p:sp>
      </p:grpSp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92" y="305162"/>
            <a:ext cx="961205" cy="1266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45180"/>
            <a:ext cx="1831374" cy="746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446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0" y="0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" name="Group 17"/>
          <p:cNvGrpSpPr>
            <a:grpSpLocks/>
          </p:cNvGrpSpPr>
          <p:nvPr/>
        </p:nvGrpSpPr>
        <p:grpSpPr bwMode="auto">
          <a:xfrm>
            <a:off x="1524000" y="0"/>
            <a:ext cx="7224713" cy="1527175"/>
            <a:chOff x="960" y="0"/>
            <a:chExt cx="4551" cy="962"/>
          </a:xfrm>
        </p:grpSpPr>
        <p:sp>
          <p:nvSpPr>
            <p:cNvPr id="3104" name="Rectangle 15"/>
            <p:cNvSpPr>
              <a:spLocks noChangeArrowheads="1"/>
            </p:cNvSpPr>
            <p:nvPr/>
          </p:nvSpPr>
          <p:spPr bwMode="auto">
            <a:xfrm>
              <a:off x="1129" y="123"/>
              <a:ext cx="4382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sz="4000" b="1" dirty="0" smtClean="0">
                  <a:solidFill>
                    <a:schemeClr val="bg1"/>
                  </a:solidFill>
                  <a:latin typeface="Arial"/>
                  <a:cs typeface="Arial"/>
                </a:rPr>
                <a:t>Why should I use PeerWise in my classroom?</a:t>
              </a:r>
              <a:endParaRPr lang="en-US" sz="40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105" name="Rectangle 16"/>
            <p:cNvSpPr>
              <a:spLocks noChangeArrowheads="1"/>
            </p:cNvSpPr>
            <p:nvPr/>
          </p:nvSpPr>
          <p:spPr bwMode="auto">
            <a:xfrm>
              <a:off x="960" y="0"/>
              <a:ext cx="45" cy="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10</a:t>
            </a:fld>
            <a:endParaRPr lang="th-TH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435280" cy="478112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Students learn content by asking/answering questions</a:t>
            </a:r>
          </a:p>
          <a:p>
            <a:endParaRPr lang="en-US" dirty="0" smtClean="0"/>
          </a:p>
          <a:p>
            <a:r>
              <a:rPr lang="en-US" dirty="0" smtClean="0"/>
              <a:t>Can be used with regular students</a:t>
            </a:r>
          </a:p>
          <a:p>
            <a:endParaRPr lang="en-US" dirty="0"/>
          </a:p>
          <a:p>
            <a:r>
              <a:rPr lang="en-US" dirty="0" smtClean="0"/>
              <a:t>Gaming </a:t>
            </a:r>
            <a:r>
              <a:rPr lang="en-US" dirty="0"/>
              <a:t>element (student engagement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Can be used for any subject</a:t>
            </a:r>
          </a:p>
          <a:p>
            <a:endParaRPr lang="en-US" dirty="0" smtClean="0"/>
          </a:p>
          <a:p>
            <a:r>
              <a:rPr lang="en-US" dirty="0" smtClean="0"/>
              <a:t>Lots of support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0817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0" y="0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05" name="Rectangle 16"/>
          <p:cNvSpPr>
            <a:spLocks noChangeArrowheads="1"/>
          </p:cNvSpPr>
          <p:nvPr/>
        </p:nvSpPr>
        <p:spPr bwMode="auto">
          <a:xfrm>
            <a:off x="1524011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11</a:t>
            </a:fld>
            <a:endParaRPr lang="th-TH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323528" y="1690460"/>
            <a:ext cx="8568952" cy="5013176"/>
          </a:xfrm>
        </p:spPr>
        <p:txBody>
          <a:bodyPr>
            <a:normAutofit fontScale="85000" lnSpcReduction="20000"/>
          </a:bodyPr>
          <a:lstStyle/>
          <a:p>
            <a:r>
              <a:rPr lang="en-US" sz="3300" dirty="0" smtClean="0"/>
              <a:t>Does not require computers in the classroom</a:t>
            </a:r>
          </a:p>
          <a:p>
            <a:endParaRPr lang="en-US" sz="2200" dirty="0" smtClean="0"/>
          </a:p>
          <a:p>
            <a:r>
              <a:rPr lang="en-US" sz="3300" dirty="0" smtClean="0"/>
              <a:t>Once implemented, requires minimal input from the teacher</a:t>
            </a:r>
            <a:endParaRPr lang="en-US" sz="3300" dirty="0"/>
          </a:p>
          <a:p>
            <a:endParaRPr lang="en-US" sz="2200" dirty="0" smtClean="0"/>
          </a:p>
          <a:p>
            <a:r>
              <a:rPr lang="en-US" sz="3300" dirty="0" smtClean="0"/>
              <a:t>Promotes collaboration and peer learning</a:t>
            </a:r>
          </a:p>
          <a:p>
            <a:endParaRPr lang="en-US" sz="2200" dirty="0"/>
          </a:p>
          <a:p>
            <a:r>
              <a:rPr lang="en-US" sz="3300" dirty="0" smtClean="0"/>
              <a:t>Students learn how to provide positive, constructive feedback</a:t>
            </a:r>
            <a:endParaRPr lang="en-US" sz="3300" dirty="0"/>
          </a:p>
          <a:p>
            <a:endParaRPr lang="en-US" sz="2200" dirty="0" smtClean="0"/>
          </a:p>
          <a:p>
            <a:r>
              <a:rPr lang="en-US" sz="3300" dirty="0"/>
              <a:t>Free</a:t>
            </a:r>
          </a:p>
          <a:p>
            <a:endParaRPr lang="en-US" sz="2200" dirty="0" smtClean="0"/>
          </a:p>
          <a:p>
            <a:r>
              <a:rPr lang="en-US" sz="3300" dirty="0" smtClean="0"/>
              <a:t>Easy </a:t>
            </a:r>
            <a:r>
              <a:rPr lang="en-US" sz="3300" dirty="0"/>
              <a:t>to </a:t>
            </a:r>
            <a:r>
              <a:rPr lang="en-US" sz="3300" dirty="0" smtClean="0"/>
              <a:t>use</a:t>
            </a:r>
            <a:endParaRPr lang="en-US" sz="3300" dirty="0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1792288" y="195263"/>
            <a:ext cx="69564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US" sz="4000" b="1" dirty="0" smtClean="0">
                <a:solidFill>
                  <a:schemeClr val="bg1"/>
                </a:solidFill>
                <a:latin typeface="Arial"/>
                <a:cs typeface="Arial"/>
              </a:rPr>
              <a:t>Why should I use PeerWise in my classroom?</a:t>
            </a:r>
            <a:endParaRPr lang="en-US" sz="4000" b="1" dirty="0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3541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0" y="0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" name="Group 17"/>
          <p:cNvGrpSpPr>
            <a:grpSpLocks/>
          </p:cNvGrpSpPr>
          <p:nvPr/>
        </p:nvGrpSpPr>
        <p:grpSpPr bwMode="auto">
          <a:xfrm>
            <a:off x="1524000" y="0"/>
            <a:ext cx="6829425" cy="1527175"/>
            <a:chOff x="960" y="0"/>
            <a:chExt cx="4302" cy="962"/>
          </a:xfrm>
        </p:grpSpPr>
        <p:sp>
          <p:nvSpPr>
            <p:cNvPr id="3104" name="Rectangle 15"/>
            <p:cNvSpPr>
              <a:spLocks noChangeArrowheads="1"/>
            </p:cNvSpPr>
            <p:nvPr/>
          </p:nvSpPr>
          <p:spPr bwMode="auto">
            <a:xfrm>
              <a:off x="1129" y="123"/>
              <a:ext cx="4133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sz="4400" b="1" dirty="0" smtClean="0">
                  <a:solidFill>
                    <a:schemeClr val="bg1"/>
                  </a:solidFill>
                  <a:latin typeface="Arial"/>
                  <a:cs typeface="Arial"/>
                </a:rPr>
                <a:t>Resources</a:t>
              </a:r>
              <a:endParaRPr lang="en-US" sz="44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105" name="Rectangle 16"/>
            <p:cNvSpPr>
              <a:spLocks noChangeArrowheads="1"/>
            </p:cNvSpPr>
            <p:nvPr/>
          </p:nvSpPr>
          <p:spPr bwMode="auto">
            <a:xfrm>
              <a:off x="960" y="0"/>
              <a:ext cx="45" cy="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12</a:t>
            </a:fld>
            <a:endParaRPr lang="th-TH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5800" y="1964631"/>
            <a:ext cx="8784976" cy="4896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Bloom, B. S. (1956). </a:t>
            </a:r>
            <a:r>
              <a:rPr lang="en-US" i="1" smtClean="0"/>
              <a:t>Taxonomy of Educational Objectives: Cognitive Domain</a:t>
            </a:r>
            <a:r>
              <a:rPr lang="en-US" smtClean="0"/>
              <a:t> (1st ed.). New York: Longmans, Green.</a:t>
            </a:r>
          </a:p>
          <a:p>
            <a:r>
              <a:rPr lang="en-US" smtClean="0"/>
              <a:t>Denny, P. (2013). The effect of virtual achievements on student engagement. In </a:t>
            </a:r>
            <a:r>
              <a:rPr lang="en-US" i="1" smtClean="0"/>
              <a:t>Proceedings of the SIGCHI Conference on Human Factors in Computing Systems - CHI ’13</a:t>
            </a:r>
            <a:r>
              <a:rPr lang="en-US" smtClean="0"/>
              <a:t> (pp. 763–772). doi:10.1145/2470654.2470763</a:t>
            </a:r>
          </a:p>
          <a:p>
            <a:r>
              <a:rPr lang="en-US" smtClean="0"/>
              <a:t>Denny, P. (2015). </a:t>
            </a:r>
            <a:r>
              <a:rPr lang="en-US" i="1" smtClean="0"/>
              <a:t>PeerWise</a:t>
            </a:r>
            <a:r>
              <a:rPr lang="en-US" smtClean="0"/>
              <a:t>. Retrieved April 1, 2015, from https://peerwise.cs.auckland.ac.nz/</a:t>
            </a:r>
          </a:p>
          <a:p>
            <a:r>
              <a:rPr lang="en-US" smtClean="0"/>
              <a:t>Hake, R. R. (1998). Interactive-engagement versus traditional methods: A six-thousand-student survey of mechanics test data for introductory physics courses. </a:t>
            </a:r>
            <a:r>
              <a:rPr lang="en-US" i="1" smtClean="0"/>
              <a:t>American Journal of Physics</a:t>
            </a:r>
            <a:r>
              <a:rPr lang="en-US" smtClean="0"/>
              <a:t>, </a:t>
            </a:r>
            <a:r>
              <a:rPr lang="en-US" i="1" smtClean="0"/>
              <a:t>66</a:t>
            </a:r>
            <a:r>
              <a:rPr lang="en-US" smtClean="0"/>
              <a:t>(1), 64–74. doi:10.1119/1.18809</a:t>
            </a:r>
          </a:p>
          <a:p>
            <a:r>
              <a:rPr lang="en-US" smtClean="0"/>
              <a:t>Milner-bolotin, M., Fisher, H., &amp; Macdonald, A. (2013). Modeling Active Engagement Pedagogy through Classroom Response Systems in a Physics Teacher Education Course. </a:t>
            </a:r>
            <a:r>
              <a:rPr lang="en-US" i="1" smtClean="0"/>
              <a:t>LUMAT: Research and Practice in Math, Science, and Technology Education</a:t>
            </a:r>
            <a:r>
              <a:rPr lang="en-US" smtClean="0"/>
              <a:t>, </a:t>
            </a:r>
            <a:r>
              <a:rPr lang="en-US" i="1" smtClean="0"/>
              <a:t>1</a:t>
            </a:r>
            <a:r>
              <a:rPr lang="en-US" smtClean="0"/>
              <a:t>(5), 523–542.</a:t>
            </a:r>
          </a:p>
          <a:p>
            <a:r>
              <a:rPr lang="en-US" smtClean="0">
                <a:cs typeface="Arial"/>
              </a:rPr>
              <a:t>Mishra, P., &amp; Koehler, M. J. (2007). Technological pedagogical content knowledge (TPCK): Confronting the wicked problems of teaching with technology. In </a:t>
            </a:r>
            <a:r>
              <a:rPr lang="en-US" i="1" smtClean="0">
                <a:cs typeface="Arial"/>
              </a:rPr>
              <a:t>Society for Information Technology &amp; Teacher Education International Conference</a:t>
            </a:r>
            <a:r>
              <a:rPr lang="en-US" smtClean="0">
                <a:cs typeface="Arial"/>
              </a:rPr>
              <a:t> (Vol. 2007, pp. 2214–2226). Retrieved from http://www.editlib.org/p/24919/</a:t>
            </a:r>
            <a:endParaRPr lang="en-CA" smtClean="0">
              <a:cs typeface="Arial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8711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-31567" y="3175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" name="Group 17"/>
          <p:cNvGrpSpPr>
            <a:grpSpLocks/>
          </p:cNvGrpSpPr>
          <p:nvPr/>
        </p:nvGrpSpPr>
        <p:grpSpPr bwMode="auto">
          <a:xfrm>
            <a:off x="1524000" y="0"/>
            <a:ext cx="6829425" cy="1527175"/>
            <a:chOff x="960" y="0"/>
            <a:chExt cx="4302" cy="962"/>
          </a:xfrm>
        </p:grpSpPr>
        <p:sp>
          <p:nvSpPr>
            <p:cNvPr id="3104" name="Rectangle 15"/>
            <p:cNvSpPr>
              <a:spLocks noChangeArrowheads="1"/>
            </p:cNvSpPr>
            <p:nvPr/>
          </p:nvSpPr>
          <p:spPr bwMode="auto">
            <a:xfrm>
              <a:off x="1129" y="123"/>
              <a:ext cx="4133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sz="4400" dirty="0" smtClean="0">
                  <a:solidFill>
                    <a:schemeClr val="bg1"/>
                  </a:solidFill>
                </a:rPr>
                <a:t>Why use questions to teach?</a:t>
              </a:r>
            </a:p>
          </p:txBody>
        </p:sp>
        <p:sp>
          <p:nvSpPr>
            <p:cNvPr id="3105" name="Rectangle 16"/>
            <p:cNvSpPr>
              <a:spLocks noChangeArrowheads="1"/>
            </p:cNvSpPr>
            <p:nvPr/>
          </p:nvSpPr>
          <p:spPr bwMode="auto">
            <a:xfrm>
              <a:off x="960" y="0"/>
              <a:ext cx="45" cy="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13</a:t>
            </a:fld>
            <a:endParaRPr lang="th-TH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Challenge misconceptions</a:t>
            </a:r>
          </a:p>
          <a:p>
            <a:endParaRPr lang="en-US" dirty="0"/>
          </a:p>
          <a:p>
            <a:r>
              <a:rPr lang="en-US" dirty="0" smtClean="0"/>
              <a:t>Engage students and encourage participation</a:t>
            </a:r>
          </a:p>
          <a:p>
            <a:endParaRPr lang="en-US" dirty="0"/>
          </a:p>
          <a:p>
            <a:r>
              <a:rPr lang="en-US" dirty="0" smtClean="0"/>
              <a:t>Stimulate discussion</a:t>
            </a:r>
          </a:p>
          <a:p>
            <a:endParaRPr lang="en-US" dirty="0"/>
          </a:p>
          <a:p>
            <a:r>
              <a:rPr lang="en-US" dirty="0" smtClean="0"/>
              <a:t>Determine how students are thinking</a:t>
            </a:r>
          </a:p>
          <a:p>
            <a:endParaRPr lang="en-US" dirty="0" smtClean="0"/>
          </a:p>
          <a:p>
            <a:r>
              <a:rPr lang="en-US" dirty="0"/>
              <a:t>In order to ask/answer good conceptual questions you need to know the content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8390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0" y="0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" name="Group 17"/>
          <p:cNvGrpSpPr>
            <a:grpSpLocks/>
          </p:cNvGrpSpPr>
          <p:nvPr/>
        </p:nvGrpSpPr>
        <p:grpSpPr bwMode="auto">
          <a:xfrm>
            <a:off x="1524000" y="0"/>
            <a:ext cx="6829425" cy="1527175"/>
            <a:chOff x="960" y="0"/>
            <a:chExt cx="4302" cy="962"/>
          </a:xfrm>
        </p:grpSpPr>
        <p:sp>
          <p:nvSpPr>
            <p:cNvPr id="3104" name="Rectangle 15"/>
            <p:cNvSpPr>
              <a:spLocks noChangeArrowheads="1"/>
            </p:cNvSpPr>
            <p:nvPr/>
          </p:nvSpPr>
          <p:spPr bwMode="auto">
            <a:xfrm>
              <a:off x="1129" y="123"/>
              <a:ext cx="4133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sz="4400" b="1" dirty="0" smtClean="0">
                  <a:solidFill>
                    <a:schemeClr val="bg1"/>
                  </a:solidFill>
                  <a:latin typeface="Arial"/>
                  <a:cs typeface="Arial"/>
                </a:rPr>
                <a:t>Future Directions</a:t>
              </a:r>
              <a:endParaRPr lang="en-US" sz="44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105" name="Rectangle 16"/>
            <p:cNvSpPr>
              <a:spLocks noChangeArrowheads="1"/>
            </p:cNvSpPr>
            <p:nvPr/>
          </p:nvSpPr>
          <p:spPr bwMode="auto">
            <a:xfrm>
              <a:off x="960" y="0"/>
              <a:ext cx="45" cy="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14</a:t>
            </a:fld>
            <a:endParaRPr lang="th-TH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r>
              <a:rPr lang="en-US" dirty="0" smtClean="0"/>
              <a:t>Analyze the comments that TCs provided, to see how they changed over the time during the course</a:t>
            </a:r>
          </a:p>
          <a:p>
            <a:endParaRPr lang="en-US" dirty="0"/>
          </a:p>
          <a:p>
            <a:r>
              <a:rPr lang="en-US" dirty="0" smtClean="0"/>
              <a:t>A follow up study could be implemented to see if the TCs maintain their increased PCK and if they use PI techniques within their classrooms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471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0" y="0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05" name="Rectangle 16"/>
          <p:cNvSpPr>
            <a:spLocks noChangeArrowheads="1"/>
          </p:cNvSpPr>
          <p:nvPr/>
        </p:nvSpPr>
        <p:spPr bwMode="auto">
          <a:xfrm>
            <a:off x="1524011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210116" y="5838824"/>
            <a:ext cx="8754372" cy="8594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000" dirty="0"/>
              <a:t>Milner-Bolotin, M. (2014). Using PeerWise to promote student collaboration on design of conceptual multiple-choice questions. </a:t>
            </a:r>
            <a:r>
              <a:rPr lang="en-CA" sz="2000" i="1" dirty="0"/>
              <a:t>Physics in Canada, 70</a:t>
            </a:r>
            <a:r>
              <a:rPr lang="en-CA" sz="2000" dirty="0"/>
              <a:t>(3), 149-150. </a:t>
            </a: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2</a:t>
            </a:fld>
            <a:endParaRPr lang="th-TH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116" y="203414"/>
            <a:ext cx="6984776" cy="5572719"/>
          </a:xfrm>
          <a:prstGeom prst="flowChartDocument">
            <a:avLst/>
          </a:prstGeom>
          <a:ln>
            <a:solidFill>
              <a:schemeClr val="tx1"/>
            </a:solidFill>
          </a:ln>
        </p:spPr>
      </p:pic>
      <p:pic>
        <p:nvPicPr>
          <p:cNvPr id="1026" name="Picture 2" descr="http://www.cap.ca/en/sites/cap.ca/files/imagecache/PiCCover/issue/2906/pic-70-3-cover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3613" y="257954"/>
            <a:ext cx="1735137" cy="224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472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0" y="0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" name="Group 17"/>
          <p:cNvGrpSpPr>
            <a:grpSpLocks/>
          </p:cNvGrpSpPr>
          <p:nvPr/>
        </p:nvGrpSpPr>
        <p:grpSpPr bwMode="auto">
          <a:xfrm>
            <a:off x="1524000" y="0"/>
            <a:ext cx="6829425" cy="1527175"/>
            <a:chOff x="960" y="0"/>
            <a:chExt cx="4302" cy="962"/>
          </a:xfrm>
        </p:grpSpPr>
        <p:sp>
          <p:nvSpPr>
            <p:cNvPr id="3104" name="Rectangle 15"/>
            <p:cNvSpPr>
              <a:spLocks noChangeArrowheads="1"/>
            </p:cNvSpPr>
            <p:nvPr/>
          </p:nvSpPr>
          <p:spPr bwMode="auto">
            <a:xfrm>
              <a:off x="1129" y="123"/>
              <a:ext cx="4133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sz="4400" dirty="0" smtClean="0">
                  <a:solidFill>
                    <a:schemeClr val="bg1"/>
                  </a:solidFill>
                </a:rPr>
                <a:t>Study Context</a:t>
              </a:r>
              <a:endParaRPr lang="en-US" sz="44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105" name="Rectangle 16"/>
            <p:cNvSpPr>
              <a:spLocks noChangeArrowheads="1"/>
            </p:cNvSpPr>
            <p:nvPr/>
          </p:nvSpPr>
          <p:spPr bwMode="auto">
            <a:xfrm>
              <a:off x="960" y="0"/>
              <a:ext cx="45" cy="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9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Secondary Physics Method Course at the UBC Teacher Education Program</a:t>
            </a:r>
          </a:p>
          <a:p>
            <a:endParaRPr lang="en-US" dirty="0"/>
          </a:p>
          <a:p>
            <a:r>
              <a:rPr lang="en-US" dirty="0" smtClean="0"/>
              <a:t>8 </a:t>
            </a:r>
            <a:r>
              <a:rPr lang="en-US" dirty="0" smtClean="0"/>
              <a:t>future teachers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Course Instructor – Dr. Marina Milner-</a:t>
            </a:r>
            <a:r>
              <a:rPr lang="en-US" dirty="0" err="1" smtClean="0"/>
              <a:t>Bolotin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Teaching Assistant – Davor Egersdorfer</a:t>
            </a:r>
          </a:p>
          <a:p>
            <a:endParaRPr lang="en-US" dirty="0"/>
          </a:p>
          <a:p>
            <a:r>
              <a:rPr lang="en-US" dirty="0" smtClean="0"/>
              <a:t>Research Assistant – Murugan Vinayagam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3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3948177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0" y="0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" name="Group 17"/>
          <p:cNvGrpSpPr>
            <a:grpSpLocks/>
          </p:cNvGrpSpPr>
          <p:nvPr/>
        </p:nvGrpSpPr>
        <p:grpSpPr bwMode="auto">
          <a:xfrm>
            <a:off x="1524000" y="0"/>
            <a:ext cx="6829425" cy="1527175"/>
            <a:chOff x="960" y="0"/>
            <a:chExt cx="4302" cy="962"/>
          </a:xfrm>
        </p:grpSpPr>
        <p:sp>
          <p:nvSpPr>
            <p:cNvPr id="3104" name="Rectangle 15"/>
            <p:cNvSpPr>
              <a:spLocks noChangeArrowheads="1"/>
            </p:cNvSpPr>
            <p:nvPr/>
          </p:nvSpPr>
          <p:spPr bwMode="auto">
            <a:xfrm>
              <a:off x="1129" y="123"/>
              <a:ext cx="4133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sz="4400" dirty="0">
                  <a:solidFill>
                    <a:schemeClr val="bg1"/>
                  </a:solidFill>
                </a:rPr>
                <a:t>Peer Instruction (PI)</a:t>
              </a:r>
              <a:endParaRPr lang="en-US" sz="44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105" name="Rectangle 16"/>
            <p:cNvSpPr>
              <a:spLocks noChangeArrowheads="1"/>
            </p:cNvSpPr>
            <p:nvPr/>
          </p:nvSpPr>
          <p:spPr bwMode="auto">
            <a:xfrm>
              <a:off x="960" y="0"/>
              <a:ext cx="45" cy="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4</a:t>
            </a:fld>
            <a:endParaRPr lang="th-TH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/>
              <a:t>Engages students in answering conceptual multiple-choice questions </a:t>
            </a:r>
            <a:r>
              <a:rPr lang="en-US" dirty="0" smtClean="0"/>
              <a:t>that:</a:t>
            </a:r>
          </a:p>
          <a:p>
            <a:pPr lvl="1"/>
            <a:r>
              <a:rPr lang="en-US" dirty="0" smtClean="0"/>
              <a:t>target </a:t>
            </a:r>
            <a:r>
              <a:rPr lang="en-US" dirty="0"/>
              <a:t>student difficulties </a:t>
            </a:r>
            <a:endParaRPr lang="en-US" dirty="0" smtClean="0"/>
          </a:p>
          <a:p>
            <a:pPr lvl="1"/>
            <a:r>
              <a:rPr lang="en-US" dirty="0" smtClean="0"/>
              <a:t>use </a:t>
            </a:r>
            <a:r>
              <a:rPr lang="en-US" dirty="0"/>
              <a:t>common misconceptions as distractors</a:t>
            </a:r>
          </a:p>
          <a:p>
            <a:endParaRPr lang="en-US" dirty="0"/>
          </a:p>
          <a:p>
            <a:r>
              <a:rPr lang="en-US" dirty="0" smtClean="0"/>
              <a:t>Makes use of Classroom Response Systems (clickers) or flashcards</a:t>
            </a:r>
          </a:p>
          <a:p>
            <a:endParaRPr lang="en-US" dirty="0"/>
          </a:p>
        </p:txBody>
      </p:sp>
      <p:pic>
        <p:nvPicPr>
          <p:cNvPr id="17" name="Picture 2" descr="http://arts.monash.edu.au/philosophy/peer-instruction/images/flashcard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" t="4583" r="1269" b="-1767"/>
          <a:stretch/>
        </p:blipFill>
        <p:spPr bwMode="auto">
          <a:xfrm>
            <a:off x="4874307" y="5239561"/>
            <a:ext cx="1848717" cy="1328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s://encrypted-tbn2.gstatic.com/images?q=tbn:ANd9GcQzDUOTn63OW--3fvYgWn_zlPAqKxHCHD1hIS8xc-oQ2mWACnn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68" y="5601920"/>
            <a:ext cx="1858664" cy="103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0691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61" y="188640"/>
            <a:ext cx="9036496" cy="47525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/>
          <p:cNvSpPr/>
          <p:nvPr/>
        </p:nvSpPr>
        <p:spPr>
          <a:xfrm>
            <a:off x="138661" y="5157192"/>
            <a:ext cx="90053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Figure 1: An example of a conceptual multiple-choice question and the distribution of students’ responses. The correct answer B was chosen by 3 out of 11 students.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5</a:t>
            </a:fld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809841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0" y="0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" name="Group 17"/>
          <p:cNvGrpSpPr>
            <a:grpSpLocks/>
          </p:cNvGrpSpPr>
          <p:nvPr/>
        </p:nvGrpSpPr>
        <p:grpSpPr bwMode="auto">
          <a:xfrm>
            <a:off x="1524000" y="0"/>
            <a:ext cx="7620000" cy="1527175"/>
            <a:chOff x="960" y="0"/>
            <a:chExt cx="4800" cy="962"/>
          </a:xfrm>
        </p:grpSpPr>
        <p:sp>
          <p:nvSpPr>
            <p:cNvPr id="3104" name="Rectangle 15"/>
            <p:cNvSpPr>
              <a:spLocks noChangeArrowheads="1"/>
            </p:cNvSpPr>
            <p:nvPr/>
          </p:nvSpPr>
          <p:spPr bwMode="auto">
            <a:xfrm>
              <a:off x="1129" y="123"/>
              <a:ext cx="4631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sz="4400" dirty="0">
                  <a:solidFill>
                    <a:schemeClr val="bg1"/>
                  </a:solidFill>
                </a:rPr>
                <a:t>Pedagogical Content Knowledge (PCK)</a:t>
              </a:r>
              <a:endParaRPr lang="en-US" sz="44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105" name="Rectangle 16"/>
            <p:cNvSpPr>
              <a:spLocks noChangeArrowheads="1"/>
            </p:cNvSpPr>
            <p:nvPr/>
          </p:nvSpPr>
          <p:spPr bwMode="auto">
            <a:xfrm>
              <a:off x="960" y="0"/>
              <a:ext cx="45" cy="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6</a:t>
            </a:fld>
            <a:endParaRPr lang="th-TH" dirty="0"/>
          </a:p>
        </p:txBody>
      </p:sp>
      <p:sp>
        <p:nvSpPr>
          <p:cNvPr id="4" name="TextBox 3"/>
          <p:cNvSpPr txBox="1"/>
          <p:nvPr/>
        </p:nvSpPr>
        <p:spPr>
          <a:xfrm>
            <a:off x="173534" y="6309141"/>
            <a:ext cx="28438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Arial"/>
                <a:cs typeface="Arial"/>
              </a:rPr>
              <a:t>http://iteacher.pxl.be/tpack</a:t>
            </a:r>
          </a:p>
        </p:txBody>
      </p:sp>
      <p:sp>
        <p:nvSpPr>
          <p:cNvPr id="20" name="Rectangle 19"/>
          <p:cNvSpPr/>
          <p:nvPr/>
        </p:nvSpPr>
        <p:spPr>
          <a:xfrm>
            <a:off x="173534" y="1527175"/>
            <a:ext cx="879095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PCK is knowledge </a:t>
            </a:r>
            <a:r>
              <a:rPr lang="en-US" i="1" dirty="0"/>
              <a:t>for teaching specific content</a:t>
            </a:r>
            <a:r>
              <a:rPr lang="en-US" dirty="0"/>
              <a:t> </a:t>
            </a:r>
            <a:r>
              <a:rPr lang="en-US" sz="2000" dirty="0"/>
              <a:t>(Schulman, 1986)</a:t>
            </a:r>
          </a:p>
        </p:txBody>
      </p:sp>
      <p:pic>
        <p:nvPicPr>
          <p:cNvPr id="1026" name="Picture 2" descr="C:\Users\Asus\Desktop\IOP proposals\model1_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0074" y="2074371"/>
            <a:ext cx="6225752" cy="4219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057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-31567" y="3175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" name="Group 17"/>
          <p:cNvGrpSpPr>
            <a:grpSpLocks/>
          </p:cNvGrpSpPr>
          <p:nvPr/>
        </p:nvGrpSpPr>
        <p:grpSpPr bwMode="auto">
          <a:xfrm>
            <a:off x="1524000" y="0"/>
            <a:ext cx="6829425" cy="1527175"/>
            <a:chOff x="960" y="0"/>
            <a:chExt cx="4302" cy="962"/>
          </a:xfrm>
        </p:grpSpPr>
        <p:sp>
          <p:nvSpPr>
            <p:cNvPr id="3104" name="Rectangle 15"/>
            <p:cNvSpPr>
              <a:spLocks noChangeArrowheads="1"/>
            </p:cNvSpPr>
            <p:nvPr/>
          </p:nvSpPr>
          <p:spPr bwMode="auto">
            <a:xfrm>
              <a:off x="1129" y="123"/>
              <a:ext cx="4133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sz="4400" dirty="0" smtClean="0">
                  <a:solidFill>
                    <a:schemeClr val="bg1"/>
                  </a:solidFill>
                </a:rPr>
                <a:t>PeerWise</a:t>
              </a:r>
            </a:p>
            <a:p>
              <a:r>
                <a:rPr lang="en-US" sz="1800" b="1" dirty="0">
                  <a:solidFill>
                    <a:schemeClr val="bg1"/>
                  </a:solidFill>
                  <a:latin typeface="Arial"/>
                  <a:cs typeface="Arial"/>
                </a:rPr>
                <a:t>https://peerwise.cs.auckland.ac.nz/</a:t>
              </a:r>
            </a:p>
          </p:txBody>
        </p:sp>
        <p:sp>
          <p:nvSpPr>
            <p:cNvPr id="3105" name="Rectangle 16"/>
            <p:cNvSpPr>
              <a:spLocks noChangeArrowheads="1"/>
            </p:cNvSpPr>
            <p:nvPr/>
          </p:nvSpPr>
          <p:spPr bwMode="auto">
            <a:xfrm>
              <a:off x="960" y="0"/>
              <a:ext cx="45" cy="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7</a:t>
            </a:fld>
            <a:endParaRPr lang="th-TH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/>
          <a:lstStyle/>
          <a:p>
            <a:r>
              <a:rPr lang="en-ZA" dirty="0"/>
              <a:t>A</a:t>
            </a:r>
            <a:r>
              <a:rPr lang="en-ZA" dirty="0" smtClean="0"/>
              <a:t>n </a:t>
            </a:r>
            <a:r>
              <a:rPr lang="en-ZA" dirty="0"/>
              <a:t>online collaborative platform for hosting student-authored multiple-choice </a:t>
            </a:r>
            <a:r>
              <a:rPr lang="en-ZA" dirty="0" smtClean="0"/>
              <a:t>questions </a:t>
            </a:r>
            <a:r>
              <a:rPr lang="en-ZA" sz="2400" dirty="0" smtClean="0"/>
              <a:t>(Denny, 2015)</a:t>
            </a:r>
          </a:p>
          <a:p>
            <a:endParaRPr lang="en-ZA" dirty="0"/>
          </a:p>
          <a:p>
            <a:r>
              <a:rPr lang="en-ZA" dirty="0"/>
              <a:t>A</a:t>
            </a:r>
            <a:r>
              <a:rPr lang="en-ZA" dirty="0" smtClean="0"/>
              <a:t>llows </a:t>
            </a:r>
            <a:r>
              <a:rPr lang="en-ZA" dirty="0"/>
              <a:t>students to answer, rate, and comment on multiple-choice questions created by their peers.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3691" y="5397111"/>
            <a:ext cx="4216617" cy="118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460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0" y="0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" name="Group 17"/>
          <p:cNvGrpSpPr>
            <a:grpSpLocks/>
          </p:cNvGrpSpPr>
          <p:nvPr/>
        </p:nvGrpSpPr>
        <p:grpSpPr bwMode="auto">
          <a:xfrm>
            <a:off x="1524000" y="0"/>
            <a:ext cx="6829425" cy="1527175"/>
            <a:chOff x="960" y="0"/>
            <a:chExt cx="4302" cy="962"/>
          </a:xfrm>
        </p:grpSpPr>
        <p:sp>
          <p:nvSpPr>
            <p:cNvPr id="3104" name="Rectangle 15"/>
            <p:cNvSpPr>
              <a:spLocks noChangeArrowheads="1"/>
            </p:cNvSpPr>
            <p:nvPr/>
          </p:nvSpPr>
          <p:spPr bwMode="auto">
            <a:xfrm>
              <a:off x="1129" y="123"/>
              <a:ext cx="4133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sz="4400" b="1" dirty="0" smtClean="0">
                  <a:solidFill>
                    <a:schemeClr val="bg1"/>
                  </a:solidFill>
                  <a:latin typeface="Arial"/>
                  <a:cs typeface="Arial"/>
                </a:rPr>
                <a:t>PeerWise Implementation</a:t>
              </a:r>
              <a:endParaRPr lang="en-US" sz="44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105" name="Rectangle 16"/>
            <p:cNvSpPr>
              <a:spLocks noChangeArrowheads="1"/>
            </p:cNvSpPr>
            <p:nvPr/>
          </p:nvSpPr>
          <p:spPr bwMode="auto">
            <a:xfrm>
              <a:off x="960" y="0"/>
              <a:ext cx="45" cy="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8</a:t>
            </a:fld>
            <a:endParaRPr lang="th-TH" dirty="0"/>
          </a:p>
        </p:txBody>
      </p:sp>
      <p:graphicFrame>
        <p:nvGraphicFramePr>
          <p:cNvPr id="1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3330997"/>
              </p:ext>
            </p:extLst>
          </p:nvPr>
        </p:nvGraphicFramePr>
        <p:xfrm>
          <a:off x="1" y="1772815"/>
          <a:ext cx="9144000" cy="4741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8835"/>
                <a:gridCol w="655782"/>
                <a:gridCol w="7869383"/>
              </a:tblGrid>
              <a:tr h="576065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Cycle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>
                          <a:effectLst/>
                        </a:rPr>
                        <a:t>Week</a:t>
                      </a:r>
                      <a:endParaRPr lang="en-US" sz="1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Expected Tasks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</a:tr>
              <a:tr h="48706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1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1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>
                          <a:effectLst/>
                        </a:rPr>
                        <a:t>Author at least six questions and upload them to PeerWise</a:t>
                      </a:r>
                      <a:endParaRPr lang="en-US" sz="1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</a:tr>
              <a:tr h="919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2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Answer at least 10 questions designed by your peers</a:t>
                      </a:r>
                      <a:br>
                        <a:rPr lang="en-CA" sz="1700" dirty="0">
                          <a:effectLst/>
                        </a:rPr>
                      </a:br>
                      <a:r>
                        <a:rPr lang="en-CA" sz="1700" dirty="0">
                          <a:effectLst/>
                        </a:rPr>
                        <a:t>Provide comments on at least five of the questions you answered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</a:tr>
              <a:tr h="135219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>
                          <a:effectLst/>
                        </a:rPr>
                        <a:t>2</a:t>
                      </a:r>
                      <a:endParaRPr lang="en-US" sz="170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3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Review all relevant comments on your questions and respond when applicable</a:t>
                      </a:r>
                      <a:br>
                        <a:rPr lang="en-CA" sz="1700" dirty="0">
                          <a:effectLst/>
                        </a:rPr>
                      </a:br>
                      <a:r>
                        <a:rPr lang="en-CA" sz="1700" dirty="0">
                          <a:effectLst/>
                        </a:rPr>
                        <a:t>Modify at least three of your questions to address the comments</a:t>
                      </a:r>
                      <a:endParaRPr lang="en-US" sz="1700" dirty="0">
                        <a:effectLst/>
                      </a:endParaRPr>
                    </a:p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Author at least three additional questions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</a:tr>
              <a:tr h="9196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4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Answer at least 10 questions designed by your peers</a:t>
                      </a:r>
                      <a:br>
                        <a:rPr lang="en-CA" sz="1700" dirty="0">
                          <a:effectLst/>
                        </a:rPr>
                      </a:br>
                      <a:r>
                        <a:rPr lang="en-CA" sz="1700" dirty="0">
                          <a:effectLst/>
                        </a:rPr>
                        <a:t>Provide comments on at least five questions you answered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</a:tr>
              <a:tr h="487060">
                <a:tc gridSpan="3"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355600" algn="l"/>
                          <a:tab pos="711200" algn="l"/>
                          <a:tab pos="1066800" algn="l"/>
                          <a:tab pos="1422400" algn="l"/>
                          <a:tab pos="1778000" algn="l"/>
                          <a:tab pos="2133600" algn="l"/>
                          <a:tab pos="2489200" algn="l"/>
                          <a:tab pos="2844800" algn="l"/>
                          <a:tab pos="3200400" algn="l"/>
                          <a:tab pos="3556000" algn="l"/>
                          <a:tab pos="3911600" algn="l"/>
                          <a:tab pos="4267200" algn="l"/>
                        </a:tabLst>
                      </a:pPr>
                      <a:r>
                        <a:rPr lang="en-CA" sz="1700" dirty="0">
                          <a:effectLst/>
                        </a:rPr>
                        <a:t>Cycle 2 repeats every two weeks for the duration of the course</a:t>
                      </a:r>
                      <a:endParaRPr lang="en-US" sz="1700" dirty="0">
                        <a:effectLst/>
                        <a:latin typeface="Times New Roman"/>
                        <a:ea typeface="Calibri"/>
                        <a:cs typeface="Arial"/>
                      </a:endParaRPr>
                    </a:p>
                  </a:txBody>
                  <a:tcPr marL="65278" marR="65278" marT="32639" marB="32639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568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2288" y="195263"/>
            <a:ext cx="5521325" cy="1143000"/>
          </a:xfrm>
        </p:spPr>
        <p:txBody>
          <a:bodyPr/>
          <a:lstStyle/>
          <a:p>
            <a:pPr algn="l" eaLnBrk="1" hangingPunct="1"/>
            <a:r>
              <a:rPr lang="en-CA" b="1" smtClean="0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5" name="Rectangle 7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18"/>
          <p:cNvSpPr>
            <a:spLocks noChangeArrowheads="1"/>
          </p:cNvSpPr>
          <p:nvPr/>
        </p:nvSpPr>
        <p:spPr bwMode="auto">
          <a:xfrm>
            <a:off x="1792288" y="195263"/>
            <a:ext cx="55213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r>
              <a:rPr lang="en-CA" sz="4400" b="1">
                <a:solidFill>
                  <a:schemeClr val="bg1"/>
                </a:solidFill>
                <a:latin typeface="Calibri" pitchFamily="34" charset="0"/>
              </a:rPr>
              <a:t>Question Title</a:t>
            </a:r>
          </a:p>
        </p:txBody>
      </p:sp>
      <p:sp>
        <p:nvSpPr>
          <p:cNvPr id="3077" name="Rectangle 19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Rectangle 22"/>
          <p:cNvSpPr>
            <a:spLocks noChangeArrowheads="1"/>
          </p:cNvSpPr>
          <p:nvPr/>
        </p:nvSpPr>
        <p:spPr bwMode="auto">
          <a:xfrm>
            <a:off x="1524000" y="0"/>
            <a:ext cx="71438" cy="15271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79" name="Group 17"/>
          <p:cNvGrpSpPr>
            <a:grpSpLocks/>
          </p:cNvGrpSpPr>
          <p:nvPr/>
        </p:nvGrpSpPr>
        <p:grpSpPr bwMode="auto">
          <a:xfrm>
            <a:off x="0" y="0"/>
            <a:ext cx="9144000" cy="1527175"/>
            <a:chOff x="0" y="0"/>
            <a:chExt cx="9144000" cy="1527175"/>
          </a:xfrm>
        </p:grpSpPr>
        <p:sp>
          <p:nvSpPr>
            <p:cNvPr id="19" name="Rectangle 18"/>
            <p:cNvSpPr/>
            <p:nvPr/>
          </p:nvSpPr>
          <p:spPr>
            <a:xfrm>
              <a:off x="0" y="3175"/>
              <a:ext cx="9144000" cy="1522413"/>
            </a:xfrm>
            <a:prstGeom prst="rect">
              <a:avLst/>
            </a:prstGeom>
            <a:solidFill>
              <a:srgbClr val="00346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3107" name="Rectangle 16"/>
            <p:cNvSpPr>
              <a:spLocks noChangeArrowheads="1"/>
            </p:cNvSpPr>
            <p:nvPr/>
          </p:nvSpPr>
          <p:spPr bwMode="auto">
            <a:xfrm>
              <a:off x="1524000" y="0"/>
              <a:ext cx="71438" cy="152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80" name="Group 17"/>
          <p:cNvGrpSpPr>
            <a:grpSpLocks/>
          </p:cNvGrpSpPr>
          <p:nvPr/>
        </p:nvGrpSpPr>
        <p:grpSpPr bwMode="auto">
          <a:xfrm>
            <a:off x="1524000" y="0"/>
            <a:ext cx="6829425" cy="1527175"/>
            <a:chOff x="960" y="0"/>
            <a:chExt cx="4302" cy="962"/>
          </a:xfrm>
        </p:grpSpPr>
        <p:sp>
          <p:nvSpPr>
            <p:cNvPr id="3104" name="Rectangle 15"/>
            <p:cNvSpPr>
              <a:spLocks noChangeArrowheads="1"/>
            </p:cNvSpPr>
            <p:nvPr/>
          </p:nvSpPr>
          <p:spPr bwMode="auto">
            <a:xfrm>
              <a:off x="1129" y="123"/>
              <a:ext cx="4133" cy="7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r>
                <a:rPr lang="en-US" sz="4400" b="1" dirty="0" smtClean="0">
                  <a:solidFill>
                    <a:schemeClr val="bg1"/>
                  </a:solidFill>
                  <a:latin typeface="Arial"/>
                  <a:cs typeface="Arial"/>
                </a:rPr>
                <a:t>Analysis of PeerWise Questions</a:t>
              </a:r>
              <a:endParaRPr lang="en-US" sz="4400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sp>
          <p:nvSpPr>
            <p:cNvPr id="3105" name="Rectangle 16"/>
            <p:cNvSpPr>
              <a:spLocks noChangeArrowheads="1"/>
            </p:cNvSpPr>
            <p:nvPr/>
          </p:nvSpPr>
          <p:spPr bwMode="auto">
            <a:xfrm>
              <a:off x="960" y="0"/>
              <a:ext cx="45" cy="9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5" name="Rectangle 34"/>
          <p:cNvSpPr/>
          <p:nvPr/>
        </p:nvSpPr>
        <p:spPr>
          <a:xfrm>
            <a:off x="0" y="3175"/>
            <a:ext cx="9144000" cy="6858000"/>
          </a:xfrm>
          <a:prstGeom prst="rect">
            <a:avLst/>
          </a:prstGeom>
          <a:noFill/>
          <a:ln w="57150">
            <a:solidFill>
              <a:srgbClr val="003468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CBBE1-314B-45E7-A14D-E54A756E973C}" type="slidenum">
              <a:rPr lang="th-TH" smtClean="0"/>
              <a:t>9</a:t>
            </a:fld>
            <a:endParaRPr lang="th-TH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335310" y="1916832"/>
            <a:ext cx="8435280" cy="4781128"/>
          </a:xfrm>
        </p:spPr>
        <p:txBody>
          <a:bodyPr>
            <a:normAutofit/>
          </a:bodyPr>
          <a:lstStyle/>
          <a:p>
            <a:r>
              <a:rPr lang="en-US" dirty="0"/>
              <a:t>Analyzed PCK quality of PeerWise </a:t>
            </a:r>
            <a:r>
              <a:rPr lang="en-US" dirty="0" smtClean="0"/>
              <a:t>questions </a:t>
            </a:r>
            <a:r>
              <a:rPr lang="en-US" sz="2400" dirty="0" smtClean="0"/>
              <a:t>(Bloom, 1956)</a:t>
            </a:r>
            <a:endParaRPr lang="en-US" sz="2400" dirty="0"/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 smtClean="0"/>
              <a:t>Weeks 2-3        </a:t>
            </a:r>
            <a:r>
              <a:rPr lang="en-US" dirty="0" smtClean="0"/>
              <a:t>vs.         </a:t>
            </a:r>
            <a:r>
              <a:rPr lang="en-US" sz="3600" dirty="0" smtClean="0"/>
              <a:t>Weeks 11-13</a:t>
            </a:r>
          </a:p>
          <a:p>
            <a:endParaRPr lang="en-US" dirty="0"/>
          </a:p>
          <a:p>
            <a:r>
              <a:rPr lang="en-US" dirty="0" smtClean="0"/>
              <a:t>Preliminary results show a significant increase in the quality of </a:t>
            </a:r>
            <a:r>
              <a:rPr lang="en-US" dirty="0" smtClean="0"/>
              <a:t>future physics teachers’ </a:t>
            </a:r>
            <a:r>
              <a:rPr lang="en-US" dirty="0" smtClean="0"/>
              <a:t>PCK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29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สำนักงา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สำนักงา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สำนักงา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1339</TotalTime>
  <Words>1160</Words>
  <Application>Microsoft Office PowerPoint</Application>
  <PresentationFormat>On-screen Show (4:3)</PresentationFormat>
  <Paragraphs>198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Angsana New</vt:lpstr>
      <vt:lpstr>Arial</vt:lpstr>
      <vt:lpstr>Calibri</vt:lpstr>
      <vt:lpstr>Cordia New</vt:lpstr>
      <vt:lpstr>Times New Roman</vt:lpstr>
      <vt:lpstr>ชุดรูปแบบของ Office</vt:lpstr>
      <vt:lpstr>PowerPoint Presentation</vt:lpstr>
      <vt:lpstr>Question Title</vt:lpstr>
      <vt:lpstr>Question Title</vt:lpstr>
      <vt:lpstr>Question Title</vt:lpstr>
      <vt:lpstr>PowerPoint Presentation</vt:lpstr>
      <vt:lpstr>Question Title</vt:lpstr>
      <vt:lpstr>Question Title</vt:lpstr>
      <vt:lpstr>Question Title</vt:lpstr>
      <vt:lpstr>Question Title</vt:lpstr>
      <vt:lpstr>Question Title</vt:lpstr>
      <vt:lpstr>Question Title</vt:lpstr>
      <vt:lpstr>Question Title</vt:lpstr>
      <vt:lpstr>Question Title</vt:lpstr>
      <vt:lpstr>Question Title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Davor Egersdorfer</dc:creator>
  <cp:lastModifiedBy>Marina Milner-Bolotin</cp:lastModifiedBy>
  <cp:revision>42</cp:revision>
  <dcterms:created xsi:type="dcterms:W3CDTF">2015-04-21T23:12:31Z</dcterms:created>
  <dcterms:modified xsi:type="dcterms:W3CDTF">2015-06-04T02:13:46Z</dcterms:modified>
</cp:coreProperties>
</file>