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9"/>
  </p:notesMasterIdLst>
  <p:sldIdLst>
    <p:sldId id="269" r:id="rId3"/>
    <p:sldId id="270" r:id="rId4"/>
    <p:sldId id="271" r:id="rId5"/>
    <p:sldId id="272" r:id="rId6"/>
    <p:sldId id="273" r:id="rId7"/>
    <p:sldId id="27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24B55C25-73D6-4FBB-84F3-262942FF8FE6}">
          <p14:sldIdLst>
            <p14:sldId id="269"/>
            <p14:sldId id="270"/>
            <p14:sldId id="271"/>
            <p14:sldId id="272"/>
            <p14:sldId id="273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29" autoAdjust="0"/>
  </p:normalViewPr>
  <p:slideViewPr>
    <p:cSldViewPr snapToGrid="0">
      <p:cViewPr varScale="1">
        <p:scale>
          <a:sx n="50" d="100"/>
          <a:sy n="50" d="100"/>
        </p:scale>
        <p:origin x="-30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24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29C5F-1BC5-4A71-9F46-5E8E6CB9FBFE}" type="datetimeFigureOut">
              <a:rPr lang="en-CA" smtClean="0"/>
              <a:t>14/06/2015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E20FC-D9BD-4BDB-8F86-DDA009DDA38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164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Page </a:t>
            </a:r>
            <a:fld id="{C050137C-3591-4F67-AA12-98D142807918}" type="slidenum">
              <a:rPr lang="en-CA" smtClean="0"/>
              <a:pPr/>
              <a:t>‹#›</a:t>
            </a:fld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48906" y="6549325"/>
            <a:ext cx="3516312" cy="2730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dirty="0" smtClean="0"/>
              <a:t>NDM 2015 – Jyvaskyla </a:t>
            </a:r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018805" y="1651000"/>
            <a:ext cx="6745185" cy="1971675"/>
          </a:xfrm>
        </p:spPr>
        <p:txBody>
          <a:bodyPr/>
          <a:lstStyle>
            <a:lvl1pPr algn="l">
              <a:defRPr sz="24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pic>
        <p:nvPicPr>
          <p:cNvPr id="8" name="Picture 3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816925" cy="76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70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smtClean="0"/>
              <a:t>Page </a:t>
            </a:r>
            <a:fld id="{C050137C-3591-4F67-AA12-98D142807918}" type="slidenum">
              <a:rPr lang="en-CA" smtClean="0"/>
              <a:pPr/>
              <a:t>‹#›</a:t>
            </a:fld>
            <a:r>
              <a:rPr lang="en-CA" smtClean="0"/>
              <a:t> 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48906" y="6549325"/>
            <a:ext cx="3516312" cy="27305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CA" smtClean="0"/>
              <a:t>NDM 2015 – Jyvaskyla </a:t>
            </a:r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018805" y="1651000"/>
            <a:ext cx="6745185" cy="1971675"/>
          </a:xfrm>
        </p:spPr>
        <p:txBody>
          <a:bodyPr/>
          <a:lstStyle>
            <a:lvl1pPr algn="l">
              <a:defRPr sz="24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pic>
        <p:nvPicPr>
          <p:cNvPr id="8" name="Picture 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816925" cy="76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3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816925" cy="76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70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2000800" y="105367"/>
            <a:ext cx="69297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r">
              <a:spcBef>
                <a:spcPts val="0"/>
              </a:spcBef>
              <a:buClr>
                <a:srgbClr val="1C4587"/>
              </a:buClr>
              <a:defRPr>
                <a:solidFill>
                  <a:srgbClr val="1C4587"/>
                </a:solidFill>
              </a:defRPr>
            </a:lvl1pPr>
            <a:lvl2pPr algn="r">
              <a:spcBef>
                <a:spcPts val="0"/>
              </a:spcBef>
              <a:defRPr/>
            </a:lvl2pPr>
            <a:lvl3pPr algn="r">
              <a:spcBef>
                <a:spcPts val="0"/>
              </a:spcBef>
              <a:defRPr/>
            </a:lvl3pPr>
            <a:lvl4pPr algn="r">
              <a:spcBef>
                <a:spcPts val="0"/>
              </a:spcBef>
              <a:defRPr/>
            </a:lvl4pPr>
            <a:lvl5pPr algn="r">
              <a:spcBef>
                <a:spcPts val="0"/>
              </a:spcBef>
              <a:defRPr/>
            </a:lvl5pPr>
            <a:lvl6pPr algn="r">
              <a:spcBef>
                <a:spcPts val="0"/>
              </a:spcBef>
              <a:defRPr/>
            </a:lvl6pPr>
            <a:lvl7pPr algn="r">
              <a:spcBef>
                <a:spcPts val="0"/>
              </a:spcBef>
              <a:defRPr/>
            </a:lvl7pPr>
            <a:lvl8pPr algn="r">
              <a:spcBef>
                <a:spcPts val="0"/>
              </a:spcBef>
              <a:defRPr/>
            </a:lvl8pPr>
            <a:lvl9pPr algn="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3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556792" y="6333133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6244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DF03BE-2122-4FDC-98CD-80EABED27B55}" type="datetimeFigureOut">
              <a:rPr lang="en-CA" smtClean="0"/>
              <a:t>14/06/2015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44816-E2F2-434E-9472-2D285291BC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5046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8800" y="6545263"/>
            <a:ext cx="21336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fld id="{C050137C-3591-4F67-AA12-98D142807918}" type="slidenum">
              <a:rPr lang="en-CA" smtClean="0"/>
              <a:t>‹#›</a:t>
            </a:fld>
            <a:endParaRPr lang="en-CA"/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463" y="6557963"/>
            <a:ext cx="351631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8800" y="6545263"/>
            <a:ext cx="21336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fld id="{C050137C-3591-4F67-AA12-98D142807918}" type="slidenum">
              <a:rPr lang="en-CA" smtClean="0"/>
              <a:t>‹#›</a:t>
            </a:fld>
            <a:endParaRPr lang="en-CA"/>
          </a:p>
        </p:txBody>
      </p:sp>
      <p:sp>
        <p:nvSpPr>
          <p:cNvPr id="5969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463" y="6557963"/>
            <a:ext cx="351631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FFFF00"/>
                </a:solidFill>
                <a:latin typeface="Comic Sans MS" pitchFamily="66" charset="0"/>
              </a:defRPr>
            </a:lvl1pPr>
          </a:lstStyle>
          <a:p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2"/>
          <p:cNvSpPr txBox="1">
            <a:spLocks/>
          </p:cNvSpPr>
          <p:nvPr/>
        </p:nvSpPr>
        <p:spPr>
          <a:xfrm>
            <a:off x="759853" y="1549639"/>
            <a:ext cx="7547019" cy="334600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CA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CFREF application </a:t>
            </a:r>
          </a:p>
          <a:p>
            <a:pPr marL="0" indent="0" algn="ctr">
              <a:buFontTx/>
              <a:buNone/>
            </a:pPr>
            <a:r>
              <a:rPr lang="en-CA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Astroparticle physics</a:t>
            </a:r>
          </a:p>
          <a:p>
            <a:pPr marL="0" indent="0" algn="ctr">
              <a:buFontTx/>
              <a:buNone/>
            </a:pPr>
            <a:endParaRPr lang="en-CA" sz="2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Tx/>
              <a:buNone/>
            </a:pPr>
            <a:r>
              <a:rPr lang="en-CA" sz="2000" kern="0" dirty="0" smtClean="0"/>
              <a:t>Tony Noble, </a:t>
            </a:r>
          </a:p>
          <a:p>
            <a:pPr marL="0" indent="0" algn="ctr">
              <a:buFontTx/>
              <a:buNone/>
            </a:pPr>
            <a:r>
              <a:rPr lang="en-CA" sz="2000" kern="0" dirty="0" smtClean="0"/>
              <a:t>Queen’s University</a:t>
            </a:r>
          </a:p>
          <a:p>
            <a:pPr marL="0" indent="0">
              <a:buFontTx/>
              <a:buNone/>
            </a:pPr>
            <a:endParaRPr lang="en-CA" sz="2000" kern="0" dirty="0"/>
          </a:p>
        </p:txBody>
      </p:sp>
    </p:spTree>
    <p:extLst>
      <p:ext uri="{BB962C8B-B14F-4D97-AF65-F5344CB8AC3E}">
        <p14:creationId xmlns:p14="http://schemas.microsoft.com/office/powerpoint/2010/main" val="187691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4851" y="102788"/>
            <a:ext cx="83712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rgbClr val="0000FF"/>
                </a:solidFill>
              </a:rPr>
              <a:t>To ensure the highest level of international excellence, the Canadian Particle Astrophysics </a:t>
            </a:r>
            <a:r>
              <a:rPr lang="en-CA" dirty="0" smtClean="0">
                <a:solidFill>
                  <a:srgbClr val="0000FF"/>
                </a:solidFill>
              </a:rPr>
              <a:t>Research Centre </a:t>
            </a:r>
            <a:r>
              <a:rPr lang="en-CA" dirty="0">
                <a:solidFill>
                  <a:srgbClr val="0000FF"/>
                </a:solidFill>
              </a:rPr>
              <a:t>(</a:t>
            </a:r>
            <a:r>
              <a:rPr lang="en-CA" dirty="0" smtClean="0">
                <a:solidFill>
                  <a:srgbClr val="0000FF"/>
                </a:solidFill>
              </a:rPr>
              <a:t>CPARC) </a:t>
            </a:r>
            <a:r>
              <a:rPr lang="en-CA" dirty="0">
                <a:solidFill>
                  <a:srgbClr val="0000FF"/>
                </a:solidFill>
              </a:rPr>
              <a:t>will: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 smtClean="0"/>
              <a:t>Expand </a:t>
            </a:r>
            <a:r>
              <a:rPr lang="en-CA" b="1" dirty="0"/>
              <a:t>on the scientific culture</a:t>
            </a:r>
            <a:r>
              <a:rPr lang="en-CA" dirty="0"/>
              <a:t> at Queen’s and partner institutions (Alberta, Carleton, Laurentian</a:t>
            </a:r>
            <a:r>
              <a:rPr lang="en-CA" dirty="0" smtClean="0"/>
              <a:t>, Montréal</a:t>
            </a:r>
            <a:r>
              <a:rPr lang="en-CA" dirty="0"/>
              <a:t>, Toronto, CIFAR, IPP, SNOLAB, and TRIUMF) by building a powerful team working </a:t>
            </a:r>
            <a:r>
              <a:rPr lang="en-CA" dirty="0" smtClean="0"/>
              <a:t>on all </a:t>
            </a:r>
            <a:r>
              <a:rPr lang="en-CA" dirty="0"/>
              <a:t>aspects of particle astrophysics including the </a:t>
            </a:r>
            <a:r>
              <a:rPr lang="en-CA" b="1" dirty="0"/>
              <a:t>SNOLAB experimental program, astroparticle </a:t>
            </a:r>
            <a:r>
              <a:rPr lang="en-CA" b="1" dirty="0" smtClean="0"/>
              <a:t>and astrophysics </a:t>
            </a:r>
            <a:r>
              <a:rPr lang="en-CA" b="1" dirty="0"/>
              <a:t>theory, related observational astrophysics, cosmology, detector development and </a:t>
            </a:r>
            <a:r>
              <a:rPr lang="en-CA" b="1" dirty="0" smtClean="0"/>
              <a:t>low background techniques</a:t>
            </a:r>
            <a:r>
              <a:rPr lang="en-CA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0000"/>
                </a:solidFill>
              </a:rPr>
              <a:t>Help </a:t>
            </a:r>
            <a:r>
              <a:rPr lang="en-CA" dirty="0">
                <a:solidFill>
                  <a:srgbClr val="FF0000"/>
                </a:solidFill>
              </a:rPr>
              <a:t>obtain maximal scientific output from the </a:t>
            </a:r>
            <a:r>
              <a:rPr lang="en-CA" b="1" dirty="0">
                <a:solidFill>
                  <a:srgbClr val="FF0000"/>
                </a:solidFill>
              </a:rPr>
              <a:t>current suite of experiments at SNOLAB</a:t>
            </a:r>
            <a:r>
              <a:rPr lang="en-CA" dirty="0">
                <a:solidFill>
                  <a:srgbClr val="FF0000"/>
                </a:solidFill>
              </a:rPr>
              <a:t> by hiring </a:t>
            </a:r>
            <a:r>
              <a:rPr lang="en-CA" dirty="0" smtClean="0">
                <a:solidFill>
                  <a:srgbClr val="FF0000"/>
                </a:solidFill>
              </a:rPr>
              <a:t>key additional </a:t>
            </a:r>
            <a:r>
              <a:rPr lang="en-CA" dirty="0">
                <a:solidFill>
                  <a:srgbClr val="FF0000"/>
                </a:solidFill>
              </a:rPr>
              <a:t>resources, strengthening international </a:t>
            </a:r>
            <a:r>
              <a:rPr lang="en-CA" dirty="0" smtClean="0">
                <a:solidFill>
                  <a:srgbClr val="FF0000"/>
                </a:solidFill>
              </a:rPr>
              <a:t>collaborations</a:t>
            </a:r>
            <a:r>
              <a:rPr lang="en-CA" dirty="0">
                <a:solidFill>
                  <a:srgbClr val="FF0000"/>
                </a:solidFill>
              </a:rPr>
              <a:t>, and involving the expanded </a:t>
            </a:r>
            <a:r>
              <a:rPr lang="en-CA" dirty="0" smtClean="0">
                <a:solidFill>
                  <a:srgbClr val="FF0000"/>
                </a:solidFill>
              </a:rPr>
              <a:t>scientific community </a:t>
            </a:r>
            <a:r>
              <a:rPr lang="en-CA" dirty="0">
                <a:solidFill>
                  <a:srgbClr val="FF0000"/>
                </a:solidFill>
              </a:rPr>
              <a:t>in the </a:t>
            </a:r>
            <a:r>
              <a:rPr lang="en-CA" dirty="0" smtClean="0">
                <a:solidFill>
                  <a:srgbClr val="FF0000"/>
                </a:solidFill>
              </a:rPr>
              <a:t>undertaking.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Create </a:t>
            </a:r>
            <a:r>
              <a:rPr lang="en-CA" dirty="0"/>
              <a:t>a </a:t>
            </a:r>
            <a:r>
              <a:rPr lang="en-CA" b="1" dirty="0"/>
              <a:t>research team with the critical mass and skills required to prepare and lead the next </a:t>
            </a:r>
            <a:r>
              <a:rPr lang="en-CA" b="1" dirty="0" smtClean="0"/>
              <a:t>generation</a:t>
            </a:r>
            <a:r>
              <a:rPr lang="en-CA" dirty="0" smtClean="0"/>
              <a:t> of </a:t>
            </a:r>
            <a:r>
              <a:rPr lang="en-CA" dirty="0"/>
              <a:t>increasingly challenging experiments. This will attract international scientists and technology </a:t>
            </a:r>
            <a:r>
              <a:rPr lang="en-CA" dirty="0" smtClean="0"/>
              <a:t>along with </a:t>
            </a:r>
            <a:r>
              <a:rPr lang="en-CA" dirty="0"/>
              <a:t>the capital and operational funding necessary to allow one or more global-scale next </a:t>
            </a:r>
            <a:r>
              <a:rPr lang="en-CA" dirty="0" smtClean="0"/>
              <a:t>generation detectors </a:t>
            </a:r>
            <a:r>
              <a:rPr lang="en-CA" dirty="0"/>
              <a:t>to be hosted at </a:t>
            </a:r>
            <a:r>
              <a:rPr lang="en-CA" dirty="0" smtClean="0"/>
              <a:t>SNOLAB.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FF0000"/>
                </a:solidFill>
              </a:rPr>
              <a:t>Actively </a:t>
            </a:r>
            <a:r>
              <a:rPr lang="en-CA" dirty="0">
                <a:solidFill>
                  <a:srgbClr val="FF0000"/>
                </a:solidFill>
              </a:rPr>
              <a:t>involve </a:t>
            </a:r>
            <a:r>
              <a:rPr lang="en-CA" b="1" dirty="0">
                <a:solidFill>
                  <a:srgbClr val="FF0000"/>
                </a:solidFill>
              </a:rPr>
              <a:t>industrial partners </a:t>
            </a:r>
            <a:r>
              <a:rPr lang="en-CA" dirty="0">
                <a:solidFill>
                  <a:srgbClr val="FF0000"/>
                </a:solidFill>
              </a:rPr>
              <a:t>in this development and strongly facilitate innovation </a:t>
            </a:r>
            <a:r>
              <a:rPr lang="en-CA" dirty="0" smtClean="0">
                <a:solidFill>
                  <a:srgbClr val="FF0000"/>
                </a:solidFill>
              </a:rPr>
              <a:t>transfer.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Embed </a:t>
            </a:r>
            <a:r>
              <a:rPr lang="en-CA" b="1" dirty="0"/>
              <a:t>students</a:t>
            </a:r>
            <a:r>
              <a:rPr lang="en-CA" dirty="0"/>
              <a:t> at all stages of their career in this increased scientific culture, developing </a:t>
            </a:r>
            <a:r>
              <a:rPr lang="en-CA" dirty="0" smtClean="0"/>
              <a:t>their experimental </a:t>
            </a:r>
            <a:r>
              <a:rPr lang="en-CA" dirty="0"/>
              <a:t>and foundational theory skills while </a:t>
            </a:r>
            <a:r>
              <a:rPr lang="en-CA" b="1" dirty="0"/>
              <a:t>creating training opportunities </a:t>
            </a:r>
            <a:r>
              <a:rPr lang="en-CA" dirty="0"/>
              <a:t>through linkages </a:t>
            </a:r>
            <a:r>
              <a:rPr lang="en-CA" dirty="0" smtClean="0"/>
              <a:t>to colleges</a:t>
            </a:r>
            <a:r>
              <a:rPr lang="en-CA" dirty="0"/>
              <a:t>, industries, and international exchange programs</a:t>
            </a:r>
            <a:r>
              <a:rPr lang="en-CA" dirty="0" smtClean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1654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946" y="746975"/>
            <a:ext cx="865460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elements requested:  The people</a:t>
            </a:r>
          </a:p>
          <a:p>
            <a:endParaRPr lang="en-CA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new faculty members at universities across Canada (Queen’s, Alberta, Carleton, Laurentian, Montreal, Toronto). Based on need for the program.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Research Scientists …. Most likely at SNOLAB, to support the experimental effort.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Ramping up to 13 PDF and 32 graduate students supported annually.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 and technical staff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 and outreach officer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 for undergraduate summer research positions and internships in industry. </a:t>
            </a: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744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946" y="746975"/>
            <a:ext cx="865460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elements requested:  The rest.</a:t>
            </a:r>
          </a:p>
          <a:p>
            <a:endParaRPr lang="en-CA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PhD exchange program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Undergraduate summer school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and scientific lecture series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Travel in support of building collaborations, sabbatical support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amounts of equipment to run the offices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Pool to support scientific effort that would normally come from NSERC (but these faculty are not NSERC eligible)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Frontier Ventures Fund to support innovative research that carries higher risk. </a:t>
            </a:r>
          </a:p>
        </p:txBody>
      </p:sp>
    </p:spTree>
    <p:extLst>
      <p:ext uri="{BB962C8B-B14F-4D97-AF65-F5344CB8AC3E}">
        <p14:creationId xmlns:p14="http://schemas.microsoft.com/office/powerpoint/2010/main" val="398815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946" y="746975"/>
            <a:ext cx="865460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Support:</a:t>
            </a:r>
          </a:p>
          <a:p>
            <a:r>
              <a:rPr lang="en-CA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has been received from Queen’s, Alberta, Carleton,  Laurentian, Montreal and Toronto Universities as well as from SNOLAB, TRIUMF, IPP, CIFAR, PI </a:t>
            </a:r>
          </a:p>
          <a:p>
            <a:endParaRPr lang="en-CA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 up funds for new faculty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CFI Allocations for new positions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Maintaining positions after CFREF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other positions outside CFREF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Indirect: Building renovations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Teaching release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Workshops and similar.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costs of research</a:t>
            </a:r>
          </a:p>
        </p:txBody>
      </p:sp>
    </p:spTree>
    <p:extLst>
      <p:ext uri="{BB962C8B-B14F-4D97-AF65-F5344CB8AC3E}">
        <p14:creationId xmlns:p14="http://schemas.microsoft.com/office/powerpoint/2010/main" val="194240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946" y="437882"/>
            <a:ext cx="865460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</a:p>
          <a:p>
            <a:pPr algn="ctr"/>
            <a:endParaRPr lang="en-CA" sz="2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round: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Queen’s administration wished to support a pan Canadian astroparticle physics application.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efforts at other institutions were not supported to go forward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was a mad flurry to pull this together by end of February having understood the program only in mid January.  Total ask: 53 M$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the first round are expected in early July … 3 weeks from now.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</a:t>
            </a:r>
            <a:r>
              <a:rPr lang="en-CA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round</a:t>
            </a:r>
            <a:r>
              <a:rPr lang="en-CA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if necessary</a:t>
            </a:r>
            <a:endParaRPr lang="en-CA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think this was a good application, given that there were only a few weeks to put it together and the rules were changing rapidly as we developed it. However, </a:t>
            </a:r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have some time to do better if we re-submit in the second round with a sufficiently new application.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have started work on how this might be expanded … with other institutions and other initiatives that I think we missed in the first application, and will be working with the community on this in the upcoming weeks.</a:t>
            </a:r>
          </a:p>
        </p:txBody>
      </p:sp>
    </p:spTree>
    <p:extLst>
      <p:ext uri="{BB962C8B-B14F-4D97-AF65-F5344CB8AC3E}">
        <p14:creationId xmlns:p14="http://schemas.microsoft.com/office/powerpoint/2010/main" val="46231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RP TownHall 2015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ICO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LRP TownHall 2015</Template>
  <TotalTime>467</TotalTime>
  <Words>619</Words>
  <Application>Microsoft Office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LRP TownHall 2015</vt:lpstr>
      <vt:lpstr>PICO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Noble</dc:creator>
  <cp:lastModifiedBy>Tony Noble</cp:lastModifiedBy>
  <cp:revision>10</cp:revision>
  <dcterms:created xsi:type="dcterms:W3CDTF">2015-06-14T09:15:42Z</dcterms:created>
  <dcterms:modified xsi:type="dcterms:W3CDTF">2015-06-14T17:03:40Z</dcterms:modified>
</cp:coreProperties>
</file>