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0"/>
  </p:notesMasterIdLst>
  <p:sldIdLst>
    <p:sldId id="310" r:id="rId2"/>
    <p:sldId id="311" r:id="rId3"/>
    <p:sldId id="382" r:id="rId4"/>
    <p:sldId id="429" r:id="rId5"/>
    <p:sldId id="430" r:id="rId6"/>
    <p:sldId id="432" r:id="rId7"/>
    <p:sldId id="428" r:id="rId8"/>
    <p:sldId id="431" r:id="rId9"/>
    <p:sldId id="415" r:id="rId10"/>
    <p:sldId id="414" r:id="rId11"/>
    <p:sldId id="384" r:id="rId12"/>
    <p:sldId id="416" r:id="rId13"/>
    <p:sldId id="434" r:id="rId14"/>
    <p:sldId id="438" r:id="rId15"/>
    <p:sldId id="435" r:id="rId16"/>
    <p:sldId id="437" r:id="rId17"/>
    <p:sldId id="433" r:id="rId18"/>
    <p:sldId id="439" r:id="rId19"/>
    <p:sldId id="417" r:id="rId20"/>
    <p:sldId id="418" r:id="rId21"/>
    <p:sldId id="420" r:id="rId22"/>
    <p:sldId id="421" r:id="rId23"/>
    <p:sldId id="422" r:id="rId24"/>
    <p:sldId id="423" r:id="rId25"/>
    <p:sldId id="424" r:id="rId26"/>
    <p:sldId id="425" r:id="rId27"/>
    <p:sldId id="426" r:id="rId28"/>
    <p:sldId id="427" r:id="rId29"/>
  </p:sldIdLst>
  <p:sldSz cx="9144000" cy="6858000" type="screen4x3"/>
  <p:notesSz cx="6858000" cy="9144000"/>
  <p:custDataLst>
    <p:tags r:id="rId32"/>
  </p:custDataLst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  <a:srgbClr val="02F1FF"/>
    <a:srgbClr val="0000FF"/>
    <a:srgbClr val="006C31"/>
    <a:srgbClr val="FF3300"/>
    <a:srgbClr val="99FF66"/>
    <a:srgbClr val="CE02A2"/>
    <a:srgbClr val="BD1380"/>
    <a:srgbClr val="FF9900"/>
    <a:srgbClr val="F7E8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92" autoAdjust="0"/>
    <p:restoredTop sz="91617" autoAdjust="0"/>
  </p:normalViewPr>
  <p:slideViewPr>
    <p:cSldViewPr snapToGrid="0">
      <p:cViewPr varScale="1">
        <p:scale>
          <a:sx n="138" d="100"/>
          <a:sy n="138" d="100"/>
        </p:scale>
        <p:origin x="-104" y="-15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tags" Target="tags/tag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ADF893-D95E-40E5-B4D5-5DE3004082CF}" type="datetimeFigureOut">
              <a:rPr lang="en-US" smtClean="0"/>
              <a:pPr/>
              <a:t>6/11/15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88B2C2-CD99-418A-81EE-8FF8BDAD99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820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(8/5/14 15:58) -----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2968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</a:t>
            </a:r>
            <a:r>
              <a:rPr lang="en-US" baseline="0"/>
              <a:t> CMP, we are interested in the way in which systems of many particles organize themselves into states of matter.</a:t>
            </a:r>
          </a:p>
          <a:p>
            <a:r>
              <a:rPr lang="en-US" baseline="0"/>
              <a:t>DIFFERENCE BETWEEN BEC AND SUPERFLUIDITY?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Bi2Se3:</a:t>
            </a:r>
            <a:r>
              <a:rPr lang="en-US" baseline="0"/>
              <a:t> ARPES, 3He-B: surface dependence of transverse acoustic impedance (scattering of sound waves by gapless surface Andreev bound states), CuxBi2Se3: point-contact spectroscopy on the surface -&gt; zero-bias peak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Bi2Se3:</a:t>
            </a:r>
            <a:r>
              <a:rPr lang="en-US" baseline="0"/>
              <a:t> ARPES, 3He-B: surface dependence of transverse acoustic impedance (scattering of sound waves by gapless surface Andreev bound states), CuxBi2Se3: point-contact spectroscopy on the surface -&gt; zero-bias peak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Bi2Se3:</a:t>
            </a:r>
            <a:r>
              <a:rPr lang="en-US" baseline="0"/>
              <a:t> ARPES, 3He-B: surface dependence of transverse acoustic impedance (scattering of sound waves by gapless surface Andreev bound states), CuxBi2Se3: point-contact spectroscopy on the surface -&gt; zero-bias peak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88B2C2-CD99-418A-81EE-8FF8BDAD99A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50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3AAEE-6C59-4D6B-82FE-251377193A7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221D2-747F-45DF-A8E3-6A340611ECF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D1014-0334-4381-9FED-C31245CB294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BE723-6E53-426A-BD4E-5E653F42BCA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9101E-AF81-4B35-BE98-1B7168BDCD0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97AD2-7872-4E9C-BFED-30DF3A3CAC4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095933-220A-4674-8A80-E422C257F91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D9155-F7AA-4517-825D-1C9A587DB1F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CBA6A-9FC7-457A-A04C-D128BD37536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E02E5-D3A2-4B72-A6CF-35D7E46BA04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CF70F-FD94-4375-9773-2C2ABBF31F33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5F410F1C-925A-4D85-A35A-C7BF6A52270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emf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 bwMode="auto">
          <a:xfrm>
            <a:off x="518464" y="593332"/>
            <a:ext cx="8130059" cy="2326946"/>
          </a:xfrm>
          <a:prstGeom prst="roundRect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Rectangle 4"/>
          <p:cNvSpPr>
            <a:spLocks noChangeArrowheads="1"/>
          </p:cNvSpPr>
          <p:nvPr/>
        </p:nvSpPr>
        <p:spPr bwMode="auto">
          <a:xfrm>
            <a:off x="758935" y="860214"/>
            <a:ext cx="7702550" cy="182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600" b="1">
                <a:solidFill>
                  <a:srgbClr val="000090"/>
                </a:solidFill>
                <a:effectLst/>
              </a:rPr>
              <a:t>Collective modes and interacting Majorana fermions in</a:t>
            </a:r>
          </a:p>
          <a:p>
            <a:r>
              <a:rPr lang="en-US" sz="3600" b="1">
                <a:solidFill>
                  <a:srgbClr val="000090"/>
                </a:solidFill>
                <a:effectLst/>
              </a:rPr>
              <a:t>topological superfluids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297490" y="3288784"/>
            <a:ext cx="6513512" cy="897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2400" b="1" dirty="0">
                <a:solidFill>
                  <a:schemeClr val="accent2"/>
                </a:solidFill>
                <a:ea typeface="宋体" pitchFamily="2" charset="-122"/>
              </a:rPr>
              <a:t>Joseph </a:t>
            </a:r>
            <a:r>
              <a:rPr lang="en-US" altLang="zh-CN" sz="2400" b="1" dirty="0" smtClean="0">
                <a:solidFill>
                  <a:schemeClr val="accent2"/>
                </a:solidFill>
                <a:ea typeface="宋体" pitchFamily="2" charset="-122"/>
              </a:rPr>
              <a:t>Maciejko</a:t>
            </a:r>
          </a:p>
          <a:p>
            <a:pPr>
              <a:spcBef>
                <a:spcPct val="20000"/>
              </a:spcBef>
            </a:pPr>
            <a:r>
              <a:rPr lang="en-US" altLang="zh-CN" sz="2400" b="1" dirty="0">
                <a:solidFill>
                  <a:schemeClr val="accent2"/>
                </a:solidFill>
                <a:ea typeface="宋体" pitchFamily="2" charset="-122"/>
              </a:rPr>
              <a:t>University of Alberta</a:t>
            </a:r>
            <a:endParaRPr lang="en-US" altLang="zh-CN" sz="2400" b="1" dirty="0" smtClean="0">
              <a:solidFill>
                <a:schemeClr val="accent2"/>
              </a:solidFill>
              <a:ea typeface="宋体" pitchFamily="2" charset="-122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290889" y="4594201"/>
            <a:ext cx="6513512" cy="1093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altLang="zh-CN" sz="2000" b="1" dirty="0">
                <a:solidFill>
                  <a:schemeClr val="accent2"/>
                </a:solidFill>
                <a:ea typeface="宋体" pitchFamily="2" charset="-122"/>
              </a:rPr>
              <a:t>CAP Congress @ UofA</a:t>
            </a:r>
          </a:p>
          <a:p>
            <a:pPr>
              <a:spcBef>
                <a:spcPct val="20000"/>
              </a:spcBef>
            </a:pPr>
            <a:r>
              <a:rPr lang="en-US" altLang="zh-CN" sz="2000" b="1" dirty="0">
                <a:solidFill>
                  <a:schemeClr val="accent2"/>
                </a:solidFill>
                <a:ea typeface="宋体" pitchFamily="2" charset="-122"/>
              </a:rPr>
              <a:t>June 15, 2015</a:t>
            </a:r>
          </a:p>
        </p:txBody>
      </p:sp>
      <p:pic>
        <p:nvPicPr>
          <p:cNvPr id="2" name="Picture 1" descr="UA-COLOUR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2" y="5889045"/>
            <a:ext cx="2654614" cy="622366"/>
          </a:xfrm>
          <a:prstGeom prst="rect">
            <a:avLst/>
          </a:prstGeom>
        </p:spPr>
      </p:pic>
      <p:pic>
        <p:nvPicPr>
          <p:cNvPr id="3" name="Picture 2" descr="NSERC_C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242" y="5903068"/>
            <a:ext cx="1574800" cy="635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4932" y="5672809"/>
            <a:ext cx="2460007" cy="8743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75741" y="5885691"/>
            <a:ext cx="1465342" cy="679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295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357633"/>
            <a:ext cx="8385606" cy="4491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Main message: bulk OP fluctuations can induce </a:t>
            </a: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interactions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 among boundary Majorana fermions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Focus on quantum (T=0) OP fluctuations in </a:t>
            </a:r>
            <a:r>
              <a:rPr lang="en-US" altLang="zh-CN" sz="2000" kern="0" baseline="30000" dirty="0">
                <a:latin typeface="+mj-lt"/>
                <a:ea typeface="宋体" pitchFamily="2" charset="-122"/>
                <a:cs typeface="Tahoma" pitchFamily="34" charset="0"/>
              </a:rPr>
              <a:t>3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He-B (class DIII TSF with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n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=1)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026333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Theory of TSF/TSC: beyond BdG?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0144" y="2164507"/>
            <a:ext cx="3947340" cy="338987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5428936" y="2397058"/>
            <a:ext cx="1491289" cy="751315"/>
            <a:chOff x="5428936" y="2397058"/>
            <a:chExt cx="1491289" cy="751315"/>
          </a:xfrm>
        </p:grpSpPr>
        <p:sp>
          <p:nvSpPr>
            <p:cNvPr id="4" name="Rectangle 3"/>
            <p:cNvSpPr/>
            <p:nvPr/>
          </p:nvSpPr>
          <p:spPr bwMode="auto">
            <a:xfrm>
              <a:off x="5428936" y="2397058"/>
              <a:ext cx="912275" cy="563487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6037474" y="2603122"/>
              <a:ext cx="882751" cy="545251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noFill/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5777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563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baseline="30000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3</a:t>
            </a: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He phase diagram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341" y="1658859"/>
            <a:ext cx="7110502" cy="40654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4926" y="6207306"/>
            <a:ext cx="2621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6C31"/>
                </a:solidFill>
              </a:rPr>
              <a:t>(credit: Aalto University)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1359470" y="3157319"/>
            <a:ext cx="1609898" cy="751317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456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61892" y="1366579"/>
            <a:ext cx="8385606" cy="61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baseline="30000" dirty="0">
                <a:latin typeface="+mj-lt"/>
                <a:ea typeface="宋体" pitchFamily="2" charset="-122"/>
                <a:cs typeface="Tahoma" pitchFamily="34" charset="0"/>
              </a:rPr>
              <a:t>3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He-B = superfluid of paired fermionic </a:t>
            </a:r>
            <a:r>
              <a:rPr lang="en-US" altLang="zh-CN" sz="2000" kern="0" baseline="30000" dirty="0">
                <a:latin typeface="+mj-lt"/>
                <a:ea typeface="宋体" pitchFamily="2" charset="-122"/>
                <a:cs typeface="Tahoma" pitchFamily="34" charset="0"/>
              </a:rPr>
              <a:t>3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He atoms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In general, order parameter can have singlet and triplet components: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Fermi statistics implies:</a:t>
            </a:r>
          </a:p>
          <a:p>
            <a:pPr lvl="0"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  <a:p>
            <a:pPr lvl="0"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563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Paired superfluids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821" y="2199459"/>
            <a:ext cx="3674887" cy="9666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7464" y="2217347"/>
            <a:ext cx="5099090" cy="97406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9738" y="4170303"/>
            <a:ext cx="4978642" cy="5178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8109" y="5447164"/>
            <a:ext cx="3064488" cy="10680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86793" y="5558178"/>
            <a:ext cx="2211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even-parity (s,d,…)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24543" y="6069466"/>
            <a:ext cx="198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odd-parity (p,f,…)</a:t>
            </a:r>
          </a:p>
        </p:txBody>
      </p:sp>
    </p:spTree>
    <p:extLst>
      <p:ext uri="{BB962C8B-B14F-4D97-AF65-F5344CB8AC3E}">
        <p14:creationId xmlns:p14="http://schemas.microsoft.com/office/powerpoint/2010/main" val="2983214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61892" y="1366579"/>
            <a:ext cx="8385606" cy="61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Bogoliubov QPs in </a:t>
            </a:r>
            <a:r>
              <a:rPr lang="en-US" altLang="zh-CN" sz="2000" kern="0" baseline="30000" dirty="0">
                <a:latin typeface="+mj-lt"/>
                <a:ea typeface="宋体" pitchFamily="2" charset="-122"/>
                <a:cs typeface="Tahoma" pitchFamily="34" charset="0"/>
              </a:rPr>
              <a:t>3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He-B are described by the Balian-Werthamer state = spin-triplet p-wave pairing </a:t>
            </a:r>
            <a:r>
              <a:rPr lang="en-US" altLang="zh-CN" sz="2000" kern="0" dirty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(Balian &amp; Werthamer 1963; Vdovin 1963)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563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Balian-Werthamer state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6879" y="3849595"/>
            <a:ext cx="4140636" cy="199649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9801" y="2174657"/>
            <a:ext cx="3183527" cy="1206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49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61892" y="1366579"/>
            <a:ext cx="8385606" cy="61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Bogoliubov QPs in </a:t>
            </a:r>
            <a:r>
              <a:rPr lang="en-US" altLang="zh-CN" sz="2000" kern="0" baseline="30000" dirty="0">
                <a:latin typeface="+mj-lt"/>
                <a:ea typeface="宋体" pitchFamily="2" charset="-122"/>
                <a:cs typeface="Tahoma" pitchFamily="34" charset="0"/>
              </a:rPr>
              <a:t>3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He-B are described by the Balian-Werthamer state = spin-triplet p-wave pairing </a:t>
            </a:r>
            <a:r>
              <a:rPr lang="en-US" altLang="zh-CN" sz="2000" kern="0" dirty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(Balian &amp; Werthamer 1963; Vdovin 1963)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lvl="0" algn="l">
              <a:spcBef>
                <a:spcPct val="20000"/>
              </a:spcBef>
              <a:defRPr/>
            </a:pP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noProof="0" dirty="0">
                <a:latin typeface="+mj-lt"/>
                <a:ea typeface="宋体" pitchFamily="2" charset="-122"/>
                <a:cs typeface="Tahoma" pitchFamily="34" charset="0"/>
              </a:rPr>
              <a:t>QP spectrum is fully, isotropically gapped (for </a:t>
            </a:r>
            <a:r>
              <a:rPr lang="en-US" altLang="zh-CN" sz="2000" kern="0" noProof="0" dirty="0">
                <a:latin typeface="Symbol" charset="2"/>
                <a:ea typeface="宋体" pitchFamily="2" charset="-122"/>
                <a:cs typeface="Symbol" charset="2"/>
              </a:rPr>
              <a:t>m </a:t>
            </a:r>
            <a:r>
              <a:rPr lang="en-US" altLang="zh-CN" sz="2000" kern="0" noProof="0" dirty="0">
                <a:latin typeface="+mj-lt"/>
                <a:ea typeface="宋体" pitchFamily="2" charset="-122"/>
                <a:cs typeface="Tahoma" pitchFamily="34" charset="0"/>
              </a:rPr>
              <a:t>≠ 0)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563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Balian-Werthamer state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7214893" y="5052005"/>
            <a:ext cx="1168739" cy="1168739"/>
          </a:xfrm>
          <a:prstGeom prst="ellipse">
            <a:avLst/>
          </a:prstGeom>
          <a:noFill/>
          <a:ln w="25400" cap="flat" cmpd="sng" algn="ctr">
            <a:solidFill>
              <a:srgbClr val="FF33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7012435" y="4858757"/>
            <a:ext cx="1555252" cy="1555252"/>
          </a:xfrm>
          <a:prstGeom prst="ellipse">
            <a:avLst/>
          </a:prstGeom>
          <a:noFill/>
          <a:ln w="25400" cap="flat" cmpd="sng" algn="ctr">
            <a:solidFill>
              <a:schemeClr val="bg1">
                <a:lumMod val="50000"/>
              </a:schemeClr>
            </a:solidFill>
            <a:prstDash val="sysDash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837583" y="4683902"/>
            <a:ext cx="1910113" cy="1910113"/>
          </a:xfrm>
          <a:prstGeom prst="ellipse">
            <a:avLst/>
          </a:prstGeom>
          <a:noFill/>
          <a:ln w="25400" cap="flat" cmpd="sng" algn="ctr">
            <a:solidFill>
              <a:srgbClr val="FF33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7067648" y="4325065"/>
            <a:ext cx="294486" cy="65336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6224151" y="3901760"/>
            <a:ext cx="1595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>
                    <a:lumMod val="50000"/>
                  </a:schemeClr>
                </a:solidFill>
              </a:rPr>
              <a:t>Fermi surface</a:t>
            </a:r>
          </a:p>
        </p:txBody>
      </p:sp>
      <p:cxnSp>
        <p:nvCxnSpPr>
          <p:cNvPr id="12" name="Straight Arrow Connector 11"/>
          <p:cNvCxnSpPr>
            <a:stCxn id="9" idx="0"/>
            <a:endCxn id="7" idx="0"/>
          </p:cNvCxnSpPr>
          <p:nvPr/>
        </p:nvCxnSpPr>
        <p:spPr bwMode="auto">
          <a:xfrm>
            <a:off x="7792640" y="4683902"/>
            <a:ext cx="6623" cy="36810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7510463" y="4284217"/>
            <a:ext cx="579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2</a:t>
            </a:r>
            <a:r>
              <a:rPr lang="en-US" sz="200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sz="2000" baseline="-25000">
                <a:solidFill>
                  <a:srgbClr val="FF0000"/>
                </a:solidFill>
              </a:rPr>
              <a:t>0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7794659" y="4601133"/>
            <a:ext cx="966280" cy="106746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8459649" y="4136981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/>
              <a:t>k</a:t>
            </a:r>
            <a:endParaRPr lang="en-US" sz="2400" baseline="-2500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801" y="2174657"/>
            <a:ext cx="3183527" cy="120631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701" y="4032976"/>
            <a:ext cx="5788478" cy="115236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729" y="5447750"/>
            <a:ext cx="4794589" cy="108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55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61892" y="2452415"/>
            <a:ext cx="8385606" cy="61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Spectrum remains invariant if we rotate </a:t>
            </a: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k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 by an arbitrary 3x3 rotation matrix R</a:t>
            </a:r>
            <a:r>
              <a:rPr lang="en-US" altLang="zh-CN" sz="2000" kern="0" baseline="30000" dirty="0">
                <a:latin typeface="+mj-lt"/>
                <a:ea typeface="宋体" pitchFamily="2" charset="-122"/>
                <a:cs typeface="Tahoma" pitchFamily="34" charset="0"/>
              </a:rPr>
              <a:t>(0)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: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563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Balian-Werthamer state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7214890" y="3064360"/>
            <a:ext cx="0" cy="130672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7210845" y="3414046"/>
            <a:ext cx="915110" cy="96220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687471" y="2935528"/>
            <a:ext cx="429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d</a:t>
            </a:r>
            <a:r>
              <a:rPr lang="en-US" sz="2400" baseline="-2500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28353" y="333639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k</a:t>
            </a:r>
            <a:endParaRPr lang="en-US" sz="2400" baseline="-25000">
              <a:solidFill>
                <a:srgbClr val="0000F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8574" y="1187094"/>
            <a:ext cx="4794589" cy="10889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354" y="3391941"/>
            <a:ext cx="4246636" cy="1211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881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61892" y="2452415"/>
            <a:ext cx="8385606" cy="61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Spectrum remains invariant if we rotate </a:t>
            </a: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k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 by an arbitrary 3x3 rotation matrix R</a:t>
            </a:r>
            <a:r>
              <a:rPr lang="en-US" altLang="zh-CN" sz="2000" kern="0" baseline="30000" dirty="0">
                <a:latin typeface="+mj-lt"/>
                <a:ea typeface="宋体" pitchFamily="2" charset="-122"/>
                <a:cs typeface="Tahoma" pitchFamily="34" charset="0"/>
              </a:rPr>
              <a:t>(0)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: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563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Balian-Werthamer state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7214890" y="3064360"/>
            <a:ext cx="0" cy="130672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 flipV="1">
            <a:off x="7210845" y="3414046"/>
            <a:ext cx="915110" cy="962201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687471" y="2935528"/>
            <a:ext cx="429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d</a:t>
            </a:r>
            <a:r>
              <a:rPr lang="en-US" sz="2400" baseline="-25000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28353" y="3336390"/>
            <a:ext cx="35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>
                <a:solidFill>
                  <a:srgbClr val="0000FF"/>
                </a:solidFill>
              </a:rPr>
              <a:t>k</a:t>
            </a:r>
            <a:endParaRPr lang="en-US" sz="2400" baseline="-25000">
              <a:solidFill>
                <a:srgbClr val="0000FF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8574" y="1187094"/>
            <a:ext cx="4794589" cy="108894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354" y="3391941"/>
            <a:ext cx="4246636" cy="121113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685" y="5289109"/>
            <a:ext cx="5684493" cy="729183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6221003" y="1407949"/>
            <a:ext cx="598173" cy="616553"/>
          </a:xfrm>
          <a:prstGeom prst="ellipse">
            <a:avLst/>
          </a:prstGeom>
          <a:noFill/>
          <a:ln w="25400" cap="flat" cmpd="sng" algn="ctr">
            <a:solidFill>
              <a:srgbClr val="006C3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>
            <a:off x="4555320" y="2015300"/>
            <a:ext cx="1822128" cy="33772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6C3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580376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61892" y="1366579"/>
            <a:ext cx="8385606" cy="61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>
              <a:spcBef>
                <a:spcPct val="20000"/>
              </a:spcBef>
              <a:defRPr/>
            </a:pP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noProof="0" dirty="0">
                <a:latin typeface="+mj-lt"/>
                <a:ea typeface="宋体" pitchFamily="2" charset="-122"/>
                <a:cs typeface="Tahoma" pitchFamily="34" charset="0"/>
              </a:rPr>
              <a:t>Order parameter: amplitude </a:t>
            </a:r>
            <a:r>
              <a:rPr lang="en-US" altLang="zh-CN" sz="2000" kern="0" noProof="0" dirty="0">
                <a:latin typeface="Symbol" charset="2"/>
                <a:ea typeface="宋体" pitchFamily="2" charset="-122"/>
                <a:cs typeface="Symbol" charset="2"/>
              </a:rPr>
              <a:t>D</a:t>
            </a:r>
            <a:r>
              <a:rPr lang="en-US" altLang="zh-CN" sz="2000" kern="0" baseline="-25000" noProof="0" dirty="0">
                <a:latin typeface="+mj-lt"/>
                <a:ea typeface="宋体" pitchFamily="2" charset="-122"/>
                <a:cs typeface="Tahoma" pitchFamily="34" charset="0"/>
              </a:rPr>
              <a:t>0</a:t>
            </a:r>
            <a:r>
              <a:rPr lang="en-US" altLang="zh-CN" sz="2000" kern="0" noProof="0" dirty="0">
                <a:latin typeface="+mj-lt"/>
                <a:ea typeface="宋体" pitchFamily="2" charset="-122"/>
                <a:cs typeface="Tahoma" pitchFamily="34" charset="0"/>
              </a:rPr>
              <a:t> and Josephson phase </a:t>
            </a:r>
            <a:r>
              <a:rPr lang="en-US" altLang="zh-CN" sz="2000" kern="0" noProof="0" dirty="0">
                <a:latin typeface="Symbol" charset="2"/>
                <a:ea typeface="宋体" pitchFamily="2" charset="-122"/>
                <a:cs typeface="Symbol" charset="2"/>
              </a:rPr>
              <a:t>f</a:t>
            </a:r>
            <a:r>
              <a:rPr lang="en-US" altLang="zh-CN" sz="2000" kern="0" noProof="0" dirty="0">
                <a:latin typeface="+mj-lt"/>
                <a:ea typeface="宋体" pitchFamily="2" charset="-122"/>
                <a:cs typeface="Tahoma" pitchFamily="34" charset="0"/>
              </a:rPr>
              <a:t>, but also </a:t>
            </a:r>
            <a:r>
              <a:rPr lang="en-US" altLang="zh-CN" sz="2000" kern="0" noProof="0" dirty="0">
                <a:solidFill>
                  <a:srgbClr val="FF3300"/>
                </a:solidFill>
                <a:latin typeface="+mj-lt"/>
                <a:ea typeface="宋体" pitchFamily="2" charset="-122"/>
                <a:cs typeface="Tahoma" pitchFamily="34" charset="0"/>
              </a:rPr>
              <a:t>3x3 matrix R of relative spin-orbit rotations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563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Balian-Werthamer state</a:t>
            </a:r>
          </a:p>
        </p:txBody>
      </p:sp>
      <p:sp>
        <p:nvSpPr>
          <p:cNvPr id="3" name="Rounded Rectangle 2"/>
          <p:cNvSpPr/>
          <p:nvPr/>
        </p:nvSpPr>
        <p:spPr bwMode="auto">
          <a:xfrm>
            <a:off x="1398805" y="3294417"/>
            <a:ext cx="6359043" cy="1601197"/>
          </a:xfrm>
          <a:prstGeom prst="roundRect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6973" y="3506069"/>
            <a:ext cx="5871897" cy="120892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 bwMode="auto">
          <a:xfrm>
            <a:off x="6106378" y="3622169"/>
            <a:ext cx="988880" cy="95136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958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61892" y="1016902"/>
            <a:ext cx="8385606" cy="515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>
              <a:spcBef>
                <a:spcPct val="20000"/>
              </a:spcBef>
              <a:defRPr/>
            </a:pP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noProof="0" dirty="0">
                <a:latin typeface="+mj-lt"/>
                <a:ea typeface="宋体" pitchFamily="2" charset="-122"/>
                <a:cs typeface="Tahoma" pitchFamily="34" charset="0"/>
              </a:rPr>
              <a:t>Can show that gapless point </a:t>
            </a:r>
            <a:r>
              <a:rPr lang="en-US" altLang="zh-CN" sz="2000" kern="0" noProof="0" dirty="0">
                <a:latin typeface="Symbol" charset="2"/>
                <a:ea typeface="宋体" pitchFamily="2" charset="-122"/>
                <a:cs typeface="Symbol" charset="2"/>
              </a:rPr>
              <a:t>m</a:t>
            </a:r>
            <a:r>
              <a:rPr lang="en-US" altLang="zh-CN" sz="2000" kern="0" noProof="0" dirty="0">
                <a:latin typeface="+mj-lt"/>
                <a:ea typeface="宋体" pitchFamily="2" charset="-122"/>
                <a:cs typeface="Tahoma" pitchFamily="34" charset="0"/>
              </a:rPr>
              <a:t>=0 corresponds to a topological quantum phase transition between a trivial SF and a topological SF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kumimoji="0" lang="en-US" altLang="zh-CN" sz="2000" b="0" i="0" u="none" strike="noStrike" kern="0" cap="none" spc="0" normalizeH="0" baseline="0" dirty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noProof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kumimoji="0" lang="en-US" altLang="zh-CN" sz="2000" b="0" i="0" u="none" strike="noStrike" kern="0" cap="none" spc="0" normalizeH="0" baseline="0" dirty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noProof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kumimoji="0" lang="en-US" altLang="zh-CN" sz="2000" b="0" i="0" u="none" strike="noStrike" kern="0" cap="none" spc="0" normalizeH="0" baseline="0" dirty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noProof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kumimoji="0" lang="en-US" altLang="zh-CN" sz="2000" b="0" i="0" u="none" strike="noStrike" kern="0" cap="none" spc="0" normalizeH="0" baseline="0" dirty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  <a:p>
            <a:pPr lvl="0" algn="l">
              <a:spcBef>
                <a:spcPct val="20000"/>
              </a:spcBef>
              <a:defRPr/>
            </a:pPr>
            <a:endParaRPr lang="en-US" altLang="zh-CN" sz="2000" kern="0" noProof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kumimoji="0" lang="en-US" altLang="zh-CN" sz="2000" b="0" i="0" u="none" strike="noStrike" kern="0" cap="none" spc="0" normalizeH="0" baseline="0" dirty="0">
                <a:ln>
                  <a:noFill/>
                </a:ln>
                <a:effectLst/>
                <a:uLnTx/>
                <a:uFillTx/>
                <a:latin typeface="+mj-lt"/>
                <a:ea typeface="宋体" pitchFamily="2" charset="-122"/>
                <a:cs typeface="Tahoma" pitchFamily="34" charset="0"/>
              </a:rPr>
              <a:t>Unlike the BEC-BCS crossover</a:t>
            </a:r>
            <a:r>
              <a:rPr kumimoji="0" lang="en-US" altLang="zh-CN" sz="2000" b="0" i="0" u="none" strike="noStrike" kern="0" cap="none" spc="0" normalizeH="0" dirty="0">
                <a:ln>
                  <a:noFill/>
                </a:ln>
                <a:effectLst/>
                <a:uLnTx/>
                <a:uFillTx/>
                <a:latin typeface="+mj-lt"/>
                <a:ea typeface="宋体" pitchFamily="2" charset="-122"/>
                <a:cs typeface="Tahoma" pitchFamily="34" charset="0"/>
              </a:rPr>
              <a:t> for s-wave SF, in the p-wave case this is a genuine thermodynamic phase transition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baseline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kumimoji="0" lang="en-US" altLang="zh-CN" sz="2000" b="0" i="0" u="none" strike="noStrike" kern="0" cap="none" spc="0" normalizeH="0" baseline="30000" dirty="0">
                <a:ln>
                  <a:noFill/>
                </a:ln>
                <a:effectLst/>
                <a:uLnTx/>
                <a:uFillTx/>
                <a:latin typeface="+mj-lt"/>
                <a:ea typeface="宋体" pitchFamily="2" charset="-122"/>
                <a:cs typeface="Tahoma" pitchFamily="34" charset="0"/>
              </a:rPr>
              <a:t>3</a:t>
            </a:r>
            <a:r>
              <a:rPr kumimoji="0" lang="en-US" altLang="zh-CN" sz="2000" b="0" i="0" u="none" strike="noStrike" kern="0" cap="none" spc="0" normalizeH="0" dirty="0">
                <a:ln>
                  <a:noFill/>
                </a:ln>
                <a:effectLst/>
                <a:uLnTx/>
                <a:uFillTx/>
                <a:latin typeface="+mj-lt"/>
                <a:ea typeface="宋体" pitchFamily="2" charset="-122"/>
                <a:cs typeface="Tahoma" pitchFamily="34" charset="0"/>
              </a:rPr>
              <a:t>He-B corresponds to </a:t>
            </a:r>
            <a:r>
              <a:rPr kumimoji="0" lang="en-US" altLang="zh-CN" sz="2000" b="0" i="0" u="none" strike="noStrike" kern="0" cap="none" spc="0" normalizeH="0" dirty="0">
                <a:ln>
                  <a:noFill/>
                </a:ln>
                <a:effectLst/>
                <a:uLnTx/>
                <a:uFillTx/>
                <a:latin typeface="Symbol" charset="2"/>
                <a:ea typeface="宋体" pitchFamily="2" charset="-122"/>
                <a:cs typeface="Symbol" charset="2"/>
              </a:rPr>
              <a:t>m</a:t>
            </a:r>
            <a:r>
              <a:rPr kumimoji="0" lang="en-US" altLang="zh-CN" sz="2000" b="0" i="0" u="none" strike="noStrike" kern="0" cap="none" spc="0" normalizeH="0" dirty="0">
                <a:ln>
                  <a:noFill/>
                </a:ln>
                <a:effectLst/>
                <a:uLnTx/>
                <a:uFillTx/>
                <a:latin typeface="+mj-lt"/>
                <a:ea typeface="宋体" pitchFamily="2" charset="-122"/>
                <a:cs typeface="Tahoma" pitchFamily="34" charset="0"/>
              </a:rPr>
              <a:t>&gt;0: topological SF</a:t>
            </a:r>
            <a:endParaRPr kumimoji="0" lang="en-US" altLang="zh-CN" sz="2000" b="0" i="0" u="none" strike="noStrike" kern="0" cap="none" spc="0" normalizeH="0" baseline="0" dirty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noProof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563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Strong vs weak pairing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1610466" y="4159410"/>
            <a:ext cx="5309939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6945799" y="3846534"/>
            <a:ext cx="391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Symbol" charset="2"/>
                <a:cs typeface="Symbol" charset="2"/>
              </a:rPr>
              <a:t>m</a:t>
            </a:r>
            <a:endParaRPr lang="en-US" sz="2800" baseline="-25000">
              <a:latin typeface="Symbol" charset="2"/>
              <a:cs typeface="Symbol" charset="2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4159601" y="4113398"/>
            <a:ext cx="101229" cy="101229"/>
          </a:xfrm>
          <a:prstGeom prst="ellipse">
            <a:avLst/>
          </a:prstGeom>
          <a:solidFill>
            <a:schemeClr val="tx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45405" y="4201384"/>
            <a:ext cx="768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Symbol" charset="2"/>
                <a:cs typeface="Symbol" charset="2"/>
              </a:rPr>
              <a:t>m=0</a:t>
            </a:r>
            <a:endParaRPr lang="en-US" sz="2800" baseline="-25000">
              <a:latin typeface="Symbol" charset="2"/>
              <a:cs typeface="Symbol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97176" y="3400785"/>
            <a:ext cx="17383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weak pairing</a:t>
            </a:r>
          </a:p>
          <a:p>
            <a:r>
              <a:rPr lang="en-US" sz="2000" b="1">
                <a:solidFill>
                  <a:srgbClr val="FF0000"/>
                </a:solidFill>
              </a:rPr>
              <a:t>“BCS”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12030" y="3415151"/>
            <a:ext cx="19371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strong pairing</a:t>
            </a:r>
          </a:p>
          <a:p>
            <a:r>
              <a:rPr lang="en-US" sz="2000" b="1">
                <a:solidFill>
                  <a:srgbClr val="0000FF"/>
                </a:solidFill>
              </a:rPr>
              <a:t>“BEC”</a:t>
            </a:r>
            <a:endParaRPr lang="en-US" sz="2000">
              <a:solidFill>
                <a:srgbClr val="0000FF"/>
              </a:solidFill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2319231" y="2452442"/>
            <a:ext cx="984526" cy="630328"/>
          </a:xfrm>
          <a:custGeom>
            <a:avLst/>
            <a:gdLst>
              <a:gd name="connsiteX0" fmla="*/ 59336 w 2603380"/>
              <a:gd name="connsiteY0" fmla="*/ 268328 h 2093421"/>
              <a:gd name="connsiteX1" fmla="*/ 282933 w 2603380"/>
              <a:gd name="connsiteY1" fmla="*/ 974923 h 2093421"/>
              <a:gd name="connsiteX2" fmla="*/ 2277419 w 2603380"/>
              <a:gd name="connsiteY2" fmla="*/ 2075065 h 2093421"/>
              <a:gd name="connsiteX3" fmla="*/ 2599398 w 2603380"/>
              <a:gd name="connsiteY3" fmla="*/ 0 h 2093421"/>
              <a:gd name="connsiteX0" fmla="*/ 0 w 2544044"/>
              <a:gd name="connsiteY0" fmla="*/ 268328 h 2076060"/>
              <a:gd name="connsiteX1" fmla="*/ 2218083 w 2544044"/>
              <a:gd name="connsiteY1" fmla="*/ 2075065 h 2076060"/>
              <a:gd name="connsiteX2" fmla="*/ 2540062 w 2544044"/>
              <a:gd name="connsiteY2" fmla="*/ 0 h 2076060"/>
              <a:gd name="connsiteX0" fmla="*/ 0 w 2540062"/>
              <a:gd name="connsiteY0" fmla="*/ 268328 h 2076060"/>
              <a:gd name="connsiteX1" fmla="*/ 1323695 w 2540062"/>
              <a:gd name="connsiteY1" fmla="*/ 2075065 h 2076060"/>
              <a:gd name="connsiteX2" fmla="*/ 2540062 w 2540062"/>
              <a:gd name="connsiteY2" fmla="*/ 0 h 2076060"/>
              <a:gd name="connsiteX0" fmla="*/ 0 w 2540062"/>
              <a:gd name="connsiteY0" fmla="*/ 268328 h 2075066"/>
              <a:gd name="connsiteX1" fmla="*/ 1323695 w 2540062"/>
              <a:gd name="connsiteY1" fmla="*/ 2075065 h 2075066"/>
              <a:gd name="connsiteX2" fmla="*/ 2540062 w 2540062"/>
              <a:gd name="connsiteY2" fmla="*/ 0 h 2075066"/>
              <a:gd name="connsiteX0" fmla="*/ 0 w 2388016"/>
              <a:gd name="connsiteY0" fmla="*/ 0 h 1806875"/>
              <a:gd name="connsiteX1" fmla="*/ 1323695 w 2388016"/>
              <a:gd name="connsiteY1" fmla="*/ 1806737 h 1806875"/>
              <a:gd name="connsiteX2" fmla="*/ 2388016 w 2388016"/>
              <a:gd name="connsiteY2" fmla="*/ 107331 h 1806875"/>
              <a:gd name="connsiteX0" fmla="*/ 0 w 2209138"/>
              <a:gd name="connsiteY0" fmla="*/ 98387 h 1699566"/>
              <a:gd name="connsiteX1" fmla="*/ 1144817 w 2209138"/>
              <a:gd name="connsiteY1" fmla="*/ 1699406 h 1699566"/>
              <a:gd name="connsiteX2" fmla="*/ 2209138 w 2209138"/>
              <a:gd name="connsiteY2" fmla="*/ 0 h 1699566"/>
              <a:gd name="connsiteX0" fmla="*/ 0 w 2209138"/>
              <a:gd name="connsiteY0" fmla="*/ 98387 h 1699616"/>
              <a:gd name="connsiteX1" fmla="*/ 1144817 w 2209138"/>
              <a:gd name="connsiteY1" fmla="*/ 1699406 h 1699616"/>
              <a:gd name="connsiteX2" fmla="*/ 2209138 w 2209138"/>
              <a:gd name="connsiteY2" fmla="*/ 0 h 1699616"/>
              <a:gd name="connsiteX0" fmla="*/ 0 w 2209138"/>
              <a:gd name="connsiteY0" fmla="*/ 98387 h 1699616"/>
              <a:gd name="connsiteX1" fmla="*/ 1144817 w 2209138"/>
              <a:gd name="connsiteY1" fmla="*/ 1699406 h 1699616"/>
              <a:gd name="connsiteX2" fmla="*/ 2209138 w 2209138"/>
              <a:gd name="connsiteY2" fmla="*/ 0 h 1699616"/>
              <a:gd name="connsiteX0" fmla="*/ 0 w 2253858"/>
              <a:gd name="connsiteY0" fmla="*/ 0 h 1601150"/>
              <a:gd name="connsiteX1" fmla="*/ 1144817 w 2253858"/>
              <a:gd name="connsiteY1" fmla="*/ 1601019 h 1601150"/>
              <a:gd name="connsiteX2" fmla="*/ 2253858 w 2253858"/>
              <a:gd name="connsiteY2" fmla="*/ 98386 h 1601150"/>
              <a:gd name="connsiteX0" fmla="*/ 0 w 2262802"/>
              <a:gd name="connsiteY0" fmla="*/ 116276 h 1717587"/>
              <a:gd name="connsiteX1" fmla="*/ 1144817 w 2262802"/>
              <a:gd name="connsiteY1" fmla="*/ 1717295 h 1717587"/>
              <a:gd name="connsiteX2" fmla="*/ 2262802 w 2262802"/>
              <a:gd name="connsiteY2" fmla="*/ 0 h 1717587"/>
              <a:gd name="connsiteX0" fmla="*/ 0 w 2262802"/>
              <a:gd name="connsiteY0" fmla="*/ 116276 h 1717587"/>
              <a:gd name="connsiteX1" fmla="*/ 1144817 w 2262802"/>
              <a:gd name="connsiteY1" fmla="*/ 1717295 h 1717587"/>
              <a:gd name="connsiteX2" fmla="*/ 2262802 w 2262802"/>
              <a:gd name="connsiteY2" fmla="*/ 0 h 1717587"/>
              <a:gd name="connsiteX0" fmla="*/ 0 w 2262802"/>
              <a:gd name="connsiteY0" fmla="*/ 116276 h 1717587"/>
              <a:gd name="connsiteX1" fmla="*/ 1144817 w 2262802"/>
              <a:gd name="connsiteY1" fmla="*/ 1717295 h 1717587"/>
              <a:gd name="connsiteX2" fmla="*/ 2262802 w 2262802"/>
              <a:gd name="connsiteY2" fmla="*/ 0 h 1717587"/>
              <a:gd name="connsiteX0" fmla="*/ 0 w 2209138"/>
              <a:gd name="connsiteY0" fmla="*/ 0 h 1601020"/>
              <a:gd name="connsiteX1" fmla="*/ 1144817 w 2209138"/>
              <a:gd name="connsiteY1" fmla="*/ 1601019 h 1601020"/>
              <a:gd name="connsiteX2" fmla="*/ 2209138 w 2209138"/>
              <a:gd name="connsiteY2" fmla="*/ 8944 h 1601020"/>
              <a:gd name="connsiteX0" fmla="*/ 0 w 2128643"/>
              <a:gd name="connsiteY0" fmla="*/ 26833 h 1592091"/>
              <a:gd name="connsiteX1" fmla="*/ 1064322 w 2128643"/>
              <a:gd name="connsiteY1" fmla="*/ 1592075 h 1592091"/>
              <a:gd name="connsiteX2" fmla="*/ 2128643 w 2128643"/>
              <a:gd name="connsiteY2" fmla="*/ 0 h 1592091"/>
              <a:gd name="connsiteX0" fmla="*/ 0 w 2128643"/>
              <a:gd name="connsiteY0" fmla="*/ 26833 h 1592089"/>
              <a:gd name="connsiteX1" fmla="*/ 1064322 w 2128643"/>
              <a:gd name="connsiteY1" fmla="*/ 1592075 h 1592089"/>
              <a:gd name="connsiteX2" fmla="*/ 2128643 w 2128643"/>
              <a:gd name="connsiteY2" fmla="*/ 0 h 1592089"/>
              <a:gd name="connsiteX0" fmla="*/ 0 w 2128643"/>
              <a:gd name="connsiteY0" fmla="*/ 26833 h 1592089"/>
              <a:gd name="connsiteX1" fmla="*/ 1064322 w 2128643"/>
              <a:gd name="connsiteY1" fmla="*/ 1592075 h 1592089"/>
              <a:gd name="connsiteX2" fmla="*/ 2128643 w 2128643"/>
              <a:gd name="connsiteY2" fmla="*/ 0 h 1592089"/>
              <a:gd name="connsiteX0" fmla="*/ 0 w 2128643"/>
              <a:gd name="connsiteY0" fmla="*/ 26833 h 1592089"/>
              <a:gd name="connsiteX1" fmla="*/ 1064322 w 2128643"/>
              <a:gd name="connsiteY1" fmla="*/ 1592075 h 1592089"/>
              <a:gd name="connsiteX2" fmla="*/ 2128643 w 2128643"/>
              <a:gd name="connsiteY2" fmla="*/ 0 h 1592089"/>
              <a:gd name="connsiteX0" fmla="*/ 0 w 2128643"/>
              <a:gd name="connsiteY0" fmla="*/ 26833 h 1592089"/>
              <a:gd name="connsiteX1" fmla="*/ 1064322 w 2128643"/>
              <a:gd name="connsiteY1" fmla="*/ 1592075 h 1592089"/>
              <a:gd name="connsiteX2" fmla="*/ 2128643 w 2128643"/>
              <a:gd name="connsiteY2" fmla="*/ 0 h 1592089"/>
              <a:gd name="connsiteX0" fmla="*/ 0 w 2128643"/>
              <a:gd name="connsiteY0" fmla="*/ 26833 h 1592089"/>
              <a:gd name="connsiteX1" fmla="*/ 1064322 w 2128643"/>
              <a:gd name="connsiteY1" fmla="*/ 1592075 h 1592089"/>
              <a:gd name="connsiteX2" fmla="*/ 2128643 w 2128643"/>
              <a:gd name="connsiteY2" fmla="*/ 0 h 1592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8643" h="1592089">
                <a:moveTo>
                  <a:pt x="0" y="26833"/>
                </a:moveTo>
                <a:cubicBezTo>
                  <a:pt x="184840" y="564233"/>
                  <a:pt x="673772" y="1587603"/>
                  <a:pt x="1064322" y="1592075"/>
                </a:cubicBezTo>
                <a:cubicBezTo>
                  <a:pt x="1454872" y="1596547"/>
                  <a:pt x="1949767" y="563489"/>
                  <a:pt x="2128643" y="0"/>
                </a:cubicBezTo>
              </a:path>
            </a:pathLst>
          </a:custGeom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337477" y="3193197"/>
            <a:ext cx="96628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lg" len="lg"/>
          </a:ln>
          <a:effectLst/>
        </p:spPr>
      </p:cxnSp>
      <p:sp>
        <p:nvSpPr>
          <p:cNvPr id="18" name="Freeform 17"/>
          <p:cNvSpPr/>
          <p:nvPr/>
        </p:nvSpPr>
        <p:spPr>
          <a:xfrm>
            <a:off x="5232432" y="2485213"/>
            <a:ext cx="984526" cy="630328"/>
          </a:xfrm>
          <a:custGeom>
            <a:avLst/>
            <a:gdLst>
              <a:gd name="connsiteX0" fmla="*/ 59336 w 2603380"/>
              <a:gd name="connsiteY0" fmla="*/ 268328 h 2093421"/>
              <a:gd name="connsiteX1" fmla="*/ 282933 w 2603380"/>
              <a:gd name="connsiteY1" fmla="*/ 974923 h 2093421"/>
              <a:gd name="connsiteX2" fmla="*/ 2277419 w 2603380"/>
              <a:gd name="connsiteY2" fmla="*/ 2075065 h 2093421"/>
              <a:gd name="connsiteX3" fmla="*/ 2599398 w 2603380"/>
              <a:gd name="connsiteY3" fmla="*/ 0 h 2093421"/>
              <a:gd name="connsiteX0" fmla="*/ 0 w 2544044"/>
              <a:gd name="connsiteY0" fmla="*/ 268328 h 2076060"/>
              <a:gd name="connsiteX1" fmla="*/ 2218083 w 2544044"/>
              <a:gd name="connsiteY1" fmla="*/ 2075065 h 2076060"/>
              <a:gd name="connsiteX2" fmla="*/ 2540062 w 2544044"/>
              <a:gd name="connsiteY2" fmla="*/ 0 h 2076060"/>
              <a:gd name="connsiteX0" fmla="*/ 0 w 2540062"/>
              <a:gd name="connsiteY0" fmla="*/ 268328 h 2076060"/>
              <a:gd name="connsiteX1" fmla="*/ 1323695 w 2540062"/>
              <a:gd name="connsiteY1" fmla="*/ 2075065 h 2076060"/>
              <a:gd name="connsiteX2" fmla="*/ 2540062 w 2540062"/>
              <a:gd name="connsiteY2" fmla="*/ 0 h 2076060"/>
              <a:gd name="connsiteX0" fmla="*/ 0 w 2540062"/>
              <a:gd name="connsiteY0" fmla="*/ 268328 h 2075066"/>
              <a:gd name="connsiteX1" fmla="*/ 1323695 w 2540062"/>
              <a:gd name="connsiteY1" fmla="*/ 2075065 h 2075066"/>
              <a:gd name="connsiteX2" fmla="*/ 2540062 w 2540062"/>
              <a:gd name="connsiteY2" fmla="*/ 0 h 2075066"/>
              <a:gd name="connsiteX0" fmla="*/ 0 w 2388016"/>
              <a:gd name="connsiteY0" fmla="*/ 0 h 1806875"/>
              <a:gd name="connsiteX1" fmla="*/ 1323695 w 2388016"/>
              <a:gd name="connsiteY1" fmla="*/ 1806737 h 1806875"/>
              <a:gd name="connsiteX2" fmla="*/ 2388016 w 2388016"/>
              <a:gd name="connsiteY2" fmla="*/ 107331 h 1806875"/>
              <a:gd name="connsiteX0" fmla="*/ 0 w 2209138"/>
              <a:gd name="connsiteY0" fmla="*/ 98387 h 1699566"/>
              <a:gd name="connsiteX1" fmla="*/ 1144817 w 2209138"/>
              <a:gd name="connsiteY1" fmla="*/ 1699406 h 1699566"/>
              <a:gd name="connsiteX2" fmla="*/ 2209138 w 2209138"/>
              <a:gd name="connsiteY2" fmla="*/ 0 h 1699566"/>
              <a:gd name="connsiteX0" fmla="*/ 0 w 2209138"/>
              <a:gd name="connsiteY0" fmla="*/ 98387 h 1699616"/>
              <a:gd name="connsiteX1" fmla="*/ 1144817 w 2209138"/>
              <a:gd name="connsiteY1" fmla="*/ 1699406 h 1699616"/>
              <a:gd name="connsiteX2" fmla="*/ 2209138 w 2209138"/>
              <a:gd name="connsiteY2" fmla="*/ 0 h 1699616"/>
              <a:gd name="connsiteX0" fmla="*/ 0 w 2209138"/>
              <a:gd name="connsiteY0" fmla="*/ 98387 h 1699616"/>
              <a:gd name="connsiteX1" fmla="*/ 1144817 w 2209138"/>
              <a:gd name="connsiteY1" fmla="*/ 1699406 h 1699616"/>
              <a:gd name="connsiteX2" fmla="*/ 2209138 w 2209138"/>
              <a:gd name="connsiteY2" fmla="*/ 0 h 1699616"/>
              <a:gd name="connsiteX0" fmla="*/ 0 w 2253858"/>
              <a:gd name="connsiteY0" fmla="*/ 0 h 1601150"/>
              <a:gd name="connsiteX1" fmla="*/ 1144817 w 2253858"/>
              <a:gd name="connsiteY1" fmla="*/ 1601019 h 1601150"/>
              <a:gd name="connsiteX2" fmla="*/ 2253858 w 2253858"/>
              <a:gd name="connsiteY2" fmla="*/ 98386 h 1601150"/>
              <a:gd name="connsiteX0" fmla="*/ 0 w 2262802"/>
              <a:gd name="connsiteY0" fmla="*/ 116276 h 1717587"/>
              <a:gd name="connsiteX1" fmla="*/ 1144817 w 2262802"/>
              <a:gd name="connsiteY1" fmla="*/ 1717295 h 1717587"/>
              <a:gd name="connsiteX2" fmla="*/ 2262802 w 2262802"/>
              <a:gd name="connsiteY2" fmla="*/ 0 h 1717587"/>
              <a:gd name="connsiteX0" fmla="*/ 0 w 2262802"/>
              <a:gd name="connsiteY0" fmla="*/ 116276 h 1717587"/>
              <a:gd name="connsiteX1" fmla="*/ 1144817 w 2262802"/>
              <a:gd name="connsiteY1" fmla="*/ 1717295 h 1717587"/>
              <a:gd name="connsiteX2" fmla="*/ 2262802 w 2262802"/>
              <a:gd name="connsiteY2" fmla="*/ 0 h 1717587"/>
              <a:gd name="connsiteX0" fmla="*/ 0 w 2262802"/>
              <a:gd name="connsiteY0" fmla="*/ 116276 h 1717587"/>
              <a:gd name="connsiteX1" fmla="*/ 1144817 w 2262802"/>
              <a:gd name="connsiteY1" fmla="*/ 1717295 h 1717587"/>
              <a:gd name="connsiteX2" fmla="*/ 2262802 w 2262802"/>
              <a:gd name="connsiteY2" fmla="*/ 0 h 1717587"/>
              <a:gd name="connsiteX0" fmla="*/ 0 w 2209138"/>
              <a:gd name="connsiteY0" fmla="*/ 0 h 1601020"/>
              <a:gd name="connsiteX1" fmla="*/ 1144817 w 2209138"/>
              <a:gd name="connsiteY1" fmla="*/ 1601019 h 1601020"/>
              <a:gd name="connsiteX2" fmla="*/ 2209138 w 2209138"/>
              <a:gd name="connsiteY2" fmla="*/ 8944 h 1601020"/>
              <a:gd name="connsiteX0" fmla="*/ 0 w 2128643"/>
              <a:gd name="connsiteY0" fmla="*/ 26833 h 1592091"/>
              <a:gd name="connsiteX1" fmla="*/ 1064322 w 2128643"/>
              <a:gd name="connsiteY1" fmla="*/ 1592075 h 1592091"/>
              <a:gd name="connsiteX2" fmla="*/ 2128643 w 2128643"/>
              <a:gd name="connsiteY2" fmla="*/ 0 h 1592091"/>
              <a:gd name="connsiteX0" fmla="*/ 0 w 2128643"/>
              <a:gd name="connsiteY0" fmla="*/ 26833 h 1592089"/>
              <a:gd name="connsiteX1" fmla="*/ 1064322 w 2128643"/>
              <a:gd name="connsiteY1" fmla="*/ 1592075 h 1592089"/>
              <a:gd name="connsiteX2" fmla="*/ 2128643 w 2128643"/>
              <a:gd name="connsiteY2" fmla="*/ 0 h 1592089"/>
              <a:gd name="connsiteX0" fmla="*/ 0 w 2128643"/>
              <a:gd name="connsiteY0" fmla="*/ 26833 h 1592089"/>
              <a:gd name="connsiteX1" fmla="*/ 1064322 w 2128643"/>
              <a:gd name="connsiteY1" fmla="*/ 1592075 h 1592089"/>
              <a:gd name="connsiteX2" fmla="*/ 2128643 w 2128643"/>
              <a:gd name="connsiteY2" fmla="*/ 0 h 1592089"/>
              <a:gd name="connsiteX0" fmla="*/ 0 w 2128643"/>
              <a:gd name="connsiteY0" fmla="*/ 26833 h 1592089"/>
              <a:gd name="connsiteX1" fmla="*/ 1064322 w 2128643"/>
              <a:gd name="connsiteY1" fmla="*/ 1592075 h 1592089"/>
              <a:gd name="connsiteX2" fmla="*/ 2128643 w 2128643"/>
              <a:gd name="connsiteY2" fmla="*/ 0 h 1592089"/>
              <a:gd name="connsiteX0" fmla="*/ 0 w 2128643"/>
              <a:gd name="connsiteY0" fmla="*/ 26833 h 1592089"/>
              <a:gd name="connsiteX1" fmla="*/ 1064322 w 2128643"/>
              <a:gd name="connsiteY1" fmla="*/ 1592075 h 1592089"/>
              <a:gd name="connsiteX2" fmla="*/ 2128643 w 2128643"/>
              <a:gd name="connsiteY2" fmla="*/ 0 h 1592089"/>
              <a:gd name="connsiteX0" fmla="*/ 0 w 2128643"/>
              <a:gd name="connsiteY0" fmla="*/ 26833 h 1592089"/>
              <a:gd name="connsiteX1" fmla="*/ 1064322 w 2128643"/>
              <a:gd name="connsiteY1" fmla="*/ 1592075 h 1592089"/>
              <a:gd name="connsiteX2" fmla="*/ 2128643 w 2128643"/>
              <a:gd name="connsiteY2" fmla="*/ 0 h 1592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28643" h="1592089">
                <a:moveTo>
                  <a:pt x="0" y="26833"/>
                </a:moveTo>
                <a:cubicBezTo>
                  <a:pt x="184840" y="564233"/>
                  <a:pt x="673772" y="1587603"/>
                  <a:pt x="1064322" y="1592075"/>
                </a:cubicBezTo>
                <a:cubicBezTo>
                  <a:pt x="1454872" y="1596547"/>
                  <a:pt x="1949767" y="563489"/>
                  <a:pt x="2128643" y="0"/>
                </a:cubicBezTo>
              </a:path>
            </a:pathLst>
          </a:custGeom>
          <a:ln w="28575" cmpd="sng"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5241476" y="2903887"/>
            <a:ext cx="966280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lg" len="lg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850211" y="2830250"/>
            <a:ext cx="488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Symbol" charset="2"/>
                <a:cs typeface="Symbol" charset="2"/>
              </a:rPr>
              <a:t>e</a:t>
            </a:r>
            <a:r>
              <a:rPr lang="en-US" sz="2800" baseline="-25000">
                <a:latin typeface="+mj-lt"/>
                <a:cs typeface="Symbol" charset="2"/>
              </a:rPr>
              <a:t>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97757" y="2586954"/>
            <a:ext cx="488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latin typeface="Symbol" charset="2"/>
                <a:cs typeface="Symbol" charset="2"/>
              </a:rPr>
              <a:t>e</a:t>
            </a:r>
            <a:r>
              <a:rPr lang="en-US" sz="2800" baseline="-25000">
                <a:latin typeface="+mj-lt"/>
                <a:cs typeface="Symbol" charset="2"/>
              </a:rPr>
              <a:t>F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32569" y="4280166"/>
            <a:ext cx="1951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topological SF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42900" y="4285332"/>
            <a:ext cx="1267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rgbClr val="0000FF"/>
                </a:solidFill>
              </a:rPr>
              <a:t>trivial SF</a:t>
            </a:r>
            <a:endParaRPr lang="en-US" sz="200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558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61892" y="1366579"/>
            <a:ext cx="8385606" cy="1969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Surface Andreev bound states = solution of BdG Hamiltonian in semi-infinite geometry, with </a:t>
            </a: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uniform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,</a:t>
            </a: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 constant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 background OP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D</a:t>
            </a:r>
            <a:r>
              <a:rPr lang="en-US" altLang="zh-CN" sz="2000" kern="0" baseline="-25000" dirty="0">
                <a:ea typeface="宋体" pitchFamily="2" charset="-122"/>
                <a:cs typeface="Tahoma" pitchFamily="34" charset="0"/>
              </a:rPr>
              <a:t>0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,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f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, R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Gives free Majorana fermions on the surface, linearly dispersing inside bulk gap </a:t>
            </a:r>
            <a:r>
              <a:rPr lang="en-US" altLang="zh-CN" sz="2000" kern="0" dirty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(Nagato, Higashitani, Nagai 2009; Chung &amp; Zhang, 2009)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563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Surface Majorana fermions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766" y="3470829"/>
            <a:ext cx="5560902" cy="138113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079" y="5110295"/>
            <a:ext cx="2967091" cy="1075033"/>
          </a:xfrm>
          <a:prstGeom prst="rect">
            <a:avLst/>
          </a:prstGeom>
        </p:spPr>
      </p:pic>
      <p:sp>
        <p:nvSpPr>
          <p:cNvPr id="12" name="Cube 11"/>
          <p:cNvSpPr/>
          <p:nvPr/>
        </p:nvSpPr>
        <p:spPr bwMode="auto">
          <a:xfrm>
            <a:off x="5429818" y="4194030"/>
            <a:ext cx="3305231" cy="2469425"/>
          </a:xfrm>
          <a:prstGeom prst="cube">
            <a:avLst/>
          </a:prstGeom>
          <a:solidFill>
            <a:srgbClr val="BBE0E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046284" y="3550932"/>
            <a:ext cx="683843" cy="1032091"/>
            <a:chOff x="4121624" y="4572000"/>
            <a:chExt cx="370764" cy="1066800"/>
          </a:xfrm>
          <a:solidFill>
            <a:srgbClr val="FFC000"/>
          </a:solidFill>
        </p:grpSpPr>
        <p:sp>
          <p:nvSpPr>
            <p:cNvPr id="15" name="Isosceles Triangle 14"/>
            <p:cNvSpPr/>
            <p:nvPr/>
          </p:nvSpPr>
          <p:spPr bwMode="auto">
            <a:xfrm>
              <a:off x="4121624" y="5104263"/>
              <a:ext cx="368489" cy="464024"/>
            </a:xfrm>
            <a:prstGeom prst="triangle">
              <a:avLst/>
            </a:prstGeom>
            <a:grp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Isosceles Triangle 16"/>
            <p:cNvSpPr/>
            <p:nvPr/>
          </p:nvSpPr>
          <p:spPr bwMode="auto">
            <a:xfrm flipV="1">
              <a:off x="4123899" y="4642514"/>
              <a:ext cx="368489" cy="464024"/>
            </a:xfrm>
            <a:prstGeom prst="triangle">
              <a:avLst/>
            </a:prstGeom>
            <a:grp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4121624" y="4572000"/>
              <a:ext cx="368489" cy="122830"/>
            </a:xfrm>
            <a:prstGeom prst="ellipse">
              <a:avLst/>
            </a:prstGeom>
            <a:grp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4123898" y="5515970"/>
              <a:ext cx="368489" cy="122830"/>
            </a:xfrm>
            <a:prstGeom prst="ellipse">
              <a:avLst/>
            </a:prstGeom>
            <a:grpFill/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 bwMode="auto">
            <a:xfrm>
              <a:off x="4123900" y="5349920"/>
              <a:ext cx="366213" cy="218366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258554" y="5433364"/>
            <a:ext cx="1307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aseline="30000" dirty="0" smtClean="0"/>
              <a:t>3</a:t>
            </a:r>
            <a:r>
              <a:rPr lang="en-US" sz="2800" dirty="0" smtClean="0"/>
              <a:t>He-B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 bwMode="auto">
          <a:xfrm>
            <a:off x="4740257" y="3546108"/>
            <a:ext cx="277260" cy="411435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798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82819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 smtClean="0">
                <a:solidFill>
                  <a:schemeClr val="accent2"/>
                </a:solidFill>
                <a:latin typeface="+mj-lt"/>
                <a:ea typeface="宋体" pitchFamily="2" charset="-122"/>
              </a:rPr>
              <a:t>Collaborators</a:t>
            </a:r>
            <a:endParaRPr lang="en-US" altLang="zh-CN" sz="3200" b="1" dirty="0">
              <a:solidFill>
                <a:schemeClr val="accent2"/>
              </a:solidFill>
              <a:latin typeface="+mj-lt"/>
              <a:ea typeface="宋体" pitchFamily="2" charset="-122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2197644" y="4144207"/>
            <a:ext cx="1819827" cy="66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YeJe Park</a:t>
            </a:r>
          </a:p>
          <a:p>
            <a:pPr lvl="0">
              <a:spcBef>
                <a:spcPct val="20000"/>
              </a:spcBef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(KAIST)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142" y="1743779"/>
            <a:ext cx="2286000" cy="2286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9804" y="1741903"/>
            <a:ext cx="1811818" cy="2276798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4477880" y="4135516"/>
            <a:ext cx="3294295" cy="987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宋体" pitchFamily="2" charset="-122"/>
                <a:cs typeface="Tahoma" pitchFamily="34" charset="0"/>
              </a:rPr>
              <a:t>Suk</a:t>
            </a:r>
            <a:r>
              <a:rPr kumimoji="0" lang="en-US" altLang="zh-CN" sz="20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+mj-lt"/>
                <a:ea typeface="宋体" pitchFamily="2" charset="-122"/>
                <a:cs typeface="Tahoma" pitchFamily="34" charset="0"/>
              </a:rPr>
              <a:t> Bum Chung</a:t>
            </a:r>
          </a:p>
          <a:p>
            <a:pPr lvl="0">
              <a:spcBef>
                <a:spcPct val="20000"/>
              </a:spcBef>
              <a:defRPr/>
            </a:pPr>
            <a:r>
              <a:rPr kumimoji="0" lang="en-US" altLang="zh-CN" sz="2000" b="0" i="0" u="none" strike="noStrike" kern="0" cap="none" spc="0" normalizeH="0" noProof="0" dirty="0">
                <a:ln>
                  <a:noFill/>
                </a:ln>
                <a:effectLst/>
                <a:uLnTx/>
                <a:uFillTx/>
                <a:latin typeface="+mj-lt"/>
                <a:ea typeface="宋体" pitchFamily="2" charset="-122"/>
                <a:cs typeface="Tahoma" pitchFamily="34" charset="0"/>
              </a:rPr>
              <a:t>(IBS/SNU)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33748" y="5491409"/>
            <a:ext cx="7914294" cy="835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宋体" pitchFamily="2" charset="-122"/>
                <a:cs typeface="Tahoma" pitchFamily="34" charset="0"/>
              </a:rPr>
              <a:t>Y. J. Park, S.</a:t>
            </a:r>
            <a:r>
              <a:rPr kumimoji="0" lang="en-US" altLang="zh-CN" sz="2000" b="0" i="0" u="none" strike="noStrike" kern="0" cap="none" spc="0" normalizeH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lt"/>
                <a:ea typeface="宋体" pitchFamily="2" charset="-122"/>
                <a:cs typeface="Tahoma" pitchFamily="34" charset="0"/>
              </a:rPr>
              <a:t> B. Chung, and JM, Phys. Rev. B 91, 054507 (2015)</a:t>
            </a:r>
            <a:endParaRPr kumimoji="0" lang="en-US" altLang="zh-CN" sz="20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j-lt"/>
              <a:ea typeface="宋体" pitchFamily="2" charset="-122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891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61892" y="1366578"/>
            <a:ext cx="8385606" cy="226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But OP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D</a:t>
            </a:r>
            <a:r>
              <a:rPr lang="en-US" altLang="zh-CN" sz="2000" kern="0" baseline="-25000" dirty="0">
                <a:ea typeface="宋体" pitchFamily="2" charset="-122"/>
                <a:cs typeface="Tahoma" pitchFamily="34" charset="0"/>
              </a:rPr>
              <a:t>0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,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f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, R = dynamical variables, with quantum and thermal fluctuations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Focus on T=0 limit: only quantum OP fluctuations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Amplitude modes have a gap ~ bulk QP gap, ignore in low-energy limit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Four gapless bosonic Goldstone modes:</a:t>
            </a:r>
          </a:p>
          <a:p>
            <a:pPr lvl="0"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Wingdings" charset="2"/>
              <a:buChar char="Ø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1 phase mode: fluctuations of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f</a:t>
            </a: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Wingdings" charset="2"/>
              <a:buChar char="Ø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3 spin-orbit modes: fluctuations of R </a:t>
            </a:r>
            <a:r>
              <a:rPr lang="en-US" altLang="zh-CN" sz="2000" kern="0" dirty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(Brinkman &amp; Smith 1974)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56310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Collective modes</a:t>
            </a:r>
          </a:p>
        </p:txBody>
      </p:sp>
    </p:spTree>
    <p:extLst>
      <p:ext uri="{BB962C8B-B14F-4D97-AF65-F5344CB8AC3E}">
        <p14:creationId xmlns:p14="http://schemas.microsoft.com/office/powerpoint/2010/main" val="3283594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357634"/>
            <a:ext cx="8385606" cy="86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Replace static OP in BdG Hamiltonian by </a:t>
            </a: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position/time-dependent OP (Goldstone) fields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39303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Fermion-boson coupling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989" y="4461385"/>
            <a:ext cx="8638358" cy="117348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1088" y="2209411"/>
            <a:ext cx="6609528" cy="10516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8776" y="3503461"/>
            <a:ext cx="5411048" cy="79692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V="1">
            <a:off x="6457482" y="5160829"/>
            <a:ext cx="447194" cy="49193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297231" y="5500710"/>
            <a:ext cx="1401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relative momentum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16426" y="5518946"/>
            <a:ext cx="1929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center-of-mass</a:t>
            </a:r>
          </a:p>
          <a:p>
            <a:r>
              <a:rPr lang="en-US"/>
              <a:t>momentum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 flipV="1">
            <a:off x="7414478" y="5232384"/>
            <a:ext cx="259372" cy="3309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91316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169810"/>
            <a:ext cx="8385606" cy="86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In a semi-infinite geometry, this implies a coupling between </a:t>
            </a: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surface Majorana fermions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 and </a:t>
            </a: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bulk Goldstone modes</a:t>
            </a: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Of the phase mode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f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 and the spin-orbit modes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q</a:t>
            </a:r>
            <a:r>
              <a:rPr lang="en-US" altLang="zh-CN" sz="2000" kern="0" baseline="-25000" dirty="0">
                <a:latin typeface="+mj-lt"/>
                <a:ea typeface="宋体" pitchFamily="2" charset="-122"/>
                <a:cs typeface="Tahoma" pitchFamily="34" charset="0"/>
              </a:rPr>
              <a:t>x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,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 q</a:t>
            </a:r>
            <a:r>
              <a:rPr lang="en-US" altLang="zh-CN" sz="2000" kern="0" baseline="-25000" dirty="0">
                <a:latin typeface="+mj-lt"/>
                <a:ea typeface="宋体" pitchFamily="2" charset="-122"/>
                <a:cs typeface="Tahoma" pitchFamily="34" charset="0"/>
              </a:rPr>
              <a:t>y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,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 q</a:t>
            </a:r>
            <a:r>
              <a:rPr lang="en-US" altLang="zh-CN" sz="2000" kern="0" baseline="-25000" dirty="0">
                <a:latin typeface="+mj-lt"/>
                <a:ea typeface="宋体" pitchFamily="2" charset="-122"/>
                <a:cs typeface="Tahoma" pitchFamily="34" charset="0"/>
              </a:rPr>
              <a:t>z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, only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q</a:t>
            </a:r>
            <a:r>
              <a:rPr lang="en-US" altLang="zh-CN" sz="2000" kern="0" baseline="-25000" dirty="0">
                <a:ea typeface="宋体" pitchFamily="2" charset="-122"/>
                <a:cs typeface="Tahoma" pitchFamily="34" charset="0"/>
              </a:rPr>
              <a:t>x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 couples to the Majorana fermions</a:t>
            </a:r>
          </a:p>
          <a:p>
            <a:pPr lvl="0"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lvl="0"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lvl="0"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f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 does not couple because Majorana fermions are neutral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Only one component of SO modes couples because spin of Majorana fermions is “Ising” </a:t>
            </a:r>
            <a:r>
              <a:rPr lang="en-US" altLang="zh-CN" sz="2000" kern="0" dirty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(Nagato, Higashitani, Nagai 2009; Chung &amp; Zhang 2009)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39303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Surface-bulk coupling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275" y="2898320"/>
            <a:ext cx="4476250" cy="11337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768" y="3975190"/>
            <a:ext cx="7048484" cy="1114092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 bwMode="auto">
          <a:xfrm>
            <a:off x="6403819" y="4257465"/>
            <a:ext cx="214653" cy="116275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586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357634"/>
            <a:ext cx="8385606" cy="86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Derive an effective surface theory by integrating out bulk SO mode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q</a:t>
            </a:r>
            <a:r>
              <a:rPr lang="en-US" altLang="zh-CN" sz="2000" kern="0" baseline="-25000" dirty="0">
                <a:ea typeface="宋体" pitchFamily="2" charset="-122"/>
                <a:cs typeface="Tahoma" pitchFamily="34" charset="0"/>
              </a:rPr>
              <a:t>x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baseline="-2500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baseline="-2500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baseline="-2500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baseline="-2500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baseline="-2500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Symbol" charset="2"/>
              <a:ea typeface="宋体" pitchFamily="2" charset="-122"/>
              <a:cs typeface="Symbol" charset="2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q</a:t>
            </a:r>
            <a:r>
              <a:rPr lang="en-US" altLang="zh-CN" sz="2000" kern="0" baseline="-25000" dirty="0">
                <a:ea typeface="宋体" pitchFamily="2" charset="-122"/>
                <a:cs typeface="Tahoma" pitchFamily="34" charset="0"/>
              </a:rPr>
              <a:t>x</a:t>
            </a:r>
            <a:r>
              <a:rPr lang="en-US" altLang="zh-CN" sz="2000" kern="0" dirty="0">
                <a:ea typeface="宋体" pitchFamily="2" charset="-122"/>
                <a:cs typeface="Tahoma" pitchFamily="34" charset="0"/>
              </a:rPr>
              <a:t> is not truly gapless because of dipole-dipole interaction: quadratic energy cost for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q</a:t>
            </a:r>
            <a:r>
              <a:rPr lang="en-US" altLang="zh-CN" sz="2000" kern="0" baseline="-25000" dirty="0">
                <a:ea typeface="宋体" pitchFamily="2" charset="-122"/>
                <a:cs typeface="Tahoma" pitchFamily="34" charset="0"/>
              </a:rPr>
              <a:t>x</a:t>
            </a:r>
            <a:r>
              <a:rPr lang="en-US" altLang="zh-CN" sz="2000" kern="0" dirty="0">
                <a:ea typeface="宋体" pitchFamily="2" charset="-122"/>
                <a:cs typeface="Tahoma" pitchFamily="34" charset="0"/>
              </a:rPr>
              <a:t> deviating from preferred value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q</a:t>
            </a:r>
            <a:r>
              <a:rPr lang="en-US" altLang="zh-CN" sz="2000" kern="0" baseline="-25000" dirty="0">
                <a:ea typeface="宋体" pitchFamily="2" charset="-122"/>
                <a:cs typeface="Tahoma" pitchFamily="34" charset="0"/>
              </a:rPr>
              <a:t>L</a:t>
            </a:r>
            <a:r>
              <a:rPr lang="en-US" altLang="zh-CN" sz="2000" kern="0" dirty="0">
                <a:ea typeface="宋体" pitchFamily="2" charset="-122"/>
                <a:cs typeface="Tahoma" pitchFamily="34" charset="0"/>
              </a:rPr>
              <a:t> = Leggett angle </a:t>
            </a:r>
            <a:r>
              <a:rPr lang="en-US" altLang="zh-CN" sz="2000" kern="0" dirty="0">
                <a:solidFill>
                  <a:srgbClr val="006C31"/>
                </a:solidFill>
                <a:ea typeface="宋体" pitchFamily="2" charset="-122"/>
                <a:cs typeface="Tahoma" pitchFamily="34" charset="0"/>
              </a:rPr>
              <a:t>(Leggett 1973; Brinkman &amp; Smith 1974)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39303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Effective surface theory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4713" y="5001630"/>
            <a:ext cx="3258870" cy="7225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4605" y="2162561"/>
            <a:ext cx="4755581" cy="1128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668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357634"/>
            <a:ext cx="8385606" cy="86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Integrating out </a:t>
            </a:r>
            <a:r>
              <a:rPr lang="en-US" altLang="zh-CN" sz="2000" kern="0" dirty="0">
                <a:latin typeface="Symbol" charset="2"/>
                <a:ea typeface="宋体" pitchFamily="2" charset="-122"/>
                <a:cs typeface="Symbol" charset="2"/>
              </a:rPr>
              <a:t>q</a:t>
            </a:r>
            <a:r>
              <a:rPr lang="en-US" altLang="zh-CN" sz="2000" kern="0" baseline="-25000" dirty="0">
                <a:ea typeface="宋体" pitchFamily="2" charset="-122"/>
                <a:cs typeface="Tahoma" pitchFamily="34" charset="0"/>
              </a:rPr>
              <a:t>x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 yields effective surface interaction = interaction between Majorana fermions mediated by exchange of bulk (quasi-)Goldstone bosons</a:t>
            </a:r>
            <a:endParaRPr lang="en-US" altLang="zh-CN" sz="1600" kern="0" dirty="0">
              <a:solidFill>
                <a:srgbClr val="006C31"/>
              </a:solidFill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39303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Effective surface interaction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37343" y="3354091"/>
            <a:ext cx="4246913" cy="3389870"/>
            <a:chOff x="437343" y="3354091"/>
            <a:chExt cx="4246913" cy="338987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343" y="3354091"/>
              <a:ext cx="3947340" cy="3389870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3192967" y="3577699"/>
              <a:ext cx="1491289" cy="751315"/>
              <a:chOff x="5428936" y="2397058"/>
              <a:chExt cx="1491289" cy="751315"/>
            </a:xfrm>
          </p:grpSpPr>
          <p:sp>
            <p:nvSpPr>
              <p:cNvPr id="13" name="Rectangle 12"/>
              <p:cNvSpPr/>
              <p:nvPr/>
            </p:nvSpPr>
            <p:spPr bwMode="auto">
              <a:xfrm>
                <a:off x="5428936" y="2397058"/>
                <a:ext cx="912275" cy="563487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 bwMode="auto">
              <a:xfrm>
                <a:off x="6037474" y="2603122"/>
                <a:ext cx="882751" cy="545251"/>
              </a:xfrm>
              <a:prstGeom prst="rect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stealth" w="lg" len="lg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grpSp>
        <p:nvGrpSpPr>
          <p:cNvPr id="7" name="Group 6"/>
          <p:cNvGrpSpPr/>
          <p:nvPr/>
        </p:nvGrpSpPr>
        <p:grpSpPr>
          <a:xfrm>
            <a:off x="1071134" y="2470227"/>
            <a:ext cx="6674268" cy="1035917"/>
            <a:chOff x="1044302" y="2756443"/>
            <a:chExt cx="6674268" cy="1035917"/>
          </a:xfrm>
        </p:grpSpPr>
        <p:grpSp>
          <p:nvGrpSpPr>
            <p:cNvPr id="5" name="Group 4"/>
            <p:cNvGrpSpPr/>
            <p:nvPr/>
          </p:nvGrpSpPr>
          <p:grpSpPr>
            <a:xfrm>
              <a:off x="1044302" y="2756443"/>
              <a:ext cx="6674268" cy="1035917"/>
              <a:chOff x="2555162" y="2988993"/>
              <a:chExt cx="5816311" cy="902753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15706" y="2988993"/>
                <a:ext cx="5455767" cy="902753"/>
              </a:xfrm>
              <a:prstGeom prst="rect">
                <a:avLst/>
              </a:prstGeom>
            </p:spPr>
          </p:pic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555162" y="3095044"/>
                <a:ext cx="437958" cy="473710"/>
              </a:xfrm>
              <a:prstGeom prst="rect">
                <a:avLst/>
              </a:prstGeom>
            </p:spPr>
          </p:pic>
        </p:grpSp>
        <p:sp>
          <p:nvSpPr>
            <p:cNvPr id="6" name="Rectangle 5"/>
            <p:cNvSpPr/>
            <p:nvPr/>
          </p:nvSpPr>
          <p:spPr bwMode="auto">
            <a:xfrm>
              <a:off x="3845869" y="2960545"/>
              <a:ext cx="214653" cy="116275"/>
            </a:xfrm>
            <a:prstGeom prst="rect">
              <a:avLst/>
            </a:prstGeom>
            <a:solidFill>
              <a:srgbClr val="FFFFFF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17287" y="3762148"/>
            <a:ext cx="2606134" cy="1360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24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115061"/>
            <a:ext cx="8385606" cy="86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Interaction is perturbatively irrelevant at the free Majorana fermion fixed point, but here coupling constant is finite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Investigate possible broken symmetry states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To linear order in </a:t>
            </a: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k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, only allowed uniform order parameters are a T-breaking Ising OP (massive Majorana fermions) and a T-invariant nematic OP (gapless but anisotropic Majorana cone)</a:t>
            </a:r>
          </a:p>
          <a:p>
            <a:pPr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Investigate those in mean-field theory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39303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Possible broken symmetries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3832" y="3855878"/>
            <a:ext cx="3251462" cy="1123090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1198744" y="4953313"/>
            <a:ext cx="7064034" cy="1035523"/>
            <a:chOff x="1198744" y="4953313"/>
            <a:chExt cx="7064034" cy="103552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98744" y="4953313"/>
              <a:ext cx="7064034" cy="1035523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 bwMode="auto">
            <a:xfrm>
              <a:off x="5678925" y="5001786"/>
              <a:ext cx="313957" cy="28537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4515636" y="5016881"/>
              <a:ext cx="313957" cy="28537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7459573" y="4997653"/>
              <a:ext cx="313957" cy="285378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789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39303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Nematic order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8644" y="1081864"/>
            <a:ext cx="6709138" cy="431151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00268" y="5429157"/>
            <a:ext cx="37053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Nematic order parameter (a.u.)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3053" y="1878639"/>
            <a:ext cx="16815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Ground-state</a:t>
            </a:r>
          </a:p>
          <a:p>
            <a:r>
              <a:rPr lang="en-US" sz="2000"/>
              <a:t>energy (a.u.)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00902" y="5892366"/>
            <a:ext cx="8385606" cy="86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Continuous nematic transition is possible for negative couplings, but here coupling is positive</a:t>
            </a:r>
          </a:p>
        </p:txBody>
      </p:sp>
    </p:spTree>
    <p:extLst>
      <p:ext uri="{BB962C8B-B14F-4D97-AF65-F5344CB8AC3E}">
        <p14:creationId xmlns:p14="http://schemas.microsoft.com/office/powerpoint/2010/main" val="2865346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39303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Ising order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99701" y="5429157"/>
            <a:ext cx="33065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Ising order parameter (a.u.)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3053" y="1878639"/>
            <a:ext cx="16815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Ground-state</a:t>
            </a:r>
          </a:p>
          <a:p>
            <a:r>
              <a:rPr lang="en-US" sz="2000"/>
              <a:t>energy (a.u.)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00902" y="5892366"/>
            <a:ext cx="8385606" cy="86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First-order transition to T-breaking phase with gapped Majorana fermions is possible in principle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063" y="1236242"/>
            <a:ext cx="6516248" cy="413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656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35060" y="1357634"/>
            <a:ext cx="8385606" cy="86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1600" kern="0" dirty="0">
              <a:solidFill>
                <a:srgbClr val="006C31"/>
              </a:solidFill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61892" y="1044594"/>
            <a:ext cx="8385606" cy="2264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Quantum fluctuations of the superfluid OP in </a:t>
            </a:r>
            <a:r>
              <a:rPr lang="en-US" altLang="zh-CN" sz="2000" kern="0" baseline="30000" dirty="0">
                <a:latin typeface="+mj-lt"/>
                <a:ea typeface="宋体" pitchFamily="2" charset="-122"/>
                <a:cs typeface="Tahoma" pitchFamily="34" charset="0"/>
              </a:rPr>
              <a:t>3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He-B can induce effective interactions among surface Majorana fermions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First-order transition to T-breaking phase of gapped Majorana fermions is possible in this model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Since evidence suggests gapless Majorana fermions in </a:t>
            </a:r>
            <a:r>
              <a:rPr lang="en-US" altLang="zh-CN" sz="2000" kern="0" baseline="30000" dirty="0">
                <a:latin typeface="+mj-lt"/>
                <a:ea typeface="宋体" pitchFamily="2" charset="-122"/>
                <a:cs typeface="Tahoma" pitchFamily="34" charset="0"/>
              </a:rPr>
              <a:t>3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He-B, may be in a regime with </a:t>
            </a: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metastable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 T-breaking surface phase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More exotic possibilities:</a:t>
            </a:r>
          </a:p>
          <a:p>
            <a:pPr marL="800100" lvl="1" indent="-342900" algn="l">
              <a:spcBef>
                <a:spcPct val="20000"/>
              </a:spcBef>
              <a:buFont typeface="Wingdings" charset="2"/>
              <a:buChar char="Ø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Fluctuations render T-breaking transition continuous → possibility of </a:t>
            </a:r>
            <a:r>
              <a:rPr lang="en-US" altLang="zh-CN" sz="2000" kern="0" dirty="0">
                <a:latin typeface="Lucida Calligraphy"/>
                <a:ea typeface="宋体" pitchFamily="2" charset="-122"/>
                <a:cs typeface="Lucida Calligraphy"/>
              </a:rPr>
              <a:t>N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=1 SUSY quantum critical point </a:t>
            </a:r>
            <a:r>
              <a:rPr lang="en-US" altLang="zh-CN" sz="2000" kern="0" dirty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(Grover, Sheng, Vishwanath 2014)</a:t>
            </a:r>
          </a:p>
          <a:p>
            <a:pPr marL="800100" lvl="1" indent="-342900" algn="l">
              <a:spcBef>
                <a:spcPct val="20000"/>
              </a:spcBef>
              <a:buFont typeface="Wingdings" charset="2"/>
              <a:buChar char="Ø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Symmetric strong-coupling phase with surface topological order </a:t>
            </a:r>
            <a:r>
              <a:rPr lang="en-US" altLang="zh-CN" sz="2000" kern="0" dirty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(Fidkowski, Chen, Vishwanath 2013; Metlitski, </a:t>
            </a:r>
            <a:r>
              <a:rPr lang="en-US" altLang="zh-CN" sz="2000" kern="0" dirty="0">
                <a:solidFill>
                  <a:srgbClr val="006C31"/>
                </a:solidFill>
                <a:ea typeface="宋体" pitchFamily="2" charset="-122"/>
                <a:cs typeface="Tahoma" pitchFamily="34" charset="0"/>
              </a:rPr>
              <a:t>Fidkowski, Chen, Vishwanath 2014</a:t>
            </a:r>
            <a:r>
              <a:rPr lang="en-US" altLang="zh-CN" sz="2000" kern="0" dirty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)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393032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272155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357634"/>
            <a:ext cx="8385606" cy="408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Classification of free fermion topological phases is well understood </a:t>
            </a:r>
            <a:r>
              <a:rPr lang="en-US" altLang="zh-CN" sz="2000" kern="0" dirty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(Kitaev, Schnyder, Ryu, Furusaki, Ludwig, …)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Bulk: gapped, characterized by topological invariant (Z or Z</a:t>
            </a:r>
            <a:r>
              <a:rPr lang="en-US" altLang="zh-CN" sz="2000" kern="0" baseline="-25000" dirty="0">
                <a:latin typeface="+mj-lt"/>
                <a:ea typeface="宋体" pitchFamily="2" charset="-122"/>
                <a:cs typeface="Tahoma" pitchFamily="34" charset="0"/>
              </a:rPr>
              <a:t>2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) that corresponds (sometimes) to quantized physical observable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Surface: gapless, protected by symmetry, cannot be realized by symmetry-preserving lattice model in same number of dimensions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908879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“Free fermion” topological phases</a:t>
            </a:r>
          </a:p>
        </p:txBody>
      </p:sp>
    </p:spTree>
    <p:extLst>
      <p:ext uri="{BB962C8B-B14F-4D97-AF65-F5344CB8AC3E}">
        <p14:creationId xmlns:p14="http://schemas.microsoft.com/office/powerpoint/2010/main" val="2676245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163120"/>
            <a:ext cx="8385606" cy="408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3D topological phases discovered experimentally via detection of 2D surface states</a:t>
            </a:r>
          </a:p>
          <a:p>
            <a:pPr lvl="0"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908879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“Free fermion” topological phases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863" y="2029508"/>
            <a:ext cx="2033516" cy="2572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777970" y="4632129"/>
            <a:ext cx="1555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Bi</a:t>
            </a:r>
            <a:r>
              <a:rPr lang="en-US" sz="1600" baseline="-25000" dirty="0" smtClean="0">
                <a:latin typeface="+mj-lt"/>
              </a:rPr>
              <a:t>2</a:t>
            </a:r>
            <a:r>
              <a:rPr lang="en-US" sz="1600" dirty="0" smtClean="0">
                <a:latin typeface="+mj-lt"/>
              </a:rPr>
              <a:t>Se</a:t>
            </a:r>
            <a:r>
              <a:rPr lang="en-US" sz="1600" baseline="-25000" dirty="0" smtClean="0">
                <a:latin typeface="+mj-lt"/>
              </a:rPr>
              <a:t>3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(</a:t>
            </a:r>
            <a:r>
              <a:rPr lang="en-US" altLang="zh-CN" sz="1600" i="1" kern="0" dirty="0" smtClean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Xia et al., Nat. Phys. 2009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)</a:t>
            </a:r>
            <a:endParaRPr lang="en-US" sz="1600" i="1" dirty="0">
              <a:solidFill>
                <a:srgbClr val="006C3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3875" y="2059544"/>
            <a:ext cx="3409895" cy="23455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2484" y="3794888"/>
            <a:ext cx="2133594" cy="21091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2485" y="1790641"/>
            <a:ext cx="2147539" cy="20309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3433" y="4612900"/>
            <a:ext cx="1555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 smtClean="0">
                <a:latin typeface="+mj-lt"/>
              </a:rPr>
              <a:t>3</a:t>
            </a:r>
            <a:r>
              <a:rPr lang="en-US" sz="1600" dirty="0" smtClean="0">
                <a:latin typeface="+mj-lt"/>
              </a:rPr>
              <a:t>He-B? 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(</a:t>
            </a:r>
            <a:r>
              <a:rPr lang="en-US" altLang="zh-CN" sz="1600" i="1" kern="0" dirty="0" smtClean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Murakawa et al., JPSJ 2011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)</a:t>
            </a:r>
            <a:endParaRPr lang="en-US" sz="1600" i="1" dirty="0">
              <a:solidFill>
                <a:srgbClr val="006C3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1864" y="5901141"/>
            <a:ext cx="1555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Cu</a:t>
            </a:r>
            <a:r>
              <a:rPr lang="en-US" sz="1600" baseline="-25000" dirty="0" smtClean="0">
                <a:latin typeface="+mj-lt"/>
              </a:rPr>
              <a:t>x</a:t>
            </a:r>
            <a:r>
              <a:rPr lang="en-US" sz="1600" dirty="0" smtClean="0">
                <a:latin typeface="+mj-lt"/>
              </a:rPr>
              <a:t>Bi</a:t>
            </a:r>
            <a:r>
              <a:rPr lang="en-US" sz="1600" baseline="-25000" dirty="0" smtClean="0">
                <a:latin typeface="+mj-lt"/>
              </a:rPr>
              <a:t>2</a:t>
            </a:r>
            <a:r>
              <a:rPr lang="en-US" sz="1600" dirty="0" smtClean="0">
                <a:latin typeface="+mj-lt"/>
              </a:rPr>
              <a:t>Se</a:t>
            </a:r>
            <a:r>
              <a:rPr lang="en-US" sz="1600" baseline="-25000" dirty="0" smtClean="0">
                <a:latin typeface="+mj-lt"/>
              </a:rPr>
              <a:t>3</a:t>
            </a:r>
            <a:r>
              <a:rPr lang="en-US" sz="1600" dirty="0" smtClean="0">
                <a:latin typeface="+mj-lt"/>
              </a:rPr>
              <a:t>? 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(</a:t>
            </a:r>
            <a:r>
              <a:rPr lang="en-US" altLang="zh-CN" sz="1600" i="1" kern="0" dirty="0" smtClean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Sasaki et al., PRL 2011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)</a:t>
            </a:r>
            <a:endParaRPr lang="en-US" sz="1600" i="1" dirty="0">
              <a:solidFill>
                <a:srgbClr val="006C31"/>
              </a:solidFill>
              <a:latin typeface="+mj-lt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3249166" y="3135086"/>
            <a:ext cx="1624583" cy="37758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15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163120"/>
            <a:ext cx="8385606" cy="408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3D topological phases discovered experimentally via detection of 2D surface states</a:t>
            </a:r>
          </a:p>
          <a:p>
            <a:pPr lvl="0"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908879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“Free fermion” topological phases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863" y="2029508"/>
            <a:ext cx="2033516" cy="2572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777970" y="4632129"/>
            <a:ext cx="1555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Bi</a:t>
            </a:r>
            <a:r>
              <a:rPr lang="en-US" sz="1600" baseline="-25000" dirty="0" smtClean="0">
                <a:latin typeface="+mj-lt"/>
              </a:rPr>
              <a:t>2</a:t>
            </a:r>
            <a:r>
              <a:rPr lang="en-US" sz="1600" dirty="0" smtClean="0">
                <a:latin typeface="+mj-lt"/>
              </a:rPr>
              <a:t>Se</a:t>
            </a:r>
            <a:r>
              <a:rPr lang="en-US" sz="1600" baseline="-25000" dirty="0" smtClean="0">
                <a:latin typeface="+mj-lt"/>
              </a:rPr>
              <a:t>3</a:t>
            </a:r>
            <a:r>
              <a:rPr lang="en-US" sz="1600" dirty="0" smtClean="0">
                <a:latin typeface="+mj-lt"/>
              </a:rPr>
              <a:t> 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(</a:t>
            </a:r>
            <a:r>
              <a:rPr lang="en-US" altLang="zh-CN" sz="1600" i="1" kern="0" dirty="0" smtClean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Xia et al., Nat. Phys. 2009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)</a:t>
            </a:r>
            <a:endParaRPr lang="en-US" sz="1600" i="1" dirty="0">
              <a:solidFill>
                <a:srgbClr val="006C31"/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3875" y="2059544"/>
            <a:ext cx="3409895" cy="23455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2484" y="3794888"/>
            <a:ext cx="2133594" cy="21091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2485" y="1790641"/>
            <a:ext cx="2147539" cy="20309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3433" y="4612900"/>
            <a:ext cx="1555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 smtClean="0">
                <a:latin typeface="+mj-lt"/>
              </a:rPr>
              <a:t>3</a:t>
            </a:r>
            <a:r>
              <a:rPr lang="en-US" sz="1600" dirty="0" smtClean="0">
                <a:latin typeface="+mj-lt"/>
              </a:rPr>
              <a:t>He-B? 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(</a:t>
            </a:r>
            <a:r>
              <a:rPr lang="en-US" altLang="zh-CN" sz="1600" i="1" kern="0" dirty="0" smtClean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Murakawa et al., JPSJ 2011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)</a:t>
            </a:r>
            <a:endParaRPr lang="en-US" sz="1600" i="1" dirty="0">
              <a:solidFill>
                <a:srgbClr val="006C31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1864" y="5901141"/>
            <a:ext cx="1555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Cu</a:t>
            </a:r>
            <a:r>
              <a:rPr lang="en-US" sz="1600" baseline="-25000" dirty="0" smtClean="0">
                <a:latin typeface="+mj-lt"/>
              </a:rPr>
              <a:t>x</a:t>
            </a:r>
            <a:r>
              <a:rPr lang="en-US" sz="1600" dirty="0" smtClean="0">
                <a:latin typeface="+mj-lt"/>
              </a:rPr>
              <a:t>Bi</a:t>
            </a:r>
            <a:r>
              <a:rPr lang="en-US" sz="1600" baseline="-25000" dirty="0" smtClean="0">
                <a:latin typeface="+mj-lt"/>
              </a:rPr>
              <a:t>2</a:t>
            </a:r>
            <a:r>
              <a:rPr lang="en-US" sz="1600" dirty="0" smtClean="0">
                <a:latin typeface="+mj-lt"/>
              </a:rPr>
              <a:t>Se</a:t>
            </a:r>
            <a:r>
              <a:rPr lang="en-US" sz="1600" baseline="-25000" dirty="0" smtClean="0">
                <a:latin typeface="+mj-lt"/>
              </a:rPr>
              <a:t>3</a:t>
            </a:r>
            <a:r>
              <a:rPr lang="en-US" sz="1600" dirty="0" smtClean="0">
                <a:latin typeface="+mj-lt"/>
              </a:rPr>
              <a:t>? 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(</a:t>
            </a:r>
            <a:r>
              <a:rPr lang="en-US" altLang="zh-CN" sz="1600" i="1" kern="0" dirty="0" smtClean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Sasaki et al., PRL 2011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)</a:t>
            </a:r>
            <a:endParaRPr lang="en-US" sz="1600" i="1" dirty="0">
              <a:solidFill>
                <a:srgbClr val="006C31"/>
              </a:solidFill>
              <a:latin typeface="+mj-lt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3249166" y="3135086"/>
            <a:ext cx="1624583" cy="37758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373052" y="5652010"/>
            <a:ext cx="6045194" cy="915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Are these surface states truly free fermion systems? If not, how to describe/measure their interactions?</a:t>
            </a:r>
          </a:p>
          <a:p>
            <a:pPr lvl="0" algn="l">
              <a:spcBef>
                <a:spcPct val="20000"/>
              </a:spcBef>
              <a:defRPr/>
            </a:pPr>
            <a:endParaRPr lang="en-US" altLang="zh-CN" sz="2000" b="1" kern="0" dirty="0">
              <a:latin typeface="+mj-lt"/>
              <a:ea typeface="宋体" pitchFamily="2" charset="-122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850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163120"/>
            <a:ext cx="8385606" cy="408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3D topological phases discovered experimentally via detection of 2D surface states</a:t>
            </a:r>
          </a:p>
          <a:p>
            <a:pPr lvl="0"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908879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“Free fermion” topological phases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875" y="2059544"/>
            <a:ext cx="3409895" cy="23455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3433" y="4612900"/>
            <a:ext cx="1555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 smtClean="0">
                <a:latin typeface="+mj-lt"/>
              </a:rPr>
              <a:t>3</a:t>
            </a:r>
            <a:r>
              <a:rPr lang="en-US" sz="1600" dirty="0" smtClean="0">
                <a:latin typeface="+mj-lt"/>
              </a:rPr>
              <a:t>He-B? 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(</a:t>
            </a:r>
            <a:r>
              <a:rPr lang="en-US" altLang="zh-CN" sz="1600" i="1" kern="0" dirty="0" smtClean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Murakawa et al., JPSJ 2011</a:t>
            </a:r>
            <a:r>
              <a:rPr lang="en-US" sz="1600" i="1" dirty="0" smtClean="0">
                <a:solidFill>
                  <a:srgbClr val="006C31"/>
                </a:solidFill>
                <a:latin typeface="+mj-lt"/>
              </a:rPr>
              <a:t>)</a:t>
            </a:r>
            <a:endParaRPr lang="en-US" sz="1600" i="1" dirty="0">
              <a:solidFill>
                <a:srgbClr val="006C31"/>
              </a:solidFill>
              <a:latin typeface="+mj-lt"/>
            </a:endParaRPr>
          </a:p>
        </p:txBody>
      </p:sp>
      <p:sp>
        <p:nvSpPr>
          <p:cNvPr id="2" name="Oval 1"/>
          <p:cNvSpPr/>
          <p:nvPr/>
        </p:nvSpPr>
        <p:spPr bwMode="auto">
          <a:xfrm>
            <a:off x="3249166" y="3135086"/>
            <a:ext cx="1624583" cy="37758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079803" y="1518374"/>
            <a:ext cx="5006251" cy="4122622"/>
          </a:xfrm>
          <a:prstGeom prst="ellipse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995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357633"/>
            <a:ext cx="8385606" cy="1128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Motivation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Interacting 3D topological superfluids: Surface Majorana fermions and bulk collective modes in </a:t>
            </a:r>
            <a:r>
              <a:rPr lang="en-US" altLang="zh-CN" sz="2000" kern="0" baseline="30000" dirty="0">
                <a:latin typeface="+mj-lt"/>
                <a:ea typeface="宋体" pitchFamily="2" charset="-122"/>
                <a:cs typeface="Tahoma" pitchFamily="34" charset="0"/>
              </a:rPr>
              <a:t>3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He-B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800100" lvl="1" indent="-342900" algn="l">
              <a:spcBef>
                <a:spcPct val="20000"/>
              </a:spcBef>
              <a:buFont typeface="Wingdings" charset="2"/>
              <a:buChar char="Ø"/>
              <a:defRPr/>
            </a:pPr>
            <a:r>
              <a:rPr lang="en-US" altLang="zh-CN" sz="2000" kern="0" dirty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Y. J. Park, S. B. Chung, and JM, Phys. Rev. B 91, 054507 (2015)</a:t>
            </a:r>
          </a:p>
          <a:p>
            <a:pPr lvl="0" algn="l">
              <a:spcBef>
                <a:spcPct val="20000"/>
              </a:spcBef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Conclusion</a:t>
            </a:r>
            <a:endParaRPr lang="en-US" altLang="zh-CN" sz="2000" kern="0" dirty="0">
              <a:solidFill>
                <a:srgbClr val="006C31"/>
              </a:solidFill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026333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281779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357633"/>
            <a:ext cx="8279806" cy="1128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Theory of topological superfluids/superconductors was developed by analogy with topological insulators </a:t>
            </a:r>
            <a:r>
              <a:rPr lang="en-US" altLang="zh-CN" sz="2000" kern="0" dirty="0">
                <a:solidFill>
                  <a:srgbClr val="006C31"/>
                </a:solidFill>
                <a:latin typeface="+mj-lt"/>
                <a:ea typeface="宋体" pitchFamily="2" charset="-122"/>
                <a:cs typeface="Tahoma" pitchFamily="34" charset="0"/>
              </a:rPr>
              <a:t>(Volovik, Read, Green, Roy, Schnyder, Ryu, Furusaki, Ludwig, Kitaev, Qi, Hughes, Raghu, Zhang, …)</a:t>
            </a:r>
            <a:endParaRPr lang="en-US" altLang="zh-CN" sz="2800" kern="0" dirty="0">
              <a:solidFill>
                <a:srgbClr val="006C31"/>
              </a:solidFill>
              <a:latin typeface="+mj-lt"/>
              <a:ea typeface="宋体" pitchFamily="2" charset="-122"/>
              <a:cs typeface="Tahoma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026333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Theory of topological SF/SC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30162" y="4668897"/>
            <a:ext cx="289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Bloch Hamiltonian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55262" y="4669243"/>
            <a:ext cx="289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BdG Hamiltonian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93121" y="3041393"/>
            <a:ext cx="289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0000FF"/>
                </a:solidFill>
              </a:rPr>
              <a:t>Topological Insulator (TI)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19841" y="3032797"/>
            <a:ext cx="3165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Topological Superfluid/Superconductor (TSF/TSC)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58967" y="3980537"/>
            <a:ext cx="289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electrons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28786" y="3989828"/>
            <a:ext cx="289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Bogoliubov QPs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1075" y="5340064"/>
            <a:ext cx="289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band gap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84068" y="5340413"/>
            <a:ext cx="2897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pairing gap</a:t>
            </a:r>
          </a:p>
        </p:txBody>
      </p:sp>
      <p:sp>
        <p:nvSpPr>
          <p:cNvPr id="12" name="Right Arrow 11"/>
          <p:cNvSpPr/>
          <p:nvPr/>
        </p:nvSpPr>
        <p:spPr bwMode="auto">
          <a:xfrm>
            <a:off x="3908475" y="4007022"/>
            <a:ext cx="1073266" cy="357770"/>
          </a:xfrm>
          <a:prstGeom prst="rightArrow">
            <a:avLst/>
          </a:prstGeom>
          <a:solidFill>
            <a:srgbClr val="008000"/>
          </a:solidFill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Right Arrow 26"/>
          <p:cNvSpPr/>
          <p:nvPr/>
        </p:nvSpPr>
        <p:spPr bwMode="auto">
          <a:xfrm>
            <a:off x="3917773" y="4687132"/>
            <a:ext cx="1073266" cy="357770"/>
          </a:xfrm>
          <a:prstGeom prst="rightArrow">
            <a:avLst/>
          </a:prstGeom>
          <a:solidFill>
            <a:srgbClr val="008000"/>
          </a:solidFill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ight Arrow 27"/>
          <p:cNvSpPr/>
          <p:nvPr/>
        </p:nvSpPr>
        <p:spPr bwMode="auto">
          <a:xfrm>
            <a:off x="3927071" y="5367242"/>
            <a:ext cx="1073266" cy="357770"/>
          </a:xfrm>
          <a:prstGeom prst="rightArrow">
            <a:avLst/>
          </a:prstGeom>
          <a:solidFill>
            <a:srgbClr val="008000"/>
          </a:solidFill>
          <a:ln w="25400" cap="flat" cmpd="sng" algn="ctr">
            <a:noFill/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304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335060" y="1357633"/>
            <a:ext cx="8385606" cy="4491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But TI and TSF/TSC are fundamentally different: pairing comes from interactions!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SF/SC pairing gap comes from a </a:t>
            </a: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dynamical order parameter</a:t>
            </a: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, while insulating band gap is </a:t>
            </a:r>
            <a:r>
              <a:rPr lang="en-US" altLang="zh-CN" sz="2000" b="1" kern="0" dirty="0">
                <a:latin typeface="+mj-lt"/>
                <a:ea typeface="宋体" pitchFamily="2" charset="-122"/>
                <a:cs typeface="Tahoma" pitchFamily="34" charset="0"/>
              </a:rPr>
              <a:t>static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BdG formalism = mean-field theory, ignores order parameter fluctuations (thermal and quantum)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Bogoliubov QPs are “free fermions” in the BdG description</a:t>
            </a: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endParaRPr lang="en-US" altLang="zh-CN" sz="2000" kern="0" dirty="0">
              <a:latin typeface="+mj-lt"/>
              <a:ea typeface="宋体" pitchFamily="2" charset="-122"/>
              <a:cs typeface="Tahoma" pitchFamily="34" charset="0"/>
            </a:endParaRPr>
          </a:p>
          <a:p>
            <a:pPr marL="342900" lvl="0" indent="-342900" algn="l">
              <a:spcBef>
                <a:spcPct val="20000"/>
              </a:spcBef>
              <a:buFontTx/>
              <a:buChar char="•"/>
              <a:defRPr/>
            </a:pPr>
            <a:r>
              <a:rPr lang="en-US" altLang="zh-CN" sz="2000" kern="0" dirty="0">
                <a:latin typeface="+mj-lt"/>
                <a:ea typeface="宋体" pitchFamily="2" charset="-122"/>
                <a:cs typeface="Tahoma" pitchFamily="34" charset="0"/>
              </a:rPr>
              <a:t>How do OP fluctuations affect the physics of TSF/TSC?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97088" y="384880"/>
            <a:ext cx="7026333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l">
              <a:spcBef>
                <a:spcPct val="50000"/>
              </a:spcBef>
            </a:pPr>
            <a:r>
              <a:rPr lang="en-US" altLang="zh-CN" sz="3200" b="1" dirty="0">
                <a:solidFill>
                  <a:schemeClr val="accent2"/>
                </a:solidFill>
                <a:latin typeface="+mj-lt"/>
                <a:ea typeface="宋体" pitchFamily="2" charset="-122"/>
              </a:rPr>
              <a:t>Theory of TSF/TSC: beyond BdG?</a:t>
            </a:r>
          </a:p>
        </p:txBody>
      </p:sp>
    </p:spTree>
    <p:extLst>
      <p:ext uri="{BB962C8B-B14F-4D97-AF65-F5344CB8AC3E}">
        <p14:creationId xmlns:p14="http://schemas.microsoft.com/office/powerpoint/2010/main" val="269188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JOSEPH@ATDHNPSRBVWYY5L6" val="3967"/>
  <p:tag name="TEXPOINTINIT" val=""/>
  <p:tag name="USEAMSFONTS" val="True"/>
  <p:tag name="EMBEDFONTS" val="False"/>
  <p:tag name="USEBOLDAMS" val="False"/>
  <p:tag name="DEFAULTDISPLAYSOURCE" val="\documentclass{article}\pagestyle{empty}&#10;\begin{document}&#10;&#10;\end{document}&#10;"/>
  <p:tag name="TEX2PS" val="latex $(base).tex; dvips -D $(res) -E -o $(base).ps $(base).dvi"/>
  <p:tag name="EXTERNALEDITCOMMAND" val="notepad %"/>
  <p:tag name="GHOSTSCRIPTCOMMAND" val="gswin32c"/>
  <p:tag name="DEFAULTBITMAP" val="pngmono"/>
  <p:tag name="DEFAULTBLEND" val="False"/>
  <p:tag name="DEFAULTTRANSPARENT" val="False"/>
  <p:tag name="DEFAULTWORKAROUNDTRANSPARENCYBUG" val="False"/>
  <p:tag name="DEFAULTRESOLUTION" val="1200"/>
  <p:tag name="DEFAULTMAGNIFICATION" val="2"/>
  <p:tag name="DEFAULTFONTSIZE" val="10"/>
  <p:tag name="DEFAULTWIDTH" val="382"/>
  <p:tag name="DEFAULTHEIGHT" val="29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36704</TotalTime>
  <Words>2087</Words>
  <Application>Microsoft Macintosh PowerPoint</Application>
  <PresentationFormat>On-screen Show (4:3)</PresentationFormat>
  <Paragraphs>286</Paragraphs>
  <Slides>28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SSRL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Xiaoliang Qi</dc:creator>
  <cp:lastModifiedBy>Joseph Maciejko</cp:lastModifiedBy>
  <cp:revision>3043</cp:revision>
  <dcterms:created xsi:type="dcterms:W3CDTF">2008-02-05T22:30:29Z</dcterms:created>
  <dcterms:modified xsi:type="dcterms:W3CDTF">2015-06-11T21:33:04Z</dcterms:modified>
</cp:coreProperties>
</file>