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2" r:id="rId3"/>
    <p:sldId id="274" r:id="rId4"/>
    <p:sldId id="275" r:id="rId5"/>
    <p:sldId id="278" r:id="rId6"/>
    <p:sldId id="279" r:id="rId7"/>
    <p:sldId id="280" r:id="rId8"/>
    <p:sldId id="281" r:id="rId9"/>
    <p:sldId id="282" r:id="rId10"/>
    <p:sldId id="283" r:id="rId11"/>
    <p:sldId id="285" r:id="rId12"/>
    <p:sldId id="286" r:id="rId13"/>
    <p:sldId id="287" r:id="rId14"/>
    <p:sldId id="288" r:id="rId15"/>
    <p:sldId id="290" r:id="rId16"/>
    <p:sldId id="289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064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105924-96DC-A24D-BC33-6A3740E8FE3A}" type="datetimeFigureOut">
              <a:rPr lang="en-US" smtClean="0"/>
              <a:t>6/13/15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DA62D-7FC8-9D41-AE6D-53625FA82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713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FA96D-1312-2844-B1C0-4EC4206C2D51}" type="datetimeFigureOut">
              <a:rPr lang="en-US" smtClean="0"/>
              <a:t>6/13/15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25910-B907-ED49-9CC2-4CBBD294D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377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 fractional recurrence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025910-B907-ED49-9CC2-4CBBD294DC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3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025910-B907-ED49-9CC2-4CBBD294DC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0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AA3E-30D3-E741-B15E-5D8B27F50741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8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35D5F-2130-6641-88D7-47362B33F842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2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F947-9CB9-394A-883C-6701E2DA6FD0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4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A8E8-4F53-8441-BF54-B7962766D710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3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0301-C9DE-D44A-B155-046DB656050F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06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EE61-ABA9-2C41-B5FD-B186E2A15AF3}" type="datetime1">
              <a:rPr lang="en-US" smtClean="0"/>
              <a:t>6/14/15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75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19FA9-CD1C-CD46-A3CB-AF6A477769CD}" type="datetime1">
              <a:rPr lang="en-US" smtClean="0"/>
              <a:t>6/14/15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5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ED3D-4DF7-E84E-89D2-1C72BB2C34F3}" type="datetime1">
              <a:rPr lang="en-US" smtClean="0"/>
              <a:t>6/14/15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37F0-4491-4844-B7CA-FEBA9A0BC940}" type="datetime1">
              <a:rPr lang="en-US" smtClean="0"/>
              <a:t>6/14/15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1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1E31-0C92-D146-A031-72C968F2E8A4}" type="datetime1">
              <a:rPr lang="en-US" smtClean="0"/>
              <a:t>6/14/15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8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DEA9F-1561-6045-836E-B69DA3AFEF43}" type="datetime1">
              <a:rPr lang="en-US" smtClean="0"/>
              <a:t>6/14/15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7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A1C4E-F289-6B4E-8164-25F89ACBDA3C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468A1-D67E-7249-8666-D86F8FEC1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168"/>
            <a:ext cx="9162512" cy="1470025"/>
          </a:xfrm>
        </p:spPr>
        <p:txBody>
          <a:bodyPr>
            <a:noAutofit/>
          </a:bodyPr>
          <a:lstStyle/>
          <a:p>
            <a:r>
              <a:rPr lang="en-US" sz="3100" dirty="0">
                <a:latin typeface="Garamond"/>
                <a:cs typeface="Garamond"/>
              </a:rPr>
              <a:t>Simulating Anderson localization via a </a:t>
            </a:r>
            <a:r>
              <a:rPr lang="en-US" sz="3100" dirty="0" smtClean="0">
                <a:latin typeface="Garamond"/>
                <a:cs typeface="Garamond"/>
              </a:rPr>
              <a:t>quantum walk </a:t>
            </a:r>
            <a:r>
              <a:rPr lang="en-US" sz="3100" dirty="0">
                <a:latin typeface="Garamond"/>
                <a:cs typeface="Garamond"/>
              </a:rPr>
              <a:t>on a one-dimensional </a:t>
            </a:r>
            <a:r>
              <a:rPr lang="en-US" sz="3100" dirty="0" smtClean="0">
                <a:latin typeface="Garamond"/>
                <a:cs typeface="Garamond"/>
              </a:rPr>
              <a:t>lattice of superconducting </a:t>
            </a:r>
            <a:r>
              <a:rPr lang="en-US" sz="3100" dirty="0">
                <a:latin typeface="Garamond"/>
                <a:cs typeface="Garamond"/>
              </a:rPr>
              <a:t>qubits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2239" y="4363072"/>
            <a:ext cx="4568948" cy="8763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rgbClr val="0000FF"/>
                </a:solidFill>
                <a:latin typeface="Garamond"/>
                <a:cs typeface="Garamond"/>
              </a:rPr>
              <a:t>Joydip Ghosh</a:t>
            </a:r>
          </a:p>
          <a:p>
            <a:endParaRPr lang="en-US" dirty="0">
              <a:latin typeface="Chalkboard"/>
              <a:cs typeface="Chalkboar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2511" cy="26310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589" y="5309056"/>
            <a:ext cx="1481598" cy="154894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12" y="5427345"/>
            <a:ext cx="6536055" cy="1430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103" y="4487057"/>
            <a:ext cx="1521683" cy="6183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7625" y="4403683"/>
            <a:ext cx="1746250" cy="7988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7536" y="4021815"/>
            <a:ext cx="6655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latin typeface="Garamond"/>
                <a:cs typeface="Garamond"/>
              </a:rPr>
              <a:t>$</a:t>
            </a:r>
            <a:endParaRPr lang="en-US" sz="8000" b="1" dirty="0">
              <a:latin typeface="Garamond"/>
              <a:cs typeface="Garamon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1186" y="3981354"/>
            <a:ext cx="6655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latin typeface="Garamond"/>
                <a:cs typeface="Garamond"/>
              </a:rPr>
              <a:t>$</a:t>
            </a:r>
            <a:endParaRPr lang="en-US" sz="8000" b="1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413403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1069-F92B-1045-ABAD-CF45D9A0071F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14864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Garamond"/>
                <a:cs typeface="Garamond"/>
              </a:rPr>
              <a:t>Simulating DTQW: Results</a:t>
            </a:r>
            <a:endParaRPr lang="en-US" dirty="0">
              <a:latin typeface="Garamond"/>
              <a:cs typeface="Garamond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69340"/>
            <a:ext cx="8229600" cy="45761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85980"/>
            <a:ext cx="8229600" cy="4677798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27556" y="824723"/>
            <a:ext cx="7912261" cy="56130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5457" y="4728357"/>
            <a:ext cx="3321391" cy="74078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2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38AA-CD7A-1544-9DA6-770CD8B13896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11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18120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Garamond"/>
                <a:cs typeface="Garamond"/>
              </a:rPr>
              <a:t>Simulating DTQW with disorder: Results</a:t>
            </a:r>
            <a:endParaRPr lang="en-US" sz="3600" dirty="0">
              <a:latin typeface="Garamond"/>
              <a:cs typeface="Garamond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467" y="782713"/>
            <a:ext cx="7309883" cy="5664251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spect="1"/>
          </p:cNvSpPr>
          <p:nvPr/>
        </p:nvSpPr>
        <p:spPr>
          <a:xfrm>
            <a:off x="3106579" y="102691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9" name="TextBox 8"/>
          <p:cNvSpPr txBox="1">
            <a:spLocks noChangeAspect="1"/>
          </p:cNvSpPr>
          <p:nvPr/>
        </p:nvSpPr>
        <p:spPr>
          <a:xfrm>
            <a:off x="3106579" y="162602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10" name="TextBox 9"/>
          <p:cNvSpPr txBox="1">
            <a:spLocks noChangeAspect="1"/>
          </p:cNvSpPr>
          <p:nvPr/>
        </p:nvSpPr>
        <p:spPr>
          <a:xfrm>
            <a:off x="3096169" y="227007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11" name="TextBox 10"/>
          <p:cNvSpPr txBox="1">
            <a:spLocks noChangeAspect="1"/>
          </p:cNvSpPr>
          <p:nvPr/>
        </p:nvSpPr>
        <p:spPr>
          <a:xfrm>
            <a:off x="3096169" y="286918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12" name="TextBox 11"/>
          <p:cNvSpPr txBox="1">
            <a:spLocks noChangeAspect="1"/>
          </p:cNvSpPr>
          <p:nvPr/>
        </p:nvSpPr>
        <p:spPr>
          <a:xfrm>
            <a:off x="3112449" y="350735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13" name="TextBox 12"/>
          <p:cNvSpPr txBox="1">
            <a:spLocks noChangeAspect="1"/>
          </p:cNvSpPr>
          <p:nvPr/>
        </p:nvSpPr>
        <p:spPr>
          <a:xfrm>
            <a:off x="3112449" y="410646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3102039" y="475051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15" name="TextBox 14"/>
          <p:cNvSpPr txBox="1">
            <a:spLocks noChangeAspect="1"/>
          </p:cNvSpPr>
          <p:nvPr/>
        </p:nvSpPr>
        <p:spPr>
          <a:xfrm>
            <a:off x="3102039" y="572406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16" name="TextBox 15"/>
          <p:cNvSpPr txBox="1">
            <a:spLocks noChangeAspect="1"/>
          </p:cNvSpPr>
          <p:nvPr/>
        </p:nvSpPr>
        <p:spPr>
          <a:xfrm>
            <a:off x="4545178" y="103279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17" name="TextBox 16"/>
          <p:cNvSpPr txBox="1">
            <a:spLocks noChangeAspect="1"/>
          </p:cNvSpPr>
          <p:nvPr/>
        </p:nvSpPr>
        <p:spPr>
          <a:xfrm>
            <a:off x="4545178" y="163190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18" name="TextBox 17"/>
          <p:cNvSpPr txBox="1">
            <a:spLocks noChangeAspect="1"/>
          </p:cNvSpPr>
          <p:nvPr/>
        </p:nvSpPr>
        <p:spPr>
          <a:xfrm>
            <a:off x="4534768" y="227595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19" name="TextBox 18"/>
          <p:cNvSpPr txBox="1">
            <a:spLocks noChangeAspect="1"/>
          </p:cNvSpPr>
          <p:nvPr/>
        </p:nvSpPr>
        <p:spPr>
          <a:xfrm>
            <a:off x="4534768" y="287506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0" name="TextBox 19"/>
          <p:cNvSpPr txBox="1">
            <a:spLocks noChangeAspect="1"/>
          </p:cNvSpPr>
          <p:nvPr/>
        </p:nvSpPr>
        <p:spPr>
          <a:xfrm>
            <a:off x="4551048" y="351323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1" name="TextBox 20"/>
          <p:cNvSpPr txBox="1">
            <a:spLocks noChangeAspect="1"/>
          </p:cNvSpPr>
          <p:nvPr/>
        </p:nvSpPr>
        <p:spPr>
          <a:xfrm>
            <a:off x="4551048" y="411234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2" name="TextBox 21"/>
          <p:cNvSpPr txBox="1">
            <a:spLocks noChangeAspect="1"/>
          </p:cNvSpPr>
          <p:nvPr/>
        </p:nvSpPr>
        <p:spPr>
          <a:xfrm>
            <a:off x="4540638" y="475639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3" name="TextBox 22"/>
          <p:cNvSpPr txBox="1">
            <a:spLocks noChangeAspect="1"/>
          </p:cNvSpPr>
          <p:nvPr/>
        </p:nvSpPr>
        <p:spPr>
          <a:xfrm>
            <a:off x="4540638" y="572994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4" name="TextBox 23"/>
          <p:cNvSpPr txBox="1">
            <a:spLocks noChangeAspect="1"/>
          </p:cNvSpPr>
          <p:nvPr/>
        </p:nvSpPr>
        <p:spPr>
          <a:xfrm>
            <a:off x="6000058" y="103867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5" name="TextBox 24"/>
          <p:cNvSpPr txBox="1">
            <a:spLocks noChangeAspect="1"/>
          </p:cNvSpPr>
          <p:nvPr/>
        </p:nvSpPr>
        <p:spPr>
          <a:xfrm>
            <a:off x="6000058" y="163778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6" name="TextBox 25"/>
          <p:cNvSpPr txBox="1">
            <a:spLocks noChangeAspect="1"/>
          </p:cNvSpPr>
          <p:nvPr/>
        </p:nvSpPr>
        <p:spPr>
          <a:xfrm>
            <a:off x="5989648" y="228183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7" name="TextBox 26"/>
          <p:cNvSpPr txBox="1">
            <a:spLocks noChangeAspect="1"/>
          </p:cNvSpPr>
          <p:nvPr/>
        </p:nvSpPr>
        <p:spPr>
          <a:xfrm>
            <a:off x="5989648" y="288094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8" name="TextBox 27"/>
          <p:cNvSpPr txBox="1">
            <a:spLocks noChangeAspect="1"/>
          </p:cNvSpPr>
          <p:nvPr/>
        </p:nvSpPr>
        <p:spPr>
          <a:xfrm>
            <a:off x="6005928" y="351911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9" name="TextBox 28"/>
          <p:cNvSpPr txBox="1">
            <a:spLocks noChangeAspect="1"/>
          </p:cNvSpPr>
          <p:nvPr/>
        </p:nvSpPr>
        <p:spPr>
          <a:xfrm>
            <a:off x="6005928" y="411822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30" name="TextBox 29"/>
          <p:cNvSpPr txBox="1">
            <a:spLocks noChangeAspect="1"/>
          </p:cNvSpPr>
          <p:nvPr/>
        </p:nvSpPr>
        <p:spPr>
          <a:xfrm>
            <a:off x="5995518" y="4762278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31" name="TextBox 30"/>
          <p:cNvSpPr txBox="1">
            <a:spLocks noChangeAspect="1"/>
          </p:cNvSpPr>
          <p:nvPr/>
        </p:nvSpPr>
        <p:spPr>
          <a:xfrm>
            <a:off x="5995518" y="5735824"/>
            <a:ext cx="22287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Z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32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4293-17AF-DB4A-8E86-90A2F3D42F5C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12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18120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Garamond"/>
                <a:cs typeface="Garamond"/>
              </a:rPr>
              <a:t>Simulating DTQW with disorder: Results</a:t>
            </a:r>
            <a:endParaRPr lang="en-US" sz="3600" dirty="0">
              <a:latin typeface="Garamond"/>
              <a:cs typeface="Garamond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61796"/>
            <a:ext cx="4057195" cy="33361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2887" y="4660460"/>
            <a:ext cx="80839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Garamond"/>
                <a:cs typeface="Garamond"/>
              </a:rPr>
              <a:t>The Z-rotation </a:t>
            </a:r>
            <a:r>
              <a:rPr lang="en-US" sz="2000" dirty="0">
                <a:latin typeface="Garamond"/>
                <a:cs typeface="Garamond"/>
              </a:rPr>
              <a:t>angles are chosen randomly from the interval [−Wπ,Wπ</a:t>
            </a:r>
            <a:r>
              <a:rPr lang="en-US" sz="2000" dirty="0" smtClean="0">
                <a:latin typeface="Garamond"/>
                <a:cs typeface="Garamond"/>
              </a:rPr>
              <a:t>], where </a:t>
            </a:r>
            <a:r>
              <a:rPr lang="en-US" sz="2000" dirty="0">
                <a:latin typeface="Garamond"/>
                <a:cs typeface="Garamond"/>
              </a:rPr>
              <a:t>W </a:t>
            </a:r>
            <a:r>
              <a:rPr lang="en-US" sz="2000" dirty="0" smtClean="0">
                <a:latin typeface="Garamond"/>
                <a:cs typeface="Garamond"/>
              </a:rPr>
              <a:t>denotes the strength of disorder (</a:t>
            </a:r>
            <a:r>
              <a:rPr lang="en-US" sz="2000" dirty="0">
                <a:latin typeface="Garamond"/>
                <a:cs typeface="Garamond"/>
              </a:rPr>
              <a:t>0 </a:t>
            </a:r>
            <a:r>
              <a:rPr lang="en-US" sz="2000" dirty="0" smtClean="0">
                <a:latin typeface="Garamond"/>
                <a:cs typeface="Garamond"/>
              </a:rPr>
              <a:t>&lt; </a:t>
            </a:r>
            <a:r>
              <a:rPr lang="en-US" sz="2000" dirty="0">
                <a:latin typeface="Garamond"/>
                <a:cs typeface="Garamond"/>
              </a:rPr>
              <a:t>W </a:t>
            </a:r>
            <a:r>
              <a:rPr lang="en-US" sz="2000" dirty="0" smtClean="0">
                <a:latin typeface="Garamond"/>
                <a:cs typeface="Garamond"/>
              </a:rPr>
              <a:t>&lt; </a:t>
            </a:r>
            <a:r>
              <a:rPr lang="en-US" sz="2000" dirty="0">
                <a:latin typeface="Garamond"/>
                <a:cs typeface="Garamond"/>
              </a:rPr>
              <a:t>1</a:t>
            </a:r>
            <a:r>
              <a:rPr lang="en-US" sz="2000" dirty="0" smtClean="0">
                <a:latin typeface="Garamond"/>
                <a:cs typeface="Garamond"/>
              </a:rPr>
              <a:t>).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Garamond"/>
              <a:cs typeface="Garamond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Garamond"/>
                <a:cs typeface="Garamond"/>
              </a:rPr>
              <a:t>Bimodal distribution observed if the particle is prepared to be in superposition of two lattice sites.</a:t>
            </a:r>
            <a:endParaRPr lang="en-US" sz="2000" dirty="0">
              <a:latin typeface="Garamond"/>
              <a:cs typeface="Garamond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953" y="961796"/>
            <a:ext cx="4015847" cy="33361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0953" y="961796"/>
            <a:ext cx="4015847" cy="343032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376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Garamond"/>
                <a:cs typeface="Garamond"/>
              </a:rPr>
              <a:t>Designing gates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0638"/>
            <a:ext cx="8229600" cy="5115525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Garamond"/>
                <a:cs typeface="Garamond"/>
              </a:rPr>
              <a:t>Coupled-qubit Hamiltonian:</a:t>
            </a:r>
          </a:p>
          <a:p>
            <a:endParaRPr lang="en-US" sz="2000" dirty="0">
              <a:latin typeface="Garamond"/>
              <a:cs typeface="Garamond"/>
            </a:endParaRPr>
          </a:p>
          <a:p>
            <a:r>
              <a:rPr lang="en-US" sz="2000" dirty="0" smtClean="0">
                <a:latin typeface="Garamond"/>
                <a:cs typeface="Garamond"/>
              </a:rPr>
              <a:t>Hamiltonian in single-excitation subspace </a:t>
            </a:r>
          </a:p>
          <a:p>
            <a:pPr marL="0" indent="0">
              <a:buNone/>
            </a:pPr>
            <a:r>
              <a:rPr lang="en-US" sz="2000" dirty="0" smtClean="0">
                <a:latin typeface="Garamond"/>
                <a:cs typeface="Garamond"/>
              </a:rPr>
              <a:t>     (with </a:t>
            </a:r>
            <a:r>
              <a:rPr lang="en-US" sz="2000" dirty="0" smtClean="0">
                <a:latin typeface="Cambria"/>
                <a:cs typeface="Cambria"/>
              </a:rPr>
              <a:t>Ω</a:t>
            </a:r>
            <a:r>
              <a:rPr lang="en-US" sz="2000" baseline="-25000" dirty="0" smtClean="0">
                <a:latin typeface="Cambria"/>
                <a:cs typeface="Cambria"/>
              </a:rPr>
              <a:t>1</a:t>
            </a:r>
            <a:r>
              <a:rPr lang="en-US" sz="2000" dirty="0" smtClean="0">
                <a:latin typeface="Garamond"/>
                <a:cs typeface="Garamond"/>
              </a:rPr>
              <a:t> =</a:t>
            </a:r>
            <a:r>
              <a:rPr lang="en-US" sz="2000" dirty="0" smtClean="0">
                <a:latin typeface="Cambria"/>
                <a:cs typeface="Cambria"/>
              </a:rPr>
              <a:t>Ω</a:t>
            </a:r>
            <a:r>
              <a:rPr lang="en-US" sz="2000" baseline="-25000" dirty="0" smtClean="0">
                <a:latin typeface="Cambria"/>
                <a:cs typeface="Cambria"/>
              </a:rPr>
              <a:t>2</a:t>
            </a:r>
            <a:r>
              <a:rPr lang="en-US" sz="2000" dirty="0" smtClean="0">
                <a:latin typeface="Garamond"/>
                <a:cs typeface="Garamond"/>
              </a:rPr>
              <a:t> </a:t>
            </a:r>
            <a:r>
              <a:rPr lang="en-US" sz="2000" dirty="0">
                <a:latin typeface="Garamond"/>
                <a:cs typeface="Garamond"/>
              </a:rPr>
              <a:t>=0 </a:t>
            </a:r>
            <a:r>
              <a:rPr lang="en-US" sz="2000" dirty="0" smtClean="0">
                <a:latin typeface="Garamond"/>
                <a:cs typeface="Garamond"/>
              </a:rPr>
              <a:t>)</a:t>
            </a:r>
          </a:p>
          <a:p>
            <a:endParaRPr lang="en-US" sz="2000" dirty="0">
              <a:latin typeface="Garamond"/>
              <a:cs typeface="Garamond"/>
            </a:endParaRPr>
          </a:p>
          <a:p>
            <a:r>
              <a:rPr lang="en-US" sz="2000" dirty="0" smtClean="0">
                <a:latin typeface="Garamond"/>
                <a:cs typeface="Garamond"/>
              </a:rPr>
              <a:t>SWAP condition:</a:t>
            </a:r>
          </a:p>
          <a:p>
            <a:endParaRPr lang="en-US" sz="2000" dirty="0">
              <a:latin typeface="Garamond"/>
              <a:cs typeface="Garamond"/>
            </a:endParaRPr>
          </a:p>
          <a:p>
            <a:r>
              <a:rPr lang="en-US" sz="2000" dirty="0" err="1" smtClean="0">
                <a:latin typeface="Garamond"/>
                <a:cs typeface="Garamond"/>
              </a:rPr>
              <a:t>xHadamard</a:t>
            </a:r>
            <a:r>
              <a:rPr lang="en-US" sz="2000" dirty="0" smtClean="0">
                <a:latin typeface="Garamond"/>
                <a:cs typeface="Garamond"/>
              </a:rPr>
              <a:t>                      = </a:t>
            </a:r>
            <a:r>
              <a:rPr lang="en-US" sz="2000" i="1" dirty="0" err="1" smtClean="0">
                <a:latin typeface="Cambria"/>
                <a:cs typeface="Cambria"/>
              </a:rPr>
              <a:t>R</a:t>
            </a:r>
            <a:r>
              <a:rPr lang="en-US" sz="2000" i="1" baseline="-25000" dirty="0" err="1" smtClean="0">
                <a:latin typeface="Cambria"/>
                <a:cs typeface="Cambria"/>
              </a:rPr>
              <a:t>y</a:t>
            </a:r>
            <a:r>
              <a:rPr lang="en-US" sz="2000" i="1" dirty="0" smtClean="0">
                <a:latin typeface="Cambria"/>
                <a:cs typeface="Cambria"/>
              </a:rPr>
              <a:t>(-</a:t>
            </a:r>
            <a:r>
              <a:rPr lang="en-US" sz="2000" i="1" dirty="0" smtClean="0">
                <a:latin typeface="Cambria"/>
                <a:ea typeface="Lucida Grande"/>
                <a:cs typeface="Cambria"/>
              </a:rPr>
              <a:t>π/2</a:t>
            </a:r>
            <a:r>
              <a:rPr lang="en-US" sz="2000" i="1" dirty="0" smtClean="0">
                <a:latin typeface="Cambria"/>
                <a:cs typeface="Cambria"/>
              </a:rPr>
              <a:t>)</a:t>
            </a:r>
            <a:r>
              <a:rPr lang="en-US" sz="2000" baseline="-25000" dirty="0" smtClean="0">
                <a:latin typeface="Cambria"/>
                <a:cs typeface="Cambria"/>
              </a:rPr>
              <a:t> </a:t>
            </a:r>
          </a:p>
          <a:p>
            <a:endParaRPr lang="en-US" sz="2000" baseline="-25000" dirty="0">
              <a:latin typeface="Cambria"/>
              <a:cs typeface="Cambria"/>
            </a:endParaRPr>
          </a:p>
          <a:p>
            <a:endParaRPr lang="en-US" sz="2000" baseline="-25000" dirty="0" smtClean="0">
              <a:latin typeface="Cambria"/>
              <a:cs typeface="Cambria"/>
            </a:endParaRPr>
          </a:p>
          <a:p>
            <a:endParaRPr lang="en-US" sz="2000" baseline="-25000" dirty="0">
              <a:latin typeface="Cambria"/>
              <a:cs typeface="Cambria"/>
            </a:endParaRPr>
          </a:p>
          <a:p>
            <a:endParaRPr lang="en-US" sz="2000" baseline="-25000" dirty="0" smtClean="0">
              <a:latin typeface="Cambria"/>
              <a:cs typeface="Cambria"/>
            </a:endParaRPr>
          </a:p>
          <a:p>
            <a:endParaRPr lang="en-US" sz="2000" dirty="0" smtClean="0">
              <a:latin typeface="Garamond"/>
              <a:cs typeface="Garamond"/>
            </a:endParaRPr>
          </a:p>
          <a:p>
            <a:r>
              <a:rPr lang="en-US" sz="2000" dirty="0" smtClean="0">
                <a:latin typeface="Garamond"/>
                <a:cs typeface="Garamond"/>
              </a:rPr>
              <a:t>Condition: </a:t>
            </a:r>
            <a:endParaRPr lang="en-US" sz="2000" baseline="30000" dirty="0">
              <a:latin typeface="Cambria"/>
              <a:cs typeface="Cambri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25D9-5007-B34D-A3E0-F4E205BA2081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0986" y="953340"/>
            <a:ext cx="4925814" cy="6088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0024" y="1643605"/>
            <a:ext cx="2995765" cy="6415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1544" y="2708431"/>
            <a:ext cx="1872354" cy="6614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1584" y="2708431"/>
            <a:ext cx="4062902" cy="34399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2220" y="3631107"/>
            <a:ext cx="1316860" cy="3239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7881" y="4117815"/>
            <a:ext cx="3164650" cy="5593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2220" y="4994025"/>
            <a:ext cx="2521678" cy="9620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2887007" y="4083949"/>
            <a:ext cx="893185" cy="61423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4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948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aramond"/>
                <a:cs typeface="Garamond"/>
              </a:rPr>
              <a:t>8-qubit case: A near-term (?) experiment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3514"/>
            <a:ext cx="8229600" cy="5182649"/>
          </a:xfrm>
        </p:spPr>
        <p:txBody>
          <a:bodyPr/>
          <a:lstStyle/>
          <a:p>
            <a:r>
              <a:rPr lang="en-US" sz="2800" dirty="0" smtClean="0">
                <a:latin typeface="Garamond"/>
                <a:cs typeface="Garamond"/>
              </a:rPr>
              <a:t>Minimal </a:t>
            </a:r>
            <a:r>
              <a:rPr lang="en-US" sz="2800" dirty="0" smtClean="0">
                <a:latin typeface="Garamond"/>
                <a:cs typeface="Garamond"/>
              </a:rPr>
              <a:t>requiremen</a:t>
            </a:r>
            <a:r>
              <a:rPr lang="en-US" dirty="0" smtClean="0">
                <a:latin typeface="Garamond"/>
                <a:cs typeface="Garamond"/>
              </a:rPr>
              <a:t>t: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DB2-0DF9-FD4B-B5FE-8FC3BAD36EA3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567" y="2130080"/>
            <a:ext cx="4322233" cy="37643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5978"/>
          <a:stretch/>
        </p:blipFill>
        <p:spPr>
          <a:xfrm>
            <a:off x="541870" y="2152309"/>
            <a:ext cx="3834990" cy="3509787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81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4821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Garamond"/>
                <a:cs typeface="Garamond"/>
              </a:rPr>
              <a:t>Summary</a:t>
            </a:r>
            <a:r>
              <a:rPr lang="en-US" dirty="0" smtClean="0">
                <a:latin typeface="Garamond"/>
                <a:cs typeface="Garamond"/>
              </a:rPr>
              <a:t> and </a:t>
            </a:r>
            <a:r>
              <a:rPr lang="en-US" dirty="0" smtClean="0">
                <a:solidFill>
                  <a:srgbClr val="0000FF"/>
                </a:solidFill>
                <a:latin typeface="Garamond"/>
                <a:cs typeface="Garamond"/>
              </a:rPr>
              <a:t>future directions</a:t>
            </a:r>
            <a:endParaRPr lang="en-US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7510"/>
            <a:ext cx="8229600" cy="400102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aramond"/>
                <a:cs typeface="Garamond"/>
              </a:rPr>
              <a:t>A gate-based scheme to simulate DTQW.</a:t>
            </a:r>
          </a:p>
          <a:p>
            <a:r>
              <a:rPr lang="en-US" dirty="0" smtClean="0">
                <a:solidFill>
                  <a:srgbClr val="FF0000"/>
                </a:solidFill>
                <a:latin typeface="Garamond"/>
                <a:cs typeface="Garamond"/>
              </a:rPr>
              <a:t>Disorders can be introduced and controlled.</a:t>
            </a:r>
          </a:p>
          <a:p>
            <a:r>
              <a:rPr lang="en-US" dirty="0" smtClean="0">
                <a:solidFill>
                  <a:srgbClr val="FF0000"/>
                </a:solidFill>
                <a:latin typeface="Garamond"/>
                <a:cs typeface="Garamond"/>
              </a:rPr>
              <a:t>Anderson localization observed with SC qubits.</a:t>
            </a: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>
              <a:latin typeface="Garamond"/>
              <a:cs typeface="Garamond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Garamond"/>
                <a:cs typeface="Garamond"/>
              </a:rPr>
              <a:t>Extension to multi-particle quantum walk.</a:t>
            </a:r>
          </a:p>
          <a:p>
            <a:r>
              <a:rPr lang="en-US" dirty="0" smtClean="0">
                <a:solidFill>
                  <a:srgbClr val="0000FF"/>
                </a:solidFill>
                <a:latin typeface="Garamond"/>
                <a:cs typeface="Garamond"/>
              </a:rPr>
              <a:t>Study interactions.</a:t>
            </a:r>
          </a:p>
          <a:p>
            <a:r>
              <a:rPr lang="en-US" dirty="0" smtClean="0">
                <a:solidFill>
                  <a:srgbClr val="0000FF"/>
                </a:solidFill>
                <a:latin typeface="Garamond"/>
                <a:cs typeface="Garamond"/>
              </a:rPr>
              <a:t>Time-dependent disorders.</a:t>
            </a:r>
          </a:p>
          <a:p>
            <a:endParaRPr lang="en-US" dirty="0">
              <a:latin typeface="Garamond"/>
              <a:cs typeface="Garamon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6DB4-C816-AC4C-8535-09E62D86FBCF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13467" y="4326303"/>
            <a:ext cx="53229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Thank You !!!</a:t>
            </a:r>
            <a:endParaRPr lang="en-US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73215"/>
            <a:ext cx="8229600" cy="2228998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43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553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Garamond"/>
                <a:cs typeface="Garamond"/>
              </a:rPr>
              <a:t>Intrinsic errors and decoherence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72587"/>
            <a:ext cx="8229600" cy="5165716"/>
          </a:xfrm>
        </p:spPr>
        <p:txBody>
          <a:bodyPr/>
          <a:lstStyle/>
          <a:p>
            <a:endParaRPr lang="en-US" sz="4000" dirty="0" smtClean="0">
              <a:latin typeface="Garamond"/>
              <a:cs typeface="Garamond"/>
            </a:endParaRPr>
          </a:p>
          <a:p>
            <a:r>
              <a:rPr lang="en-US" sz="4000" dirty="0" smtClean="0">
                <a:latin typeface="Garamond"/>
                <a:cs typeface="Garamond"/>
              </a:rPr>
              <a:t>Intrinsic errors: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Suppressed below 10</a:t>
            </a:r>
            <a:r>
              <a:rPr lang="en-US" baseline="30000" dirty="0" smtClean="0">
                <a:latin typeface="Garamond"/>
                <a:cs typeface="Garamond"/>
              </a:rPr>
              <a:t>-4</a:t>
            </a:r>
            <a:r>
              <a:rPr lang="en-US" dirty="0" smtClean="0">
                <a:latin typeface="Garamond"/>
                <a:cs typeface="Garamond"/>
              </a:rPr>
              <a:t>. </a:t>
            </a:r>
            <a:r>
              <a:rPr lang="en-US" dirty="0">
                <a:latin typeface="Garamond"/>
                <a:cs typeface="Garamond"/>
              </a:rPr>
              <a:t>(Ghosh et al., </a:t>
            </a:r>
            <a:r>
              <a:rPr lang="en-US" dirty="0" smtClean="0">
                <a:latin typeface="Garamond"/>
                <a:cs typeface="Garamond"/>
              </a:rPr>
              <a:t>PRA, 2013)</a:t>
            </a:r>
            <a:endParaRPr lang="en-US" baseline="30000" dirty="0" smtClean="0">
              <a:latin typeface="Garamond"/>
              <a:cs typeface="Garamond"/>
            </a:endParaRPr>
          </a:p>
          <a:p>
            <a:pPr lvl="1"/>
            <a:r>
              <a:rPr lang="en-US" dirty="0" smtClean="0">
                <a:latin typeface="Garamond"/>
                <a:cs typeface="Garamond"/>
              </a:rPr>
              <a:t>For single-particle case, it’s negligible.</a:t>
            </a:r>
          </a:p>
          <a:p>
            <a:endParaRPr lang="en-US" sz="4000" dirty="0" smtClean="0">
              <a:latin typeface="Garamond"/>
              <a:cs typeface="Garamond"/>
            </a:endParaRPr>
          </a:p>
          <a:p>
            <a:r>
              <a:rPr lang="en-US" sz="4000" dirty="0" smtClean="0">
                <a:latin typeface="Garamond"/>
                <a:cs typeface="Garamond"/>
              </a:rPr>
              <a:t>Decoherence: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100 time-steps in ~ 3 </a:t>
            </a:r>
            <a:r>
              <a:rPr lang="en-US" dirty="0" err="1" smtClean="0">
                <a:latin typeface="Cambria"/>
                <a:ea typeface="Lucida Grande"/>
                <a:cs typeface="Cambria"/>
              </a:rPr>
              <a:t>μ</a:t>
            </a:r>
            <a:r>
              <a:rPr lang="en-US" dirty="0" err="1" smtClean="0">
                <a:latin typeface="Cambria"/>
                <a:cs typeface="Cambria"/>
              </a:rPr>
              <a:t>s</a:t>
            </a:r>
            <a:r>
              <a:rPr lang="en-US" dirty="0" smtClean="0">
                <a:latin typeface="Cambria"/>
                <a:cs typeface="Cambria"/>
              </a:rPr>
              <a:t>.</a:t>
            </a:r>
            <a:r>
              <a:rPr lang="en-US" dirty="0" smtClean="0">
                <a:latin typeface="Garamond"/>
                <a:cs typeface="Garamond"/>
              </a:rPr>
              <a:t> (each step 30 ns.)</a:t>
            </a:r>
          </a:p>
          <a:p>
            <a:pPr lvl="1"/>
            <a:r>
              <a:rPr lang="en-US" dirty="0" smtClean="0">
                <a:latin typeface="Cambria"/>
                <a:cs typeface="Cambria"/>
              </a:rPr>
              <a:t> </a:t>
            </a:r>
            <a:r>
              <a:rPr lang="en-US" dirty="0" smtClean="0">
                <a:latin typeface="Garamond"/>
                <a:cs typeface="Garamond"/>
              </a:rPr>
              <a:t>T</a:t>
            </a:r>
            <a:r>
              <a:rPr lang="en-US" baseline="-25000" dirty="0" smtClean="0">
                <a:latin typeface="Garamond"/>
                <a:cs typeface="Garamond"/>
              </a:rPr>
              <a:t>1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smtClean="0">
                <a:latin typeface="Garamond"/>
                <a:cs typeface="Garamond"/>
              </a:rPr>
              <a:t>~ 60 </a:t>
            </a:r>
            <a:r>
              <a:rPr lang="en-US" dirty="0" err="1">
                <a:latin typeface="Cambria"/>
                <a:ea typeface="Lucida Grande"/>
                <a:cs typeface="Cambria"/>
              </a:rPr>
              <a:t>μ</a:t>
            </a:r>
            <a:r>
              <a:rPr lang="en-US" dirty="0" err="1">
                <a:latin typeface="Cambria"/>
                <a:cs typeface="Cambria"/>
              </a:rPr>
              <a:t>s</a:t>
            </a:r>
            <a:r>
              <a:rPr lang="en-US" dirty="0">
                <a:latin typeface="Cambria"/>
                <a:cs typeface="Cambria"/>
              </a:rPr>
              <a:t>.</a:t>
            </a:r>
            <a:endParaRPr lang="en-US" baseline="-25000" dirty="0">
              <a:latin typeface="Cambria"/>
              <a:cs typeface="Cambri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687A-658C-6846-9D08-9D8C324A1F6F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97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8886"/>
            <a:ext cx="8229600" cy="537727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Garamond"/>
                <a:cs typeface="Garamond"/>
              </a:rPr>
              <a:t>Recurrence relation for the probability amplitudes: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B11A3-24A2-E241-8587-269CF3C6B31D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17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-197482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Garamond"/>
                <a:cs typeface="Garamond"/>
              </a:rPr>
              <a:t>Anderson localization – Random Matrix </a:t>
            </a:r>
            <a:r>
              <a:rPr lang="en-US" sz="3600" dirty="0">
                <a:latin typeface="Garamond"/>
                <a:cs typeface="Garamond"/>
              </a:rPr>
              <a:t>T</a:t>
            </a:r>
            <a:r>
              <a:rPr lang="en-US" sz="3600" dirty="0" smtClean="0">
                <a:latin typeface="Garamond"/>
                <a:cs typeface="Garamond"/>
              </a:rPr>
              <a:t>heory</a:t>
            </a:r>
            <a:endParaRPr lang="en-US" sz="3600" dirty="0">
              <a:latin typeface="Garamond"/>
              <a:cs typeface="Garamond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303" y="1331090"/>
            <a:ext cx="6105497" cy="6252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4257" y="2560816"/>
            <a:ext cx="4502544" cy="37955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851" y="3112207"/>
            <a:ext cx="3100698" cy="9897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755246"/>
            <a:ext cx="4391146" cy="16011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75489" y="1997463"/>
            <a:ext cx="2877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Garamond"/>
                <a:cs typeface="Garamond"/>
              </a:rPr>
              <a:t>Transfer Matrix:</a:t>
            </a:r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1997463"/>
            <a:ext cx="2787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Garamond"/>
                <a:cs typeface="Garamond"/>
              </a:rPr>
              <a:t>In matrix form:</a:t>
            </a:r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1886" y="4101938"/>
            <a:ext cx="91869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Garamond"/>
                <a:cs typeface="Garamond"/>
              </a:rPr>
              <a:t>where</a:t>
            </a:r>
            <a:endParaRPr lang="en-US" sz="2400" dirty="0">
              <a:latin typeface="Garamond"/>
              <a:cs typeface="Garamond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6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6188"/>
            <a:ext cx="8229600" cy="4931605"/>
          </a:xfrm>
        </p:spPr>
        <p:txBody>
          <a:bodyPr>
            <a:normAutofit/>
          </a:bodyPr>
          <a:lstStyle/>
          <a:p>
            <a:r>
              <a:rPr lang="en-US" sz="2400" b="1" dirty="0" err="1" smtClean="0">
                <a:latin typeface="Garamond"/>
                <a:cs typeface="Garamond"/>
              </a:rPr>
              <a:t>Fürstenberg</a:t>
            </a:r>
            <a:r>
              <a:rPr lang="en-US" sz="2400" b="1" dirty="0" smtClean="0">
                <a:latin typeface="Garamond"/>
                <a:cs typeface="Garamond"/>
              </a:rPr>
              <a:t> theorem</a:t>
            </a:r>
            <a:r>
              <a:rPr lang="en-US" sz="2400" dirty="0">
                <a:latin typeface="Garamond"/>
                <a:cs typeface="Garamond"/>
              </a:rPr>
              <a:t>: </a:t>
            </a:r>
            <a:r>
              <a:rPr lang="en-US" sz="2400" dirty="0" smtClean="0">
                <a:latin typeface="Garamond"/>
                <a:cs typeface="Garamond"/>
              </a:rPr>
              <a:t>If </a:t>
            </a:r>
            <a:r>
              <a:rPr lang="en-US" sz="2400" i="1" dirty="0">
                <a:latin typeface="Cambria"/>
                <a:cs typeface="Cambria"/>
              </a:rPr>
              <a:t>{</a:t>
            </a:r>
            <a:r>
              <a:rPr lang="en-US" sz="2400" i="1" dirty="0" err="1" smtClean="0">
                <a:latin typeface="Cambria"/>
                <a:cs typeface="Cambria"/>
              </a:rPr>
              <a:t>X</a:t>
            </a:r>
            <a:r>
              <a:rPr lang="en-US" sz="2400" i="1" baseline="-25000" dirty="0" err="1" smtClean="0">
                <a:latin typeface="Cambria"/>
                <a:cs typeface="Cambria"/>
              </a:rPr>
              <a:t>j</a:t>
            </a:r>
            <a:r>
              <a:rPr lang="en-US" sz="2400" i="1" dirty="0" smtClean="0">
                <a:latin typeface="Cambria"/>
                <a:cs typeface="Cambria"/>
              </a:rPr>
              <a:t>}</a:t>
            </a:r>
            <a:r>
              <a:rPr lang="en-US" sz="2400" dirty="0" smtClean="0">
                <a:latin typeface="Garamond"/>
                <a:cs typeface="Garamond"/>
              </a:rPr>
              <a:t> </a:t>
            </a:r>
            <a:r>
              <a:rPr lang="en-US" sz="2400" dirty="0">
                <a:latin typeface="Garamond"/>
                <a:cs typeface="Garamond"/>
              </a:rPr>
              <a:t>is a set of uniformly distributed random matrices, then the </a:t>
            </a:r>
            <a:r>
              <a:rPr lang="en-US" sz="2400" dirty="0" smtClean="0">
                <a:latin typeface="Garamond"/>
                <a:cs typeface="Garamond"/>
              </a:rPr>
              <a:t>limit,</a:t>
            </a:r>
          </a:p>
          <a:p>
            <a:pPr marL="0" indent="0">
              <a:buNone/>
            </a:pPr>
            <a:endParaRPr lang="en-US" sz="2400" dirty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dirty="0" smtClean="0">
                <a:latin typeface="Garamond"/>
                <a:cs typeface="Garamond"/>
              </a:rPr>
              <a:t>                                        , </a:t>
            </a:r>
            <a:r>
              <a:rPr lang="en-US" sz="2400" dirty="0">
                <a:latin typeface="Garamond"/>
                <a:cs typeface="Garamond"/>
              </a:rPr>
              <a:t>exists and </a:t>
            </a:r>
            <a:r>
              <a:rPr lang="en-US" sz="2400" i="1" dirty="0" smtClean="0">
                <a:latin typeface="Cambria"/>
                <a:ea typeface="Lucida Grande"/>
                <a:cs typeface="Cambria"/>
              </a:rPr>
              <a:t>λ</a:t>
            </a:r>
            <a:r>
              <a:rPr lang="en-US" sz="2400" i="1" baseline="-25000" dirty="0" smtClean="0">
                <a:latin typeface="Cambria"/>
                <a:ea typeface="Lucida Grande"/>
                <a:cs typeface="Cambria"/>
              </a:rPr>
              <a:t>1</a:t>
            </a:r>
            <a:r>
              <a:rPr lang="en-US" sz="2400" dirty="0" smtClean="0">
                <a:latin typeface="Lucida Grande"/>
                <a:ea typeface="Lucida Grande"/>
                <a:cs typeface="Lucida Grande"/>
              </a:rPr>
              <a:t> </a:t>
            </a:r>
            <a:r>
              <a:rPr lang="en-US" sz="2400" dirty="0" smtClean="0">
                <a:latin typeface="Garamond"/>
                <a:cs typeface="Garamond"/>
              </a:rPr>
              <a:t>is </a:t>
            </a:r>
            <a:r>
              <a:rPr lang="en-US" sz="2400" dirty="0">
                <a:latin typeface="Garamond"/>
                <a:cs typeface="Garamond"/>
              </a:rPr>
              <a:t>usually referred to as </a:t>
            </a:r>
            <a:endParaRPr lang="en-US" sz="2400" dirty="0" smtClean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dirty="0" smtClean="0">
                <a:latin typeface="Garamond"/>
                <a:cs typeface="Garamond"/>
              </a:rPr>
              <a:t>     </a:t>
            </a:r>
            <a:r>
              <a:rPr lang="en-US" sz="2400" i="1" dirty="0" smtClean="0">
                <a:latin typeface="Garamond"/>
                <a:cs typeface="Garamond"/>
              </a:rPr>
              <a:t>Maximum </a:t>
            </a:r>
            <a:r>
              <a:rPr lang="en-US" sz="2400" i="1" dirty="0" err="1">
                <a:latin typeface="Garamond"/>
                <a:cs typeface="Garamond"/>
              </a:rPr>
              <a:t>Lyapunov</a:t>
            </a:r>
            <a:r>
              <a:rPr lang="en-US" sz="2400" i="1" dirty="0">
                <a:latin typeface="Garamond"/>
                <a:cs typeface="Garamond"/>
              </a:rPr>
              <a:t> </a:t>
            </a:r>
            <a:r>
              <a:rPr lang="en-US" sz="2400" i="1" dirty="0" smtClean="0">
                <a:latin typeface="Garamond"/>
                <a:cs typeface="Garamond"/>
              </a:rPr>
              <a:t>Characteristic Exponent</a:t>
            </a:r>
            <a:r>
              <a:rPr lang="en-US" sz="2400" dirty="0">
                <a:latin typeface="Garamond"/>
                <a:cs typeface="Garamond"/>
              </a:rPr>
              <a:t>. </a:t>
            </a:r>
            <a:endParaRPr lang="en-US" sz="2400" dirty="0" smtClean="0">
              <a:latin typeface="Garamond"/>
              <a:cs typeface="Garamond"/>
            </a:endParaRPr>
          </a:p>
          <a:p>
            <a:pPr marL="0" indent="0">
              <a:buNone/>
            </a:pPr>
            <a:r>
              <a:rPr lang="en-US" sz="2400" dirty="0" smtClean="0">
                <a:latin typeface="Garamond"/>
                <a:cs typeface="Garamond"/>
              </a:rPr>
              <a:t>Also,</a:t>
            </a:r>
            <a:endParaRPr lang="en-US" sz="2400" dirty="0">
              <a:latin typeface="Garamond"/>
              <a:cs typeface="Garamond"/>
            </a:endParaRPr>
          </a:p>
          <a:p>
            <a:pPr marL="0" indent="0" algn="just">
              <a:buNone/>
            </a:pPr>
            <a:r>
              <a:rPr lang="en-US" sz="2400" i="1" dirty="0" smtClean="0">
                <a:latin typeface="Cambria"/>
                <a:ea typeface="Lucida Grande"/>
                <a:cs typeface="Cambria"/>
              </a:rPr>
              <a:t>    </a:t>
            </a:r>
            <a:r>
              <a:rPr lang="el-GR" sz="2400" i="1" dirty="0" smtClean="0">
                <a:latin typeface="Cambria"/>
                <a:ea typeface="Lucida Grande"/>
                <a:cs typeface="Cambria"/>
              </a:rPr>
              <a:t>λ</a:t>
            </a:r>
            <a:r>
              <a:rPr lang="el-GR" sz="2400" i="1" baseline="-25000" dirty="0" smtClean="0">
                <a:latin typeface="Cambria"/>
                <a:ea typeface="Lucida Grande"/>
                <a:cs typeface="Cambria"/>
              </a:rPr>
              <a:t>1</a:t>
            </a:r>
            <a:r>
              <a:rPr lang="en-US" sz="2400" i="1" baseline="-25000" dirty="0" smtClean="0">
                <a:latin typeface="Cambria"/>
                <a:ea typeface="Lucida Grande"/>
                <a:cs typeface="Cambria"/>
              </a:rPr>
              <a:t> </a:t>
            </a:r>
            <a:r>
              <a:rPr lang="en-US" sz="2400" dirty="0" smtClean="0">
                <a:latin typeface="Garamond"/>
                <a:cs typeface="Garamond"/>
              </a:rPr>
              <a:t>is </a:t>
            </a:r>
            <a:r>
              <a:rPr lang="en-US" sz="2400" dirty="0">
                <a:latin typeface="Garamond"/>
                <a:cs typeface="Garamond"/>
              </a:rPr>
              <a:t>nonrandom in general and if the random matrices </a:t>
            </a:r>
            <a:r>
              <a:rPr lang="en-US" sz="2400" dirty="0" smtClean="0">
                <a:latin typeface="Garamond"/>
                <a:cs typeface="Garamond"/>
              </a:rPr>
              <a:t>are  uniformly </a:t>
            </a:r>
            <a:r>
              <a:rPr lang="en-US" sz="2400" dirty="0">
                <a:latin typeface="Garamond"/>
                <a:cs typeface="Garamond"/>
              </a:rPr>
              <a:t>distributed and the determinant of each random matrix </a:t>
            </a:r>
            <a:r>
              <a:rPr lang="en-US" sz="2400" i="1" dirty="0" err="1">
                <a:latin typeface="Cambria"/>
                <a:cs typeface="Cambria"/>
              </a:rPr>
              <a:t>X</a:t>
            </a:r>
            <a:r>
              <a:rPr lang="en-US" sz="2400" i="1" baseline="-25000" dirty="0" err="1">
                <a:latin typeface="Cambria"/>
                <a:cs typeface="Cambria"/>
              </a:rPr>
              <a:t>j</a:t>
            </a:r>
            <a:r>
              <a:rPr lang="en-US" sz="2400" dirty="0" smtClean="0">
                <a:latin typeface="Garamond"/>
                <a:cs typeface="Garamond"/>
              </a:rPr>
              <a:t> </a:t>
            </a:r>
            <a:r>
              <a:rPr lang="en-US" sz="2400" dirty="0">
                <a:latin typeface="Garamond"/>
                <a:cs typeface="Garamond"/>
              </a:rPr>
              <a:t>is </a:t>
            </a:r>
            <a:r>
              <a:rPr lang="en-US" sz="2400" dirty="0" smtClean="0">
                <a:latin typeface="Garamond"/>
                <a:cs typeface="Garamond"/>
              </a:rPr>
              <a:t>unity, </a:t>
            </a:r>
            <a:r>
              <a:rPr lang="en-US" sz="2400" dirty="0">
                <a:latin typeface="Garamond"/>
                <a:cs typeface="Garamond"/>
              </a:rPr>
              <a:t>then </a:t>
            </a:r>
            <a:r>
              <a:rPr lang="en-US" sz="2400" i="1" dirty="0">
                <a:latin typeface="Cambria"/>
                <a:ea typeface="Lucida Grande"/>
                <a:cs typeface="Cambria"/>
              </a:rPr>
              <a:t>λ</a:t>
            </a:r>
            <a:r>
              <a:rPr lang="en-US" sz="2400" i="1" baseline="-25000" dirty="0">
                <a:latin typeface="Cambria"/>
                <a:ea typeface="Lucida Grande"/>
                <a:cs typeface="Cambria"/>
              </a:rPr>
              <a:t>1</a:t>
            </a:r>
            <a:r>
              <a:rPr lang="en-US" sz="2400" dirty="0" smtClean="0">
                <a:latin typeface="Garamond"/>
                <a:cs typeface="Garamond"/>
              </a:rPr>
              <a:t> </a:t>
            </a:r>
            <a:r>
              <a:rPr lang="en-US" sz="2400" dirty="0">
                <a:latin typeface="Garamond"/>
                <a:cs typeface="Garamond"/>
              </a:rPr>
              <a:t>&gt; 0</a:t>
            </a:r>
            <a:r>
              <a:rPr lang="en-US" sz="2400" dirty="0" smtClean="0">
                <a:latin typeface="Garamond"/>
                <a:cs typeface="Garamond"/>
              </a:rPr>
              <a:t>.</a:t>
            </a:r>
          </a:p>
          <a:p>
            <a:pPr algn="just"/>
            <a:r>
              <a:rPr lang="en-US" sz="2400" dirty="0" smtClean="0">
                <a:latin typeface="Garamond"/>
                <a:cs typeface="Garamond"/>
              </a:rPr>
              <a:t>In our case, it implies:                                                                  .   </a:t>
            </a:r>
          </a:p>
          <a:p>
            <a:pPr algn="just"/>
            <a:r>
              <a:rPr lang="en-US" sz="2400" dirty="0" smtClean="0">
                <a:latin typeface="Garamond"/>
                <a:cs typeface="Garamond"/>
              </a:rPr>
              <a:t>For circular lattice,                                   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246D-2E26-E841-B406-3553442E0A85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18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-19748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Garamond"/>
                <a:cs typeface="Garamond"/>
              </a:rPr>
              <a:t>Anderson localization – </a:t>
            </a:r>
            <a:r>
              <a:rPr lang="en-US" sz="3600" dirty="0" err="1" smtClean="0">
                <a:latin typeface="Garamond"/>
                <a:cs typeface="Garamond"/>
              </a:rPr>
              <a:t>Lyapunov</a:t>
            </a:r>
            <a:r>
              <a:rPr lang="en-US" sz="3600" dirty="0" smtClean="0">
                <a:latin typeface="Garamond"/>
                <a:cs typeface="Garamond"/>
              </a:rPr>
              <a:t> exponent</a:t>
            </a:r>
            <a:endParaRPr lang="en-US" sz="3600" dirty="0">
              <a:latin typeface="Garamond"/>
              <a:cs typeface="Garamond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326" y="1605590"/>
            <a:ext cx="2829848" cy="9930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5777" y="4537284"/>
            <a:ext cx="5088626" cy="4762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8537" y="5013583"/>
            <a:ext cx="2245959" cy="5459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1" y="5509251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>
                <a:latin typeface="Garamond"/>
                <a:cs typeface="Garamond"/>
              </a:rPr>
              <a:t>Borland conjecture: 1/</a:t>
            </a:r>
            <a:r>
              <a:rPr lang="el-GR" sz="2200" i="1" dirty="0">
                <a:latin typeface="Cambria"/>
                <a:ea typeface="Lucida Grande"/>
                <a:cs typeface="Cambria"/>
              </a:rPr>
              <a:t>λ</a:t>
            </a:r>
            <a:r>
              <a:rPr lang="el-GR" sz="2200" i="1" baseline="-25000" dirty="0">
                <a:latin typeface="Cambria"/>
                <a:ea typeface="Lucida Grande"/>
                <a:cs typeface="Cambria"/>
              </a:rPr>
              <a:t>1</a:t>
            </a:r>
            <a:r>
              <a:rPr lang="en-US" sz="2200" dirty="0" smtClean="0">
                <a:latin typeface="Garamond"/>
                <a:cs typeface="Garamond"/>
              </a:rPr>
              <a:t> </a:t>
            </a:r>
            <a:r>
              <a:rPr lang="en-US" sz="2200" dirty="0">
                <a:latin typeface="Garamond"/>
                <a:cs typeface="Garamond"/>
              </a:rPr>
              <a:t>evaluated at any arbitrary energy tends to the </a:t>
            </a:r>
            <a:r>
              <a:rPr lang="en-US" sz="2200" i="1" dirty="0">
                <a:latin typeface="Garamond"/>
                <a:cs typeface="Garamond"/>
              </a:rPr>
              <a:t>localization </a:t>
            </a:r>
            <a:r>
              <a:rPr lang="en-US" sz="2200" i="1" dirty="0" smtClean="0">
                <a:latin typeface="Garamond"/>
                <a:cs typeface="Garamond"/>
              </a:rPr>
              <a:t>length </a:t>
            </a:r>
            <a:r>
              <a:rPr lang="en-US" sz="2200" dirty="0" smtClean="0">
                <a:latin typeface="Garamond"/>
                <a:cs typeface="Garamond"/>
              </a:rPr>
              <a:t>as </a:t>
            </a:r>
            <a:r>
              <a:rPr lang="en-US" sz="2200" i="1" dirty="0">
                <a:latin typeface="Cambria"/>
                <a:cs typeface="Cambria"/>
              </a:rPr>
              <a:t>E</a:t>
            </a:r>
            <a:r>
              <a:rPr lang="en-US" sz="2200" i="1" baseline="-25000" dirty="0">
                <a:latin typeface="Cambria"/>
                <a:cs typeface="Cambria"/>
              </a:rPr>
              <a:t>TB</a:t>
            </a:r>
            <a:r>
              <a:rPr lang="en-US" sz="2200" dirty="0">
                <a:latin typeface="Garamond"/>
                <a:cs typeface="Garamond"/>
              </a:rPr>
              <a:t> </a:t>
            </a:r>
            <a:r>
              <a:rPr lang="en-US" sz="2200" dirty="0" smtClean="0">
                <a:latin typeface="Garamond"/>
                <a:cs typeface="Garamond"/>
              </a:rPr>
              <a:t> gets </a:t>
            </a:r>
            <a:r>
              <a:rPr lang="en-US" sz="2200" dirty="0">
                <a:latin typeface="Garamond"/>
                <a:cs typeface="Garamond"/>
              </a:rPr>
              <a:t>closer to the eigenvalue of that </a:t>
            </a:r>
            <a:r>
              <a:rPr lang="en-US" sz="2200" dirty="0" err="1" smtClean="0">
                <a:latin typeface="Garamond"/>
                <a:cs typeface="Garamond"/>
              </a:rPr>
              <a:t>eigenstate</a:t>
            </a:r>
            <a:r>
              <a:rPr lang="en-US" sz="2200" dirty="0">
                <a:latin typeface="Garamond"/>
                <a:cs typeface="Garamond"/>
              </a:rPr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56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12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aramond"/>
                <a:cs typeface="Garamond"/>
              </a:rPr>
              <a:t>Discrete Time Quantum Walk (DTQW)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2D39-9376-6B4D-9134-E2C6DB81C14E}" type="datetime1">
              <a:rPr lang="en-US" smtClean="0"/>
              <a:t>6/15/15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2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854770" y="1254838"/>
            <a:ext cx="634971" cy="65120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955828" y="1254838"/>
            <a:ext cx="634971" cy="65120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091179" y="1254838"/>
            <a:ext cx="634971" cy="65120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214591" y="1254838"/>
            <a:ext cx="634971" cy="65120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386847" y="1254838"/>
            <a:ext cx="634971" cy="65120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542821" y="1254838"/>
            <a:ext cx="634971" cy="65120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7617388" y="1254838"/>
            <a:ext cx="634971" cy="65120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57200" y="2800180"/>
            <a:ext cx="8229600" cy="3325983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Garamond"/>
                <a:cs typeface="Garamond"/>
              </a:rPr>
              <a:t>What is the probability that the particle is on location </a:t>
            </a:r>
            <a:r>
              <a:rPr lang="en-US" sz="2000" i="1" dirty="0" smtClean="0">
                <a:latin typeface="Cambria"/>
                <a:cs typeface="Cambria"/>
              </a:rPr>
              <a:t>d</a:t>
            </a:r>
            <a:r>
              <a:rPr lang="en-US" sz="2000" dirty="0" smtClean="0">
                <a:latin typeface="Garamond"/>
                <a:cs typeface="Garamond"/>
              </a:rPr>
              <a:t> after </a:t>
            </a:r>
            <a:r>
              <a:rPr lang="en-US" sz="2000" i="1" dirty="0" smtClean="0">
                <a:latin typeface="Cambria"/>
                <a:cs typeface="Cambria"/>
              </a:rPr>
              <a:t>N</a:t>
            </a:r>
            <a:r>
              <a:rPr lang="en-US" sz="2000" dirty="0" smtClean="0">
                <a:latin typeface="Garamond"/>
                <a:cs typeface="Garamond"/>
              </a:rPr>
              <a:t> steps ?</a:t>
            </a:r>
          </a:p>
          <a:p>
            <a:pPr lvl="1"/>
            <a:r>
              <a:rPr lang="en-US" sz="1800" dirty="0" smtClean="0">
                <a:latin typeface="Garamond"/>
                <a:cs typeface="Garamond"/>
              </a:rPr>
              <a:t>No closed form solution</a:t>
            </a:r>
            <a:endParaRPr lang="en-US" sz="1800" dirty="0">
              <a:latin typeface="Garamond"/>
              <a:cs typeface="Garamond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30833" y="765168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aramond"/>
                <a:cs typeface="Garamond"/>
              </a:rPr>
              <a:t>0</a:t>
            </a:r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13315" y="754768"/>
            <a:ext cx="465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aramond"/>
                <a:cs typeface="Garamond"/>
              </a:rPr>
              <a:t>-1</a:t>
            </a:r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95797" y="760648"/>
            <a:ext cx="465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aramond"/>
                <a:cs typeface="Garamond"/>
              </a:rPr>
              <a:t>-2</a:t>
            </a:r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78279" y="766528"/>
            <a:ext cx="465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aramond"/>
                <a:cs typeface="Garamond"/>
              </a:rPr>
              <a:t>-3</a:t>
            </a:r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08936" y="754768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aramond"/>
                <a:cs typeface="Garamond"/>
              </a:rPr>
              <a:t>1</a:t>
            </a:r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70758" y="760648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aramond"/>
                <a:cs typeface="Garamond"/>
              </a:rPr>
              <a:t>2</a:t>
            </a:r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51175" y="766528"/>
            <a:ext cx="366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Garamond"/>
                <a:cs typeface="Garamond"/>
              </a:rPr>
              <a:t>3</a:t>
            </a:r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3" name="Up Arrow 2"/>
          <p:cNvSpPr/>
          <p:nvPr/>
        </p:nvSpPr>
        <p:spPr>
          <a:xfrm>
            <a:off x="4477362" y="1383811"/>
            <a:ext cx="113969" cy="374442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Up Arrow 31"/>
          <p:cNvSpPr/>
          <p:nvPr/>
        </p:nvSpPr>
        <p:spPr>
          <a:xfrm>
            <a:off x="4336704" y="1383811"/>
            <a:ext cx="113969" cy="374442"/>
          </a:xfrm>
          <a:prstGeom prst="upArrow">
            <a:avLst/>
          </a:prstGeom>
          <a:solidFill>
            <a:srgbClr val="0000FF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4623893" y="1400091"/>
            <a:ext cx="106159" cy="374442"/>
          </a:xfrm>
          <a:prstGeom prst="downArrow">
            <a:avLst/>
          </a:prstGeom>
          <a:solidFill>
            <a:srgbClr val="0000FF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63390" y="1286137"/>
            <a:ext cx="36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+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08" y="3566580"/>
            <a:ext cx="8344892" cy="214009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b="18865"/>
          <a:stretch/>
        </p:blipFill>
        <p:spPr>
          <a:xfrm>
            <a:off x="457200" y="3566579"/>
            <a:ext cx="4236766" cy="273587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1331" y="3965871"/>
            <a:ext cx="4411960" cy="174080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8939" y="3763848"/>
            <a:ext cx="451790" cy="23458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397" y="2129973"/>
            <a:ext cx="2590800" cy="67020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1518" y="2072125"/>
            <a:ext cx="2412918" cy="67921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0957" y="2012140"/>
            <a:ext cx="2020850" cy="79808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68107" y="3468899"/>
            <a:ext cx="3618693" cy="2735871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5177462" y="5690397"/>
            <a:ext cx="504721" cy="2844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640017" y="6160029"/>
            <a:ext cx="1871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Garamond"/>
                <a:cs typeface="Garamond"/>
              </a:rPr>
              <a:t>Omar et al., PRA (2006)</a:t>
            </a:r>
            <a:endParaRPr lang="en-US" sz="1400" dirty="0">
              <a:latin typeface="Garamond"/>
              <a:cs typeface="Garamond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21818" y="6098646"/>
            <a:ext cx="2266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Garamond"/>
                <a:cs typeface="Garamond"/>
              </a:rPr>
              <a:t>Travaglione</a:t>
            </a:r>
            <a:r>
              <a:rPr lang="en-US" sz="1400" dirty="0" smtClean="0">
                <a:latin typeface="Garamond"/>
                <a:cs typeface="Garamond"/>
              </a:rPr>
              <a:t> et al., PRA (2002)</a:t>
            </a:r>
            <a:endParaRPr lang="en-US" sz="1400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84321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40042E-6 -2.34422E-6 L 0.11208 -2.34422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4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6801E-6 4.07922E-6 L -0.10687 0.00231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44" y="1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2" grpId="2" animBg="1"/>
      <p:bldP spid="32" grpId="3" animBg="1"/>
      <p:bldP spid="14" grpId="0" animBg="1"/>
      <p:bldP spid="14" grpId="1" animBg="1"/>
      <p:bldP spid="15" grpId="0"/>
      <p:bldP spid="15" grpId="1"/>
      <p:bldP spid="19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80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Garamond"/>
                <a:cs typeface="Garamond"/>
              </a:rPr>
              <a:t>DTQW on a circle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52547-AEDB-4F44-9932-1E969E24125D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43198"/>
            <a:ext cx="3372796" cy="32350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483" y="3906165"/>
            <a:ext cx="3035433" cy="12436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63495" y="3386257"/>
            <a:ext cx="2916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 smtClean="0">
                <a:latin typeface="Garamond"/>
                <a:cs typeface="Garamond"/>
              </a:rPr>
              <a:t>Conditional Shift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69366" y="1064097"/>
            <a:ext cx="1992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 err="1" smtClean="0">
                <a:latin typeface="Garamond"/>
                <a:cs typeface="Garamond"/>
              </a:rPr>
              <a:t>Hadamard</a:t>
            </a:r>
            <a:endParaRPr lang="en-US" sz="2800" dirty="0" smtClean="0">
              <a:latin typeface="Garamond"/>
              <a:cs typeface="Garamond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3494" y="1603597"/>
            <a:ext cx="3007421" cy="7779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7409" y="2332601"/>
            <a:ext cx="2943506" cy="8285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187911" y="825777"/>
            <a:ext cx="4775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 smtClean="0">
                <a:latin typeface="Garamond"/>
                <a:cs typeface="Garamond"/>
              </a:rPr>
              <a:t>Transfer-matrix representation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12240" y="1520796"/>
            <a:ext cx="44550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400" dirty="0">
                <a:latin typeface="Garamond"/>
                <a:cs typeface="Garamond"/>
              </a:rPr>
              <a:t>The action of transfer-matrix T</a:t>
            </a:r>
            <a:r>
              <a:rPr lang="en-US" sz="2400" baseline="-25000" dirty="0">
                <a:latin typeface="Garamond"/>
                <a:cs typeface="Garamond"/>
              </a:rPr>
              <a:t>N</a:t>
            </a:r>
            <a:r>
              <a:rPr lang="en-US" sz="2400" dirty="0">
                <a:latin typeface="Garamond"/>
                <a:cs typeface="Garamond"/>
              </a:rPr>
              <a:t> </a:t>
            </a:r>
            <a:endParaRPr lang="en-US" sz="2400" dirty="0" smtClean="0">
              <a:latin typeface="Garamond"/>
              <a:cs typeface="Garamond"/>
            </a:endParaRPr>
          </a:p>
          <a:p>
            <a:r>
              <a:rPr lang="en-US" sz="2400" dirty="0">
                <a:latin typeface="Garamond"/>
                <a:cs typeface="Garamond"/>
              </a:rPr>
              <a:t> </a:t>
            </a:r>
            <a:r>
              <a:rPr lang="en-US" sz="2400" dirty="0" smtClean="0">
                <a:latin typeface="Garamond"/>
                <a:cs typeface="Garamond"/>
              </a:rPr>
              <a:t>    on </a:t>
            </a:r>
            <a:r>
              <a:rPr lang="en-US" sz="2400" dirty="0">
                <a:latin typeface="Garamond"/>
                <a:cs typeface="Garamond"/>
              </a:rPr>
              <a:t>the </a:t>
            </a:r>
            <a:r>
              <a:rPr lang="en-US" sz="2400" dirty="0" err="1" smtClean="0">
                <a:latin typeface="Garamond"/>
                <a:cs typeface="Garamond"/>
              </a:rPr>
              <a:t>j</a:t>
            </a:r>
            <a:r>
              <a:rPr lang="en-US" sz="2400" baseline="30000" dirty="0" err="1" smtClean="0">
                <a:latin typeface="Garamond"/>
                <a:cs typeface="Garamond"/>
              </a:rPr>
              <a:t>th</a:t>
            </a:r>
            <a:r>
              <a:rPr lang="en-US" sz="2400" dirty="0" smtClean="0">
                <a:latin typeface="Garamond"/>
                <a:cs typeface="Garamond"/>
              </a:rPr>
              <a:t>  </a:t>
            </a:r>
            <a:r>
              <a:rPr lang="en-US" sz="2400" dirty="0" err="1" smtClean="0">
                <a:latin typeface="Garamond"/>
                <a:cs typeface="Garamond"/>
              </a:rPr>
              <a:t>timestep</a:t>
            </a:r>
            <a:r>
              <a:rPr lang="en-US" sz="2400" dirty="0" smtClean="0">
                <a:latin typeface="Garamond"/>
                <a:cs typeface="Garamond"/>
              </a:rPr>
              <a:t>:</a:t>
            </a:r>
            <a:endParaRPr lang="en-US" sz="2400" dirty="0">
              <a:latin typeface="Garamond"/>
              <a:cs typeface="Garamond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04014" y="2356552"/>
            <a:ext cx="3138955" cy="5577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1871" y="2884087"/>
            <a:ext cx="3731871" cy="361878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6126" y="4777248"/>
            <a:ext cx="3243869" cy="55678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86127" y="5486400"/>
            <a:ext cx="3601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err="1" smtClean="0">
                <a:latin typeface="Garamond"/>
                <a:cs typeface="Garamond"/>
              </a:rPr>
              <a:t>Aharonov</a:t>
            </a:r>
            <a:r>
              <a:rPr lang="en-US" sz="2400" dirty="0" smtClean="0">
                <a:latin typeface="Garamond"/>
                <a:cs typeface="Garamond"/>
              </a:rPr>
              <a:t> et al. (2001)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err="1" smtClean="0">
                <a:latin typeface="Garamond"/>
                <a:cs typeface="Garamond"/>
              </a:rPr>
              <a:t>Bednarska</a:t>
            </a:r>
            <a:r>
              <a:rPr lang="en-US" sz="2400" dirty="0" smtClean="0">
                <a:latin typeface="Garamond"/>
                <a:cs typeface="Garamond"/>
              </a:rPr>
              <a:t> et al. (2003)</a:t>
            </a:r>
            <a:endParaRPr lang="en-US" sz="2400" dirty="0">
              <a:latin typeface="Garamond"/>
              <a:cs typeface="Garamond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3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1"/>
      <p:bldP spid="15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748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Garamond"/>
                <a:cs typeface="Garamond"/>
              </a:rPr>
              <a:t>Anderson localization – Tight-binding model</a:t>
            </a:r>
            <a:endParaRPr lang="en-US" sz="3600" dirty="0"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5518"/>
            <a:ext cx="8229600" cy="5410832"/>
          </a:xfrm>
        </p:spPr>
        <p:txBody>
          <a:bodyPr/>
          <a:lstStyle/>
          <a:p>
            <a:r>
              <a:rPr lang="en-US" dirty="0" smtClean="0">
                <a:latin typeface="Garamond"/>
                <a:cs typeface="Garamond"/>
              </a:rPr>
              <a:t>Tight-binding Hamiltonian (on a 1D lattice):</a:t>
            </a:r>
          </a:p>
          <a:p>
            <a:endParaRPr lang="en-US" dirty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Nearest-neighbor interaction:</a:t>
            </a:r>
          </a:p>
          <a:p>
            <a:endParaRPr lang="en-US" dirty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Eigenstates: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6123B-CF81-E14C-97F4-5D20CA3C4B02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2305" y="1761819"/>
            <a:ext cx="5584495" cy="9813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7842" y="3174743"/>
            <a:ext cx="5096055" cy="13718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148" y="4555475"/>
            <a:ext cx="4055696" cy="5989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6272" y="5086728"/>
            <a:ext cx="2897008" cy="1171494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10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5518"/>
            <a:ext cx="8229600" cy="541083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Exponential decay: </a:t>
            </a:r>
          </a:p>
          <a:p>
            <a:pPr lvl="1"/>
            <a:r>
              <a:rPr lang="en-US" dirty="0" smtClean="0">
                <a:latin typeface="Garamond"/>
                <a:cs typeface="Garamond"/>
              </a:rPr>
              <a:t>Localization length: </a:t>
            </a: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Participation ratio: </a:t>
            </a:r>
          </a:p>
          <a:p>
            <a:endParaRPr lang="en-US" dirty="0">
              <a:latin typeface="Garamond"/>
              <a:cs typeface="Garamond"/>
            </a:endParaRPr>
          </a:p>
          <a:p>
            <a:endParaRPr lang="en-US" i="1" dirty="0" smtClean="0">
              <a:latin typeface="Cambria"/>
              <a:cs typeface="Cambria"/>
            </a:endParaRPr>
          </a:p>
          <a:p>
            <a:r>
              <a:rPr lang="en-US" i="1" dirty="0" smtClean="0">
                <a:latin typeface="Cambria"/>
                <a:cs typeface="Cambria"/>
              </a:rPr>
              <a:t>n</a:t>
            </a:r>
            <a:r>
              <a:rPr lang="en-US" baseline="30000" dirty="0" smtClean="0">
                <a:latin typeface="Garamond"/>
                <a:cs typeface="Garamond"/>
              </a:rPr>
              <a:t>th</a:t>
            </a:r>
            <a:r>
              <a:rPr lang="en-US" dirty="0" smtClean="0">
                <a:latin typeface="Garamond"/>
                <a:cs typeface="Garamond"/>
              </a:rPr>
              <a:t> order moment:</a:t>
            </a:r>
          </a:p>
          <a:p>
            <a:pPr marL="0" indent="0">
              <a:buNone/>
            </a:pPr>
            <a:r>
              <a:rPr lang="en-US" sz="2400" dirty="0">
                <a:latin typeface="Garamond"/>
                <a:cs typeface="Garamond"/>
              </a:rPr>
              <a:t> </a:t>
            </a:r>
            <a:r>
              <a:rPr lang="en-US" sz="2400" dirty="0" smtClean="0">
                <a:latin typeface="Garamond"/>
                <a:cs typeface="Garamond"/>
              </a:rPr>
              <a:t>   </a:t>
            </a:r>
            <a:r>
              <a:rPr lang="en-US" sz="2000" dirty="0" smtClean="0">
                <a:latin typeface="Garamond"/>
                <a:cs typeface="Garamond"/>
              </a:rPr>
              <a:t>(we consider 1</a:t>
            </a:r>
            <a:r>
              <a:rPr lang="en-US" sz="2000" baseline="30000" dirty="0" smtClean="0">
                <a:latin typeface="Garamond"/>
                <a:cs typeface="Garamond"/>
              </a:rPr>
              <a:t>st</a:t>
            </a:r>
            <a:r>
              <a:rPr lang="en-US" sz="2000" dirty="0" smtClean="0">
                <a:latin typeface="Garamond"/>
                <a:cs typeface="Garamond"/>
              </a:rPr>
              <a:t> moment, i.e., </a:t>
            </a:r>
            <a:r>
              <a:rPr lang="en-US" sz="2000" i="1" dirty="0" smtClean="0">
                <a:latin typeface="Cambria"/>
                <a:cs typeface="Cambria"/>
              </a:rPr>
              <a:t>n</a:t>
            </a:r>
            <a:r>
              <a:rPr lang="en-US" sz="2000" dirty="0" smtClean="0">
                <a:latin typeface="Garamond"/>
                <a:cs typeface="Garamond"/>
              </a:rPr>
              <a:t>=1)</a:t>
            </a:r>
            <a:endParaRPr lang="en-US" sz="2000" dirty="0">
              <a:latin typeface="Garamond"/>
              <a:cs typeface="Garamon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1A87-1FF3-FC4D-A04B-8FDBF6A8A1CD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5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1974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Garamond"/>
                <a:cs typeface="Garamond"/>
              </a:rPr>
              <a:t>Anderson localization – Measures of localization</a:t>
            </a:r>
            <a:endParaRPr lang="en-US" sz="3600" dirty="0">
              <a:latin typeface="Garamond"/>
              <a:cs typeface="Garamond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527" y="1377894"/>
            <a:ext cx="3908253" cy="9827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8842" y="961798"/>
            <a:ext cx="3027004" cy="5894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3062" y="2800179"/>
            <a:ext cx="2782784" cy="14369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6527" y="5057266"/>
            <a:ext cx="4680273" cy="79293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5518"/>
            <a:ext cx="8229600" cy="5410832"/>
          </a:xfrm>
        </p:spPr>
        <p:txBody>
          <a:bodyPr/>
          <a:lstStyle/>
          <a:p>
            <a:r>
              <a:rPr lang="en-US" dirty="0" smtClean="0">
                <a:latin typeface="Garamond"/>
                <a:cs typeface="Garamond"/>
              </a:rPr>
              <a:t>Implementation:</a:t>
            </a:r>
          </a:p>
          <a:p>
            <a:endParaRPr lang="en-US" dirty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>
              <a:latin typeface="Garamond"/>
              <a:cs typeface="Garamon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03848-2B1C-8C4C-9085-D297F156154E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6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19748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Garamond"/>
                <a:cs typeface="Garamond"/>
              </a:rPr>
              <a:t>DTQW and Anderson localization</a:t>
            </a:r>
            <a:endParaRPr lang="en-US" sz="3600" dirty="0">
              <a:latin typeface="Garamond"/>
              <a:cs typeface="Garamond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70660"/>
          <a:stretch/>
        </p:blipFill>
        <p:spPr>
          <a:xfrm>
            <a:off x="457200" y="2269059"/>
            <a:ext cx="8229600" cy="6403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5861" y="954112"/>
            <a:ext cx="4428521" cy="6533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776145"/>
            <a:ext cx="5616676" cy="1828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2856" y="3776145"/>
            <a:ext cx="2404327" cy="1825256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14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38"/>
            <a:ext cx="8229600" cy="783568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Garamond"/>
                <a:cs typeface="Garamond"/>
              </a:rPr>
              <a:t>Superconducting qubits: Promises</a:t>
            </a:r>
            <a:endParaRPr lang="en-US" sz="4000" dirty="0"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8206"/>
            <a:ext cx="8229600" cy="5312157"/>
          </a:xfrm>
        </p:spPr>
        <p:txBody>
          <a:bodyPr/>
          <a:lstStyle/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Scalability:</a:t>
            </a:r>
          </a:p>
          <a:p>
            <a:endParaRPr lang="en-US" dirty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endParaRPr lang="en-US" dirty="0">
              <a:latin typeface="Garamond"/>
              <a:cs typeface="Garamond"/>
            </a:endParaRPr>
          </a:p>
          <a:p>
            <a:r>
              <a:rPr lang="en-US" dirty="0" err="1" smtClean="0">
                <a:latin typeface="Garamond"/>
                <a:cs typeface="Garamond"/>
              </a:rPr>
              <a:t>Tunability</a:t>
            </a:r>
            <a:r>
              <a:rPr lang="en-US" dirty="0" smtClean="0">
                <a:latin typeface="Garamond"/>
                <a:cs typeface="Garamond"/>
              </a:rPr>
              <a:t>:</a:t>
            </a:r>
          </a:p>
          <a:p>
            <a:endParaRPr lang="en-US" dirty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smtClean="0">
                <a:latin typeface="Garamond"/>
                <a:cs typeface="Garamond"/>
              </a:rPr>
              <a:t>Long Coherence:  T</a:t>
            </a:r>
            <a:r>
              <a:rPr lang="en-US" baseline="-25000" dirty="0" smtClean="0">
                <a:latin typeface="Garamond"/>
                <a:cs typeface="Garamond"/>
              </a:rPr>
              <a:t>1 </a:t>
            </a:r>
            <a:r>
              <a:rPr lang="en-US" dirty="0" smtClean="0">
                <a:latin typeface="Garamond"/>
                <a:cs typeface="Garamond"/>
              </a:rPr>
              <a:t>~ 60 </a:t>
            </a:r>
            <a:r>
              <a:rPr lang="en-US" i="1" dirty="0" err="1" smtClean="0">
                <a:latin typeface="Cambria"/>
                <a:ea typeface="Lucida Grande"/>
                <a:cs typeface="Cambria"/>
              </a:rPr>
              <a:t>μs</a:t>
            </a:r>
            <a:r>
              <a:rPr lang="en-US" i="1" dirty="0" smtClean="0">
                <a:latin typeface="Cambria"/>
                <a:ea typeface="Lucida Grande"/>
                <a:cs typeface="Cambria"/>
              </a:rPr>
              <a:t>.</a:t>
            </a:r>
            <a:endParaRPr lang="en-US" i="1" baseline="-25000" dirty="0">
              <a:latin typeface="Cambria"/>
              <a:cs typeface="Cambri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6E7C-8A39-724D-B869-0A8B195891F5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334" y="3288995"/>
            <a:ext cx="3581888" cy="2130802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34" t="29352" r="28202" b="24487"/>
          <a:stretch/>
        </p:blipFill>
        <p:spPr>
          <a:xfrm>
            <a:off x="3124201" y="1058206"/>
            <a:ext cx="3405582" cy="1903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82532" y="1006197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Garamond"/>
                <a:cs typeface="Garamond"/>
              </a:rPr>
              <a:t>UCSB</a:t>
            </a:r>
            <a:endParaRPr lang="en-US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54117" y="3326791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Garamond"/>
                <a:cs typeface="Garamond"/>
              </a:rPr>
              <a:t>UCSB</a:t>
            </a:r>
            <a:endParaRPr lang="en-US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60556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Garamond"/>
                <a:cs typeface="Garamond"/>
              </a:rPr>
              <a:t>In-situ qubits: Can’t hop between adjacent lattice sites</a:t>
            </a:r>
          </a:p>
          <a:p>
            <a:endParaRPr lang="en-US" dirty="0">
              <a:latin typeface="Garamond"/>
              <a:cs typeface="Garamond"/>
            </a:endParaRPr>
          </a:p>
          <a:p>
            <a:endParaRPr lang="en-US" dirty="0" smtClean="0">
              <a:latin typeface="Garamond"/>
              <a:cs typeface="Garamond"/>
            </a:endParaRPr>
          </a:p>
          <a:p>
            <a:r>
              <a:rPr lang="en-US" dirty="0" err="1" smtClean="0">
                <a:latin typeface="Garamond"/>
                <a:cs typeface="Garamond"/>
              </a:rPr>
              <a:t>Quasiparticles</a:t>
            </a:r>
            <a:r>
              <a:rPr lang="en-US" dirty="0" smtClean="0">
                <a:latin typeface="Garamond"/>
                <a:cs typeface="Garamond"/>
              </a:rPr>
              <a:t> are </a:t>
            </a:r>
            <a:r>
              <a:rPr lang="en-US" dirty="0" err="1" smtClean="0">
                <a:latin typeface="Garamond"/>
                <a:cs typeface="Garamond"/>
              </a:rPr>
              <a:t>spinless</a:t>
            </a:r>
            <a:r>
              <a:rPr lang="en-US" dirty="0" smtClean="0">
                <a:latin typeface="Garamond"/>
                <a:cs typeface="Garamond"/>
              </a:rPr>
              <a:t>.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35548-DD10-054D-A7F3-8845C618CB9D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8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38"/>
            <a:ext cx="8229600" cy="783568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Garamond"/>
                <a:cs typeface="Garamond"/>
              </a:rPr>
              <a:t>Superconducting qubits: Challenges</a:t>
            </a:r>
            <a:endParaRPr lang="en-US" sz="4000" dirty="0">
              <a:latin typeface="Garamond"/>
              <a:cs typeface="Garamond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7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864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Garamond"/>
                <a:cs typeface="Garamond"/>
              </a:rPr>
              <a:t>Simulating DTQW with SC qubits</a:t>
            </a:r>
            <a:endParaRPr lang="en-US" dirty="0">
              <a:latin typeface="Garamond"/>
              <a:cs typeface="Garamond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467" r="467"/>
          <a:stretch>
            <a:fillRect/>
          </a:stretch>
        </p:blipFill>
        <p:spPr>
          <a:xfrm>
            <a:off x="457200" y="994356"/>
            <a:ext cx="8229600" cy="125888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124B-E36A-DC43-8EAB-B510455999CD}" type="datetime1">
              <a:rPr lang="en-US" smtClean="0"/>
              <a:t>6/14/15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468A1-D67E-7249-8666-D86F8FEC198E}" type="slidenum">
              <a:rPr lang="en-US" smtClean="0"/>
              <a:t>9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22358" y="1432650"/>
            <a:ext cx="1263924" cy="5535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2114" y="1438530"/>
            <a:ext cx="1254780" cy="5535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61177" y="1432650"/>
            <a:ext cx="1254780" cy="5535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47263" y="1432650"/>
            <a:ext cx="1254780" cy="5535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61565" y="1422250"/>
            <a:ext cx="1254780" cy="56266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b="5978"/>
          <a:stretch/>
        </p:blipFill>
        <p:spPr>
          <a:xfrm>
            <a:off x="457200" y="2236963"/>
            <a:ext cx="2779514" cy="25438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6713" y="2253244"/>
            <a:ext cx="5450087" cy="42231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905" y="4925134"/>
            <a:ext cx="2356003" cy="143121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2562" y="544825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Cambria"/>
                <a:cs typeface="Cambria"/>
              </a:rPr>
              <a:t>xHadamard</a:t>
            </a:r>
            <a:endParaRPr lang="en-US" sz="1400" dirty="0">
              <a:latin typeface="Cambria"/>
              <a:cs typeface="Cambria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124" y="4780777"/>
            <a:ext cx="3333346" cy="1575573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2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200582" y="3760707"/>
            <a:ext cx="309345" cy="78144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 Congress, Edmonton,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26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9" grpId="0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14281</TotalTime>
  <Words>741</Words>
  <Application>Microsoft Macintosh PowerPoint</Application>
  <PresentationFormat>On-screen Show (4:3)</PresentationFormat>
  <Paragraphs>204</Paragraphs>
  <Slides>18</Slides>
  <Notes>2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Simulating Anderson localization via a quantum walk on a one-dimensional lattice of superconducting qubits </vt:lpstr>
      <vt:lpstr>Discrete Time Quantum Walk (DTQW)</vt:lpstr>
      <vt:lpstr>DTQW on a circle</vt:lpstr>
      <vt:lpstr>Anderson localization – Tight-binding model</vt:lpstr>
      <vt:lpstr>Anderson localization – Measures of localization</vt:lpstr>
      <vt:lpstr>DTQW and Anderson localization</vt:lpstr>
      <vt:lpstr>Superconducting qubits: Promises</vt:lpstr>
      <vt:lpstr>Superconducting qubits: Challenges</vt:lpstr>
      <vt:lpstr>Simulating DTQW with SC qubits</vt:lpstr>
      <vt:lpstr>Simulating DTQW: Results</vt:lpstr>
      <vt:lpstr>Simulating DTQW with disorder: Results</vt:lpstr>
      <vt:lpstr>Simulating DTQW with disorder: Results</vt:lpstr>
      <vt:lpstr>Designing gates</vt:lpstr>
      <vt:lpstr>8-qubit case: A near-term (?) experiment</vt:lpstr>
      <vt:lpstr>Summary and future directions</vt:lpstr>
      <vt:lpstr>Intrinsic errors and decoherence</vt:lpstr>
      <vt:lpstr>Anderson localization – Random Matrix Theory</vt:lpstr>
      <vt:lpstr>Anderson localization – Lyapunov exponent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Random Walk with Superconducting Qubits</dc:title>
  <dc:creator>Joydip Ghosh</dc:creator>
  <cp:lastModifiedBy>Joydip Ghosh</cp:lastModifiedBy>
  <cp:revision>261</cp:revision>
  <dcterms:created xsi:type="dcterms:W3CDTF">2013-10-18T02:35:12Z</dcterms:created>
  <dcterms:modified xsi:type="dcterms:W3CDTF">2015-06-16T05:49:59Z</dcterms:modified>
</cp:coreProperties>
</file>