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313" r:id="rId3"/>
    <p:sldId id="320" r:id="rId4"/>
    <p:sldId id="317" r:id="rId5"/>
    <p:sldId id="316" r:id="rId6"/>
    <p:sldId id="291" r:id="rId7"/>
    <p:sldId id="322" r:id="rId8"/>
    <p:sldId id="331" r:id="rId9"/>
    <p:sldId id="257" r:id="rId10"/>
    <p:sldId id="293" r:id="rId11"/>
    <p:sldId id="292" r:id="rId12"/>
    <p:sldId id="319" r:id="rId13"/>
    <p:sldId id="326" r:id="rId14"/>
    <p:sldId id="323" r:id="rId15"/>
    <p:sldId id="324" r:id="rId16"/>
    <p:sldId id="325" r:id="rId17"/>
    <p:sldId id="307" r:id="rId18"/>
    <p:sldId id="327" r:id="rId19"/>
    <p:sldId id="335" r:id="rId20"/>
    <p:sldId id="336" r:id="rId21"/>
    <p:sldId id="337" r:id="rId22"/>
    <p:sldId id="338" r:id="rId23"/>
    <p:sldId id="308" r:id="rId24"/>
    <p:sldId id="328" r:id="rId25"/>
    <p:sldId id="329" r:id="rId26"/>
    <p:sldId id="334" r:id="rId27"/>
    <p:sldId id="330" r:id="rId28"/>
    <p:sldId id="33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DDDDD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63663-9D78-4642-B8EB-80C6DCAF1D4D}" type="datetimeFigureOut">
              <a:rPr lang="en-US" smtClean="0"/>
              <a:t>6/14/2015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C4411-52E7-44AA-9D7E-ED8B574E8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1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1F90D-4777-4197-8378-4488D6997E6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3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1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5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24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209550"/>
            <a:ext cx="1905000" cy="457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E22C02-B9B1-4F70-921A-36D7A80B2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15"/>
          <p:cNvSpPr>
            <a:spLocks noGrp="1"/>
          </p:cNvSpPr>
          <p:nvPr>
            <p:ph type="title"/>
          </p:nvPr>
        </p:nvSpPr>
        <p:spPr>
          <a:xfrm>
            <a:off x="457200" y="88243"/>
            <a:ext cx="8229600" cy="6059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5"/>
          </p:nvPr>
        </p:nvSpPr>
        <p:spPr>
          <a:xfrm>
            <a:off x="496888" y="6396038"/>
            <a:ext cx="14160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1F08B-C7F5-DD4E-8E16-9F46CFC19D92}" type="datetime4">
              <a:rPr lang="en-US"/>
              <a:pPr>
                <a:defRPr/>
              </a:pPr>
              <a:t>June 14, 2015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>
          <a:xfrm>
            <a:off x="2057400" y="6400800"/>
            <a:ext cx="5029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5488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5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4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3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8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3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5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2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8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8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err="1" smtClean="0"/>
              <a:t>Ultracold</a:t>
            </a:r>
            <a:r>
              <a:rPr lang="en-US" dirty="0" smtClean="0"/>
              <a:t> Neutrons</a:t>
            </a:r>
            <a:r>
              <a:rPr lang="en-US" dirty="0"/>
              <a:t>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Neutron EDM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J. Martin</a:t>
            </a:r>
          </a:p>
          <a:p>
            <a:r>
              <a:rPr lang="en-US" i="1" dirty="0" smtClean="0"/>
              <a:t>The University of Winnipeg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3276600"/>
            <a:ext cx="9144000" cy="31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1612" tIns="195807" rIns="391612" bIns="195807" numCol="1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T. Adachi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E. Altiere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T. Andalib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C. Bidinosti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3,8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J. Birchall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M. Chin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 C. Davis</a:t>
            </a:r>
            <a:r>
              <a:rPr lang="it-IT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F. Doresty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M.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Gericke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S. Hansen-Romu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K. Hatanaka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B. Jamieson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S. Jeong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D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Jones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Katsika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S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Kawasaki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T Kikawa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5,6,1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A. Konaka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5,8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E.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Korkmaz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 , M. Lang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T. Lindner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L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Lee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Madison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Mammei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R. Mammei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J.W. Martin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Y. Masuda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R. Matsumiya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Matsuta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M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Mihara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E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Miller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T. Momose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S. Page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R. Picker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E. Pierre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6,5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W.D. Ramsay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Rebenitsch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J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Sonier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I. Tanihata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W.T.H. van Oers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Y. Watanabe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, and J.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Weinands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200" baseline="30000" dirty="0"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KEK, Tsukuba, Ibaraki,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The University of British Columbia,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The University of Winnipeg,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The University of Manitoba,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050" dirty="0">
                <a:latin typeface="Arial" pitchFamily="-111" charset="0"/>
                <a:ea typeface="ヒラギノ角ゴ Pro W3" pitchFamily="-111" charset="-128"/>
              </a:rPr>
              <a:t>TRIUMF,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105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fi-FI" sz="1050" dirty="0">
                <a:latin typeface="Arial" pitchFamily="-111" charset="0"/>
                <a:ea typeface="ヒラギノ角ゴ Pro W3" pitchFamily="-111" charset="-128"/>
              </a:rPr>
              <a:t>RCNP, Osaka, Japan (Osaka University, Osaka, Japan)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Northern BC, Prince George,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Osaka University, Osaka,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Simon Fraser University, Burnaby, BC, </a:t>
            </a:r>
            <a:r>
              <a:rPr lang="en-CA" sz="105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Canada</a:t>
            </a:r>
          </a:p>
        </p:txBody>
      </p:sp>
    </p:spTree>
    <p:extLst>
      <p:ext uri="{BB962C8B-B14F-4D97-AF65-F5344CB8AC3E}">
        <p14:creationId xmlns:p14="http://schemas.microsoft.com/office/powerpoint/2010/main" val="1338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26031" y="1219201"/>
            <a:ext cx="4145024" cy="5181599"/>
          </a:xfrm>
        </p:spPr>
        <p:txBody>
          <a:bodyPr>
            <a:normAutofit/>
          </a:bodyPr>
          <a:lstStyle/>
          <a:p>
            <a:r>
              <a:rPr lang="en-US" dirty="0" smtClean="0"/>
              <a:t>Overview/Goals:</a:t>
            </a:r>
          </a:p>
          <a:p>
            <a:pPr lvl="1"/>
            <a:r>
              <a:rPr lang="en-US" sz="2000" dirty="0" smtClean="0"/>
              <a:t>Our approach:  Spallation-driven superfluid-helium UCN source connected to room-temperature </a:t>
            </a:r>
            <a:r>
              <a:rPr lang="en-US" sz="2000" dirty="0" err="1" smtClean="0"/>
              <a:t>nEDM</a:t>
            </a:r>
            <a:r>
              <a:rPr lang="en-US" sz="2000" dirty="0" smtClean="0"/>
              <a:t> experiment.</a:t>
            </a:r>
          </a:p>
          <a:p>
            <a:pPr lvl="1"/>
            <a:r>
              <a:rPr lang="en-US" sz="2000" dirty="0" smtClean="0"/>
              <a:t>Present world’s best limit (Sussex/RAL/ILL)</a:t>
            </a:r>
            <a:br>
              <a:rPr lang="en-US" sz="2000" dirty="0" smtClean="0"/>
            </a:br>
            <a:r>
              <a:rPr lang="en-US" sz="2000" dirty="0" err="1" smtClean="0"/>
              <a:t>d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 &lt; 3 x 10</a:t>
            </a:r>
            <a:r>
              <a:rPr lang="en-US" sz="2000" baseline="30000" dirty="0" smtClean="0"/>
              <a:t>-26</a:t>
            </a:r>
            <a:r>
              <a:rPr lang="en-US" sz="2000" dirty="0" smtClean="0"/>
              <a:t> e-cm</a:t>
            </a:r>
          </a:p>
          <a:p>
            <a:pPr lvl="1"/>
            <a:r>
              <a:rPr lang="en-US" sz="2000" dirty="0" smtClean="0"/>
              <a:t>SM (CKM) lower bound</a:t>
            </a:r>
            <a:br>
              <a:rPr lang="en-US" sz="2000" dirty="0" smtClean="0"/>
            </a:br>
            <a:r>
              <a:rPr lang="en-US" sz="2000" dirty="0" err="1" smtClean="0"/>
              <a:t>d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 &gt;~ 10</a:t>
            </a:r>
            <a:r>
              <a:rPr lang="en-US" sz="2000" baseline="30000" dirty="0" smtClean="0"/>
              <a:t>-31</a:t>
            </a:r>
            <a:r>
              <a:rPr lang="en-US" sz="2000" dirty="0" smtClean="0"/>
              <a:t> e-cm</a:t>
            </a:r>
          </a:p>
          <a:p>
            <a:pPr lvl="1"/>
            <a:r>
              <a:rPr lang="en-US" sz="2000" dirty="0" smtClean="0"/>
              <a:t>Our goal sensitivity:</a:t>
            </a:r>
            <a:br>
              <a:rPr lang="en-US" sz="2000" dirty="0" smtClean="0"/>
            </a:br>
            <a:r>
              <a:rPr lang="el-GR" sz="2000" dirty="0" smtClean="0">
                <a:latin typeface="Times New Roman"/>
                <a:cs typeface="Times New Roman"/>
              </a:rPr>
              <a:t>δ</a:t>
            </a:r>
            <a:r>
              <a:rPr lang="en-US" sz="2000" dirty="0" err="1" smtClean="0"/>
              <a:t>d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 ~ 10</a:t>
            </a:r>
            <a:r>
              <a:rPr lang="en-US" sz="2000" baseline="30000" dirty="0" smtClean="0"/>
              <a:t>-27</a:t>
            </a:r>
            <a:r>
              <a:rPr lang="en-US" sz="2000" dirty="0" smtClean="0"/>
              <a:t> e-cm (“phase 2”)</a:t>
            </a:r>
            <a:br>
              <a:rPr lang="en-US" sz="2000" dirty="0" smtClean="0"/>
            </a:br>
            <a:r>
              <a:rPr lang="el-GR" sz="2000" dirty="0">
                <a:latin typeface="Times New Roman"/>
                <a:cs typeface="Times New Roman"/>
              </a:rPr>
              <a:t>δ</a:t>
            </a:r>
            <a:r>
              <a:rPr lang="en-US" sz="2000" dirty="0" err="1"/>
              <a:t>d</a:t>
            </a:r>
            <a:r>
              <a:rPr lang="en-US" sz="2000" baseline="-25000" dirty="0" err="1"/>
              <a:t>n</a:t>
            </a:r>
            <a:r>
              <a:rPr lang="en-US" sz="2000" dirty="0"/>
              <a:t> ~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-28</a:t>
            </a:r>
            <a:r>
              <a:rPr lang="en-US" sz="2000" dirty="0" smtClean="0"/>
              <a:t> e-cm (possible with source upgrades)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3434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Features of </a:t>
            </a:r>
            <a:r>
              <a:rPr lang="en-US" dirty="0" err="1" smtClean="0"/>
              <a:t>nEDM</a:t>
            </a:r>
            <a:r>
              <a:rPr lang="en-US" dirty="0" smtClean="0"/>
              <a:t> expt.:</a:t>
            </a:r>
          </a:p>
          <a:p>
            <a:pPr lvl="1"/>
            <a:r>
              <a:rPr lang="en-US" sz="2000" dirty="0" smtClean="0"/>
              <a:t>New UCN source with potential world-leading density</a:t>
            </a:r>
          </a:p>
          <a:p>
            <a:pPr lvl="1"/>
            <a:r>
              <a:rPr lang="en-US" sz="2000" dirty="0" smtClean="0"/>
              <a:t>Room temperature with flexibility e.g. to modify cell size in light of systematics vs. stats.</a:t>
            </a:r>
          </a:p>
          <a:p>
            <a:pPr lvl="1"/>
            <a:r>
              <a:rPr lang="en-US" sz="2000" dirty="0" smtClean="0"/>
              <a:t>New dual </a:t>
            </a:r>
            <a:r>
              <a:rPr lang="en-US" sz="2000" baseline="30000" dirty="0" smtClean="0"/>
              <a:t>129</a:t>
            </a:r>
            <a:r>
              <a:rPr lang="en-US" sz="2000" dirty="0" smtClean="0"/>
              <a:t>Xe 2-photon + </a:t>
            </a:r>
            <a:r>
              <a:rPr lang="en-US" sz="2000" baseline="30000" dirty="0" smtClean="0"/>
              <a:t>199</a:t>
            </a:r>
            <a:r>
              <a:rPr lang="en-US" sz="2000" dirty="0" smtClean="0"/>
              <a:t>Hg </a:t>
            </a:r>
            <a:r>
              <a:rPr lang="en-US" sz="2000" dirty="0" err="1" smtClean="0"/>
              <a:t>comagnetometer</a:t>
            </a:r>
            <a:r>
              <a:rPr lang="en-US" sz="2000" dirty="0" err="1"/>
              <a:t>s</a:t>
            </a:r>
            <a:endParaRPr lang="en-US" sz="2000" dirty="0" smtClean="0"/>
          </a:p>
          <a:p>
            <a:pPr lvl="1"/>
            <a:r>
              <a:rPr lang="en-US" sz="2000" dirty="0" smtClean="0"/>
              <a:t>Improved magnetic field control, diagnostics.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TRIUMF Neutron EDM Experiment</a:t>
            </a:r>
            <a:endParaRPr lang="de-DE" sz="2000" dirty="0"/>
          </a:p>
        </p:txBody>
      </p:sp>
      <p:sp>
        <p:nvSpPr>
          <p:cNvPr id="3" name="AutoShape 2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978069" y="5874523"/>
            <a:ext cx="2099520" cy="6721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noFill/>
          <a:ln w="19080">
            <a:solidFill>
              <a:srgbClr val="6600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72042" y="4698403"/>
            <a:ext cx="335880" cy="1427760"/>
          </a:xfrm>
          <a:custGeom>
            <a:avLst>
              <a:gd name="f0" fmla="val 5314"/>
              <a:gd name="f1" fmla="val 8209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21600 f8 1"/>
              <a:gd name="f17" fmla="*/ f12 f11 1"/>
              <a:gd name="f18" fmla="*/ f11 f7 1"/>
              <a:gd name="f19" fmla="*/ f13 f7 1"/>
              <a:gd name="f20" fmla="*/ f17 1 10800"/>
              <a:gd name="f21" fmla="+- f12 0 f20"/>
              <a:gd name="f22" fmla="*/ f21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2" r="f19" b="f16"/>
            <a:pathLst>
              <a:path w="21600" h="21600">
                <a:moveTo>
                  <a:pt x="f11" y="f5"/>
                </a:moveTo>
                <a:lnTo>
                  <a:pt x="f11" y="f12"/>
                </a:lnTo>
                <a:lnTo>
                  <a:pt x="f4" y="f12"/>
                </a:lnTo>
                <a:lnTo>
                  <a:pt x="f6" y="f4"/>
                </a:lnTo>
                <a:lnTo>
                  <a:pt x="f5" y="f12"/>
                </a:lnTo>
                <a:lnTo>
                  <a:pt x="f13" y="f12"/>
                </a:lnTo>
                <a:lnTo>
                  <a:pt x="f13" y="f5"/>
                </a:lnTo>
                <a:close/>
              </a:path>
            </a:pathLst>
          </a:custGeom>
          <a:solidFill>
            <a:srgbClr val="00FFFF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5" name="Freeform 14"/>
          <p:cNvSpPr/>
          <p:nvPr/>
        </p:nvSpPr>
        <p:spPr>
          <a:xfrm rot="1200000">
            <a:off x="7014026" y="6142812"/>
            <a:ext cx="886746" cy="21024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008000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860068" y="4698403"/>
            <a:ext cx="336240" cy="1427760"/>
          </a:xfrm>
          <a:custGeom>
            <a:avLst>
              <a:gd name="f0" fmla="val 5314"/>
              <a:gd name="f1" fmla="val 8362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21600 f8 1"/>
              <a:gd name="f17" fmla="*/ f12 f11 1"/>
              <a:gd name="f18" fmla="*/ f11 f7 1"/>
              <a:gd name="f19" fmla="*/ f13 f7 1"/>
              <a:gd name="f20" fmla="*/ f17 1 10800"/>
              <a:gd name="f21" fmla="+- f12 0 f20"/>
              <a:gd name="f22" fmla="*/ f21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2" r="f19" b="f16"/>
            <a:pathLst>
              <a:path w="21600" h="21600">
                <a:moveTo>
                  <a:pt x="f11" y="f5"/>
                </a:moveTo>
                <a:lnTo>
                  <a:pt x="f11" y="f12"/>
                </a:lnTo>
                <a:lnTo>
                  <a:pt x="f4" y="f12"/>
                </a:lnTo>
                <a:lnTo>
                  <a:pt x="f6" y="f4"/>
                </a:lnTo>
                <a:lnTo>
                  <a:pt x="f5" y="f12"/>
                </a:lnTo>
                <a:lnTo>
                  <a:pt x="f13" y="f12"/>
                </a:lnTo>
                <a:lnTo>
                  <a:pt x="f13" y="f5"/>
                </a:lnTo>
                <a:close/>
              </a:path>
            </a:pathLst>
          </a:custGeom>
          <a:solidFill>
            <a:srgbClr val="CC0066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596989" y="5911243"/>
            <a:ext cx="489600" cy="439200"/>
          </a:xfrm>
          <a:custGeom>
            <a:avLst/>
            <a:gdLst>
              <a:gd name="f0" fmla="val 0"/>
              <a:gd name="f1" fmla="val 280"/>
              <a:gd name="f2" fmla="val 251"/>
              <a:gd name="f3" fmla="val 227"/>
              <a:gd name="f4" fmla="val 235"/>
              <a:gd name="f5" fmla="val 238"/>
              <a:gd name="f6" fmla="val 200"/>
              <a:gd name="f7" fmla="val 275"/>
              <a:gd name="f8" fmla="val 171"/>
              <a:gd name="f9" fmla="val 270"/>
              <a:gd name="f10" fmla="val 142"/>
              <a:gd name="f11" fmla="val 222"/>
              <a:gd name="f12" fmla="val 100"/>
              <a:gd name="f13" fmla="val 195"/>
              <a:gd name="f14" fmla="val 78"/>
              <a:gd name="f15" fmla="val 168"/>
              <a:gd name="f16" fmla="val 56"/>
              <a:gd name="f17" fmla="val 145"/>
              <a:gd name="f18" fmla="val 52"/>
              <a:gd name="f19" fmla="val 113"/>
              <a:gd name="f20" fmla="val 39"/>
              <a:gd name="f21" fmla="val 81"/>
              <a:gd name="f22" fmla="val 26"/>
              <a:gd name="f23" fmla="val 24"/>
              <a:gd name="f24" fmla="val 8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80" h="251">
                <a:moveTo>
                  <a:pt x="f3" y="f2"/>
                </a:moveTo>
                <a:cubicBezTo>
                  <a:pt x="f4" y="f5"/>
                  <a:pt x="f1" y="f6"/>
                  <a:pt x="f7" y="f8"/>
                </a:cubicBez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0" y="f0"/>
                </a:cubicBezTo>
              </a:path>
            </a:pathLst>
          </a:custGeom>
          <a:noFill/>
          <a:ln w="31680">
            <a:solidFill>
              <a:srgbClr val="2323DC"/>
            </a:solidFill>
            <a:prstDash val="solid"/>
            <a:round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413487" y="4885402"/>
            <a:ext cx="352830" cy="3894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2000" i="0" u="none" strike="noStrike" kern="1200" dirty="0">
                <a:ln>
                  <a:noFill/>
                </a:ln>
                <a:solidFill>
                  <a:srgbClr val="00FFFF"/>
                </a:solidFill>
                <a:latin typeface="Arial" pitchFamily="34"/>
                <a:ea typeface="AR PL ShanHeiSun Uni" pitchFamily="2"/>
                <a:cs typeface="Tahoma" pitchFamily="2"/>
              </a:rPr>
              <a:t>B</a:t>
            </a:r>
          </a:p>
        </p:txBody>
      </p:sp>
      <p:sp>
        <p:nvSpPr>
          <p:cNvPr id="19" name="Freeform 18"/>
          <p:cNvSpPr/>
          <p:nvPr/>
        </p:nvSpPr>
        <p:spPr>
          <a:xfrm>
            <a:off x="6293456" y="4891429"/>
            <a:ext cx="502615" cy="399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x-none" sz="2000" i="0" u="none" strike="noStrike" kern="1200">
                <a:ln>
                  <a:noFill/>
                </a:ln>
                <a:solidFill>
                  <a:srgbClr val="CC0066"/>
                </a:solidFill>
                <a:latin typeface="OpenSymbol" pitchFamily="18"/>
                <a:ea typeface="OpenSymbol" pitchFamily="2"/>
                <a:cs typeface="OpenSymbol" pitchFamily="2"/>
              </a:rPr>
              <a:t>±</a:t>
            </a:r>
            <a:r>
              <a:rPr lang="en-CA" sz="2000" i="0" u="none" strike="noStrike" kern="1200" dirty="0">
                <a:ln>
                  <a:noFill/>
                </a:ln>
                <a:solidFill>
                  <a:srgbClr val="CC0066"/>
                </a:solidFill>
                <a:latin typeface="Arial" pitchFamily="34"/>
                <a:ea typeface="AR PL ShanHeiSun Uni" pitchFamily="2"/>
                <a:cs typeface="Tahoma" pitchFamily="2"/>
              </a:rPr>
              <a:t>E</a:t>
            </a:r>
          </a:p>
        </p:txBody>
      </p:sp>
      <p:sp>
        <p:nvSpPr>
          <p:cNvPr id="20" name="Straight Connector 19"/>
          <p:cNvSpPr/>
          <p:nvPr/>
        </p:nvSpPr>
        <p:spPr>
          <a:xfrm>
            <a:off x="7458462" y="4891429"/>
            <a:ext cx="212185" cy="0"/>
          </a:xfrm>
          <a:prstGeom prst="line">
            <a:avLst/>
          </a:prstGeom>
          <a:noFill/>
          <a:ln w="19080">
            <a:solidFill>
              <a:srgbClr val="00FF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>
            <a:off x="6560805" y="4931534"/>
            <a:ext cx="168120" cy="0"/>
          </a:xfrm>
          <a:prstGeom prst="line">
            <a:avLst/>
          </a:prstGeom>
          <a:noFill/>
          <a:ln w="19080">
            <a:solidFill>
              <a:srgbClr val="CC0066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766317" y="5596164"/>
            <a:ext cx="315384" cy="4087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2000" i="0" u="none" strike="noStrike" kern="1200" dirty="0">
                <a:ln>
                  <a:noFill/>
                </a:ln>
                <a:solidFill>
                  <a:srgbClr val="0070C0"/>
                </a:solidFill>
                <a:latin typeface="Symbol" pitchFamily="18"/>
                <a:ea typeface="AR PL ShanHeiSun Uni" pitchFamily="2"/>
                <a:cs typeface="Tahoma" pitchFamily="2"/>
              </a:rPr>
              <a:t></a:t>
            </a:r>
          </a:p>
        </p:txBody>
      </p:sp>
      <p:sp>
        <p:nvSpPr>
          <p:cNvPr id="23" name="Freeform 22"/>
          <p:cNvSpPr/>
          <p:nvPr/>
        </p:nvSpPr>
        <p:spPr>
          <a:xfrm>
            <a:off x="7895075" y="6333350"/>
            <a:ext cx="309998" cy="3894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2000" i="0" u="none" strike="noStrike" kern="1200" dirty="0">
                <a:ln>
                  <a:noFill/>
                </a:ln>
                <a:solidFill>
                  <a:srgbClr val="006600"/>
                </a:solidFill>
                <a:latin typeface="Arial" pitchFamily="34"/>
                <a:ea typeface="AR PL ShanHeiSun Uni" pitchFamily="2"/>
                <a:cs typeface="Tahoma" pitchFamily="2"/>
              </a:rPr>
              <a:t>J</a:t>
            </a:r>
          </a:p>
        </p:txBody>
      </p:sp>
      <p:sp>
        <p:nvSpPr>
          <p:cNvPr id="24" name="Straight Connector 23"/>
          <p:cNvSpPr/>
          <p:nvPr/>
        </p:nvSpPr>
        <p:spPr>
          <a:xfrm>
            <a:off x="7966014" y="6381590"/>
            <a:ext cx="168120" cy="0"/>
          </a:xfrm>
          <a:prstGeom prst="line">
            <a:avLst/>
          </a:prstGeom>
          <a:noFill/>
          <a:ln w="19080">
            <a:solidFill>
              <a:srgbClr val="008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>
                <a:spLocks noResize="1"/>
              </p:cNvSpPr>
              <p:nvPr/>
            </p:nvSpPr>
            <p:spPr>
              <a:xfrm>
                <a:off x="5636969" y="6607476"/>
                <a:ext cx="2781720" cy="434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/>
                        </a:rPr>
                        <m:t>h</m:t>
                      </m:r>
                      <m:r>
                        <m:rPr>
                          <m:sty m:val="p"/>
                        </m:rPr>
                        <a:rPr lang="en-US" sz="1400" i="0">
                          <a:latin typeface="Cambria Math"/>
                        </a:rPr>
                        <m:t>ν</m:t>
                      </m:r>
                      <m:r>
                        <a:rPr lang="en-US" sz="1400" i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i="0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i="1">
                          <a:latin typeface="Cambria Math"/>
                        </a:rPr>
                        <m:t>𝐵</m:t>
                      </m:r>
                      <m:r>
                        <a:rPr lang="en-US" sz="1400" i="0">
                          <a:latin typeface="Cambria Math"/>
                        </a:rPr>
                        <m:t>±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1400" i="0">
                              <a:latin typeface="Cambria Math"/>
                            </a:rPr>
                            <m:t>d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i="1"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en-US" sz="1400" i="0" dirty="0">
                  <a:latin typeface="Nimbus Sans L" pitchFamily="18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6969" y="6607476"/>
                <a:ext cx="2781720" cy="4345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Freeform 59"/>
          <p:cNvSpPr>
            <a:spLocks noChangeAspect="1"/>
          </p:cNvSpPr>
          <p:nvPr/>
        </p:nvSpPr>
        <p:spPr>
          <a:xfrm>
            <a:off x="4211056" y="4679617"/>
            <a:ext cx="719998" cy="630002"/>
          </a:xfrm>
          <a:custGeom>
            <a:avLst>
              <a:gd name="f0" fmla="val 13966"/>
              <a:gd name="f1" fmla="val 6385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CA" sz="1400" i="1" dirty="0" smtClean="0">
                <a:latin typeface="Nimbus Sans L" pitchFamily="18"/>
                <a:ea typeface="AR PL ShanHeiSun Uni" pitchFamily="2"/>
                <a:cs typeface="Tahoma" pitchFamily="2"/>
              </a:rPr>
              <a:t>t </a:t>
            </a:r>
            <a:r>
              <a:rPr lang="en-CA" sz="1400" i="1" dirty="0" smtClean="0">
                <a:latin typeface="Times New Roman"/>
                <a:ea typeface="AR PL ShanHeiSun Uni" pitchFamily="2"/>
                <a:cs typeface="Times New Roman"/>
              </a:rPr>
              <a:t>→ -t</a:t>
            </a:r>
            <a:endParaRPr lang="en-CA" sz="1400" b="0" i="1" u="none" strike="noStrike" kern="1200" dirty="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63" name="Freeform 62"/>
          <p:cNvSpPr>
            <a:spLocks noChangeAspect="1"/>
          </p:cNvSpPr>
          <p:nvPr/>
        </p:nvSpPr>
        <p:spPr>
          <a:xfrm>
            <a:off x="3896291" y="4743233"/>
            <a:ext cx="190438" cy="1906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FF6309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64" name="Freeform 63"/>
          <p:cNvSpPr>
            <a:spLocks noChangeAspect="1"/>
          </p:cNvSpPr>
          <p:nvPr/>
        </p:nvSpPr>
        <p:spPr>
          <a:xfrm>
            <a:off x="3896291" y="5020124"/>
            <a:ext cx="190438" cy="1904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C90016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70" name="Freeform 69"/>
          <p:cNvSpPr>
            <a:spLocks noChangeAspect="1"/>
          </p:cNvSpPr>
          <p:nvPr/>
        </p:nvSpPr>
        <p:spPr>
          <a:xfrm>
            <a:off x="5012094" y="4734260"/>
            <a:ext cx="190438" cy="1906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FF6309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71" name="Freeform 70"/>
          <p:cNvSpPr>
            <a:spLocks noChangeAspect="1"/>
          </p:cNvSpPr>
          <p:nvPr/>
        </p:nvSpPr>
        <p:spPr>
          <a:xfrm>
            <a:off x="5012094" y="5020124"/>
            <a:ext cx="190438" cy="1904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C90016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CA" sz="1800" b="0" i="0" u="none" strike="noStrike" kern="1200">
              <a:ln>
                <a:noFill/>
              </a:ln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991510" y="4572004"/>
            <a:ext cx="0" cy="8000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07313" y="4618779"/>
            <a:ext cx="0" cy="7542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854293" y="421105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</a:t>
            </a:r>
            <a:endParaRPr lang="en-US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4970096" y="420956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</a:t>
            </a:r>
            <a:endParaRPr 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3671597" y="4669241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695660" y="4961454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</a:t>
            </a:r>
            <a:endParaRPr lang="en-US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5131419" y="4669241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155482" y="4961454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77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rpicker\_Transfer\Talks, Poster\2013-10-10 KEK-TRIUMF Symposium\MesonHallv3bsmall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1" t="6216" r="8288" b="22976"/>
          <a:stretch/>
        </p:blipFill>
        <p:spPr bwMode="auto">
          <a:xfrm>
            <a:off x="-2" y="744544"/>
            <a:ext cx="9144002" cy="61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22C02-B9B1-4F70-921A-36D7A80B242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TRIUMF Facility Overview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BF30AE65-FD31-4358-AD0B-46A31E7A542C}" type="datetime4">
              <a:rPr lang="en-US" smtClean="0"/>
              <a:t>June 14, 2015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20692" y="3232072"/>
            <a:ext cx="1313180" cy="369332"/>
          </a:xfrm>
          <a:prstGeom prst="rect">
            <a:avLst/>
          </a:prstGeom>
          <a:noFill/>
          <a:scene3d>
            <a:camera prst="isometricOffAxis1Left">
              <a:rot lat="1200000" lon="240000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800" b="0" cap="none" spc="0" dirty="0" smtClean="0">
                <a:ln w="9525" cmpd="sng">
                  <a:solidFill>
                    <a:srgbClr val="8B181B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preliminary</a:t>
            </a:r>
            <a:endParaRPr lang="en-US" sz="1800" b="0" cap="none" spc="0" dirty="0">
              <a:ln w="9525" cmpd="sng">
                <a:solidFill>
                  <a:srgbClr val="8B181B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49082" y="4698750"/>
            <a:ext cx="866735" cy="707886"/>
          </a:xfrm>
          <a:prstGeom prst="rect">
            <a:avLst/>
          </a:prstGeom>
          <a:scene3d>
            <a:camera prst="isometricOffAxis2Top">
              <a:rot lat="18600000" lon="3600000" rev="1758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defTabSz="2508250"/>
            <a:r>
              <a:rPr lang="en-CA" sz="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</a:t>
            </a:r>
            <a:r>
              <a:rPr lang="en-CA" sz="8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magnet for proton irradiation facility</a:t>
            </a:r>
          </a:p>
        </p:txBody>
      </p:sp>
      <p:pic>
        <p:nvPicPr>
          <p:cNvPr id="24" name="Picture 51" descr="TRIUMFnewlogo07b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144" y="2641919"/>
            <a:ext cx="1280712" cy="356164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164638" y="3295458"/>
            <a:ext cx="577402" cy="261610"/>
          </a:xfrm>
          <a:prstGeom prst="rect">
            <a:avLst/>
          </a:prstGeom>
          <a:noFill/>
          <a:scene3d>
            <a:camera prst="isometricOffAxis1Right">
              <a:rot lat="1032193" lon="18776579" rev="21565606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CA" sz="1100" dirty="0" err="1" smtClean="0"/>
              <a:t>nEDM</a:t>
            </a:r>
            <a:endParaRPr lang="en-CA" sz="1100" dirty="0"/>
          </a:p>
        </p:txBody>
      </p:sp>
      <p:sp>
        <p:nvSpPr>
          <p:cNvPr id="42" name="Rectangle 41"/>
          <p:cNvSpPr/>
          <p:nvPr/>
        </p:nvSpPr>
        <p:spPr>
          <a:xfrm>
            <a:off x="-135273" y="4645482"/>
            <a:ext cx="246734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>
                <a:rot lat="1800000" lon="20580000" rev="0"/>
              </a:camera>
              <a:lightRig rig="threePt" dir="t"/>
            </a:scene3d>
          </a:bodyPr>
          <a:lstStyle/>
          <a:p>
            <a:pPr algn="ctr"/>
            <a:r>
              <a:rPr lang="en-US" sz="4000" b="1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</a:t>
            </a:r>
          </a:p>
          <a:p>
            <a:pPr algn="ctr"/>
            <a:endParaRPr lang="en-US" sz="4000" b="1" spc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4000" b="1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</a:t>
            </a:r>
            <a:endParaRPr lang="en-US" sz="4000" b="1" spc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81872" y="3572059"/>
            <a:ext cx="1661993" cy="830997"/>
          </a:xfrm>
          <a:prstGeom prst="rect">
            <a:avLst/>
          </a:prstGeom>
          <a:scene3d>
            <a:camera prst="isometricOffAxis2Top">
              <a:rot lat="3000000" lon="3300000" rev="3600000"/>
            </a:camera>
            <a:lightRig rig="threePt" dir="t"/>
          </a:scene3d>
        </p:spPr>
        <p:txBody>
          <a:bodyPr vert="horz" wrap="square">
            <a:spAutoFit/>
          </a:bodyPr>
          <a:lstStyle/>
          <a:p>
            <a:pPr defTabSz="2508250"/>
            <a:r>
              <a:rPr lang="en-CA" b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proton</a:t>
            </a:r>
          </a:p>
          <a:p>
            <a:pPr defTabSz="2508250"/>
            <a:r>
              <a:rPr lang="en-CA" b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therapy</a:t>
            </a:r>
            <a:endParaRPr lang="en-CA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6386" name="Picture 2" descr="C:\rpicker\_Transfer\Talks, Poster\2013-11-14 5YP Review\TRIUMF_logo_black_0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95"/>
          <a:stretch/>
        </p:blipFill>
        <p:spPr bwMode="auto">
          <a:xfrm>
            <a:off x="515289" y="5991666"/>
            <a:ext cx="403579" cy="43100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1800000" lon="2058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37468" y="4794220"/>
            <a:ext cx="813642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Kicker magnet</a:t>
            </a:r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727377" y="4253144"/>
            <a:ext cx="1107263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 err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Lambertson</a:t>
            </a:r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septum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668087" y="4782155"/>
            <a:ext cx="909754" cy="541076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dipole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823692" y="3844075"/>
            <a:ext cx="1025668" cy="541076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Spallation target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7823692" y="2452633"/>
            <a:ext cx="1103345" cy="779439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Cold </a:t>
            </a:r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moderator cryostat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5904682" y="2093547"/>
            <a:ext cx="932998" cy="541076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He-II cryostat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950801" y="2739610"/>
            <a:ext cx="860720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SC polarizer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3030579" y="2534803"/>
            <a:ext cx="1134059" cy="516945"/>
          </a:xfrm>
          <a:prstGeom prst="roundRect">
            <a:avLst/>
          </a:prstGeom>
          <a:solidFill>
            <a:srgbClr val="FFFFFF">
              <a:alpha val="58039"/>
            </a:srgbClr>
          </a:solidFill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18000" rIns="18000" bIns="18000" anchor="ctr">
            <a:spAutoFit/>
          </a:bodyPr>
          <a:lstStyle/>
          <a:p>
            <a:pPr defTabSz="2508250"/>
            <a:r>
              <a:rPr lang="en-CA" sz="1400" b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EDM experiment</a:t>
            </a:r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122964" y="4015599"/>
            <a:ext cx="2116036" cy="542281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770718">
            <a:off x="5049933" y="3851949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protons</a:t>
            </a:r>
            <a:endParaRPr lang="de-DE" sz="2800" b="1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580112" y="3601404"/>
            <a:ext cx="2060208" cy="43620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528714" y="3113724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UCNs</a:t>
            </a:r>
            <a:endParaRPr lang="de-DE" sz="2800" b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Oval 35"/>
          <p:cNvSpPr/>
          <p:nvPr/>
        </p:nvSpPr>
        <p:spPr>
          <a:xfrm>
            <a:off x="-208445" y="5623294"/>
            <a:ext cx="88232" cy="882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742064" y="355742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5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39417"/>
              </p:ext>
            </p:extLst>
          </p:nvPr>
        </p:nvGraphicFramePr>
        <p:xfrm>
          <a:off x="7143929" y="6203770"/>
          <a:ext cx="1871865" cy="5791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871865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future UCN facility</a:t>
                      </a:r>
                    </a:p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at TRIUMF</a:t>
                      </a:r>
                      <a:endParaRPr lang="de-DE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1240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49 0.02407 L 0.87899 -0.26644 " pathEditMode="relative" rAng="0" ptsTypes="AA">
                                      <p:cBhvr>
                                        <p:cTn id="29" dur="28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15" y="-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0" presetClass="pat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C -0.00678 -0.00139 -0.0132 -0.00324 -0.01997 -0.00463 C -0.0283 -0.00371 -0.03733 -0.0051 -0.04445 0.00139 C -0.0474 0.00092 -0.05053 0.00139 -0.0533 2.96296E-6 C -0.05591 -0.00116 -0.06007 -0.00602 -0.06007 -0.00602 C -0.06424 -0.00463 -0.06823 -0.00324 -0.07223 -0.00162 C -0.07987 0.00532 -0.07622 0.00347 -0.0823 0.00578 C -0.09046 0.01319 -0.08941 0.00833 -0.09671 0.00139 C -0.09983 -0.01135 -0.11424 0.00069 -0.12118 0.00277 C -0.13507 0.01227 -0.15122 0.00578 -0.16563 0.00139 C -0.16997 0.00185 -0.17448 0.00162 -0.17882 0.00277 C -0.1823 0.0037 -0.1849 0.01065 -0.18785 0.01319 C -0.20018 0.01157 -0.2007 0.00902 -0.21112 0.00578 C -0.21441 0.00463 -0.21789 0.0037 -0.22118 0.00277 C -0.22257 0.00231 -0.22553 0.00139 -0.22553 0.00139 C -0.23403 0.0037 -0.24271 0.00532 -0.25105 0.00879 C -0.2625 0.00648 -0.26598 0.00301 -0.27448 0.01018 C -0.28612 0.00787 -0.28924 0.00416 -0.3 0.00578 C -0.30851 0.00972 -0.31702 0.01157 -0.32553 0.01481 C -0.33941 0.01319 -0.34445 0.00926 -0.3566 0.0074 C -0.36077 0.00555 -0.36268 2.96296E-6 -0.36667 -0.00162 C -0.37344 -0.0044 -0.38073 -0.00371 -0.38785 -0.00463 C -0.39497 -0.00695 -0.39289 -0.0125 -0.39896 -0.01482 C -0.40296 -0.01621 -0.40712 -0.01598 -0.41112 -0.01644 C -0.4158 -0.01852 -0.41945 -0.01991 -0.42448 -0.02084 C -0.42553 -0.0213 -0.42691 -0.02107 -0.42778 -0.02223 C -0.42865 -0.02338 -0.42761 -0.02662 -0.42882 -0.02685 C -0.43125 -0.02732 -0.43559 -0.02385 -0.43559 -0.02385 C -0.43681 -0.03102 -0.43716 -0.0331 -0.4323 -0.03704 C -0.43073 -0.03658 -0.429 -0.03681 -0.42778 -0.03565 C -0.41945 -0.02848 -0.43334 -0.02223 -0.43664 -0.02084 C -0.43959 -0.01019 -0.43004 -0.01551 -0.42553 -0.01644 C -0.42448 -0.0169 -0.42257 -0.01644 -0.42223 -0.01783 C -0.42136 -0.02084 -0.425 -0.03079 -0.42674 -0.03264 C -0.42761 -0.03357 -0.429 -0.0338 -0.43004 -0.03426 C -0.43212 -0.03241 -0.4349 -0.03195 -0.43664 -0.02963 C -0.4382 -0.02755 -0.43889 -0.02084 -0.43889 -0.02084 " pathEditMode="relative" ptsTypes="ffffffffffffffffffffffffffffffffffffA">
                                      <p:cBhvr>
                                        <p:cTn id="5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14" grpId="0"/>
      <p:bldP spid="34" grpId="0"/>
      <p:bldP spid="36" grpId="0" animBg="1"/>
      <p:bldP spid="38" grpId="0" animBg="1"/>
      <p:bldP spid="3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4" b="4730"/>
          <a:stretch/>
        </p:blipFill>
        <p:spPr>
          <a:xfrm>
            <a:off x="304800" y="881434"/>
            <a:ext cx="4480172" cy="3473302"/>
          </a:xfrm>
          <a:prstGeom prst="rect">
            <a:avLst/>
          </a:prstGeom>
          <a:ln w="19050">
            <a:solidFill>
              <a:srgbClr val="0033CC"/>
            </a:solidFill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2322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2015 Highlights and 2016 plans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560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20955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91CFBF-7645-4924-8AFD-8AF84BD2BD37}" type="slidenum">
              <a:rPr lang="en-US" altLang="en-US" sz="1400" smtClean="0">
                <a:solidFill>
                  <a:prstClr val="white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>
              <a:solidFill>
                <a:prstClr val="white"/>
              </a:solidFill>
              <a:latin typeface="Times New Roman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506789" y="990600"/>
            <a:ext cx="2217611" cy="1672054"/>
            <a:chOff x="4055275" y="1251348"/>
            <a:chExt cx="4014828" cy="2520552"/>
          </a:xfrm>
        </p:grpSpPr>
        <p:sp>
          <p:nvSpPr>
            <p:cNvPr id="4" name="TextBox 3"/>
            <p:cNvSpPr txBox="1"/>
            <p:nvPr/>
          </p:nvSpPr>
          <p:spPr>
            <a:xfrm>
              <a:off x="4693408" y="1251348"/>
              <a:ext cx="3376695" cy="788732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0033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 smtClean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Location of </a:t>
              </a:r>
            </a:p>
            <a:p>
              <a:pPr algn="ctr"/>
              <a:r>
                <a:rPr lang="en-CA" sz="1400" dirty="0" smtClean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Spallation Target</a:t>
              </a:r>
              <a:endParaRPr lang="en-CA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Straight Arrow Connector 5"/>
            <p:cNvCxnSpPr>
              <a:stCxn id="4" idx="2"/>
            </p:cNvCxnSpPr>
            <p:nvPr/>
          </p:nvCxnSpPr>
          <p:spPr>
            <a:xfrm flipH="1">
              <a:off x="4055275" y="2040080"/>
              <a:ext cx="2326481" cy="1731820"/>
            </a:xfrm>
            <a:prstGeom prst="straightConnector1">
              <a:avLst/>
            </a:prstGeom>
            <a:ln w="19050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8" b="1271"/>
          <a:stretch/>
        </p:blipFill>
        <p:spPr>
          <a:xfrm>
            <a:off x="4950288" y="868247"/>
            <a:ext cx="4073345" cy="28964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93444" y="3886200"/>
            <a:ext cx="38266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Base shielding underneath UCN source</a:t>
            </a:r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5431944" y="882878"/>
            <a:ext cx="35916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Last </a:t>
            </a:r>
            <a:r>
              <a:rPr lang="en-CA" dirty="0" err="1" smtClean="0"/>
              <a:t>beamline</a:t>
            </a:r>
            <a:r>
              <a:rPr lang="en-CA" dirty="0" smtClean="0"/>
              <a:t> elements before target</a:t>
            </a:r>
            <a:endParaRPr lang="en-CA" dirty="0"/>
          </a:p>
        </p:txBody>
      </p:sp>
      <p:pic>
        <p:nvPicPr>
          <p:cNvPr id="1026" name="Picture 2" descr="http://nuclear.uwinnipeg.ca/physics_jeff/cutenews/uploads/IMAG0325-Kicker-Danfysik-10-Feb-2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40" y="4518586"/>
            <a:ext cx="3805495" cy="2141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371600" y="5949222"/>
            <a:ext cx="26869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Kicker magnet completed, readying for testing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4168676"/>
            <a:ext cx="39944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Design/safety review June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Target design review July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UCN source shipment Oct.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More reviews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Begin installation of final components January 2016.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First UCN fall 2016.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93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Roadmap Towards </a:t>
            </a: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endParaRPr lang="en-US" altLang="en-US" sz="2800" b="1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0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39000" y="206375"/>
            <a:ext cx="1905000" cy="4572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24A93A-D64E-4529-92D3-2A6A28A5C5F0}" type="slidenum">
              <a:rPr lang="en-US" altLang="en-US" sz="1400" b="1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b="1" smtClean="0">
              <a:solidFill>
                <a:srgbClr val="FFFFFF"/>
              </a:solidFill>
            </a:endParaRPr>
          </a:p>
        </p:txBody>
      </p:sp>
      <p:sp>
        <p:nvSpPr>
          <p:cNvPr id="45060" name="Text Box 8"/>
          <p:cNvSpPr txBox="1">
            <a:spLocks noChangeArrowheads="1"/>
          </p:cNvSpPr>
          <p:nvPr/>
        </p:nvSpPr>
        <p:spPr bwMode="auto">
          <a:xfrm>
            <a:off x="1" y="764314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000" dirty="0" err="1" smtClean="0">
                <a:solidFill>
                  <a:srgbClr val="0000FF"/>
                </a:solidFill>
                <a:latin typeface="Arial" charset="0"/>
                <a:ea typeface="Gill Sans" charset="0"/>
                <a:cs typeface="Gill Sans" charset="0"/>
                <a:sym typeface="Wingdings" pitchFamily="2" charset="2"/>
              </a:rPr>
              <a:t>nEDM</a:t>
            </a:r>
            <a:r>
              <a:rPr lang="en-US" altLang="en-US" sz="2000" dirty="0" smtClean="0">
                <a:solidFill>
                  <a:srgbClr val="0000FF"/>
                </a:solidFill>
                <a:latin typeface="Arial" charset="0"/>
                <a:ea typeface="Gill Sans" charset="0"/>
                <a:cs typeface="Gill Sans" charset="0"/>
                <a:sym typeface="Wingdings" pitchFamily="2" charset="2"/>
              </a:rPr>
              <a:t> experiment first priority (after UCN source commissioning)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0" t="1" r="12789" b="25970"/>
          <a:stretch/>
        </p:blipFill>
        <p:spPr bwMode="auto">
          <a:xfrm>
            <a:off x="746090" y="1482099"/>
            <a:ext cx="7651820" cy="428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2829297" y="2558364"/>
            <a:ext cx="309191" cy="36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531617" y="2462214"/>
            <a:ext cx="1602108" cy="1708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30698" y="2572651"/>
            <a:ext cx="1344510" cy="348018"/>
            <a:chOff x="1525935" y="2567888"/>
            <a:chExt cx="1344510" cy="348018"/>
          </a:xfrm>
        </p:grpSpPr>
        <p:sp>
          <p:nvSpPr>
            <p:cNvPr id="2" name="Rectangle 1"/>
            <p:cNvSpPr/>
            <p:nvPr/>
          </p:nvSpPr>
          <p:spPr bwMode="auto">
            <a:xfrm>
              <a:off x="1525935" y="2567888"/>
              <a:ext cx="1303362" cy="34801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531617" y="2618820"/>
              <a:ext cx="13388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UCN development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 bwMode="auto">
          <a:xfrm>
            <a:off x="3155620" y="2519639"/>
            <a:ext cx="1440000" cy="39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829297" y="2572651"/>
            <a:ext cx="154595" cy="348018"/>
          </a:xfrm>
          <a:prstGeom prst="line">
            <a:avLst/>
          </a:prstGeom>
          <a:solidFill>
            <a:srgbClr val="FFFF66"/>
          </a:solidFill>
          <a:ln w="28575" cap="flat" cmpd="sng" algn="ctr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766939" y="2409825"/>
            <a:ext cx="10951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 to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450157" y="2918364"/>
            <a:ext cx="928962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89000">
                <a:srgbClr val="CADEE0"/>
              </a:gs>
              <a:gs pos="71000">
                <a:srgbClr val="6F97AA"/>
              </a:gs>
              <a:gs pos="25000">
                <a:srgbClr val="003366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43489" y="2935167"/>
            <a:ext cx="511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</a:t>
            </a:r>
            <a:endParaRPr lang="en-CA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451060" y="2931356"/>
            <a:ext cx="2085827" cy="348018"/>
            <a:chOff x="1393519" y="2567888"/>
            <a:chExt cx="2085827" cy="348018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468396" y="2567888"/>
              <a:ext cx="1919458" cy="3480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3519" y="2618820"/>
              <a:ext cx="208582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Beamline,target</a:t>
              </a:r>
              <a:r>
                <a:rPr lang="en-CA" sz="105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</a:t>
              </a:r>
              <a:r>
                <a:rPr lang="en-CA" sz="105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shielding</a:t>
              </a:r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install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387487" y="4024523"/>
            <a:ext cx="109517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9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 to TRIUMF</a:t>
            </a:r>
            <a:endParaRPr lang="en-CA" sz="9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61" t="49713" r="32799" b="43788"/>
          <a:stretch/>
        </p:blipFill>
        <p:spPr bwMode="auto">
          <a:xfrm>
            <a:off x="4644020" y="4360745"/>
            <a:ext cx="2175317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 bwMode="auto">
          <a:xfrm>
            <a:off x="3715574" y="4377276"/>
            <a:ext cx="999301" cy="362999"/>
          </a:xfrm>
          <a:prstGeom prst="rect">
            <a:avLst/>
          </a:prstGeom>
          <a:gradFill>
            <a:gsLst>
              <a:gs pos="0">
                <a:srgbClr val="003366"/>
              </a:gs>
              <a:gs pos="70000">
                <a:srgbClr val="CADEE0"/>
              </a:gs>
              <a:gs pos="55000">
                <a:srgbClr val="6F97AA"/>
              </a:gs>
              <a:gs pos="20000">
                <a:srgbClr val="003366"/>
              </a:gs>
              <a:gs pos="100000">
                <a:schemeClr val="bg1"/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44915" y="4394079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</a:t>
            </a:r>
          </a:p>
          <a:p>
            <a:pPr algn="ctr"/>
            <a:r>
              <a:rPr lang="en-CA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</a:t>
            </a:r>
            <a:endParaRPr lang="en-CA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530682" y="4015824"/>
            <a:ext cx="1620000" cy="360000"/>
            <a:chOff x="1525935" y="2567888"/>
            <a:chExt cx="1620000" cy="360000"/>
          </a:xfrm>
        </p:grpSpPr>
        <p:sp>
          <p:nvSpPr>
            <p:cNvPr id="31" name="Rectangle 30"/>
            <p:cNvSpPr/>
            <p:nvPr/>
          </p:nvSpPr>
          <p:spPr bwMode="auto">
            <a:xfrm>
              <a:off x="1525935" y="2567888"/>
              <a:ext cx="1620000" cy="360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31617" y="2618820"/>
              <a:ext cx="129554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EDM development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 bwMode="auto">
          <a:xfrm>
            <a:off x="5721046" y="2738364"/>
            <a:ext cx="660062" cy="6959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79133" y="2918020"/>
            <a:ext cx="1462088" cy="362999"/>
            <a:chOff x="4519612" y="2918020"/>
            <a:chExt cx="1462088" cy="362999"/>
          </a:xfrm>
        </p:grpSpPr>
        <p:sp>
          <p:nvSpPr>
            <p:cNvPr id="19" name="Rectangle 18"/>
            <p:cNvSpPr/>
            <p:nvPr/>
          </p:nvSpPr>
          <p:spPr bwMode="auto">
            <a:xfrm>
              <a:off x="4519612" y="2918020"/>
              <a:ext cx="1462088" cy="362999"/>
            </a:xfrm>
            <a:prstGeom prst="rect">
              <a:avLst/>
            </a:prstGeom>
            <a:gradFill>
              <a:gsLst>
                <a:gs pos="40000">
                  <a:srgbClr val="990033"/>
                </a:gs>
                <a:gs pos="30000">
                  <a:srgbClr val="990033"/>
                </a:gs>
                <a:gs pos="20000">
                  <a:srgbClr val="990033"/>
                </a:gs>
                <a:gs pos="0">
                  <a:schemeClr val="bg1"/>
                </a:gs>
                <a:gs pos="60000">
                  <a:srgbClr val="990033"/>
                </a:gs>
                <a:gs pos="50000">
                  <a:srgbClr val="990033"/>
                </a:gs>
                <a:gs pos="100000">
                  <a:schemeClr val="bg1"/>
                </a:gs>
              </a:gsLst>
              <a:lin ang="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09966" y="2935166"/>
              <a:ext cx="7264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Source</a:t>
              </a:r>
            </a:p>
            <a:p>
              <a:pPr algn="ctr"/>
              <a:r>
                <a:rPr lang="en-CA" sz="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commission</a:t>
              </a:r>
              <a:endParaRPr lang="en-CA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200346" y="2917866"/>
            <a:ext cx="2023594" cy="362999"/>
            <a:chOff x="5838824" y="2917866"/>
            <a:chExt cx="2023594" cy="362999"/>
          </a:xfrm>
        </p:grpSpPr>
        <p:sp>
          <p:nvSpPr>
            <p:cNvPr id="21" name="Rectangle 20"/>
            <p:cNvSpPr/>
            <p:nvPr/>
          </p:nvSpPr>
          <p:spPr bwMode="auto">
            <a:xfrm>
              <a:off x="5838824" y="2917866"/>
              <a:ext cx="1995022" cy="362999"/>
            </a:xfrm>
            <a:prstGeom prst="rect">
              <a:avLst/>
            </a:prstGeom>
            <a:gradFill>
              <a:gsLst>
                <a:gs pos="0">
                  <a:srgbClr val="003366"/>
                </a:gs>
                <a:gs pos="75000">
                  <a:srgbClr val="CADEE0"/>
                </a:gs>
                <a:gs pos="55000">
                  <a:srgbClr val="6F97AA"/>
                </a:gs>
                <a:gs pos="30000">
                  <a:srgbClr val="003366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15200" y="2979191"/>
              <a:ext cx="154721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LD</a:t>
              </a:r>
              <a:r>
                <a:rPr lang="en-CA" sz="1050" baseline="-25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CA" sz="105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upgrade, Be bottle</a:t>
              </a:r>
              <a:endParaRPr lang="en-CA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689351" y="2311041"/>
            <a:ext cx="2819399" cy="574152"/>
            <a:chOff x="6849162" y="4452783"/>
            <a:chExt cx="2819399" cy="574152"/>
          </a:xfrm>
        </p:grpSpPr>
        <p:sp>
          <p:nvSpPr>
            <p:cNvPr id="34" name="TextBox 33"/>
            <p:cNvSpPr txBox="1"/>
            <p:nvPr/>
          </p:nvSpPr>
          <p:spPr>
            <a:xfrm>
              <a:off x="7679532" y="4452783"/>
              <a:ext cx="1989029" cy="52322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Commission B/L &amp; CN Spring ‘16</a:t>
              </a:r>
            </a:p>
          </p:txBody>
        </p:sp>
        <p:cxnSp>
          <p:nvCxnSpPr>
            <p:cNvPr id="35" name="Straight Arrow Connector 34"/>
            <p:cNvCxnSpPr>
              <a:stCxn id="34" idx="1"/>
            </p:cNvCxnSpPr>
            <p:nvPr/>
          </p:nvCxnSpPr>
          <p:spPr>
            <a:xfrm flipH="1">
              <a:off x="6849162" y="4714393"/>
              <a:ext cx="830370" cy="31254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1079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Phase 1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37849" y="768059"/>
            <a:ext cx="9035358" cy="5207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EDM Ramsey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apparatus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from RCNP, Osaka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exploit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higher UCN density 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at TRIUMF (also more </a:t>
            </a:r>
            <a:r>
              <a:rPr lang="en-CA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beamtime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available)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room temperature,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 small cell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, vertical loading, spherical B</a:t>
            </a:r>
            <a:r>
              <a:rPr lang="en-CA" sz="1800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coil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small incremental improvements until replaced by Phase 2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Active magnetic compensation system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 voltage</a:t>
            </a:r>
          </a:p>
          <a:p>
            <a:pPr marL="648000" lvl="1" indent="-180000"/>
            <a:r>
              <a:rPr lang="en-CA" sz="1400" b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high-flux detector</a:t>
            </a:r>
          </a:p>
          <a:p>
            <a:endParaRPr lang="en-US" sz="1800" kern="0" dirty="0"/>
          </a:p>
        </p:txBody>
      </p:sp>
      <p:pic>
        <p:nvPicPr>
          <p:cNvPr id="11" name="Picture 4" descr="C:\rpicker\_Transfer\_TRIUMF\UCN Collaboration\2014 UCN CDR\FullUCNCDR\Latex\pic\RCNP_EDMSet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0403"/>
            <a:ext cx="5011809" cy="328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rpicker\_Transfer\_TRIUMF\UCN Collaboration\2014 UCN CDR\FullUCNCDR\Latex\pic\UCNApparatu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45"/>
          <a:stretch/>
        </p:blipFill>
        <p:spPr bwMode="auto">
          <a:xfrm>
            <a:off x="4860758" y="2831432"/>
            <a:ext cx="4283242" cy="36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Tabelle 47"/>
          <p:cNvGraphicFramePr>
            <a:graphicFrameLocks noGrp="1"/>
          </p:cNvGraphicFramePr>
          <p:nvPr>
            <p:extLst/>
          </p:nvPr>
        </p:nvGraphicFramePr>
        <p:xfrm>
          <a:off x="6139441" y="6566282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at RCNP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Tabelle 47"/>
          <p:cNvGraphicFramePr>
            <a:graphicFrameLocks noGrp="1"/>
          </p:cNvGraphicFramePr>
          <p:nvPr>
            <p:extLst/>
          </p:nvPr>
        </p:nvGraphicFramePr>
        <p:xfrm>
          <a:off x="1254620" y="6513097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schematic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625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" y="765724"/>
            <a:ext cx="9103300" cy="58892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52322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rgbClr val="FFFFFF"/>
                </a:solidFill>
                <a:latin typeface="Arial" charset="0"/>
              </a:rPr>
              <a:t>Phase 2: Cold Moderator 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Upgrade to LD</a:t>
            </a:r>
            <a:r>
              <a:rPr lang="en-US" altLang="en-US" sz="2800" b="1" baseline="-25000" dirty="0" smtClean="0">
                <a:solidFill>
                  <a:srgbClr val="FFFFFF"/>
                </a:solidFill>
                <a:latin typeface="Arial" charset="0"/>
              </a:rPr>
              <a:t>2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</a:t>
            </a:r>
            <a:endParaRPr lang="en-US" altLang="en-US" sz="2800" b="1" dirty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268141" y="4052485"/>
            <a:ext cx="1601721" cy="1248612"/>
            <a:chOff x="7014058" y="4131462"/>
            <a:chExt cx="1601721" cy="1248612"/>
          </a:xfrm>
        </p:grpSpPr>
        <p:sp>
          <p:nvSpPr>
            <p:cNvPr id="6" name="TextBox 5"/>
            <p:cNvSpPr txBox="1"/>
            <p:nvPr/>
          </p:nvSpPr>
          <p:spPr>
            <a:xfrm>
              <a:off x="7014058" y="4131462"/>
              <a:ext cx="1601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dirty="0" smtClean="0">
                  <a:solidFill>
                    <a:srgbClr val="0033CC"/>
                  </a:solidFill>
                </a:rPr>
                <a:t>LD</a:t>
              </a:r>
              <a:r>
                <a:rPr lang="en-CA" baseline="-25000" dirty="0" smtClean="0">
                  <a:solidFill>
                    <a:srgbClr val="0033CC"/>
                  </a:solidFill>
                </a:rPr>
                <a:t>2</a:t>
              </a:r>
              <a:r>
                <a:rPr lang="en-CA" dirty="0" smtClean="0">
                  <a:solidFill>
                    <a:srgbClr val="0033CC"/>
                  </a:solidFill>
                </a:rPr>
                <a:t> Moderator</a:t>
              </a:r>
              <a:endParaRPr lang="en-CA" dirty="0">
                <a:solidFill>
                  <a:srgbClr val="0033CC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7284401" y="4500794"/>
              <a:ext cx="244549" cy="87928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161846" y="4028960"/>
            <a:ext cx="1536703" cy="1272137"/>
            <a:chOff x="7288336" y="3461606"/>
            <a:chExt cx="1536703" cy="1272137"/>
          </a:xfrm>
        </p:grpSpPr>
        <p:sp>
          <p:nvSpPr>
            <p:cNvPr id="15" name="TextBox 14"/>
            <p:cNvSpPr txBox="1"/>
            <p:nvPr/>
          </p:nvSpPr>
          <p:spPr>
            <a:xfrm>
              <a:off x="7288336" y="3461606"/>
              <a:ext cx="15367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dirty="0" smtClean="0">
                  <a:solidFill>
                    <a:srgbClr val="0033CC"/>
                  </a:solidFill>
                </a:rPr>
                <a:t>Outer Vacuum</a:t>
              </a:r>
            </a:p>
            <a:p>
              <a:pPr algn="ctr"/>
              <a:r>
                <a:rPr lang="en-CA" dirty="0" smtClean="0">
                  <a:solidFill>
                    <a:srgbClr val="0033CC"/>
                  </a:solidFill>
                </a:rPr>
                <a:t>Manifold/Pipe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8056691" y="4107937"/>
              <a:ext cx="332397" cy="62580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901062" y="836814"/>
            <a:ext cx="3223831" cy="5617659"/>
            <a:chOff x="1901062" y="836814"/>
            <a:chExt cx="3223831" cy="5617659"/>
          </a:xfrm>
        </p:grpSpPr>
        <p:grpSp>
          <p:nvGrpSpPr>
            <p:cNvPr id="10" name="Group 9"/>
            <p:cNvGrpSpPr/>
            <p:nvPr/>
          </p:nvGrpSpPr>
          <p:grpSpPr>
            <a:xfrm>
              <a:off x="2509284" y="836814"/>
              <a:ext cx="1889005" cy="2055242"/>
              <a:chOff x="6238930" y="2834259"/>
              <a:chExt cx="1889005" cy="2055242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603159" y="2834259"/>
                <a:ext cx="1524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A" dirty="0" smtClean="0"/>
                  <a:t>He-II Cryostat</a:t>
                </a:r>
                <a:endParaRPr lang="en-CA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>
                <a:off x="6238930" y="3203591"/>
                <a:ext cx="818707" cy="168591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1901062" y="5465132"/>
              <a:ext cx="3223831" cy="989341"/>
              <a:chOff x="7033043" y="3118596"/>
              <a:chExt cx="3223831" cy="989341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033043" y="3461606"/>
                <a:ext cx="20472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A" dirty="0" smtClean="0"/>
                  <a:t>Inner UCN Guide</a:t>
                </a:r>
              </a:p>
              <a:p>
                <a:pPr algn="ctr"/>
                <a:r>
                  <a:rPr lang="en-CA" dirty="0" smtClean="0"/>
                  <a:t>Superfluid Manifold</a:t>
                </a: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9080336" y="3118596"/>
                <a:ext cx="1176538" cy="6661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3" y="763738"/>
            <a:ext cx="5485715" cy="411428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5817016" y="754591"/>
            <a:ext cx="3316352" cy="267765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MCNPX Studies:</a:t>
            </a:r>
          </a:p>
          <a:p>
            <a:r>
              <a:rPr lang="en-C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UCN yield increased by 5-7 when D</a:t>
            </a:r>
            <a:r>
              <a:rPr lang="en-CA" sz="1600" baseline="-250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ice replaced by LD</a:t>
            </a:r>
            <a:r>
              <a:rPr lang="en-CA" sz="1600" baseline="-250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heat load on He-II cut in half!</a:t>
            </a:r>
            <a:endParaRPr lang="en-CA" sz="1600" baseline="30000" dirty="0" smtClean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en-CA" sz="16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Cryostat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Aluminum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125 Liquid Litres of D</a:t>
            </a:r>
            <a:r>
              <a:rPr lang="en-CA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90 W Heat 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Circulate LD</a:t>
            </a:r>
            <a:r>
              <a:rPr lang="en-CA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to remote condenser + </a:t>
            </a:r>
            <a:r>
              <a:rPr lang="en-C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-cooler</a:t>
            </a:r>
          </a:p>
        </p:txBody>
      </p:sp>
    </p:spTree>
    <p:extLst>
      <p:ext uri="{BB962C8B-B14F-4D97-AF65-F5344CB8AC3E}">
        <p14:creationId xmlns:p14="http://schemas.microsoft.com/office/powerpoint/2010/main" val="276452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err="1" smtClean="0">
                <a:solidFill>
                  <a:srgbClr val="FFFFFF"/>
                </a:solidFill>
                <a:latin typeface="Arial" charset="0"/>
              </a:rPr>
              <a:t>nEDM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 Phase 2 – circa 2019?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8642" y="768059"/>
            <a:ext cx="9035358" cy="3130886"/>
          </a:xfrm>
          <a:prstGeom prst="rect">
            <a:avLst/>
          </a:prstGeom>
        </p:spPr>
        <p:txBody>
          <a:bodyPr numCol="2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room temperature</a:t>
            </a:r>
            <a:endParaRPr lang="en-CA" sz="1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improvements</a:t>
            </a:r>
            <a:endParaRPr lang="en-CA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igher 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UCN density with LD</a:t>
            </a:r>
            <a:r>
              <a:rPr lang="en-CA" sz="1400" kern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 moderator</a:t>
            </a:r>
            <a:endParaRPr lang="en-CA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cells, probably “horizontal” 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loading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dual Xe/Hg </a:t>
            </a:r>
            <a:r>
              <a:rPr lang="en-CA" sz="1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improved magnetic environment</a:t>
            </a: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simultaneous counting of both </a:t>
            </a:r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polarizations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 defTabSz="457200">
              <a:spcBef>
                <a:spcPct val="0"/>
              </a:spcBef>
              <a:buFont typeface="Arial" charset="0"/>
              <a:buChar char="•"/>
            </a:pP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Sensitivity </a:t>
            </a:r>
            <a:r>
              <a:rPr lang="en-CA" sz="1800" kern="0" dirty="0">
                <a:latin typeface="Arial" panose="020B0604020202020204" pitchFamily="34" charset="0"/>
                <a:cs typeface="Arial" panose="020B0604020202020204" pitchFamily="34" charset="0"/>
              </a:rPr>
              <a:t>goal: </a:t>
            </a:r>
            <a:r>
              <a:rPr lang="en-US" sz="1800" i="1" dirty="0" err="1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d</a:t>
            </a:r>
            <a:r>
              <a:rPr lang="en-US" sz="1800" baseline="-25000" dirty="0" err="1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n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 &lt; 10</a:t>
            </a:r>
            <a:r>
              <a:rPr lang="en-US" sz="1800" baseline="300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-27 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e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  <a:cs typeface="Times New Roman" pitchFamily="18" charset="0"/>
                <a:sym typeface="Symbol" pitchFamily="18" charset="2"/>
              </a:rPr>
              <a:t>·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  <a:ea typeface="ヒラギノ角ゴ Pro W3" pitchFamily="-111" charset="-128"/>
              </a:rPr>
              <a:t>cm</a:t>
            </a:r>
          </a:p>
          <a:p>
            <a:pPr marL="0" indent="0">
              <a:buNone/>
            </a:pPr>
            <a:endParaRPr lang="en-CA" sz="1800" kern="0" dirty="0" smtClean="0"/>
          </a:p>
          <a:p>
            <a:pPr marL="0" indent="0">
              <a:buNone/>
            </a:pPr>
            <a:endParaRPr lang="en-CA" sz="1800" kern="0" dirty="0"/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ongoing </a:t>
            </a:r>
            <a:r>
              <a:rPr lang="en-CA" sz="1800" kern="0" dirty="0">
                <a:latin typeface="Arial" panose="020B0604020202020204" pitchFamily="34" charset="0"/>
                <a:cs typeface="Arial" panose="020B0604020202020204" pitchFamily="34" charset="0"/>
              </a:rPr>
              <a:t>extensive R&amp;D program</a:t>
            </a:r>
          </a:p>
          <a:p>
            <a:pPr marL="432000" lvl="1" indent="-180000"/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fields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UCN detector</a:t>
            </a:r>
          </a:p>
          <a:p>
            <a:pPr marL="432000" lvl="1" indent="-180000"/>
            <a:r>
              <a:rPr lang="en-CA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lvl="1" indent="-180000"/>
            <a:r>
              <a:rPr lang="en-CA" sz="1400" kern="0" dirty="0">
                <a:latin typeface="Arial" panose="020B0604020202020204" pitchFamily="34" charset="0"/>
                <a:cs typeface="Arial" panose="020B0604020202020204" pitchFamily="34" charset="0"/>
              </a:rPr>
              <a:t>HV/EDM cell</a:t>
            </a:r>
          </a:p>
          <a:p>
            <a:pPr marL="432000" lvl="1" indent="-180000"/>
            <a:r>
              <a:rPr lang="en-CA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simulations</a:t>
            </a:r>
            <a:endParaRPr lang="en-CA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96888" y="6142928"/>
            <a:ext cx="141605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366EB59-53C8-4B7B-84AC-C8926B763D98}" type="datetime4">
              <a:rPr lang="en-US"/>
              <a:pPr/>
              <a:t>June 14, 2015</a:t>
            </a:fld>
            <a:endParaRPr lang="en-US" dirty="0"/>
          </a:p>
        </p:txBody>
      </p:sp>
      <p:pic>
        <p:nvPicPr>
          <p:cNvPr id="7" name="Picture 2" descr="C:\rpicker\_priv\UCN CDR\pic\UCN-EDMsketch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3" t="28009" r="1404" b="20846"/>
          <a:stretch/>
        </p:blipFill>
        <p:spPr bwMode="auto">
          <a:xfrm>
            <a:off x="0" y="3728089"/>
            <a:ext cx="9255212" cy="271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4489" flipH="1">
            <a:off x="8357792" y="5356241"/>
            <a:ext cx="477390" cy="4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18795222">
            <a:off x="7643135" y="608358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 smtClean="0">
                <a:solidFill>
                  <a:srgbClr val="005BA8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1" charset="0"/>
                <a:ea typeface="ヒラギノ角ゴ Pro W3" pitchFamily="-111" charset="-128"/>
              </a:rPr>
              <a:t>protons</a:t>
            </a:r>
            <a:endParaRPr lang="de-DE" b="1" dirty="0">
              <a:solidFill>
                <a:srgbClr val="005BA8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221634" y="4093096"/>
            <a:ext cx="910893" cy="472973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moderator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cryostat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35635" y="4640286"/>
            <a:ext cx="1044184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He-II volume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219130" y="4060923"/>
            <a:ext cx="1026209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SC polarizer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70354" y="6295411"/>
            <a:ext cx="1328501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 UCN detectors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47967" y="5551250"/>
            <a:ext cx="1022371" cy="472973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spin flipper/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analyzer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162333" y="4632264"/>
            <a:ext cx="982091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UCN switch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86210" y="4183454"/>
            <a:ext cx="1830582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inner passive shielding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41042" y="4562131"/>
            <a:ext cx="955947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EDM cell(s)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71683" y="2999504"/>
            <a:ext cx="42434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pc="50" dirty="0" smtClean="0">
                <a:ln w="13500">
                  <a:solidFill>
                    <a:srgbClr val="005BA8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5BA8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-111" charset="0"/>
                <a:ea typeface="ヒラギノ角ゴ Pro W3" pitchFamily="-111" charset="-128"/>
              </a:rPr>
              <a:t>possible topology</a:t>
            </a:r>
            <a:endParaRPr lang="en-US" sz="3600" b="1" spc="50" dirty="0">
              <a:ln w="13500">
                <a:solidFill>
                  <a:srgbClr val="005BA8">
                    <a:shade val="2500"/>
                    <a:alpha val="6500"/>
                  </a:srgbClr>
                </a:solidFill>
                <a:prstDash val="solid"/>
              </a:ln>
              <a:solidFill>
                <a:srgbClr val="005BA8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-111" charset="0"/>
              <a:ea typeface="ヒラギノ角ゴ Pro W3" pitchFamily="-111" charset="-128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96888" y="6295411"/>
            <a:ext cx="20056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50113" y="6249986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6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2.5 m</a:t>
            </a:r>
            <a:endParaRPr lang="en-CA" sz="1600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09550" y="3869128"/>
            <a:ext cx="2523354" cy="2291308"/>
          </a:xfrm>
          <a:prstGeom prst="rect">
            <a:avLst/>
          </a:prstGeom>
          <a:noFill/>
          <a:ln w="19050" cap="flat" cmpd="sng" algn="ctr">
            <a:solidFill>
              <a:srgbClr val="0033CC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338032" y="3645835"/>
            <a:ext cx="2157520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magnetically shielded room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243339" y="5426103"/>
            <a:ext cx="740641" cy="36163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207" y="5387868"/>
            <a:ext cx="384981" cy="38772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7641127" y="5700789"/>
            <a:ext cx="833077" cy="860589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921379" y="5472244"/>
            <a:ext cx="1374074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pallation target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0" y="5063232"/>
            <a:ext cx="701095" cy="268661"/>
          </a:xfrm>
          <a:prstGeom prst="roundRect">
            <a:avLst/>
          </a:prstGeom>
          <a:ln w="19050">
            <a:solidFill>
              <a:srgbClr val="8B181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54000" tIns="28800" rIns="54000" bIns="28800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HV feed</a:t>
            </a:r>
            <a:endParaRPr lang="en-CA" sz="1200" b="1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180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rpicker\_Transfer\Talks, Poster\2014-05-12 ACOT\material\DetectorAssembly2_solid_2014040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" t="-316" r="8425" b="4843"/>
          <a:stretch/>
        </p:blipFill>
        <p:spPr bwMode="auto">
          <a:xfrm>
            <a:off x="6787979" y="1180237"/>
            <a:ext cx="2245460" cy="220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477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Canadian EDM R&amp;D</a:t>
            </a:r>
            <a:endParaRPr lang="en-CA" dirty="0"/>
          </a:p>
        </p:txBody>
      </p:sp>
      <p:sp>
        <p:nvSpPr>
          <p:cNvPr id="66" name="Rectangle 65"/>
          <p:cNvSpPr/>
          <p:nvPr/>
        </p:nvSpPr>
        <p:spPr>
          <a:xfrm>
            <a:off x="31076" y="3568386"/>
            <a:ext cx="3794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Dual Co-magnetometer</a:t>
            </a: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75460" y="751501"/>
            <a:ext cx="4052657" cy="2680152"/>
          </a:xfrm>
          <a:prstGeom prst="roundRect">
            <a:avLst>
              <a:gd name="adj" fmla="val 474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Myriad 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02100" y="698232"/>
            <a:ext cx="4159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Magnetic environment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  <a:p>
            <a:pPr lvl="0" algn="ctr" defTabSz="914400">
              <a:spcBef>
                <a:spcPts val="0"/>
              </a:spcBef>
            </a:pP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234649" y="751500"/>
            <a:ext cx="4843694" cy="3593909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tangle 68"/>
          <p:cNvSpPr/>
          <p:nvPr/>
        </p:nvSpPr>
        <p:spPr>
          <a:xfrm>
            <a:off x="4387296" y="6982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UCN detection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925687" y="4398678"/>
            <a:ext cx="5152656" cy="2319492"/>
            <a:chOff x="3925687" y="4398678"/>
            <a:chExt cx="5152656" cy="2319492"/>
          </a:xfrm>
        </p:grpSpPr>
        <p:sp>
          <p:nvSpPr>
            <p:cNvPr id="39" name="Rounded Rectangle 38"/>
            <p:cNvSpPr/>
            <p:nvPr/>
          </p:nvSpPr>
          <p:spPr>
            <a:xfrm>
              <a:off x="3925687" y="4417615"/>
              <a:ext cx="5152656" cy="2300555"/>
            </a:xfrm>
            <a:prstGeom prst="roundRect">
              <a:avLst>
                <a:gd name="adj" fmla="val 4743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925687" y="4398678"/>
              <a:ext cx="50052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>
                <a:spcBef>
                  <a:spcPts val="2200"/>
                </a:spcBef>
              </a:pPr>
              <a:r>
                <a:rPr lang="en-US" kern="0" smtClean="0">
                  <a:solidFill>
                    <a:srgbClr val="113F7C"/>
                  </a:solidFill>
                  <a:latin typeface="Myriad Pro"/>
                  <a:ea typeface="ＭＳ Ｐゴシック" pitchFamily="-109" charset="-128"/>
                </a:rPr>
                <a:t>Electric field, UCN cell</a:t>
              </a:r>
              <a:endParaRPr lang="en-US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  <a:p>
              <a:pPr lvl="0" algn="ctr" defTabSz="914400">
                <a:spcBef>
                  <a:spcPts val="0"/>
                </a:spcBef>
              </a:pPr>
              <a:endParaRPr lang="en-US" sz="1200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669189" y="3174740"/>
            <a:ext cx="1269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smtClean="0">
                <a:solidFill>
                  <a:schemeClr val="bg1"/>
                </a:solidFill>
              </a:rPr>
              <a:t>UCNA @ LANL</a:t>
            </a:r>
            <a:endParaRPr lang="de-DE" sz="1200" b="1">
              <a:solidFill>
                <a:schemeClr val="bg1"/>
              </a:solidFill>
            </a:endParaRPr>
          </a:p>
        </p:txBody>
      </p:sp>
      <p:graphicFrame>
        <p:nvGraphicFramePr>
          <p:cNvPr id="45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29923"/>
              </p:ext>
            </p:extLst>
          </p:nvPr>
        </p:nvGraphicFramePr>
        <p:xfrm>
          <a:off x="2262928" y="2904224"/>
          <a:ext cx="1662760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662760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Cylindrical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shells of the</a:t>
                      </a:r>
                    </a:p>
                    <a:p>
                      <a:pPr algn="l"/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4 layer FM shield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279" y="1190674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active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passive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creation of stable, homogeneous B fields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Precision atomic magnetometry and SQUIDs</a:t>
            </a:r>
            <a:endParaRPr lang="de-DE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4260048" y="1092169"/>
            <a:ext cx="2654224" cy="29378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Need faster detectors</a:t>
            </a:r>
            <a:endParaRPr lang="en-US" sz="1400" dirty="0"/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Li </a:t>
            </a:r>
            <a:r>
              <a:rPr lang="en-US" sz="1400" dirty="0"/>
              <a:t>glass scintillators + </a:t>
            </a:r>
            <a:r>
              <a:rPr lang="en-US" sz="1400" dirty="0" err="1"/>
              <a:t>lightguide</a:t>
            </a:r>
            <a:r>
              <a:rPr lang="en-US" sz="1400" dirty="0"/>
              <a:t> + </a:t>
            </a:r>
            <a:r>
              <a:rPr lang="en-US" sz="1400" dirty="0" smtClean="0"/>
              <a:t>PMTs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Test run in August 2015 at PSI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R&amp;D towards dual detectors which count both spin states simultaneously.</a:t>
            </a:r>
            <a:endParaRPr lang="en-US" sz="1400" dirty="0"/>
          </a:p>
        </p:txBody>
      </p:sp>
      <p:sp>
        <p:nvSpPr>
          <p:cNvPr id="60" name="Rectangle 59"/>
          <p:cNvSpPr/>
          <p:nvPr/>
        </p:nvSpPr>
        <p:spPr>
          <a:xfrm>
            <a:off x="3775053" y="27719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CA" sz="1400" dirty="0" smtClean="0"/>
              <a:t>n+</a:t>
            </a:r>
            <a:r>
              <a:rPr lang="en-CA" sz="1400" baseline="30000" dirty="0" smtClean="0"/>
              <a:t>6</a:t>
            </a:r>
            <a:r>
              <a:rPr lang="en-CA" sz="1400" dirty="0" smtClean="0"/>
              <a:t>Li→</a:t>
            </a:r>
            <a:r>
              <a:rPr lang="en-CA" sz="1400" baseline="30000" dirty="0" smtClean="0"/>
              <a:t>3</a:t>
            </a:r>
            <a:r>
              <a:rPr lang="en-CA" sz="1400" dirty="0" smtClean="0"/>
              <a:t>H </a:t>
            </a:r>
            <a:r>
              <a:rPr lang="en-CA" sz="1050" dirty="0" smtClean="0"/>
              <a:t>(2.74 MeV) </a:t>
            </a:r>
            <a:r>
              <a:rPr lang="en-CA" sz="1400" dirty="0" smtClean="0"/>
              <a:t>+</a:t>
            </a:r>
            <a:r>
              <a:rPr lang="en-CA" sz="1400" baseline="30000" dirty="0" smtClean="0"/>
              <a:t>4</a:t>
            </a:r>
            <a:r>
              <a:rPr lang="en-CA" sz="1400" dirty="0" smtClean="0"/>
              <a:t>He </a:t>
            </a:r>
            <a:r>
              <a:rPr lang="en-CA" sz="1050" dirty="0" smtClean="0"/>
              <a:t>(2.05 MeV)</a:t>
            </a:r>
            <a:endParaRPr lang="en-CA" sz="1050" dirty="0"/>
          </a:p>
        </p:txBody>
      </p:sp>
      <p:graphicFrame>
        <p:nvGraphicFramePr>
          <p:cNvPr id="6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855340"/>
              </p:ext>
            </p:extLst>
          </p:nvPr>
        </p:nvGraphicFramePr>
        <p:xfrm>
          <a:off x="7575981" y="3592511"/>
          <a:ext cx="1461845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46184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UCN detection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scheme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3960281" y="4833603"/>
            <a:ext cx="2959808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/>
              <a:t>dielectric strength of Xe at 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-3</a:t>
            </a:r>
            <a:r>
              <a:rPr lang="en-US" sz="1400" dirty="0"/>
              <a:t> </a:t>
            </a:r>
            <a:r>
              <a:rPr lang="en-US" sz="1400" dirty="0" smtClean="0"/>
              <a:t>mbar </a:t>
            </a:r>
            <a:r>
              <a:rPr lang="en-US" sz="1400" dirty="0"/>
              <a:t>unknown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50x100 </a:t>
            </a:r>
            <a:r>
              <a:rPr lang="en-US" sz="1400" dirty="0"/>
              <a:t>mm cylindrical test </a:t>
            </a:r>
            <a:r>
              <a:rPr lang="en-US" sz="1400" dirty="0" smtClean="0"/>
              <a:t>cell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gas breakdown studies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material studies</a:t>
            </a:r>
          </a:p>
        </p:txBody>
      </p:sp>
      <p:pic>
        <p:nvPicPr>
          <p:cNvPr id="70" name="Picture 9" descr="C:\rpicker\_Transfer\Talks, Poster\2013-09 PSI2013\IMG_49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7" b="33981"/>
          <a:stretch/>
        </p:blipFill>
        <p:spPr bwMode="auto">
          <a:xfrm>
            <a:off x="7012645" y="4854592"/>
            <a:ext cx="1946651" cy="1686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60000"/>
              </p:ext>
            </p:extLst>
          </p:nvPr>
        </p:nvGraphicFramePr>
        <p:xfrm>
          <a:off x="5972677" y="6241657"/>
          <a:ext cx="911275" cy="296463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91127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HV test cell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flipH="1">
            <a:off x="7711650" y="6178691"/>
            <a:ext cx="51785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707767" y="6178691"/>
            <a:ext cx="678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smtClean="0">
                <a:solidFill>
                  <a:srgbClr val="FF0000"/>
                </a:solidFill>
              </a:rPr>
              <a:t>0.1 </a:t>
            </a:r>
            <a:r>
              <a:rPr lang="en-CA" sz="1200" b="1" dirty="0" smtClean="0">
                <a:solidFill>
                  <a:srgbClr val="FF0000"/>
                </a:solidFill>
              </a:rPr>
              <a:t>m</a:t>
            </a:r>
            <a:endParaRPr lang="en-CA" sz="1200" b="1" dirty="0">
              <a:solidFill>
                <a:srgbClr val="FF0000"/>
              </a:solidFill>
            </a:endParaRPr>
          </a:p>
        </p:txBody>
      </p:sp>
      <p:pic>
        <p:nvPicPr>
          <p:cNvPr id="41" name="Picture 7" descr="C:\Users\rrmammei\Google Drive\shieldfactormeasuremen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9" r="23141"/>
          <a:stretch/>
        </p:blipFill>
        <p:spPr bwMode="auto">
          <a:xfrm>
            <a:off x="1881546" y="1123199"/>
            <a:ext cx="2159130" cy="172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68" y="3007596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417" y="3954053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969" y="3963909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332553" y="3212630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 glass</a:t>
            </a:r>
            <a:endParaRPr lang="en-US" sz="1600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7999798" y="1190674"/>
            <a:ext cx="586122" cy="8414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922397" y="929064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Lightguides</a:t>
            </a:r>
            <a:endParaRPr lang="en-US" sz="1600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6883952" y="2704498"/>
            <a:ext cx="560270" cy="5987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260849" y="3134907"/>
            <a:ext cx="69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PMTs</a:t>
            </a:r>
            <a:endParaRPr lang="en-US" sz="1600" dirty="0"/>
          </a:p>
        </p:txBody>
      </p:sp>
      <p:cxnSp>
        <p:nvCxnSpPr>
          <p:cNvPr id="62" name="Straight Arrow Connector 61"/>
          <p:cNvCxnSpPr>
            <a:stCxn id="59" idx="0"/>
          </p:cNvCxnSpPr>
          <p:nvPr/>
        </p:nvCxnSpPr>
        <p:spPr>
          <a:xfrm flipV="1">
            <a:off x="8609503" y="2139887"/>
            <a:ext cx="19013" cy="995020"/>
          </a:xfrm>
          <a:prstGeom prst="straightConnector1">
            <a:avLst/>
          </a:prstGeom>
          <a:ln w="28575"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2" descr="C:\rpicker\_Transfer\Talks, Poster\2014-05-08 EDM Status Review TRIUMF\Material\colour_horizont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318" y="3961604"/>
            <a:ext cx="1205278" cy="35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crg.ubc.ca/fedida/Website_Images/UBC_logo_b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03" y="6064995"/>
            <a:ext cx="457200" cy="60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35" y="6341190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usma.ca/images/simonfrase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5" y="6248301"/>
            <a:ext cx="160020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Slide Number Placeholder 5"/>
          <p:cNvSpPr txBox="1">
            <a:spLocks/>
          </p:cNvSpPr>
          <p:nvPr/>
        </p:nvSpPr>
        <p:spPr bwMode="auto">
          <a:xfrm>
            <a:off x="-72624" y="479053"/>
            <a:ext cx="344471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9pPr>
          </a:lstStyle>
          <a:p>
            <a:fld id="{06BE0A9A-BE02-49C7-8472-E75946BEACEB}" type="slidenum">
              <a:rPr lang="en-US" altLang="ja-JP" smtClean="0">
                <a:solidFill>
                  <a:schemeClr val="bg1"/>
                </a:solidFill>
              </a:rPr>
              <a:pPr/>
              <a:t>17</a:t>
            </a:fld>
            <a:endParaRPr lang="en-US" altLang="ja-JP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b="3613"/>
          <a:stretch/>
        </p:blipFill>
        <p:spPr bwMode="auto">
          <a:xfrm rot="5400000">
            <a:off x="1753831" y="4527653"/>
            <a:ext cx="2499577" cy="148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168303" y="4134096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Hg, Xe polarisation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laser development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2-photon transition requires development of intense CW UV lasers.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Xe EDM measurement</a:t>
            </a:r>
            <a:endParaRPr lang="de-DE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1076" y="3584052"/>
            <a:ext cx="3794225" cy="3115097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59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Long-Range Plan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CA" b="1" u="sng" dirty="0" smtClean="0"/>
              <a:t>2017-2021</a:t>
            </a:r>
            <a:r>
              <a:rPr lang="en-CA" dirty="0" smtClean="0"/>
              <a:t>:  improvements to UCN source and </a:t>
            </a:r>
            <a:r>
              <a:rPr lang="en-CA" dirty="0" err="1" smtClean="0"/>
              <a:t>nEDM</a:t>
            </a:r>
            <a:r>
              <a:rPr lang="en-CA" dirty="0" smtClean="0"/>
              <a:t> experiment</a:t>
            </a:r>
          </a:p>
          <a:p>
            <a:pPr lvl="1"/>
            <a:r>
              <a:rPr lang="en-CA" dirty="0" smtClean="0"/>
              <a:t>2017-2018 CFI proposal for major upgrade to UCN source ($2M) and </a:t>
            </a:r>
            <a:r>
              <a:rPr lang="en-CA" dirty="0" err="1" smtClean="0"/>
              <a:t>nEDM</a:t>
            </a:r>
            <a:r>
              <a:rPr lang="en-CA" dirty="0" smtClean="0"/>
              <a:t> experiment ($10M), ($12M, incl. partners) leveraged by Japan support and TRIUMF 5YP support ($1.6M)</a:t>
            </a:r>
            <a:endParaRPr lang="en-CA" dirty="0"/>
          </a:p>
          <a:p>
            <a:pPr lvl="1"/>
            <a:r>
              <a:rPr lang="en-CA" dirty="0" smtClean="0"/>
              <a:t>NSERC support ~$800k/</a:t>
            </a:r>
            <a:r>
              <a:rPr lang="en-CA" dirty="0" err="1" smtClean="0"/>
              <a:t>yr</a:t>
            </a:r>
            <a:r>
              <a:rPr lang="en-CA" dirty="0" smtClean="0"/>
              <a:t> (presently ~$500k/</a:t>
            </a:r>
            <a:r>
              <a:rPr lang="en-CA" dirty="0" err="1" smtClean="0"/>
              <a:t>yr</a:t>
            </a:r>
            <a:r>
              <a:rPr lang="en-CA" dirty="0" smtClean="0"/>
              <a:t>)</a:t>
            </a:r>
          </a:p>
          <a:p>
            <a:r>
              <a:rPr lang="en-CA" b="1" u="sng" dirty="0" smtClean="0"/>
              <a:t>2022-2026</a:t>
            </a:r>
            <a:r>
              <a:rPr lang="en-CA" dirty="0" smtClean="0"/>
              <a:t>:  development of facility and other UCN experiments</a:t>
            </a:r>
          </a:p>
          <a:p>
            <a:pPr lvl="1"/>
            <a:r>
              <a:rPr lang="en-CA" dirty="0" smtClean="0"/>
              <a:t>Neutron lifetime in a magnetic trap</a:t>
            </a:r>
          </a:p>
          <a:p>
            <a:pPr lvl="1"/>
            <a:r>
              <a:rPr lang="en-CA" dirty="0" smtClean="0"/>
              <a:t>Neutron gravity levels</a:t>
            </a:r>
          </a:p>
          <a:p>
            <a:pPr lvl="1"/>
            <a:r>
              <a:rPr lang="en-CA" dirty="0" smtClean="0"/>
              <a:t>Cost scale ~$5M/expt.  Expect new international users and support for these experiments.</a:t>
            </a:r>
          </a:p>
        </p:txBody>
      </p:sp>
    </p:spTree>
    <p:extLst>
      <p:ext uri="{BB962C8B-B14F-4D97-AF65-F5344CB8AC3E}">
        <p14:creationId xmlns:p14="http://schemas.microsoft.com/office/powerpoint/2010/main" val="29074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HQP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Present Canadian HQP:</a:t>
            </a:r>
          </a:p>
          <a:p>
            <a:pPr lvl="1"/>
            <a:r>
              <a:rPr lang="en-CA" dirty="0" smtClean="0"/>
              <a:t>Eight graduate students (4 MSc + 4 PhD)</a:t>
            </a:r>
          </a:p>
          <a:p>
            <a:pPr lvl="1"/>
            <a:r>
              <a:rPr lang="en-CA" dirty="0" smtClean="0"/>
              <a:t>Seven postdocs-RA’s (~three supported by JSPS)</a:t>
            </a:r>
          </a:p>
          <a:p>
            <a:pPr lvl="1"/>
            <a:r>
              <a:rPr lang="en-CA" dirty="0" smtClean="0"/>
              <a:t>8-10 undergraduates</a:t>
            </a:r>
          </a:p>
          <a:p>
            <a:r>
              <a:rPr lang="en-CA" dirty="0" smtClean="0"/>
              <a:t>Involved in all aspects:  </a:t>
            </a:r>
            <a:r>
              <a:rPr lang="en-CA" dirty="0" err="1" smtClean="0"/>
              <a:t>nEDM</a:t>
            </a:r>
            <a:r>
              <a:rPr lang="en-CA" dirty="0" smtClean="0"/>
              <a:t> R&amp;D, UCN production/transport.</a:t>
            </a:r>
          </a:p>
          <a:p>
            <a:r>
              <a:rPr lang="en-CA" dirty="0" smtClean="0"/>
              <a:t>Ideal situation for 2017-2021:</a:t>
            </a:r>
          </a:p>
          <a:p>
            <a:pPr lvl="1"/>
            <a:r>
              <a:rPr lang="en-CA" dirty="0" smtClean="0"/>
              <a:t>Ten grad students, shifting more to PhD level</a:t>
            </a:r>
          </a:p>
          <a:p>
            <a:pPr lvl="1"/>
            <a:r>
              <a:rPr lang="en-CA" dirty="0" smtClean="0"/>
              <a:t>Five postdocs (NSERC support)</a:t>
            </a:r>
          </a:p>
          <a:p>
            <a:pPr lvl="1"/>
            <a:r>
              <a:rPr lang="en-CA" dirty="0" smtClean="0"/>
              <a:t>8-10 undergraduates.</a:t>
            </a:r>
          </a:p>
        </p:txBody>
      </p:sp>
    </p:spTree>
    <p:extLst>
      <p:ext uri="{BB962C8B-B14F-4D97-AF65-F5344CB8AC3E}">
        <p14:creationId xmlns:p14="http://schemas.microsoft.com/office/powerpoint/2010/main" val="225587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Ultracold</a:t>
            </a:r>
            <a:r>
              <a:rPr lang="en-US" dirty="0" smtClean="0"/>
              <a:t> Neutrons (UCN)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Neutrons that are moving so slowly that they bounce off surfaces and can be bottled.</a:t>
            </a:r>
          </a:p>
          <a:p>
            <a:pPr lvl="1"/>
            <a:r>
              <a:rPr lang="en-US" i="1" dirty="0" smtClean="0"/>
              <a:t>v</a:t>
            </a:r>
            <a:r>
              <a:rPr lang="en-US" dirty="0" smtClean="0"/>
              <a:t> &lt; 8 m/s = 30 km/h</a:t>
            </a:r>
          </a:p>
          <a:p>
            <a:pPr lvl="1"/>
            <a:r>
              <a:rPr lang="en-US" i="1" dirty="0" smtClean="0"/>
              <a:t>T</a:t>
            </a:r>
            <a:r>
              <a:rPr lang="en-US" dirty="0" smtClean="0"/>
              <a:t> &lt; 4 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r>
              <a:rPr lang="en-US" dirty="0" smtClean="0"/>
              <a:t>K.E. &lt; 300 </a:t>
            </a:r>
            <a:r>
              <a:rPr lang="en-US" dirty="0" err="1" smtClean="0"/>
              <a:t>neV</a:t>
            </a:r>
            <a:endParaRPr lang="en-US" dirty="0" smtClean="0"/>
          </a:p>
          <a:p>
            <a:r>
              <a:rPr lang="en-US" dirty="0" smtClean="0"/>
              <a:t>Interactions:</a:t>
            </a:r>
          </a:p>
          <a:p>
            <a:pPr lvl="1"/>
            <a:r>
              <a:rPr lang="en-US" dirty="0" smtClean="0"/>
              <a:t>Gravity:	</a:t>
            </a:r>
            <a:r>
              <a:rPr lang="en-US" i="1" dirty="0" smtClean="0"/>
              <a:t>V = </a:t>
            </a:r>
            <a:r>
              <a:rPr lang="en-US" i="1" dirty="0" err="1" smtClean="0"/>
              <a:t>mgh</a:t>
            </a:r>
            <a:r>
              <a:rPr lang="en-US" dirty="0"/>
              <a:t>	</a:t>
            </a:r>
            <a:r>
              <a:rPr lang="en-US" i="1" dirty="0" smtClean="0"/>
              <a:t>mg</a:t>
            </a:r>
            <a:r>
              <a:rPr lang="en-US" dirty="0" smtClean="0"/>
              <a:t> = 100 </a:t>
            </a:r>
            <a:r>
              <a:rPr lang="en-US" dirty="0" err="1" smtClean="0"/>
              <a:t>neV</a:t>
            </a:r>
            <a:r>
              <a:rPr lang="en-US" dirty="0" smtClean="0"/>
              <a:t>/m</a:t>
            </a:r>
          </a:p>
          <a:p>
            <a:pPr lvl="1"/>
            <a:r>
              <a:rPr lang="en-US" dirty="0" smtClean="0"/>
              <a:t>Magnetic:	</a:t>
            </a:r>
            <a:r>
              <a:rPr lang="en-US" i="1" dirty="0" smtClean="0"/>
              <a:t>V = -</a:t>
            </a:r>
            <a:r>
              <a:rPr lang="en-US" i="1" dirty="0" err="1" smtClean="0"/>
              <a:t>μ•B</a:t>
            </a:r>
            <a:r>
              <a:rPr lang="en-US" dirty="0" smtClean="0"/>
              <a:t>	</a:t>
            </a:r>
            <a:r>
              <a:rPr lang="el-GR" i="1" dirty="0" smtClean="0"/>
              <a:t>μ</a:t>
            </a:r>
            <a:r>
              <a:rPr lang="en-US" dirty="0" smtClean="0"/>
              <a:t> = 60 </a:t>
            </a:r>
            <a:r>
              <a:rPr lang="en-US" dirty="0" err="1" smtClean="0"/>
              <a:t>neV</a:t>
            </a:r>
            <a:r>
              <a:rPr lang="en-US" dirty="0" smtClean="0"/>
              <a:t>/T</a:t>
            </a:r>
          </a:p>
          <a:p>
            <a:pPr lvl="1"/>
            <a:r>
              <a:rPr lang="en-US" dirty="0" smtClean="0"/>
              <a:t>Strong:		</a:t>
            </a:r>
            <a:r>
              <a:rPr lang="en-US" i="1" dirty="0" smtClean="0"/>
              <a:t>V = </a:t>
            </a:r>
            <a:r>
              <a:rPr lang="en-US" i="1" dirty="0" err="1" smtClean="0"/>
              <a:t>V</a:t>
            </a:r>
            <a:r>
              <a:rPr lang="en-US" baseline="-25000" dirty="0" err="1" smtClean="0"/>
              <a:t>eff</a:t>
            </a:r>
            <a:r>
              <a:rPr lang="en-US" baseline="-25000" dirty="0" smtClean="0"/>
              <a:t>	</a:t>
            </a:r>
            <a:r>
              <a:rPr lang="en-US" i="1" dirty="0" err="1" smtClean="0"/>
              <a:t>V</a:t>
            </a:r>
            <a:r>
              <a:rPr lang="en-US" baseline="-25000" dirty="0" err="1" smtClean="0"/>
              <a:t>eff</a:t>
            </a:r>
            <a:r>
              <a:rPr lang="en-US" dirty="0" smtClean="0"/>
              <a:t> &lt; 335 </a:t>
            </a:r>
            <a:r>
              <a:rPr lang="en-US" dirty="0" err="1" smtClean="0"/>
              <a:t>neV</a:t>
            </a:r>
            <a:endParaRPr lang="en-US" dirty="0" smtClean="0"/>
          </a:p>
          <a:p>
            <a:pPr lvl="1"/>
            <a:r>
              <a:rPr lang="en-US" dirty="0" smtClean="0"/>
              <a:t>Weak:		</a:t>
            </a:r>
            <a:r>
              <a:rPr lang="el-GR" i="1" dirty="0" smtClean="0"/>
              <a:t>τ</a:t>
            </a:r>
            <a:r>
              <a:rPr lang="en-US" dirty="0" smtClean="0"/>
              <a:t> = 886 s = 15 </a:t>
            </a:r>
            <a:r>
              <a:rPr lang="en-US" dirty="0" err="1" smtClean="0"/>
              <a:t>mins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331317" y="2582312"/>
            <a:ext cx="688483" cy="19134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reeform 7"/>
          <p:cNvSpPr/>
          <p:nvPr/>
        </p:nvSpPr>
        <p:spPr>
          <a:xfrm>
            <a:off x="8119823" y="2475769"/>
            <a:ext cx="457171" cy="533641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+- 21600 0 f14"/>
              <a:gd name="f17" fmla="val f14"/>
              <a:gd name="f18" fmla="*/ f14 10 1"/>
              <a:gd name="f19" fmla="*/ f14 1 2"/>
              <a:gd name="f20" fmla="*/ f14 f12 1"/>
              <a:gd name="f21" fmla="*/ f7 f13 1"/>
              <a:gd name="f22" fmla="*/ 10800 f13 1"/>
              <a:gd name="f23" fmla="*/ f15 1 f3"/>
              <a:gd name="f24" fmla="*/ 10800 f12 1"/>
              <a:gd name="f25" fmla="*/ 21600 f13 1"/>
              <a:gd name="f26" fmla="*/ 0 f13 1"/>
              <a:gd name="f27" fmla="*/ f18 1 18"/>
              <a:gd name="f28" fmla="+- 21600 0 f19"/>
              <a:gd name="f29" fmla="+- f23 0 f2"/>
              <a:gd name="f30" fmla="*/ f19 f12 1"/>
              <a:gd name="f31" fmla="+- f27 1750 0"/>
              <a:gd name="f32" fmla="*/ f28 f12 1"/>
              <a:gd name="f33" fmla="+- 21600 0 f31"/>
              <a:gd name="f34" fmla="*/ f31 f12 1"/>
              <a:gd name="f35" fmla="*/ f31 f13 1"/>
              <a:gd name="f36" fmla="*/ f33 f12 1"/>
              <a:gd name="f37" fmla="*/ f33 f13 1"/>
            </a:gdLst>
            <a:ahLst>
              <a:ahXY gdRefX="f0" minX="f6" maxX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2" y="f22"/>
              </a:cxn>
              <a:cxn ang="f29">
                <a:pos x="f24" y="f25"/>
              </a:cxn>
              <a:cxn ang="f29">
                <a:pos x="f30" y="f22"/>
              </a:cxn>
              <a:cxn ang="f29">
                <a:pos x="f24" y="f26"/>
              </a:cxn>
            </a:cxnLst>
            <a:rect l="f34" t="f35" r="f36" b="f37"/>
            <a:pathLst>
              <a:path w="21600" h="21600">
                <a:moveTo>
                  <a:pt x="f6" y="f6"/>
                </a:moveTo>
                <a:lnTo>
                  <a:pt x="f7" y="f6"/>
                </a:lnTo>
                <a:lnTo>
                  <a:pt x="f16" y="f7"/>
                </a:lnTo>
                <a:lnTo>
                  <a:pt x="f17" y="f7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662324" y="2628613"/>
            <a:ext cx="947978" cy="4153187"/>
          </a:xfrm>
          <a:custGeom>
            <a:avLst/>
            <a:gdLst>
              <a:gd name="f0" fmla="val 0"/>
              <a:gd name="f1" fmla="val 597"/>
              <a:gd name="f2" fmla="val 2616"/>
              <a:gd name="f3" fmla="val 448"/>
              <a:gd name="f4" fmla="val 16"/>
              <a:gd name="f5" fmla="val 392"/>
              <a:gd name="f6" fmla="val 336"/>
              <a:gd name="f7" fmla="val 304"/>
              <a:gd name="f8" fmla="val 272"/>
              <a:gd name="f9" fmla="val 264"/>
              <a:gd name="f10" fmla="val 256"/>
              <a:gd name="f11" fmla="val 248"/>
              <a:gd name="f12" fmla="val 32"/>
              <a:gd name="f13" fmla="val 88"/>
              <a:gd name="f14" fmla="val 112"/>
              <a:gd name="f15" fmla="val 136"/>
              <a:gd name="f16" fmla="val 296"/>
              <a:gd name="f17" fmla="val 72"/>
              <a:gd name="f18" fmla="val 160"/>
              <a:gd name="f19" fmla="val 312"/>
              <a:gd name="f20" fmla="val 328"/>
              <a:gd name="f21" fmla="val 544"/>
              <a:gd name="f22" fmla="val 640"/>
              <a:gd name="f23" fmla="val 280"/>
              <a:gd name="f24" fmla="val 736"/>
              <a:gd name="f25" fmla="val 200"/>
              <a:gd name="f26" fmla="val 712"/>
              <a:gd name="f27" fmla="val 120"/>
              <a:gd name="f28" fmla="val 760"/>
              <a:gd name="f29" fmla="val 728"/>
              <a:gd name="f30" fmla="val 64"/>
              <a:gd name="f31" fmla="val 784"/>
              <a:gd name="f32" fmla="val 40"/>
              <a:gd name="f33" fmla="val 840"/>
              <a:gd name="f34" fmla="val 24"/>
              <a:gd name="f35" fmla="val 808"/>
              <a:gd name="f36" fmla="val 1072"/>
              <a:gd name="f37" fmla="val 8"/>
              <a:gd name="f38" fmla="val 1336"/>
              <a:gd name="f39" fmla="val 2120"/>
              <a:gd name="f40" fmla="val 2368"/>
              <a:gd name="f41" fmla="val 2520"/>
              <a:gd name="f42" fmla="val 2560"/>
              <a:gd name="f43" fmla="val 2600"/>
              <a:gd name="f44" fmla="val 15"/>
              <a:gd name="f45" fmla="val 2608"/>
              <a:gd name="f46" fmla="val 209"/>
              <a:gd name="f47" fmla="val 496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97" h="2616">
                <a:moveTo>
                  <a:pt x="f3" y="f4"/>
                </a:moveTo>
                <a:cubicBezTo>
                  <a:pt x="f5" y="f4"/>
                  <a:pt x="f6" y="f4"/>
                  <a:pt x="f7" y="f4"/>
                </a:cubicBezTo>
                <a:cubicBezTo>
                  <a:pt x="f8" y="f4"/>
                  <a:pt x="f9" y="f0"/>
                  <a:pt x="f10" y="f4"/>
                </a:cubicBezTo>
                <a:cubicBezTo>
                  <a:pt x="f11" y="f12"/>
                  <a:pt x="f11" y="f13"/>
                  <a:pt x="f10" y="f14"/>
                </a:cubicBezTo>
                <a:cubicBezTo>
                  <a:pt x="f9" y="f15"/>
                  <a:pt x="f16" y="f17"/>
                  <a:pt x="f7" y="f18"/>
                </a:cubicBezTo>
                <a:cubicBezTo>
                  <a:pt x="f19" y="f11"/>
                  <a:pt x="f20" y="f21"/>
                  <a:pt x="f7" y="f22"/>
                </a:cubicBezTo>
                <a:cubicBezTo>
                  <a:pt x="f23" y="f24"/>
                  <a:pt x="f25" y="f26"/>
                  <a:pt x="f18" y="f24"/>
                </a:cubicBezTo>
                <a:cubicBezTo>
                  <a:pt x="f27" y="f28"/>
                  <a:pt x="f13" y="f29"/>
                  <a:pt x="f30" y="f31"/>
                </a:cubicBezTo>
                <a:cubicBezTo>
                  <a:pt x="f32" y="f33"/>
                  <a:pt x="f34" y="f35"/>
                  <a:pt x="f4" y="f36"/>
                </a:cubicBezTo>
                <a:cubicBezTo>
                  <a:pt x="f37" y="f38"/>
                  <a:pt x="f4" y="f39"/>
                  <a:pt x="f4" y="f40"/>
                </a:cubicBezTo>
                <a:cubicBezTo>
                  <a:pt x="f4" y="f2"/>
                  <a:pt x="f0" y="f41"/>
                  <a:pt x="f4" y="f42"/>
                </a:cubicBezTo>
                <a:cubicBezTo>
                  <a:pt x="f12" y="f43"/>
                  <a:pt x="f44" y="f43"/>
                  <a:pt x="f14" y="f45"/>
                </a:cubicBezTo>
                <a:cubicBezTo>
                  <a:pt x="f46" y="f2"/>
                  <a:pt x="f47" y="f45"/>
                  <a:pt x="f1" y="f45"/>
                </a:cubicBezTo>
              </a:path>
            </a:pathLst>
          </a:custGeom>
          <a:noFill/>
          <a:ln w="25560">
            <a:solidFill>
              <a:srgbClr val="333333"/>
            </a:solidFill>
            <a:prstDash val="solid"/>
            <a:round/>
          </a:ln>
        </p:spPr>
        <p:txBody>
          <a:bodyPr vert="horz" wrap="square" lIns="81639" tIns="42452" rIns="81639" bIns="42452" anchor="t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919973" y="2628613"/>
            <a:ext cx="1147827" cy="4153187"/>
          </a:xfrm>
          <a:custGeom>
            <a:avLst/>
            <a:gdLst>
              <a:gd name="f0" fmla="val 0"/>
              <a:gd name="f1" fmla="val 723"/>
              <a:gd name="f2" fmla="val 2616"/>
              <a:gd name="f3" fmla="val 270"/>
              <a:gd name="f4" fmla="val 16"/>
              <a:gd name="f5" fmla="val 326"/>
              <a:gd name="f6" fmla="val 382"/>
              <a:gd name="f7" fmla="val 414"/>
              <a:gd name="f8" fmla="val 446"/>
              <a:gd name="f9" fmla="val 454"/>
              <a:gd name="f10" fmla="val 462"/>
              <a:gd name="f11" fmla="val 470"/>
              <a:gd name="f12" fmla="val 32"/>
              <a:gd name="f13" fmla="val 88"/>
              <a:gd name="f14" fmla="val 112"/>
              <a:gd name="f15" fmla="val 136"/>
              <a:gd name="f16" fmla="val 422"/>
              <a:gd name="f17" fmla="val 72"/>
              <a:gd name="f18" fmla="val 160"/>
              <a:gd name="f19" fmla="val 406"/>
              <a:gd name="f20" fmla="val 248"/>
              <a:gd name="f21" fmla="val 390"/>
              <a:gd name="f22" fmla="val 544"/>
              <a:gd name="f23" fmla="val 640"/>
              <a:gd name="f24" fmla="val 438"/>
              <a:gd name="f25" fmla="val 736"/>
              <a:gd name="f26" fmla="val 518"/>
              <a:gd name="f27" fmla="val 712"/>
              <a:gd name="f28" fmla="val 558"/>
              <a:gd name="f29" fmla="val 598"/>
              <a:gd name="f30" fmla="val 760"/>
              <a:gd name="f31" fmla="val 630"/>
              <a:gd name="f32" fmla="val 728"/>
              <a:gd name="f33" fmla="val 654"/>
              <a:gd name="f34" fmla="val 784"/>
              <a:gd name="f35" fmla="val 678"/>
              <a:gd name="f36" fmla="val 840"/>
              <a:gd name="f37" fmla="val 694"/>
              <a:gd name="f38" fmla="val 808"/>
              <a:gd name="f39" fmla="val 702"/>
              <a:gd name="f40" fmla="val 1072"/>
              <a:gd name="f41" fmla="val 710"/>
              <a:gd name="f42" fmla="val 1336"/>
              <a:gd name="f43" fmla="val 2120"/>
              <a:gd name="f44" fmla="val 2368"/>
              <a:gd name="f45" fmla="val 718"/>
              <a:gd name="f46" fmla="val 2520"/>
              <a:gd name="f47" fmla="val 2560"/>
              <a:gd name="f48" fmla="val 686"/>
              <a:gd name="f49" fmla="val 2600"/>
              <a:gd name="f50" fmla="val 606"/>
              <a:gd name="f51" fmla="val 2608"/>
              <a:gd name="f52" fmla="val 489"/>
              <a:gd name="f53" fmla="val 126"/>
              <a:gd name="f54" fmla="val 260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23" h="2616">
                <a:moveTo>
                  <a:pt x="f3" y="f4"/>
                </a:moveTo>
                <a:cubicBezTo>
                  <a:pt x="f5" y="f4"/>
                  <a:pt x="f6" y="f4"/>
                  <a:pt x="f7" y="f4"/>
                </a:cubicBezTo>
                <a:cubicBezTo>
                  <a:pt x="f8" y="f4"/>
                  <a:pt x="f9" y="f0"/>
                  <a:pt x="f10" y="f4"/>
                </a:cubicBezTo>
                <a:cubicBezTo>
                  <a:pt x="f11" y="f12"/>
                  <a:pt x="f11" y="f13"/>
                  <a:pt x="f10" y="f14"/>
                </a:cubicBezTo>
                <a:cubicBezTo>
                  <a:pt x="f9" y="f15"/>
                  <a:pt x="f16" y="f17"/>
                  <a:pt x="f7" y="f18"/>
                </a:cubicBezTo>
                <a:cubicBezTo>
                  <a:pt x="f19" y="f20"/>
                  <a:pt x="f21" y="f22"/>
                  <a:pt x="f7" y="f23"/>
                </a:cubicBezTo>
                <a:cubicBezTo>
                  <a:pt x="f24" y="f25"/>
                  <a:pt x="f26" y="f27"/>
                  <a:pt x="f28" y="f25"/>
                </a:cubicBez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39" y="f43"/>
                  <a:pt x="f39" y="f44"/>
                </a:cubicBezTo>
                <a:cubicBezTo>
                  <a:pt x="f39" y="f2"/>
                  <a:pt x="f45" y="f46"/>
                  <a:pt x="f39" y="f47"/>
                </a:cubicBezTo>
                <a:cubicBezTo>
                  <a:pt x="f48" y="f49"/>
                  <a:pt x="f1" y="f49"/>
                  <a:pt x="f50" y="f51"/>
                </a:cubicBezTo>
                <a:cubicBezTo>
                  <a:pt x="f52" y="f2"/>
                  <a:pt x="f53" y="f54"/>
                  <a:pt x="f0" y="f54"/>
                </a:cubicBezTo>
              </a:path>
            </a:pathLst>
          </a:custGeom>
          <a:noFill/>
          <a:ln w="25560">
            <a:solidFill>
              <a:srgbClr val="333333"/>
            </a:solidFill>
            <a:prstDash val="solid"/>
            <a:round/>
          </a:ln>
        </p:spPr>
        <p:txBody>
          <a:bodyPr vert="horz" wrap="square" lIns="81639" tIns="42452" rIns="81639" bIns="42452" anchor="t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8335673" y="3061991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8394452" y="3987208"/>
            <a:ext cx="112660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7769107" y="4399032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8624018" y="4404911"/>
            <a:ext cx="112660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8423189" y="4809877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8038838" y="5376503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8635447" y="5717784"/>
            <a:ext cx="112987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8038838" y="6258282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8659285" y="6323600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169458" y="5866381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810252" y="5605111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8659285" y="5147893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7973528" y="4821307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604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items we are asked to address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Computing:</a:t>
            </a:r>
          </a:p>
          <a:p>
            <a:pPr lvl="1"/>
            <a:r>
              <a:rPr lang="en-CA" dirty="0" smtClean="0"/>
              <a:t>Presently, modest </a:t>
            </a:r>
            <a:r>
              <a:rPr lang="en-CA" dirty="0" err="1" smtClean="0"/>
              <a:t>Westgrid</a:t>
            </a:r>
            <a:r>
              <a:rPr lang="en-CA" dirty="0" smtClean="0"/>
              <a:t> usage for MC.</a:t>
            </a:r>
          </a:p>
          <a:p>
            <a:pPr lvl="1"/>
            <a:r>
              <a:rPr lang="en-CA" dirty="0" smtClean="0"/>
              <a:t>Expect this </a:t>
            </a:r>
            <a:r>
              <a:rPr lang="en-CA" smtClean="0"/>
              <a:t>to double.  Analysis needs at same scale.</a:t>
            </a:r>
            <a:endParaRPr lang="en-CA" dirty="0" smtClean="0"/>
          </a:p>
          <a:p>
            <a:r>
              <a:rPr lang="en-CA" dirty="0" smtClean="0"/>
              <a:t>Support from TRIUMF:</a:t>
            </a:r>
          </a:p>
          <a:p>
            <a:pPr lvl="1"/>
            <a:r>
              <a:rPr lang="en-CA" dirty="0" smtClean="0"/>
              <a:t>$1.6M in this 5YP (2015-2019)</a:t>
            </a:r>
          </a:p>
          <a:p>
            <a:pPr lvl="1"/>
            <a:r>
              <a:rPr lang="en-CA" dirty="0" smtClean="0"/>
              <a:t>Continued engineering, technical support</a:t>
            </a:r>
          </a:p>
        </p:txBody>
      </p:sp>
    </p:spTree>
    <p:extLst>
      <p:ext uri="{BB962C8B-B14F-4D97-AF65-F5344CB8AC3E}">
        <p14:creationId xmlns:p14="http://schemas.microsoft.com/office/powerpoint/2010/main" val="139892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items we are asked to address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Relationships to other Canadian programs:</a:t>
            </a:r>
          </a:p>
          <a:p>
            <a:pPr lvl="1"/>
            <a:r>
              <a:rPr lang="en-CA" dirty="0" smtClean="0"/>
              <a:t>Theme of low-energy precision measurements.  “Precision frontier” or “Intensity frontier”.</a:t>
            </a:r>
          </a:p>
          <a:p>
            <a:pPr lvl="1"/>
            <a:r>
              <a:rPr lang="en-CA" dirty="0" smtClean="0"/>
              <a:t>Theme of interdisciplinary condensed matter-atomic-nuclear-particle groups (similar to e.g. TRINAT, Fr-APV, ALPHA, …)</a:t>
            </a:r>
          </a:p>
          <a:p>
            <a:pPr lvl="1"/>
            <a:r>
              <a:rPr lang="en-CA" dirty="0" smtClean="0"/>
              <a:t>Theme of other EDM’s:  Rn-EDM</a:t>
            </a:r>
            <a:r>
              <a:rPr lang="en-CA" dirty="0"/>
              <a:t>, Fr-EDM </a:t>
            </a:r>
            <a:r>
              <a:rPr lang="en-CA" dirty="0" smtClean="0"/>
              <a:t>ideas at </a:t>
            </a:r>
            <a:r>
              <a:rPr lang="en-CA" dirty="0"/>
              <a:t>TRIUMF.</a:t>
            </a:r>
          </a:p>
          <a:p>
            <a:pPr lvl="1"/>
            <a:r>
              <a:rPr lang="en-CA" dirty="0"/>
              <a:t>Personnel:  Many collaborators share their time with T2K, Moller, and atomic physics projects</a:t>
            </a:r>
            <a:r>
              <a:rPr lang="en-CA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016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International Relationships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Relationships with international partners:</a:t>
            </a:r>
          </a:p>
          <a:p>
            <a:pPr lvl="1"/>
            <a:r>
              <a:rPr lang="en-CA" dirty="0" smtClean="0"/>
              <a:t>Canada-Japan collaboration, led by Y. Masuda (KEK) and J. Martin (Winnipeg)</a:t>
            </a:r>
          </a:p>
          <a:p>
            <a:pPr lvl="1"/>
            <a:r>
              <a:rPr lang="en-CA" dirty="0" smtClean="0"/>
              <a:t>New users for TRIUMF UCN facility expected as </a:t>
            </a:r>
            <a:r>
              <a:rPr lang="en-CA" dirty="0" err="1" smtClean="0"/>
              <a:t>nEDM</a:t>
            </a:r>
            <a:r>
              <a:rPr lang="en-CA" dirty="0" smtClean="0"/>
              <a:t> ramps down and new projects (lifetime, gravity, …) ramp up (2022 and beyond)</a:t>
            </a:r>
          </a:p>
          <a:p>
            <a:r>
              <a:rPr lang="en-CA" dirty="0" smtClean="0"/>
              <a:t>International competitors:  alternate UCN source technologies pursued in France, US, Switzerland, Germany, Russia.  This is a very active field.</a:t>
            </a:r>
          </a:p>
          <a:p>
            <a:r>
              <a:rPr lang="en-CA" dirty="0" smtClean="0"/>
              <a:t>UCN source performance is key factor.  Presently the leaders (ILL, LANL, and PSI) all have similar performance; upgrades proposed to go to next level.</a:t>
            </a:r>
          </a:p>
          <a:p>
            <a:r>
              <a:rPr lang="en-CA" dirty="0"/>
              <a:t>Our UCN source </a:t>
            </a:r>
            <a:r>
              <a:rPr lang="en-CA" dirty="0" smtClean="0"/>
              <a:t>technology (spallation, superfluid helium) is </a:t>
            </a:r>
            <a:r>
              <a:rPr lang="en-CA" dirty="0"/>
              <a:t>unique.  Regarded </a:t>
            </a:r>
            <a:r>
              <a:rPr lang="en-CA" dirty="0" smtClean="0"/>
              <a:t>in UCN community as </a:t>
            </a:r>
            <a:r>
              <a:rPr lang="en-CA" dirty="0"/>
              <a:t>potential world-leader for the future</a:t>
            </a:r>
            <a:r>
              <a:rPr lang="en-CA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168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UCN source testing (RCNP) and installation of </a:t>
            </a:r>
            <a:r>
              <a:rPr lang="en-US" dirty="0" err="1" smtClean="0"/>
              <a:t>beamline</a:t>
            </a:r>
            <a:r>
              <a:rPr lang="en-US" dirty="0" smtClean="0"/>
              <a:t> components (TRIUMF) proceeding on schedule.</a:t>
            </a:r>
          </a:p>
          <a:p>
            <a:r>
              <a:rPr lang="en-US" dirty="0" smtClean="0"/>
              <a:t>R&amp;D progress for the neutron EDM experiment.</a:t>
            </a:r>
          </a:p>
          <a:p>
            <a:r>
              <a:rPr lang="en-US" dirty="0" smtClean="0"/>
              <a:t>Phase I </a:t>
            </a:r>
            <a:r>
              <a:rPr lang="en-US" dirty="0" err="1" smtClean="0"/>
              <a:t>nEDM</a:t>
            </a:r>
            <a:r>
              <a:rPr lang="en-US" dirty="0" smtClean="0"/>
              <a:t> operating by 2016-17</a:t>
            </a:r>
            <a:endParaRPr lang="en-US" dirty="0"/>
          </a:p>
          <a:p>
            <a:r>
              <a:rPr lang="en-US" dirty="0" smtClean="0"/>
              <a:t>Phase II application</a:t>
            </a:r>
            <a:r>
              <a:rPr lang="en-US" dirty="0"/>
              <a:t> </a:t>
            </a:r>
            <a:r>
              <a:rPr lang="en-US" dirty="0" smtClean="0"/>
              <a:t>aiming at sub-10</a:t>
            </a:r>
            <a:r>
              <a:rPr lang="en-US" baseline="30000" dirty="0" smtClean="0"/>
              <a:t>-27</a:t>
            </a:r>
            <a:r>
              <a:rPr lang="en-US" dirty="0" smtClean="0"/>
              <a:t> e-cm precision planned for 2017-18.</a:t>
            </a:r>
          </a:p>
        </p:txBody>
      </p:sp>
    </p:spTree>
    <p:extLst>
      <p:ext uri="{BB962C8B-B14F-4D97-AF65-F5344CB8AC3E}">
        <p14:creationId xmlns:p14="http://schemas.microsoft.com/office/powerpoint/2010/main" val="59151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Even m</a:t>
            </a:r>
            <a:r>
              <a:rPr lang="en-CA" dirty="0" smtClean="0"/>
              <a:t>ore </a:t>
            </a:r>
            <a:r>
              <a:rPr lang="en-CA" dirty="0" smtClean="0"/>
              <a:t>info and backups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187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Recent achievements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Recent publications on magnetic field R&amp;D and UCN detector (4 publications in last two years)</a:t>
            </a:r>
          </a:p>
          <a:p>
            <a:r>
              <a:rPr lang="en-CA" dirty="0" smtClean="0"/>
              <a:t>Two recent MSc theses (Eight MSc/PhD in progress)</a:t>
            </a:r>
          </a:p>
          <a:p>
            <a:r>
              <a:rPr lang="en-CA" dirty="0"/>
              <a:t>C</a:t>
            </a:r>
            <a:r>
              <a:rPr lang="en-CA" dirty="0" smtClean="0"/>
              <a:t>onference proceedings/presentations (most recent one is Larry Lee at SSP2015, Victoria, BC, several others this week at CAP)</a:t>
            </a:r>
          </a:p>
          <a:p>
            <a:r>
              <a:rPr lang="en-CA" dirty="0" smtClean="0"/>
              <a:t>Facility, installation at TRIUMF (see this talk and Larry’s talk at SSP)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787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92876"/>
            <a:ext cx="4876800" cy="488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2184" y="4724400"/>
            <a:ext cx="4073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Wolfgang </a:t>
            </a:r>
            <a:r>
              <a:rPr lang="en-US" sz="1400" dirty="0" err="1" smtClean="0"/>
              <a:t>Klassen</a:t>
            </a:r>
            <a:r>
              <a:rPr lang="en-US" sz="1400" dirty="0" smtClean="0"/>
              <a:t> (UM/UW) installing external coils.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105400"/>
            <a:ext cx="39010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Magnetometer at 20 </a:t>
            </a:r>
            <a:r>
              <a:rPr lang="en-US" dirty="0" err="1"/>
              <a:t>fT</a:t>
            </a:r>
            <a:r>
              <a:rPr lang="en-US" dirty="0"/>
              <a:t> </a:t>
            </a:r>
            <a:r>
              <a:rPr lang="en-US" dirty="0" smtClean="0"/>
              <a:t>precision!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(Your brain thinking ~ 1000 </a:t>
            </a:r>
            <a:r>
              <a:rPr lang="en-US" dirty="0" err="1" smtClean="0"/>
              <a:t>fT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Shielding factor = 1.3 x 10</a:t>
            </a:r>
            <a:r>
              <a:rPr lang="en-US" baseline="30000" dirty="0" smtClean="0"/>
              <a:t>7</a:t>
            </a:r>
            <a:r>
              <a:rPr lang="en-US" dirty="0" smtClean="0"/>
              <a:t> couldn’t have been measured with any other magnetometer.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4205817" cy="3154363"/>
          </a:xfrm>
        </p:spPr>
      </p:pic>
      <p:sp>
        <p:nvSpPr>
          <p:cNvPr id="3" name="TextBox 2"/>
          <p:cNvSpPr txBox="1"/>
          <p:nvPr/>
        </p:nvSpPr>
        <p:spPr>
          <a:xfrm>
            <a:off x="5867400" y="5410344"/>
            <a:ext cx="2743700" cy="36933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/>
              <a:t>±1.45 </a:t>
            </a:r>
            <a:r>
              <a:rPr lang="en-CA" dirty="0" err="1" smtClean="0"/>
              <a:t>uT</a:t>
            </a:r>
            <a:r>
              <a:rPr lang="en-CA" dirty="0" smtClean="0"/>
              <a:t> applied externally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943100" y="3810000"/>
            <a:ext cx="2609048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±475 </a:t>
            </a:r>
            <a:r>
              <a:rPr lang="en-CA" dirty="0" err="1"/>
              <a:t>f</a:t>
            </a:r>
            <a:r>
              <a:rPr lang="en-CA" dirty="0" err="1" smtClean="0"/>
              <a:t>T</a:t>
            </a:r>
            <a:r>
              <a:rPr lang="en-CA" dirty="0" smtClean="0"/>
              <a:t> applied internally</a:t>
            </a:r>
          </a:p>
          <a:p>
            <a:r>
              <a:rPr lang="en-CA" dirty="0" smtClean="0"/>
              <a:t>(calibration)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191680" y="1258669"/>
            <a:ext cx="302852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Optical rotation sees shielded field and calibration field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255308" y="6359646"/>
            <a:ext cx="6766984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“Large magnetic shielding factor measured by nonlinear magneto-optical rotation,” J.W. Martin, R.R.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Mammei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Klassen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Cerasani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Andalib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C.P.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Bidinosti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M. Lang, and D.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Ostapchuk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Instr. Meth.  A 778, 61-66 (2015).</a:t>
            </a:r>
            <a:endParaRPr lang="en-C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0700"/>
            <a:ext cx="91440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</a:t>
            </a:r>
            <a:r>
              <a:rPr lang="en-US" dirty="0" err="1" smtClean="0"/>
              <a:t>nEDM</a:t>
            </a:r>
            <a:r>
              <a:rPr lang="en-US" dirty="0" smtClean="0"/>
              <a:t> R&amp;D achievement:</a:t>
            </a:r>
            <a:br>
              <a:rPr lang="en-US" dirty="0" smtClean="0"/>
            </a:br>
            <a:r>
              <a:rPr lang="en-US" dirty="0" smtClean="0"/>
              <a:t>Precision atomic </a:t>
            </a:r>
            <a:r>
              <a:rPr lang="en-US" dirty="0" err="1" smtClean="0"/>
              <a:t>magnetometry</a:t>
            </a:r>
            <a:r>
              <a:rPr lang="en-US" dirty="0" smtClean="0"/>
              <a:t> with </a:t>
            </a:r>
            <a:r>
              <a:rPr lang="en-US" dirty="0" err="1" smtClean="0"/>
              <a:t>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74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NSERC Faculty Research FTE’s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600200"/>
            <a:ext cx="4953000" cy="4525963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This is list expected for our next renewal April 2015</a:t>
            </a:r>
          </a:p>
          <a:p>
            <a:r>
              <a:rPr lang="en-CA" dirty="0" smtClean="0"/>
              <a:t>Also ~4 Japan faculty FTE’s</a:t>
            </a:r>
          </a:p>
          <a:p>
            <a:r>
              <a:rPr lang="en-CA" dirty="0" smtClean="0"/>
              <a:t>Expect 1-2 more Canadians to join over next 5YP period, and some Japanese</a:t>
            </a:r>
          </a:p>
          <a:p>
            <a:r>
              <a:rPr lang="en-CA" dirty="0"/>
              <a:t>M</a:t>
            </a:r>
            <a:r>
              <a:rPr lang="en-CA" dirty="0" smtClean="0"/>
              <a:t>ore international users once facility is operational and time can be dedicated to other experiments (2022-)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451981" y="1447800"/>
            <a:ext cx="6400800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	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Institution	</a:t>
            </a: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FTE</a:t>
            </a:r>
            <a:endParaRPr lang="en-CA" sz="1400" u="sng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en-US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Bidinosti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U. Winnipeg		0.4</a:t>
            </a:r>
            <a:endParaRPr lang="en-CA" sz="14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Birchall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Gericke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Jamieson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0.5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Jones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Konaka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TRIUMF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0.2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Korkmaz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Lindner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TRIUMF/U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Winnipeg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K. Madison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Mammei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Manitoba	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Mammei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0.9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 Martin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0.8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Momose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UBC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W. van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Oers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Manitoba/TRIUMF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S. Page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Manitoba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R. Picker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TRIUMF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1.0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Sonier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SFU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0.1</a:t>
            </a:r>
            <a:endParaRPr lang="en-CA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Joint 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   TRIUMF/U</a:t>
            </a:r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Winnipeg	</a:t>
            </a:r>
            <a:r>
              <a:rPr lang="en-US" sz="1400" u="sng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0.9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			7.0</a:t>
            </a:r>
            <a:endParaRPr lang="en-CA" sz="14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4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Full Collaboration List (06/2015)</a:t>
            </a:r>
            <a:endParaRPr lang="en-CA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905000"/>
            <a:ext cx="9144000" cy="31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1612" tIns="195807" rIns="391612" bIns="195807" numCol="1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T. Adachi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E. Altiere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T. Andalib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C. Bidinosti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3,8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J. Birchall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M. Chin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C. Davis</a:t>
            </a:r>
            <a:r>
              <a:rPr lang="it-IT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F. Doresty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M.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Gericke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S. Hansen-Romu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K. Hatanaka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B. Jamieson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Jeong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D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Jones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Katsika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Kawasaki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 Kikawa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5,6,1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A. Konaka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5,8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E.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Korkmaz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 , 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M. Lang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T. Lindner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latin typeface="Arial" pitchFamily="-111" charset="0"/>
                <a:ea typeface="ヒラギノ角ゴ Pro W3" pitchFamily="-111" charset="-128"/>
              </a:rPr>
              <a:t>Lee</a:t>
            </a:r>
            <a:r>
              <a:rPr lang="en-CA" sz="1200" baseline="30000" dirty="0" smtClean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Madison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Mammei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R. Mammei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J.W. Martin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Y. Masuda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R. Matsumiya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Matsuta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M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Mihara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E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. Miller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T. Momose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S. Page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>
                <a:latin typeface="Arial" pitchFamily="-111" charset="0"/>
                <a:ea typeface="ヒラギノ角ゴ Pro W3" pitchFamily="-111" charset="-128"/>
              </a:rPr>
              <a:t>R. Picker</a:t>
            </a:r>
            <a:r>
              <a:rPr lang="en-CA" sz="12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E. Pierre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6,5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W.D. Ramsay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Rebenitsch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J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. Sonier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I. Tanihata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W.T.H. van Oers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Y. Watanabe</a:t>
            </a:r>
            <a:r>
              <a:rPr lang="en-CA" sz="12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2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, and </a:t>
            </a:r>
            <a:r>
              <a:rPr lang="en-CA" sz="1200" dirty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J. </a:t>
            </a:r>
            <a:r>
              <a:rPr lang="en-CA" sz="1200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</a:rPr>
              <a:t>Weinands</a:t>
            </a:r>
            <a:r>
              <a:rPr lang="en-CA" sz="1200" baseline="300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200" baseline="30000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KEK, Tsukuba, Ibaraki,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British Columbia,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Winnipeg,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Manitoba,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TRIUMF,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fi-FI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RCNP, Osaka, Japan (Osaka University, Osaka, Japan)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Northern BC, Prince George,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Osaka University, Osaka,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05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Simon Fraser University, Burnaby, BC, </a:t>
            </a:r>
            <a:r>
              <a:rPr lang="en-CA" sz="105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050" b="1" dirty="0">
              <a:solidFill>
                <a:srgbClr val="000000"/>
              </a:solidFill>
              <a:latin typeface="Arial" pitchFamily="-111" charset="0"/>
              <a:ea typeface="ヒラギノ角ゴ Pro W3" pitchFamily="-111" charset="-128"/>
              <a:cs typeface="Arial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="1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  <a:cs typeface="Arial"/>
              </a:rPr>
              <a:t>Grad students highlighted in </a:t>
            </a:r>
            <a:r>
              <a:rPr lang="en-CA" sz="1050" b="1" dirty="0" smtClean="0">
                <a:solidFill>
                  <a:srgbClr val="FF0000"/>
                </a:solidFill>
                <a:latin typeface="Arial" pitchFamily="-111" charset="0"/>
                <a:ea typeface="ヒラギノ角ゴ Pro W3" pitchFamily="-111" charset="-128"/>
                <a:cs typeface="Arial"/>
              </a:rPr>
              <a:t>red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050" b="1" dirty="0" smtClean="0">
                <a:solidFill>
                  <a:srgbClr val="0070C0"/>
                </a:solidFill>
                <a:latin typeface="Arial" pitchFamily="-111" charset="0"/>
                <a:ea typeface="ヒラギノ角ゴ Pro W3" pitchFamily="-111" charset="-128"/>
                <a:cs typeface="Arial"/>
              </a:rPr>
              <a:t>Typically 8-10 undergraduates per year (not listed)</a:t>
            </a:r>
            <a:endParaRPr lang="en-US" sz="1050" b="1" dirty="0">
              <a:solidFill>
                <a:srgbClr val="0070C0"/>
              </a:solidFill>
              <a:latin typeface="Arial"/>
              <a:ea typeface="Arial" charset="0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562600"/>
            <a:ext cx="6346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More collaborators always welcome:</a:t>
            </a:r>
          </a:p>
          <a:p>
            <a:r>
              <a:rPr lang="en-CA" dirty="0" smtClean="0"/>
              <a:t>- </a:t>
            </a:r>
            <a:r>
              <a:rPr lang="en-CA" dirty="0" err="1" smtClean="0"/>
              <a:t>nEDM</a:t>
            </a:r>
            <a:r>
              <a:rPr lang="en-CA" dirty="0" smtClean="0"/>
              <a:t> R&amp;D, future UCN source R&amp;D, future experiments R&amp;D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560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What are the best experiments for UCN?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313123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Those best using their long storage/spin coherence time: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Neutron EDM (strong CP problem, SUSY CP problem, electroweak </a:t>
            </a:r>
            <a:r>
              <a:rPr lang="en-CA" dirty="0" err="1" smtClean="0">
                <a:solidFill>
                  <a:srgbClr val="FF0000"/>
                </a:solidFill>
              </a:rPr>
              <a:t>baryogenesis</a:t>
            </a:r>
            <a:r>
              <a:rPr lang="en-CA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Neutron lifetime (BBN, </a:t>
            </a:r>
            <a:r>
              <a:rPr lang="en-CA" dirty="0" err="1" smtClean="0">
                <a:solidFill>
                  <a:srgbClr val="FF0000"/>
                </a:solidFill>
              </a:rPr>
              <a:t>V</a:t>
            </a:r>
            <a:r>
              <a:rPr lang="en-CA" baseline="-25000" dirty="0" err="1" smtClean="0">
                <a:solidFill>
                  <a:srgbClr val="FF0000"/>
                </a:solidFill>
              </a:rPr>
              <a:t>ud</a:t>
            </a:r>
            <a:r>
              <a:rPr lang="en-CA" dirty="0" smtClean="0">
                <a:solidFill>
                  <a:srgbClr val="FF0000"/>
                </a:solidFill>
              </a:rPr>
              <a:t>/CKM </a:t>
            </a:r>
            <a:r>
              <a:rPr lang="en-CA" dirty="0" err="1" smtClean="0">
                <a:solidFill>
                  <a:srgbClr val="FF0000"/>
                </a:solidFill>
              </a:rPr>
              <a:t>unitarity</a:t>
            </a:r>
            <a:r>
              <a:rPr lang="en-CA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Angular correlations, precision spectroscopy in beta decay (</a:t>
            </a:r>
            <a:r>
              <a:rPr lang="en-CA" dirty="0" err="1" smtClean="0">
                <a:solidFill>
                  <a:srgbClr val="FF0000"/>
                </a:solidFill>
              </a:rPr>
              <a:t>V</a:t>
            </a:r>
            <a:r>
              <a:rPr lang="en-CA" baseline="-25000" dirty="0" err="1" smtClean="0">
                <a:solidFill>
                  <a:srgbClr val="FF0000"/>
                </a:solidFill>
              </a:rPr>
              <a:t>ud</a:t>
            </a:r>
            <a:r>
              <a:rPr lang="en-CA" dirty="0" smtClean="0">
                <a:solidFill>
                  <a:srgbClr val="FF0000"/>
                </a:solidFill>
              </a:rPr>
              <a:t>/CKM, scalar/tensor currents)</a:t>
            </a:r>
          </a:p>
          <a:p>
            <a:pPr lvl="1"/>
            <a:r>
              <a:rPr lang="en-CA" dirty="0"/>
              <a:t>n</a:t>
            </a:r>
            <a:r>
              <a:rPr lang="en-CA" dirty="0" smtClean="0"/>
              <a:t>-</a:t>
            </a:r>
            <a:r>
              <a:rPr lang="en-CA" dirty="0" err="1" smtClean="0"/>
              <a:t>nbar</a:t>
            </a:r>
            <a:r>
              <a:rPr lang="en-CA" dirty="0" smtClean="0"/>
              <a:t> oscillations?  Quantum computing/error studies?</a:t>
            </a:r>
          </a:p>
          <a:p>
            <a:r>
              <a:rPr lang="en-CA" dirty="0" smtClean="0"/>
              <a:t>Those best using their low energy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Neutron gravity levels above a mirror (gravity at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CA" dirty="0" smtClean="0">
                <a:solidFill>
                  <a:srgbClr val="FF0000"/>
                </a:solidFill>
              </a:rPr>
              <a:t>m scales, chameleon fields, fifth force, …)</a:t>
            </a:r>
          </a:p>
          <a:p>
            <a:pPr lvl="1"/>
            <a:r>
              <a:rPr lang="en-CA" dirty="0" smtClean="0"/>
              <a:t>Surface science of big organic molecules?</a:t>
            </a:r>
          </a:p>
          <a:p>
            <a:r>
              <a:rPr lang="en-CA" dirty="0" smtClean="0"/>
              <a:t>Generally accepted that </a:t>
            </a:r>
            <a:r>
              <a:rPr lang="en-CA" dirty="0" err="1" smtClean="0"/>
              <a:t>nEDM</a:t>
            </a:r>
            <a:r>
              <a:rPr lang="en-CA" dirty="0" smtClean="0"/>
              <a:t> is top science priority for this field, given present UCN fluxes; it is our flagship experiment.</a:t>
            </a:r>
          </a:p>
          <a:p>
            <a:r>
              <a:rPr lang="en-CA" dirty="0" smtClean="0"/>
              <a:t>Breakthrough in UCN production would improve precision of experiments, and open up new possibilities (free n target?)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020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Spallation-driven Superfluid He-II UCN Source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9" r="4228" b="6958"/>
          <a:stretch>
            <a:fillRect/>
          </a:stretch>
        </p:blipFill>
        <p:spPr bwMode="auto">
          <a:xfrm>
            <a:off x="-36512" y="2144713"/>
            <a:ext cx="6119812" cy="3549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914650" y="3141663"/>
            <a:ext cx="1333499" cy="1785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10 K </a:t>
            </a:r>
            <a:r>
              <a:rPr lang="en-US" altLang="ja-JP" sz="1400" b="1" smtClean="0">
                <a:solidFill>
                  <a:srgbClr val="FFFFFF"/>
                </a:solidFill>
                <a:latin typeface="+mn-lt"/>
                <a:ea typeface="ＭＳ 明朝" charset="-128"/>
              </a:rPr>
              <a:t>D</a:t>
            </a:r>
            <a:r>
              <a:rPr lang="en-US" altLang="ja-JP" sz="1400" b="1" baseline="-25000" smtClean="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O or D</a:t>
            </a:r>
            <a:r>
              <a:rPr lang="en-US" altLang="ja-JP" sz="1400" b="1" baseline="-2500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2850" y="3644900"/>
            <a:ext cx="431800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He-II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979613" y="4292600"/>
            <a:ext cx="935037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 dirty="0">
                <a:solidFill>
                  <a:srgbClr val="FFFFFF"/>
                </a:solidFill>
                <a:latin typeface="+mn-lt"/>
                <a:ea typeface="ＭＳ 明朝" charset="-128"/>
              </a:rPr>
              <a:t>300 K D</a:t>
            </a:r>
            <a:r>
              <a:rPr lang="en-US" altLang="ja-JP" sz="1400" b="1" baseline="-25000" dirty="0">
                <a:solidFill>
                  <a:srgbClr val="FFFFFF"/>
                </a:solidFill>
                <a:latin typeface="+mn-lt"/>
                <a:ea typeface="ＭＳ 明朝" charset="-128"/>
              </a:rPr>
              <a:t>2</a:t>
            </a:r>
            <a:r>
              <a:rPr lang="en-US" altLang="ja-JP" sz="1400" b="1" dirty="0">
                <a:solidFill>
                  <a:srgbClr val="FFFFFF"/>
                </a:solidFill>
                <a:latin typeface="+mn-lt"/>
                <a:ea typeface="ＭＳ 明朝" charset="-128"/>
              </a:rPr>
              <a:t>O</a:t>
            </a:r>
            <a:endParaRPr lang="en-US" altLang="ja-JP" sz="14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11771" y="4788576"/>
            <a:ext cx="1152525" cy="51261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400" b="1" dirty="0" smtClean="0">
                <a:solidFill>
                  <a:srgbClr val="FFFFFF"/>
                </a:solidFill>
                <a:latin typeface="+mn-lt"/>
                <a:ea typeface="ＭＳ 明朝" charset="-128"/>
              </a:rPr>
              <a:t>Graphite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555875" y="5013325"/>
            <a:ext cx="865188" cy="2159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/>
            <a:r>
              <a:rPr lang="en-US" altLang="ja-JP" sz="1400" b="1">
                <a:solidFill>
                  <a:srgbClr val="FFFFFF"/>
                </a:solidFill>
                <a:latin typeface="+mn-lt"/>
                <a:ea typeface="ＭＳ 明朝" charset="-128"/>
              </a:rPr>
              <a:t>W-Target</a:t>
            </a:r>
            <a:endParaRPr lang="en-US" altLang="ja-JP" sz="14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00563" y="2924175"/>
            <a:ext cx="936625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3995738" y="3716338"/>
            <a:ext cx="1439862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3203575" y="4868863"/>
            <a:ext cx="2089150" cy="0"/>
          </a:xfrm>
          <a:prstGeom prst="line">
            <a:avLst/>
          </a:prstGeom>
          <a:noFill/>
          <a:ln w="15840">
            <a:solidFill>
              <a:srgbClr val="DAEEF3"/>
            </a:solidFill>
            <a:miter lim="800000"/>
            <a:headEnd/>
            <a:tailEnd/>
          </a:ln>
          <a:effectLst>
            <a:outerShdw blurRad="63500" dist="110983" dir="798901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cs typeface="ＭＳ Ｐゴシック" charset="-128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4859338" y="2924175"/>
            <a:ext cx="0" cy="7921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4859338" y="3716338"/>
            <a:ext cx="0" cy="115252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59495" y="985380"/>
            <a:ext cx="609214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Spallation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Liberate neutrons from W target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endParaRPr lang="en-US" altLang="ja-JP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Moderation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en-US" altLang="ja-JP" dirty="0" smtClean="0">
                <a:latin typeface="Calibri" panose="020F0502020204030204" pitchFamily="34" charset="0"/>
              </a:rPr>
              <a:t>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Thermalize, cool neutrons in D</a:t>
            </a:r>
            <a:r>
              <a:rPr lang="en-US" altLang="ja-JP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0 ice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endParaRPr lang="en-US" altLang="ja-JP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ja-JP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Convert cold neutrons to UCN in He-II</a:t>
            </a: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5075237" y="3284538"/>
            <a:ext cx="686117" cy="28733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chemeClr val="bg1"/>
                </a:solidFill>
                <a:latin typeface="+mn-lt"/>
              </a:rPr>
              <a:t>44 cm</a:t>
            </a:r>
            <a:endParaRPr lang="en-US" altLang="ja-JP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5075237" y="4149725"/>
            <a:ext cx="58451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chemeClr val="bg1"/>
                </a:solidFill>
                <a:latin typeface="+mn-lt"/>
              </a:rPr>
              <a:t>30 cm</a:t>
            </a:r>
            <a:endParaRPr lang="en-US" altLang="ja-JP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6071004" y="5252798"/>
            <a:ext cx="29560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ja-JP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Moderators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Thermal: 	Graphite, 300K D</a:t>
            </a:r>
            <a:r>
              <a:rPr lang="en-US" altLang="ja-JP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Cold: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10K D</a:t>
            </a:r>
            <a:r>
              <a:rPr lang="en-US" altLang="ja-JP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ice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 flipV="1">
            <a:off x="1908175" y="2492375"/>
            <a:ext cx="0" cy="4318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 flipV="1">
            <a:off x="4427538" y="2492375"/>
            <a:ext cx="0" cy="4318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1908175" y="2708275"/>
            <a:ext cx="2519363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2987675" y="2420938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 b="1">
                <a:latin typeface="+mn-lt"/>
              </a:rPr>
              <a:t>d</a:t>
            </a:r>
          </a:p>
        </p:txBody>
      </p:sp>
      <p:sp>
        <p:nvSpPr>
          <p:cNvPr id="25" name="Oval 24"/>
          <p:cNvSpPr/>
          <p:nvPr/>
        </p:nvSpPr>
        <p:spPr>
          <a:xfrm>
            <a:off x="1187770" y="6868633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43918" y="6908739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147667" y="6964887"/>
            <a:ext cx="88232" cy="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142039" y="4788576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069098" y="4756499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142039" y="4780631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115930" y="4800615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113214" y="4800615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097923" y="4744460"/>
            <a:ext cx="88232" cy="8823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035719" y="443706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340518" y="4421022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003636" y="4437064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308435" y="4421023"/>
            <a:ext cx="88232" cy="88232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3381877" y="2492375"/>
            <a:ext cx="584517" cy="287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400" dirty="0" smtClean="0">
                <a:solidFill>
                  <a:schemeClr val="bg1"/>
                </a:solidFill>
                <a:latin typeface="+mn-lt"/>
              </a:rPr>
              <a:t>75 </a:t>
            </a:r>
            <a:r>
              <a:rPr lang="en-US" altLang="ja-JP" sz="1400" dirty="0">
                <a:solidFill>
                  <a:schemeClr val="bg1"/>
                </a:solidFill>
                <a:latin typeface="+mn-lt"/>
              </a:rPr>
              <a:t>cm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434140" y="6585767"/>
            <a:ext cx="1315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A02A17"/>
                </a:solidFill>
                <a:cs typeface="Arial" panose="020B0604020202020204" pitchFamily="34" charset="0"/>
              </a:rPr>
              <a:t>400 MeV protons</a:t>
            </a:r>
            <a:endParaRPr lang="de-DE" sz="1200" b="1" dirty="0">
              <a:solidFill>
                <a:srgbClr val="A02A17"/>
              </a:solidFill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63501" y="4682222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MeV neutrons</a:t>
            </a:r>
            <a:endParaRPr lang="de-DE" sz="16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6" descr="suptherm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7402" y="1204588"/>
            <a:ext cx="2919209" cy="2792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2" name="TextBox 41"/>
          <p:cNvSpPr txBox="1"/>
          <p:nvPr/>
        </p:nvSpPr>
        <p:spPr>
          <a:xfrm>
            <a:off x="6256552" y="4135296"/>
            <a:ext cx="2111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Thermal, Cold &amp; </a:t>
            </a:r>
          </a:p>
          <a:p>
            <a:r>
              <a:rPr lang="de-DE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Ultra-Cold neutrons</a:t>
            </a:r>
            <a:endParaRPr lang="de-DE" sz="1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49912" y="5694363"/>
            <a:ext cx="2997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Layout of UCN Source at RCNP Osaka</a:t>
            </a:r>
            <a:endParaRPr lang="en-CA" sz="1600" i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6044016" y="4794071"/>
            <a:ext cx="96253" cy="96253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Oval 44"/>
          <p:cNvSpPr/>
          <p:nvPr/>
        </p:nvSpPr>
        <p:spPr>
          <a:xfrm>
            <a:off x="6036921" y="4255326"/>
            <a:ext cx="96253" cy="96253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6072543" y="658729"/>
            <a:ext cx="3071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Cold neutron energy transferred to He-II via phonon emission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110" y="634491"/>
            <a:ext cx="3063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UCN production recipe:</a:t>
            </a:r>
            <a:endParaRPr lang="en-CA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5308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0.20469 -0.30347 " pathEditMode="relative" rAng="0" ptsTypes="AA">
                                      <p:cBhvr>
                                        <p:cTn id="6" dur="32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15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05556E-6 -1.48148E-6 L 0.20469 -0.30347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151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6 -3.7037E-7 L 0.20903 -0.31736 " pathEditMode="relative" rAng="0" ptsTypes="AA">
                                      <p:cBhvr>
                                        <p:cTn id="10" dur="28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1" y="-1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8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24149 -0.37593 " pathEditMode="relative" rAng="0" ptsTypes="AA">
                                      <p:cBhvr>
                                        <p:cTn id="35" dur="38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66" y="-1879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33333E-6 2.22222E-6 L -0.02448 -0.37755 " pathEditMode="relative" rAng="0" ptsTypes="AA">
                                      <p:cBhvr>
                                        <p:cTn id="37" dur="39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3" y="-1888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903 0.00092 L 0.02361 0.12708 " pathEditMode="relative" rAng="0" ptsTypes="AA">
                                      <p:cBhvr>
                                        <p:cTn id="3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629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repeatCount="indefinite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607 -0.00208 L -0.35156 -0.00439 " pathEditMode="relative" rAng="0" ptsTypes="AA">
                                      <p:cBhvr>
                                        <p:cTn id="41" dur="4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74" y="-11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591 -0.00208 L -0.26372 -0.38402 " pathEditMode="relative" rAng="0" ptsTypes="AA">
                                      <p:cBhvr>
                                        <p:cTn id="43" dur="42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9" y="-1909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7.40741E-7 L 0.30781 -0.09792 " pathEditMode="relative" rAng="0" ptsTypes="AA">
                                      <p:cBhvr>
                                        <p:cTn id="45" dur="43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2" y="-490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C 0.00121 -0.00046 0.00243 -0.00093 0.00347 -0.00139 C 0.00416 -0.00185 0.00451 -0.00255 0.00538 -0.00278 C 0.0158 -0.00741 0.00729 -0.00278 0.01232 -0.00556 C 0.0092 -0.00764 0.00677 -0.0081 0.00173 -0.0088 C 0.00052 -0.00903 -0.00052 -0.00926 -0.00174 -0.00972 C -0.00347 -0.00995 -0.00695 -0.01042 -0.00695 -0.01019 C -0.01129 -0.01736 -0.00243 -0.01482 0.01406 -0.01505 C 0.01528 -0.01759 0.01857 -0.01944 0.02014 -0.02176 C 0.01892 -0.02384 0.01719 -0.02407 0.01319 -0.02454 C 0.00816 -0.02454 0.00278 -0.02523 -0.00174 -0.02407 C -0.00347 -0.02384 -0.00035 -0.02222 -0.00087 -0.0213 C -0.00104 -0.02083 -0.00261 -0.02107 -0.00347 -0.02083 C -0.01215 -0.0213 -0.01268 -0.0206 -0.01493 -0.02407 C -0.02205 -0.02292 -0.0184 -0.02315 -0.02622 -0.02361 C -0.02431 -0.03056 -0.02778 -0.02546 -0.00695 -0.02732 C -0.00573 -0.02732 -0.00538 -0.02824 -0.00434 -0.0287 C -0.0007 -0.02963 0.00382 -0.0294 0.00798 -0.02963 C 0.00486 -0.03056 0.00173 -0.03079 -0.00174 -0.03148 C -0.004 -0.0331 -0.00278 -0.03241 -0.00521 -0.03357 " pathEditMode="relative" rAng="0" ptsTypes="fffffffffffffffffffA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80"/>
                            </p:stCondLst>
                            <p:childTnLst>
                              <p:par>
                                <p:cTn id="51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3125 C -0.00382 -0.03889 -0.01372 -0.04213 -0.02031 -0.04421 C -0.02448 -0.04699 -0.02691 -0.04791 -0.02205 -0.05231 C -0.02257 -0.05347 -0.02292 -0.05486 -0.02379 -0.05578 C -0.02448 -0.05648 -0.02569 -0.05602 -0.02639 -0.05694 C -0.02969 -0.06134 -0.02569 -0.06296 -0.03247 -0.06528 C -0.03333 -0.06597 -0.03542 -0.0662 -0.03507 -0.06759 C -0.03472 -0.06921 -0.03281 -0.06852 -0.0316 -0.06875 C -0.02847 -0.06921 -0.02517 -0.06944 -0.02205 -0.06991 C -0.0217 -0.07106 -0.0217 -0.07245 -0.02118 -0.07338 C -0.02049 -0.07453 -0.01806 -0.0743 -0.0184 -0.07569 C -0.01892 -0.07893 -0.0349 -0.08032 -0.03507 -0.08032 C -0.04132 -0.08287 -0.04219 -0.0912 -0.04219 -0.09907 " pathEditMode="relative" rAng="0" ptsTypes="ffffffffffffA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80"/>
                            </p:stCondLst>
                            <p:childTnLst>
                              <p:par>
                                <p:cTn id="54" presetID="0" presetClass="pat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54 -0.09838 C -0.0408 -0.10532 -0.03316 -0.11805 -0.0276 -0.1206 C -0.02604 -0.12384 -0.01441 -0.13426 -0.01094 -0.13588 C -0.0059 -0.14583 -0.01267 -0.13403 -0.0066 -0.14051 C -0.00573 -0.14143 -0.00573 -0.14328 -0.00486 -0.14398 C -0.0033 -0.14537 0.00052 -0.14629 0.00052 -0.14606 C 0.00399 -0.14166 0.00833 -0.13912 0.01181 -0.13472 C 0.01319 -0.1331 0.01406 -0.13032 0.01545 -0.1287 C 0.02014 -0.12315 0.02899 -0.11389 0.03472 -0.11134 C 0.03941 -0.10116 0.03333 -0.11273 0.03906 -0.10648 C 0.03993 -0.10555 0.03993 -0.10393 0.0408 -0.10301 C 0.04444 -0.09884 0.04514 -0.09884 0.04878 -0.09722 C 0.05069 -0.09352 0.05295 -0.09166 0.05486 -0.08796 C 0.05556 -0.08819 0.06007 -0.08958 0.06094 -0.09028 C 0.0658 -0.09398 0.05955 -0.09143 0.06545 -0.09491 C 0.07205 -0.09884 0.07569 -0.10208 0.08212 -0.10764 C 0.08455 -0.10972 0.08733 -0.11018 0.08993 -0.1125 C 0.09045 -0.11366 0.09219 -0.11481 0.09167 -0.11597 C 0.09062 -0.11828 0.08819 -0.11898 0.08646 -0.1206 C 0.08125 -0.12523 0.07882 -0.13032 0.0724 -0.13241 C 0.06996 -0.13449 0.06458 -0.13703 0.06458 -0.1368 C 0.0625 -0.14143 0.05868 -0.14352 0.05486 -0.14514 C 0.04219 -0.14097 0.03576 -0.12176 0.0224 -0.11828 C 0.01823 -0.11458 0.01319 -0.11296 0.00833 -0.11134 C 0.00278 -0.10648 -0.00382 -0.10347 -0.01007 -0.10069 C -0.01354 -0.09907 -0.01701 -0.09583 -0.02049 -0.09375 C -0.02986 -0.08819 -0.02257 -0.09444 -0.02847 -0.08912 C -0.03264 -0.10555 -0.03264 -0.12199 -0.02934 -0.13935 C -0.03056 -0.13981 -0.0316 -0.14097 -0.03281 -0.14051 C -0.0342 -0.14004 -0.03507 -0.13796 -0.03629 -0.13703 C -0.03993 -0.13472 -0.0434 -0.13379 -0.04688 -0.13125 C -0.05243 -0.12731 -0.05938 -0.12546 -0.06528 -0.12291 C -0.06997 -0.12083 -0.07431 -0.11736 -0.07934 -0.11597 C -0.08368 -0.11458 -0.08941 -0.11412 -0.0934 -0.11134 C -0.09653 -0.10926 -0.09861 -0.10787 -0.10208 -0.10648 C -0.1059 -0.10509 -0.11354 -0.10301 -0.11354 -0.10278 C -0.11563 -0.10347 -0.11771 -0.10347 -0.11962 -0.10416 C -0.12153 -0.10463 -0.125 -0.10648 -0.125 -0.10625 C -0.13038 -0.1118 -0.13802 -0.11551 -0.14427 -0.11828 C -0.14601 -0.11898 -0.14861 -0.11944 -0.15035 -0.1206 C -0.15122 -0.12129 -0.15191 -0.12245 -0.15295 -0.12291 C -0.15469 -0.12384 -0.1566 -0.12453 -0.15833 -0.12523 C -0.16007 -0.12592 -0.16354 -0.12754 -0.16354 -0.12731 C -0.16754 -0.12616 -0.1691 -0.12592 -0.17049 -0.1206 C -0.16736 -0.11782 -0.16806 -0.11528 -0.16441 -0.11366 C -0.16111 -0.10926 -0.1559 -0.1044 -0.15122 -0.10301 C -0.14549 -0.1081 -0.14028 -0.11643 -0.13368 -0.11944 C -0.12986 -0.12453 -0.13229 -0.12245 -0.12587 -0.12523 C -0.12413 -0.12592 -0.12049 -0.12754 -0.12049 -0.12731 C -0.11615 -0.12361 -0.11493 -0.1162 -0.1092 -0.11366 C -0.10504 -0.1081 -0.10747 -0.11111 -0.10122 -0.10532 C -0.10035 -0.10463 -0.09861 -0.10301 -0.09861 -0.10278 C -0.09809 -0.10185 -0.09792 -0.1 -0.09688 -0.09953 C -0.09531 -0.09861 -0.08785 -0.10671 -0.08629 -0.10764 C -0.08142 -0.11088 -0.07396 -0.11504 -0.06875 -0.11713 C -0.06441 -0.12083 -0.06059 -0.12662 -0.05573 -0.1287 C -0.05451 -0.13403 -0.05052 -0.13495 -0.04688 -0.13819 C -0.04601 -0.13889 -0.04427 -0.14051 -0.04427 -0.14028 C -0.04236 -0.14838 -0.03958 -0.13981 -0.03629 -0.13703 C -0.03472 -0.13102 -0.02865 -0.12708 -0.025 -0.12291 C -0.01754 -0.11435 -0.00694 -0.10023 0.00226 -0.09606 C 0.00816 -0.08819 0.00538 -0.08727 0.01007 -0.09143 C 0.0125 -0.10116 0.01528 -0.11574 0.02066 -0.12291 C 0.02292 -0.13217 0.01944 -0.1206 0.02413 -0.1287 C 0.02465 -0.12963 0.02448 -0.13125 0.025 -0.13241 C 0.02604 -0.13495 0.02726 -0.13703 0.02847 -0.13935 C 0.02934 -0.14097 0.02604 -0.13727 0.025 -0.13588 C 0.02274 -0.13287 0.01892 -0.12639 0.01892 -0.12616 C 0.01649 -0.11643 0.00937 -0.10972 0.00312 -0.10416 C 0.00035 -0.10162 -0.00156 -0.09861 -0.00486 -0.09722 C -0.00694 -0.09305 -0.00903 -0.09282 -0.01181 -0.08912 C -0.01858 -0.09097 -0.02379 -0.09653 -0.02934 -0.10185 C -0.03038 -0.10278 -0.0309 -0.10463 -0.03194 -0.10532 C -0.03316 -0.10625 -0.03906 -0.10833 -0.0408 -0.10903 C -0.04531 -0.11296 -0.04983 -0.11967 -0.05486 -0.12176 C -0.06076 -0.12963 -0.06736 -0.13611 -0.07326 -0.14398 " pathEditMode="relative" rAng="0" ptsTypes="fffffffffffffffffffffffffffffffffffffffffffffffffffffffffffffffffffffffffffA">
                                      <p:cBhvr>
                                        <p:cTn id="5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80"/>
                            </p:stCondLst>
                            <p:childTnLst>
                              <p:par>
                                <p:cTn id="57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480"/>
                            </p:stCondLst>
                            <p:childTnLst>
                              <p:par>
                                <p:cTn id="6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047 C 0.00417 4.07407E-6 0.00573 -0.00024 0.00712 -0.00047 C 0.00747 -0.00139 0.00851 -0.00186 0.0092 -0.00186 C 0.02101 -0.00371 0.01094 -0.00093 0.01736 -0.00278 C 0.01563 -0.00787 0.01372 -0.00996 0.0092 -0.01389 C 0.00851 -0.01482 0.00764 -0.01574 0.0066 -0.01737 C 0.00504 -0.01852 0.00243 -0.0213 0.00209 -0.02084 C 0.00226 -0.03519 0.0092 -0.02662 0.02396 -0.01783 C 0.02639 -0.0213 0.03056 -0.02246 0.03351 -0.02547 C 0.03316 -0.02987 0.03212 -0.03102 0.02848 -0.03426 C 0.02379 -0.03704 0.01962 -0.04074 0.01511 -0.04167 C 0.01285 -0.0419 0.01511 -0.0375 0.01407 -0.03612 C 0.01354 -0.03588 0.01233 -0.03658 0.01146 -0.03681 C 0.00365 -0.04237 0.00295 -0.04144 0.00278 -0.04838 C -0.00416 -0.0507 -0.00087 -0.04885 -0.00798 -0.05394 C -0.00225 -0.06482 -0.00816 -0.05764 0.01163 -0.04977 C 0.01302 -0.04885 0.01372 -0.05024 0.01511 -0.05047 C 0.01893 -0.05 0.02292 -0.04699 0.02674 -0.04514 C 0.02413 -0.04885 0.0217 -0.05047 0.01875 -0.05371 C 0.01788 -0.05764 0.01858 -0.05579 0.01702 -0.05903 " pathEditMode="relative" rAng="1447259" ptsTypes="fffffffffffffffffffA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80"/>
                            </p:stCondLst>
                            <p:childTnLst>
                              <p:par>
                                <p:cTn id="65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-0.05556 C 0.01511 -0.0632 0.00521 -0.06644 -0.00139 -0.06852 C -0.00555 -0.0713 -0.00798 -0.07223 -0.00312 -0.07662 C -0.00364 -0.07778 -0.00399 -0.07917 -0.00486 -0.0801 C -0.00555 -0.08079 -0.00677 -0.08033 -0.00746 -0.08125 C -0.01076 -0.08565 -0.00677 -0.08727 -0.01354 -0.08959 C -0.01441 -0.09028 -0.01649 -0.09051 -0.01614 -0.0919 C -0.0158 -0.09352 -0.01389 -0.09283 -0.01267 -0.09306 C -0.00955 -0.09352 -0.00625 -0.09375 -0.00312 -0.09422 C -0.00277 -0.09537 -0.00277 -0.09676 -0.00225 -0.09769 C -0.00156 -0.09885 0.00087 -0.09862 0.00052 -0.1 C -2.77778E-6 -0.10324 -0.01597 -0.10463 -0.01614 -0.10463 C -0.02239 -0.10718 -0.02326 -0.11551 -0.02326 -0.12338 " pathEditMode="relative" rAng="0" ptsTypes="ffffffffffffA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980"/>
                            </p:stCondLst>
                            <p:childTnLst>
                              <p:par>
                                <p:cTn id="68" presetID="0" presetClass="pat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6 -0.12338 C -0.02222 -0.12732 -0.02066 -0.1294 -0.01875 -0.13287 C -0.01771 -0.13727 -0.01424 -0.1419 -0.01094 -0.14329 C -0.00833 -0.1382 -0.00903 -0.1338 -0.00573 -0.1294 C -0.00364 -0.1176 -0.00677 -0.13172 -0.00208 -0.11991 C -0.00121 -0.11783 -0.00087 -0.11528 -0.00035 -0.11297 C 1.94444E-6 -0.11181 0.00052 -0.10949 0.00052 -0.10949 C 0.00156 -0.10116 0.00278 -0.09306 0.00486 -0.08496 C 0.00955 -0.08912 0.01146 -0.09283 0.01545 -0.09769 C 0.01736 -0.10371 0.02083 -0.10787 0.02413 -0.11297 C 0.0257 -0.11551 0.02934 -0.11991 0.02934 -0.11991 C 0.03073 -0.12709 0.03195 -0.12431 0.03472 -0.1294 C 0.03698 -0.13357 0.0382 -0.13936 0.04167 -0.14098 C 0.04375 -0.13264 0.04184 -0.13542 0.04601 -0.13172 C 0.0474 -0.12616 0.05156 -0.12362 0.05486 -0.11991 C 0.05764 -0.1169 0.05938 -0.11274 0.06181 -0.10949 C 0.06042 -0.10324 0.05677 -0.10324 0.05313 -0.1 C 0.05104 -0.09607 0.04774 -0.09352 0.04427 -0.0919 C 0.0375 -0.07824 0.03906 -0.09051 0.0408 -0.11065 C 0.04115 -0.11551 0.04358 -0.12176 0.04427 -0.12686 C 0.04392 -0.13195 0.04479 -0.13727 0.0434 -0.14213 C 0.04288 -0.14375 0.04167 -0.13982 0.0408 -0.13866 C 0.04011 -0.1375 0.03993 -0.13612 0.03906 -0.13519 C 0.03646 -0.13218 0.0309 -0.12593 0.02761 -0.12454 C 0.02274 -0.11806 0.01545 -0.11135 0.0092 -0.10718 C 0.00365 -0.09931 -0.00434 -0.09746 -0.0118 -0.09422 C -0.01371 -0.09329 -0.0151 -0.09051 -0.01701 -0.08959 C -0.01788 -0.08912 -0.01892 -0.08889 -0.01979 -0.08843 C -0.02309 -0.09491 -0.03524 -0.10579 -0.0408 -0.10949 C -0.04305 -0.11412 -0.04896 -0.12037 -0.05312 -0.12223 C -0.0566 -0.12686 -0.06094 -0.12963 -0.06528 -0.13287 C -0.06719 -0.13426 -0.06892 -0.13588 -0.07066 -0.1375 C -0.07222 -0.13889 -0.07587 -0.13982 -0.07587 -0.13982 C -0.08021 -0.13588 -0.08594 -0.12894 -0.0908 -0.12686 C -0.09653 -0.11528 -0.10885 -0.11621 -0.11701 -0.10949 C -0.12101 -0.10602 -0.1217 -0.10463 -0.12674 -0.10232 C -0.1276 -0.10186 -0.12934 -0.10116 -0.12934 -0.10116 C -0.13055 -0.13635 -0.12587 -0.12662 -0.13646 -0.11991 C -0.14028 -0.11204 -0.13576 -0.11968 -0.1408 -0.11528 C -0.14462 -0.11204 -0.14201 -0.11181 -0.14601 -0.10949 C -0.14792 -0.10834 -0.15 -0.10811 -0.15208 -0.10718 C -0.15469 -0.10371 -0.15781 -0.10394 -0.16094 -0.10116 C -0.16267 -0.10278 -0.16441 -0.10417 -0.16614 -0.10579 C -0.16736 -0.10695 -0.16858 -0.10834 -0.16979 -0.10949 C -0.17153 -0.11112 -0.175 -0.11412 -0.175 -0.11412 C -0.17934 -0.12292 -0.17344 -0.11274 -0.18021 -0.11875 C -0.18802 -0.1257 -0.17604 -0.11968 -0.18455 -0.12338 C -0.19219 -0.13264 -0.18958 -0.12061 -0.19427 -0.11644 C -0.1967 -0.11436 -0.20208 -0.11181 -0.20208 -0.11181 C -0.20104 -0.10764 -0.19757 -0.10487 -0.19427 -0.10348 C -0.19375 -0.10232 -0.19167 -0.09723 -0.18993 -0.09769 C -0.18976 -0.09769 -0.1842 -0.10741 -0.18368 -0.10834 C -0.18073 -0.1132 -0.17621 -0.11528 -0.17239 -0.11875 C -0.17031 -0.12292 -0.16875 -0.12408 -0.16528 -0.1257 C -0.15885 -0.12362 -0.15521 -0.11343 -0.14948 -0.10834 C -0.14913 -0.10718 -0.1493 -0.10556 -0.14861 -0.10463 C -0.14479 -0.09931 -0.14427 -0.11274 -0.1434 -0.11528 C -0.14288 -0.11644 -0.14219 -0.1176 -0.14167 -0.11875 C -0.14132 -0.12061 -0.14219 -0.125 -0.1408 -0.12454 C -0.13854 -0.12385 -0.13611 -0.11343 -0.13542 -0.11065 C -0.13472 -0.10834 -0.13368 -0.10348 -0.13368 -0.10348 C -0.1342 -0.10949 -0.13594 -0.11644 -0.13455 -0.12223 C -0.12969 -0.1125 -0.13194 -0.11875 -0.13021 -0.11065 C -0.12969 -0.10834 -0.12899 -0.10579 -0.12847 -0.10348 C -0.12812 -0.10232 -0.1276 -0.1 -0.1276 -0.1 C -0.12726 -0.10324 -0.12726 -0.10625 -0.12674 -0.10949 C -0.12621 -0.11274 -0.125 -0.11875 -0.125 -0.11875 C -0.12378 -0.11366 -0.12187 -0.10996 -0.12066 -0.10463 C -0.12031 -0.10348 -0.11979 -0.10116 -0.11979 -0.10116 C -0.1158 -0.10602 -0.11719 -0.1132 -0.11614 -0.11991 C -0.1158 -0.12223 -0.11441 -0.12686 -0.11441 -0.12686 C -0.11233 -0.11875 -0.11215 -0.11042 -0.11007 -0.10232 C -0.10573 -0.11112 -0.10087 -0.11644 -0.09427 -0.12223 C -0.09132 -0.12477 -0.08993 -0.12755 -0.08646 -0.1294 C -0.08299 -0.13357 -0.08524 -0.13102 -0.07934 -0.13635 C -0.0776 -0.13797 -0.07413 -0.14098 -0.07413 -0.14098 C -0.06858 -0.13843 -0.07066 -0.13172 -0.06875 -0.1257 C -0.06823 -0.12385 -0.06701 -0.12269 -0.06614 -0.12107 C -0.06493 -0.11598 -0.06285 -0.10857 -0.06007 -0.10463 C -0.05868 -0.09931 -0.05799 -0.09537 -0.05573 -0.09074 C -0.04809 -0.09422 -0.0467 -0.10949 -0.03906 -0.11297 C -0.03802 -0.1169 -0.03281 -0.12686 -0.03021 -0.1294 C -0.02726 -0.13519 -0.02934 -0.13218 -0.02326 -0.1375 C -0.02239 -0.1382 -0.025 -0.13588 -0.02587 -0.13519 C -0.02812 -0.13311 -0.02969 -0.1301 -0.03194 -0.12801 C -0.03698 -0.12362 -0.04201 -0.11783 -0.04774 -0.11528 C -0.05156 -0.11135 -0.05555 -0.10811 -0.06007 -0.10579 C -0.06337 -0.10394 -0.0658 -0.10417 -0.06875 -0.10116 C -0.07118 -0.09862 -0.07344 -0.09561 -0.07587 -0.09306 C -0.07743 -0.09144 -0.08108 -0.08843 -0.08108 -0.08843 C -0.08142 -0.09005 -0.08177 -0.09144 -0.08194 -0.09306 C -0.08229 -0.09584 -0.08229 -0.09862 -0.08281 -0.10116 C -0.08385 -0.10649 -0.08611 -0.11135 -0.08733 -0.11644 C -0.08819 -0.125 -0.08976 -0.13264 -0.0908 -0.14098 C -0.08594 -0.14306 -0.08055 -0.13774 -0.07587 -0.13519 C -0.06285 -0.12778 -0.04861 -0.1213 -0.03455 -0.11875 C -0.01285 -0.11042 0.0099 -0.10718 0.03212 -0.10232 C 0.03733 -0.1 0.04236 -0.09954 0.04792 -0.09885 C 0.05399 -0.09723 0.06024 -0.09584 0.06632 -0.09422 C 0.05417 -0.09028 0.04184 -0.08797 0.02934 -0.08612 C 0.01858 -0.08241 0.00521 -0.0882 -0.00573 -0.09074 C -0.03021 -0.09653 -0.05469 -0.10371 -0.07934 -0.10834 C -0.08403 -0.11042 -0.08854 -0.11181 -0.0934 -0.11297 C -0.09739 -0.11667 -0.09514 -0.11505 -0.10121 -0.1176 C -0.10208 -0.11806 -0.10399 -0.11875 -0.10399 -0.11875 C -0.10694 -0.12153 -0.1092 -0.12199 -0.11267 -0.12338 C -0.11441 -0.12408 -0.11614 -0.125 -0.11788 -0.1257 C -0.11875 -0.12616 -0.12066 -0.12686 -0.12066 -0.12686 C -0.12535 -0.1338 -0.14444 -0.12662 -0.15208 -0.1257 C -0.1684 -0.12061 -0.18507 -0.11412 -0.20208 -0.11412 " pathEditMode="relative" ptsTypes="fffffffffffffffffffffffffffffffffffffffffffffffffffffffffffffffffffffffffffffffffffffffffffffffffffffffffffffA">
                                      <p:cBhvr>
                                        <p:cTn id="6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980"/>
                            </p:stCondLst>
                            <p:childTnLst>
                              <p:par>
                                <p:cTn id="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C 0.00121 -0.00046 0.00243 -0.00093 0.00347 -0.00139 C 0.00416 -0.00185 0.00451 -0.00255 0.00538 -0.00278 C 0.0158 -0.00741 0.00729 -0.00278 0.01232 -0.00556 C 0.0092 -0.00764 0.00677 -0.0081 0.00173 -0.0088 C 0.00052 -0.00903 -0.00052 -0.00926 -0.00174 -0.00972 C -0.00347 -0.00995 -0.00695 -0.01042 -0.00695 -0.01019 C -0.01129 -0.01736 -0.00243 -0.01482 0.01406 -0.01505 C 0.01528 -0.01759 0.01857 -0.01944 0.02014 -0.02176 C 0.01892 -0.02384 0.01719 -0.02407 0.01319 -0.02454 C 0.00816 -0.02454 0.00278 -0.02523 -0.00174 -0.02407 C -0.00347 -0.02384 -0.00035 -0.02222 -0.00087 -0.0213 C -0.00104 -0.02083 -0.00261 -0.02107 -0.00347 -0.02083 C -0.01215 -0.0213 -0.01268 -0.0206 -0.01493 -0.02407 C -0.02205 -0.02292 -0.0184 -0.02315 -0.02622 -0.02361 C -0.02431 -0.03056 -0.02778 -0.02546 -0.00695 -0.02732 C -0.00573 -0.02732 -0.00538 -0.02824 -0.00434 -0.0287 C -0.0007 -0.02963 0.00382 -0.0294 0.00798 -0.02963 C 0.00486 -0.03056 0.00173 -0.03079 -0.00174 -0.03148 C -0.004 -0.0331 -0.00278 -0.03241 -0.00521 -0.03357 " pathEditMode="relative" rAng="0" ptsTypes="fffffffffffffffffffA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480"/>
                            </p:stCondLst>
                            <p:childTnLst>
                              <p:par>
                                <p:cTn id="78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3125 C -0.00382 -0.03889 -0.01372 -0.04213 -0.02031 -0.04421 C -0.02448 -0.04699 -0.02691 -0.04791 -0.02205 -0.05231 C -0.02257 -0.05347 -0.02292 -0.05486 -0.02379 -0.05578 C -0.02448 -0.05648 -0.02569 -0.05602 -0.02639 -0.05694 C -0.02969 -0.06134 -0.02569 -0.06296 -0.03247 -0.06528 C -0.03333 -0.06597 -0.03542 -0.0662 -0.03507 -0.06759 C -0.03472 -0.06921 -0.03281 -0.06852 -0.0316 -0.06875 C -0.02847 -0.06921 -0.02517 -0.06944 -0.02205 -0.06991 C -0.0217 -0.07106 -0.0217 -0.07245 -0.02118 -0.07338 C -0.02049 -0.07453 -0.01806 -0.0743 -0.0184 -0.07569 C -0.01892 -0.07893 -0.0349 -0.08032 -0.03507 -0.08032 C -0.04132 -0.08287 -0.04219 -0.0912 -0.04219 -0.09907 " pathEditMode="relative" rAng="0" ptsTypes="ffffffffffffA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480"/>
                            </p:stCondLst>
                            <p:childTnLst>
                              <p:par>
                                <p:cTn id="81" presetID="0" presetClass="pat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54 -0.09838 C -0.0408 -0.10532 -0.03316 -0.11805 -0.0276 -0.1206 C -0.02604 -0.12384 -0.01441 -0.13426 -0.01094 -0.13588 C -0.0059 -0.14583 -0.01267 -0.13403 -0.0066 -0.14051 C -0.00573 -0.14143 -0.00573 -0.14328 -0.00486 -0.14398 C -0.0033 -0.14537 0.00052 -0.14629 0.00052 -0.14606 C 0.00399 -0.14166 0.00833 -0.13912 0.01181 -0.13472 C 0.01319 -0.1331 0.01406 -0.13032 0.01545 -0.1287 C 0.02014 -0.12315 0.02899 -0.11389 0.03472 -0.11134 C 0.03941 -0.10116 0.03333 -0.11273 0.03906 -0.10648 C 0.03993 -0.10555 0.03993 -0.10393 0.0408 -0.10301 C 0.04444 -0.09884 0.04514 -0.09884 0.04878 -0.09722 C 0.05069 -0.09352 0.05295 -0.09166 0.05486 -0.08796 C 0.05556 -0.08819 0.06007 -0.08958 0.06094 -0.09028 C 0.0658 -0.09398 0.05955 -0.09143 0.06545 -0.09491 C 0.07205 -0.09884 0.07569 -0.10208 0.08212 -0.10764 C 0.08455 -0.10972 0.08733 -0.11018 0.08993 -0.1125 C 0.09045 -0.11366 0.09219 -0.11481 0.09167 -0.11597 C 0.09062 -0.11828 0.08819 -0.11898 0.08646 -0.1206 C 0.08125 -0.12523 0.07882 -0.13032 0.0724 -0.13241 C 0.06996 -0.13449 0.06458 -0.13703 0.06458 -0.1368 C 0.0625 -0.14143 0.05868 -0.14352 0.05486 -0.14514 C 0.04219 -0.14097 0.03576 -0.12176 0.0224 -0.11828 C 0.01823 -0.11458 0.01319 -0.11296 0.00833 -0.11134 C 0.00278 -0.10648 -0.00382 -0.10347 -0.01007 -0.10069 C -0.01354 -0.09907 -0.01701 -0.09583 -0.02049 -0.09375 C -0.02986 -0.08819 -0.02257 -0.09444 -0.02847 -0.08912 C -0.03264 -0.10555 -0.03264 -0.12199 -0.02934 -0.13935 C -0.03056 -0.13981 -0.0316 -0.14097 -0.03281 -0.14051 C -0.0342 -0.14004 -0.03507 -0.13796 -0.03629 -0.13703 C -0.03993 -0.13472 -0.0434 -0.13379 -0.04688 -0.13125 C -0.05243 -0.12731 -0.05938 -0.12546 -0.06528 -0.12291 C -0.06997 -0.12083 -0.07431 -0.11736 -0.07934 -0.11597 C -0.08368 -0.11458 -0.08941 -0.11412 -0.0934 -0.11134 C -0.09653 -0.10926 -0.09861 -0.10787 -0.10208 -0.10648 C -0.1059 -0.10509 -0.11354 -0.10301 -0.11354 -0.10278 C -0.11563 -0.10347 -0.11771 -0.10347 -0.11962 -0.10416 C -0.12153 -0.10463 -0.125 -0.10648 -0.125 -0.10625 C -0.13038 -0.1118 -0.13802 -0.11551 -0.14427 -0.11828 C -0.14601 -0.11898 -0.14861 -0.11944 -0.15035 -0.1206 C -0.15122 -0.12129 -0.15191 -0.12245 -0.15295 -0.12291 C -0.15469 -0.12384 -0.1566 -0.12453 -0.15833 -0.12523 C -0.16007 -0.12592 -0.16354 -0.12754 -0.16354 -0.12731 C -0.16754 -0.12616 -0.1691 -0.12592 -0.17049 -0.1206 C -0.16736 -0.11782 -0.16806 -0.11528 -0.16441 -0.11366 C -0.16111 -0.10926 -0.1559 -0.1044 -0.15122 -0.10301 C -0.14549 -0.1081 -0.14028 -0.11643 -0.13368 -0.11944 C -0.12986 -0.12453 -0.13229 -0.12245 -0.12587 -0.12523 C -0.12413 -0.12592 -0.12049 -0.12754 -0.12049 -0.12731 C -0.11615 -0.12361 -0.11493 -0.1162 -0.1092 -0.11366 C -0.10504 -0.1081 -0.10747 -0.11111 -0.10122 -0.10532 C -0.10035 -0.10463 -0.09861 -0.10301 -0.09861 -0.10278 C -0.09809 -0.10185 -0.09792 -0.1 -0.09688 -0.09953 C -0.09531 -0.09861 -0.08785 -0.10671 -0.08629 -0.10764 C -0.08142 -0.11088 -0.07396 -0.11504 -0.06875 -0.11713 C -0.06441 -0.12083 -0.06059 -0.12662 -0.05573 -0.1287 C -0.05451 -0.13403 -0.05052 -0.13495 -0.04688 -0.13819 C -0.04601 -0.13889 -0.04427 -0.14051 -0.04427 -0.14028 C -0.04236 -0.14838 -0.03958 -0.13981 -0.03629 -0.13703 C -0.03472 -0.13102 -0.02865 -0.12708 -0.025 -0.12291 C -0.01754 -0.11435 -0.00694 -0.10023 0.00226 -0.09606 C 0.00816 -0.08819 0.00538 -0.08727 0.01007 -0.09143 C 0.0125 -0.10116 0.01528 -0.11574 0.02066 -0.12291 C 0.02292 -0.13217 0.01944 -0.1206 0.02413 -0.1287 C 0.02465 -0.12963 0.02448 -0.13125 0.025 -0.13241 C 0.02604 -0.13495 0.02726 -0.13703 0.02847 -0.13935 C 0.02934 -0.14097 0.02604 -0.13727 0.025 -0.13588 C 0.02274 -0.13287 0.01892 -0.12639 0.01892 -0.12616 C 0.01649 -0.11643 0.00937 -0.10972 0.00312 -0.10416 C 0.00035 -0.10162 -0.00156 -0.09861 -0.00486 -0.09722 C -0.00694 -0.09305 -0.00903 -0.09282 -0.01181 -0.08912 C -0.01858 -0.09097 -0.02379 -0.09653 -0.02934 -0.10185 C -0.03038 -0.10278 -0.0309 -0.10463 -0.03194 -0.10532 C -0.03316 -0.10625 -0.03906 -0.10833 -0.0408 -0.10903 C -0.04531 -0.11296 -0.04983 -0.11967 -0.05486 -0.12176 C -0.06076 -0.12963 -0.06736 -0.13611 -0.07326 -0.14398 " pathEditMode="relative" rAng="0" ptsTypes="fffffffffffffffffffffffffffffffffffffffffffffffffffffffffffffffffffffffffffA">
                                      <p:cBhvr>
                                        <p:cTn id="82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480"/>
                            </p:stCondLst>
                            <p:childTnLst>
                              <p:par>
                                <p:cTn id="84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480"/>
                            </p:stCondLst>
                            <p:childTnLst>
                              <p:par>
                                <p:cTn id="89" presetID="0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047 C 0.00417 4.07407E-6 0.00573 -0.00024 0.00712 -0.00047 C 0.00747 -0.00139 0.00851 -0.00186 0.0092 -0.00186 C 0.02101 -0.00371 0.01094 -0.00093 0.01736 -0.00278 C 0.01563 -0.00787 0.01372 -0.00996 0.0092 -0.01389 C 0.00851 -0.01482 0.00764 -0.01574 0.0066 -0.01737 C 0.00504 -0.01852 0.00243 -0.0213 0.00209 -0.02084 C 0.00226 -0.03519 0.0092 -0.02662 0.02396 -0.01783 C 0.02639 -0.0213 0.03056 -0.02246 0.03351 -0.02547 C 0.03316 -0.02987 0.03212 -0.03102 0.02848 -0.03426 C 0.02379 -0.03704 0.01962 -0.04074 0.01511 -0.04167 C 0.01285 -0.0419 0.01511 -0.0375 0.01407 -0.03612 C 0.01354 -0.03588 0.01233 -0.03658 0.01146 -0.03681 C 0.00365 -0.04237 0.00295 -0.04144 0.00278 -0.04838 C -0.00416 -0.0507 -0.00087 -0.04885 -0.00798 -0.05394 C -0.00225 -0.06482 -0.00816 -0.05764 0.01163 -0.04977 C 0.01302 -0.04885 0.01372 -0.05024 0.01511 -0.05047 C 0.01893 -0.05 0.02292 -0.04699 0.02674 -0.04514 C 0.02413 -0.04885 0.0217 -0.05047 0.01875 -0.05371 C 0.01788 -0.05764 0.01858 -0.05579 0.01702 -0.05903 " pathEditMode="relative" rAng="1447259" ptsTypes="fffffffffffffffffffA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980"/>
                            </p:stCondLst>
                            <p:childTnLst>
                              <p:par>
                                <p:cTn id="92" presetID="0" presetClass="pat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-0.05556 C 0.01511 -0.0632 0.00521 -0.06644 -0.00139 -0.06852 C -0.00555 -0.0713 -0.00798 -0.07223 -0.00312 -0.07662 C -0.00364 -0.07778 -0.00399 -0.07917 -0.00486 -0.0801 C -0.00555 -0.08079 -0.00677 -0.08033 -0.00746 -0.08125 C -0.01076 -0.08565 -0.00677 -0.08727 -0.01354 -0.08959 C -0.01441 -0.09028 -0.01649 -0.09051 -0.01614 -0.0919 C -0.0158 -0.09352 -0.01389 -0.09283 -0.01267 -0.09306 C -0.00955 -0.09352 -0.00625 -0.09375 -0.00312 -0.09422 C -0.00277 -0.09537 -0.00277 -0.09676 -0.00225 -0.09769 C -0.00156 -0.09885 0.00087 -0.09862 0.00052 -0.1 C -2.77778E-6 -0.10324 -0.01597 -0.10463 -0.01614 -0.10463 C -0.02239 -0.10718 -0.02326 -0.11551 -0.02326 -0.12338 " pathEditMode="relative" rAng="0" ptsTypes="ffffffffffffA">
                                      <p:cBhvr>
                                        <p:cTn id="9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4" grpId="2" animBg="1"/>
      <p:bldP spid="34" grpId="3" animBg="1"/>
      <p:bldP spid="34" grpId="4" animBg="1"/>
      <p:bldP spid="35" grpId="0" animBg="1"/>
      <p:bldP spid="35" grpId="1" animBg="1"/>
      <p:bldP spid="35" grpId="2" animBg="1"/>
      <p:bldP spid="35" grpId="3" animBg="1"/>
      <p:bldP spid="35" grpId="4" animBg="1"/>
      <p:bldP spid="36" grpId="0" animBg="1"/>
      <p:bldP spid="36" grpId="1" animBg="1"/>
      <p:bldP spid="36" grpId="2" animBg="1"/>
      <p:bldP spid="36" grpId="3" animBg="1"/>
      <p:bldP spid="36" grpId="4" animBg="1"/>
      <p:bldP spid="37" grpId="0" animBg="1"/>
      <p:bldP spid="37" grpId="1" animBg="1"/>
      <p:bldP spid="37" grpId="2" animBg="1"/>
      <p:bldP spid="40" grpId="0"/>
      <p:bldP spid="42" grpId="0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図 1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1" b="6374"/>
          <a:stretch>
            <a:fillRect/>
          </a:stretch>
        </p:blipFill>
        <p:spPr bwMode="auto">
          <a:xfrm>
            <a:off x="482600" y="657225"/>
            <a:ext cx="83185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2127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dirty="0" smtClean="0">
                <a:solidFill>
                  <a:schemeClr val="bg1"/>
                </a:solidFill>
              </a:rPr>
              <a:t>Connection to Phase I </a:t>
            </a:r>
            <a:r>
              <a:rPr lang="en-US" sz="2800" b="1" dirty="0" err="1" smtClean="0">
                <a:solidFill>
                  <a:schemeClr val="bg1"/>
                </a:solidFill>
              </a:rPr>
              <a:t>nEDM</a:t>
            </a:r>
            <a:r>
              <a:rPr lang="en-US" sz="2800" b="1" dirty="0" smtClean="0">
                <a:solidFill>
                  <a:schemeClr val="bg1"/>
                </a:solidFill>
              </a:rPr>
              <a:t> experiment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pSp>
        <p:nvGrpSpPr>
          <p:cNvPr id="69637" name="Group 2053"/>
          <p:cNvGrpSpPr>
            <a:grpSpLocks/>
          </p:cNvGrpSpPr>
          <p:nvPr/>
        </p:nvGrpSpPr>
        <p:grpSpPr bwMode="auto">
          <a:xfrm>
            <a:off x="7286625" y="4543425"/>
            <a:ext cx="1185863" cy="900113"/>
            <a:chOff x="5075" y="3767"/>
            <a:chExt cx="823" cy="625"/>
          </a:xfrm>
        </p:grpSpPr>
        <p:grpSp>
          <p:nvGrpSpPr>
            <p:cNvPr id="7236" name="Group 2054"/>
            <p:cNvGrpSpPr>
              <a:grpSpLocks/>
            </p:cNvGrpSpPr>
            <p:nvPr/>
          </p:nvGrpSpPr>
          <p:grpSpPr bwMode="auto">
            <a:xfrm>
              <a:off x="5075" y="3767"/>
              <a:ext cx="823" cy="625"/>
              <a:chOff x="5072" y="4055"/>
              <a:chExt cx="823" cy="625"/>
            </a:xfrm>
          </p:grpSpPr>
          <p:sp>
            <p:nvSpPr>
              <p:cNvPr id="7238" name="AutoShape 2055"/>
              <p:cNvSpPr>
                <a:spLocks noChangeArrowheads="1"/>
              </p:cNvSpPr>
              <p:nvPr/>
            </p:nvSpPr>
            <p:spPr bwMode="auto">
              <a:xfrm flipV="1">
                <a:off x="5276" y="4198"/>
                <a:ext cx="412" cy="1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9 w 21600"/>
                  <a:gd name="T13" fmla="*/ 4459 h 21600"/>
                  <a:gd name="T14" fmla="*/ 17091 w 21600"/>
                  <a:gd name="T15" fmla="*/ 17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9" name="AutoShape 2056"/>
              <p:cNvSpPr>
                <a:spLocks noChangeArrowheads="1"/>
              </p:cNvSpPr>
              <p:nvPr/>
            </p:nvSpPr>
            <p:spPr bwMode="auto">
              <a:xfrm flipV="1">
                <a:off x="5072" y="4393"/>
                <a:ext cx="823" cy="28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7 w 21600"/>
                  <a:gd name="T13" fmla="*/ 4139 h 21600"/>
                  <a:gd name="T14" fmla="*/ 17453 w 21600"/>
                  <a:gd name="T15" fmla="*/ 1746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9" y="21600"/>
                    </a:lnTo>
                    <a:lnTo>
                      <a:pt x="16911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" name="AutoShape 2057"/>
              <p:cNvSpPr>
                <a:spLocks noChangeArrowheads="1"/>
              </p:cNvSpPr>
              <p:nvPr/>
            </p:nvSpPr>
            <p:spPr bwMode="auto">
              <a:xfrm flipV="1">
                <a:off x="5385" y="4108"/>
                <a:ext cx="189" cy="5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14 w 21600"/>
                  <a:gd name="T13" fmla="*/ 4027 h 21600"/>
                  <a:gd name="T14" fmla="*/ 17486 w 21600"/>
                  <a:gd name="T15" fmla="*/ 1757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700" y="21600"/>
                    </a:lnTo>
                    <a:lnTo>
                      <a:pt x="169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1" name="AutoShape 2058"/>
              <p:cNvSpPr>
                <a:spLocks noChangeArrowheads="1"/>
              </p:cNvSpPr>
              <p:nvPr/>
            </p:nvSpPr>
            <p:spPr bwMode="auto">
              <a:xfrm>
                <a:off x="5341" y="4055"/>
                <a:ext cx="279" cy="39"/>
              </a:xfrm>
              <a:prstGeom prst="triangle">
                <a:avLst>
                  <a:gd name="adj" fmla="val 50181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sp>
          <p:nvSpPr>
            <p:cNvPr id="7237" name="Text Box 2059"/>
            <p:cNvSpPr txBox="1">
              <a:spLocks noChangeArrowheads="1"/>
            </p:cNvSpPr>
            <p:nvPr/>
          </p:nvSpPr>
          <p:spPr bwMode="auto">
            <a:xfrm>
              <a:off x="5366" y="4052"/>
              <a:ext cx="249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2500" b="1"/>
                <a:t>p</a:t>
              </a:r>
            </a:p>
          </p:txBody>
        </p:sp>
      </p:grpSp>
      <p:grpSp>
        <p:nvGrpSpPr>
          <p:cNvPr id="69651" name="Group 2067"/>
          <p:cNvGrpSpPr>
            <a:grpSpLocks/>
          </p:cNvGrpSpPr>
          <p:nvPr/>
        </p:nvGrpSpPr>
        <p:grpSpPr bwMode="auto">
          <a:xfrm>
            <a:off x="7312025" y="4351338"/>
            <a:ext cx="1012825" cy="625475"/>
            <a:chOff x="5092" y="3633"/>
            <a:chExt cx="704" cy="435"/>
          </a:xfrm>
        </p:grpSpPr>
        <p:sp>
          <p:nvSpPr>
            <p:cNvPr id="7232" name="Line 2068"/>
            <p:cNvSpPr>
              <a:spLocks noChangeShapeType="1"/>
            </p:cNvSpPr>
            <p:nvPr/>
          </p:nvSpPr>
          <p:spPr bwMode="auto">
            <a:xfrm flipH="1">
              <a:off x="5172" y="3750"/>
              <a:ext cx="294" cy="5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3" name="Line 2069"/>
            <p:cNvSpPr>
              <a:spLocks noChangeShapeType="1"/>
            </p:cNvSpPr>
            <p:nvPr/>
          </p:nvSpPr>
          <p:spPr bwMode="auto">
            <a:xfrm flipV="1">
              <a:off x="5517" y="3756"/>
              <a:ext cx="279" cy="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4" name="Line 2070"/>
            <p:cNvSpPr>
              <a:spLocks noChangeShapeType="1"/>
            </p:cNvSpPr>
            <p:nvPr/>
          </p:nvSpPr>
          <p:spPr bwMode="auto">
            <a:xfrm flipV="1">
              <a:off x="5502" y="3633"/>
              <a:ext cx="234" cy="9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Text Box 2071"/>
            <p:cNvSpPr txBox="1">
              <a:spLocks noChangeArrowheads="1"/>
            </p:cNvSpPr>
            <p:nvPr/>
          </p:nvSpPr>
          <p:spPr bwMode="auto">
            <a:xfrm>
              <a:off x="5092" y="3764"/>
              <a:ext cx="249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2500" b="1">
                  <a:solidFill>
                    <a:schemeClr val="accent2"/>
                  </a:solidFill>
                </a:rPr>
                <a:t>n</a:t>
              </a:r>
            </a:p>
          </p:txBody>
        </p:sp>
      </p:grpSp>
      <p:sp>
        <p:nvSpPr>
          <p:cNvPr id="69656" name="Line 2072"/>
          <p:cNvSpPr>
            <a:spLocks noChangeShapeType="1"/>
          </p:cNvSpPr>
          <p:nvPr/>
        </p:nvSpPr>
        <p:spPr bwMode="auto">
          <a:xfrm>
            <a:off x="8299450" y="4532313"/>
            <a:ext cx="273050" cy="2635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7" name="Line 2073"/>
          <p:cNvSpPr>
            <a:spLocks noChangeShapeType="1"/>
          </p:cNvSpPr>
          <p:nvPr/>
        </p:nvSpPr>
        <p:spPr bwMode="auto">
          <a:xfrm flipH="1" flipV="1">
            <a:off x="6484938" y="4298950"/>
            <a:ext cx="941387" cy="3032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8" name="Line 2074"/>
          <p:cNvSpPr>
            <a:spLocks noChangeShapeType="1"/>
          </p:cNvSpPr>
          <p:nvPr/>
        </p:nvSpPr>
        <p:spPr bwMode="auto">
          <a:xfrm flipV="1">
            <a:off x="8562975" y="4730750"/>
            <a:ext cx="350838" cy="52388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9" name="Line 2075"/>
          <p:cNvSpPr>
            <a:spLocks noChangeShapeType="1"/>
          </p:cNvSpPr>
          <p:nvPr/>
        </p:nvSpPr>
        <p:spPr bwMode="auto">
          <a:xfrm flipH="1">
            <a:off x="5819775" y="4311650"/>
            <a:ext cx="665163" cy="298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0" name="Line 2076"/>
          <p:cNvSpPr>
            <a:spLocks noChangeShapeType="1"/>
          </p:cNvSpPr>
          <p:nvPr/>
        </p:nvSpPr>
        <p:spPr bwMode="auto">
          <a:xfrm flipH="1" flipV="1">
            <a:off x="5608638" y="4454525"/>
            <a:ext cx="228600" cy="1428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1" name="Line 2077"/>
          <p:cNvSpPr>
            <a:spLocks noChangeShapeType="1"/>
          </p:cNvSpPr>
          <p:nvPr/>
        </p:nvSpPr>
        <p:spPr bwMode="auto">
          <a:xfrm flipH="1">
            <a:off x="5146675" y="4476750"/>
            <a:ext cx="482600" cy="163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2" name="Line 2078"/>
          <p:cNvSpPr>
            <a:spLocks noChangeShapeType="1"/>
          </p:cNvSpPr>
          <p:nvPr/>
        </p:nvSpPr>
        <p:spPr bwMode="auto">
          <a:xfrm flipH="1" flipV="1">
            <a:off x="4868863" y="4402138"/>
            <a:ext cx="290512" cy="238125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3" name="Line 2079"/>
          <p:cNvSpPr>
            <a:spLocks noChangeShapeType="1"/>
          </p:cNvSpPr>
          <p:nvPr/>
        </p:nvSpPr>
        <p:spPr bwMode="auto">
          <a:xfrm flipH="1">
            <a:off x="4418013" y="4416425"/>
            <a:ext cx="465137" cy="31750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4" name="Line 2080"/>
          <p:cNvSpPr>
            <a:spLocks noChangeShapeType="1"/>
          </p:cNvSpPr>
          <p:nvPr/>
        </p:nvSpPr>
        <p:spPr bwMode="auto">
          <a:xfrm>
            <a:off x="8221663" y="4359275"/>
            <a:ext cx="444500" cy="476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5" name="Line 2081"/>
          <p:cNvSpPr>
            <a:spLocks noChangeShapeType="1"/>
          </p:cNvSpPr>
          <p:nvPr/>
        </p:nvSpPr>
        <p:spPr bwMode="auto">
          <a:xfrm flipV="1">
            <a:off x="8653463" y="4048125"/>
            <a:ext cx="225425" cy="3683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6" name="Line 2082"/>
          <p:cNvSpPr>
            <a:spLocks noChangeShapeType="1"/>
          </p:cNvSpPr>
          <p:nvPr/>
        </p:nvSpPr>
        <p:spPr bwMode="auto">
          <a:xfrm flipH="1" flipV="1">
            <a:off x="8477250" y="3789363"/>
            <a:ext cx="388938" cy="2889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7" name="Line 2083"/>
          <p:cNvSpPr>
            <a:spLocks noChangeShapeType="1"/>
          </p:cNvSpPr>
          <p:nvPr/>
        </p:nvSpPr>
        <p:spPr bwMode="auto">
          <a:xfrm flipH="1" flipV="1">
            <a:off x="8437563" y="3533775"/>
            <a:ext cx="52387" cy="27305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8" name="Line 2084"/>
          <p:cNvSpPr>
            <a:spLocks noChangeShapeType="1"/>
          </p:cNvSpPr>
          <p:nvPr/>
        </p:nvSpPr>
        <p:spPr bwMode="auto">
          <a:xfrm flipH="1">
            <a:off x="8035925" y="3560763"/>
            <a:ext cx="406400" cy="223837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9" name="Line 2085"/>
          <p:cNvSpPr>
            <a:spLocks noChangeShapeType="1"/>
          </p:cNvSpPr>
          <p:nvPr/>
        </p:nvSpPr>
        <p:spPr bwMode="auto">
          <a:xfrm flipH="1">
            <a:off x="7988300" y="3784600"/>
            <a:ext cx="73025" cy="233363"/>
          </a:xfrm>
          <a:prstGeom prst="line">
            <a:avLst/>
          </a:prstGeom>
          <a:noFill/>
          <a:ln w="28575">
            <a:solidFill>
              <a:srgbClr val="FF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0" name="Line 2086"/>
          <p:cNvSpPr>
            <a:spLocks noChangeShapeType="1"/>
          </p:cNvSpPr>
          <p:nvPr/>
        </p:nvSpPr>
        <p:spPr bwMode="auto">
          <a:xfrm flipH="1" flipV="1">
            <a:off x="6886575" y="3833813"/>
            <a:ext cx="1101725" cy="1714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9671" name="Group 2087"/>
          <p:cNvGrpSpPr>
            <a:grpSpLocks/>
          </p:cNvGrpSpPr>
          <p:nvPr/>
        </p:nvGrpSpPr>
        <p:grpSpPr bwMode="auto">
          <a:xfrm>
            <a:off x="7691438" y="3992563"/>
            <a:ext cx="603250" cy="309562"/>
            <a:chOff x="5355" y="3384"/>
            <a:chExt cx="420" cy="215"/>
          </a:xfrm>
        </p:grpSpPr>
        <p:sp>
          <p:nvSpPr>
            <p:cNvPr id="7230" name="Rectangle 2088"/>
            <p:cNvSpPr>
              <a:spLocks noChangeArrowheads="1"/>
            </p:cNvSpPr>
            <p:nvPr/>
          </p:nvSpPr>
          <p:spPr bwMode="auto">
            <a:xfrm>
              <a:off x="5412" y="3414"/>
              <a:ext cx="312" cy="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7231" name="Text Box 2089"/>
            <p:cNvSpPr txBox="1">
              <a:spLocks noChangeArrowheads="1"/>
            </p:cNvSpPr>
            <p:nvPr/>
          </p:nvSpPr>
          <p:spPr bwMode="auto">
            <a:xfrm>
              <a:off x="5355" y="3384"/>
              <a:ext cx="420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600">
                  <a:solidFill>
                    <a:srgbClr val="FF0066"/>
                  </a:solidFill>
                </a:rPr>
                <a:t>UCN</a:t>
              </a:r>
            </a:p>
          </p:txBody>
        </p:sp>
      </p:grpSp>
      <p:sp>
        <p:nvSpPr>
          <p:cNvPr id="69674" name="Line 2090"/>
          <p:cNvSpPr>
            <a:spLocks noChangeShapeType="1"/>
          </p:cNvSpPr>
          <p:nvPr/>
        </p:nvSpPr>
        <p:spPr bwMode="auto">
          <a:xfrm flipH="1">
            <a:off x="5819775" y="3833813"/>
            <a:ext cx="1066800" cy="119062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5" name="Line 2091"/>
          <p:cNvSpPr>
            <a:spLocks noChangeShapeType="1"/>
          </p:cNvSpPr>
          <p:nvPr/>
        </p:nvSpPr>
        <p:spPr bwMode="auto">
          <a:xfrm flipH="1" flipV="1">
            <a:off x="5086350" y="3833813"/>
            <a:ext cx="708025" cy="115887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6" name="Line 2092"/>
          <p:cNvSpPr>
            <a:spLocks noChangeShapeType="1"/>
          </p:cNvSpPr>
          <p:nvPr/>
        </p:nvSpPr>
        <p:spPr bwMode="auto">
          <a:xfrm flipH="1">
            <a:off x="4292600" y="3825875"/>
            <a:ext cx="793750" cy="1270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7" name="Line 2093"/>
          <p:cNvSpPr>
            <a:spLocks noChangeShapeType="1"/>
          </p:cNvSpPr>
          <p:nvPr/>
        </p:nvSpPr>
        <p:spPr bwMode="auto">
          <a:xfrm flipH="1" flipV="1">
            <a:off x="4046538" y="3889375"/>
            <a:ext cx="285750" cy="635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8" name="Line 2094"/>
          <p:cNvSpPr>
            <a:spLocks noChangeShapeType="1"/>
          </p:cNvSpPr>
          <p:nvPr/>
        </p:nvSpPr>
        <p:spPr bwMode="auto">
          <a:xfrm flipV="1">
            <a:off x="4076700" y="3816350"/>
            <a:ext cx="193675" cy="730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9" name="Line 2095"/>
          <p:cNvSpPr>
            <a:spLocks noChangeShapeType="1"/>
          </p:cNvSpPr>
          <p:nvPr/>
        </p:nvSpPr>
        <p:spPr bwMode="auto">
          <a:xfrm>
            <a:off x="4251325" y="3819525"/>
            <a:ext cx="495300" cy="1492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0" name="Line 2096"/>
          <p:cNvSpPr>
            <a:spLocks noChangeShapeType="1"/>
          </p:cNvSpPr>
          <p:nvPr/>
        </p:nvSpPr>
        <p:spPr bwMode="auto">
          <a:xfrm flipV="1">
            <a:off x="4692650" y="3816350"/>
            <a:ext cx="190500" cy="1365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1" name="Line 2097"/>
          <p:cNvSpPr>
            <a:spLocks noChangeShapeType="1"/>
          </p:cNvSpPr>
          <p:nvPr/>
        </p:nvSpPr>
        <p:spPr bwMode="auto">
          <a:xfrm>
            <a:off x="4883150" y="3825875"/>
            <a:ext cx="293688" cy="1143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" name="Rectangle 2098"/>
          <p:cNvSpPr>
            <a:spLocks noChangeArrowheads="1"/>
          </p:cNvSpPr>
          <p:nvPr/>
        </p:nvSpPr>
        <p:spPr bwMode="auto">
          <a:xfrm>
            <a:off x="3978275" y="3797300"/>
            <a:ext cx="66675" cy="190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83" name="Line 2099"/>
          <p:cNvSpPr>
            <a:spLocks noChangeShapeType="1"/>
          </p:cNvSpPr>
          <p:nvPr/>
        </p:nvSpPr>
        <p:spPr bwMode="auto">
          <a:xfrm flipV="1">
            <a:off x="5176838" y="3806825"/>
            <a:ext cx="314325" cy="138113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4" name="Line 2100"/>
          <p:cNvSpPr>
            <a:spLocks noChangeShapeType="1"/>
          </p:cNvSpPr>
          <p:nvPr/>
        </p:nvSpPr>
        <p:spPr bwMode="auto">
          <a:xfrm>
            <a:off x="5491163" y="3794125"/>
            <a:ext cx="249237" cy="1460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5" name="Line 2101"/>
          <p:cNvSpPr>
            <a:spLocks noChangeShapeType="1"/>
          </p:cNvSpPr>
          <p:nvPr/>
        </p:nvSpPr>
        <p:spPr bwMode="auto">
          <a:xfrm flipV="1">
            <a:off x="5757863" y="3806825"/>
            <a:ext cx="301625" cy="1460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6" name="Rectangle 2102"/>
          <p:cNvSpPr>
            <a:spLocks noChangeArrowheads="1"/>
          </p:cNvSpPr>
          <p:nvPr/>
        </p:nvSpPr>
        <p:spPr bwMode="auto">
          <a:xfrm>
            <a:off x="3978275" y="3798888"/>
            <a:ext cx="68263" cy="1905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87" name="Line 2103"/>
          <p:cNvSpPr>
            <a:spLocks noChangeShapeType="1"/>
          </p:cNvSpPr>
          <p:nvPr/>
        </p:nvSpPr>
        <p:spPr bwMode="auto">
          <a:xfrm flipH="1" flipV="1">
            <a:off x="3003550" y="3825875"/>
            <a:ext cx="958850" cy="100013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8" name="Line 2104"/>
          <p:cNvSpPr>
            <a:spLocks noChangeShapeType="1"/>
          </p:cNvSpPr>
          <p:nvPr/>
        </p:nvSpPr>
        <p:spPr bwMode="auto">
          <a:xfrm flipH="1">
            <a:off x="2355850" y="3835400"/>
            <a:ext cx="647700" cy="11747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9" name="Line 2105"/>
          <p:cNvSpPr>
            <a:spLocks noChangeShapeType="1"/>
          </p:cNvSpPr>
          <p:nvPr/>
        </p:nvSpPr>
        <p:spPr bwMode="auto">
          <a:xfrm flipH="1" flipV="1">
            <a:off x="1541463" y="3783013"/>
            <a:ext cx="814387" cy="1619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0" name="Line 2106"/>
          <p:cNvSpPr>
            <a:spLocks noChangeShapeType="1"/>
          </p:cNvSpPr>
          <p:nvPr/>
        </p:nvSpPr>
        <p:spPr bwMode="auto">
          <a:xfrm flipH="1" flipV="1">
            <a:off x="1479550" y="3494088"/>
            <a:ext cx="61913" cy="2667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1" name="Line 2107"/>
          <p:cNvSpPr>
            <a:spLocks noChangeShapeType="1"/>
          </p:cNvSpPr>
          <p:nvPr/>
        </p:nvSpPr>
        <p:spPr bwMode="auto">
          <a:xfrm flipV="1">
            <a:off x="1479550" y="3028950"/>
            <a:ext cx="114300" cy="5048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2" name="Line 2108"/>
          <p:cNvSpPr>
            <a:spLocks noChangeShapeType="1"/>
          </p:cNvSpPr>
          <p:nvPr/>
        </p:nvSpPr>
        <p:spPr bwMode="auto">
          <a:xfrm flipH="1" flipV="1">
            <a:off x="1498600" y="2319338"/>
            <a:ext cx="95250" cy="769937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3" name="Text Box 2109"/>
          <p:cNvSpPr txBox="1">
            <a:spLocks noChangeArrowheads="1"/>
          </p:cNvSpPr>
          <p:nvPr/>
        </p:nvSpPr>
        <p:spPr bwMode="auto">
          <a:xfrm>
            <a:off x="3654425" y="4229100"/>
            <a:ext cx="615950" cy="450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300">
                <a:solidFill>
                  <a:srgbClr val="33CC33"/>
                </a:solidFill>
              </a:rPr>
              <a:t>valve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300">
                <a:solidFill>
                  <a:srgbClr val="33CC33"/>
                </a:solidFill>
              </a:rPr>
              <a:t>opens</a:t>
            </a:r>
          </a:p>
        </p:txBody>
      </p:sp>
      <p:grpSp>
        <p:nvGrpSpPr>
          <p:cNvPr id="69694" name="Group 2110"/>
          <p:cNvGrpSpPr>
            <a:grpSpLocks/>
          </p:cNvGrpSpPr>
          <p:nvPr/>
        </p:nvGrpSpPr>
        <p:grpSpPr bwMode="auto">
          <a:xfrm>
            <a:off x="7259638" y="3425825"/>
            <a:ext cx="841375" cy="488950"/>
            <a:chOff x="5056" y="2991"/>
            <a:chExt cx="584" cy="339"/>
          </a:xfrm>
        </p:grpSpPr>
        <p:sp>
          <p:nvSpPr>
            <p:cNvPr id="7219" name="Rectangle 2111"/>
            <p:cNvSpPr>
              <a:spLocks noChangeArrowheads="1"/>
            </p:cNvSpPr>
            <p:nvPr/>
          </p:nvSpPr>
          <p:spPr bwMode="auto">
            <a:xfrm>
              <a:off x="5092" y="3039"/>
              <a:ext cx="510" cy="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7220" name="Text Box 2112"/>
            <p:cNvSpPr txBox="1">
              <a:spLocks noChangeArrowheads="1"/>
            </p:cNvSpPr>
            <p:nvPr/>
          </p:nvSpPr>
          <p:spPr bwMode="auto">
            <a:xfrm>
              <a:off x="5056" y="2991"/>
              <a:ext cx="584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600">
                  <a:solidFill>
                    <a:srgbClr val="FF0066"/>
                  </a:solidFill>
                </a:rPr>
                <a:t>phonon</a:t>
              </a:r>
            </a:p>
          </p:txBody>
        </p:sp>
        <p:grpSp>
          <p:nvGrpSpPr>
            <p:cNvPr id="7221" name="Group 2113"/>
            <p:cNvGrpSpPr>
              <a:grpSpLocks/>
            </p:cNvGrpSpPr>
            <p:nvPr/>
          </p:nvGrpSpPr>
          <p:grpSpPr bwMode="auto">
            <a:xfrm>
              <a:off x="5308" y="3149"/>
              <a:ext cx="280" cy="181"/>
              <a:chOff x="3458" y="3069"/>
              <a:chExt cx="280" cy="181"/>
            </a:xfrm>
          </p:grpSpPr>
          <p:sp>
            <p:nvSpPr>
              <p:cNvPr id="7222" name="AutoShape 2114"/>
              <p:cNvSpPr>
                <a:spLocks noChangeArrowheads="1"/>
              </p:cNvSpPr>
              <p:nvPr/>
            </p:nvSpPr>
            <p:spPr bwMode="auto">
              <a:xfrm rot="-5400000">
                <a:off x="3391" y="3136"/>
                <a:ext cx="181" cy="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2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3" name="AutoShape 2115"/>
              <p:cNvSpPr>
                <a:spLocks noChangeAspect="1" noChangeArrowheads="1"/>
              </p:cNvSpPr>
              <p:nvPr/>
            </p:nvSpPr>
            <p:spPr bwMode="auto">
              <a:xfrm rot="-5400000">
                <a:off x="3446" y="3139"/>
                <a:ext cx="163" cy="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5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4" name="AutoShape 2116"/>
              <p:cNvSpPr>
                <a:spLocks noChangeAspect="1" noChangeArrowheads="1"/>
              </p:cNvSpPr>
              <p:nvPr/>
            </p:nvSpPr>
            <p:spPr bwMode="auto">
              <a:xfrm rot="-5400000">
                <a:off x="3498" y="3140"/>
                <a:ext cx="147" cy="3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0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5" name="AutoShape 2117"/>
              <p:cNvSpPr>
                <a:spLocks noChangeAspect="1" noChangeArrowheads="1"/>
              </p:cNvSpPr>
              <p:nvPr/>
            </p:nvSpPr>
            <p:spPr bwMode="auto">
              <a:xfrm rot="-5400000">
                <a:off x="3544" y="3144"/>
                <a:ext cx="129" cy="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43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6" name="AutoShape 2118"/>
              <p:cNvSpPr>
                <a:spLocks noChangeAspect="1" noChangeArrowheads="1"/>
              </p:cNvSpPr>
              <p:nvPr/>
            </p:nvSpPr>
            <p:spPr bwMode="auto">
              <a:xfrm rot="-5400000">
                <a:off x="3589" y="3146"/>
                <a:ext cx="113" cy="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52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7" name="AutoShape 2119"/>
              <p:cNvSpPr>
                <a:spLocks noChangeAspect="1" noChangeArrowheads="1"/>
              </p:cNvSpPr>
              <p:nvPr/>
            </p:nvSpPr>
            <p:spPr bwMode="auto">
              <a:xfrm rot="-5400000">
                <a:off x="3675" y="3152"/>
                <a:ext cx="68" cy="1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8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8" name="AutoShape 2120"/>
              <p:cNvSpPr>
                <a:spLocks noChangeAspect="1" noChangeArrowheads="1"/>
              </p:cNvSpPr>
              <p:nvPr/>
            </p:nvSpPr>
            <p:spPr bwMode="auto">
              <a:xfrm rot="-5400000">
                <a:off x="3634" y="3147"/>
                <a:ext cx="95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2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9" name="AutoShape 2121"/>
              <p:cNvSpPr>
                <a:spLocks noChangeAspect="1" noChangeArrowheads="1"/>
              </p:cNvSpPr>
              <p:nvPr/>
            </p:nvSpPr>
            <p:spPr bwMode="auto">
              <a:xfrm rot="-5400000">
                <a:off x="3717" y="3156"/>
                <a:ext cx="34" cy="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20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211" name="Text Box 2122"/>
          <p:cNvSpPr txBox="1">
            <a:spLocks noChangeArrowheads="1"/>
          </p:cNvSpPr>
          <p:nvPr/>
        </p:nvSpPr>
        <p:spPr bwMode="auto">
          <a:xfrm>
            <a:off x="5586413" y="941388"/>
            <a:ext cx="3189287" cy="403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2200"/>
              <a:t>Horizontal Source/Bottle</a:t>
            </a:r>
          </a:p>
        </p:txBody>
      </p:sp>
      <p:sp>
        <p:nvSpPr>
          <p:cNvPr id="7212" name="Text Box 2123"/>
          <p:cNvSpPr txBox="1">
            <a:spLocks noChangeArrowheads="1"/>
          </p:cNvSpPr>
          <p:nvPr/>
        </p:nvSpPr>
        <p:spPr bwMode="auto">
          <a:xfrm>
            <a:off x="785813" y="700088"/>
            <a:ext cx="1589087" cy="403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2200"/>
              <a:t>Experiment</a:t>
            </a:r>
          </a:p>
        </p:txBody>
      </p:sp>
      <p:sp>
        <p:nvSpPr>
          <p:cNvPr id="69712" name="Text Box 2128"/>
          <p:cNvSpPr txBox="1">
            <a:spLocks noChangeArrowheads="1"/>
          </p:cNvSpPr>
          <p:nvPr/>
        </p:nvSpPr>
        <p:spPr bwMode="auto">
          <a:xfrm>
            <a:off x="620713" y="5591175"/>
            <a:ext cx="71913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FF"/>
                </a:solidFill>
              </a:rPr>
              <a:t>2012-2014: Develop/Test Source (&amp; nEDM) at RCNP </a:t>
            </a:r>
            <a:r>
              <a:rPr lang="en-US" sz="2000"/>
              <a:t>[1+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A]</a:t>
            </a:r>
            <a:r>
              <a:rPr lang="en-US" sz="2000">
                <a:solidFill>
                  <a:srgbClr val="0000FF"/>
                </a:solidFill>
              </a:rPr>
              <a:t>  </a:t>
            </a:r>
          </a:p>
          <a:p>
            <a:pPr eaLnBrk="1" hangingPunct="1"/>
            <a:r>
              <a:rPr lang="en-US" sz="2000">
                <a:solidFill>
                  <a:srgbClr val="0000FF"/>
                </a:solidFill>
              </a:rPr>
              <a:t>         </a:t>
            </a:r>
            <a:r>
              <a:rPr lang="en-US" sz="4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2015: </a:t>
            </a:r>
            <a:r>
              <a:rPr lang="en-US" sz="2000">
                <a:solidFill>
                  <a:srgbClr val="0000FF"/>
                </a:solidFill>
                <a:sym typeface="Wingdings" pitchFamily="2" charset="2"/>
              </a:rPr>
              <a:t>Source moves to TRIUMF</a:t>
            </a:r>
          </a:p>
          <a:p>
            <a:pPr eaLnBrk="1" hangingPunct="1"/>
            <a:r>
              <a:rPr lang="en-US" sz="2000">
                <a:solidFill>
                  <a:srgbClr val="0000FF"/>
                </a:solidFill>
                <a:sym typeface="Wingdings" pitchFamily="2" charset="2"/>
              </a:rPr>
              <a:t>         2016: Commission Source at TRIUMF </a:t>
            </a:r>
            <a:r>
              <a:rPr lang="en-US" sz="2000">
                <a:sym typeface="Wingdings" pitchFamily="2" charset="2"/>
              </a:rPr>
              <a:t>[ramp to 40</a:t>
            </a:r>
            <a:r>
              <a:rPr lang="en-US" sz="2000">
                <a:latin typeface="Symbol" pitchFamily="18" charset="2"/>
                <a:sym typeface="Wingdings" pitchFamily="2" charset="2"/>
              </a:rPr>
              <a:t>m</a:t>
            </a:r>
            <a:r>
              <a:rPr lang="en-US" sz="2000">
                <a:sym typeface="Wingdings" pitchFamily="2" charset="2"/>
              </a:rPr>
              <a:t>A]</a:t>
            </a:r>
            <a:endParaRPr lang="en-US" sz="2000"/>
          </a:p>
        </p:txBody>
      </p:sp>
      <p:sp>
        <p:nvSpPr>
          <p:cNvPr id="69715" name="Text Box 2131"/>
          <p:cNvSpPr txBox="1">
            <a:spLocks noChangeArrowheads="1"/>
          </p:cNvSpPr>
          <p:nvPr/>
        </p:nvSpPr>
        <p:spPr bwMode="auto">
          <a:xfrm>
            <a:off x="7256463" y="1768475"/>
            <a:ext cx="1227137" cy="304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500" b="1">
                <a:latin typeface="Times New Roman" pitchFamily="18" charset="0"/>
              </a:rPr>
              <a:t>D</a:t>
            </a:r>
            <a:r>
              <a:rPr lang="en-CA" sz="1500" b="1" baseline="-25000">
                <a:latin typeface="Times New Roman" pitchFamily="18" charset="0"/>
              </a:rPr>
              <a:t>2</a:t>
            </a:r>
            <a:r>
              <a:rPr lang="en-CA" sz="1500" b="1">
                <a:latin typeface="Times New Roman" pitchFamily="18" charset="0"/>
              </a:rPr>
              <a:t>O cryostat</a:t>
            </a:r>
          </a:p>
        </p:txBody>
      </p:sp>
      <p:grpSp>
        <p:nvGrpSpPr>
          <p:cNvPr id="69717" name="Group 2133"/>
          <p:cNvGrpSpPr>
            <a:grpSpLocks/>
          </p:cNvGrpSpPr>
          <p:nvPr/>
        </p:nvGrpSpPr>
        <p:grpSpPr bwMode="auto">
          <a:xfrm>
            <a:off x="2636838" y="706438"/>
            <a:ext cx="2328862" cy="2195512"/>
            <a:chOff x="1412" y="625"/>
            <a:chExt cx="1467" cy="1383"/>
          </a:xfrm>
        </p:grpSpPr>
        <p:sp>
          <p:nvSpPr>
            <p:cNvPr id="7217" name="Text Box 2130"/>
            <p:cNvSpPr txBox="1">
              <a:spLocks noChangeArrowheads="1"/>
            </p:cNvSpPr>
            <p:nvPr/>
          </p:nvSpPr>
          <p:spPr bwMode="auto">
            <a:xfrm>
              <a:off x="2046" y="625"/>
              <a:ext cx="833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500" b="1">
                  <a:latin typeface="Times New Roman" pitchFamily="18" charset="0"/>
                </a:rPr>
                <a:t>He-II cryostat</a:t>
              </a:r>
            </a:p>
          </p:txBody>
        </p:sp>
        <p:sp>
          <p:nvSpPr>
            <p:cNvPr id="7218" name="Text Box 2132"/>
            <p:cNvSpPr txBox="1">
              <a:spLocks noChangeArrowheads="1"/>
            </p:cNvSpPr>
            <p:nvPr/>
          </p:nvSpPr>
          <p:spPr bwMode="auto">
            <a:xfrm>
              <a:off x="1412" y="1599"/>
              <a:ext cx="632" cy="40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CA" sz="1200" baseline="38000"/>
                <a:t>4</a:t>
              </a:r>
              <a:r>
                <a:rPr lang="en-CA" sz="1200"/>
                <a:t>He (4K,1K)</a:t>
              </a:r>
            </a:p>
            <a:p>
              <a:pPr eaLnBrk="1" hangingPunct="1"/>
              <a:r>
                <a:rPr lang="en-CA" sz="1200" baseline="38000"/>
                <a:t>3</a:t>
              </a:r>
              <a:r>
                <a:rPr lang="en-CA" sz="1200"/>
                <a:t>He (0.8K)</a:t>
              </a:r>
            </a:p>
            <a:p>
              <a:pPr eaLnBrk="1" hangingPunct="1"/>
              <a:r>
                <a:rPr lang="en-CA" sz="1200"/>
                <a:t>Isopure </a:t>
              </a:r>
              <a:r>
                <a:rPr lang="en-CA" sz="1200" baseline="38000"/>
                <a:t>4</a:t>
              </a:r>
              <a:r>
                <a:rPr lang="en-CA" sz="1200"/>
                <a:t>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077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9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9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6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56" grpId="0" animBg="1"/>
      <p:bldP spid="69657" grpId="0" animBg="1"/>
      <p:bldP spid="69658" grpId="0" animBg="1"/>
      <p:bldP spid="69659" grpId="0" animBg="1"/>
      <p:bldP spid="69660" grpId="0" animBg="1"/>
      <p:bldP spid="69661" grpId="0" animBg="1"/>
      <p:bldP spid="69662" grpId="0" animBg="1"/>
      <p:bldP spid="69663" grpId="0" animBg="1"/>
      <p:bldP spid="69664" grpId="0" animBg="1"/>
      <p:bldP spid="69665" grpId="0" animBg="1"/>
      <p:bldP spid="69666" grpId="0" animBg="1"/>
      <p:bldP spid="69667" grpId="0" animBg="1"/>
      <p:bldP spid="69668" grpId="0" animBg="1"/>
      <p:bldP spid="69669" grpId="0" animBg="1"/>
      <p:bldP spid="69670" grpId="0" animBg="1"/>
      <p:bldP spid="69674" grpId="0" animBg="1"/>
      <p:bldP spid="69675" grpId="0" animBg="1"/>
      <p:bldP spid="69676" grpId="0" animBg="1"/>
      <p:bldP spid="69677" grpId="0" animBg="1"/>
      <p:bldP spid="69678" grpId="0" animBg="1"/>
      <p:bldP spid="69679" grpId="0" animBg="1"/>
      <p:bldP spid="69680" grpId="0" animBg="1"/>
      <p:bldP spid="69681" grpId="0" animBg="1"/>
      <p:bldP spid="69683" grpId="0" animBg="1"/>
      <p:bldP spid="69684" grpId="0" animBg="1"/>
      <p:bldP spid="69685" grpId="0" animBg="1"/>
      <p:bldP spid="69686" grpId="0" animBg="1"/>
      <p:bldP spid="69687" grpId="0" animBg="1"/>
      <p:bldP spid="69688" grpId="0" animBg="1"/>
      <p:bldP spid="69689" grpId="0" animBg="1"/>
      <p:bldP spid="69690" grpId="0" animBg="1"/>
      <p:bldP spid="69691" grpId="0" animBg="1"/>
      <p:bldP spid="69692" grpId="0" animBg="1"/>
      <p:bldP spid="69693" grpId="0" animBg="1" autoUpdateAnimBg="0"/>
      <p:bldP spid="69712" grpId="0" autoUpdateAnimBg="0"/>
      <p:bldP spid="6971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Sakharov’s Criteria and</a:t>
            </a:r>
            <a:br>
              <a:rPr lang="en-US" dirty="0" smtClean="0"/>
            </a:br>
            <a:r>
              <a:rPr lang="en-US" dirty="0" smtClean="0"/>
              <a:t>EW </a:t>
            </a:r>
            <a:r>
              <a:rPr lang="en-US" dirty="0" err="1" smtClean="0"/>
              <a:t>Baryogenesis</a:t>
            </a:r>
            <a:r>
              <a:rPr lang="en-US" dirty="0" smtClean="0"/>
              <a:t> Solutions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352800" cy="639762"/>
          </a:xfrm>
        </p:spPr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505200" cy="1863725"/>
          </a:xfrm>
        </p:spPr>
        <p:txBody>
          <a:bodyPr>
            <a:normAutofit/>
          </a:bodyPr>
          <a:lstStyle/>
          <a:p>
            <a:r>
              <a:rPr lang="en-US" dirty="0" smtClean="0"/>
              <a:t>Departure from thermal equilibrium</a:t>
            </a:r>
          </a:p>
          <a:p>
            <a:r>
              <a:rPr lang="en-US" dirty="0" smtClean="0"/>
              <a:t>B-violation</a:t>
            </a:r>
          </a:p>
          <a:p>
            <a:r>
              <a:rPr lang="en-US" dirty="0" smtClean="0"/>
              <a:t>CP-violation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3886201" y="1535113"/>
            <a:ext cx="4800600" cy="639762"/>
          </a:xfrm>
        </p:spPr>
        <p:txBody>
          <a:bodyPr/>
          <a:lstStyle/>
          <a:p>
            <a:pPr algn="r"/>
            <a:r>
              <a:rPr lang="en-US" dirty="0" smtClean="0"/>
              <a:t>EW </a:t>
            </a:r>
            <a:r>
              <a:rPr lang="en-US" dirty="0" err="1" smtClean="0"/>
              <a:t>Baryogenesis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6172200"/>
            <a:ext cx="843993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</a:t>
            </a:r>
            <a:r>
              <a:rPr lang="en-US" sz="2800" dirty="0" smtClean="0">
                <a:solidFill>
                  <a:srgbClr val="FF0000"/>
                </a:solidFill>
              </a:rPr>
              <a:t>equires new physics and CP-violation near the EW scale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2514600"/>
            <a:ext cx="589597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78299" y="5588794"/>
            <a:ext cx="5486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D.E. Morrissey and M.J. Ramsey-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Musolf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New J. Phys. 14, 125003 (2012).</a:t>
            </a:r>
            <a:endParaRPr lang="en-CA" sz="1400" dirty="0"/>
          </a:p>
        </p:txBody>
      </p:sp>
      <p:sp>
        <p:nvSpPr>
          <p:cNvPr id="16" name="Content Placeholder 9"/>
          <p:cNvSpPr>
            <a:spLocks noGrp="1"/>
          </p:cNvSpPr>
          <p:nvPr>
            <p:ph sz="half" idx="2"/>
          </p:nvPr>
        </p:nvSpPr>
        <p:spPr>
          <a:xfrm>
            <a:off x="457200" y="4212421"/>
            <a:ext cx="5791200" cy="1863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EW </a:t>
            </a:r>
            <a:r>
              <a:rPr lang="en-US" b="1" dirty="0" err="1" smtClean="0"/>
              <a:t>Baryogenesis</a:t>
            </a:r>
            <a:r>
              <a:rPr lang="en-US" b="1" dirty="0" smtClean="0"/>
              <a:t> Problems:</a:t>
            </a:r>
          </a:p>
          <a:p>
            <a:r>
              <a:rPr lang="en-US" dirty="0" smtClean="0"/>
              <a:t>EW phase transition not strong enough</a:t>
            </a:r>
          </a:p>
          <a:p>
            <a:r>
              <a:rPr lang="en-US" dirty="0" smtClean="0"/>
              <a:t>Not enough CP violation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Sensitivity to new sources of CP violation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827"/>
            <a:ext cx="8229600" cy="715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e</a:t>
            </a:r>
            <a:r>
              <a:rPr lang="en-CA" dirty="0" smtClean="0"/>
              <a:t>.g. SUSY CP problem and relationship to LHC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00200"/>
            <a:ext cx="7467600" cy="38106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91200" y="6126163"/>
            <a:ext cx="312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Pospelov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A. Ritz,</a:t>
            </a:r>
          </a:p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Ritz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CIPANP 2015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CA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Resize="1"/>
              </p:cNvSpPr>
              <p:nvPr/>
            </p:nvSpPr>
            <p:spPr>
              <a:xfrm>
                <a:off x="807960" y="4474363"/>
                <a:ext cx="3916440" cy="1133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CA" dirty="0" smtClean="0"/>
                  <a:t>Induces: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CA" i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α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π</m:t>
                        </m:r>
                      </m:den>
                    </m:f>
                    <m:r>
                      <a:rPr lang="en-CA" i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CA" i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𝑆𝑈𝑆𝑌</m:t>
                            </m:r>
                          </m:sub>
                          <m:sup>
                            <m:r>
                              <a:rPr lang="en-CA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CA" i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CA" i="0">
                        <a:latin typeface="Cambria Math" panose="02040503050406030204" pitchFamily="18" charset="0"/>
                      </a:rPr>
                      <m:t>sin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CA" i="0" dirty="0">
                  <a:latin typeface="Nimbus Sans L" pitchFamily="18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960" y="4474363"/>
                <a:ext cx="3916440" cy="1133640"/>
              </a:xfrm>
              <a:prstGeom prst="rect">
                <a:avLst/>
              </a:prstGeom>
              <a:blipFill rotWithShape="0">
                <a:blip r:embed="rId3"/>
                <a:stretch>
                  <a:fillRect l="-12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156283"/>
            <a:ext cx="3756780" cy="42815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33850" y="3925882"/>
            <a:ext cx="8763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212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Sensitivity to SM sources of CP violation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Strong sector may violate CP via </a:t>
            </a:r>
            <a:r>
              <a:rPr lang="el-GR" i="1" dirty="0" smtClean="0"/>
              <a:t>θ</a:t>
            </a:r>
            <a:r>
              <a:rPr lang="en-CA" dirty="0" smtClean="0"/>
              <a:t> term.</a:t>
            </a:r>
          </a:p>
          <a:p>
            <a:r>
              <a:rPr lang="en-CA" dirty="0" smtClean="0"/>
              <a:t>Naively </a:t>
            </a:r>
            <a:r>
              <a:rPr lang="el-GR" i="1" dirty="0"/>
              <a:t>θ</a:t>
            </a:r>
            <a:r>
              <a:rPr lang="en-CA" dirty="0"/>
              <a:t> </a:t>
            </a:r>
            <a:r>
              <a:rPr lang="en-CA" dirty="0" smtClean="0"/>
              <a:t>~ 1.</a:t>
            </a:r>
          </a:p>
          <a:p>
            <a:r>
              <a:rPr lang="en-CA" dirty="0" smtClean="0"/>
              <a:t>Experimentally </a:t>
            </a:r>
            <a:r>
              <a:rPr lang="el-GR" i="1" dirty="0"/>
              <a:t>θ</a:t>
            </a:r>
            <a:r>
              <a:rPr lang="en-CA" dirty="0"/>
              <a:t> </a:t>
            </a:r>
            <a:r>
              <a:rPr lang="en-CA" dirty="0" smtClean="0"/>
              <a:t>&lt; 10</a:t>
            </a:r>
            <a:r>
              <a:rPr lang="en-CA" baseline="30000" dirty="0" smtClean="0"/>
              <a:t>-11</a:t>
            </a:r>
            <a:r>
              <a:rPr lang="en-CA" dirty="0" smtClean="0"/>
              <a:t>, constrained mainly by </a:t>
            </a:r>
            <a:r>
              <a:rPr lang="en-CA" dirty="0" err="1" smtClean="0"/>
              <a:t>nEDM</a:t>
            </a:r>
            <a:r>
              <a:rPr lang="en-CA" dirty="0" smtClean="0"/>
              <a:t>.</a:t>
            </a:r>
          </a:p>
          <a:p>
            <a:pPr marL="0" indent="0" algn="ctr">
              <a:buNone/>
            </a:pPr>
            <a:r>
              <a:rPr lang="en-CA" dirty="0" smtClean="0">
                <a:solidFill>
                  <a:srgbClr val="FF0000"/>
                </a:solidFill>
              </a:rPr>
              <a:t>Strong CP problem</a:t>
            </a:r>
          </a:p>
          <a:p>
            <a:pPr marL="0" indent="0" algn="ctr">
              <a:buNone/>
            </a:pPr>
            <a:r>
              <a:rPr lang="en-CA" dirty="0" smtClean="0">
                <a:solidFill>
                  <a:srgbClr val="FF0000"/>
                </a:solidFill>
              </a:rPr>
              <a:t>Solution:  </a:t>
            </a:r>
            <a:r>
              <a:rPr lang="en-CA" dirty="0" err="1" smtClean="0">
                <a:solidFill>
                  <a:srgbClr val="FF0000"/>
                </a:solidFill>
              </a:rPr>
              <a:t>Peccei</a:t>
            </a:r>
            <a:r>
              <a:rPr lang="en-CA" dirty="0" smtClean="0">
                <a:solidFill>
                  <a:srgbClr val="FF0000"/>
                </a:solidFill>
              </a:rPr>
              <a:t>-Quinn symmetry, </a:t>
            </a:r>
            <a:r>
              <a:rPr lang="en-CA" dirty="0" err="1" smtClean="0">
                <a:solidFill>
                  <a:srgbClr val="FF0000"/>
                </a:solidFill>
              </a:rPr>
              <a:t>axions</a:t>
            </a:r>
            <a:r>
              <a:rPr lang="en-CA" dirty="0" smtClean="0">
                <a:solidFill>
                  <a:srgbClr val="FF0000"/>
                </a:solidFill>
              </a:rPr>
              <a:t>(?)</a:t>
            </a:r>
            <a:br>
              <a:rPr lang="en-CA" dirty="0" smtClean="0">
                <a:solidFill>
                  <a:srgbClr val="FF0000"/>
                </a:solidFill>
              </a:rPr>
            </a:br>
            <a:endParaRPr lang="en-CA" dirty="0" smtClean="0">
              <a:solidFill>
                <a:srgbClr val="FF0000"/>
              </a:solidFill>
            </a:endParaRPr>
          </a:p>
          <a:p>
            <a:r>
              <a:rPr lang="en-CA" dirty="0" smtClean="0"/>
              <a:t>CKM CP violation is 10</a:t>
            </a:r>
            <a:r>
              <a:rPr lang="en-CA" baseline="30000" dirty="0" smtClean="0"/>
              <a:t>-31</a:t>
            </a:r>
            <a:r>
              <a:rPr lang="en-CA" dirty="0" smtClean="0"/>
              <a:t> e-cm background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017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 dipole moments</a:t>
            </a:r>
            <a:br>
              <a:rPr lang="en-US" dirty="0" smtClean="0"/>
            </a:br>
            <a:r>
              <a:rPr lang="en-US" dirty="0" smtClean="0"/>
              <a:t>and CP violation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𝐻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b="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dirty="0" smtClean="0"/>
                  <a:t>The EDM (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) term violates CP.</a:t>
                </a:r>
              </a:p>
              <a:p>
                <a:r>
                  <a:rPr lang="en-US" dirty="0" smtClean="0"/>
                  <a:t>New sources of CP violation required in e.g. electroweak </a:t>
                </a:r>
                <a:r>
                  <a:rPr lang="en-US" dirty="0" err="1"/>
                  <a:t>b</a:t>
                </a:r>
                <a:r>
                  <a:rPr lang="en-US" dirty="0" err="1" smtClean="0"/>
                  <a:t>aryogenesis</a:t>
                </a:r>
                <a:r>
                  <a:rPr lang="en-US" dirty="0" smtClean="0"/>
                  <a:t>.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𝑑𝐸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r>
                  <a:rPr lang="en-US" dirty="0" smtClean="0"/>
                  <a:t>Precision goal  </a:t>
                </a:r>
                <a:r>
                  <a:rPr lang="el-GR" i="1" dirty="0" smtClean="0">
                    <a:latin typeface="Times New Roman"/>
                    <a:cs typeface="Times New Roman"/>
                  </a:rPr>
                  <a:t>δ</a:t>
                </a:r>
                <a:r>
                  <a:rPr lang="en-US" i="1" dirty="0" err="1" smtClean="0"/>
                  <a:t>d</a:t>
                </a:r>
                <a:r>
                  <a:rPr lang="en-US" baseline="-25000" dirty="0" err="1" smtClean="0"/>
                  <a:t>stat</a:t>
                </a:r>
                <a:r>
                  <a:rPr lang="en-US" dirty="0" smtClean="0"/>
                  <a:t> = 1.4 x 10</a:t>
                </a:r>
                <a:r>
                  <a:rPr lang="en-US" baseline="30000" dirty="0" smtClean="0"/>
                  <a:t>-25</a:t>
                </a:r>
                <a:r>
                  <a:rPr lang="en-US" dirty="0" smtClean="0"/>
                  <a:t> e-cm/cycle,</a:t>
                </a:r>
                <a:r>
                  <a:rPr lang="en-US" dirty="0"/>
                  <a:t> </a:t>
                </a:r>
                <a:r>
                  <a:rPr lang="en-US" dirty="0" smtClean="0"/>
                  <a:t>10</a:t>
                </a:r>
                <a:r>
                  <a:rPr lang="en-US" baseline="30000" dirty="0" smtClean="0"/>
                  <a:t>-27</a:t>
                </a:r>
                <a:r>
                  <a:rPr lang="en-US" dirty="0" smtClean="0"/>
                  <a:t> e-cm ultimately.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b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508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26.9|3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4414</TotalTime>
  <Words>2277</Words>
  <Application>Microsoft Office PowerPoint</Application>
  <PresentationFormat>On-screen Show (4:3)</PresentationFormat>
  <Paragraphs>386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5" baseType="lpstr">
      <vt:lpstr>Arial Unicode MS</vt:lpstr>
      <vt:lpstr>ＭＳ 明朝</vt:lpstr>
      <vt:lpstr>ＭＳ Ｐゴシック</vt:lpstr>
      <vt:lpstr>AR PL ShanHeiSun Uni</vt:lpstr>
      <vt:lpstr>Arial</vt:lpstr>
      <vt:lpstr>Calibri</vt:lpstr>
      <vt:lpstr>Cambria Math</vt:lpstr>
      <vt:lpstr>Gill Sans</vt:lpstr>
      <vt:lpstr>Myriad Pro</vt:lpstr>
      <vt:lpstr>Nimbus Sans L</vt:lpstr>
      <vt:lpstr>OpenSymbol</vt:lpstr>
      <vt:lpstr>Symbol</vt:lpstr>
      <vt:lpstr>Tahoma</vt:lpstr>
      <vt:lpstr>Times New Roman</vt:lpstr>
      <vt:lpstr>Wingdings</vt:lpstr>
      <vt:lpstr>ヒラギノ角ゴ Pro W3</vt:lpstr>
      <vt:lpstr>Office Theme</vt:lpstr>
      <vt:lpstr>Ultracold Neutrons and Neutron EDM</vt:lpstr>
      <vt:lpstr>Ultracold Neutrons (UCN)</vt:lpstr>
      <vt:lpstr>What are the best experiments for UCN?</vt:lpstr>
      <vt:lpstr>PowerPoint Presentation</vt:lpstr>
      <vt:lpstr>PowerPoint Presentation</vt:lpstr>
      <vt:lpstr>Sakharov’s Criteria and EW Baryogenesis Solutions</vt:lpstr>
      <vt:lpstr>Sensitivity to new sources of CP violation</vt:lpstr>
      <vt:lpstr>Sensitivity to SM sources of CP violation</vt:lpstr>
      <vt:lpstr>Electric dipole moments and CP violation</vt:lpstr>
      <vt:lpstr>TRIUMF Neutron EDM Experiment</vt:lpstr>
      <vt:lpstr>TRIUMF Facility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Canadian EDM R&amp;D</vt:lpstr>
      <vt:lpstr>Long-Range Plan</vt:lpstr>
      <vt:lpstr>HQP</vt:lpstr>
      <vt:lpstr>Other items we are asked to address</vt:lpstr>
      <vt:lpstr>Other items we are asked to address</vt:lpstr>
      <vt:lpstr>International Relationships</vt:lpstr>
      <vt:lpstr>Summary</vt:lpstr>
      <vt:lpstr>Even more info and backups</vt:lpstr>
      <vt:lpstr>Recent achievements</vt:lpstr>
      <vt:lpstr>Example nEDM R&amp;D achievement: Precision atomic magnetometry with Rb</vt:lpstr>
      <vt:lpstr>NSERC Faculty Research FTE’s</vt:lpstr>
      <vt:lpstr>Full Collaboration List (06/2015)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Magnetometry for neutron EDM experiment</dc:title>
  <dc:creator>Jeffery Martin</dc:creator>
  <cp:lastModifiedBy>Jeffery Martin</cp:lastModifiedBy>
  <cp:revision>285</cp:revision>
  <dcterms:created xsi:type="dcterms:W3CDTF">2006-08-16T00:00:00Z</dcterms:created>
  <dcterms:modified xsi:type="dcterms:W3CDTF">2015-06-14T14:28:32Z</dcterms:modified>
</cp:coreProperties>
</file>