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96" r:id="rId1"/>
  </p:sldMasterIdLst>
  <p:notesMasterIdLst>
    <p:notesMasterId r:id="rId32"/>
  </p:notesMasterIdLst>
  <p:sldIdLst>
    <p:sldId id="537" r:id="rId2"/>
    <p:sldId id="528" r:id="rId3"/>
    <p:sldId id="558" r:id="rId4"/>
    <p:sldId id="559" r:id="rId5"/>
    <p:sldId id="453" r:id="rId6"/>
    <p:sldId id="547" r:id="rId7"/>
    <p:sldId id="539" r:id="rId8"/>
    <p:sldId id="442" r:id="rId9"/>
    <p:sldId id="516" r:id="rId10"/>
    <p:sldId id="551" r:id="rId11"/>
    <p:sldId id="556" r:id="rId12"/>
    <p:sldId id="557" r:id="rId13"/>
    <p:sldId id="511" r:id="rId14"/>
    <p:sldId id="471" r:id="rId15"/>
    <p:sldId id="529" r:id="rId16"/>
    <p:sldId id="542" r:id="rId17"/>
    <p:sldId id="561" r:id="rId18"/>
    <p:sldId id="543" r:id="rId19"/>
    <p:sldId id="541" r:id="rId20"/>
    <p:sldId id="533" r:id="rId21"/>
    <p:sldId id="565" r:id="rId22"/>
    <p:sldId id="555" r:id="rId23"/>
    <p:sldId id="508" r:id="rId24"/>
    <p:sldId id="494" r:id="rId25"/>
    <p:sldId id="564" r:id="rId26"/>
    <p:sldId id="497" r:id="rId27"/>
    <p:sldId id="566" r:id="rId28"/>
    <p:sldId id="567" r:id="rId29"/>
    <p:sldId id="568" r:id="rId30"/>
    <p:sldId id="569" r:id="rId31"/>
  </p:sldIdLst>
  <p:sldSz cx="10077450" cy="7562850"/>
  <p:notesSz cx="7772400" cy="10058400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charset="2"/>
      <a:defRPr kern="1200">
        <a:solidFill>
          <a:schemeClr val="tx1"/>
        </a:solidFill>
        <a:latin typeface="Arial" charset="0"/>
        <a:ea typeface="+mn-ea"/>
        <a:cs typeface="Arial Unicode MS" charset="0"/>
      </a:defRPr>
    </a:lvl1pPr>
    <a:lvl2pPr marL="431800" indent="-2159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charset="2"/>
      <a:defRPr kern="1200">
        <a:solidFill>
          <a:schemeClr val="tx1"/>
        </a:solidFill>
        <a:latin typeface="Arial" charset="0"/>
        <a:ea typeface="+mn-ea"/>
        <a:cs typeface="Arial Unicode MS" charset="0"/>
      </a:defRPr>
    </a:lvl2pPr>
    <a:lvl3pPr marL="647700" indent="-2159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charset="2"/>
      <a:defRPr kern="1200">
        <a:solidFill>
          <a:schemeClr val="tx1"/>
        </a:solidFill>
        <a:latin typeface="Arial" charset="0"/>
        <a:ea typeface="+mn-ea"/>
        <a:cs typeface="Arial Unicode MS" charset="0"/>
      </a:defRPr>
    </a:lvl3pPr>
    <a:lvl4pPr marL="863600" indent="-2159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charset="2"/>
      <a:defRPr kern="1200">
        <a:solidFill>
          <a:schemeClr val="tx1"/>
        </a:solidFill>
        <a:latin typeface="Arial" charset="0"/>
        <a:ea typeface="+mn-ea"/>
        <a:cs typeface="Arial Unicode MS" charset="0"/>
      </a:defRPr>
    </a:lvl4pPr>
    <a:lvl5pPr marL="1079500" indent="-2159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charset="2"/>
      <a:defRPr kern="1200">
        <a:solidFill>
          <a:schemeClr val="tx1"/>
        </a:solidFill>
        <a:latin typeface="Arial" charset="0"/>
        <a:ea typeface="+mn-ea"/>
        <a:cs typeface="Arial Unicode MS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 Unicode MS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 Unicode MS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 Unicode MS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 Unicode MS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C0C0"/>
    <a:srgbClr val="DDDDDD"/>
    <a:srgbClr val="FFFF99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72" autoAdjust="0"/>
    <p:restoredTop sz="95405" autoAdjust="0"/>
  </p:normalViewPr>
  <p:slideViewPr>
    <p:cSldViewPr>
      <p:cViewPr varScale="1">
        <p:scale>
          <a:sx n="77" d="100"/>
          <a:sy n="77" d="100"/>
        </p:scale>
        <p:origin x="1411" y="67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7613" cy="37703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sp>
      <p:sp>
        <p:nvSpPr>
          <p:cNvPr id="3074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77875" y="4776788"/>
            <a:ext cx="6216650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371850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endParaRPr lang="en-GB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398963" y="0"/>
            <a:ext cx="3371850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endParaRPr lang="en-GB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9555163"/>
            <a:ext cx="3371850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endParaRPr lang="en-GB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fld id="{88657B48-9EC6-4F44-9AC3-980F414BBA2B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70542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3188" y="763588"/>
            <a:ext cx="5024437" cy="37703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88657B48-9EC6-4F44-9AC3-980F414BBA2B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47752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3188" y="763588"/>
            <a:ext cx="5024437" cy="37703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88657B48-9EC6-4F44-9AC3-980F414BBA2B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43699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3188" y="763588"/>
            <a:ext cx="5024437" cy="37703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88657B48-9EC6-4F44-9AC3-980F414BBA2B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9000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810" y="2349387"/>
            <a:ext cx="8565833" cy="162111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1619" y="4285615"/>
            <a:ext cx="7054215" cy="193272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3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78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117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56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195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235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274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313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2AACD-473E-47AD-A976-FDA98709AB1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2AACD-473E-47AD-A976-FDA98709AB1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53213" y="334378"/>
            <a:ext cx="2498368" cy="711643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4612" y="334378"/>
            <a:ext cx="7330645" cy="711643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2AACD-473E-47AD-A976-FDA98709AB1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2AACD-473E-47AD-A976-FDA98709AB1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050" y="4859833"/>
            <a:ext cx="8565833" cy="1502066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050" y="3205460"/>
            <a:ext cx="8565833" cy="1654373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392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0783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1175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201567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51959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302351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52743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403135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2AACD-473E-47AD-A976-FDA98709AB1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4612" y="1946734"/>
            <a:ext cx="4914506" cy="5504074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37075" y="1946734"/>
            <a:ext cx="4914507" cy="5504074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2AACD-473E-47AD-A976-FDA98709AB1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74" y="302866"/>
            <a:ext cx="9069705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872" y="1692890"/>
            <a:ext cx="4452624" cy="705515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3920" indent="0">
              <a:buNone/>
              <a:defRPr sz="2200" b="1"/>
            </a:lvl2pPr>
            <a:lvl3pPr marL="1007838" indent="0">
              <a:buNone/>
              <a:defRPr sz="2000" b="1"/>
            </a:lvl3pPr>
            <a:lvl4pPr marL="1511758" indent="0">
              <a:buNone/>
              <a:defRPr sz="1800" b="1"/>
            </a:lvl4pPr>
            <a:lvl5pPr marL="2015677" indent="0">
              <a:buNone/>
              <a:defRPr sz="1800" b="1"/>
            </a:lvl5pPr>
            <a:lvl6pPr marL="2519597" indent="0">
              <a:buNone/>
              <a:defRPr sz="1800" b="1"/>
            </a:lvl6pPr>
            <a:lvl7pPr marL="3023515" indent="0">
              <a:buNone/>
              <a:defRPr sz="1800" b="1"/>
            </a:lvl7pPr>
            <a:lvl8pPr marL="3527435" indent="0">
              <a:buNone/>
              <a:defRPr sz="1800" b="1"/>
            </a:lvl8pPr>
            <a:lvl9pPr marL="4031354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872" y="2398405"/>
            <a:ext cx="4452624" cy="435739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9206" y="1692890"/>
            <a:ext cx="4454373" cy="705515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3920" indent="0">
              <a:buNone/>
              <a:defRPr sz="2200" b="1"/>
            </a:lvl2pPr>
            <a:lvl3pPr marL="1007838" indent="0">
              <a:buNone/>
              <a:defRPr sz="2000" b="1"/>
            </a:lvl3pPr>
            <a:lvl4pPr marL="1511758" indent="0">
              <a:buNone/>
              <a:defRPr sz="1800" b="1"/>
            </a:lvl4pPr>
            <a:lvl5pPr marL="2015677" indent="0">
              <a:buNone/>
              <a:defRPr sz="1800" b="1"/>
            </a:lvl5pPr>
            <a:lvl6pPr marL="2519597" indent="0">
              <a:buNone/>
              <a:defRPr sz="1800" b="1"/>
            </a:lvl6pPr>
            <a:lvl7pPr marL="3023515" indent="0">
              <a:buNone/>
              <a:defRPr sz="1800" b="1"/>
            </a:lvl7pPr>
            <a:lvl8pPr marL="3527435" indent="0">
              <a:buNone/>
              <a:defRPr sz="1800" b="1"/>
            </a:lvl8pPr>
            <a:lvl9pPr marL="4031354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9206" y="2398405"/>
            <a:ext cx="4454373" cy="435739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2AACD-473E-47AD-A976-FDA98709AB1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2AACD-473E-47AD-A976-FDA98709AB1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2AACD-473E-47AD-A976-FDA98709AB1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74" y="301113"/>
            <a:ext cx="3315412" cy="1281483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0003" y="301115"/>
            <a:ext cx="5633574" cy="6454683"/>
          </a:xfrm>
        </p:spPr>
        <p:txBody>
          <a:bodyPr/>
          <a:lstStyle>
            <a:lvl1pPr>
              <a:defRPr sz="3500"/>
            </a:lvl1pPr>
            <a:lvl2pPr>
              <a:defRPr sz="31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874" y="1582598"/>
            <a:ext cx="3315412" cy="5173200"/>
          </a:xfrm>
        </p:spPr>
        <p:txBody>
          <a:bodyPr/>
          <a:lstStyle>
            <a:lvl1pPr marL="0" indent="0">
              <a:buNone/>
              <a:defRPr sz="1500"/>
            </a:lvl1pPr>
            <a:lvl2pPr marL="503920" indent="0">
              <a:buNone/>
              <a:defRPr sz="1300"/>
            </a:lvl2pPr>
            <a:lvl3pPr marL="1007838" indent="0">
              <a:buNone/>
              <a:defRPr sz="1100"/>
            </a:lvl3pPr>
            <a:lvl4pPr marL="1511758" indent="0">
              <a:buNone/>
              <a:defRPr sz="1000"/>
            </a:lvl4pPr>
            <a:lvl5pPr marL="2015677" indent="0">
              <a:buNone/>
              <a:defRPr sz="1000"/>
            </a:lvl5pPr>
            <a:lvl6pPr marL="2519597" indent="0">
              <a:buNone/>
              <a:defRPr sz="1000"/>
            </a:lvl6pPr>
            <a:lvl7pPr marL="3023515" indent="0">
              <a:buNone/>
              <a:defRPr sz="1000"/>
            </a:lvl7pPr>
            <a:lvl8pPr marL="3527435" indent="0">
              <a:buNone/>
              <a:defRPr sz="1000"/>
            </a:lvl8pPr>
            <a:lvl9pPr marL="4031354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2AACD-473E-47AD-A976-FDA98709AB1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5251" y="5293995"/>
            <a:ext cx="6046470" cy="624986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5251" y="675755"/>
            <a:ext cx="6046470" cy="4537710"/>
          </a:xfrm>
        </p:spPr>
        <p:txBody>
          <a:bodyPr/>
          <a:lstStyle>
            <a:lvl1pPr marL="0" indent="0">
              <a:buNone/>
              <a:defRPr sz="3500"/>
            </a:lvl1pPr>
            <a:lvl2pPr marL="503920" indent="0">
              <a:buNone/>
              <a:defRPr sz="3100"/>
            </a:lvl2pPr>
            <a:lvl3pPr marL="1007838" indent="0">
              <a:buNone/>
              <a:defRPr sz="2600"/>
            </a:lvl3pPr>
            <a:lvl4pPr marL="1511758" indent="0">
              <a:buNone/>
              <a:defRPr sz="2200"/>
            </a:lvl4pPr>
            <a:lvl5pPr marL="2015677" indent="0">
              <a:buNone/>
              <a:defRPr sz="2200"/>
            </a:lvl5pPr>
            <a:lvl6pPr marL="2519597" indent="0">
              <a:buNone/>
              <a:defRPr sz="2200"/>
            </a:lvl6pPr>
            <a:lvl7pPr marL="3023515" indent="0">
              <a:buNone/>
              <a:defRPr sz="2200"/>
            </a:lvl7pPr>
            <a:lvl8pPr marL="3527435" indent="0">
              <a:buNone/>
              <a:defRPr sz="2200"/>
            </a:lvl8pPr>
            <a:lvl9pPr marL="4031354" indent="0">
              <a:buNone/>
              <a:defRPr sz="22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5251" y="5918981"/>
            <a:ext cx="6046470" cy="887584"/>
          </a:xfrm>
        </p:spPr>
        <p:txBody>
          <a:bodyPr/>
          <a:lstStyle>
            <a:lvl1pPr marL="0" indent="0">
              <a:buNone/>
              <a:defRPr sz="1500"/>
            </a:lvl1pPr>
            <a:lvl2pPr marL="503920" indent="0">
              <a:buNone/>
              <a:defRPr sz="1300"/>
            </a:lvl2pPr>
            <a:lvl3pPr marL="1007838" indent="0">
              <a:buNone/>
              <a:defRPr sz="1100"/>
            </a:lvl3pPr>
            <a:lvl4pPr marL="1511758" indent="0">
              <a:buNone/>
              <a:defRPr sz="1000"/>
            </a:lvl4pPr>
            <a:lvl5pPr marL="2015677" indent="0">
              <a:buNone/>
              <a:defRPr sz="1000"/>
            </a:lvl5pPr>
            <a:lvl6pPr marL="2519597" indent="0">
              <a:buNone/>
              <a:defRPr sz="1000"/>
            </a:lvl6pPr>
            <a:lvl7pPr marL="3023515" indent="0">
              <a:buNone/>
              <a:defRPr sz="1000"/>
            </a:lvl7pPr>
            <a:lvl8pPr marL="3527435" indent="0">
              <a:buNone/>
              <a:defRPr sz="1000"/>
            </a:lvl8pPr>
            <a:lvl9pPr marL="4031354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2AACD-473E-47AD-A976-FDA98709AB1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75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bg2">
                <a:tint val="88000"/>
                <a:satMod val="4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3874" y="302866"/>
            <a:ext cx="9069705" cy="1260475"/>
          </a:xfrm>
          <a:prstGeom prst="rect">
            <a:avLst/>
          </a:prstGeom>
        </p:spPr>
        <p:txBody>
          <a:bodyPr vert="horz" lIns="100783" tIns="50392" rIns="100783" bIns="50392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874" y="1764667"/>
            <a:ext cx="9069705" cy="4991131"/>
          </a:xfrm>
          <a:prstGeom prst="rect">
            <a:avLst/>
          </a:prstGeom>
        </p:spPr>
        <p:txBody>
          <a:bodyPr vert="horz" lIns="100783" tIns="50392" rIns="100783" bIns="5039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3874" y="7009643"/>
            <a:ext cx="2351405" cy="402652"/>
          </a:xfrm>
          <a:prstGeom prst="rect">
            <a:avLst/>
          </a:prstGeom>
        </p:spPr>
        <p:txBody>
          <a:bodyPr vert="horz" lIns="100783" tIns="50392" rIns="100783" bIns="50392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43130" y="7009643"/>
            <a:ext cx="3191193" cy="402652"/>
          </a:xfrm>
          <a:prstGeom prst="rect">
            <a:avLst/>
          </a:prstGeom>
        </p:spPr>
        <p:txBody>
          <a:bodyPr vert="horz" lIns="100783" tIns="50392" rIns="100783" bIns="50392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22174" y="7009643"/>
            <a:ext cx="2351405" cy="402652"/>
          </a:xfrm>
          <a:prstGeom prst="rect">
            <a:avLst/>
          </a:prstGeom>
        </p:spPr>
        <p:txBody>
          <a:bodyPr vert="horz" lIns="100783" tIns="50392" rIns="100783" bIns="50392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02AACD-473E-47AD-A976-FDA98709AB13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1007838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7940" indent="-377940" algn="l" defTabSz="1007838" rtl="0" eaLnBrk="1" latinLnBrk="0" hangingPunct="1">
        <a:spcBef>
          <a:spcPct val="20000"/>
        </a:spcBef>
        <a:buFont typeface="Arial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18869" indent="-314949" algn="l" defTabSz="1007838" rtl="0" eaLnBrk="1" latinLnBrk="0" hangingPunct="1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59799" indent="-251960" algn="l" defTabSz="1007838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63717" indent="-251960" algn="l" defTabSz="1007838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67637" indent="-251960" algn="l" defTabSz="1007838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71557" indent="-251960" algn="l" defTabSz="1007838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75476" indent="-251960" algn="l" defTabSz="1007838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79395" indent="-251960" algn="l" defTabSz="1007838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83314" indent="-251960" algn="l" defTabSz="1007838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83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3920" algn="l" defTabSz="100783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7838" algn="l" defTabSz="100783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11758" algn="l" defTabSz="100783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15677" algn="l" defTabSz="100783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9597" algn="l" defTabSz="100783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23515" algn="l" defTabSz="100783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27435" algn="l" defTabSz="100783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31354" algn="l" defTabSz="100783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emf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e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pn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emf"/><Relationship Id="rId4" Type="http://schemas.openxmlformats.org/officeDocument/2006/relationships/image" Target="../media/image4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emf"/><Relationship Id="rId5" Type="http://schemas.openxmlformats.org/officeDocument/2006/relationships/image" Target="../media/image46.emf"/><Relationship Id="rId4" Type="http://schemas.openxmlformats.org/officeDocument/2006/relationships/image" Target="../media/image4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gif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emf"/><Relationship Id="rId2" Type="http://schemas.openxmlformats.org/officeDocument/2006/relationships/image" Target="../media/image55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7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7.emf"/><Relationship Id="rId4" Type="http://schemas.openxmlformats.org/officeDocument/2006/relationships/image" Target="../media/image66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216792" y="201884"/>
            <a:ext cx="7786742" cy="1121289"/>
          </a:xfrm>
          <a:prstGeom prst="rect">
            <a:avLst/>
          </a:prstGeom>
          <a:noFill/>
          <a:ln w="36000">
            <a:noFill/>
            <a:round/>
            <a:headEnd type="triangle" w="med" len="med"/>
            <a:tailEnd/>
          </a:ln>
          <a:effectLst/>
        </p:spPr>
        <p:txBody>
          <a:bodyPr wrap="square" lIns="90000" tIns="45000" rIns="90000" bIns="45000">
            <a:spAutoFit/>
          </a:bodyPr>
          <a:lstStyle/>
          <a:p>
            <a:pPr algn="ctr"/>
            <a:r>
              <a:rPr lang="en-GB" sz="3600" b="1" u="sng" dirty="0" smtClean="0">
                <a:latin typeface="Britannic Bold" pitchFamily="34" charset="0"/>
              </a:rPr>
              <a:t>Black hole chemistry: thermodynamics with Lambda</a:t>
            </a:r>
          </a:p>
        </p:txBody>
      </p:sp>
      <p:grpSp>
        <p:nvGrpSpPr>
          <p:cNvPr id="2" name="Group 21"/>
          <p:cNvGrpSpPr/>
          <p:nvPr/>
        </p:nvGrpSpPr>
        <p:grpSpPr>
          <a:xfrm>
            <a:off x="1895453" y="1405161"/>
            <a:ext cx="6599656" cy="4805156"/>
            <a:chOff x="1966891" y="1638285"/>
            <a:chExt cx="6286544" cy="4357718"/>
          </a:xfrm>
        </p:grpSpPr>
        <p:grpSp>
          <p:nvGrpSpPr>
            <p:cNvPr id="3" name="Group 16"/>
            <p:cNvGrpSpPr/>
            <p:nvPr/>
          </p:nvGrpSpPr>
          <p:grpSpPr>
            <a:xfrm>
              <a:off x="1966891" y="2424103"/>
              <a:ext cx="6286544" cy="3571900"/>
              <a:chOff x="2181205" y="3638549"/>
              <a:chExt cx="6286544" cy="3571900"/>
            </a:xfrm>
          </p:grpSpPr>
          <p:pic>
            <p:nvPicPr>
              <p:cNvPr id="18" name="Picture 2" descr="http://2012books.lardbucket.org/books/principles-of-general-chemistry-v1.0m/section_14/a433792ac2caa29995f55547b9d15918.jpg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2252643" y="3638549"/>
                <a:ext cx="6215106" cy="3534785"/>
              </a:xfrm>
              <a:prstGeom prst="rect">
                <a:avLst/>
              </a:prstGeom>
              <a:noFill/>
            </p:spPr>
          </p:pic>
          <p:sp>
            <p:nvSpPr>
              <p:cNvPr id="19" name="Rectangle 18"/>
              <p:cNvSpPr/>
              <p:nvPr/>
            </p:nvSpPr>
            <p:spPr>
              <a:xfrm>
                <a:off x="2181205" y="6710383"/>
                <a:ext cx="6286544" cy="50006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6181733" y="4352929"/>
                <a:ext cx="785818" cy="80791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5000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Symbol" pitchFamily="18" charset="2"/>
                  </a:rPr>
                  <a:t>L</a:t>
                </a:r>
                <a:endParaRPr lang="en-GB" sz="5000" dirty="0"/>
              </a:p>
            </p:txBody>
          </p:sp>
        </p:grpSp>
        <p:sp>
          <p:nvSpPr>
            <p:cNvPr id="21" name="Rectangle 20"/>
            <p:cNvSpPr/>
            <p:nvPr/>
          </p:nvSpPr>
          <p:spPr>
            <a:xfrm>
              <a:off x="2038329" y="1638285"/>
              <a:ext cx="6215106" cy="7858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8" name="TextovéPole 4"/>
          <p:cNvSpPr txBox="1"/>
          <p:nvPr/>
        </p:nvSpPr>
        <p:spPr>
          <a:xfrm>
            <a:off x="3022501" y="1470206"/>
            <a:ext cx="4429156" cy="17668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300" b="1" dirty="0" smtClean="0"/>
              <a:t>David </a:t>
            </a:r>
            <a:r>
              <a:rPr lang="en-GB" sz="2300" b="1" dirty="0" err="1" smtClean="0"/>
              <a:t>Kubiz</a:t>
            </a:r>
            <a:r>
              <a:rPr lang="cs-CZ" sz="2300" b="1" dirty="0" smtClean="0"/>
              <a:t>ňák</a:t>
            </a:r>
            <a:endParaRPr lang="en-CA" sz="2300" b="1" dirty="0" smtClean="0"/>
          </a:p>
          <a:p>
            <a:pPr algn="ctr"/>
            <a:r>
              <a:rPr lang="en-GB" sz="2000" dirty="0" smtClean="0"/>
              <a:t>(Perimeter Institute)</a:t>
            </a:r>
            <a:endParaRPr lang="en-GB" sz="2300" b="1" dirty="0" smtClean="0"/>
          </a:p>
          <a:p>
            <a:pPr algn="ctr"/>
            <a:endParaRPr lang="en-CA" sz="2300" b="1" dirty="0" smtClean="0"/>
          </a:p>
          <a:p>
            <a:pPr algn="ctr"/>
            <a:r>
              <a:rPr lang="en-GB" sz="2400" b="1" dirty="0" smtClean="0"/>
              <a:t> </a:t>
            </a:r>
          </a:p>
          <a:p>
            <a:endParaRPr lang="en-CA" sz="2400" dirty="0"/>
          </a:p>
        </p:txBody>
      </p:sp>
      <p:sp>
        <p:nvSpPr>
          <p:cNvPr id="29" name="Rectangle 28"/>
          <p:cNvSpPr/>
          <p:nvPr/>
        </p:nvSpPr>
        <p:spPr>
          <a:xfrm>
            <a:off x="538131" y="5638813"/>
            <a:ext cx="9144064" cy="17145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 Box 2"/>
          <p:cNvSpPr txBox="1">
            <a:spLocks noChangeArrowheads="1"/>
          </p:cNvSpPr>
          <p:nvPr/>
        </p:nvSpPr>
        <p:spPr bwMode="auto">
          <a:xfrm>
            <a:off x="1109635" y="6067441"/>
            <a:ext cx="8358246" cy="1143008"/>
          </a:xfrm>
          <a:prstGeom prst="rect">
            <a:avLst/>
          </a:prstGeom>
          <a:noFill/>
          <a:ln w="36000">
            <a:noFill/>
            <a:round/>
            <a:headEnd type="triangle" w="med" len="med"/>
            <a:tailEnd/>
          </a:ln>
          <a:effectLst/>
        </p:spPr>
        <p:txBody>
          <a:bodyPr lIns="90000" tIns="45000" rIns="90000" bIns="45000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GB" sz="2400" dirty="0" smtClean="0"/>
              <a:t>2015 CAP Congress</a:t>
            </a: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GB" sz="2400" dirty="0" smtClean="0"/>
              <a:t>University of Alberta, Edmonton, Canada</a:t>
            </a: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GB" sz="2400" dirty="0" smtClean="0"/>
              <a:t>June 15-19, 2015</a:t>
            </a:r>
            <a:endParaRPr lang="en-GB" sz="2200" b="1" dirty="0"/>
          </a:p>
        </p:txBody>
      </p:sp>
    </p:spTree>
  </p:cSld>
  <p:clrMapOvr>
    <a:masterClrMapping/>
  </p:clrMapOvr>
  <p:transition advTm="157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431238" y="198405"/>
            <a:ext cx="5429288" cy="5216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SzPct val="100000"/>
            </a:pPr>
            <a:r>
              <a:rPr lang="en-US" sz="3000" b="1" u="sng" dirty="0" smtClean="0">
                <a:latin typeface="Arial" pitchFamily="34" charset="0"/>
                <a:cs typeface="Arial" pitchFamily="34" charset="0"/>
              </a:rPr>
              <a:t>a) Thermodynamic volume</a:t>
            </a:r>
            <a:endParaRPr lang="en-GB" sz="3000" dirty="0"/>
          </a:p>
        </p:txBody>
      </p:sp>
      <p:sp>
        <p:nvSpPr>
          <p:cNvPr id="9" name="Rectangle 8"/>
          <p:cNvSpPr/>
          <p:nvPr/>
        </p:nvSpPr>
        <p:spPr>
          <a:xfrm>
            <a:off x="1038197" y="1352533"/>
            <a:ext cx="8572560" cy="636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900" dirty="0" err="1" smtClean="0"/>
              <a:t>D.Kastor</a:t>
            </a:r>
            <a:r>
              <a:rPr lang="en-GB" sz="1900" dirty="0" smtClean="0"/>
              <a:t>, </a:t>
            </a:r>
            <a:r>
              <a:rPr lang="en-GB" sz="1900" dirty="0" err="1" smtClean="0"/>
              <a:t>S.Ray</a:t>
            </a:r>
            <a:r>
              <a:rPr lang="en-GB" sz="1900" dirty="0" smtClean="0"/>
              <a:t>, and </a:t>
            </a:r>
            <a:r>
              <a:rPr lang="en-GB" sz="1900" dirty="0" err="1" smtClean="0"/>
              <a:t>J.Traschen</a:t>
            </a:r>
            <a:r>
              <a:rPr lang="en-GB" sz="1900" dirty="0" smtClean="0"/>
              <a:t>, </a:t>
            </a:r>
            <a:r>
              <a:rPr lang="en-GB" sz="1900" i="1" dirty="0" smtClean="0"/>
              <a:t>Enthalpy and the Mechanics of </a:t>
            </a:r>
            <a:r>
              <a:rPr lang="en-GB" sz="1900" i="1" dirty="0" err="1" smtClean="0"/>
              <a:t>AdS</a:t>
            </a:r>
            <a:r>
              <a:rPr lang="en-GB" sz="1900" i="1" dirty="0" smtClean="0"/>
              <a:t> Black Holes</a:t>
            </a:r>
            <a:r>
              <a:rPr lang="en-GB" sz="1900" dirty="0" smtClean="0"/>
              <a:t>, Class. Quant. </a:t>
            </a:r>
            <a:r>
              <a:rPr lang="en-GB" sz="1900" dirty="0" err="1" smtClean="0"/>
              <a:t>Grav</a:t>
            </a:r>
            <a:r>
              <a:rPr lang="en-GB" sz="1900" dirty="0" smtClean="0"/>
              <a:t>.  26 (2009) 195011, [arXiv:0904.2765].</a:t>
            </a:r>
            <a:endParaRPr lang="en-GB" sz="1900" dirty="0"/>
          </a:p>
        </p:txBody>
      </p:sp>
      <p:sp>
        <p:nvSpPr>
          <p:cNvPr id="7" name="Rectangle 6"/>
          <p:cNvSpPr/>
          <p:nvPr/>
        </p:nvSpPr>
        <p:spPr>
          <a:xfrm>
            <a:off x="1538263" y="3281359"/>
            <a:ext cx="8286808" cy="2811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SzPct val="100000"/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Introduces </a:t>
            </a:r>
            <a:r>
              <a:rPr lang="en-US" sz="2200" dirty="0" err="1" smtClean="0">
                <a:latin typeface="Arial" pitchFamily="34" charset="0"/>
                <a:cs typeface="Arial" pitchFamily="34" charset="0"/>
              </a:rPr>
              <a:t>PdV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 term into black hole thermodynamics</a:t>
            </a:r>
          </a:p>
          <a:p>
            <a:pPr>
              <a:buSzPct val="100000"/>
              <a:buFont typeface="Arial" pitchFamily="34" charset="0"/>
              <a:buChar char="•"/>
            </a:pPr>
            <a:r>
              <a:rPr lang="en-US" sz="2200" dirty="0" smtClean="0">
                <a:latin typeface="Arial" pitchFamily="34" charset="0"/>
                <a:cs typeface="Arial" pitchFamily="34" charset="0"/>
              </a:rPr>
              <a:t> Mass M interpreted as </a:t>
            </a: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enthalpy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 rather than energy</a:t>
            </a:r>
          </a:p>
          <a:p>
            <a:pPr>
              <a:buSzPct val="100000"/>
              <a:buFont typeface="Arial" pitchFamily="34" charset="0"/>
              <a:buChar char="•"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SzPct val="100000"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SzPct val="100000"/>
              <a:buFont typeface="Arial" pitchFamily="34" charset="0"/>
              <a:buChar char="•"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SzPct val="100000"/>
              <a:buFont typeface="Arial" pitchFamily="34" charset="0"/>
              <a:buChar char="•"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SzPct val="100000"/>
              <a:buFont typeface="Arial" pitchFamily="34" charset="0"/>
              <a:buChar char="•"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SzPct val="100000"/>
              <a:buFont typeface="Arial" pitchFamily="34" charset="0"/>
              <a:buChar char="•"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67023" y="4067177"/>
            <a:ext cx="4335651" cy="700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52643" y="2138351"/>
            <a:ext cx="5786478" cy="93718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95915" y="2209789"/>
            <a:ext cx="571504" cy="736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Rectangle 14"/>
          <p:cNvSpPr/>
          <p:nvPr/>
        </p:nvSpPr>
        <p:spPr>
          <a:xfrm>
            <a:off x="681007" y="852467"/>
            <a:ext cx="7215238" cy="435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SzPct val="100000"/>
            </a:pPr>
            <a:r>
              <a:rPr lang="en-US" sz="2400" b="1" u="sng" dirty="0" smtClean="0">
                <a:latin typeface="Arial" pitchFamily="34" charset="0"/>
                <a:cs typeface="Arial" pitchFamily="34" charset="0"/>
              </a:rPr>
              <a:t>1st Law of black hole thermodynamics:</a:t>
            </a:r>
            <a:endParaRPr lang="en-GB" sz="2400" b="1" u="sng" dirty="0"/>
          </a:p>
        </p:txBody>
      </p:sp>
      <p:grpSp>
        <p:nvGrpSpPr>
          <p:cNvPr id="6" name="Group 16"/>
          <p:cNvGrpSpPr/>
          <p:nvPr/>
        </p:nvGrpSpPr>
        <p:grpSpPr>
          <a:xfrm>
            <a:off x="752445" y="4924433"/>
            <a:ext cx="8820247" cy="1926398"/>
            <a:chOff x="752445" y="4924433"/>
            <a:chExt cx="8820247" cy="1926398"/>
          </a:xfrm>
        </p:grpSpPr>
        <p:sp>
          <p:nvSpPr>
            <p:cNvPr id="4" name="Rectangle 3"/>
            <p:cNvSpPr/>
            <p:nvPr/>
          </p:nvSpPr>
          <p:spPr>
            <a:xfrm>
              <a:off x="6467485" y="5353061"/>
              <a:ext cx="3105207" cy="4071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200" dirty="0" smtClean="0">
                  <a:latin typeface="Arial" pitchFamily="34" charset="0"/>
                  <a:cs typeface="Arial" pitchFamily="34" charset="0"/>
                </a:rPr>
                <a:t>Schwarzschild(-</a:t>
              </a:r>
              <a:r>
                <a:rPr lang="en-US" sz="2200" dirty="0" err="1" smtClean="0">
                  <a:latin typeface="Arial" pitchFamily="34" charset="0"/>
                  <a:cs typeface="Arial" pitchFamily="34" charset="0"/>
                </a:rPr>
                <a:t>AdS</a:t>
              </a:r>
              <a:r>
                <a:rPr lang="en-US" sz="2200" dirty="0" smtClean="0">
                  <a:latin typeface="Arial" pitchFamily="34" charset="0"/>
                  <a:cs typeface="Arial" pitchFamily="34" charset="0"/>
                </a:rPr>
                <a:t>):</a:t>
              </a:r>
              <a:endParaRPr lang="en-GB" sz="2200" dirty="0"/>
            </a:p>
          </p:txBody>
        </p:sp>
        <p:pic>
          <p:nvPicPr>
            <p:cNvPr id="3" name="Picture 3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967551" y="5781689"/>
              <a:ext cx="1928811" cy="93440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</p:pic>
        <p:pic>
          <p:nvPicPr>
            <p:cNvPr id="14337" name="Picture 1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324081" y="5567375"/>
              <a:ext cx="3000396" cy="128345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</p:pic>
        <p:sp>
          <p:nvSpPr>
            <p:cNvPr id="16" name="Rectangle 15"/>
            <p:cNvSpPr/>
            <p:nvPr/>
          </p:nvSpPr>
          <p:spPr>
            <a:xfrm>
              <a:off x="752445" y="4924433"/>
              <a:ext cx="7215238" cy="4358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SzPct val="100000"/>
              </a:pPr>
              <a:r>
                <a:rPr lang="en-US" sz="2400" b="1" u="sng" dirty="0" smtClean="0">
                  <a:latin typeface="Arial" pitchFamily="34" charset="0"/>
                  <a:cs typeface="Arial" pitchFamily="34" charset="0"/>
                </a:rPr>
                <a:t>Thermodynamic volume of black holes:</a:t>
              </a:r>
              <a:endParaRPr lang="en-GB" sz="2400" b="1" u="sng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551209" y="333778"/>
            <a:ext cx="9329798" cy="4217822"/>
            <a:chOff x="728285" y="4717101"/>
            <a:chExt cx="9329798" cy="4217822"/>
          </a:xfrm>
        </p:grpSpPr>
        <p:sp>
          <p:nvSpPr>
            <p:cNvPr id="3" name="Rectangle 2"/>
            <p:cNvSpPr/>
            <p:nvPr/>
          </p:nvSpPr>
          <p:spPr>
            <a:xfrm>
              <a:off x="728285" y="4717101"/>
              <a:ext cx="9329798" cy="49308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b="1" u="sng" dirty="0" smtClean="0">
                  <a:latin typeface="Arial" pitchFamily="34" charset="0"/>
                  <a:cs typeface="Arial" pitchFamily="34" charset="0"/>
                </a:rPr>
                <a:t>b) Good definition of volume: isoperimetric </a:t>
              </a:r>
              <a:r>
                <a:rPr lang="en-US" sz="2800" b="1" u="sng" dirty="0" err="1" smtClean="0">
                  <a:latin typeface="Arial" pitchFamily="34" charset="0"/>
                  <a:cs typeface="Arial" pitchFamily="34" charset="0"/>
                </a:rPr>
                <a:t>ineguality</a:t>
              </a:r>
              <a:endParaRPr lang="en-GB" sz="2800" b="1" u="sng" dirty="0"/>
            </a:p>
          </p:txBody>
        </p:sp>
        <p:sp>
          <p:nvSpPr>
            <p:cNvPr id="4" name="Rectangle 3"/>
            <p:cNvSpPr/>
            <p:nvPr/>
          </p:nvSpPr>
          <p:spPr>
            <a:xfrm>
              <a:off x="1181073" y="5210185"/>
              <a:ext cx="8753501" cy="372473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50000"/>
                </a:lnSpc>
                <a:buSzPct val="100000"/>
              </a:pPr>
              <a:r>
                <a:rPr lang="en-US" sz="2200" b="1" dirty="0" smtClean="0">
                  <a:latin typeface="Arial" pitchFamily="34" charset="0"/>
                  <a:cs typeface="Arial" pitchFamily="34" charset="0"/>
                </a:rPr>
                <a:t> </a:t>
              </a:r>
            </a:p>
            <a:p>
              <a:pPr>
                <a:buSzPct val="100000"/>
              </a:pPr>
              <a:r>
                <a:rPr lang="en-GB" sz="2200" b="1" dirty="0" smtClean="0"/>
                <a:t>Isoperimetric Inequalities </a:t>
              </a:r>
              <a:r>
                <a:rPr lang="en-GB" sz="2200" dirty="0" smtClean="0"/>
                <a:t>(analogue of Penrose inequalities)</a:t>
              </a:r>
            </a:p>
            <a:p>
              <a:pPr>
                <a:buSzPct val="100000"/>
                <a:buFont typeface="Arial" pitchFamily="34" charset="0"/>
                <a:buChar char="•"/>
              </a:pPr>
              <a:endParaRPr lang="en-GB" sz="2200" b="1" dirty="0" smtClean="0"/>
            </a:p>
            <a:p>
              <a:pPr>
                <a:buSzPct val="100000"/>
                <a:buFont typeface="Arial" pitchFamily="34" charset="0"/>
                <a:buChar char="•"/>
              </a:pPr>
              <a:endParaRPr lang="en-GB" sz="2200" b="1" dirty="0" smtClean="0"/>
            </a:p>
            <a:p>
              <a:pPr>
                <a:buSzPct val="100000"/>
                <a:buFont typeface="Arial" pitchFamily="34" charset="0"/>
                <a:buChar char="•"/>
              </a:pPr>
              <a:endParaRPr lang="en-GB" sz="2200" b="1" dirty="0" smtClean="0"/>
            </a:p>
            <a:p>
              <a:pPr>
                <a:buSzPct val="100000"/>
                <a:buFont typeface="Arial" pitchFamily="34" charset="0"/>
                <a:buChar char="•"/>
              </a:pPr>
              <a:endParaRPr lang="en-GB" sz="2200" b="1" dirty="0" smtClean="0"/>
            </a:p>
            <a:p>
              <a:pPr>
                <a:buSzPct val="100000"/>
                <a:buFont typeface="Arial" pitchFamily="34" charset="0"/>
                <a:buChar char="•"/>
              </a:pPr>
              <a:endParaRPr lang="en-GB" sz="2200" b="1" dirty="0" smtClean="0"/>
            </a:p>
            <a:p>
              <a:pPr>
                <a:buSzPct val="100000"/>
                <a:buFont typeface="Arial" pitchFamily="34" charset="0"/>
                <a:buChar char="•"/>
              </a:pPr>
              <a:endParaRPr lang="en-GB" sz="2200" b="1" dirty="0" smtClean="0"/>
            </a:p>
            <a:p>
              <a:pPr>
                <a:buSzPct val="100000"/>
                <a:buFont typeface="Arial" pitchFamily="34" charset="0"/>
                <a:buChar char="•"/>
              </a:pPr>
              <a:endParaRPr lang="en-GB" sz="2200" b="1" dirty="0" smtClean="0"/>
            </a:p>
            <a:p>
              <a:pPr>
                <a:buSzPct val="100000"/>
                <a:buFont typeface="Arial" pitchFamily="34" charset="0"/>
                <a:buChar char="•"/>
              </a:pPr>
              <a:endParaRPr lang="en-GB" sz="2200" b="1" dirty="0" smtClean="0"/>
            </a:p>
            <a:p>
              <a:pPr>
                <a:buSzPct val="100000"/>
                <a:buFont typeface="Arial" pitchFamily="34" charset="0"/>
                <a:buChar char="•"/>
              </a:pPr>
              <a:endParaRPr lang="en-GB" sz="2200" b="1" dirty="0" smtClean="0"/>
            </a:p>
            <a:p>
              <a:pPr>
                <a:buSzPct val="100000"/>
              </a:pPr>
              <a:r>
                <a:rPr lang="en-GB" sz="2200" b="1" dirty="0" smtClean="0"/>
                <a:t> </a:t>
              </a:r>
            </a:p>
          </p:txBody>
        </p:sp>
      </p:grpSp>
      <p:sp>
        <p:nvSpPr>
          <p:cNvPr id="13" name="Rectangle 12"/>
          <p:cNvSpPr/>
          <p:nvPr/>
        </p:nvSpPr>
        <p:spPr>
          <a:xfrm>
            <a:off x="1294309" y="1438947"/>
            <a:ext cx="7358114" cy="8652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SzPct val="100000"/>
            </a:pPr>
            <a:r>
              <a:rPr lang="en-GB" dirty="0" smtClean="0"/>
              <a:t>M. </a:t>
            </a:r>
            <a:r>
              <a:rPr lang="en-GB" dirty="0" err="1" smtClean="0"/>
              <a:t>Cvetic</a:t>
            </a:r>
            <a:r>
              <a:rPr lang="en-GB" dirty="0" smtClean="0"/>
              <a:t>, G.W Gibbons, DK, C.N. Pope, </a:t>
            </a:r>
            <a:r>
              <a:rPr lang="en-GB" i="1" dirty="0" smtClean="0"/>
              <a:t>Black hole enthalpy and an entropy inequality for the thermodynamic volume, </a:t>
            </a:r>
            <a:r>
              <a:rPr lang="en-GB" dirty="0" smtClean="0"/>
              <a:t> Phys. Rev. D84 (2011) 024037, [arXiv:1012.2888].</a:t>
            </a:r>
            <a:endParaRPr lang="en-GB" b="1" dirty="0" smtClean="0"/>
          </a:p>
        </p:txBody>
      </p:sp>
      <p:grpSp>
        <p:nvGrpSpPr>
          <p:cNvPr id="5" name="Group 13"/>
          <p:cNvGrpSpPr/>
          <p:nvPr/>
        </p:nvGrpSpPr>
        <p:grpSpPr>
          <a:xfrm>
            <a:off x="705789" y="2415296"/>
            <a:ext cx="8998974" cy="4678497"/>
            <a:chOff x="667533" y="2639969"/>
            <a:chExt cx="8858312" cy="3571900"/>
          </a:xfrm>
        </p:grpSpPr>
        <p:sp>
          <p:nvSpPr>
            <p:cNvPr id="12" name="Rectangle 11"/>
            <p:cNvSpPr/>
            <p:nvPr/>
          </p:nvSpPr>
          <p:spPr>
            <a:xfrm>
              <a:off x="667533" y="2639969"/>
              <a:ext cx="8858312" cy="35719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6" name="Group 10"/>
            <p:cNvGrpSpPr/>
            <p:nvPr/>
          </p:nvGrpSpPr>
          <p:grpSpPr>
            <a:xfrm>
              <a:off x="1252284" y="2995608"/>
              <a:ext cx="7027371" cy="1788124"/>
              <a:chOff x="1252284" y="2352666"/>
              <a:chExt cx="7027371" cy="1788124"/>
            </a:xfrm>
          </p:grpSpPr>
          <p:pic>
            <p:nvPicPr>
              <p:cNvPr id="8194" name="Picture 2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1323949" y="2352666"/>
                <a:ext cx="4572032" cy="893439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</p:pic>
          <p:pic>
            <p:nvPicPr>
              <p:cNvPr id="8195" name="Picture 3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6651780" y="2352666"/>
                <a:ext cx="1627875" cy="893439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</p:pic>
          <p:pic>
            <p:nvPicPr>
              <p:cNvPr id="8196" name="Picture 4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6208626" y="3475873"/>
                <a:ext cx="1400144" cy="664917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</p:pic>
          <p:sp>
            <p:nvSpPr>
              <p:cNvPr id="10" name="Rectangle 9"/>
              <p:cNvSpPr/>
              <p:nvPr/>
            </p:nvSpPr>
            <p:spPr>
              <a:xfrm>
                <a:off x="1252284" y="3522484"/>
                <a:ext cx="4572032" cy="40716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2200" u="sng" dirty="0" smtClean="0"/>
                  <a:t>Conjecture</a:t>
                </a:r>
                <a:r>
                  <a:rPr lang="en-GB" sz="2200" dirty="0" smtClean="0"/>
                  <a:t>: for any </a:t>
                </a:r>
                <a:r>
                  <a:rPr lang="en-GB" sz="2200" dirty="0" err="1" smtClean="0"/>
                  <a:t>AdS</a:t>
                </a:r>
                <a:r>
                  <a:rPr lang="en-GB" sz="2200" dirty="0" smtClean="0"/>
                  <a:t> black hole</a:t>
                </a:r>
              </a:p>
            </p:txBody>
          </p:sp>
        </p:grpSp>
      </p:grpSp>
      <p:sp>
        <p:nvSpPr>
          <p:cNvPr id="15" name="Rectangle 14"/>
          <p:cNvSpPr/>
          <p:nvPr/>
        </p:nvSpPr>
        <p:spPr>
          <a:xfrm>
            <a:off x="1171688" y="5367266"/>
            <a:ext cx="8067176" cy="1206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b="1" dirty="0" smtClean="0">
                <a:solidFill>
                  <a:srgbClr val="FF0000"/>
                </a:solidFill>
              </a:rPr>
              <a:t>Entropy inequality for the thermodynamic volume</a:t>
            </a:r>
          </a:p>
          <a:p>
            <a:pPr>
              <a:lnSpc>
                <a:spcPct val="50000"/>
              </a:lnSpc>
            </a:pPr>
            <a:endParaRPr lang="en-GB" sz="2200" dirty="0" smtClean="0"/>
          </a:p>
          <a:p>
            <a:r>
              <a:rPr lang="en-GB" sz="2200" dirty="0" smtClean="0"/>
              <a:t>“For a black hole of given </a:t>
            </a:r>
            <a:r>
              <a:rPr lang="en-GB" sz="2200" b="1" dirty="0" smtClean="0"/>
              <a:t>thermodynamic volume</a:t>
            </a:r>
            <a:r>
              <a:rPr lang="en-GB" sz="2200" dirty="0" smtClean="0"/>
              <a:t> V, the entropy is maximised for Schwarzschild-</a:t>
            </a:r>
            <a:r>
              <a:rPr lang="en-GB" sz="2200" dirty="0" err="1" smtClean="0"/>
              <a:t>AdS</a:t>
            </a:r>
            <a:r>
              <a:rPr lang="en-GB" sz="2200" dirty="0" smtClean="0"/>
              <a:t>”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77440" y="3538658"/>
            <a:ext cx="538668" cy="483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4281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261053" y="916806"/>
            <a:ext cx="8055410" cy="4358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SzPct val="100000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...recent work with R.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Hennigar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and R. Mann, N.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Musoke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2741" y="2197249"/>
            <a:ext cx="4535173" cy="446202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1109635" y="1393506"/>
            <a:ext cx="8358246" cy="72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dirty="0" err="1" smtClean="0"/>
              <a:t>D.Klemm</a:t>
            </a:r>
            <a:r>
              <a:rPr lang="en-GB" sz="2200" dirty="0" smtClean="0"/>
              <a:t>, </a:t>
            </a:r>
            <a:r>
              <a:rPr lang="en-GB" sz="2200" i="1" dirty="0" smtClean="0"/>
              <a:t>Four-dimensional black holes with unusual horizons</a:t>
            </a:r>
            <a:r>
              <a:rPr lang="en-GB" sz="2200" dirty="0" smtClean="0"/>
              <a:t>, arXiv:1401.3107. </a:t>
            </a:r>
            <a:endParaRPr lang="en-GB" sz="2200" dirty="0"/>
          </a:p>
        </p:txBody>
      </p:sp>
      <p:sp>
        <p:nvSpPr>
          <p:cNvPr id="6" name="Rectangle 5"/>
          <p:cNvSpPr/>
          <p:nvPr/>
        </p:nvSpPr>
        <p:spPr>
          <a:xfrm>
            <a:off x="1109635" y="2122572"/>
            <a:ext cx="3929090" cy="50302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SzPct val="100000"/>
              <a:buFont typeface="Arial" pitchFamily="34" charset="0"/>
              <a:buChar char="•"/>
            </a:pPr>
            <a:r>
              <a:rPr lang="en-US" sz="23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300" dirty="0">
                <a:latin typeface="Arial" pitchFamily="34" charset="0"/>
                <a:cs typeface="Arial" pitchFamily="34" charset="0"/>
              </a:rPr>
              <a:t>Can be </a:t>
            </a:r>
            <a:r>
              <a:rPr lang="en-US" sz="2300" dirty="0" smtClean="0">
                <a:latin typeface="Arial" pitchFamily="34" charset="0"/>
                <a:cs typeface="Arial" pitchFamily="34" charset="0"/>
              </a:rPr>
              <a:t>obtained </a:t>
            </a:r>
            <a:r>
              <a:rPr lang="en-US" sz="2300" dirty="0">
                <a:latin typeface="Arial" pitchFamily="34" charset="0"/>
                <a:cs typeface="Arial" pitchFamily="34" charset="0"/>
              </a:rPr>
              <a:t>by </a:t>
            </a:r>
            <a:r>
              <a:rPr lang="en-US" sz="2300" dirty="0" err="1">
                <a:latin typeface="Arial" pitchFamily="34" charset="0"/>
                <a:cs typeface="Arial" pitchFamily="34" charset="0"/>
              </a:rPr>
              <a:t>ultraspinning</a:t>
            </a:r>
            <a:r>
              <a:rPr lang="en-US" sz="2300" dirty="0">
                <a:latin typeface="Arial" pitchFamily="34" charset="0"/>
                <a:cs typeface="Arial" pitchFamily="34" charset="0"/>
              </a:rPr>
              <a:t> the Kerr-</a:t>
            </a:r>
            <a:r>
              <a:rPr lang="en-US" sz="2300" dirty="0" err="1">
                <a:latin typeface="Arial" pitchFamily="34" charset="0"/>
                <a:cs typeface="Arial" pitchFamily="34" charset="0"/>
              </a:rPr>
              <a:t>AdS</a:t>
            </a:r>
            <a:r>
              <a:rPr lang="en-US" sz="2300" dirty="0">
                <a:latin typeface="Arial" pitchFamily="34" charset="0"/>
                <a:cs typeface="Arial" pitchFamily="34" charset="0"/>
              </a:rPr>
              <a:t> black hole </a:t>
            </a:r>
          </a:p>
          <a:p>
            <a:pPr>
              <a:buSzPct val="100000"/>
              <a:buFont typeface="Arial" pitchFamily="34" charset="0"/>
              <a:buChar char="•"/>
            </a:pPr>
            <a:endParaRPr lang="en-US" sz="2300" dirty="0" smtClean="0">
              <a:latin typeface="Arial" pitchFamily="34" charset="0"/>
              <a:cs typeface="Arial" pitchFamily="34" charset="0"/>
            </a:endParaRPr>
          </a:p>
          <a:p>
            <a:pPr>
              <a:buSzPct val="100000"/>
              <a:buFont typeface="Arial" pitchFamily="34" charset="0"/>
              <a:buChar char="•"/>
            </a:pPr>
            <a:endParaRPr lang="en-US" sz="2300" dirty="0">
              <a:latin typeface="Arial" pitchFamily="34" charset="0"/>
              <a:cs typeface="Arial" pitchFamily="34" charset="0"/>
            </a:endParaRPr>
          </a:p>
          <a:p>
            <a:pPr>
              <a:buSzPct val="100000"/>
              <a:buFont typeface="Arial" pitchFamily="34" charset="0"/>
              <a:buChar char="•"/>
            </a:pPr>
            <a:r>
              <a:rPr lang="en-US" sz="2300" dirty="0" smtClean="0">
                <a:latin typeface="Arial" pitchFamily="34" charset="0"/>
                <a:cs typeface="Arial" pitchFamily="34" charset="0"/>
              </a:rPr>
              <a:t>  Non-compact horizon with finite horizon area and cylindrical topology</a:t>
            </a:r>
          </a:p>
          <a:p>
            <a:pPr>
              <a:buSzPct val="100000"/>
              <a:buFont typeface="Arial" pitchFamily="34" charset="0"/>
              <a:buChar char="•"/>
            </a:pPr>
            <a:endParaRPr lang="en-US" sz="2300" dirty="0" smtClean="0">
              <a:latin typeface="Arial" pitchFamily="34" charset="0"/>
              <a:cs typeface="Arial" pitchFamily="34" charset="0"/>
            </a:endParaRPr>
          </a:p>
          <a:p>
            <a:pPr>
              <a:buSzPct val="100000"/>
              <a:buFont typeface="Arial" pitchFamily="34" charset="0"/>
              <a:buChar char="•"/>
            </a:pPr>
            <a:r>
              <a:rPr lang="en-US" sz="23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300" u="sng" dirty="0" smtClean="0">
                <a:latin typeface="Arial" pitchFamily="34" charset="0"/>
                <a:cs typeface="Arial" pitchFamily="34" charset="0"/>
              </a:rPr>
              <a:t>Thermodynamic volume</a:t>
            </a:r>
          </a:p>
          <a:p>
            <a:pPr>
              <a:buSzPct val="100000"/>
              <a:buFont typeface="Arial" pitchFamily="34" charset="0"/>
              <a:buChar char="•"/>
            </a:pPr>
            <a:endParaRPr lang="en-US" sz="2300" dirty="0" smtClean="0">
              <a:latin typeface="Arial" pitchFamily="34" charset="0"/>
              <a:cs typeface="Arial" pitchFamily="34" charset="0"/>
            </a:endParaRPr>
          </a:p>
          <a:p>
            <a:pPr>
              <a:buSzPct val="100000"/>
              <a:buFont typeface="Arial" pitchFamily="34" charset="0"/>
              <a:buChar char="•"/>
            </a:pPr>
            <a:endParaRPr lang="en-US" sz="2300" dirty="0" smtClean="0">
              <a:latin typeface="Arial" pitchFamily="34" charset="0"/>
              <a:cs typeface="Arial" pitchFamily="34" charset="0"/>
            </a:endParaRPr>
          </a:p>
          <a:p>
            <a:pPr>
              <a:buSzPct val="100000"/>
              <a:buFont typeface="Arial" pitchFamily="34" charset="0"/>
              <a:buChar char="•"/>
            </a:pPr>
            <a:endParaRPr lang="en-US" sz="2300" dirty="0" smtClean="0">
              <a:latin typeface="Arial" pitchFamily="34" charset="0"/>
              <a:cs typeface="Arial" pitchFamily="34" charset="0"/>
            </a:endParaRPr>
          </a:p>
          <a:p>
            <a:pPr>
              <a:buSzPct val="100000"/>
              <a:buFont typeface="Arial" pitchFamily="34" charset="0"/>
              <a:buChar char="•"/>
            </a:pPr>
            <a:endParaRPr lang="en-US" sz="2300" dirty="0" smtClean="0">
              <a:latin typeface="Arial" pitchFamily="34" charset="0"/>
              <a:cs typeface="Arial" pitchFamily="34" charset="0"/>
            </a:endParaRPr>
          </a:p>
          <a:p>
            <a:pPr>
              <a:buSzPct val="100000"/>
            </a:pPr>
            <a:r>
              <a:rPr lang="en-US" sz="2300" dirty="0" smtClean="0">
                <a:latin typeface="Arial" pitchFamily="34" charset="0"/>
                <a:cs typeface="Arial" pitchFamily="34" charset="0"/>
              </a:rPr>
              <a:t>     </a:t>
            </a:r>
            <a:r>
              <a:rPr lang="en-US" sz="2300" b="1" dirty="0" smtClean="0">
                <a:latin typeface="Arial" pitchFamily="34" charset="0"/>
                <a:cs typeface="Arial" pitchFamily="34" charset="0"/>
              </a:rPr>
              <a:t>violates ISO inequality</a:t>
            </a:r>
            <a:endParaRPr lang="en-GB" sz="2300" b="1" dirty="0"/>
          </a:p>
        </p:txBody>
      </p:sp>
      <p:sp>
        <p:nvSpPr>
          <p:cNvPr id="7" name="Rectangle 6"/>
          <p:cNvSpPr/>
          <p:nvPr/>
        </p:nvSpPr>
        <p:spPr>
          <a:xfrm>
            <a:off x="2572096" y="352500"/>
            <a:ext cx="4799712" cy="4930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u="sng" dirty="0" smtClean="0">
                <a:latin typeface="Arial" pitchFamily="34" charset="0"/>
                <a:cs typeface="Arial" pitchFamily="34" charset="0"/>
              </a:rPr>
              <a:t>Super-entropic black holes</a:t>
            </a:r>
            <a:endParaRPr lang="en-GB" sz="2800" b="1" u="sng" dirty="0"/>
          </a:p>
        </p:txBody>
      </p:sp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86398" y="5581625"/>
            <a:ext cx="1872208" cy="101000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28255" y="2917329"/>
            <a:ext cx="1920156" cy="77330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553406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52445" y="352401"/>
            <a:ext cx="8572560" cy="9510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SzPct val="100000"/>
            </a:pPr>
            <a:r>
              <a:rPr lang="en-GB" sz="3200" b="1" u="sng" dirty="0" smtClean="0"/>
              <a:t>Correct </a:t>
            </a:r>
            <a:r>
              <a:rPr lang="en-GB" sz="3200" b="1" u="sng" dirty="0" err="1" smtClean="0"/>
              <a:t>Smarr</a:t>
            </a:r>
            <a:r>
              <a:rPr lang="en-GB" sz="3200" b="1" u="sng" dirty="0" smtClean="0"/>
              <a:t> relation</a:t>
            </a:r>
          </a:p>
          <a:p>
            <a:pPr algn="ctr">
              <a:buSzPct val="100000"/>
            </a:pPr>
            <a:r>
              <a:rPr lang="en-GB" sz="2800" dirty="0" smtClean="0"/>
              <a:t>(scaling argument)</a:t>
            </a:r>
            <a:endParaRPr lang="en-GB" sz="2800" dirty="0"/>
          </a:p>
        </p:txBody>
      </p:sp>
      <p:grpSp>
        <p:nvGrpSpPr>
          <p:cNvPr id="3" name="Group 32"/>
          <p:cNvGrpSpPr/>
          <p:nvPr/>
        </p:nvGrpSpPr>
        <p:grpSpPr>
          <a:xfrm>
            <a:off x="538131" y="1281095"/>
            <a:ext cx="8843897" cy="5422974"/>
            <a:chOff x="752445" y="1066781"/>
            <a:chExt cx="8973005" cy="5544244"/>
          </a:xfrm>
        </p:grpSpPr>
        <p:grpSp>
          <p:nvGrpSpPr>
            <p:cNvPr id="5" name="Group 7"/>
            <p:cNvGrpSpPr/>
            <p:nvPr/>
          </p:nvGrpSpPr>
          <p:grpSpPr>
            <a:xfrm>
              <a:off x="752445" y="1066781"/>
              <a:ext cx="8841083" cy="1319218"/>
              <a:chOff x="681007" y="1423971"/>
              <a:chExt cx="9269711" cy="1247780"/>
            </a:xfrm>
          </p:grpSpPr>
          <p:sp>
            <p:nvSpPr>
              <p:cNvPr id="4" name="TextovéPole 9"/>
              <p:cNvSpPr txBox="1"/>
              <p:nvPr/>
            </p:nvSpPr>
            <p:spPr>
              <a:xfrm>
                <a:off x="681007" y="1423971"/>
                <a:ext cx="2857520" cy="4214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CA" sz="2400" u="sng" dirty="0" smtClean="0"/>
                  <a:t>Euler’s theorem:</a:t>
                </a:r>
                <a:endParaRPr lang="en-CA" sz="2400" b="1" u="sng" dirty="0" smtClean="0"/>
              </a:p>
            </p:txBody>
          </p:sp>
          <p:pic>
            <p:nvPicPr>
              <p:cNvPr id="2050" name="Picture 2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830810" y="1896958"/>
                <a:ext cx="3763599" cy="581046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</p:pic>
          <p:sp>
            <p:nvSpPr>
              <p:cNvPr id="6" name="Right Arrow 5"/>
              <p:cNvSpPr/>
              <p:nvPr/>
            </p:nvSpPr>
            <p:spPr>
              <a:xfrm>
                <a:off x="4752973" y="1995475"/>
                <a:ext cx="714380" cy="306899"/>
              </a:xfrm>
              <a:prstGeom prst="rightArrow">
                <a:avLst>
                  <a:gd name="adj1" fmla="val 50000"/>
                  <a:gd name="adj2" fmla="val 87052"/>
                </a:avLst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rgbClr val="92D050"/>
                  </a:solidFill>
                </a:endParaRPr>
              </a:p>
            </p:txBody>
          </p:sp>
          <p:pic>
            <p:nvPicPr>
              <p:cNvPr id="2051" name="Picture 3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5610229" y="1709723"/>
                <a:ext cx="4340489" cy="96202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</p:pic>
        </p:grpSp>
        <p:sp>
          <p:nvSpPr>
            <p:cNvPr id="10" name="TextovéPole 9"/>
            <p:cNvSpPr txBox="1"/>
            <p:nvPr/>
          </p:nvSpPr>
          <p:spPr>
            <a:xfrm>
              <a:off x="752445" y="2566979"/>
              <a:ext cx="2857520" cy="4455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sz="2400" dirty="0" smtClean="0"/>
                <a:t>Mass of black hole</a:t>
              </a:r>
              <a:r>
                <a:rPr lang="en-CA" sz="2400" u="sng" dirty="0" smtClean="0"/>
                <a:t>:</a:t>
              </a:r>
              <a:endParaRPr lang="en-CA" sz="2400" b="1" u="sng" dirty="0" smtClean="0"/>
            </a:p>
          </p:txBody>
        </p:sp>
        <p:sp>
          <p:nvSpPr>
            <p:cNvPr id="19" name="Plus 18"/>
            <p:cNvSpPr/>
            <p:nvPr/>
          </p:nvSpPr>
          <p:spPr>
            <a:xfrm>
              <a:off x="5753627" y="4645521"/>
              <a:ext cx="500066" cy="571504"/>
            </a:xfrm>
            <a:prstGeom prst="mathPlus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187330" y="5741054"/>
              <a:ext cx="2409030" cy="44557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400" b="1" u="sng" dirty="0" err="1" smtClean="0"/>
                <a:t>Smarr</a:t>
              </a:r>
              <a:r>
                <a:rPr lang="en-GB" sz="2400" b="1" u="sng" dirty="0" smtClean="0"/>
                <a:t> relation:</a:t>
              </a:r>
              <a:endParaRPr lang="en-GB" sz="2400" b="1" u="sng" dirty="0"/>
            </a:p>
          </p:txBody>
        </p:sp>
        <p:sp>
          <p:nvSpPr>
            <p:cNvPr id="13" name="TextovéPole 9"/>
            <p:cNvSpPr txBox="1"/>
            <p:nvPr/>
          </p:nvSpPr>
          <p:spPr>
            <a:xfrm>
              <a:off x="1181073" y="3567111"/>
              <a:ext cx="1285884" cy="4071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sz="2200" dirty="0" smtClean="0"/>
                <a:t>since</a:t>
              </a:r>
              <a:endParaRPr lang="en-CA" sz="2200" b="1" u="sng" dirty="0" smtClean="0"/>
            </a:p>
          </p:txBody>
        </p:sp>
        <p:pic>
          <p:nvPicPr>
            <p:cNvPr id="8194" name="Picture 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941604" y="5887125"/>
              <a:ext cx="3571875" cy="7239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</p:pic>
        <p:pic>
          <p:nvPicPr>
            <p:cNvPr id="8195" name="Picture 3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651681" y="2527491"/>
              <a:ext cx="2819400" cy="77152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</p:pic>
        <p:sp>
          <p:nvSpPr>
            <p:cNvPr id="28" name="Right Arrow 27"/>
            <p:cNvSpPr/>
            <p:nvPr/>
          </p:nvSpPr>
          <p:spPr>
            <a:xfrm>
              <a:off x="8110559" y="3567111"/>
              <a:ext cx="928694" cy="357190"/>
            </a:xfrm>
            <a:prstGeom prst="rightArrow">
              <a:avLst>
                <a:gd name="adj1" fmla="val 50000"/>
                <a:gd name="adj2" fmla="val 87052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92D050"/>
                </a:solidFill>
              </a:endParaRPr>
            </a:p>
          </p:txBody>
        </p:sp>
        <p:pic>
          <p:nvPicPr>
            <p:cNvPr id="8196" name="Picture 4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109767" y="3424235"/>
              <a:ext cx="5710254" cy="6894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8197" name="Picture 5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477254" y="4426414"/>
              <a:ext cx="4071967" cy="9748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8198" name="Picture 6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6405955" y="4572485"/>
              <a:ext cx="3319495" cy="663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875505" y="447073"/>
            <a:ext cx="6604821" cy="5216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b="1" u="sng" dirty="0" smtClean="0">
                <a:latin typeface="Arial" pitchFamily="34" charset="0"/>
                <a:cs typeface="Arial" pitchFamily="34" charset="0"/>
              </a:rPr>
              <a:t>Black hole thermodynamics in </a:t>
            </a:r>
            <a:r>
              <a:rPr lang="en-US" sz="3000" b="1" u="sng" dirty="0" err="1" smtClean="0">
                <a:latin typeface="Arial" pitchFamily="34" charset="0"/>
                <a:cs typeface="Arial" pitchFamily="34" charset="0"/>
              </a:rPr>
              <a:t>AdS</a:t>
            </a:r>
            <a:endParaRPr lang="en-GB" sz="3000" b="1" u="sng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40922" y="1801466"/>
            <a:ext cx="5323338" cy="1061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40922" y="4037461"/>
            <a:ext cx="5643602" cy="1057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7"/>
          <p:cNvSpPr/>
          <p:nvPr/>
        </p:nvSpPr>
        <p:spPr>
          <a:xfrm>
            <a:off x="752948" y="1222398"/>
            <a:ext cx="7286676" cy="435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SzPct val="100000"/>
              <a:buFont typeface="Arial" pitchFamily="34" charset="0"/>
              <a:buChar char="•"/>
            </a:pPr>
            <a:r>
              <a:rPr lang="en-CA" sz="2400" dirty="0" smtClean="0"/>
              <a:t>First law of black hole thermodynamics</a:t>
            </a:r>
            <a:r>
              <a:rPr lang="en-CA" sz="2300" dirty="0" smtClean="0"/>
              <a:t>:</a:t>
            </a:r>
          </a:p>
        </p:txBody>
      </p:sp>
      <p:sp>
        <p:nvSpPr>
          <p:cNvPr id="9" name="Rectangle 8"/>
          <p:cNvSpPr/>
          <p:nvPr/>
        </p:nvSpPr>
        <p:spPr>
          <a:xfrm>
            <a:off x="933699" y="2976227"/>
            <a:ext cx="5572164" cy="7650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SzPct val="100000"/>
              <a:buFont typeface="Arial" pitchFamily="34" charset="0"/>
              <a:buChar char="•"/>
            </a:pPr>
            <a:endParaRPr lang="en-CA" sz="2300" dirty="0" smtClean="0"/>
          </a:p>
          <a:p>
            <a:pPr marL="342900" indent="-342900">
              <a:buSzPct val="100000"/>
              <a:buFont typeface="Arial" pitchFamily="34" charset="0"/>
              <a:buChar char="•"/>
            </a:pPr>
            <a:r>
              <a:rPr lang="en-CA" sz="2400" dirty="0" err="1" smtClean="0"/>
              <a:t>Smarr</a:t>
            </a:r>
            <a:r>
              <a:rPr lang="en-CA" sz="2400" dirty="0" smtClean="0"/>
              <a:t>-Gibbs-</a:t>
            </a:r>
            <a:r>
              <a:rPr lang="en-CA" sz="2400" dirty="0" err="1" smtClean="0"/>
              <a:t>Duhem</a:t>
            </a:r>
            <a:r>
              <a:rPr lang="en-CA" sz="2400" dirty="0" smtClean="0"/>
              <a:t> relation: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6629944" y="1812723"/>
            <a:ext cx="2819360" cy="4449475"/>
            <a:chOff x="6502607" y="1226278"/>
            <a:chExt cx="2819360" cy="4449475"/>
          </a:xfrm>
        </p:grpSpPr>
        <p:pic>
          <p:nvPicPr>
            <p:cNvPr id="4100" name="Picture 4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193491" y="3448203"/>
              <a:ext cx="2128476" cy="109062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</p:pic>
        <p:pic>
          <p:nvPicPr>
            <p:cNvPr id="4101" name="Picture 5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6931348" y="1226278"/>
              <a:ext cx="1545835" cy="105037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</p:pic>
        <p:sp>
          <p:nvSpPr>
            <p:cNvPr id="10" name="Bent Arrow 9"/>
            <p:cNvSpPr/>
            <p:nvPr/>
          </p:nvSpPr>
          <p:spPr>
            <a:xfrm rot="16200000" flipV="1">
              <a:off x="6947818" y="4158972"/>
              <a:ext cx="1071570" cy="1961992"/>
            </a:xfrm>
            <a:prstGeom prst="bentArrow">
              <a:avLst>
                <a:gd name="adj1" fmla="val 40754"/>
                <a:gd name="adj2" fmla="val 25000"/>
                <a:gd name="adj3" fmla="val 29211"/>
                <a:gd name="adj4" fmla="val 43750"/>
              </a:avLst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16" name="Bent Arrow 15"/>
            <p:cNvSpPr/>
            <p:nvPr/>
          </p:nvSpPr>
          <p:spPr>
            <a:xfrm rot="16200000" flipV="1">
              <a:off x="7019411" y="1973222"/>
              <a:ext cx="714380" cy="1033298"/>
            </a:xfrm>
            <a:prstGeom prst="bentArrow">
              <a:avLst>
                <a:gd name="adj1" fmla="val 40754"/>
                <a:gd name="adj2" fmla="val 25000"/>
                <a:gd name="adj3" fmla="val 29211"/>
                <a:gd name="adj4" fmla="val 43750"/>
              </a:avLst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502221" y="469057"/>
            <a:ext cx="8461604" cy="2937043"/>
          </a:xfrm>
          <a:prstGeom prst="rect">
            <a:avLst/>
          </a:prstGeom>
          <a:noFill/>
          <a:ln w="36000">
            <a:noFill/>
            <a:round/>
            <a:headEnd type="triangle" w="med" len="med"/>
            <a:tailEnd/>
          </a:ln>
          <a:effectLst/>
        </p:spPr>
        <p:txBody>
          <a:bodyPr wrap="square" lIns="90000" tIns="45000" rIns="90000" bIns="45000">
            <a:spAutoFit/>
          </a:bodyPr>
          <a:lstStyle/>
          <a:p>
            <a:pPr marL="1028700" indent="-1028700" algn="ctr">
              <a:lnSpc>
                <a:spcPct val="137000"/>
              </a:lnSpc>
              <a:buClr>
                <a:srgbClr val="92D050"/>
              </a:buClr>
              <a:buSzPct val="100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en-GB" sz="4500" b="1" u="sng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iii) </a:t>
            </a:r>
            <a:r>
              <a:rPr lang="en-GB" sz="4500" b="1" u="sng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Black hole chemistry: </a:t>
            </a:r>
            <a:r>
              <a:rPr lang="en-GB" sz="4500" b="1" u="sng" dirty="0" err="1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AdS</a:t>
            </a:r>
            <a:r>
              <a:rPr lang="en-GB" sz="4500" b="1" u="sng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 thermodynamic analogues</a:t>
            </a:r>
            <a:endParaRPr lang="en-GB" sz="4500" b="1" u="sng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4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9701" y="3567111"/>
            <a:ext cx="7201818" cy="350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609569" y="209525"/>
            <a:ext cx="9072626" cy="493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u="sng" dirty="0">
                <a:latin typeface="Arial" pitchFamily="34" charset="0"/>
                <a:cs typeface="Arial" pitchFamily="34" charset="0"/>
              </a:rPr>
              <a:t>a</a:t>
            </a:r>
            <a:r>
              <a:rPr lang="en-US" sz="2800" b="1" u="sng" dirty="0" smtClean="0">
                <a:latin typeface="Arial" pitchFamily="34" charset="0"/>
                <a:cs typeface="Arial" pitchFamily="34" charset="0"/>
              </a:rPr>
              <a:t>) Van der Waals fluid and charged </a:t>
            </a:r>
            <a:r>
              <a:rPr lang="en-US" sz="2800" b="1" u="sng" dirty="0" err="1" smtClean="0">
                <a:latin typeface="Arial" pitchFamily="34" charset="0"/>
                <a:cs typeface="Arial" pitchFamily="34" charset="0"/>
              </a:rPr>
              <a:t>AdS</a:t>
            </a:r>
            <a:r>
              <a:rPr lang="en-US" sz="2800" b="1" u="sng" dirty="0" smtClean="0">
                <a:latin typeface="Arial" pitchFamily="34" charset="0"/>
                <a:cs typeface="Arial" pitchFamily="34" charset="0"/>
              </a:rPr>
              <a:t> BHs</a:t>
            </a:r>
            <a:endParaRPr lang="en-GB" sz="2800" dirty="0"/>
          </a:p>
        </p:txBody>
      </p:sp>
      <p:grpSp>
        <p:nvGrpSpPr>
          <p:cNvPr id="2" name="Group 21"/>
          <p:cNvGrpSpPr/>
          <p:nvPr/>
        </p:nvGrpSpPr>
        <p:grpSpPr>
          <a:xfrm>
            <a:off x="0" y="1924037"/>
            <a:ext cx="9825071" cy="5143536"/>
            <a:chOff x="0" y="1781161"/>
            <a:chExt cx="9825071" cy="5286412"/>
          </a:xfrm>
        </p:grpSpPr>
        <p:grpSp>
          <p:nvGrpSpPr>
            <p:cNvPr id="3" name="Group 32"/>
            <p:cNvGrpSpPr/>
            <p:nvPr/>
          </p:nvGrpSpPr>
          <p:grpSpPr>
            <a:xfrm>
              <a:off x="0" y="1781161"/>
              <a:ext cx="9825071" cy="5286412"/>
              <a:chOff x="0" y="1924037"/>
              <a:chExt cx="9825071" cy="5286412"/>
            </a:xfrm>
          </p:grpSpPr>
          <p:sp>
            <p:nvSpPr>
              <p:cNvPr id="25" name="Rectangle 24"/>
              <p:cNvSpPr/>
              <p:nvPr/>
            </p:nvSpPr>
            <p:spPr>
              <a:xfrm>
                <a:off x="0" y="1924037"/>
                <a:ext cx="9286940" cy="46442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600" b="1" u="sng" dirty="0" smtClean="0"/>
                  <a:t>Van </a:t>
                </a:r>
                <a:r>
                  <a:rPr lang="en-US" sz="2600" b="1" u="sng" dirty="0" err="1" smtClean="0"/>
                  <a:t>der</a:t>
                </a:r>
                <a:r>
                  <a:rPr lang="en-US" sz="2600" b="1" u="sng" dirty="0" smtClean="0"/>
                  <a:t> Waals fluid</a:t>
                </a:r>
                <a:endParaRPr lang="en-GB" sz="2600" b="1" u="sng" dirty="0"/>
              </a:p>
            </p:txBody>
          </p:sp>
          <p:grpSp>
            <p:nvGrpSpPr>
              <p:cNvPr id="4" name="Group 31"/>
              <p:cNvGrpSpPr/>
              <p:nvPr/>
            </p:nvGrpSpPr>
            <p:grpSpPr>
              <a:xfrm>
                <a:off x="395255" y="2566979"/>
                <a:ext cx="9429816" cy="4643470"/>
                <a:chOff x="395255" y="2566979"/>
                <a:chExt cx="9429816" cy="4643470"/>
              </a:xfrm>
            </p:grpSpPr>
            <p:pic>
              <p:nvPicPr>
                <p:cNvPr id="26" name="Picture 2"/>
                <p:cNvPicPr>
                  <a:picLocks noChangeAspect="1" noChangeArrowheads="1"/>
                </p:cNvPicPr>
                <p:nvPr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824543" y="2638417"/>
                  <a:ext cx="3621128" cy="928694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</p:pic>
            <p:grpSp>
              <p:nvGrpSpPr>
                <p:cNvPr id="5" name="Group 26"/>
                <p:cNvGrpSpPr/>
                <p:nvPr/>
              </p:nvGrpSpPr>
              <p:grpSpPr>
                <a:xfrm>
                  <a:off x="395255" y="2566979"/>
                  <a:ext cx="5000660" cy="4643470"/>
                  <a:chOff x="1538263" y="923905"/>
                  <a:chExt cx="6570255" cy="6215106"/>
                </a:xfrm>
              </p:grpSpPr>
              <p:pic>
                <p:nvPicPr>
                  <p:cNvPr id="28" name="Picture 2"/>
                  <p:cNvPicPr>
                    <a:picLocks noChangeAspect="1" noChangeArrowheads="1"/>
                  </p:cNvPicPr>
                  <p:nvPr/>
                </p:nvPicPr>
                <p:blipFill>
                  <a:blip r:embed="rId3"/>
                  <a:srcRect/>
                  <a:stretch>
                    <a:fillRect/>
                  </a:stretch>
                </p:blipFill>
                <p:spPr bwMode="auto">
                  <a:xfrm>
                    <a:off x="1538263" y="923905"/>
                    <a:ext cx="6570255" cy="6215106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</p:pic>
              <p:pic>
                <p:nvPicPr>
                  <p:cNvPr id="29" name="Picture 3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2681271" y="995343"/>
                    <a:ext cx="880156" cy="104814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</p:pic>
              <p:pic>
                <p:nvPicPr>
                  <p:cNvPr id="30" name="Picture 4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6967551" y="3352797"/>
                    <a:ext cx="1003268" cy="104933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</p:pic>
            </p:grpSp>
            <p:sp>
              <p:nvSpPr>
                <p:cNvPr id="31" name="TextBox 30"/>
                <p:cNvSpPr txBox="1"/>
                <p:nvPr/>
              </p:nvSpPr>
              <p:spPr>
                <a:xfrm>
                  <a:off x="5895981" y="3781425"/>
                  <a:ext cx="3929090" cy="135165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2200" dirty="0" smtClean="0"/>
                    <a:t>Parameter </a:t>
                  </a:r>
                  <a:r>
                    <a:rPr lang="en-GB" sz="2200" u="sng" dirty="0" smtClean="0"/>
                    <a:t>a</a:t>
                  </a:r>
                  <a:r>
                    <a:rPr lang="en-GB" sz="2200" dirty="0" smtClean="0"/>
                    <a:t> measures the </a:t>
                  </a:r>
                  <a:r>
                    <a:rPr lang="en-GB" sz="2200" b="1" dirty="0" smtClean="0"/>
                    <a:t>attraction</a:t>
                  </a:r>
                  <a:r>
                    <a:rPr lang="en-GB" sz="2200" dirty="0" smtClean="0"/>
                    <a:t> between particles (a&gt;0) and </a:t>
                  </a:r>
                  <a:r>
                    <a:rPr lang="en-GB" sz="2200" u="sng" dirty="0" smtClean="0"/>
                    <a:t>b </a:t>
                  </a:r>
                  <a:r>
                    <a:rPr lang="en-GB" sz="2200" dirty="0" smtClean="0"/>
                    <a:t>corresponds to “</a:t>
                  </a:r>
                  <a:r>
                    <a:rPr lang="en-GB" sz="2200" b="1" dirty="0" smtClean="0"/>
                    <a:t>volume of fluid particles</a:t>
                  </a:r>
                  <a:r>
                    <a:rPr lang="en-GB" sz="2200" dirty="0" smtClean="0"/>
                    <a:t>”. </a:t>
                  </a:r>
                  <a:endParaRPr lang="en-GB" sz="2200" dirty="0"/>
                </a:p>
              </p:txBody>
            </p:sp>
          </p:grpSp>
        </p:grpSp>
        <p:grpSp>
          <p:nvGrpSpPr>
            <p:cNvPr id="6" name="Group 19"/>
            <p:cNvGrpSpPr/>
            <p:nvPr/>
          </p:nvGrpSpPr>
          <p:grpSpPr>
            <a:xfrm>
              <a:off x="5753105" y="5281623"/>
              <a:ext cx="3286148" cy="1474221"/>
              <a:chOff x="180941" y="4210053"/>
              <a:chExt cx="3286148" cy="1474221"/>
            </a:xfrm>
          </p:grpSpPr>
          <p:pic>
            <p:nvPicPr>
              <p:cNvPr id="14" name="Picture 4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1181073" y="4852995"/>
                <a:ext cx="2286016" cy="831279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</p:pic>
          <p:sp>
            <p:nvSpPr>
              <p:cNvPr id="15" name="TextBox 14"/>
              <p:cNvSpPr txBox="1"/>
              <p:nvPr/>
            </p:nvSpPr>
            <p:spPr>
              <a:xfrm>
                <a:off x="180941" y="4210053"/>
                <a:ext cx="2071702" cy="4071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200" b="1" dirty="0" smtClean="0"/>
                  <a:t>Critical point:</a:t>
                </a:r>
                <a:endParaRPr lang="en-GB" sz="2200" b="1" dirty="0"/>
              </a:p>
            </p:txBody>
          </p:sp>
        </p:grpSp>
      </p:grpSp>
      <p:sp>
        <p:nvSpPr>
          <p:cNvPr id="17" name="Rectangle 16"/>
          <p:cNvSpPr/>
          <p:nvPr/>
        </p:nvSpPr>
        <p:spPr>
          <a:xfrm>
            <a:off x="538131" y="709591"/>
            <a:ext cx="9144064" cy="1122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SzPct val="100000"/>
              <a:buFont typeface="Arial" pitchFamily="34" charset="0"/>
              <a:buChar char="•"/>
            </a:pPr>
            <a:r>
              <a:rPr lang="en-GB" dirty="0" smtClean="0"/>
              <a:t>  </a:t>
            </a:r>
            <a:r>
              <a:rPr lang="en-GB" dirty="0" err="1" smtClean="0"/>
              <a:t>Chamblin</a:t>
            </a:r>
            <a:r>
              <a:rPr lang="en-GB" dirty="0" smtClean="0"/>
              <a:t>, </a:t>
            </a:r>
            <a:r>
              <a:rPr lang="en-GB" dirty="0" err="1" smtClean="0"/>
              <a:t>Emparan</a:t>
            </a:r>
            <a:r>
              <a:rPr lang="en-GB" dirty="0" smtClean="0"/>
              <a:t>, Johnson, Myers, </a:t>
            </a:r>
            <a:r>
              <a:rPr lang="en-GB" i="1" dirty="0" smtClean="0"/>
              <a:t>Charged </a:t>
            </a:r>
            <a:r>
              <a:rPr lang="en-GB" i="1" dirty="0" err="1" smtClean="0"/>
              <a:t>AdS</a:t>
            </a:r>
            <a:r>
              <a:rPr lang="en-GB" i="1" dirty="0" smtClean="0"/>
              <a:t> black holes and catastrophic    </a:t>
            </a:r>
          </a:p>
          <a:p>
            <a:pPr>
              <a:buSzPct val="100000"/>
            </a:pPr>
            <a:r>
              <a:rPr lang="en-GB" i="1" dirty="0" smtClean="0"/>
              <a:t>   holography</a:t>
            </a:r>
            <a:r>
              <a:rPr lang="en-GB" dirty="0" smtClean="0"/>
              <a:t>, </a:t>
            </a:r>
            <a:r>
              <a:rPr lang="en-GB" dirty="0" err="1" smtClean="0"/>
              <a:t>Phys.Rev</a:t>
            </a:r>
            <a:r>
              <a:rPr lang="en-GB" dirty="0" smtClean="0"/>
              <a:t>. D60 (1999) 064018. [See also </a:t>
            </a:r>
            <a:r>
              <a:rPr lang="en-GB" dirty="0" err="1" smtClean="0"/>
              <a:t>Cvetic</a:t>
            </a:r>
            <a:r>
              <a:rPr lang="en-GB" dirty="0" smtClean="0"/>
              <a:t> &amp; </a:t>
            </a:r>
            <a:r>
              <a:rPr lang="en-GB" dirty="0" err="1" smtClean="0"/>
              <a:t>Gubser</a:t>
            </a:r>
            <a:r>
              <a:rPr lang="en-GB" dirty="0" smtClean="0"/>
              <a:t>-JHEP 9904    </a:t>
            </a:r>
          </a:p>
          <a:p>
            <a:pPr>
              <a:buSzPct val="100000"/>
            </a:pPr>
            <a:r>
              <a:rPr lang="en-GB" dirty="0" smtClean="0"/>
              <a:t>   (1999) 024.] </a:t>
            </a:r>
          </a:p>
          <a:p>
            <a:pPr>
              <a:buSzPct val="100000"/>
              <a:buFont typeface="Arial" pitchFamily="34" charset="0"/>
              <a:buChar char="•"/>
            </a:pPr>
            <a:r>
              <a:rPr lang="en-GB" dirty="0" smtClean="0"/>
              <a:t> DK, R.B. Mann, </a:t>
            </a:r>
            <a:r>
              <a:rPr lang="en-GB" i="1" dirty="0" smtClean="0"/>
              <a:t>P-V criticality of charged </a:t>
            </a:r>
            <a:r>
              <a:rPr lang="en-GB" i="1" dirty="0" err="1" smtClean="0"/>
              <a:t>AdS</a:t>
            </a:r>
            <a:r>
              <a:rPr lang="en-GB" i="1" dirty="0" smtClean="0"/>
              <a:t> black holes</a:t>
            </a:r>
            <a:r>
              <a:rPr lang="en-GB" dirty="0" smtClean="0"/>
              <a:t>, JHEP 1207 (2012) 033.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609569" y="209525"/>
            <a:ext cx="9072626" cy="493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u="sng" dirty="0">
                <a:latin typeface="Arial" pitchFamily="34" charset="0"/>
                <a:cs typeface="Arial" pitchFamily="34" charset="0"/>
              </a:rPr>
              <a:t>a</a:t>
            </a:r>
            <a:r>
              <a:rPr lang="en-US" sz="2800" b="1" u="sng" dirty="0" smtClean="0">
                <a:latin typeface="Arial" pitchFamily="34" charset="0"/>
                <a:cs typeface="Arial" pitchFamily="34" charset="0"/>
              </a:rPr>
              <a:t>) Van der Waals fluid and charged </a:t>
            </a:r>
            <a:r>
              <a:rPr lang="en-US" sz="2800" b="1" u="sng" dirty="0" err="1" smtClean="0">
                <a:latin typeface="Arial" pitchFamily="34" charset="0"/>
                <a:cs typeface="Arial" pitchFamily="34" charset="0"/>
              </a:rPr>
              <a:t>AdS</a:t>
            </a:r>
            <a:r>
              <a:rPr lang="en-US" sz="2800" b="1" u="sng" dirty="0" smtClean="0">
                <a:latin typeface="Arial" pitchFamily="34" charset="0"/>
                <a:cs typeface="Arial" pitchFamily="34" charset="0"/>
              </a:rPr>
              <a:t> BHs</a:t>
            </a:r>
            <a:endParaRPr lang="en-GB" sz="2800" dirty="0"/>
          </a:p>
        </p:txBody>
      </p:sp>
      <p:grpSp>
        <p:nvGrpSpPr>
          <p:cNvPr id="2" name="Group 21"/>
          <p:cNvGrpSpPr/>
          <p:nvPr/>
        </p:nvGrpSpPr>
        <p:grpSpPr>
          <a:xfrm>
            <a:off x="0" y="1924037"/>
            <a:ext cx="9445671" cy="5143536"/>
            <a:chOff x="0" y="1781161"/>
            <a:chExt cx="9445671" cy="5286412"/>
          </a:xfrm>
        </p:grpSpPr>
        <p:grpSp>
          <p:nvGrpSpPr>
            <p:cNvPr id="3" name="Group 32"/>
            <p:cNvGrpSpPr/>
            <p:nvPr/>
          </p:nvGrpSpPr>
          <p:grpSpPr>
            <a:xfrm>
              <a:off x="0" y="1781161"/>
              <a:ext cx="9445671" cy="5286412"/>
              <a:chOff x="0" y="1924037"/>
              <a:chExt cx="9445671" cy="5286412"/>
            </a:xfrm>
          </p:grpSpPr>
          <p:sp>
            <p:nvSpPr>
              <p:cNvPr id="25" name="Rectangle 24"/>
              <p:cNvSpPr/>
              <p:nvPr/>
            </p:nvSpPr>
            <p:spPr>
              <a:xfrm>
                <a:off x="0" y="1924037"/>
                <a:ext cx="9286940" cy="46442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600" b="1" u="sng" dirty="0" smtClean="0"/>
                  <a:t>Van </a:t>
                </a:r>
                <a:r>
                  <a:rPr lang="en-US" sz="2600" b="1" u="sng" dirty="0" err="1" smtClean="0"/>
                  <a:t>der</a:t>
                </a:r>
                <a:r>
                  <a:rPr lang="en-US" sz="2600" b="1" u="sng" dirty="0" smtClean="0"/>
                  <a:t> Waals fluid</a:t>
                </a:r>
                <a:endParaRPr lang="en-GB" sz="2600" b="1" u="sng" dirty="0"/>
              </a:p>
            </p:txBody>
          </p:sp>
          <p:grpSp>
            <p:nvGrpSpPr>
              <p:cNvPr id="4" name="Group 31"/>
              <p:cNvGrpSpPr/>
              <p:nvPr/>
            </p:nvGrpSpPr>
            <p:grpSpPr>
              <a:xfrm>
                <a:off x="395255" y="2566979"/>
                <a:ext cx="9050416" cy="4643470"/>
                <a:chOff x="395255" y="2566979"/>
                <a:chExt cx="9050416" cy="4643470"/>
              </a:xfrm>
            </p:grpSpPr>
            <p:pic>
              <p:nvPicPr>
                <p:cNvPr id="26" name="Picture 2"/>
                <p:cNvPicPr>
                  <a:picLocks noChangeAspect="1" noChangeArrowheads="1"/>
                </p:cNvPicPr>
                <p:nvPr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824543" y="2638417"/>
                  <a:ext cx="3621128" cy="928694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28" name="Picture 2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395255" y="2566979"/>
                  <a:ext cx="5000660" cy="464347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</p:pic>
          </p:grpSp>
        </p:grpSp>
        <p:grpSp>
          <p:nvGrpSpPr>
            <p:cNvPr id="6" name="Group 19"/>
            <p:cNvGrpSpPr/>
            <p:nvPr/>
          </p:nvGrpSpPr>
          <p:grpSpPr>
            <a:xfrm>
              <a:off x="5753105" y="5281623"/>
              <a:ext cx="3286148" cy="1474221"/>
              <a:chOff x="180941" y="4210053"/>
              <a:chExt cx="3286148" cy="1474221"/>
            </a:xfrm>
          </p:grpSpPr>
          <p:pic>
            <p:nvPicPr>
              <p:cNvPr id="14" name="Picture 4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1181073" y="4852995"/>
                <a:ext cx="2286016" cy="831279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</p:pic>
          <p:sp>
            <p:nvSpPr>
              <p:cNvPr id="15" name="TextBox 14"/>
              <p:cNvSpPr txBox="1"/>
              <p:nvPr/>
            </p:nvSpPr>
            <p:spPr>
              <a:xfrm>
                <a:off x="180941" y="4210053"/>
                <a:ext cx="2071702" cy="4071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200" b="1" dirty="0" smtClean="0"/>
                  <a:t>Critical point:</a:t>
                </a:r>
                <a:endParaRPr lang="en-GB" sz="2200" b="1" dirty="0"/>
              </a:p>
            </p:txBody>
          </p:sp>
        </p:grpSp>
      </p:grpSp>
      <p:sp>
        <p:nvSpPr>
          <p:cNvPr id="17" name="Rectangle 16"/>
          <p:cNvSpPr/>
          <p:nvPr/>
        </p:nvSpPr>
        <p:spPr>
          <a:xfrm>
            <a:off x="538131" y="709591"/>
            <a:ext cx="9144064" cy="1122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SzPct val="100000"/>
              <a:buFont typeface="Arial" pitchFamily="34" charset="0"/>
              <a:buChar char="•"/>
            </a:pPr>
            <a:r>
              <a:rPr lang="en-GB" dirty="0" smtClean="0"/>
              <a:t>  </a:t>
            </a:r>
            <a:r>
              <a:rPr lang="en-GB" dirty="0" err="1" smtClean="0"/>
              <a:t>Chamblin</a:t>
            </a:r>
            <a:r>
              <a:rPr lang="en-GB" dirty="0" smtClean="0"/>
              <a:t>, </a:t>
            </a:r>
            <a:r>
              <a:rPr lang="en-GB" dirty="0" err="1" smtClean="0"/>
              <a:t>Emparan</a:t>
            </a:r>
            <a:r>
              <a:rPr lang="en-GB" dirty="0" smtClean="0"/>
              <a:t>, Johnson, Myers, </a:t>
            </a:r>
            <a:r>
              <a:rPr lang="en-GB" i="1" dirty="0" smtClean="0"/>
              <a:t>Charged </a:t>
            </a:r>
            <a:r>
              <a:rPr lang="en-GB" i="1" dirty="0" err="1" smtClean="0"/>
              <a:t>AdS</a:t>
            </a:r>
            <a:r>
              <a:rPr lang="en-GB" i="1" dirty="0" smtClean="0"/>
              <a:t> black holes and catastrophic    </a:t>
            </a:r>
          </a:p>
          <a:p>
            <a:pPr>
              <a:buSzPct val="100000"/>
            </a:pPr>
            <a:r>
              <a:rPr lang="en-GB" i="1" dirty="0" smtClean="0"/>
              <a:t>   holography</a:t>
            </a:r>
            <a:r>
              <a:rPr lang="en-GB" dirty="0" smtClean="0"/>
              <a:t>, </a:t>
            </a:r>
            <a:r>
              <a:rPr lang="en-GB" dirty="0" err="1" smtClean="0"/>
              <a:t>Phys.Rev</a:t>
            </a:r>
            <a:r>
              <a:rPr lang="en-GB" dirty="0" smtClean="0"/>
              <a:t>. D60 (1999) 064018. [See also </a:t>
            </a:r>
            <a:r>
              <a:rPr lang="en-GB" dirty="0" err="1" smtClean="0"/>
              <a:t>Cvetic</a:t>
            </a:r>
            <a:r>
              <a:rPr lang="en-GB" dirty="0" smtClean="0"/>
              <a:t> &amp; </a:t>
            </a:r>
            <a:r>
              <a:rPr lang="en-GB" dirty="0" err="1" smtClean="0"/>
              <a:t>Gubser</a:t>
            </a:r>
            <a:r>
              <a:rPr lang="en-GB" dirty="0" smtClean="0"/>
              <a:t>-JHEP 9904    </a:t>
            </a:r>
          </a:p>
          <a:p>
            <a:pPr>
              <a:buSzPct val="100000"/>
            </a:pPr>
            <a:r>
              <a:rPr lang="en-GB" dirty="0" smtClean="0"/>
              <a:t>   (1999) 024.] </a:t>
            </a:r>
          </a:p>
          <a:p>
            <a:pPr>
              <a:buSzPct val="100000"/>
              <a:buFont typeface="Arial" pitchFamily="34" charset="0"/>
              <a:buChar char="•"/>
            </a:pPr>
            <a:r>
              <a:rPr lang="en-GB" dirty="0" smtClean="0"/>
              <a:t> DK, R.B. Mann, </a:t>
            </a:r>
            <a:r>
              <a:rPr lang="en-GB" i="1" dirty="0" smtClean="0"/>
              <a:t>P-V criticality of charged </a:t>
            </a:r>
            <a:r>
              <a:rPr lang="en-GB" i="1" dirty="0" err="1" smtClean="0"/>
              <a:t>AdS</a:t>
            </a:r>
            <a:r>
              <a:rPr lang="en-GB" i="1" dirty="0" smtClean="0"/>
              <a:t> black holes</a:t>
            </a:r>
            <a:r>
              <a:rPr lang="en-GB" dirty="0" smtClean="0"/>
              <a:t>, JHEP 1207 (2012) 033.</a:t>
            </a:r>
          </a:p>
        </p:txBody>
      </p:sp>
      <p:sp>
        <p:nvSpPr>
          <p:cNvPr id="18" name="Oval 7"/>
          <p:cNvSpPr>
            <a:spLocks noChangeArrowheads="1"/>
          </p:cNvSpPr>
          <p:nvPr/>
        </p:nvSpPr>
        <p:spPr bwMode="auto">
          <a:xfrm>
            <a:off x="1366317" y="2634166"/>
            <a:ext cx="661200" cy="613144"/>
          </a:xfrm>
          <a:prstGeom prst="ellipse">
            <a:avLst/>
          </a:prstGeom>
          <a:gradFill rotWithShape="1">
            <a:gsLst>
              <a:gs pos="0">
                <a:srgbClr val="DDDDDD">
                  <a:gamma/>
                  <a:shade val="0"/>
                  <a:invGamma/>
                </a:srgbClr>
              </a:gs>
              <a:gs pos="100000">
                <a:srgbClr val="DDDDDD"/>
              </a:gs>
            </a:gsLst>
            <a:lin ang="18900000" scaled="1"/>
          </a:gradFill>
          <a:ln w="9525" algn="ctr">
            <a:noFill/>
            <a:round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endParaRPr lang="en-CA"/>
          </a:p>
        </p:txBody>
      </p:sp>
      <p:sp>
        <p:nvSpPr>
          <p:cNvPr id="19" name="Oval 7"/>
          <p:cNvSpPr>
            <a:spLocks noChangeArrowheads="1"/>
          </p:cNvSpPr>
          <p:nvPr/>
        </p:nvSpPr>
        <p:spPr bwMode="auto">
          <a:xfrm>
            <a:off x="3942213" y="3925441"/>
            <a:ext cx="1402513" cy="1198971"/>
          </a:xfrm>
          <a:prstGeom prst="ellipse">
            <a:avLst/>
          </a:prstGeom>
          <a:gradFill rotWithShape="1">
            <a:gsLst>
              <a:gs pos="0">
                <a:srgbClr val="DDDDDD">
                  <a:gamma/>
                  <a:shade val="0"/>
                  <a:invGamma/>
                </a:srgbClr>
              </a:gs>
              <a:gs pos="100000">
                <a:srgbClr val="DDDDDD"/>
              </a:gs>
            </a:gsLst>
            <a:lin ang="18900000" scaled="1"/>
          </a:gradFill>
          <a:ln w="9525" algn="ctr">
            <a:noFill/>
            <a:round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endParaRPr lang="en-CA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16481" y="3697529"/>
            <a:ext cx="4159527" cy="113537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292069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6693" y="352401"/>
            <a:ext cx="8784777" cy="46442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SzPct val="100000"/>
            </a:pPr>
            <a:r>
              <a:rPr lang="en-US" sz="2600" b="1" u="sng" dirty="0" smtClean="0">
                <a:latin typeface="Arial" pitchFamily="34" charset="0"/>
                <a:cs typeface="Arial" pitchFamily="34" charset="0"/>
              </a:rPr>
              <a:t>Gibbs free energy: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demonstrates standard </a:t>
            </a:r>
            <a:r>
              <a:rPr lang="en-US" sz="2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swallow tail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 behavior</a:t>
            </a:r>
            <a:endParaRPr lang="en-GB" sz="2200" b="1" dirty="0"/>
          </a:p>
        </p:txBody>
      </p:sp>
      <p:sp>
        <p:nvSpPr>
          <p:cNvPr id="4" name="Rectangle 3"/>
          <p:cNvSpPr/>
          <p:nvPr/>
        </p:nvSpPr>
        <p:spPr>
          <a:xfrm>
            <a:off x="4824411" y="3995739"/>
            <a:ext cx="545342" cy="4071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SzPct val="100000"/>
            </a:pPr>
            <a:r>
              <a:rPr lang="en-US" sz="2200" u="sng" dirty="0" smtClean="0">
                <a:latin typeface="Arial" pitchFamily="34" charset="0"/>
                <a:cs typeface="Arial" pitchFamily="34" charset="0"/>
              </a:rPr>
              <a:t>vs.</a:t>
            </a:r>
            <a:endParaRPr lang="en-GB" sz="2200" u="sng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4015" y="1066781"/>
            <a:ext cx="5715040" cy="9445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5915" y="2281227"/>
            <a:ext cx="4286280" cy="429005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5255" y="2281227"/>
            <a:ext cx="4286280" cy="428149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81099" y="224602"/>
            <a:ext cx="4301095" cy="327651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5254" y="224602"/>
            <a:ext cx="4312443" cy="327651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9"/>
          <p:cNvGrpSpPr/>
          <p:nvPr/>
        </p:nvGrpSpPr>
        <p:grpSpPr>
          <a:xfrm>
            <a:off x="395255" y="209525"/>
            <a:ext cx="9215502" cy="4429156"/>
            <a:chOff x="466693" y="277902"/>
            <a:chExt cx="9286940" cy="4246462"/>
          </a:xfrm>
        </p:grpSpPr>
        <p:sp>
          <p:nvSpPr>
            <p:cNvPr id="2" name="TextBox 1"/>
            <p:cNvSpPr txBox="1"/>
            <p:nvPr/>
          </p:nvSpPr>
          <p:spPr>
            <a:xfrm>
              <a:off x="3778315" y="277902"/>
              <a:ext cx="3357586" cy="4452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600" b="1" u="sng" dirty="0" smtClean="0"/>
                <a:t>Coexistence line</a:t>
              </a:r>
              <a:endParaRPr lang="en-GB" sz="2600" b="1" u="sng" dirty="0"/>
            </a:p>
          </p:txBody>
        </p:sp>
        <p:pic>
          <p:nvPicPr>
            <p:cNvPr id="11266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66693" y="852467"/>
              <a:ext cx="4268769" cy="367189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</p:pic>
        <p:sp>
          <p:nvSpPr>
            <p:cNvPr id="4" name="Rectangle 3"/>
            <p:cNvSpPr/>
            <p:nvPr/>
          </p:nvSpPr>
          <p:spPr>
            <a:xfrm>
              <a:off x="4895849" y="2066913"/>
              <a:ext cx="545342" cy="4071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SzPct val="100000"/>
              </a:pPr>
              <a:r>
                <a:rPr lang="en-US" sz="2200" u="sng" dirty="0" smtClean="0">
                  <a:latin typeface="Arial" pitchFamily="34" charset="0"/>
                  <a:cs typeface="Arial" pitchFamily="34" charset="0"/>
                </a:rPr>
                <a:t>vs.</a:t>
              </a:r>
              <a:endParaRPr lang="en-GB" sz="2200" u="sng" dirty="0"/>
            </a:p>
          </p:txBody>
        </p:sp>
        <p:pic>
          <p:nvPicPr>
            <p:cNvPr id="11267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538791" y="849419"/>
              <a:ext cx="4214842" cy="366106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</p:pic>
      </p:grpSp>
      <p:grpSp>
        <p:nvGrpSpPr>
          <p:cNvPr id="5" name="Group 13"/>
          <p:cNvGrpSpPr/>
          <p:nvPr/>
        </p:nvGrpSpPr>
        <p:grpSpPr>
          <a:xfrm>
            <a:off x="681007" y="5584132"/>
            <a:ext cx="8715436" cy="1978718"/>
            <a:chOff x="681007" y="4852995"/>
            <a:chExt cx="8715436" cy="1978718"/>
          </a:xfrm>
        </p:grpSpPr>
        <p:grpSp>
          <p:nvGrpSpPr>
            <p:cNvPr id="6" name="Group 12"/>
            <p:cNvGrpSpPr/>
            <p:nvPr/>
          </p:nvGrpSpPr>
          <p:grpSpPr>
            <a:xfrm>
              <a:off x="681007" y="4852995"/>
              <a:ext cx="8572560" cy="1051067"/>
              <a:chOff x="823883" y="4852995"/>
              <a:chExt cx="8572560" cy="1051067"/>
            </a:xfrm>
          </p:grpSpPr>
          <p:pic>
            <p:nvPicPr>
              <p:cNvPr id="8" name="Picture 2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4395783" y="4852995"/>
                <a:ext cx="5000660" cy="82500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</p:pic>
          <p:sp>
            <p:nvSpPr>
              <p:cNvPr id="12" name="Rectangle 11"/>
              <p:cNvSpPr/>
              <p:nvPr/>
            </p:nvSpPr>
            <p:spPr>
              <a:xfrm>
                <a:off x="823883" y="5097431"/>
                <a:ext cx="8572560" cy="8066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buSzPct val="100000"/>
                  <a:buFont typeface="Arial" pitchFamily="34" charset="0"/>
                  <a:buChar char="•"/>
                </a:pPr>
                <a:r>
                  <a:rPr lang="en-US" sz="2200" b="1" dirty="0" smtClean="0">
                    <a:latin typeface="Arial" pitchFamily="34" charset="0"/>
                    <a:cs typeface="Arial" pitchFamily="34" charset="0"/>
                  </a:rPr>
                  <a:t> MFT critical exponents</a:t>
                </a:r>
              </a:p>
              <a:p>
                <a:pPr>
                  <a:buSzPct val="100000"/>
                  <a:buFont typeface="Arial" pitchFamily="34" charset="0"/>
                  <a:buChar char="•"/>
                </a:pPr>
                <a:endParaRPr lang="en-US" sz="2200" dirty="0" smtClean="0">
                  <a:latin typeface="Arial" pitchFamily="34" charset="0"/>
                  <a:cs typeface="Arial" pitchFamily="34" charset="0"/>
                </a:endParaRPr>
              </a:p>
              <a:p>
                <a:pPr>
                  <a:lnSpc>
                    <a:spcPct val="25000"/>
                  </a:lnSpc>
                  <a:buSzPct val="100000"/>
                  <a:buFont typeface="Arial" pitchFamily="34" charset="0"/>
                  <a:buChar char="•"/>
                </a:pPr>
                <a:endParaRPr lang="en-US" sz="2200" dirty="0" smtClean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1" name="Rectangle 10"/>
            <p:cNvSpPr/>
            <p:nvPr/>
          </p:nvSpPr>
          <p:spPr>
            <a:xfrm>
              <a:off x="823883" y="5710252"/>
              <a:ext cx="8572560" cy="11214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SzPct val="100000"/>
              </a:pPr>
              <a:r>
                <a:rPr lang="en-US" sz="2200" dirty="0" smtClean="0">
                  <a:latin typeface="Arial" pitchFamily="34" charset="0"/>
                  <a:cs typeface="Arial" pitchFamily="34" charset="0"/>
                </a:rPr>
                <a:t>govern specific heat, volume, compressibility and pressure at the vicinity of critical point.</a:t>
              </a:r>
            </a:p>
            <a:p>
              <a:pPr>
                <a:buSzPct val="100000"/>
                <a:buFont typeface="Arial" pitchFamily="34" charset="0"/>
                <a:buChar char="•"/>
              </a:pPr>
              <a:endParaRPr lang="en-US" sz="2200" dirty="0" smtClean="0">
                <a:latin typeface="Arial" pitchFamily="34" charset="0"/>
                <a:cs typeface="Arial" pitchFamily="34" charset="0"/>
              </a:endParaRPr>
            </a:p>
            <a:p>
              <a:pPr>
                <a:lnSpc>
                  <a:spcPct val="25000"/>
                </a:lnSpc>
                <a:buSzPct val="100000"/>
                <a:buFont typeface="Arial" pitchFamily="34" charset="0"/>
                <a:buChar char="•"/>
              </a:pPr>
              <a:endParaRPr lang="en-US" sz="2200" dirty="0" smtClean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3" name="Rectangle 12"/>
          <p:cNvSpPr/>
          <p:nvPr/>
        </p:nvSpPr>
        <p:spPr>
          <a:xfrm>
            <a:off x="609569" y="4995871"/>
            <a:ext cx="8572560" cy="40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SzPct val="100000"/>
              <a:buFont typeface="Arial" pitchFamily="34" charset="0"/>
              <a:buChar char="•"/>
            </a:pP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200" b="1" dirty="0" err="1" smtClean="0">
                <a:latin typeface="Arial" pitchFamily="34" charset="0"/>
                <a:cs typeface="Arial" pitchFamily="34" charset="0"/>
              </a:rPr>
              <a:t>Clausius-Clapeyron</a:t>
            </a: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and</a:t>
            </a: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200" b="1" dirty="0" err="1" smtClean="0">
                <a:latin typeface="Arial" pitchFamily="34" charset="0"/>
                <a:cs typeface="Arial" pitchFamily="34" charset="0"/>
              </a:rPr>
              <a:t>Ehrenfest</a:t>
            </a:r>
            <a:r>
              <a:rPr lang="en-US" sz="2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equations are satisfied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/>
          <p:cNvSpPr txBox="1">
            <a:spLocks noChangeArrowheads="1"/>
          </p:cNvSpPr>
          <p:nvPr/>
        </p:nvSpPr>
        <p:spPr bwMode="auto">
          <a:xfrm>
            <a:off x="3526557" y="372308"/>
            <a:ext cx="4000528" cy="620693"/>
          </a:xfrm>
          <a:prstGeom prst="rect">
            <a:avLst/>
          </a:prstGeom>
          <a:noFill/>
          <a:ln w="36000">
            <a:noFill/>
            <a:round/>
            <a:headEnd type="triangle" w="med" len="med"/>
            <a:tailEnd/>
          </a:ln>
          <a:effectLst/>
        </p:spPr>
        <p:txBody>
          <a:bodyPr lIns="90000" tIns="45000" rIns="90000" bIns="45000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 sz="3200" b="1" u="sng" dirty="0" smtClean="0"/>
              <a:t>Plan of the talk</a:t>
            </a:r>
            <a:endParaRPr lang="en-GB" sz="3200" b="1" u="sng" dirty="0"/>
          </a:p>
        </p:txBody>
      </p:sp>
      <p:sp>
        <p:nvSpPr>
          <p:cNvPr id="3" name="TextovéPole 2"/>
          <p:cNvSpPr txBox="1"/>
          <p:nvPr/>
        </p:nvSpPr>
        <p:spPr>
          <a:xfrm>
            <a:off x="1046699" y="1176383"/>
            <a:ext cx="8501122" cy="3966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ClrTx/>
              <a:buSzPct val="100000"/>
              <a:buFont typeface="+mj-lt"/>
              <a:buAutoNum type="romanUcPeriod"/>
            </a:pPr>
            <a:r>
              <a:rPr lang="en-US" sz="2500" dirty="0" smtClean="0">
                <a:latin typeface="Arial" pitchFamily="34" charset="0"/>
                <a:cs typeface="Arial" pitchFamily="34" charset="0"/>
              </a:rPr>
              <a:t>Black holes as thermodynamic objects </a:t>
            </a:r>
          </a:p>
          <a:p>
            <a:pPr marL="514350" indent="-514350">
              <a:lnSpc>
                <a:spcPct val="50000"/>
              </a:lnSpc>
              <a:buClrTx/>
              <a:buSzPct val="100000"/>
              <a:buFont typeface="+mj-lt"/>
              <a:buAutoNum type="romanUcPeriod"/>
            </a:pPr>
            <a:endParaRPr lang="en-US" sz="2500" dirty="0" smtClean="0">
              <a:latin typeface="Arial" pitchFamily="34" charset="0"/>
              <a:cs typeface="Arial" pitchFamily="34" charset="0"/>
            </a:endParaRPr>
          </a:p>
          <a:p>
            <a:pPr marL="514350" indent="-514350">
              <a:buClrTx/>
              <a:buSzPct val="100000"/>
              <a:buFont typeface="+mj-lt"/>
              <a:buAutoNum type="romanUcPeriod"/>
            </a:pPr>
            <a:r>
              <a:rPr lang="en-US" sz="2500" dirty="0" smtClean="0">
                <a:latin typeface="Arial" pitchFamily="34" charset="0"/>
                <a:cs typeface="Arial" pitchFamily="34" charset="0"/>
              </a:rPr>
              <a:t>Pressure-volume term </a:t>
            </a:r>
          </a:p>
          <a:p>
            <a:pPr marL="1162050" lvl="2" indent="-514350">
              <a:buClrTx/>
              <a:buSzPct val="100000"/>
              <a:buFont typeface="+mj-lt"/>
              <a:buAutoNum type="alphaLcParenR"/>
            </a:pPr>
            <a:r>
              <a:rPr lang="en-US" sz="2500" dirty="0" smtClean="0">
                <a:latin typeface="Arial" pitchFamily="34" charset="0"/>
                <a:cs typeface="Arial" pitchFamily="34" charset="0"/>
              </a:rPr>
              <a:t>Thermodynamic volume</a:t>
            </a:r>
          </a:p>
          <a:p>
            <a:pPr marL="1162050" lvl="2" indent="-514350">
              <a:buClrTx/>
              <a:buSzPct val="100000"/>
              <a:buFont typeface="+mj-lt"/>
              <a:buAutoNum type="alphaLcParenR"/>
            </a:pPr>
            <a:r>
              <a:rPr lang="en-US" sz="2500" dirty="0" smtClean="0">
                <a:latin typeface="Arial" pitchFamily="34" charset="0"/>
                <a:cs typeface="Arial" pitchFamily="34" charset="0"/>
              </a:rPr>
              <a:t>Isoperimetric inequality</a:t>
            </a:r>
          </a:p>
          <a:p>
            <a:pPr marL="1162050" lvl="2" indent="-514350">
              <a:buClrTx/>
              <a:buSzPct val="100000"/>
              <a:buFont typeface="+mj-lt"/>
              <a:buAutoNum type="alphaLcParenR"/>
            </a:pPr>
            <a:r>
              <a:rPr lang="en-US" sz="2500" dirty="0" err="1" smtClean="0">
                <a:latin typeface="Arial" pitchFamily="34" charset="0"/>
                <a:cs typeface="Arial" pitchFamily="34" charset="0"/>
              </a:rPr>
              <a:t>Smarr</a:t>
            </a:r>
            <a:r>
              <a:rPr lang="en-US" sz="2500" dirty="0" smtClean="0">
                <a:latin typeface="Arial" pitchFamily="34" charset="0"/>
                <a:cs typeface="Arial" pitchFamily="34" charset="0"/>
              </a:rPr>
              <a:t> relation </a:t>
            </a:r>
          </a:p>
          <a:p>
            <a:pPr marL="514350" indent="-514350">
              <a:lnSpc>
                <a:spcPct val="50000"/>
              </a:lnSpc>
              <a:buClrTx/>
              <a:buSzPct val="100000"/>
              <a:buFont typeface="+mj-lt"/>
              <a:buAutoNum type="romanUcPeriod"/>
            </a:pPr>
            <a:endParaRPr lang="en-US" sz="2500" dirty="0" smtClean="0">
              <a:latin typeface="Arial" pitchFamily="34" charset="0"/>
              <a:cs typeface="Arial" pitchFamily="34" charset="0"/>
            </a:endParaRPr>
          </a:p>
          <a:p>
            <a:pPr marL="514350" indent="-514350">
              <a:buClrTx/>
              <a:buSzPct val="100000"/>
              <a:buFont typeface="+mj-lt"/>
              <a:buAutoNum type="romanUcPeriod"/>
            </a:pPr>
            <a:r>
              <a:rPr lang="en-US" sz="2500" dirty="0" smtClean="0">
                <a:latin typeface="Arial" pitchFamily="34" charset="0"/>
                <a:cs typeface="Arial" pitchFamily="34" charset="0"/>
              </a:rPr>
              <a:t>Black hole chemistry: </a:t>
            </a:r>
            <a:r>
              <a:rPr lang="en-US" sz="2500" dirty="0" err="1" smtClean="0">
                <a:latin typeface="Arial" pitchFamily="34" charset="0"/>
                <a:cs typeface="Arial" pitchFamily="34" charset="0"/>
              </a:rPr>
              <a:t>AdS</a:t>
            </a:r>
            <a:r>
              <a:rPr lang="en-US" sz="2500" dirty="0" smtClean="0">
                <a:latin typeface="Arial" pitchFamily="34" charset="0"/>
                <a:cs typeface="Arial" pitchFamily="34" charset="0"/>
              </a:rPr>
              <a:t> thermodynamic analogues</a:t>
            </a:r>
          </a:p>
          <a:p>
            <a:pPr marL="1162050" lvl="2" indent="-514350">
              <a:buClrTx/>
              <a:buSzPct val="100000"/>
              <a:buFont typeface="+mj-lt"/>
              <a:buAutoNum type="alphaLcParenR"/>
            </a:pPr>
            <a:r>
              <a:rPr lang="en-US" sz="2500" dirty="0" smtClean="0">
                <a:latin typeface="Arial" pitchFamily="34" charset="0"/>
                <a:cs typeface="Arial" pitchFamily="34" charset="0"/>
              </a:rPr>
              <a:t>Van der Waals fluid and charged </a:t>
            </a:r>
            <a:r>
              <a:rPr lang="en-US" sz="2500" dirty="0" err="1" smtClean="0">
                <a:latin typeface="Arial" pitchFamily="34" charset="0"/>
                <a:cs typeface="Arial" pitchFamily="34" charset="0"/>
              </a:rPr>
              <a:t>AdS</a:t>
            </a:r>
            <a:r>
              <a:rPr lang="en-US" sz="2500" dirty="0" smtClean="0">
                <a:latin typeface="Arial" pitchFamily="34" charset="0"/>
                <a:cs typeface="Arial" pitchFamily="34" charset="0"/>
              </a:rPr>
              <a:t> black holes</a:t>
            </a:r>
          </a:p>
          <a:p>
            <a:pPr marL="1162050" lvl="2" indent="-514350">
              <a:buClrTx/>
              <a:buSzPct val="100000"/>
              <a:buFont typeface="+mj-lt"/>
              <a:buAutoNum type="alphaLcParenR"/>
            </a:pPr>
            <a:r>
              <a:rPr lang="en-US" sz="2500" dirty="0" smtClean="0">
                <a:latin typeface="Arial" pitchFamily="34" charset="0"/>
                <a:cs typeface="Arial" pitchFamily="34" charset="0"/>
              </a:rPr>
              <a:t>Triple point and solid/liquid/gas analogue</a:t>
            </a:r>
          </a:p>
          <a:p>
            <a:pPr marL="514350" indent="-514350">
              <a:lnSpc>
                <a:spcPct val="70000"/>
              </a:lnSpc>
              <a:buClrTx/>
              <a:buSzPct val="100000"/>
              <a:buFont typeface="+mj-lt"/>
              <a:buAutoNum type="romanUcPeriod"/>
            </a:pPr>
            <a:endParaRPr lang="en-US" sz="2500" dirty="0" smtClean="0">
              <a:latin typeface="Arial" pitchFamily="34" charset="0"/>
              <a:cs typeface="Arial" pitchFamily="34" charset="0"/>
            </a:endParaRPr>
          </a:p>
          <a:p>
            <a:pPr marL="514350" indent="-514350">
              <a:buClrTx/>
              <a:buSzPct val="100000"/>
              <a:buFont typeface="+mj-lt"/>
              <a:buAutoNum type="romanUcPeriod"/>
            </a:pPr>
            <a:r>
              <a:rPr lang="en-US" sz="2500" dirty="0" smtClean="0">
                <a:latin typeface="Arial" pitchFamily="34" charset="0"/>
                <a:cs typeface="Arial" pitchFamily="34" charset="0"/>
              </a:rPr>
              <a:t> Conclusions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31495" y="5509617"/>
            <a:ext cx="8643998" cy="1380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SzPct val="100000"/>
            </a:pPr>
            <a:r>
              <a:rPr lang="en-GB" sz="2400" u="sng" dirty="0" smtClean="0"/>
              <a:t>Friends</a:t>
            </a:r>
            <a:r>
              <a:rPr lang="en-GB" sz="2400" dirty="0" smtClean="0"/>
              <a:t>: </a:t>
            </a:r>
            <a:r>
              <a:rPr lang="en-GB" sz="2200" dirty="0" err="1" smtClean="0">
                <a:solidFill>
                  <a:srgbClr val="FF0000"/>
                </a:solidFill>
              </a:rPr>
              <a:t>N.Altamirano</a:t>
            </a:r>
            <a:r>
              <a:rPr lang="en-GB" sz="2200" dirty="0" smtClean="0"/>
              <a:t>, </a:t>
            </a:r>
            <a:r>
              <a:rPr lang="en-GB" sz="2200" dirty="0" err="1" smtClean="0"/>
              <a:t>M.Cvetic</a:t>
            </a:r>
            <a:r>
              <a:rPr lang="en-GB" sz="2200" dirty="0" smtClean="0"/>
              <a:t>, </a:t>
            </a:r>
            <a:r>
              <a:rPr lang="en-GB" sz="2200" dirty="0" err="1" smtClean="0"/>
              <a:t>B.Dolan</a:t>
            </a:r>
            <a:r>
              <a:rPr lang="en-GB" sz="2200" dirty="0" smtClean="0"/>
              <a:t>, </a:t>
            </a:r>
            <a:r>
              <a:rPr lang="en-GB" sz="2200" dirty="0" err="1" smtClean="0">
                <a:solidFill>
                  <a:srgbClr val="FF0000"/>
                </a:solidFill>
              </a:rPr>
              <a:t>A.Frassino</a:t>
            </a:r>
            <a:r>
              <a:rPr lang="en-GB" sz="2200" dirty="0" smtClean="0">
                <a:solidFill>
                  <a:srgbClr val="FF0000"/>
                </a:solidFill>
              </a:rPr>
              <a:t>, </a:t>
            </a:r>
            <a:r>
              <a:rPr lang="en-GB" sz="2200" dirty="0" err="1" smtClean="0"/>
              <a:t>G.Gibbons</a:t>
            </a:r>
            <a:r>
              <a:rPr lang="en-GB" sz="2200" dirty="0" smtClean="0"/>
              <a:t>, </a:t>
            </a:r>
            <a:r>
              <a:rPr lang="en-GB" sz="2200" dirty="0" smtClean="0">
                <a:solidFill>
                  <a:srgbClr val="FF0000"/>
                </a:solidFill>
              </a:rPr>
              <a:t>S. </a:t>
            </a:r>
            <a:r>
              <a:rPr lang="en-GB" sz="2200" dirty="0" err="1" smtClean="0">
                <a:solidFill>
                  <a:srgbClr val="FF0000"/>
                </a:solidFill>
              </a:rPr>
              <a:t>Gunasekaran</a:t>
            </a:r>
            <a:r>
              <a:rPr lang="en-GB" sz="2200" dirty="0" smtClean="0"/>
              <a:t>, </a:t>
            </a:r>
            <a:r>
              <a:rPr lang="en-GB" sz="2200" dirty="0" err="1" smtClean="0">
                <a:solidFill>
                  <a:srgbClr val="FF0000"/>
                </a:solidFill>
              </a:rPr>
              <a:t>R.Hennigar</a:t>
            </a:r>
            <a:r>
              <a:rPr lang="en-GB" sz="2200" dirty="0" smtClean="0"/>
              <a:t>, D. </a:t>
            </a:r>
            <a:r>
              <a:rPr lang="en-GB" sz="2200" dirty="0" err="1" smtClean="0"/>
              <a:t>Kastor</a:t>
            </a:r>
            <a:r>
              <a:rPr lang="en-GB" sz="2200" dirty="0" smtClean="0"/>
              <a:t>, A. </a:t>
            </a:r>
            <a:r>
              <a:rPr lang="en-GB" sz="2200" dirty="0" err="1" smtClean="0"/>
              <a:t>Kostouki</a:t>
            </a:r>
            <a:r>
              <a:rPr lang="en-GB" sz="2200" dirty="0" smtClean="0"/>
              <a:t>, R. Mann, </a:t>
            </a:r>
            <a:r>
              <a:rPr lang="en-GB" sz="2200" dirty="0" smtClean="0">
                <a:solidFill>
                  <a:srgbClr val="FF0000"/>
                </a:solidFill>
              </a:rPr>
              <a:t>N. </a:t>
            </a:r>
            <a:r>
              <a:rPr lang="en-GB" sz="2200" dirty="0" err="1" smtClean="0">
                <a:solidFill>
                  <a:srgbClr val="FF0000"/>
                </a:solidFill>
              </a:rPr>
              <a:t>Musoke</a:t>
            </a:r>
            <a:r>
              <a:rPr lang="en-GB" sz="2200" dirty="0" smtClean="0"/>
              <a:t>, C. Pope, </a:t>
            </a:r>
            <a:r>
              <a:rPr lang="en-GB" sz="2200" dirty="0" smtClean="0">
                <a:solidFill>
                  <a:srgbClr val="FF0000"/>
                </a:solidFill>
              </a:rPr>
              <a:t>A. </a:t>
            </a:r>
            <a:r>
              <a:rPr lang="en-GB" sz="2200" dirty="0" err="1" smtClean="0">
                <a:solidFill>
                  <a:srgbClr val="FF0000"/>
                </a:solidFill>
              </a:rPr>
              <a:t>Rajagopal</a:t>
            </a:r>
            <a:r>
              <a:rPr lang="en-GB" sz="2200" dirty="0" smtClean="0"/>
              <a:t>, </a:t>
            </a:r>
            <a:r>
              <a:rPr lang="en-GB" sz="2200" dirty="0" smtClean="0">
                <a:solidFill>
                  <a:srgbClr val="FF0000"/>
                </a:solidFill>
              </a:rPr>
              <a:t>Z. </a:t>
            </a:r>
            <a:r>
              <a:rPr lang="en-GB" sz="2200" dirty="0" err="1" smtClean="0">
                <a:solidFill>
                  <a:srgbClr val="FF0000"/>
                </a:solidFill>
              </a:rPr>
              <a:t>Sherkatghanad</a:t>
            </a:r>
            <a:r>
              <a:rPr lang="en-GB" sz="2200" dirty="0" smtClean="0"/>
              <a:t>, </a:t>
            </a:r>
            <a:r>
              <a:rPr lang="en-GB" sz="2200" dirty="0" smtClean="0">
                <a:solidFill>
                  <a:srgbClr val="FF0000"/>
                </a:solidFill>
              </a:rPr>
              <a:t>F. </a:t>
            </a:r>
            <a:r>
              <a:rPr lang="en-GB" sz="2200" dirty="0" err="1" smtClean="0">
                <a:solidFill>
                  <a:srgbClr val="FF0000"/>
                </a:solidFill>
              </a:rPr>
              <a:t>Simovic</a:t>
            </a:r>
            <a:r>
              <a:rPr lang="en-GB" sz="2200" dirty="0" smtClean="0"/>
              <a:t>, </a:t>
            </a:r>
            <a:r>
              <a:rPr lang="en-GB" sz="2200" dirty="0" smtClean="0">
                <a:solidFill>
                  <a:srgbClr val="FF0000"/>
                </a:solidFill>
              </a:rPr>
              <a:t>M. </a:t>
            </a:r>
            <a:r>
              <a:rPr lang="en-GB" sz="2200" dirty="0" err="1" smtClean="0">
                <a:solidFill>
                  <a:srgbClr val="FF0000"/>
                </a:solidFill>
              </a:rPr>
              <a:t>Teo</a:t>
            </a:r>
            <a:r>
              <a:rPr lang="en-GB" sz="2200" dirty="0" smtClean="0"/>
              <a:t>, J. </a:t>
            </a:r>
            <a:r>
              <a:rPr lang="en-GB" sz="2200" dirty="0" err="1" smtClean="0"/>
              <a:t>Traschen</a:t>
            </a:r>
            <a:endParaRPr lang="en-GB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52511" y="280963"/>
            <a:ext cx="7690952" cy="4930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u="sng" dirty="0">
                <a:latin typeface="Arial" pitchFamily="34" charset="0"/>
                <a:cs typeface="Arial" pitchFamily="34" charset="0"/>
              </a:rPr>
              <a:t>b</a:t>
            </a:r>
            <a:r>
              <a:rPr lang="en-US" sz="2800" b="1" u="sng" dirty="0" smtClean="0">
                <a:latin typeface="Arial" pitchFamily="34" charset="0"/>
                <a:cs typeface="Arial" pitchFamily="34" charset="0"/>
              </a:rPr>
              <a:t>) Triple point and solid/liquid/gas analogue</a:t>
            </a:r>
            <a:endParaRPr lang="en-GB" sz="2800" b="1" u="sng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8131" y="2638417"/>
            <a:ext cx="4920945" cy="44099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5" name="Obdélník 4"/>
          <p:cNvSpPr/>
          <p:nvPr/>
        </p:nvSpPr>
        <p:spPr>
          <a:xfrm>
            <a:off x="966759" y="1924037"/>
            <a:ext cx="8572560" cy="636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900" dirty="0" err="1" smtClean="0"/>
              <a:t>N.Altamirano</a:t>
            </a:r>
            <a:r>
              <a:rPr lang="en-CA" sz="1900" dirty="0" smtClean="0"/>
              <a:t>, DK, R.B. Mann, Z. </a:t>
            </a:r>
            <a:r>
              <a:rPr lang="en-CA" sz="1900" dirty="0" err="1" smtClean="0"/>
              <a:t>Sherkatghanad</a:t>
            </a:r>
            <a:r>
              <a:rPr lang="en-CA" sz="1900" dirty="0" smtClean="0"/>
              <a:t>, </a:t>
            </a:r>
            <a:r>
              <a:rPr lang="en-CA" sz="1900" i="1" dirty="0" smtClean="0"/>
              <a:t>Kerr-Ads analogue of </a:t>
            </a:r>
            <a:r>
              <a:rPr lang="en-CA" sz="1900" i="1" dirty="0" err="1" smtClean="0"/>
              <a:t>tricritical</a:t>
            </a:r>
            <a:r>
              <a:rPr lang="en-CA" sz="1900" i="1" dirty="0" smtClean="0"/>
              <a:t> point and solid/liquid/gas phase transition, </a:t>
            </a:r>
            <a:r>
              <a:rPr lang="en-CA" sz="1900" dirty="0" smtClean="0"/>
              <a:t>arXiv:1308.2672 (2013).</a:t>
            </a:r>
          </a:p>
        </p:txBody>
      </p:sp>
      <p:sp>
        <p:nvSpPr>
          <p:cNvPr id="8" name="Rectangle 7"/>
          <p:cNvSpPr/>
          <p:nvPr/>
        </p:nvSpPr>
        <p:spPr>
          <a:xfrm>
            <a:off x="681007" y="781029"/>
            <a:ext cx="8799204" cy="14662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large/small/large black hole phase transition and a triple point 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in multiply spinning Kerr-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AdS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BH in 6 dimensions with certain 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ratio q of the two angular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momenta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.  </a:t>
            </a:r>
            <a:endParaRPr lang="en-GB" sz="2400" dirty="0" smtClean="0"/>
          </a:p>
          <a:p>
            <a:endParaRPr lang="en-GB" sz="2400" b="1" u="sng" dirty="0"/>
          </a:p>
        </p:txBody>
      </p:sp>
      <p:pic>
        <p:nvPicPr>
          <p:cNvPr id="7" name="Picture 2" descr="http://ltl.tkk.fi/research/theory/TypicalPD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10229" y="2924169"/>
            <a:ext cx="4181469" cy="3786214"/>
          </a:xfrm>
          <a:prstGeom prst="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45761" y="901105"/>
            <a:ext cx="8856984" cy="61421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SzPct val="100000"/>
              <a:buFont typeface="+mj-lt"/>
              <a:buAutoNum type="arabicPeriod"/>
            </a:pPr>
            <a:endParaRPr lang="en-GB" sz="2400" dirty="0" smtClean="0"/>
          </a:p>
          <a:p>
            <a:pPr marL="514350" indent="-514350">
              <a:buSzPct val="100000"/>
              <a:buFont typeface="+mj-lt"/>
              <a:buAutoNum type="arabicParenR"/>
            </a:pPr>
            <a:r>
              <a:rPr lang="en-GB" sz="2400" dirty="0"/>
              <a:t>Black holes behave as </a:t>
            </a:r>
            <a:r>
              <a:rPr lang="en-GB" sz="2400" b="1" dirty="0"/>
              <a:t>thermodynamic objects</a:t>
            </a:r>
            <a:r>
              <a:rPr lang="en-GB" sz="2400" dirty="0"/>
              <a:t>! </a:t>
            </a:r>
          </a:p>
          <a:p>
            <a:pPr marL="457200" indent="-457200">
              <a:lnSpc>
                <a:spcPct val="50000"/>
              </a:lnSpc>
              <a:buSzPct val="100000"/>
              <a:buFont typeface="+mj-lt"/>
              <a:buAutoNum type="arabicParenR"/>
            </a:pPr>
            <a:endParaRPr lang="en-GB" sz="2400" dirty="0" smtClean="0"/>
          </a:p>
          <a:p>
            <a:pPr marL="457200" indent="-457200">
              <a:buSzPct val="100000"/>
              <a:buFont typeface="+mj-lt"/>
              <a:buAutoNum type="arabicParenR"/>
            </a:pPr>
            <a:r>
              <a:rPr lang="en-GB" sz="2400" dirty="0" smtClean="0"/>
              <a:t>Recently </a:t>
            </a:r>
            <a:r>
              <a:rPr lang="en-GB" sz="2400" dirty="0" smtClean="0"/>
              <a:t>people have been playing with the idea of identifying the cosmological constant with the dynamical </a:t>
            </a:r>
            <a:r>
              <a:rPr lang="en-GB" sz="2400" b="1" dirty="0" smtClean="0"/>
              <a:t>pressure</a:t>
            </a:r>
            <a:r>
              <a:rPr lang="en-GB" sz="2400" dirty="0" smtClean="0"/>
              <a:t>. This gives a way of defining the </a:t>
            </a:r>
            <a:r>
              <a:rPr lang="en-GB" sz="2400" b="1" dirty="0" smtClean="0"/>
              <a:t>volume of black holes</a:t>
            </a:r>
            <a:r>
              <a:rPr lang="en-GB" sz="2400" dirty="0" smtClean="0"/>
              <a:t>. </a:t>
            </a:r>
          </a:p>
          <a:p>
            <a:pPr marL="457200" indent="-457200">
              <a:lnSpc>
                <a:spcPct val="50000"/>
              </a:lnSpc>
              <a:buSzPct val="100000"/>
              <a:buFont typeface="+mj-lt"/>
              <a:buAutoNum type="arabicParenR"/>
            </a:pPr>
            <a:endParaRPr lang="en-GB" sz="2400" dirty="0" smtClean="0"/>
          </a:p>
          <a:p>
            <a:pPr marL="457200" indent="-457200">
              <a:buSzPct val="100000"/>
              <a:buFont typeface="+mj-lt"/>
              <a:buAutoNum type="arabicParenR"/>
            </a:pPr>
            <a:r>
              <a:rPr lang="en-GB" sz="2400" dirty="0" smtClean="0"/>
              <a:t>Gain some </a:t>
            </a:r>
            <a:r>
              <a:rPr lang="en-GB" sz="2400" b="1" dirty="0" smtClean="0"/>
              <a:t>useful properties: </a:t>
            </a:r>
            <a:r>
              <a:rPr lang="en-GB" sz="2400" dirty="0" smtClean="0"/>
              <a:t>Isoperimetric inequality, consistent </a:t>
            </a:r>
            <a:r>
              <a:rPr lang="en-GB" sz="2400" dirty="0" err="1" smtClean="0"/>
              <a:t>Smarr</a:t>
            </a:r>
            <a:r>
              <a:rPr lang="en-GB" sz="2400" dirty="0" smtClean="0"/>
              <a:t> relation, compressibility, ...</a:t>
            </a:r>
          </a:p>
          <a:p>
            <a:pPr marL="457200" indent="-457200">
              <a:lnSpc>
                <a:spcPct val="50000"/>
              </a:lnSpc>
              <a:buSzPct val="100000"/>
              <a:buFont typeface="+mj-lt"/>
              <a:buAutoNum type="arabicParenR"/>
            </a:pPr>
            <a:endParaRPr lang="en-GB" sz="2400" dirty="0" smtClean="0"/>
          </a:p>
          <a:p>
            <a:pPr marL="457200" indent="-457200">
              <a:buSzPct val="100000"/>
              <a:buFont typeface="+mj-lt"/>
              <a:buAutoNum type="arabicParenR"/>
            </a:pPr>
            <a:r>
              <a:rPr lang="en-GB" sz="2400" b="1" dirty="0" smtClean="0"/>
              <a:t>Black hole chemistry</a:t>
            </a:r>
            <a:r>
              <a:rPr lang="en-GB" sz="2400" dirty="0" smtClean="0"/>
              <a:t>: analogues of everyday thermodynamics:</a:t>
            </a:r>
          </a:p>
          <a:p>
            <a:pPr marL="457200" indent="-457200">
              <a:buSzPct val="100000"/>
              <a:buFont typeface="+mj-lt"/>
              <a:buAutoNum type="arabicParenR"/>
            </a:pPr>
            <a:endParaRPr lang="en-GB" sz="2400" dirty="0" smtClean="0"/>
          </a:p>
          <a:p>
            <a:pPr marL="457200" indent="-457200">
              <a:buSzPct val="100000"/>
              <a:buFont typeface="+mj-lt"/>
              <a:buAutoNum type="arabicParenR"/>
            </a:pPr>
            <a:endParaRPr lang="en-GB" sz="2400" dirty="0" smtClean="0"/>
          </a:p>
          <a:p>
            <a:pPr marL="457200" indent="-457200">
              <a:buSzPct val="100000"/>
              <a:buFont typeface="+mj-lt"/>
              <a:buAutoNum type="arabicParenR"/>
            </a:pPr>
            <a:endParaRPr lang="en-GB" sz="2400" dirty="0" smtClean="0"/>
          </a:p>
          <a:p>
            <a:pPr marL="457200" indent="-457200">
              <a:buSzPct val="100000"/>
              <a:buFont typeface="+mj-lt"/>
              <a:buAutoNum type="arabicParenR"/>
            </a:pPr>
            <a:endParaRPr lang="en-GB" sz="2400" dirty="0" smtClean="0"/>
          </a:p>
          <a:p>
            <a:pPr marL="457200" indent="-457200">
              <a:buSzPct val="100000"/>
              <a:buFont typeface="+mj-lt"/>
              <a:buAutoNum type="arabicParenR"/>
            </a:pPr>
            <a:endParaRPr lang="en-GB" sz="2400" dirty="0" smtClean="0"/>
          </a:p>
          <a:p>
            <a:pPr marL="457200" indent="-457200">
              <a:buSzPct val="100000"/>
              <a:buFont typeface="+mj-lt"/>
              <a:buAutoNum type="arabicParenR"/>
            </a:pPr>
            <a:r>
              <a:rPr lang="en-GB" sz="2400" dirty="0" smtClean="0"/>
              <a:t>Is there a reasonable extension of the </a:t>
            </a:r>
            <a:r>
              <a:rPr lang="en-GB" sz="2400" dirty="0" err="1" smtClean="0"/>
              <a:t>AdS</a:t>
            </a:r>
            <a:r>
              <a:rPr lang="en-GB" sz="2400" dirty="0" smtClean="0"/>
              <a:t>/CFT duality? </a:t>
            </a:r>
            <a:endParaRPr lang="en-GB" sz="2400" dirty="0" smtClean="0"/>
          </a:p>
        </p:txBody>
      </p:sp>
      <p:sp>
        <p:nvSpPr>
          <p:cNvPr id="9" name="Rectangle 8"/>
          <p:cNvSpPr/>
          <p:nvPr/>
        </p:nvSpPr>
        <p:spPr>
          <a:xfrm>
            <a:off x="1942381" y="5077569"/>
            <a:ext cx="6768752" cy="14662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SzPct val="100000"/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Van der Waals</a:t>
            </a:r>
          </a:p>
          <a:p>
            <a:pPr>
              <a:buSzPct val="100000"/>
              <a:buFont typeface="Arial" pitchFamily="34" charset="0"/>
              <a:buChar char="•"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Triple points &amp; solid/liquid/gas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SzPct val="100000"/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Reentrant phase transitions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SzPct val="100000"/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Isolated critical point</a:t>
            </a:r>
            <a:endParaRPr lang="en-GB" sz="2400" b="1" dirty="0"/>
          </a:p>
        </p:txBody>
      </p:sp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2573923" y="181025"/>
            <a:ext cx="5000660" cy="890265"/>
          </a:xfrm>
          <a:prstGeom prst="rect">
            <a:avLst/>
          </a:prstGeom>
          <a:noFill/>
          <a:ln w="36000">
            <a:noFill/>
            <a:round/>
            <a:headEnd type="triangle" w="med" len="med"/>
            <a:tailEnd/>
          </a:ln>
          <a:effectLst/>
        </p:spPr>
        <p:txBody>
          <a:bodyPr wrap="square" lIns="90000" tIns="45000" rIns="90000" bIns="45000">
            <a:spAutoFit/>
          </a:bodyPr>
          <a:lstStyle/>
          <a:p>
            <a:pPr marL="1028700" indent="-1028700" algn="ctr">
              <a:lnSpc>
                <a:spcPct val="137000"/>
              </a:lnSpc>
              <a:buClr>
                <a:srgbClr val="92D050"/>
              </a:buClr>
              <a:buSzPct val="100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en-GB" sz="4200" b="1" u="sng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Conclusions</a:t>
            </a:r>
            <a:endParaRPr lang="en-GB" sz="4200" b="1" u="sng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1566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0077450" cy="756285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4604" y="145021"/>
            <a:ext cx="9368242" cy="7272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193065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395255" y="923905"/>
            <a:ext cx="8858312" cy="1039600"/>
          </a:xfrm>
          <a:prstGeom prst="rect">
            <a:avLst/>
          </a:prstGeom>
          <a:noFill/>
          <a:ln w="36000">
            <a:noFill/>
            <a:round/>
            <a:headEnd type="triangle" w="med" len="med"/>
            <a:tailEnd/>
          </a:ln>
          <a:effectLst/>
        </p:spPr>
        <p:txBody>
          <a:bodyPr wrap="square" lIns="90000" tIns="45000" rIns="90000" bIns="45000">
            <a:spAutoFit/>
          </a:bodyPr>
          <a:lstStyle/>
          <a:p>
            <a:pPr marL="1028700" indent="-1028700" algn="ctr">
              <a:lnSpc>
                <a:spcPct val="137000"/>
              </a:lnSpc>
              <a:buClr>
                <a:srgbClr val="92D050"/>
              </a:buClr>
              <a:buSzPct val="100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en-GB" sz="4500" b="1" u="sng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iv</a:t>
            </a:r>
            <a:r>
              <a:rPr lang="en-GB" sz="4500" b="1" u="sng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) </a:t>
            </a:r>
            <a:r>
              <a:rPr lang="en-GB" sz="4500" b="1" u="sng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Appendices</a:t>
            </a:r>
            <a:endParaRPr lang="en-GB" sz="4500" b="1" u="sng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4" charset="0"/>
            </a:endParaRPr>
          </a:p>
        </p:txBody>
      </p:sp>
      <p:pic>
        <p:nvPicPr>
          <p:cNvPr id="2050" name="Picture 2" descr="http://www.pepid.com/images/appendix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95585" y="2209789"/>
            <a:ext cx="4286280" cy="43387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662461" y="469057"/>
            <a:ext cx="4525085" cy="4930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u="sng" dirty="0">
                <a:latin typeface="Arial" pitchFamily="34" charset="0"/>
                <a:cs typeface="Arial" pitchFamily="34" charset="0"/>
              </a:rPr>
              <a:t>a</a:t>
            </a:r>
            <a:r>
              <a:rPr lang="en-US" sz="2800" b="1" u="sng" dirty="0" smtClean="0">
                <a:latin typeface="Arial" pitchFamily="34" charset="0"/>
                <a:cs typeface="Arial" pitchFamily="34" charset="0"/>
              </a:rPr>
              <a:t>) </a:t>
            </a:r>
            <a:r>
              <a:rPr lang="en-US" sz="2800" b="1" u="sng" dirty="0" err="1" smtClean="0">
                <a:latin typeface="Arial" pitchFamily="34" charset="0"/>
                <a:cs typeface="Arial" pitchFamily="34" charset="0"/>
              </a:rPr>
              <a:t>AdS</a:t>
            </a:r>
            <a:r>
              <a:rPr lang="en-US" sz="2800" b="1" u="sng" dirty="0" smtClean="0">
                <a:latin typeface="Arial" pitchFamily="34" charset="0"/>
                <a:cs typeface="Arial" pitchFamily="34" charset="0"/>
              </a:rPr>
              <a:t>/CFT interpretation</a:t>
            </a:r>
            <a:endParaRPr lang="en-GB" sz="2800" b="1" u="sng" dirty="0"/>
          </a:p>
        </p:txBody>
      </p:sp>
      <p:sp>
        <p:nvSpPr>
          <p:cNvPr id="5" name="Rectangle 4"/>
          <p:cNvSpPr/>
          <p:nvPr/>
        </p:nvSpPr>
        <p:spPr>
          <a:xfrm>
            <a:off x="853993" y="1183990"/>
            <a:ext cx="5735866" cy="4358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Interpretation on boundary field theory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1222301" y="1699275"/>
            <a:ext cx="8187926" cy="2036477"/>
            <a:chOff x="1150293" y="2197249"/>
            <a:chExt cx="8187926" cy="2036477"/>
          </a:xfrm>
        </p:grpSpPr>
        <p:sp>
          <p:nvSpPr>
            <p:cNvPr id="4" name="Rectangle 3"/>
            <p:cNvSpPr/>
            <p:nvPr/>
          </p:nvSpPr>
          <p:spPr>
            <a:xfrm>
              <a:off x="1150293" y="2197249"/>
              <a:ext cx="8187926" cy="20364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" name="Rectangle 5"/>
            <p:cNvSpPr/>
            <p:nvPr/>
          </p:nvSpPr>
          <p:spPr>
            <a:xfrm>
              <a:off x="1468016" y="2487155"/>
              <a:ext cx="7858180" cy="4358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SzPct val="100000"/>
              </a:pP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Varying </a:t>
              </a:r>
              <a:r>
                <a:rPr lang="en-US" sz="2400" dirty="0" smtClean="0">
                  <a:latin typeface="Symbol" pitchFamily="18" charset="2"/>
                  <a:cs typeface="Arial" pitchFamily="34" charset="0"/>
                </a:rPr>
                <a:t>L 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corresponds to </a:t>
              </a:r>
              <a:r>
                <a:rPr lang="en-US" sz="2400" b="1" u="sng" dirty="0" smtClean="0">
                  <a:latin typeface="Arial" pitchFamily="34" charset="0"/>
                  <a:cs typeface="Arial" pitchFamily="34" charset="0"/>
                </a:rPr>
                <a:t>varying number of </a:t>
              </a:r>
              <a:r>
                <a:rPr lang="en-US" sz="2400" b="1" u="sng" dirty="0" err="1" smtClean="0">
                  <a:latin typeface="Arial" pitchFamily="34" charset="0"/>
                  <a:cs typeface="Arial" pitchFamily="34" charset="0"/>
                </a:rPr>
                <a:t>dof</a:t>
              </a:r>
              <a:r>
                <a:rPr lang="en-US" sz="2400" b="1" u="sng" dirty="0" smtClean="0">
                  <a:latin typeface="Arial" pitchFamily="34" charset="0"/>
                  <a:cs typeface="Arial" pitchFamily="34" charset="0"/>
                </a:rPr>
                <a:t> N</a:t>
              </a:r>
              <a:endParaRPr lang="en-US" sz="2400" dirty="0" smtClean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16543" y="3111082"/>
              <a:ext cx="1904400" cy="7592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8" name="Rectangle 7"/>
            <p:cNvSpPr/>
            <p:nvPr/>
          </p:nvSpPr>
          <p:spPr>
            <a:xfrm>
              <a:off x="4130415" y="3301399"/>
              <a:ext cx="2588971" cy="3785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SzPct val="100000"/>
              </a:pP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e.g. n=4 SU(N) SYM</a:t>
              </a:r>
              <a:endParaRPr lang="en-US" sz="2000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681848" y="3025177"/>
              <a:ext cx="2194200" cy="8684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grpSp>
        <p:nvGrpSpPr>
          <p:cNvPr id="14" name="Group 13"/>
          <p:cNvGrpSpPr/>
          <p:nvPr/>
        </p:nvGrpSpPr>
        <p:grpSpPr>
          <a:xfrm>
            <a:off x="853993" y="3908534"/>
            <a:ext cx="6618124" cy="1478519"/>
            <a:chOff x="836694" y="4284146"/>
            <a:chExt cx="6618124" cy="1478519"/>
          </a:xfrm>
        </p:grpSpPr>
        <p:sp>
          <p:nvSpPr>
            <p:cNvPr id="11" name="Rectangle 10"/>
            <p:cNvSpPr/>
            <p:nvPr/>
          </p:nvSpPr>
          <p:spPr>
            <a:xfrm>
              <a:off x="836694" y="4284146"/>
              <a:ext cx="3066865" cy="43582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342900" indent="-342900">
                <a:buSzPct val="100000"/>
                <a:buFont typeface="Arial" panose="020B0604020202020204" pitchFamily="34" charset="0"/>
                <a:buChar char="•"/>
              </a:pP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Chemical potential</a:t>
              </a:r>
              <a:endParaRPr lang="en-US" sz="2400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149218" y="4779865"/>
              <a:ext cx="4305600" cy="9828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sp>
        <p:nvSpPr>
          <p:cNvPr id="15" name="Rectangle 14"/>
          <p:cNvSpPr/>
          <p:nvPr/>
        </p:nvSpPr>
        <p:spPr>
          <a:xfrm>
            <a:off x="934269" y="5622884"/>
            <a:ext cx="7441076" cy="4358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Condensation of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branes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Entanglement entropy,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…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Obdélník 4"/>
          <p:cNvSpPr/>
          <p:nvPr/>
        </p:nvSpPr>
        <p:spPr>
          <a:xfrm>
            <a:off x="1366317" y="6118603"/>
            <a:ext cx="857256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en-CA" sz="2000" dirty="0" smtClean="0"/>
              <a:t>B. Dolan, Bose condensation and </a:t>
            </a:r>
            <a:r>
              <a:rPr lang="en-CA" sz="2000" dirty="0" err="1" smtClean="0"/>
              <a:t>branes</a:t>
            </a:r>
            <a:r>
              <a:rPr lang="en-CA" sz="2000" dirty="0" smtClean="0"/>
              <a:t>, arXiv:1406.7267.</a:t>
            </a:r>
          </a:p>
          <a:p>
            <a:pPr>
              <a:lnSpc>
                <a:spcPct val="100000"/>
              </a:lnSpc>
            </a:pPr>
            <a:r>
              <a:rPr lang="en-CA" sz="2000" dirty="0" err="1" smtClean="0"/>
              <a:t>D.Kastor</a:t>
            </a:r>
            <a:r>
              <a:rPr lang="en-CA" sz="2000" dirty="0" smtClean="0"/>
              <a:t>, </a:t>
            </a:r>
            <a:r>
              <a:rPr lang="en-CA" sz="2000" dirty="0" err="1" smtClean="0"/>
              <a:t>S.Ray</a:t>
            </a:r>
            <a:r>
              <a:rPr lang="en-CA" sz="2000" dirty="0" smtClean="0"/>
              <a:t>, </a:t>
            </a:r>
            <a:r>
              <a:rPr lang="en-CA" sz="2000" dirty="0" err="1" smtClean="0"/>
              <a:t>J.Traschen</a:t>
            </a:r>
            <a:r>
              <a:rPr lang="en-CA" sz="2000" dirty="0" smtClean="0"/>
              <a:t>, Chemical potential in the </a:t>
            </a:r>
            <a:r>
              <a:rPr lang="en-CA" sz="2000" dirty="0" err="1" smtClean="0"/>
              <a:t>frst</a:t>
            </a:r>
            <a:r>
              <a:rPr lang="en-CA" sz="2000" dirty="0" smtClean="0"/>
              <a:t> law of holographic entanglement entropy, arXIv:1409.3521.</a:t>
            </a:r>
          </a:p>
        </p:txBody>
      </p:sp>
    </p:spTree>
    <p:extLst>
      <p:ext uri="{BB962C8B-B14F-4D97-AF65-F5344CB8AC3E}">
        <p14:creationId xmlns:p14="http://schemas.microsoft.com/office/powerpoint/2010/main" val="2987482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52577" y="138087"/>
            <a:ext cx="6655989" cy="4930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u="sng" dirty="0" smtClean="0">
                <a:latin typeface="Arial" pitchFamily="34" charset="0"/>
                <a:cs typeface="Arial" pitchFamily="34" charset="0"/>
              </a:rPr>
              <a:t>b) Thermodynamics of </a:t>
            </a:r>
            <a:r>
              <a:rPr lang="en-US" sz="2800" b="1" u="sng" dirty="0" err="1" smtClean="0">
                <a:latin typeface="Arial" pitchFamily="34" charset="0"/>
                <a:cs typeface="Arial" pitchFamily="34" charset="0"/>
              </a:rPr>
              <a:t>dS</a:t>
            </a:r>
            <a:r>
              <a:rPr lang="en-US" sz="2800" b="1" u="sng" dirty="0" smtClean="0">
                <a:latin typeface="Arial" pitchFamily="34" charset="0"/>
                <a:cs typeface="Arial" pitchFamily="34" charset="0"/>
              </a:rPr>
              <a:t> black holes</a:t>
            </a:r>
            <a:endParaRPr lang="en-GB" sz="2800" b="1" u="sng" dirty="0"/>
          </a:p>
        </p:txBody>
      </p:sp>
      <p:sp>
        <p:nvSpPr>
          <p:cNvPr id="3" name="Rectangle 2"/>
          <p:cNvSpPr/>
          <p:nvPr/>
        </p:nvSpPr>
        <p:spPr>
          <a:xfrm>
            <a:off x="752445" y="709591"/>
            <a:ext cx="4214842" cy="421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300" u="sng" dirty="0" smtClean="0"/>
              <a:t>2 problems:</a:t>
            </a:r>
            <a:r>
              <a:rPr lang="en-GB" sz="2300" dirty="0" smtClean="0"/>
              <a:t> </a:t>
            </a:r>
            <a:endParaRPr lang="en-GB" sz="2300" dirty="0"/>
          </a:p>
        </p:txBody>
      </p:sp>
      <p:sp>
        <p:nvSpPr>
          <p:cNvPr id="4" name="Rectangle 3"/>
          <p:cNvSpPr/>
          <p:nvPr/>
        </p:nvSpPr>
        <p:spPr>
          <a:xfrm>
            <a:off x="2466957" y="709591"/>
            <a:ext cx="6891421" cy="1079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SzPct val="100000"/>
              <a:buFont typeface="Arial" pitchFamily="34" charset="0"/>
              <a:buChar char="•"/>
            </a:pPr>
            <a:r>
              <a:rPr lang="en-GB" sz="2300" dirty="0" smtClean="0"/>
              <a:t>2 horizons at different temperatures</a:t>
            </a:r>
          </a:p>
          <a:p>
            <a:pPr marL="457200" indent="-457200">
              <a:buSzPct val="100000"/>
              <a:buFont typeface="Arial" pitchFamily="34" charset="0"/>
              <a:buChar char="•"/>
            </a:pPr>
            <a:r>
              <a:rPr lang="en-GB" sz="2300" dirty="0" smtClean="0"/>
              <a:t>No </a:t>
            </a:r>
            <a:r>
              <a:rPr lang="en-GB" sz="2300" dirty="0" err="1" smtClean="0"/>
              <a:t>timelike</a:t>
            </a:r>
            <a:r>
              <a:rPr lang="en-GB" sz="2300" dirty="0" smtClean="0"/>
              <a:t> KF outside the BH and hence there is no asymptotic mass </a:t>
            </a:r>
            <a:endParaRPr lang="en-GB" sz="2300" dirty="0"/>
          </a:p>
        </p:txBody>
      </p:sp>
      <p:sp>
        <p:nvSpPr>
          <p:cNvPr id="5" name="Rectangle 4"/>
          <p:cNvSpPr/>
          <p:nvPr/>
        </p:nvSpPr>
        <p:spPr>
          <a:xfrm>
            <a:off x="823883" y="1852599"/>
            <a:ext cx="8643998" cy="6076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dirty="0" smtClean="0"/>
              <a:t>B.P. Dolan, D. </a:t>
            </a:r>
            <a:r>
              <a:rPr lang="en-CA" dirty="0" err="1" smtClean="0"/>
              <a:t>Kastor</a:t>
            </a:r>
            <a:r>
              <a:rPr lang="en-CA" dirty="0" smtClean="0"/>
              <a:t>, DK, R.B. Mann, J. </a:t>
            </a:r>
            <a:r>
              <a:rPr lang="en-CA" dirty="0" err="1" smtClean="0"/>
              <a:t>Traschen</a:t>
            </a:r>
            <a:r>
              <a:rPr lang="en-CA" dirty="0" smtClean="0"/>
              <a:t>, </a:t>
            </a:r>
            <a:r>
              <a:rPr lang="en-GB" dirty="0" smtClean="0"/>
              <a:t>Thermodynamic Volumes and Isoperimetric Inequalities for de Sitter Black Holes</a:t>
            </a:r>
            <a:r>
              <a:rPr lang="en-CA" i="1" dirty="0" smtClean="0"/>
              <a:t>, </a:t>
            </a:r>
            <a:r>
              <a:rPr lang="en-CA" dirty="0" smtClean="0"/>
              <a:t>arXiv:13001.5926 (2013).</a:t>
            </a:r>
          </a:p>
        </p:txBody>
      </p:sp>
      <p:pic>
        <p:nvPicPr>
          <p:cNvPr id="5325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38395" y="6567507"/>
            <a:ext cx="2571768" cy="678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Rectangle 9"/>
          <p:cNvSpPr/>
          <p:nvPr/>
        </p:nvSpPr>
        <p:spPr>
          <a:xfrm>
            <a:off x="895321" y="2638417"/>
            <a:ext cx="4214842" cy="421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300" u="sng" dirty="0" smtClean="0"/>
              <a:t>Identify:</a:t>
            </a:r>
            <a:r>
              <a:rPr lang="en-GB" sz="2300" dirty="0" smtClean="0"/>
              <a:t> </a:t>
            </a:r>
            <a:endParaRPr lang="en-GB" sz="2300" dirty="0"/>
          </a:p>
        </p:txBody>
      </p:sp>
      <p:pic>
        <p:nvPicPr>
          <p:cNvPr id="5325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81272" y="2566979"/>
            <a:ext cx="2786082" cy="100195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12" name="Rectangle 11"/>
          <p:cNvSpPr/>
          <p:nvPr/>
        </p:nvSpPr>
        <p:spPr>
          <a:xfrm>
            <a:off x="895321" y="3638549"/>
            <a:ext cx="7715304" cy="421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300" u="sng" dirty="0" smtClean="0"/>
              <a:t>Hamiltonian analysis</a:t>
            </a:r>
            <a:r>
              <a:rPr lang="en-GB" sz="2300" dirty="0" smtClean="0"/>
              <a:t> gives 3 first laws and </a:t>
            </a:r>
            <a:r>
              <a:rPr lang="en-GB" sz="2300" dirty="0" err="1" smtClean="0"/>
              <a:t>Smarr</a:t>
            </a:r>
            <a:r>
              <a:rPr lang="en-GB" sz="2300" dirty="0" smtClean="0"/>
              <a:t> relations </a:t>
            </a:r>
            <a:endParaRPr lang="en-GB" sz="2300" dirty="0"/>
          </a:p>
        </p:txBody>
      </p:sp>
      <p:grpSp>
        <p:nvGrpSpPr>
          <p:cNvPr id="17" name="Group 16"/>
          <p:cNvGrpSpPr/>
          <p:nvPr/>
        </p:nvGrpSpPr>
        <p:grpSpPr>
          <a:xfrm>
            <a:off x="1681139" y="4138615"/>
            <a:ext cx="6858048" cy="2286016"/>
            <a:chOff x="1681139" y="4138615"/>
            <a:chExt cx="6858048" cy="2286016"/>
          </a:xfrm>
        </p:grpSpPr>
        <p:sp>
          <p:nvSpPr>
            <p:cNvPr id="13" name="Rectangle 12"/>
            <p:cNvSpPr/>
            <p:nvPr/>
          </p:nvSpPr>
          <p:spPr>
            <a:xfrm>
              <a:off x="1681139" y="4138615"/>
              <a:ext cx="6858048" cy="228601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4" name="Picture 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395519" y="4924433"/>
              <a:ext cx="5072098" cy="6706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5" name="Picture 4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324081" y="5567375"/>
              <a:ext cx="5786478" cy="6563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395519" y="4210053"/>
              <a:ext cx="5214974" cy="8123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8" name="Rectangle 17"/>
          <p:cNvSpPr/>
          <p:nvPr/>
        </p:nvSpPr>
        <p:spPr>
          <a:xfrm>
            <a:off x="895321" y="6638945"/>
            <a:ext cx="9501254" cy="421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300" u="sng" dirty="0" smtClean="0"/>
              <a:t>TD volume</a:t>
            </a:r>
            <a:r>
              <a:rPr lang="en-GB" sz="2300" dirty="0" smtClean="0"/>
              <a:t>                                   conjectured to obey ISO inequality. </a:t>
            </a:r>
            <a:endParaRPr lang="en-GB" sz="23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38395" y="209525"/>
            <a:ext cx="5161991" cy="4930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u="sng" dirty="0" smtClean="0">
                <a:latin typeface="Arial" pitchFamily="34" charset="0"/>
                <a:cs typeface="Arial" pitchFamily="34" charset="0"/>
              </a:rPr>
              <a:t>c) Reentrant phase transition</a:t>
            </a:r>
            <a:endParaRPr lang="en-GB" sz="2800" b="1" u="sng" dirty="0"/>
          </a:p>
        </p:txBody>
      </p:sp>
      <p:sp>
        <p:nvSpPr>
          <p:cNvPr id="3" name="Rectangle 2"/>
          <p:cNvSpPr/>
          <p:nvPr/>
        </p:nvSpPr>
        <p:spPr>
          <a:xfrm>
            <a:off x="823883" y="781029"/>
            <a:ext cx="8643998" cy="14662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/>
              <a:t>A system undergoes an RPT if a </a:t>
            </a:r>
            <a:r>
              <a:rPr lang="en-GB" sz="2400" b="1" dirty="0" smtClean="0"/>
              <a:t>monotonic</a:t>
            </a:r>
            <a:r>
              <a:rPr lang="en-GB" sz="2400" dirty="0" smtClean="0"/>
              <a:t> variation of any thermodynamic quantity results in two (or more) phase transitions such that the </a:t>
            </a:r>
            <a:r>
              <a:rPr lang="en-GB" sz="2400" b="1" dirty="0" smtClean="0"/>
              <a:t>final state is macroscopically similar </a:t>
            </a:r>
            <a:r>
              <a:rPr lang="en-GB" sz="2400" dirty="0" smtClean="0"/>
              <a:t>to the initial state.</a:t>
            </a:r>
            <a:endParaRPr lang="en-GB" sz="2400" dirty="0"/>
          </a:p>
        </p:txBody>
      </p:sp>
      <p:grpSp>
        <p:nvGrpSpPr>
          <p:cNvPr id="10" name="Group 9"/>
          <p:cNvGrpSpPr/>
          <p:nvPr/>
        </p:nvGrpSpPr>
        <p:grpSpPr>
          <a:xfrm>
            <a:off x="752445" y="2209789"/>
            <a:ext cx="9001188" cy="5030076"/>
            <a:chOff x="752445" y="2209789"/>
            <a:chExt cx="9001188" cy="5030076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895849" y="2209789"/>
              <a:ext cx="4857784" cy="503007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</p:pic>
        <p:sp>
          <p:nvSpPr>
            <p:cNvPr id="5" name="Rectangle 4"/>
            <p:cNvSpPr/>
            <p:nvPr/>
          </p:nvSpPr>
          <p:spPr>
            <a:xfrm>
              <a:off x="752445" y="2495541"/>
              <a:ext cx="4214842" cy="10799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2300" u="sng" dirty="0" smtClean="0"/>
                <a:t>First observed by Hudson (1904)</a:t>
              </a:r>
              <a:r>
                <a:rPr lang="en-GB" sz="2300" dirty="0" smtClean="0"/>
                <a:t> in a nicotine/water mixture</a:t>
              </a:r>
              <a:endParaRPr lang="en-GB" sz="2300" dirty="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895321" y="3638549"/>
              <a:ext cx="4786346" cy="34996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dirty="0" smtClean="0"/>
                <a:t>Z. Phys. Chem. 47 (1904) 113.</a:t>
              </a:r>
              <a:endParaRPr lang="en-GB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681007" y="4352929"/>
            <a:ext cx="4357717" cy="2765945"/>
            <a:chOff x="681007" y="4352929"/>
            <a:chExt cx="4357717" cy="2765945"/>
          </a:xfrm>
        </p:grpSpPr>
        <p:sp>
          <p:nvSpPr>
            <p:cNvPr id="8" name="Rectangle 7"/>
            <p:cNvSpPr/>
            <p:nvPr/>
          </p:nvSpPr>
          <p:spPr>
            <a:xfrm>
              <a:off x="681007" y="4352929"/>
              <a:ext cx="4143404" cy="192956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2300" u="sng" dirty="0" smtClean="0"/>
                <a:t>Since then</a:t>
              </a:r>
              <a:r>
                <a:rPr lang="en-GB" sz="2300" dirty="0" smtClean="0"/>
                <a:t>: </a:t>
              </a:r>
            </a:p>
            <a:p>
              <a:pPr>
                <a:lnSpc>
                  <a:spcPct val="50000"/>
                </a:lnSpc>
              </a:pPr>
              <a:endParaRPr lang="en-GB" sz="2300" dirty="0" smtClean="0"/>
            </a:p>
            <a:p>
              <a:r>
                <a:rPr lang="en-GB" sz="2300" dirty="0" err="1" smtClean="0"/>
                <a:t>multicomponent</a:t>
              </a:r>
              <a:r>
                <a:rPr lang="en-GB" sz="2300" dirty="0" smtClean="0"/>
                <a:t> fluid systems, gels, ferroelectrics, liquid crystals, and binary gases</a:t>
              </a:r>
            </a:p>
            <a:p>
              <a:r>
                <a:rPr lang="en-GB" sz="2400" dirty="0" smtClean="0"/>
                <a:t> </a:t>
              </a:r>
              <a:endParaRPr lang="en-GB" sz="2400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752445" y="5996003"/>
              <a:ext cx="4286279" cy="11228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dirty="0" smtClean="0"/>
                <a:t>T. Narayanan and A. Kumar, </a:t>
              </a:r>
              <a:r>
                <a:rPr lang="en-GB" dirty="0" err="1" smtClean="0"/>
                <a:t>Reentrant</a:t>
              </a:r>
              <a:r>
                <a:rPr lang="en-GB" dirty="0" smtClean="0"/>
                <a:t> phase transitions in </a:t>
              </a:r>
              <a:r>
                <a:rPr lang="en-GB" dirty="0" err="1" smtClean="0"/>
                <a:t>multicomponent</a:t>
              </a:r>
              <a:r>
                <a:rPr lang="en-GB" dirty="0" smtClean="0"/>
                <a:t> liquid mixtures, Physics Reports 249 (1994) 135–218.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060494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95519" y="781029"/>
            <a:ext cx="5357850" cy="458237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18" name="Rectangle 17"/>
          <p:cNvSpPr/>
          <p:nvPr/>
        </p:nvSpPr>
        <p:spPr>
          <a:xfrm>
            <a:off x="3395651" y="209525"/>
            <a:ext cx="3171061" cy="46442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b="1" u="sng" dirty="0" smtClean="0">
                <a:latin typeface="Arial" pitchFamily="34" charset="0"/>
                <a:cs typeface="Arial" pitchFamily="34" charset="0"/>
              </a:rPr>
              <a:t>P-T phase diagram</a:t>
            </a:r>
            <a:endParaRPr lang="en-GB" sz="2600" b="1" u="sng" dirty="0"/>
          </a:p>
        </p:txBody>
      </p:sp>
      <p:grpSp>
        <p:nvGrpSpPr>
          <p:cNvPr id="2" name="Group 21"/>
          <p:cNvGrpSpPr/>
          <p:nvPr/>
        </p:nvGrpSpPr>
        <p:grpSpPr>
          <a:xfrm>
            <a:off x="1395387" y="5638813"/>
            <a:ext cx="7786742" cy="1643075"/>
            <a:chOff x="1109635" y="5424499"/>
            <a:chExt cx="8143932" cy="1928827"/>
          </a:xfrm>
        </p:grpSpPr>
        <p:sp>
          <p:nvSpPr>
            <p:cNvPr id="20" name="Rectangle 19"/>
            <p:cNvSpPr/>
            <p:nvPr/>
          </p:nvSpPr>
          <p:spPr>
            <a:xfrm>
              <a:off x="1109635" y="5424499"/>
              <a:ext cx="8143932" cy="192882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4104" name="Picture 8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609701" y="5567375"/>
              <a:ext cx="7286676" cy="16942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3" name="Group 20"/>
          <p:cNvGrpSpPr/>
          <p:nvPr/>
        </p:nvGrpSpPr>
        <p:grpSpPr>
          <a:xfrm>
            <a:off x="5038725" y="2781293"/>
            <a:ext cx="2443983" cy="1450615"/>
            <a:chOff x="5803083" y="2717798"/>
            <a:chExt cx="2443983" cy="1450615"/>
          </a:xfrm>
        </p:grpSpPr>
        <p:cxnSp>
          <p:nvCxnSpPr>
            <p:cNvPr id="23" name="Straight Arrow Connector 22"/>
            <p:cNvCxnSpPr/>
            <p:nvPr/>
          </p:nvCxnSpPr>
          <p:spPr>
            <a:xfrm rot="10800000">
              <a:off x="5803083" y="2717798"/>
              <a:ext cx="857256" cy="78581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6231711" y="3503616"/>
              <a:ext cx="2015355" cy="6647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000" dirty="0" smtClean="0">
                  <a:latin typeface="Chalkboard"/>
                </a:rPr>
                <a:t>0</a:t>
              </a:r>
              <a:r>
                <a:rPr lang="en-US" sz="2000" baseline="30000" dirty="0" smtClean="0">
                  <a:latin typeface="Chalkboard"/>
                </a:rPr>
                <a:t>th</a:t>
              </a:r>
              <a:r>
                <a:rPr lang="en-US" sz="2000" dirty="0" smtClean="0">
                  <a:latin typeface="Chalkboard"/>
                </a:rPr>
                <a:t> order phase transition</a:t>
              </a:r>
              <a:endParaRPr lang="en-US" sz="2000" dirty="0">
                <a:latin typeface="Chalkboard"/>
              </a:endParaRPr>
            </a:p>
          </p:txBody>
        </p:sp>
      </p:grpSp>
      <p:grpSp>
        <p:nvGrpSpPr>
          <p:cNvPr id="4" name="Group 18"/>
          <p:cNvGrpSpPr/>
          <p:nvPr/>
        </p:nvGrpSpPr>
        <p:grpSpPr>
          <a:xfrm>
            <a:off x="5538791" y="852467"/>
            <a:ext cx="2015355" cy="857256"/>
            <a:chOff x="2022860" y="123188"/>
            <a:chExt cx="2015355" cy="857256"/>
          </a:xfrm>
        </p:grpSpPr>
        <p:sp>
          <p:nvSpPr>
            <p:cNvPr id="25" name="Rectangle 24"/>
            <p:cNvSpPr/>
            <p:nvPr/>
          </p:nvSpPr>
          <p:spPr>
            <a:xfrm>
              <a:off x="2022860" y="123188"/>
              <a:ext cx="2015355" cy="6647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000" dirty="0" smtClean="0">
                  <a:latin typeface="Chalkboard"/>
                </a:rPr>
                <a:t>1</a:t>
              </a:r>
              <a:r>
                <a:rPr lang="en-US" sz="2000" baseline="30000" dirty="0" smtClean="0">
                  <a:latin typeface="Chalkboard"/>
                </a:rPr>
                <a:t>st</a:t>
              </a:r>
              <a:r>
                <a:rPr lang="en-US" sz="2000" dirty="0" smtClean="0">
                  <a:latin typeface="Chalkboard"/>
                </a:rPr>
                <a:t> order phase transition</a:t>
              </a:r>
              <a:endParaRPr lang="en-US" sz="2000" dirty="0">
                <a:latin typeface="Chalkboard"/>
              </a:endParaRPr>
            </a:p>
          </p:txBody>
        </p:sp>
        <p:cxnSp>
          <p:nvCxnSpPr>
            <p:cNvPr id="26" name="Straight Arrow Connector 25"/>
            <p:cNvCxnSpPr/>
            <p:nvPr/>
          </p:nvCxnSpPr>
          <p:spPr>
            <a:xfrm>
              <a:off x="2951554" y="766130"/>
              <a:ext cx="357190" cy="21431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Rectangle 4"/>
          <p:cNvSpPr/>
          <p:nvPr/>
        </p:nvSpPr>
        <p:spPr>
          <a:xfrm>
            <a:off x="3598564" y="3061345"/>
            <a:ext cx="997567" cy="40969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31420" y="3061345"/>
            <a:ext cx="1067145" cy="349663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146696" y="6733753"/>
            <a:ext cx="2330620" cy="28059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50617" y="6710373"/>
            <a:ext cx="1690067" cy="303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445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38197" y="280963"/>
            <a:ext cx="8036174" cy="4930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u="sng" dirty="0">
                <a:latin typeface="Arial" pitchFamily="34" charset="0"/>
                <a:cs typeface="Arial" pitchFamily="34" charset="0"/>
              </a:rPr>
              <a:t>d</a:t>
            </a:r>
            <a:r>
              <a:rPr lang="en-US" sz="2800" b="1" u="sng" dirty="0" smtClean="0">
                <a:latin typeface="Arial" pitchFamily="34" charset="0"/>
                <a:cs typeface="Arial" pitchFamily="34" charset="0"/>
              </a:rPr>
              <a:t>) </a:t>
            </a:r>
            <a:r>
              <a:rPr lang="en-US" sz="2800" b="1" u="sng" dirty="0" smtClean="0">
                <a:latin typeface="Arial" pitchFamily="34" charset="0"/>
                <a:cs typeface="Arial" pitchFamily="34" charset="0"/>
              </a:rPr>
              <a:t>Isolated critical point from Lovelock gravity</a:t>
            </a:r>
            <a:endParaRPr lang="en-GB" sz="2800" b="1" u="sng" dirty="0"/>
          </a:p>
        </p:txBody>
      </p:sp>
      <p:sp>
        <p:nvSpPr>
          <p:cNvPr id="3" name="Rectangle 2"/>
          <p:cNvSpPr/>
          <p:nvPr/>
        </p:nvSpPr>
        <p:spPr>
          <a:xfrm>
            <a:off x="1395387" y="923905"/>
            <a:ext cx="6715172" cy="21532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SzPct val="100000"/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Lovelock higher curvature gravity</a:t>
            </a:r>
          </a:p>
          <a:p>
            <a:pPr>
              <a:buSzPct val="100000"/>
              <a:buFont typeface="Arial" pitchFamily="34" charset="0"/>
              <a:buChar char="•"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SzPct val="100000"/>
              <a:buFont typeface="Arial" pitchFamily="34" charset="0"/>
              <a:buChar char="•"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SzPct val="100000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buSzPct val="100000"/>
              <a:buFont typeface="Arial" pitchFamily="34" charset="0"/>
              <a:buChar char="•"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SzPct val="100000"/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Special tuned Lovelock couplings, odd-order K</a:t>
            </a:r>
            <a:endParaRPr lang="en-GB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09899" y="1352533"/>
            <a:ext cx="3700471" cy="1138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2445" y="3067045"/>
            <a:ext cx="4378679" cy="362902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95915" y="3067045"/>
            <a:ext cx="4357718" cy="368276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7" name="Obdélník 4"/>
          <p:cNvSpPr/>
          <p:nvPr/>
        </p:nvSpPr>
        <p:spPr>
          <a:xfrm>
            <a:off x="1824015" y="6924697"/>
            <a:ext cx="8572560" cy="378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000" dirty="0" smtClean="0"/>
              <a:t>B. Dolan, A. </a:t>
            </a:r>
            <a:r>
              <a:rPr lang="en-CA" sz="2000" dirty="0" err="1" smtClean="0"/>
              <a:t>Kostouki</a:t>
            </a:r>
            <a:r>
              <a:rPr lang="en-CA" sz="2000" dirty="0" smtClean="0"/>
              <a:t>, DK, R. Mann, arXiv:1407.4783</a:t>
            </a:r>
            <a:r>
              <a:rPr lang="en-CA" sz="19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36887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574229" y="1621185"/>
            <a:ext cx="8317588" cy="2030512"/>
          </a:xfrm>
          <a:prstGeom prst="rect">
            <a:avLst/>
          </a:prstGeom>
          <a:noFill/>
          <a:ln w="36000">
            <a:noFill/>
            <a:round/>
            <a:headEnd type="triangle" w="med" len="med"/>
            <a:tailEnd/>
          </a:ln>
          <a:effectLst/>
        </p:spPr>
        <p:txBody>
          <a:bodyPr wrap="square" lIns="90000" tIns="45000" rIns="90000" bIns="45000">
            <a:spAutoFit/>
          </a:bodyPr>
          <a:lstStyle/>
          <a:p>
            <a:pPr marL="1028700" indent="-1028700" algn="ctr">
              <a:lnSpc>
                <a:spcPct val="137000"/>
              </a:lnSpc>
              <a:buClr>
                <a:srgbClr val="92D050"/>
              </a:buClr>
              <a:buSzPct val="100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en-GB" sz="4600" b="1" u="sng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i</a:t>
            </a:r>
            <a:r>
              <a:rPr lang="en-GB" sz="4600" b="1" u="sng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) </a:t>
            </a:r>
            <a:r>
              <a:rPr lang="en-GB" sz="4600" b="1" u="sng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Black holes as thermodynamic objects</a:t>
            </a:r>
            <a:endParaRPr lang="en-GB" sz="4600" b="1" u="sng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7266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3949" y="2495541"/>
            <a:ext cx="7364517" cy="455772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SzPct val="100000"/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cf. mean field theory critical exponents</a:t>
            </a:r>
          </a:p>
          <a:p>
            <a:pPr>
              <a:buSzPct val="100000"/>
              <a:buFont typeface="Arial" pitchFamily="34" charset="0"/>
              <a:buChar char="•"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SzPct val="100000"/>
              <a:buFont typeface="Arial" pitchFamily="34" charset="0"/>
              <a:buChar char="•"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SzPct val="100000"/>
              <a:buFont typeface="Arial" pitchFamily="34" charset="0"/>
              <a:buChar char="•"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SzPct val="100000"/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satisfies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Widom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relation and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Rushbrooke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inequality</a:t>
            </a:r>
          </a:p>
          <a:p>
            <a:pPr>
              <a:buSzPct val="100000"/>
              <a:buFont typeface="Arial" pitchFamily="34" charset="0"/>
              <a:buChar char="•"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SzPct val="100000"/>
              <a:buFont typeface="Arial" pitchFamily="34" charset="0"/>
              <a:buChar char="•"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SzPct val="100000"/>
              <a:buFont typeface="Arial" pitchFamily="34" charset="0"/>
              <a:buChar char="•"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SzPct val="100000"/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Prigogine-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Defay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ratio</a:t>
            </a:r>
          </a:p>
          <a:p>
            <a:pPr>
              <a:buSzPct val="100000"/>
              <a:buFont typeface="Arial" pitchFamily="34" charset="0"/>
              <a:buChar char="•"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SzPct val="100000"/>
              <a:buFont typeface="Arial" pitchFamily="34" charset="0"/>
              <a:buChar char="•"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SzPct val="100000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 </a:t>
            </a:r>
          </a:p>
          <a:p>
            <a:pPr>
              <a:buSzPct val="100000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…indicates more than one order parameter?</a:t>
            </a:r>
            <a:endParaRPr lang="en-GB" sz="2400" dirty="0"/>
          </a:p>
        </p:txBody>
      </p:sp>
      <p:sp>
        <p:nvSpPr>
          <p:cNvPr id="3" name="Rectangle 2"/>
          <p:cNvSpPr/>
          <p:nvPr/>
        </p:nvSpPr>
        <p:spPr>
          <a:xfrm>
            <a:off x="3324213" y="352401"/>
            <a:ext cx="3405099" cy="4930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u="sng" dirty="0" smtClean="0">
                <a:latin typeface="Arial" pitchFamily="34" charset="0"/>
                <a:cs typeface="Arial" pitchFamily="34" charset="0"/>
              </a:rPr>
              <a:t>Critical exponents</a:t>
            </a:r>
            <a:r>
              <a:rPr lang="en-US" sz="2400" b="1" u="sng" dirty="0" smtClean="0">
                <a:latin typeface="Arial" pitchFamily="34" charset="0"/>
                <a:cs typeface="Arial" pitchFamily="34" charset="0"/>
              </a:rPr>
              <a:t>:</a:t>
            </a:r>
            <a:endParaRPr lang="en-GB" sz="2400" b="1" u="sng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09833" y="2995607"/>
            <a:ext cx="5000660" cy="825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23949" y="1020617"/>
            <a:ext cx="7820025" cy="85725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38329" y="4424367"/>
            <a:ext cx="2786082" cy="71438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38725" y="4424367"/>
            <a:ext cx="3500462" cy="75085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52973" y="5638813"/>
            <a:ext cx="2428875" cy="7524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12" name="Rectangle 11"/>
          <p:cNvSpPr/>
          <p:nvPr/>
        </p:nvSpPr>
        <p:spPr>
          <a:xfrm>
            <a:off x="752445" y="1995475"/>
            <a:ext cx="1879041" cy="4358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u="sng" dirty="0" smtClean="0">
                <a:latin typeface="Arial" pitchFamily="34" charset="0"/>
                <a:cs typeface="Arial" pitchFamily="34" charset="0"/>
              </a:rPr>
              <a:t>Comments:</a:t>
            </a:r>
            <a:endParaRPr lang="en-GB" sz="2400" b="1" u="sng" dirty="0"/>
          </a:p>
        </p:txBody>
      </p:sp>
    </p:spTree>
    <p:extLst>
      <p:ext uri="{BB962C8B-B14F-4D97-AF65-F5344CB8AC3E}">
        <p14:creationId xmlns:p14="http://schemas.microsoft.com/office/powerpoint/2010/main" val="2075358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1006277" y="973113"/>
            <a:ext cx="8143932" cy="5500726"/>
            <a:chOff x="1006277" y="973113"/>
            <a:chExt cx="8143932" cy="5500726"/>
          </a:xfrm>
        </p:grpSpPr>
        <p:sp>
          <p:nvSpPr>
            <p:cNvPr id="3" name="Rectangle 2"/>
            <p:cNvSpPr/>
            <p:nvPr/>
          </p:nvSpPr>
          <p:spPr>
            <a:xfrm>
              <a:off x="1006277" y="973113"/>
              <a:ext cx="8143932" cy="550072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" name="Rectangle 3"/>
            <p:cNvSpPr/>
            <p:nvPr/>
          </p:nvSpPr>
          <p:spPr>
            <a:xfrm>
              <a:off x="1798365" y="1473501"/>
              <a:ext cx="6858048" cy="44999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2200" dirty="0" smtClean="0"/>
                <a:t>If someone points out to you that your pet theory of the universe is in disagreement with Maxwell's equations-then so much the worse for Maxwell's equations. If it is found to be contradicted by observation-well these experimentalists do bungle things sometimes. But if your theory is found to be against the second law of thermodynamics I can give you no hope; there is nothing for it but to collapse in deepest humiliation. </a:t>
              </a:r>
              <a:br>
                <a:rPr lang="en-GB" sz="2200" dirty="0" smtClean="0"/>
              </a:br>
              <a:endParaRPr lang="en-GB" sz="2200" dirty="0" smtClean="0"/>
            </a:p>
            <a:p>
              <a:r>
                <a:rPr lang="en-GB" sz="2200" dirty="0" smtClean="0"/>
                <a:t>Sir Arthur Stanley </a:t>
              </a:r>
              <a:r>
                <a:rPr lang="en-GB" sz="2200" dirty="0" err="1" smtClean="0"/>
                <a:t>Eddington</a:t>
              </a:r>
              <a:r>
                <a:rPr lang="en-GB" sz="2200" dirty="0" smtClean="0"/>
                <a:t/>
              </a:r>
              <a:br>
                <a:rPr lang="en-GB" sz="2200" dirty="0" smtClean="0"/>
              </a:br>
              <a:endParaRPr lang="en-GB" sz="2200" dirty="0" smtClean="0"/>
            </a:p>
            <a:p>
              <a:r>
                <a:rPr lang="en-GB" sz="2200" dirty="0" smtClean="0"/>
                <a:t>Gifford Lectures (1927), </a:t>
              </a:r>
              <a:r>
                <a:rPr lang="en-GB" sz="2200" i="1" dirty="0" smtClean="0"/>
                <a:t>The Nature of the Physical World</a:t>
              </a:r>
              <a:r>
                <a:rPr lang="en-GB" sz="2200" dirty="0" smtClean="0"/>
                <a:t> (1928), 74. </a:t>
              </a:r>
              <a:endParaRPr lang="en-GB" sz="2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355943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53171" y="495277"/>
            <a:ext cx="3357586" cy="287793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grpSp>
        <p:nvGrpSpPr>
          <p:cNvPr id="23" name="Group 22"/>
          <p:cNvGrpSpPr/>
          <p:nvPr/>
        </p:nvGrpSpPr>
        <p:grpSpPr>
          <a:xfrm>
            <a:off x="351630" y="441629"/>
            <a:ext cx="5472913" cy="1467463"/>
            <a:chOff x="565944" y="941695"/>
            <a:chExt cx="5472913" cy="1467463"/>
          </a:xfrm>
        </p:grpSpPr>
        <p:sp>
          <p:nvSpPr>
            <p:cNvPr id="4" name="Rectangle 3"/>
            <p:cNvSpPr/>
            <p:nvPr/>
          </p:nvSpPr>
          <p:spPr>
            <a:xfrm>
              <a:off x="565944" y="941695"/>
              <a:ext cx="4323620" cy="46442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600" b="1" u="sng" dirty="0" smtClean="0">
                  <a:latin typeface="Arial" pitchFamily="34" charset="0"/>
                  <a:cs typeface="Arial" pitchFamily="34" charset="0"/>
                </a:rPr>
                <a:t>Schwarzschild black hole</a:t>
              </a:r>
              <a:r>
                <a:rPr lang="en-US" sz="2600" u="sng" dirty="0" smtClean="0">
                  <a:latin typeface="Arial" pitchFamily="34" charset="0"/>
                  <a:cs typeface="Arial" pitchFamily="34" charset="0"/>
                </a:rPr>
                <a:t>:</a:t>
              </a:r>
              <a:endParaRPr lang="en-GB" sz="2600" u="sng" dirty="0"/>
            </a:p>
          </p:txBody>
        </p:sp>
        <p:pic>
          <p:nvPicPr>
            <p:cNvPr id="7170" name="Picture 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81007" y="1566848"/>
              <a:ext cx="5357850" cy="84231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</p:pic>
      </p:grpSp>
      <p:grpSp>
        <p:nvGrpSpPr>
          <p:cNvPr id="20" name="Group 19"/>
          <p:cNvGrpSpPr/>
          <p:nvPr/>
        </p:nvGrpSpPr>
        <p:grpSpPr>
          <a:xfrm>
            <a:off x="538131" y="2281227"/>
            <a:ext cx="4857784" cy="1357322"/>
            <a:chOff x="681007" y="2852731"/>
            <a:chExt cx="4857784" cy="1408506"/>
          </a:xfrm>
        </p:grpSpPr>
        <p:sp>
          <p:nvSpPr>
            <p:cNvPr id="7" name="Rectangle 6"/>
            <p:cNvSpPr/>
            <p:nvPr/>
          </p:nvSpPr>
          <p:spPr>
            <a:xfrm>
              <a:off x="681007" y="2852731"/>
              <a:ext cx="4209807" cy="4071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SzPct val="100000"/>
                <a:buFont typeface="Arial" pitchFamily="34" charset="0"/>
                <a:buChar char="•"/>
              </a:pPr>
              <a:r>
                <a:rPr lang="en-US" sz="22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200" u="sng" dirty="0" smtClean="0">
                  <a:latin typeface="Arial" pitchFamily="34" charset="0"/>
                  <a:cs typeface="Arial" pitchFamily="34" charset="0"/>
                </a:rPr>
                <a:t>asymptotic mass</a:t>
              </a:r>
              <a:r>
                <a:rPr lang="en-US" sz="2200" dirty="0" smtClean="0">
                  <a:latin typeface="Arial" pitchFamily="34" charset="0"/>
                  <a:cs typeface="Arial" pitchFamily="34" charset="0"/>
                </a:rPr>
                <a:t> (total energy)</a:t>
              </a:r>
              <a:endParaRPr lang="en-GB" sz="2200" u="sng" dirty="0"/>
            </a:p>
          </p:txBody>
        </p:sp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038197" y="3352797"/>
              <a:ext cx="4500594" cy="90844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</p:pic>
      </p:grpSp>
      <p:grpSp>
        <p:nvGrpSpPr>
          <p:cNvPr id="19" name="Group 18"/>
          <p:cNvGrpSpPr/>
          <p:nvPr/>
        </p:nvGrpSpPr>
        <p:grpSpPr>
          <a:xfrm>
            <a:off x="609569" y="3852863"/>
            <a:ext cx="8763951" cy="2062172"/>
            <a:chOff x="681007" y="4567243"/>
            <a:chExt cx="8763951" cy="2062172"/>
          </a:xfrm>
        </p:grpSpPr>
        <p:grpSp>
          <p:nvGrpSpPr>
            <p:cNvPr id="16" name="Group 15"/>
            <p:cNvGrpSpPr/>
            <p:nvPr/>
          </p:nvGrpSpPr>
          <p:grpSpPr>
            <a:xfrm>
              <a:off x="681007" y="4567243"/>
              <a:ext cx="8763951" cy="1835923"/>
              <a:chOff x="681007" y="4567243"/>
              <a:chExt cx="8763951" cy="1835923"/>
            </a:xfrm>
          </p:grpSpPr>
          <p:sp>
            <p:nvSpPr>
              <p:cNvPr id="9" name="Rectangle 8"/>
              <p:cNvSpPr/>
              <p:nvPr/>
            </p:nvSpPr>
            <p:spPr>
              <a:xfrm>
                <a:off x="681007" y="4567243"/>
                <a:ext cx="4807726" cy="40716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100000"/>
                  <a:buFont typeface="Arial" pitchFamily="34" charset="0"/>
                  <a:buChar char="•"/>
                </a:pPr>
                <a:r>
                  <a:rPr lang="en-US" sz="220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2200" u="sng" dirty="0" smtClean="0">
                    <a:latin typeface="Arial" pitchFamily="34" charset="0"/>
                    <a:cs typeface="Arial" pitchFamily="34" charset="0"/>
                  </a:rPr>
                  <a:t>black hole horizon</a:t>
                </a:r>
                <a:r>
                  <a:rPr lang="en-US" sz="2200" dirty="0" smtClean="0">
                    <a:latin typeface="Arial" pitchFamily="34" charset="0"/>
                    <a:cs typeface="Arial" pitchFamily="34" charset="0"/>
                  </a:rPr>
                  <a:t>: (radius </a:t>
                </a:r>
                <a:r>
                  <a:rPr lang="en-US" sz="2200" dirty="0" err="1" smtClean="0">
                    <a:latin typeface="Arial" pitchFamily="34" charset="0"/>
                    <a:cs typeface="Arial" pitchFamily="34" charset="0"/>
                  </a:rPr>
                  <a:t>rh</a:t>
                </a:r>
                <a:r>
                  <a:rPr lang="en-US" sz="2200" dirty="0" smtClean="0">
                    <a:latin typeface="Arial" pitchFamily="34" charset="0"/>
                    <a:cs typeface="Arial" pitchFamily="34" charset="0"/>
                  </a:rPr>
                  <a:t>=2M)</a:t>
                </a:r>
                <a:endParaRPr lang="en-GB" sz="2200" dirty="0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1609701" y="5996003"/>
                <a:ext cx="1834156" cy="40716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100000"/>
                </a:pPr>
                <a:r>
                  <a:rPr lang="en-US" sz="2200" dirty="0" smtClean="0">
                    <a:latin typeface="Arial" pitchFamily="34" charset="0"/>
                    <a:cs typeface="Arial" pitchFamily="34" charset="0"/>
                  </a:rPr>
                  <a:t>surface area </a:t>
                </a:r>
                <a:endParaRPr lang="en-GB" sz="2200" dirty="0"/>
              </a:p>
            </p:txBody>
          </p:sp>
          <p:pic>
            <p:nvPicPr>
              <p:cNvPr id="11" name="Picture 11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3752841" y="5067309"/>
                <a:ext cx="2952750" cy="676275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</p:pic>
          <p:sp>
            <p:nvSpPr>
              <p:cNvPr id="12" name="Rectangle 11"/>
              <p:cNvSpPr/>
              <p:nvPr/>
            </p:nvSpPr>
            <p:spPr>
              <a:xfrm>
                <a:off x="1538263" y="5281623"/>
                <a:ext cx="2100255" cy="40716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100000"/>
                </a:pPr>
                <a:r>
                  <a:rPr lang="en-US" sz="2200" dirty="0" smtClean="0">
                    <a:latin typeface="Arial" pitchFamily="34" charset="0"/>
                    <a:cs typeface="Arial" pitchFamily="34" charset="0"/>
                  </a:rPr>
                  <a:t>surface gravity </a:t>
                </a:r>
                <a:endParaRPr lang="en-GB" sz="2200" dirty="0"/>
              </a:p>
            </p:txBody>
          </p:sp>
          <p:pic>
            <p:nvPicPr>
              <p:cNvPr id="1029" name="Picture 5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7896245" y="4924433"/>
                <a:ext cx="1548713" cy="914399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</p:pic>
          <p:sp>
            <p:nvSpPr>
              <p:cNvPr id="15" name="Right Arrow 14"/>
              <p:cNvSpPr/>
              <p:nvPr/>
            </p:nvSpPr>
            <p:spPr>
              <a:xfrm>
                <a:off x="6967551" y="5210185"/>
                <a:ext cx="714380" cy="357190"/>
              </a:xfrm>
              <a:prstGeom prst="rightArrow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7" name="Rectangle 16"/>
            <p:cNvSpPr/>
            <p:nvPr/>
          </p:nvSpPr>
          <p:spPr>
            <a:xfrm>
              <a:off x="5967419" y="6067441"/>
              <a:ext cx="2351926" cy="4071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SzPct val="100000"/>
              </a:pPr>
              <a:r>
                <a:rPr lang="en-US" sz="2200" dirty="0" smtClean="0">
                  <a:latin typeface="Arial" pitchFamily="34" charset="0"/>
                  <a:cs typeface="Arial" pitchFamily="34" charset="0"/>
                </a:rPr>
                <a:t>never decreases </a:t>
              </a:r>
              <a:endParaRPr lang="en-GB" sz="2200" dirty="0"/>
            </a:p>
          </p:txBody>
        </p:sp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3681403" y="5924565"/>
              <a:ext cx="2009775" cy="70485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</p:pic>
      </p:grpSp>
      <p:grpSp>
        <p:nvGrpSpPr>
          <p:cNvPr id="29" name="Group 28"/>
          <p:cNvGrpSpPr/>
          <p:nvPr/>
        </p:nvGrpSpPr>
        <p:grpSpPr>
          <a:xfrm>
            <a:off x="1538263" y="6138879"/>
            <a:ext cx="7858180" cy="1138219"/>
            <a:chOff x="1538263" y="6138879"/>
            <a:chExt cx="7858180" cy="1138219"/>
          </a:xfrm>
        </p:grpSpPr>
        <p:sp>
          <p:nvSpPr>
            <p:cNvPr id="26" name="Rectangle 25"/>
            <p:cNvSpPr/>
            <p:nvPr/>
          </p:nvSpPr>
          <p:spPr>
            <a:xfrm>
              <a:off x="1538263" y="6138879"/>
              <a:ext cx="7858180" cy="11382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031" name="Picture 7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1895453" y="6353193"/>
              <a:ext cx="2445544" cy="70485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</p:pic>
        <p:pic>
          <p:nvPicPr>
            <p:cNvPr id="1032" name="Picture 8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6610361" y="6353193"/>
              <a:ext cx="2373313" cy="6477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</p:pic>
        <p:sp>
          <p:nvSpPr>
            <p:cNvPr id="24" name="Left-Right Arrow 23"/>
            <p:cNvSpPr/>
            <p:nvPr/>
          </p:nvSpPr>
          <p:spPr>
            <a:xfrm>
              <a:off x="4752973" y="6638945"/>
              <a:ext cx="1571636" cy="357190"/>
            </a:xfrm>
            <a:prstGeom prst="leftRightArrow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4681535" y="6210317"/>
              <a:ext cx="1596912" cy="3785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Bekenstein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?</a:t>
              </a:r>
              <a:endParaRPr lang="en-GB" sz="20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0"/>
          <p:cNvGrpSpPr/>
          <p:nvPr/>
        </p:nvGrpSpPr>
        <p:grpSpPr>
          <a:xfrm>
            <a:off x="3395651" y="209525"/>
            <a:ext cx="6386693" cy="4936835"/>
            <a:chOff x="904870" y="-4611688"/>
            <a:chExt cx="6671248" cy="5898100"/>
          </a:xfrm>
        </p:grpSpPr>
        <p:sp>
          <p:nvSpPr>
            <p:cNvPr id="2" name="Rectangle 1"/>
            <p:cNvSpPr/>
            <p:nvPr/>
          </p:nvSpPr>
          <p:spPr>
            <a:xfrm>
              <a:off x="904870" y="-4611688"/>
              <a:ext cx="3054484" cy="58909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b="1" u="sng" dirty="0" smtClean="0">
                  <a:latin typeface="Arial" pitchFamily="34" charset="0"/>
                  <a:cs typeface="Arial" pitchFamily="34" charset="0"/>
                </a:rPr>
                <a:t>Hawking (1974):</a:t>
              </a:r>
              <a:endParaRPr lang="en-GB" sz="2800" b="1" u="sng" dirty="0"/>
            </a:p>
          </p:txBody>
        </p:sp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068875" y="-1539164"/>
              <a:ext cx="4104148" cy="129438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</p:pic>
        <p:sp>
          <p:nvSpPr>
            <p:cNvPr id="5" name="Rectangle 4"/>
            <p:cNvSpPr/>
            <p:nvPr/>
          </p:nvSpPr>
          <p:spPr>
            <a:xfrm>
              <a:off x="3068875" y="423838"/>
              <a:ext cx="4507243" cy="8625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200" dirty="0" smtClean="0">
                  <a:latin typeface="Arial" pitchFamily="34" charset="0"/>
                  <a:cs typeface="Arial" pitchFamily="34" charset="0"/>
                </a:rPr>
                <a:t>derivation used QFT in curved </a:t>
              </a:r>
              <a:r>
                <a:rPr lang="en-US" sz="2200" dirty="0" err="1" smtClean="0">
                  <a:latin typeface="Arial" pitchFamily="34" charset="0"/>
                  <a:cs typeface="Arial" pitchFamily="34" charset="0"/>
                </a:rPr>
                <a:t>spacetime</a:t>
              </a:r>
              <a:endParaRPr lang="en-GB" sz="2200" dirty="0"/>
            </a:p>
          </p:txBody>
        </p:sp>
      </p:grpSp>
      <p:grpSp>
        <p:nvGrpSpPr>
          <p:cNvPr id="7" name="Group 14"/>
          <p:cNvGrpSpPr/>
          <p:nvPr/>
        </p:nvGrpSpPr>
        <p:grpSpPr>
          <a:xfrm>
            <a:off x="823883" y="6067441"/>
            <a:ext cx="8786874" cy="1094146"/>
            <a:chOff x="681008" y="2138351"/>
            <a:chExt cx="8786874" cy="1094146"/>
          </a:xfrm>
        </p:grpSpPr>
        <p:sp>
          <p:nvSpPr>
            <p:cNvPr id="4" name="Rectangle 3"/>
            <p:cNvSpPr/>
            <p:nvPr/>
          </p:nvSpPr>
          <p:spPr>
            <a:xfrm>
              <a:off x="1038198" y="2566979"/>
              <a:ext cx="8429684" cy="4071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SzPct val="100000"/>
              </a:pPr>
              <a:endParaRPr lang="en-GB" sz="2200" dirty="0"/>
            </a:p>
          </p:txBody>
        </p:sp>
        <p:sp>
          <p:nvSpPr>
            <p:cNvPr id="6" name="Rectangle 5"/>
            <p:cNvSpPr/>
            <p:nvPr/>
          </p:nvSpPr>
          <p:spPr>
            <a:xfrm>
              <a:off x="681008" y="2138351"/>
              <a:ext cx="8786874" cy="10941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400" u="sng" dirty="0" smtClean="0">
                  <a:latin typeface="Arial" pitchFamily="34" charset="0"/>
                  <a:cs typeface="Arial" pitchFamily="34" charset="0"/>
                </a:rPr>
                <a:t>Other approaches: 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Euclidean path integral approach, Tunneling approach, LQG, String theory, ….</a:t>
              </a:r>
              <a:endParaRPr lang="en-GB" sz="2400" dirty="0" smtClean="0"/>
            </a:p>
            <a:p>
              <a:endParaRPr lang="en-GB" sz="2200" u="sng" dirty="0"/>
            </a:p>
          </p:txBody>
        </p:sp>
      </p:grp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95321" y="2066913"/>
            <a:ext cx="4286280" cy="3669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8" name="Group 20"/>
          <p:cNvGrpSpPr/>
          <p:nvPr/>
        </p:nvGrpSpPr>
        <p:grpSpPr>
          <a:xfrm>
            <a:off x="752445" y="781029"/>
            <a:ext cx="8858312" cy="1071570"/>
            <a:chOff x="752445" y="781029"/>
            <a:chExt cx="8858312" cy="1071570"/>
          </a:xfrm>
        </p:grpSpPr>
        <p:sp>
          <p:nvSpPr>
            <p:cNvPr id="18" name="Rectangle 17"/>
            <p:cNvSpPr/>
            <p:nvPr/>
          </p:nvSpPr>
          <p:spPr>
            <a:xfrm>
              <a:off x="823883" y="781029"/>
              <a:ext cx="8429684" cy="7219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SzPct val="100000"/>
              </a:pPr>
              <a:r>
                <a:rPr lang="en-US" sz="2200" dirty="0" smtClean="0">
                  <a:latin typeface="Arial" pitchFamily="34" charset="0"/>
                  <a:cs typeface="Arial" pitchFamily="34" charset="0"/>
                </a:rPr>
                <a:t>When quantum effects are taken into account, black holes radiate away particles as black body.</a:t>
              </a:r>
              <a:endParaRPr lang="en-GB" sz="2200" dirty="0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752445" y="781029"/>
              <a:ext cx="8858312" cy="107157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109635" y="923905"/>
              <a:ext cx="8429684" cy="7793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SzPct val="100000"/>
              </a:pP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When quantum effects are taken into account, black holes radiate away particles as black body.</a:t>
              </a:r>
              <a:endParaRPr lang="en-GB" sz="24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>
          <a:xfrm>
            <a:off x="966759" y="495277"/>
            <a:ext cx="8577769" cy="5408063"/>
            <a:chOff x="823882" y="138086"/>
            <a:chExt cx="8577769" cy="5408063"/>
          </a:xfrm>
        </p:grpSpPr>
        <p:sp>
          <p:nvSpPr>
            <p:cNvPr id="3" name="Rectangle 2"/>
            <p:cNvSpPr/>
            <p:nvPr/>
          </p:nvSpPr>
          <p:spPr>
            <a:xfrm>
              <a:off x="2395518" y="138086"/>
              <a:ext cx="5047889" cy="49308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800" b="1" u="sng" dirty="0" smtClean="0">
                  <a:latin typeface="Arial" pitchFamily="34" charset="0"/>
                  <a:cs typeface="Arial" pitchFamily="34" charset="0"/>
                </a:rPr>
                <a:t>Black hole thermodynamics</a:t>
              </a:r>
              <a:endParaRPr lang="en-GB" sz="2800" b="1" u="sng" dirty="0"/>
            </a:p>
          </p:txBody>
        </p:sp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395518" y="1423971"/>
              <a:ext cx="5384445" cy="10735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181204" y="3209921"/>
              <a:ext cx="6076729" cy="11388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8" name="Rectangle 7"/>
            <p:cNvSpPr/>
            <p:nvPr/>
          </p:nvSpPr>
          <p:spPr>
            <a:xfrm>
              <a:off x="895320" y="781029"/>
              <a:ext cx="7415775" cy="4215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>
                <a:buSzPct val="100000"/>
                <a:buFont typeface="Arial" pitchFamily="34" charset="0"/>
                <a:buChar char="•"/>
              </a:pPr>
              <a:r>
                <a:rPr lang="en-CA" sz="2300" dirty="0" smtClean="0"/>
                <a:t>First law of black hole thermodynamics: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823882" y="2638417"/>
              <a:ext cx="5670887" cy="4215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>
                <a:buSzPct val="100000"/>
                <a:buFont typeface="Arial" pitchFamily="34" charset="0"/>
                <a:buChar char="•"/>
              </a:pPr>
              <a:r>
                <a:rPr lang="en-CA" sz="2300" dirty="0" err="1" smtClean="0"/>
                <a:t>Smarr</a:t>
              </a:r>
              <a:r>
                <a:rPr lang="en-CA" sz="2300" dirty="0" smtClean="0"/>
                <a:t>-Gibbs-</a:t>
              </a:r>
              <a:r>
                <a:rPr lang="en-CA" sz="2300" dirty="0" err="1" smtClean="0"/>
                <a:t>Duhem</a:t>
              </a:r>
              <a:r>
                <a:rPr lang="en-CA" sz="2300" dirty="0" smtClean="0"/>
                <a:t> relation:</a:t>
              </a: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895321" y="4495804"/>
              <a:ext cx="8506330" cy="4071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>
                <a:buSzPct val="100000"/>
                <a:buFont typeface="Arial" pitchFamily="34" charset="0"/>
                <a:buChar char="•"/>
              </a:pPr>
              <a:endParaRPr lang="en-CA" sz="2200" dirty="0" smtClean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395518" y="4995870"/>
              <a:ext cx="5143536" cy="55027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3200" b="1" u="sng" dirty="0" smtClean="0">
                  <a:latin typeface="Arial" pitchFamily="34" charset="0"/>
                  <a:cs typeface="Arial" pitchFamily="34" charset="0"/>
                </a:rPr>
                <a:t>Where is the </a:t>
              </a:r>
              <a:r>
                <a:rPr lang="en-US" sz="3200" b="1" u="sng" dirty="0" err="1" smtClean="0">
                  <a:latin typeface="Arial" pitchFamily="34" charset="0"/>
                  <a:cs typeface="Arial" pitchFamily="34" charset="0"/>
                </a:rPr>
                <a:t>PdV</a:t>
              </a:r>
              <a:r>
                <a:rPr lang="en-US" sz="3200" b="1" u="sng" dirty="0" smtClean="0">
                  <a:latin typeface="Arial" pitchFamily="34" charset="0"/>
                  <a:cs typeface="Arial" pitchFamily="34" charset="0"/>
                </a:rPr>
                <a:t> term?</a:t>
              </a:r>
              <a:endParaRPr lang="en-GB" sz="3200" b="1" u="sng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502221" y="801888"/>
            <a:ext cx="8715435" cy="962015"/>
          </a:xfrm>
          <a:prstGeom prst="rect">
            <a:avLst/>
          </a:prstGeom>
          <a:noFill/>
          <a:ln w="36000">
            <a:noFill/>
            <a:round/>
            <a:headEnd type="triangle" w="med" len="med"/>
            <a:tailEnd/>
          </a:ln>
          <a:effectLst/>
        </p:spPr>
        <p:txBody>
          <a:bodyPr wrap="square" lIns="90000" tIns="45000" rIns="90000" bIns="45000">
            <a:spAutoFit/>
          </a:bodyPr>
          <a:lstStyle/>
          <a:p>
            <a:pPr marL="1028700" indent="-1028700" algn="ctr">
              <a:lnSpc>
                <a:spcPct val="137000"/>
              </a:lnSpc>
              <a:buClr>
                <a:srgbClr val="92D050"/>
              </a:buClr>
              <a:buSzPct val="100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en-GB" sz="4600" b="1" u="sng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ii) Pressure-volume </a:t>
            </a:r>
            <a:r>
              <a:rPr lang="en-GB" sz="4600" b="1" u="sng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4" charset="0"/>
              </a:rPr>
              <a:t>term</a:t>
            </a:r>
            <a:endParaRPr lang="en-GB" sz="4600" b="1" u="sng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726357" y="2485281"/>
            <a:ext cx="6742532" cy="3938210"/>
            <a:chOff x="2181205" y="3638549"/>
            <a:chExt cx="6286544" cy="3571900"/>
          </a:xfrm>
        </p:grpSpPr>
        <p:pic>
          <p:nvPicPr>
            <p:cNvPr id="11266" name="Picture 2" descr="http://2012books.lardbucket.org/books/principles-of-general-chemistry-v1.0m/section_14/a433792ac2caa29995f55547b9d15918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252643" y="3638549"/>
              <a:ext cx="6215106" cy="3534785"/>
            </a:xfrm>
            <a:prstGeom prst="rect">
              <a:avLst/>
            </a:prstGeom>
            <a:noFill/>
          </p:spPr>
        </p:pic>
        <p:sp>
          <p:nvSpPr>
            <p:cNvPr id="4" name="Rectangle 3"/>
            <p:cNvSpPr/>
            <p:nvPr/>
          </p:nvSpPr>
          <p:spPr>
            <a:xfrm>
              <a:off x="2181205" y="6710383"/>
              <a:ext cx="6286544" cy="5000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Rectangle 4"/>
            <p:cNvSpPr/>
            <p:nvPr/>
          </p:nvSpPr>
          <p:spPr>
            <a:xfrm>
              <a:off x="6181733" y="4352929"/>
              <a:ext cx="785818" cy="8079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50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Symbol" pitchFamily="18" charset="2"/>
                </a:rPr>
                <a:t>L</a:t>
              </a:r>
              <a:endParaRPr lang="en-GB" sz="50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538131" y="638153"/>
            <a:ext cx="9072626" cy="5715040"/>
            <a:chOff x="538131" y="423839"/>
            <a:chExt cx="9072626" cy="5786478"/>
          </a:xfrm>
        </p:grpSpPr>
        <p:sp>
          <p:nvSpPr>
            <p:cNvPr id="13" name="Rectangle 12"/>
            <p:cNvSpPr/>
            <p:nvPr/>
          </p:nvSpPr>
          <p:spPr>
            <a:xfrm>
              <a:off x="538131" y="423839"/>
              <a:ext cx="9072626" cy="578647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" name="Rectangle 2"/>
            <p:cNvSpPr/>
            <p:nvPr/>
          </p:nvSpPr>
          <p:spPr>
            <a:xfrm>
              <a:off x="3967155" y="785494"/>
              <a:ext cx="2428892" cy="6151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3600" b="1" u="sng" dirty="0" smtClean="0">
                  <a:latin typeface="Arial" pitchFamily="34" charset="0"/>
                  <a:cs typeface="Arial" pitchFamily="34" charset="0"/>
                </a:rPr>
                <a:t>Proposal</a:t>
              </a:r>
              <a:endParaRPr lang="en-GB" sz="3600" b="1" u="sng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95321" y="1709723"/>
              <a:ext cx="8501122" cy="38608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SzPct val="100000"/>
                <a:buFont typeface="Arial" pitchFamily="34" charset="0"/>
                <a:buChar char="•"/>
              </a:pPr>
              <a:r>
                <a:rPr lang="en-US" sz="2600" dirty="0" smtClean="0">
                  <a:latin typeface="Arial" pitchFamily="34" charset="0"/>
                  <a:cs typeface="Arial" pitchFamily="34" charset="0"/>
                </a:rPr>
                <a:t> Consider an asymptotically </a:t>
              </a:r>
              <a:r>
                <a:rPr lang="en-US" sz="2600" dirty="0" err="1" smtClean="0">
                  <a:latin typeface="Arial" pitchFamily="34" charset="0"/>
                  <a:cs typeface="Arial" pitchFamily="34" charset="0"/>
                </a:rPr>
                <a:t>AdS</a:t>
              </a:r>
              <a:r>
                <a:rPr lang="en-US" sz="2600" dirty="0" smtClean="0">
                  <a:latin typeface="Arial" pitchFamily="34" charset="0"/>
                  <a:cs typeface="Arial" pitchFamily="34" charset="0"/>
                </a:rPr>
                <a:t> black hole </a:t>
              </a:r>
              <a:r>
                <a:rPr lang="en-US" sz="2600" dirty="0" err="1" smtClean="0">
                  <a:latin typeface="Arial" pitchFamily="34" charset="0"/>
                  <a:cs typeface="Arial" pitchFamily="34" charset="0"/>
                </a:rPr>
                <a:t>spacetime</a:t>
              </a:r>
              <a:endParaRPr lang="en-GB" sz="2600" dirty="0" smtClean="0">
                <a:latin typeface="Arial" pitchFamily="34" charset="0"/>
                <a:cs typeface="Arial" pitchFamily="34" charset="0"/>
              </a:endParaRPr>
            </a:p>
            <a:p>
              <a:pPr>
                <a:buSzPct val="100000"/>
                <a:buFont typeface="Arial" pitchFamily="34" charset="0"/>
                <a:buChar char="•"/>
              </a:pPr>
              <a:endParaRPr lang="en-GB" sz="2600" dirty="0" smtClean="0">
                <a:latin typeface="Arial" pitchFamily="34" charset="0"/>
                <a:cs typeface="Arial" pitchFamily="34" charset="0"/>
              </a:endParaRPr>
            </a:p>
            <a:p>
              <a:pPr>
                <a:buSzPct val="100000"/>
                <a:buFont typeface="Arial" pitchFamily="34" charset="0"/>
                <a:buChar char="•"/>
              </a:pPr>
              <a:r>
                <a:rPr lang="en-GB" sz="26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600" dirty="0" smtClean="0">
                  <a:latin typeface="Arial" pitchFamily="34" charset="0"/>
                  <a:cs typeface="Arial" pitchFamily="34" charset="0"/>
                </a:rPr>
                <a:t>Identify the cosmological constant with a thermodynamic pressure</a:t>
              </a:r>
            </a:p>
            <a:p>
              <a:pPr>
                <a:buSzPct val="100000"/>
                <a:buFont typeface="Arial" pitchFamily="34" charset="0"/>
                <a:buChar char="•"/>
              </a:pPr>
              <a:endParaRPr lang="en-US" sz="2600" dirty="0" smtClean="0">
                <a:latin typeface="Arial" pitchFamily="34" charset="0"/>
                <a:cs typeface="Arial" pitchFamily="34" charset="0"/>
              </a:endParaRPr>
            </a:p>
            <a:p>
              <a:pPr>
                <a:buSzPct val="100000"/>
                <a:buFont typeface="Arial" pitchFamily="34" charset="0"/>
                <a:buChar char="•"/>
              </a:pPr>
              <a:endParaRPr lang="en-US" sz="2600" dirty="0" smtClean="0">
                <a:latin typeface="Arial" pitchFamily="34" charset="0"/>
                <a:cs typeface="Arial" pitchFamily="34" charset="0"/>
              </a:endParaRPr>
            </a:p>
            <a:p>
              <a:pPr>
                <a:buSzPct val="100000"/>
                <a:buFont typeface="Arial" pitchFamily="34" charset="0"/>
                <a:buChar char="•"/>
              </a:pPr>
              <a:endParaRPr lang="en-US" sz="2600" dirty="0" smtClean="0">
                <a:latin typeface="Arial" pitchFamily="34" charset="0"/>
                <a:cs typeface="Arial" pitchFamily="34" charset="0"/>
              </a:endParaRPr>
            </a:p>
            <a:p>
              <a:pPr>
                <a:buSzPct val="100000"/>
                <a:buFont typeface="Arial" pitchFamily="34" charset="0"/>
                <a:buChar char="•"/>
              </a:pPr>
              <a:endParaRPr lang="en-US" sz="2600" dirty="0" smtClean="0">
                <a:latin typeface="Arial" pitchFamily="34" charset="0"/>
                <a:cs typeface="Arial" pitchFamily="34" charset="0"/>
              </a:endParaRPr>
            </a:p>
            <a:p>
              <a:pPr>
                <a:buSzPct val="100000"/>
                <a:buFont typeface="Arial" pitchFamily="34" charset="0"/>
                <a:buChar char="•"/>
              </a:pPr>
              <a:endParaRPr lang="en-US" sz="2600" dirty="0" smtClean="0">
                <a:latin typeface="Arial" pitchFamily="34" charset="0"/>
                <a:cs typeface="Arial" pitchFamily="34" charset="0"/>
              </a:endParaRPr>
            </a:p>
            <a:p>
              <a:pPr>
                <a:buSzPct val="100000"/>
                <a:buFont typeface="Arial" pitchFamily="34" charset="0"/>
                <a:buChar char="•"/>
              </a:pPr>
              <a:r>
                <a:rPr lang="en-US" sz="2600" dirty="0" smtClean="0">
                  <a:latin typeface="Arial" pitchFamily="34" charset="0"/>
                  <a:cs typeface="Arial" pitchFamily="34" charset="0"/>
                </a:rPr>
                <a:t> Allow this to be a “dynamical” quantity</a:t>
              </a:r>
              <a:endParaRPr lang="en-GB" sz="2600" dirty="0"/>
            </a:p>
          </p:txBody>
        </p:sp>
        <p:pic>
          <p:nvPicPr>
            <p:cNvPr id="7170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324213" y="3461740"/>
              <a:ext cx="4193100" cy="117611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9413</TotalTime>
  <Words>1311</Words>
  <Application>Microsoft Office PowerPoint</Application>
  <PresentationFormat>Custom</PresentationFormat>
  <Paragraphs>210</Paragraphs>
  <Slides>30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0" baseType="lpstr">
      <vt:lpstr>Arial Unicode MS</vt:lpstr>
      <vt:lpstr>Arial</vt:lpstr>
      <vt:lpstr>Britannic Bold</vt:lpstr>
      <vt:lpstr>Calibri</vt:lpstr>
      <vt:lpstr>Chalkboard</vt:lpstr>
      <vt:lpstr>Comic Sans MS</vt:lpstr>
      <vt:lpstr>Symbol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david kubiznak</dc:creator>
  <cp:lastModifiedBy>dkubiznak</cp:lastModifiedBy>
  <cp:revision>1240</cp:revision>
  <dcterms:modified xsi:type="dcterms:W3CDTF">2015-06-15T00:23:13Z</dcterms:modified>
</cp:coreProperties>
</file>