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3" r:id="rId1"/>
    <p:sldMasterId id="2147484748" r:id="rId2"/>
    <p:sldMasterId id="2147484763" r:id="rId3"/>
    <p:sldMasterId id="2147484778" r:id="rId4"/>
  </p:sldMasterIdLst>
  <p:notesMasterIdLst>
    <p:notesMasterId r:id="rId49"/>
  </p:notesMasterIdLst>
  <p:handoutMasterIdLst>
    <p:handoutMasterId r:id="rId50"/>
  </p:handoutMasterIdLst>
  <p:sldIdLst>
    <p:sldId id="799" r:id="rId5"/>
    <p:sldId id="983" r:id="rId6"/>
    <p:sldId id="988" r:id="rId7"/>
    <p:sldId id="1076" r:id="rId8"/>
    <p:sldId id="1035" r:id="rId9"/>
    <p:sldId id="1032" r:id="rId10"/>
    <p:sldId id="1036" r:id="rId11"/>
    <p:sldId id="1037" r:id="rId12"/>
    <p:sldId id="1038" r:id="rId13"/>
    <p:sldId id="1039" r:id="rId14"/>
    <p:sldId id="1040" r:id="rId15"/>
    <p:sldId id="1041" r:id="rId16"/>
    <p:sldId id="1043" r:id="rId17"/>
    <p:sldId id="1047" r:id="rId18"/>
    <p:sldId id="1044" r:id="rId19"/>
    <p:sldId id="1046" r:id="rId20"/>
    <p:sldId id="1063" r:id="rId21"/>
    <p:sldId id="1050" r:id="rId22"/>
    <p:sldId id="1049" r:id="rId23"/>
    <p:sldId id="1051" r:id="rId24"/>
    <p:sldId id="1052" r:id="rId25"/>
    <p:sldId id="1053" r:id="rId26"/>
    <p:sldId id="1058" r:id="rId27"/>
    <p:sldId id="1059" r:id="rId28"/>
    <p:sldId id="1061" r:id="rId29"/>
    <p:sldId id="1055" r:id="rId30"/>
    <p:sldId id="1062" r:id="rId31"/>
    <p:sldId id="1075" r:id="rId32"/>
    <p:sldId id="996" r:id="rId33"/>
    <p:sldId id="998" r:id="rId34"/>
    <p:sldId id="1048" r:id="rId35"/>
    <p:sldId id="1067" r:id="rId36"/>
    <p:sldId id="1010" r:id="rId37"/>
    <p:sldId id="999" r:id="rId38"/>
    <p:sldId id="1077" r:id="rId39"/>
    <p:sldId id="1068" r:id="rId40"/>
    <p:sldId id="1027" r:id="rId41"/>
    <p:sldId id="1070" r:id="rId42"/>
    <p:sldId id="1072" r:id="rId43"/>
    <p:sldId id="1071" r:id="rId44"/>
    <p:sldId id="1066" r:id="rId45"/>
    <p:sldId id="1029" r:id="rId46"/>
    <p:sldId id="1065" r:id="rId47"/>
    <p:sldId id="952" r:id="rId48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adi Canepa" initials="A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4946"/>
    <a:srgbClr val="113F7C"/>
    <a:srgbClr val="004080"/>
    <a:srgbClr val="FFFFFF"/>
    <a:srgbClr val="A02A17"/>
    <a:srgbClr val="0033CC"/>
    <a:srgbClr val="3366CC"/>
    <a:srgbClr val="0099FF"/>
    <a:srgbClr val="0000FF"/>
    <a:srgbClr val="EAE6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35" autoAdjust="0"/>
    <p:restoredTop sz="91461" autoAdjust="0"/>
  </p:normalViewPr>
  <p:slideViewPr>
    <p:cSldViewPr snapToGrid="0" snapToObjects="1">
      <p:cViewPr varScale="1">
        <p:scale>
          <a:sx n="60" d="100"/>
          <a:sy n="60" d="100"/>
        </p:scale>
        <p:origin x="-1100" y="-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3156"/>
    </p:cViewPr>
  </p:sorterViewPr>
  <p:notesViewPr>
    <p:cSldViewPr snapToGrid="0" snapToObjects="1">
      <p:cViewPr varScale="1">
        <p:scale>
          <a:sx n="63" d="100"/>
          <a:sy n="63" d="100"/>
        </p:scale>
        <p:origin x="-3082" y="-67"/>
      </p:cViewPr>
      <p:guideLst>
        <p:guide orient="horz" pos="3024"/>
        <p:guide pos="2304"/>
      </p:guideLst>
    </p:cSldViewPr>
  </p:notesViewPr>
  <p:gridSpacing cx="76330" cy="7633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commentAuthors" Target="commentAuthors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oehlke\Documents\paper%20solution%20target\overview%20for%20pap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Y-86 DOTA-NHS-Ester</c:v>
          </c:tx>
          <c:spPr>
            <a:ln>
              <a:solidFill>
                <a:srgbClr val="95938E"/>
              </a:solidFill>
            </a:ln>
          </c:spPr>
          <c:marker>
            <c:spPr>
              <a:solidFill>
                <a:srgbClr val="95938E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radiolabelling!$I$37:$I$40</c:f>
                <c:numCache>
                  <c:formatCode>General</c:formatCode>
                  <c:ptCount val="4"/>
                  <c:pt idx="0">
                    <c:v>1.3921221210798995</c:v>
                  </c:pt>
                  <c:pt idx="1">
                    <c:v>0.96633344831550283</c:v>
                  </c:pt>
                  <c:pt idx="2">
                    <c:v>2.9699101557679026</c:v>
                  </c:pt>
                  <c:pt idx="3">
                    <c:v>1.6526218563240644</c:v>
                  </c:pt>
                </c:numCache>
              </c:numRef>
            </c:plus>
            <c:minus>
              <c:numRef>
                <c:f>radiolabelling!$I$37:$I$40</c:f>
                <c:numCache>
                  <c:formatCode>General</c:formatCode>
                  <c:ptCount val="4"/>
                  <c:pt idx="0">
                    <c:v>1.3921221210798995</c:v>
                  </c:pt>
                  <c:pt idx="1">
                    <c:v>0.96633344831550283</c:v>
                  </c:pt>
                  <c:pt idx="2">
                    <c:v>2.9699101557679026</c:v>
                  </c:pt>
                  <c:pt idx="3">
                    <c:v>1.6526218563240644</c:v>
                  </c:pt>
                </c:numCache>
              </c:numRef>
            </c:minus>
          </c:errBars>
          <c:xVal>
            <c:numRef>
              <c:f>radiolabelling!$G$37:$G$40</c:f>
              <c:numCache>
                <c:formatCode>0.00</c:formatCode>
                <c:ptCount val="4"/>
                <c:pt idx="0">
                  <c:v>117.64705882352941</c:v>
                </c:pt>
                <c:pt idx="1">
                  <c:v>19.607843137254903</c:v>
                </c:pt>
                <c:pt idx="2">
                  <c:v>9.0909090909090917</c:v>
                </c:pt>
                <c:pt idx="3">
                  <c:v>4.7619047619047619</c:v>
                </c:pt>
              </c:numCache>
            </c:numRef>
          </c:xVal>
          <c:yVal>
            <c:numRef>
              <c:f>radiolabelling!$H$37:$H$40</c:f>
              <c:numCache>
                <c:formatCode>0.00</c:formatCode>
                <c:ptCount val="4"/>
                <c:pt idx="0">
                  <c:v>95.289000000000001</c:v>
                </c:pt>
                <c:pt idx="1">
                  <c:v>94.797333333333327</c:v>
                </c:pt>
                <c:pt idx="2">
                  <c:v>48.260666666666658</c:v>
                </c:pt>
                <c:pt idx="3">
                  <c:v>20.141000000000002</c:v>
                </c:pt>
              </c:numCache>
            </c:numRef>
          </c:yVal>
          <c:smooth val="0"/>
        </c:ser>
        <c:ser>
          <c:idx val="1"/>
          <c:order val="1"/>
          <c:tx>
            <c:v>Zr-89 DFO</c:v>
          </c:tx>
          <c:spPr>
            <a:ln>
              <a:solidFill>
                <a:srgbClr val="D090B2"/>
              </a:solidFill>
            </a:ln>
          </c:spPr>
          <c:marker>
            <c:spPr>
              <a:solidFill>
                <a:srgbClr val="D090B2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radiolabelling!$Y$4:$Y$8</c:f>
                <c:numCache>
                  <c:formatCode>General</c:formatCode>
                  <c:ptCount val="5"/>
                  <c:pt idx="0">
                    <c:v>18.846793334004282</c:v>
                  </c:pt>
                  <c:pt idx="1">
                    <c:v>15.530175828058633</c:v>
                  </c:pt>
                  <c:pt idx="2">
                    <c:v>6.0820792828944539</c:v>
                  </c:pt>
                  <c:pt idx="3">
                    <c:v>3.7220455630585492</c:v>
                  </c:pt>
                  <c:pt idx="4">
                    <c:v>1.4140246367202991</c:v>
                  </c:pt>
                </c:numCache>
              </c:numRef>
            </c:plus>
            <c:minus>
              <c:numRef>
                <c:f>radiolabelling!$Y$4:$Y$8</c:f>
                <c:numCache>
                  <c:formatCode>General</c:formatCode>
                  <c:ptCount val="5"/>
                  <c:pt idx="0">
                    <c:v>18.846793334004282</c:v>
                  </c:pt>
                  <c:pt idx="1">
                    <c:v>15.530175828058633</c:v>
                  </c:pt>
                  <c:pt idx="2">
                    <c:v>6.0820792828944539</c:v>
                  </c:pt>
                  <c:pt idx="3">
                    <c:v>3.7220455630585492</c:v>
                  </c:pt>
                  <c:pt idx="4">
                    <c:v>1.4140246367202991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radiolabelling!$U$4:$U$8</c:f>
              <c:numCache>
                <c:formatCode>0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50</c:v>
                </c:pt>
                <c:pt idx="3">
                  <c:v>100</c:v>
                </c:pt>
                <c:pt idx="4">
                  <c:v>150</c:v>
                </c:pt>
              </c:numCache>
            </c:numRef>
          </c:xVal>
          <c:yVal>
            <c:numRef>
              <c:f>radiolabelling!$X$4:$X$8</c:f>
              <c:numCache>
                <c:formatCode>0</c:formatCode>
                <c:ptCount val="5"/>
                <c:pt idx="0">
                  <c:v>64.134936239375619</c:v>
                </c:pt>
                <c:pt idx="1">
                  <c:v>74.573202478241456</c:v>
                </c:pt>
                <c:pt idx="2">
                  <c:v>92.153508304751796</c:v>
                </c:pt>
                <c:pt idx="3">
                  <c:v>97.137962092731826</c:v>
                </c:pt>
                <c:pt idx="4">
                  <c:v>98.536153883427872</c:v>
                </c:pt>
              </c:numCache>
            </c:numRef>
          </c:yVal>
          <c:smooth val="0"/>
        </c:ser>
        <c:ser>
          <c:idx val="2"/>
          <c:order val="2"/>
          <c:tx>
            <c:v>Ga-68 DOTA-NHS-Ester</c:v>
          </c:tx>
          <c:spPr>
            <a:ln>
              <a:solidFill>
                <a:srgbClr val="89A9D7"/>
              </a:solidFill>
            </a:ln>
          </c:spPr>
          <c:marker>
            <c:spPr>
              <a:solidFill>
                <a:srgbClr val="89A9D7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radiolabelling!$I$56:$I$58</c:f>
                <c:numCache>
                  <c:formatCode>General</c:formatCode>
                  <c:ptCount val="3"/>
                  <c:pt idx="0">
                    <c:v>2.0875782620060059</c:v>
                  </c:pt>
                  <c:pt idx="1">
                    <c:v>1.5215125150104161</c:v>
                  </c:pt>
                  <c:pt idx="2">
                    <c:v>8.9377034522298082</c:v>
                  </c:pt>
                </c:numCache>
              </c:numRef>
            </c:plus>
            <c:minus>
              <c:numRef>
                <c:f>radiolabelling!$I$56:$I$58</c:f>
                <c:numCache>
                  <c:formatCode>General</c:formatCode>
                  <c:ptCount val="3"/>
                  <c:pt idx="0">
                    <c:v>2.0875782620060059</c:v>
                  </c:pt>
                  <c:pt idx="1">
                    <c:v>1.5215125150104161</c:v>
                  </c:pt>
                  <c:pt idx="2">
                    <c:v>8.9377034522298082</c:v>
                  </c:pt>
                </c:numCache>
              </c:numRef>
            </c:minus>
          </c:errBars>
          <c:xVal>
            <c:numRef>
              <c:f>radiolabelling!$G$56:$G$58</c:f>
              <c:numCache>
                <c:formatCode>0.00</c:formatCode>
                <c:ptCount val="3"/>
                <c:pt idx="0">
                  <c:v>166.66666666666669</c:v>
                </c:pt>
                <c:pt idx="1">
                  <c:v>90.909090909090907</c:v>
                </c:pt>
                <c:pt idx="2">
                  <c:v>47.61904761904762</c:v>
                </c:pt>
              </c:numCache>
            </c:numRef>
          </c:xVal>
          <c:yVal>
            <c:numRef>
              <c:f>radiolabelling!$H$56:$H$58</c:f>
              <c:numCache>
                <c:formatCode>0.00</c:formatCode>
                <c:ptCount val="3"/>
                <c:pt idx="0">
                  <c:v>87.935999999999993</c:v>
                </c:pt>
                <c:pt idx="1">
                  <c:v>86.668333333333337</c:v>
                </c:pt>
                <c:pt idx="2">
                  <c:v>63.117999999999995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9102208"/>
        <c:axId val="129104128"/>
      </c:scatterChart>
      <c:valAx>
        <c:axId val="1291022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 b="0">
                    <a:latin typeface="+mj-lt"/>
                  </a:defRPr>
                </a:pPr>
                <a:r>
                  <a:rPr lang="en-US" sz="1400" b="0">
                    <a:latin typeface="+mj-lt"/>
                  </a:rPr>
                  <a:t>ligand conc. (µM)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j-lt"/>
              </a:defRPr>
            </a:pPr>
            <a:endParaRPr lang="en-US"/>
          </a:p>
        </c:txPr>
        <c:crossAx val="129104128"/>
        <c:crosses val="autoZero"/>
        <c:crossBetween val="midCat"/>
      </c:valAx>
      <c:valAx>
        <c:axId val="12910412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 b="0">
                    <a:latin typeface="+mj-lt"/>
                  </a:defRPr>
                </a:pPr>
                <a:r>
                  <a:rPr lang="en-US" sz="1400" b="0">
                    <a:latin typeface="+mj-lt"/>
                  </a:rPr>
                  <a:t>radiolchemical yield (%)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j-lt"/>
              </a:defRPr>
            </a:pPr>
            <a:endParaRPr lang="en-US"/>
          </a:p>
        </c:txPr>
        <c:crossAx val="1291022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619006732579864"/>
          <c:y val="0.35989418963177627"/>
          <c:w val="0.33668578265039056"/>
          <c:h val="0.47882966887466794"/>
        </c:manualLayout>
      </c:layout>
      <c:overlay val="0"/>
      <c:txPr>
        <a:bodyPr/>
        <a:lstStyle/>
        <a:p>
          <a:pPr>
            <a:defRPr sz="1400">
              <a:latin typeface="+mj-lt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3170584" cy="480388"/>
          </a:xfrm>
          <a:prstGeom prst="rect">
            <a:avLst/>
          </a:prstGeom>
        </p:spPr>
        <p:txBody>
          <a:bodyPr vert="horz" wrap="square" lIns="96591" tIns="48295" rIns="96591" bIns="4829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963" y="2"/>
            <a:ext cx="3170584" cy="480388"/>
          </a:xfrm>
          <a:prstGeom prst="rect">
            <a:avLst/>
          </a:prstGeom>
        </p:spPr>
        <p:txBody>
          <a:bodyPr vert="horz" wrap="square" lIns="96591" tIns="48295" rIns="96591" bIns="4829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fld id="{F1CF849D-D631-4242-B570-E9574C909868}" type="datetime1">
              <a:rPr lang="en-US"/>
              <a:pPr>
                <a:defRPr/>
              </a:pPr>
              <a:t>6/16/2015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119176"/>
            <a:ext cx="3170584" cy="480388"/>
          </a:xfrm>
          <a:prstGeom prst="rect">
            <a:avLst/>
          </a:prstGeom>
        </p:spPr>
        <p:txBody>
          <a:bodyPr vert="horz" wrap="square" lIns="96591" tIns="48295" rIns="96591" bIns="4829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963" y="9119176"/>
            <a:ext cx="3170584" cy="480388"/>
          </a:xfrm>
          <a:prstGeom prst="rect">
            <a:avLst/>
          </a:prstGeom>
        </p:spPr>
        <p:txBody>
          <a:bodyPr vert="horz" wrap="square" lIns="96591" tIns="48295" rIns="96591" bIns="4829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fld id="{11D457D6-64D4-4326-B25B-4C9C35E4C9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1145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3170584" cy="480388"/>
          </a:xfrm>
          <a:prstGeom prst="rect">
            <a:avLst/>
          </a:prstGeom>
        </p:spPr>
        <p:txBody>
          <a:bodyPr vert="horz" wrap="square" lIns="96591" tIns="48295" rIns="96591" bIns="4829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2963" y="2"/>
            <a:ext cx="3170584" cy="480388"/>
          </a:xfrm>
          <a:prstGeom prst="rect">
            <a:avLst/>
          </a:prstGeom>
        </p:spPr>
        <p:txBody>
          <a:bodyPr vert="horz" wrap="square" lIns="96591" tIns="48295" rIns="96591" bIns="4829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fld id="{146DC699-5F44-4B5D-8B5B-56F9A85FAC1A}" type="datetime1">
              <a:rPr lang="en-US"/>
              <a:pPr>
                <a:defRPr/>
              </a:pPr>
              <a:t>6/16/2015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7550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6591" tIns="48295" rIns="96591" bIns="48295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0529" y="4559587"/>
            <a:ext cx="5854149" cy="4321852"/>
          </a:xfrm>
          <a:prstGeom prst="rect">
            <a:avLst/>
          </a:prstGeom>
        </p:spPr>
        <p:txBody>
          <a:bodyPr vert="horz" wrap="square" lIns="96591" tIns="48295" rIns="96591" bIns="4829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119176"/>
            <a:ext cx="3170584" cy="480388"/>
          </a:xfrm>
          <a:prstGeom prst="rect">
            <a:avLst/>
          </a:prstGeom>
        </p:spPr>
        <p:txBody>
          <a:bodyPr vert="horz" wrap="square" lIns="96591" tIns="48295" rIns="96591" bIns="4829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2963" y="9119176"/>
            <a:ext cx="3170584" cy="480388"/>
          </a:xfrm>
          <a:prstGeom prst="rect">
            <a:avLst/>
          </a:prstGeom>
        </p:spPr>
        <p:txBody>
          <a:bodyPr vert="horz" wrap="square" lIns="96591" tIns="48295" rIns="96591" bIns="4829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fld id="{B3A133B9-F577-48D9-B3D0-4B32AD122A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212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A133B9-F577-48D9-B3D0-4B32AD122A3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98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147102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300" dirty="0"/>
              <a:t>production parameters and yields listed in the table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072186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dirty="0" smtClean="0">
                <a:solidFill>
                  <a:srgbClr val="4F4946"/>
                </a:solidFill>
                <a:latin typeface="Times New Roman" pitchFamily="18" charset="0"/>
                <a:cs typeface="Times New Roman" pitchFamily="18" charset="0"/>
              </a:rPr>
              <a:t>No unexpected inventory. No other astatine isotopes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A133B9-F577-48D9-B3D0-4B32AD122A32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624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Direct on-target</a:t>
            </a:r>
            <a:r>
              <a:rPr lang="en-US" baseline="0" dirty="0" smtClean="0"/>
              <a:t> production of Tc-99m has already been accomplished through proof-of-principle experiments – bypasses need for generator</a:t>
            </a:r>
          </a:p>
          <a:p>
            <a:r>
              <a:rPr lang="en-US" baseline="0" dirty="0" smtClean="0"/>
              <a:t>Similar approach can be used for Tc-94m since only difference is target material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8D138-70C8-4BEB-A430-C37DA43886F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TR19:</a:t>
            </a:r>
            <a:r>
              <a:rPr lang="en-CA" baseline="0" dirty="0" smtClean="0"/>
              <a:t> Upgrade included new </a:t>
            </a:r>
            <a:r>
              <a:rPr lang="en-CA" baseline="0" dirty="0" err="1" smtClean="0"/>
              <a:t>beamline</a:t>
            </a:r>
            <a:r>
              <a:rPr lang="en-CA" baseline="0" dirty="0" smtClean="0"/>
              <a:t>, 300 </a:t>
            </a:r>
            <a:r>
              <a:rPr lang="en-CA" baseline="0" dirty="0" err="1" smtClean="0"/>
              <a:t>uA</a:t>
            </a:r>
            <a:r>
              <a:rPr lang="en-CA" baseline="0" dirty="0" smtClean="0"/>
              <a:t> capabilities</a:t>
            </a:r>
          </a:p>
          <a:p>
            <a:r>
              <a:rPr lang="en-CA" baseline="0" dirty="0" err="1" smtClean="0"/>
              <a:t>PETtrace</a:t>
            </a:r>
            <a:r>
              <a:rPr lang="en-CA" baseline="0" dirty="0" smtClean="0"/>
              <a:t>: 130 </a:t>
            </a:r>
            <a:r>
              <a:rPr lang="en-CA" baseline="0" dirty="0" err="1" smtClean="0"/>
              <a:t>uA</a:t>
            </a:r>
            <a:r>
              <a:rPr lang="en-CA" baseline="0" dirty="0" smtClean="0"/>
              <a:t> capabilities (limited by regulator), technically 160 </a:t>
            </a:r>
            <a:r>
              <a:rPr lang="en-CA" baseline="0" dirty="0" err="1" smtClean="0"/>
              <a:t>uA</a:t>
            </a:r>
            <a:r>
              <a:rPr lang="en-CA" baseline="0" dirty="0" smtClean="0"/>
              <a:t>, some components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DFB216-66E3-514B-BDCF-9CBADA758BD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514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TR19:</a:t>
            </a:r>
            <a:r>
              <a:rPr lang="en-CA" baseline="0" dirty="0" smtClean="0"/>
              <a:t> Upgrade included new </a:t>
            </a:r>
            <a:r>
              <a:rPr lang="en-CA" baseline="0" dirty="0" err="1" smtClean="0"/>
              <a:t>beamline</a:t>
            </a:r>
            <a:r>
              <a:rPr lang="en-CA" baseline="0" dirty="0" smtClean="0"/>
              <a:t>, 300 </a:t>
            </a:r>
            <a:r>
              <a:rPr lang="en-CA" baseline="0" dirty="0" err="1" smtClean="0"/>
              <a:t>uA</a:t>
            </a:r>
            <a:r>
              <a:rPr lang="en-CA" baseline="0" dirty="0" smtClean="0"/>
              <a:t> capabilities</a:t>
            </a:r>
          </a:p>
          <a:p>
            <a:r>
              <a:rPr lang="en-CA" baseline="0" dirty="0" err="1" smtClean="0"/>
              <a:t>PETtrace</a:t>
            </a:r>
            <a:r>
              <a:rPr lang="en-CA" baseline="0" dirty="0" smtClean="0"/>
              <a:t>: 130 </a:t>
            </a:r>
            <a:r>
              <a:rPr lang="en-CA" baseline="0" dirty="0" err="1" smtClean="0"/>
              <a:t>uA</a:t>
            </a:r>
            <a:r>
              <a:rPr lang="en-CA" baseline="0" dirty="0" smtClean="0"/>
              <a:t> capabilities (limited by regulator), technically 160 </a:t>
            </a:r>
            <a:r>
              <a:rPr lang="en-CA" baseline="0" dirty="0" err="1" smtClean="0"/>
              <a:t>uA</a:t>
            </a:r>
            <a:r>
              <a:rPr lang="en-CA" baseline="0" dirty="0" smtClean="0"/>
              <a:t>, some components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DFB216-66E3-514B-BDCF-9CBADA758BD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514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Change pictures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82332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63818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Here is the summarize of the irradiation</a:t>
            </a:r>
            <a:r>
              <a:rPr lang="en-CA" baseline="0" dirty="0" smtClean="0"/>
              <a:t> conditions, yields and saturation yields for </a:t>
            </a:r>
            <a:r>
              <a:rPr lang="en-CA" dirty="0" smtClean="0"/>
              <a:t>all</a:t>
            </a:r>
            <a:r>
              <a:rPr lang="en-CA" baseline="0" dirty="0" smtClean="0"/>
              <a:t> the rest of salt solutions.  For Y-86, Zr-89 and Tc-94m, the quantities produced using liquid target are enough for in vitro studies or a small animal scan. For Ga-68, we can achieve a yield of 212 </a:t>
            </a:r>
            <a:r>
              <a:rPr lang="en-CA" baseline="0" dirty="0" err="1" smtClean="0"/>
              <a:t>MBq</a:t>
            </a:r>
            <a:r>
              <a:rPr lang="en-CA" baseline="0" dirty="0" smtClean="0"/>
              <a:t> with one hour irradiation time, and we can certainly make more with longer beam time. The will produce enough activity for a human scan.</a:t>
            </a:r>
            <a:br>
              <a:rPr lang="en-CA" baseline="0" dirty="0" smtClean="0"/>
            </a:b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13693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542817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dirty="0"/>
              <a:t>Clearly, the radiolabelling with </a:t>
            </a:r>
            <a:r>
              <a:rPr lang="en-US" sz="1300" baseline="30000" dirty="0"/>
              <a:t>68</a:t>
            </a:r>
            <a:r>
              <a:rPr lang="en-US" sz="1300" dirty="0"/>
              <a:t>Ga did not give optimal results. Since the whole separation procedure for </a:t>
            </a:r>
            <a:r>
              <a:rPr lang="en-US" sz="1300" baseline="30000" dirty="0"/>
              <a:t>68</a:t>
            </a:r>
            <a:r>
              <a:rPr lang="en-US" sz="1300" dirty="0"/>
              <a:t>Ga needs to be optimized (it takes over an hour), no effort has been put into improving the radiolabelling yield for the here reported method.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86634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1.png"/><Relationship Id="rId16" Type="http://schemas.openxmlformats.org/officeDocument/2006/relationships/image" Target="../media/image17.jpeg"/><Relationship Id="rId20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jpeg"/><Relationship Id="rId22" Type="http://schemas.openxmlformats.org/officeDocument/2006/relationships/image" Target="../media/image23.jpeg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26.png"/><Relationship Id="rId18" Type="http://schemas.openxmlformats.org/officeDocument/2006/relationships/image" Target="../media/image16.png"/><Relationship Id="rId3" Type="http://schemas.openxmlformats.org/officeDocument/2006/relationships/image" Target="../media/image4.png"/><Relationship Id="rId21" Type="http://schemas.openxmlformats.org/officeDocument/2006/relationships/image" Target="../media/image19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5.jpeg"/><Relationship Id="rId2" Type="http://schemas.openxmlformats.org/officeDocument/2006/relationships/image" Target="../media/image1.png"/><Relationship Id="rId16" Type="http://schemas.openxmlformats.org/officeDocument/2006/relationships/image" Target="../media/image28.png"/><Relationship Id="rId20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4.png"/><Relationship Id="rId23" Type="http://schemas.openxmlformats.org/officeDocument/2006/relationships/image" Target="../media/image21.png"/><Relationship Id="rId10" Type="http://schemas.openxmlformats.org/officeDocument/2006/relationships/image" Target="../media/image11.png"/><Relationship Id="rId19" Type="http://schemas.openxmlformats.org/officeDocument/2006/relationships/image" Target="../media/image17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27.png"/><Relationship Id="rId22" Type="http://schemas.openxmlformats.org/officeDocument/2006/relationships/image" Target="../media/image20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9.wmf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26.png"/><Relationship Id="rId18" Type="http://schemas.openxmlformats.org/officeDocument/2006/relationships/image" Target="../media/image16.png"/><Relationship Id="rId3" Type="http://schemas.openxmlformats.org/officeDocument/2006/relationships/image" Target="../media/image4.png"/><Relationship Id="rId21" Type="http://schemas.openxmlformats.org/officeDocument/2006/relationships/image" Target="../media/image19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5.jpeg"/><Relationship Id="rId2" Type="http://schemas.openxmlformats.org/officeDocument/2006/relationships/image" Target="../media/image1.png"/><Relationship Id="rId16" Type="http://schemas.openxmlformats.org/officeDocument/2006/relationships/image" Target="../media/image28.png"/><Relationship Id="rId20" Type="http://schemas.openxmlformats.org/officeDocument/2006/relationships/image" Target="../media/image1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4.png"/><Relationship Id="rId23" Type="http://schemas.openxmlformats.org/officeDocument/2006/relationships/image" Target="../media/image21.png"/><Relationship Id="rId10" Type="http://schemas.openxmlformats.org/officeDocument/2006/relationships/image" Target="../media/image11.png"/><Relationship Id="rId19" Type="http://schemas.openxmlformats.org/officeDocument/2006/relationships/image" Target="../media/image17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27.png"/><Relationship Id="rId22" Type="http://schemas.openxmlformats.org/officeDocument/2006/relationships/image" Target="../media/image20.png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defRPr/>
            </a:pPr>
            <a:endParaRPr lang="en-US" sz="1800" dirty="0" smtClean="0"/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A02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defRPr/>
            </a:pPr>
            <a:endParaRPr lang="en-US" sz="1800" dirty="0" smtClean="0"/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sz="600" dirty="0" smtClean="0">
                <a:solidFill>
                  <a:schemeClr val="tx2"/>
                </a:solidFill>
                <a:cs typeface="Arial" pitchFamily="34" charset="0"/>
              </a:rPr>
              <a:t>Owned and operated as a joint venture by a consortium of Canadian universities via a contribution through the National Research Council Canada </a:t>
            </a:r>
          </a:p>
          <a:p>
            <a:pPr algn="r" eaLnBrk="1" hangingPunct="1">
              <a:spcBef>
                <a:spcPct val="50000"/>
              </a:spcBef>
              <a:defRPr/>
            </a:pPr>
            <a:r>
              <a:rPr lang="en-US" sz="600" dirty="0" smtClean="0">
                <a:solidFill>
                  <a:schemeClr val="tx2"/>
                </a:solidFill>
                <a:cs typeface="Arial" pitchFamily="34" charset="0"/>
              </a:rPr>
              <a:t>Propriété d’un consortium d’universités canadiennes, géré en co-entreprise à partir d’une contribution administrée par le Conseil national de recherches Canada</a:t>
            </a:r>
            <a:endParaRPr lang="en-US" sz="600" i="1" dirty="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sz="1800" dirty="0"/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 eaLnBrk="1" hangingPunct="1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smtClean="0">
                <a:solidFill>
                  <a:schemeClr val="bg1"/>
                </a:solidFill>
                <a:cs typeface="Arial" pitchFamily="34" charset="0"/>
              </a:rPr>
              <a:t>Canada’s National Laboratory for Particle and Nuclear Physics </a:t>
            </a:r>
          </a:p>
          <a:p>
            <a:pPr algn="r" eaLnBrk="1" hangingPunct="1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smtClean="0">
                <a:solidFill>
                  <a:schemeClr val="bg1"/>
                </a:solidFill>
              </a:rPr>
              <a:t>Laboratoire national canadien pour la recherche en physique nucléaire </a:t>
            </a:r>
          </a:p>
          <a:p>
            <a:pPr algn="r" eaLnBrk="1" hangingPunct="1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smtClean="0">
                <a:solidFill>
                  <a:schemeClr val="bg1"/>
                </a:solidFill>
              </a:rPr>
              <a:t>et en physique des particules</a:t>
            </a:r>
            <a:endParaRPr lang="en-US" sz="700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Placeholder 19"/>
          <p:cNvSpPr>
            <a:spLocks noGrp="1"/>
          </p:cNvSpPr>
          <p:nvPr>
            <p:ph type="body" sz="quarter" idx="10"/>
          </p:nvPr>
        </p:nvSpPr>
        <p:spPr>
          <a:xfrm>
            <a:off x="247650" y="2239963"/>
            <a:ext cx="6076950" cy="655638"/>
          </a:xfrm>
        </p:spPr>
        <p:txBody>
          <a:bodyPr/>
          <a:lstStyle>
            <a:lvl1pPr algn="r">
              <a:buNone/>
              <a:defRPr b="1">
                <a:solidFill>
                  <a:schemeClr val="accent1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7028656" y="3124200"/>
            <a:ext cx="1905000" cy="16764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8318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89413"/>
            <a:ext cx="5486400" cy="30381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E3917-F36A-4C83-B17D-B21DA495AD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72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221111" y="1411111"/>
            <a:ext cx="3654602" cy="464255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5"/>
          </p:nvPr>
        </p:nvSpPr>
        <p:spPr>
          <a:xfrm>
            <a:off x="381000" y="1411111"/>
            <a:ext cx="4629150" cy="4642556"/>
          </a:xfrm>
        </p:spPr>
        <p:txBody>
          <a:bodyPr/>
          <a:lstStyle/>
          <a:p>
            <a:pPr lvl="0"/>
            <a:r>
              <a:rPr lang="en-US" noProof="0" dirty="0" smtClean="0"/>
              <a:t>Click icon to add table</a:t>
            </a:r>
            <a:endParaRPr lang="en-US" noProof="0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FA0CD-A13F-4AB4-97C3-636D39ED4A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89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457200" y="1495425"/>
            <a:ext cx="8077200" cy="4586288"/>
          </a:xfrm>
        </p:spPr>
        <p:txBody>
          <a:bodyPr/>
          <a:lstStyle/>
          <a:p>
            <a:pPr lvl="0"/>
            <a:r>
              <a:rPr lang="en-US" noProof="0" dirty="0" smtClean="0"/>
              <a:t>Click icon to add table</a:t>
            </a:r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AF9BB-161F-4BE1-9015-9B42C451BD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31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381000" y="1439863"/>
            <a:ext cx="4797425" cy="4725987"/>
          </a:xfrm>
        </p:spPr>
        <p:txBody>
          <a:bodyPr/>
          <a:lstStyle/>
          <a:p>
            <a:pPr lvl="0"/>
            <a:r>
              <a:rPr lang="en-US" noProof="0" dirty="0" smtClean="0"/>
              <a:t>Click icon to add media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62575" y="1439863"/>
            <a:ext cx="3443288" cy="472598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83B69-CDAF-4168-9360-77FD6EC579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91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defRPr/>
            </a:pPr>
            <a:endParaRPr lang="en-US" sz="1800" dirty="0" smtClean="0"/>
          </a:p>
        </p:txBody>
      </p:sp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A02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defRPr/>
            </a:pPr>
            <a:endParaRPr lang="en-US" sz="1800" dirty="0" smtClean="0"/>
          </a:p>
        </p:txBody>
      </p:sp>
      <p:sp>
        <p:nvSpPr>
          <p:cNvPr id="8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sz="600" dirty="0" smtClean="0">
                <a:solidFill>
                  <a:schemeClr val="tx2"/>
                </a:solidFill>
                <a:cs typeface="Arial" pitchFamily="34" charset="0"/>
              </a:rPr>
              <a:t>Owned and operated as a joint venture by a consortium of Canadian universities via a contribution through the National Research Council Canada </a:t>
            </a:r>
          </a:p>
          <a:p>
            <a:pPr algn="r" eaLnBrk="1" hangingPunct="1">
              <a:spcBef>
                <a:spcPct val="50000"/>
              </a:spcBef>
              <a:defRPr/>
            </a:pPr>
            <a:r>
              <a:rPr lang="en-US" sz="600" dirty="0" smtClean="0">
                <a:solidFill>
                  <a:schemeClr val="tx2"/>
                </a:solidFill>
                <a:cs typeface="Arial" pitchFamily="34" charset="0"/>
              </a:rPr>
              <a:t>Propriété d’un consortium d’universités canadiennes, géré en co-entreprise à partir d’une contribution administrée par le Conseil national de recherches Canada</a:t>
            </a:r>
            <a:endParaRPr lang="en-US" sz="600" i="1" dirty="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9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sz="1800" dirty="0"/>
          </a:p>
        </p:txBody>
      </p:sp>
      <p:sp>
        <p:nvSpPr>
          <p:cNvPr id="10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 eaLnBrk="1" hangingPunct="1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smtClean="0">
                <a:solidFill>
                  <a:schemeClr val="bg1"/>
                </a:solidFill>
                <a:cs typeface="Arial" pitchFamily="34" charset="0"/>
              </a:rPr>
              <a:t>Canada’s National Laboratory for Particle and Nuclear Physics </a:t>
            </a:r>
          </a:p>
          <a:p>
            <a:pPr algn="r" eaLnBrk="1" hangingPunct="1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smtClean="0">
                <a:solidFill>
                  <a:schemeClr val="bg1"/>
                </a:solidFill>
              </a:rPr>
              <a:t>Laboratoire national canadien pour la recherche en physique nucléaire </a:t>
            </a:r>
          </a:p>
          <a:p>
            <a:pPr algn="r" eaLnBrk="1" hangingPunct="1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smtClean="0">
                <a:solidFill>
                  <a:schemeClr val="bg1"/>
                </a:solidFill>
              </a:rPr>
              <a:t>et en physique des particules</a:t>
            </a:r>
            <a:endParaRPr lang="en-US" sz="700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1" name="Picture 19" descr="TRIUMF_logo_whi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0" y="1708150"/>
            <a:ext cx="6818313" cy="2349500"/>
          </a:xfrm>
          <a:prstGeom prst="rect">
            <a:avLst/>
          </a:prstGeom>
          <a:noFill/>
        </p:spPr>
        <p:txBody>
          <a:bodyPr>
            <a:normAutofit lnSpcReduction="10000"/>
          </a:bodyPr>
          <a:lstStyle/>
          <a:p>
            <a:pPr algn="ctr">
              <a:defRPr/>
            </a:pPr>
            <a:r>
              <a:rPr lang="en-US" sz="7700" dirty="0">
                <a:solidFill>
                  <a:schemeClr val="accent1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>
              <a:defRPr/>
            </a:pPr>
            <a:r>
              <a:rPr lang="en-US" sz="7700" dirty="0">
                <a:solidFill>
                  <a:schemeClr val="accent1"/>
                </a:solidFill>
                <a:latin typeface="Myriad Pro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13" name="TextBox 20"/>
          <p:cNvSpPr txBox="1">
            <a:spLocks noChangeArrowheads="1"/>
          </p:cNvSpPr>
          <p:nvPr userDrawn="1"/>
        </p:nvSpPr>
        <p:spPr bwMode="auto">
          <a:xfrm>
            <a:off x="1314450" y="4343400"/>
            <a:ext cx="4191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ctr" eaLnBrk="1" hangingPunct="1">
              <a:defRPr/>
            </a:pPr>
            <a:r>
              <a:rPr lang="en-US" sz="5300" dirty="0" smtClean="0">
                <a:solidFill>
                  <a:schemeClr val="accent1"/>
                </a:solidFill>
                <a:latin typeface="Myriad Pro" charset="0"/>
              </a:rPr>
              <a:t>Questions?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247650" y="5994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7028656" y="3124200"/>
            <a:ext cx="1905000" cy="16764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5505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rgbClr val="A02A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sz="1800" dirty="0"/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 eaLnBrk="1" hangingPunct="1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smtClean="0">
                <a:solidFill>
                  <a:schemeClr val="bg1"/>
                </a:solidFill>
                <a:cs typeface="Arial" pitchFamily="34" charset="0"/>
              </a:rPr>
              <a:t>Canada’s National Laboratory for Particle and Nuclear Physics </a:t>
            </a:r>
          </a:p>
          <a:p>
            <a:pPr algn="r" eaLnBrk="1" hangingPunct="1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smtClean="0">
                <a:solidFill>
                  <a:schemeClr val="bg1"/>
                </a:solidFill>
              </a:rPr>
              <a:t>Laboratoire national canadien pour la recherche en physique nucléaire </a:t>
            </a:r>
          </a:p>
          <a:p>
            <a:pPr algn="r" eaLnBrk="1" hangingPunct="1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smtClean="0">
                <a:solidFill>
                  <a:schemeClr val="bg1"/>
                </a:solidFill>
              </a:rPr>
              <a:t>et en physique des particules</a:t>
            </a:r>
            <a:endParaRPr lang="en-US" sz="700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16"/>
          <p:cNvSpPr txBox="1">
            <a:spLocks noChangeArrowheads="1"/>
          </p:cNvSpPr>
          <p:nvPr userDrawn="1"/>
        </p:nvSpPr>
        <p:spPr bwMode="auto">
          <a:xfrm>
            <a:off x="1790700" y="1905000"/>
            <a:ext cx="55626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ctr" eaLnBrk="1" hangingPunct="1">
              <a:defRPr/>
            </a:pPr>
            <a:r>
              <a:rPr lang="en-US" sz="7700" dirty="0" smtClean="0">
                <a:solidFill>
                  <a:schemeClr val="accent1"/>
                </a:solidFill>
                <a:latin typeface="Myriad Pro" charset="0"/>
              </a:rPr>
              <a:t>Thank you!</a:t>
            </a:r>
          </a:p>
          <a:p>
            <a:pPr algn="ctr" eaLnBrk="1" hangingPunct="1">
              <a:defRPr/>
            </a:pPr>
            <a:r>
              <a:rPr lang="en-US" sz="7700" dirty="0" smtClean="0">
                <a:solidFill>
                  <a:schemeClr val="accent1"/>
                </a:solidFill>
                <a:latin typeface="Myriad Pro" charset="0"/>
              </a:rPr>
              <a:t>Merci!</a:t>
            </a:r>
          </a:p>
        </p:txBody>
      </p:sp>
      <p:sp>
        <p:nvSpPr>
          <p:cNvPr id="6" name="TextBox 17"/>
          <p:cNvSpPr txBox="1">
            <a:spLocks noChangeArrowheads="1"/>
          </p:cNvSpPr>
          <p:nvPr userDrawn="1"/>
        </p:nvSpPr>
        <p:spPr bwMode="auto">
          <a:xfrm>
            <a:off x="533400" y="6400800"/>
            <a:ext cx="807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ctr" eaLnBrk="1" hangingPunct="1">
              <a:defRPr/>
            </a:pPr>
            <a:r>
              <a:rPr lang="en-US" sz="1200" dirty="0" smtClean="0">
                <a:solidFill>
                  <a:srgbClr val="004C84"/>
                </a:solidFill>
              </a:rPr>
              <a:t>4004 Wesbrook Mall</a:t>
            </a:r>
            <a:r>
              <a:rPr lang="en-US" sz="1200" dirty="0" smtClean="0">
                <a:solidFill>
                  <a:srgbClr val="695C4C"/>
                </a:solidFill>
              </a:rPr>
              <a:t> | </a:t>
            </a:r>
            <a:r>
              <a:rPr lang="en-US" sz="1200" dirty="0" smtClean="0">
                <a:solidFill>
                  <a:srgbClr val="004C84"/>
                </a:solidFill>
              </a:rPr>
              <a:t>Vancouver BC</a:t>
            </a:r>
            <a:r>
              <a:rPr lang="en-US" sz="1200" dirty="0" smtClean="0">
                <a:solidFill>
                  <a:srgbClr val="695C4C"/>
                </a:solidFill>
              </a:rPr>
              <a:t> | </a:t>
            </a:r>
            <a:r>
              <a:rPr lang="en-US" sz="1200" dirty="0" smtClean="0">
                <a:solidFill>
                  <a:srgbClr val="004C84"/>
                </a:solidFill>
              </a:rPr>
              <a:t>Canada V6T 2A3</a:t>
            </a:r>
            <a:r>
              <a:rPr lang="en-US" sz="1200" dirty="0" smtClean="0">
                <a:solidFill>
                  <a:srgbClr val="695C4C"/>
                </a:solidFill>
              </a:rPr>
              <a:t> | </a:t>
            </a:r>
            <a:r>
              <a:rPr lang="en-US" sz="1200" dirty="0" smtClean="0">
                <a:solidFill>
                  <a:srgbClr val="004C84"/>
                </a:solidFill>
              </a:rPr>
              <a:t>Tel 604.222.1047</a:t>
            </a:r>
            <a:r>
              <a:rPr lang="en-US" sz="1200" dirty="0" smtClean="0">
                <a:solidFill>
                  <a:srgbClr val="695C4C"/>
                </a:solidFill>
              </a:rPr>
              <a:t> | </a:t>
            </a:r>
            <a:r>
              <a:rPr lang="en-US" sz="1200" dirty="0" smtClean="0">
                <a:solidFill>
                  <a:srgbClr val="004C84"/>
                </a:solidFill>
              </a:rPr>
              <a:t>Fax 604.222.1074</a:t>
            </a:r>
            <a:r>
              <a:rPr lang="en-US" sz="1200" dirty="0" smtClean="0">
                <a:solidFill>
                  <a:srgbClr val="695C4C"/>
                </a:solidFill>
              </a:rPr>
              <a:t> | </a:t>
            </a:r>
            <a:r>
              <a:rPr lang="en-US" sz="1200" dirty="0" smtClean="0">
                <a:solidFill>
                  <a:srgbClr val="004C84"/>
                </a:solidFill>
              </a:rPr>
              <a:t>www.triumf.ca</a:t>
            </a:r>
            <a:endParaRPr lang="en-US" sz="1200" dirty="0" smtClean="0">
              <a:solidFill>
                <a:srgbClr val="695C4C"/>
              </a:solidFill>
            </a:endParaRPr>
          </a:p>
          <a:p>
            <a:pPr algn="ctr" eaLnBrk="1" hangingPunct="1">
              <a:defRPr/>
            </a:pPr>
            <a:endParaRPr lang="en-US" sz="1200" dirty="0" smtClean="0"/>
          </a:p>
        </p:txBody>
      </p:sp>
      <p:pic>
        <p:nvPicPr>
          <p:cNvPr id="7" name="Picture 19" descr="TRIUMF_logo_whi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203200"/>
            <a:ext cx="2424112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957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A5EE4-9F72-43F4-A1A8-D556987A70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35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6238"/>
            <a:ext cx="8229600" cy="6064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3FAEC-C497-47F5-A3CA-F56A10C708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61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6238"/>
            <a:ext cx="8229600" cy="6064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6888" y="6396038"/>
            <a:ext cx="141605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400800"/>
            <a:ext cx="50292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07250" y="6400800"/>
            <a:ext cx="1439863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47B47A-92C3-4906-81A4-3AED94CD6D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60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0" y="273629"/>
            <a:ext cx="8225280" cy="1142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8159F-CAFB-4EFE-BE1A-55BBA25BD5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36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2FC6A-9FA7-4EB7-9550-AAF3D9CFE3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9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rgbClr val="4F494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443665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algn="l"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 d’un consortium d’universités canadiennes, géré en co-entreprise à partir d’une contribution administrée par le Conseil national de recherches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Laboratoire national canadien pour la recherche en physique nucléaire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et en physique des particules</a:t>
            </a:r>
            <a:endParaRPr lang="en-US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" y="2239963"/>
            <a:ext cx="6076950" cy="655638"/>
          </a:xfrm>
        </p:spPr>
        <p:txBody>
          <a:bodyPr/>
          <a:lstStyle>
            <a:lvl1pPr algn="r">
              <a:buNone/>
              <a:defRPr b="1">
                <a:solidFill>
                  <a:srgbClr val="113F7C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Presentation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4F4946"/>
                </a:solidFill>
              </a:defRPr>
            </a:lvl1pPr>
          </a:lstStyle>
          <a:p>
            <a:pPr lvl="0"/>
            <a:r>
              <a:rPr lang="en-CA"/>
              <a:t>Subtitle, if any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rgbClr val="95938E"/>
                </a:solidFill>
              </a:defRPr>
            </a:lvl1pPr>
          </a:lstStyle>
          <a:p>
            <a:pPr lvl="0"/>
            <a:r>
              <a:rPr lang="en-CA"/>
              <a:t>Tagline, if any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rgbClr val="113F7C"/>
                </a:solidFill>
              </a:defRPr>
            </a:lvl1pPr>
          </a:lstStyle>
          <a:p>
            <a:pPr lvl="0"/>
            <a:r>
              <a:rPr lang="en-CA"/>
              <a:t>Name | Position | TRIUMF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457200" y="6087521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 userDrawn="1"/>
        </p:nvSpPr>
        <p:spPr bwMode="auto">
          <a:xfrm>
            <a:off x="533400" y="6102881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i="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Accelerating</a:t>
            </a:r>
            <a:r>
              <a:rPr lang="en-US" sz="600" i="0" baseline="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Science for Canada</a:t>
            </a:r>
          </a:p>
          <a:p>
            <a:pPr marL="0" marR="0" indent="0" algn="l" defTabSz="457200" rtl="0" eaLnBrk="1" fontAlgn="base" latinLnBrk="0" hangingPunct="1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12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Un accélérateur de la démarche scientifique canadienne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24" name="Picture 23" descr="Screen Shot 2013-10-01 at 3.21.33 PM.png"/>
          <p:cNvPicPr>
            <a:picLocks noChangeAspect="1"/>
          </p:cNvPicPr>
          <p:nvPr userDrawn="1"/>
        </p:nvPicPr>
        <p:blipFill>
          <a:blip r:embed="rId3"/>
          <a:srcRect t="266" r="3867" b="33526"/>
          <a:stretch>
            <a:fillRect/>
          </a:stretch>
        </p:blipFill>
        <p:spPr>
          <a:xfrm>
            <a:off x="7028656" y="3098794"/>
            <a:ext cx="1891516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0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algn="l"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 d’un consortium d’universités canadiennes, géré en co-entreprise à partir d’une contribution administrée par le Conseil national de recherches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Laboratoire national canadien pour la recherche en physique nucléaire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et en physique des particules</a:t>
            </a:r>
            <a:endParaRPr lang="en-US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1985126"/>
            <a:ext cx="6818884" cy="3349657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defRPr/>
            </a:pPr>
            <a:r>
              <a:rPr lang="en-US" sz="70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</a:t>
            </a:r>
            <a:r>
              <a:rPr lang="en-US" sz="7000" baseline="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 </a:t>
            </a:r>
            <a:r>
              <a:rPr lang="en-US" sz="70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you!</a:t>
            </a:r>
          </a:p>
          <a:p>
            <a:pPr algn="ctr">
              <a:defRPr/>
            </a:pPr>
            <a:r>
              <a:rPr lang="en-US" sz="7000" dirty="0" smtClean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6976324" y="2997200"/>
            <a:ext cx="2010775" cy="23375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" name="Picture 49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8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4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NRCan-Canada_E.jpg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81525" y="4942718"/>
            <a:ext cx="1971971" cy="231376"/>
          </a:xfrm>
          <a:prstGeom prst="rect">
            <a:avLst/>
          </a:prstGeom>
        </p:spPr>
      </p:pic>
      <p:pic>
        <p:nvPicPr>
          <p:cNvPr id="42" name="Picture 6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87857" y="4676829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7"/>
          <p:cNvPicPr>
            <a:picLocks noChangeAspect="1" noChangeArrowheads="1"/>
          </p:cNvPicPr>
          <p:nvPr userDrawn="1"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" name="TextBox 82"/>
          <p:cNvSpPr txBox="1"/>
          <p:nvPr userDrawn="1"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>
              <a:lnSpc>
                <a:spcPts val="1130"/>
              </a:lnSpc>
              <a:spcAft>
                <a:spcPts val="600"/>
              </a:spcAft>
            </a:pPr>
            <a:r>
              <a:rPr lang="en-US" sz="800" b="0" dirty="0" smtClean="0">
                <a:solidFill>
                  <a:schemeClr val="bg1"/>
                </a:solidFill>
              </a:rPr>
              <a:t>TRIUMF: Alberta | British Columbia | Calgary | Carleton | Guelph | Manitoba | </a:t>
            </a:r>
            <a:br>
              <a:rPr lang="en-US" sz="800" b="0" dirty="0" smtClean="0">
                <a:solidFill>
                  <a:schemeClr val="bg1"/>
                </a:solidFill>
              </a:rPr>
            </a:br>
            <a:r>
              <a:rPr lang="en-US" sz="800" b="0" dirty="0" smtClean="0">
                <a:solidFill>
                  <a:schemeClr val="bg1"/>
                </a:solidFill>
              </a:rPr>
              <a:t>McGill | McMaster | Montréal | Northern British Columbia </a:t>
            </a:r>
            <a:r>
              <a:rPr lang="en-US" sz="800" b="0" baseline="0" dirty="0" smtClean="0">
                <a:solidFill>
                  <a:schemeClr val="bg1"/>
                </a:solidFill>
              </a:rPr>
              <a:t>| </a:t>
            </a:r>
            <a:r>
              <a:rPr lang="en-US" sz="800" b="0" dirty="0" smtClean="0">
                <a:solidFill>
                  <a:schemeClr val="bg1"/>
                </a:solidFill>
              </a:rPr>
              <a:t>Queen’s | Regina |</a:t>
            </a:r>
            <a:br>
              <a:rPr lang="en-US" sz="800" b="0" dirty="0" smtClean="0">
                <a:solidFill>
                  <a:schemeClr val="bg1"/>
                </a:solidFill>
              </a:rPr>
            </a:br>
            <a:r>
              <a:rPr lang="en-US" sz="800" b="0" dirty="0" smtClean="0">
                <a:solidFill>
                  <a:schemeClr val="bg1"/>
                </a:solidFill>
              </a:rPr>
              <a:t>Saint Mary’s | Simon Fraser | Toronto | Victoria | Winnipeg | Western | York</a:t>
            </a:r>
            <a:endParaRPr lang="en-US" sz="800" b="0" dirty="0">
              <a:solidFill>
                <a:schemeClr val="bg1"/>
              </a:solidFill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68" name="Rectangle 67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9" name="Group 34"/>
            <p:cNvGrpSpPr/>
            <p:nvPr userDrawn="1"/>
          </p:nvGrpSpPr>
          <p:grpSpPr>
            <a:xfrm>
              <a:off x="6976324" y="5404633"/>
              <a:ext cx="2005501" cy="1134579"/>
              <a:chOff x="6976324" y="5449083"/>
              <a:chExt cx="2005501" cy="1134579"/>
            </a:xfrm>
          </p:grpSpPr>
          <p:pic>
            <p:nvPicPr>
              <p:cNvPr id="70" name="Picture 69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488706" y="6061794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4" name="Picture 5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6" name="Picture 75" descr="Nordion_tag_colour.jpg"/>
              <p:cNvPicPr>
                <a:picLocks noChangeAspect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38694" y="5734232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8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013581" y="6068246"/>
                <a:ext cx="1115213" cy="2370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9" name="Picture 3"/>
              <p:cNvPicPr>
                <a:picLocks noChangeAspect="1" noChangeArrowheads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56969"/>
                <a:ext cx="844473" cy="2426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0" name="Picture 4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761377" y="5756969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1" name="Picture 5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" name="Picture 6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29" y="5353446"/>
            <a:ext cx="442165" cy="21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2" descr="http://0.static.wix.com/media/9c5e79_bbc381bdbbcd481c95ed9b8cf94973f0.jpg_256"/>
          <p:cNvPicPr>
            <a:picLocks noChangeAspect="1" noChangeArrowheads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375" y="5939507"/>
            <a:ext cx="210295" cy="224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fbcdn-profile-a.akamaihd.net/hprofile-ak-xap1/t1.0-1/c0.1.160.160/p160x160/74441_172732872878966_1879918752_n.jpg"/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202" y="5672139"/>
            <a:ext cx="193127" cy="19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42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rgbClr val="4F494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443665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 d’un consortium d’universités canadiennes, géré en co-entreprise à partir d’une contribution administrée par le Conseil national de recherches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 national canadien pour la recherche en physique nucléaire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" y="2239963"/>
            <a:ext cx="6076950" cy="655638"/>
          </a:xfrm>
        </p:spPr>
        <p:txBody>
          <a:bodyPr/>
          <a:lstStyle>
            <a:lvl1pPr algn="r">
              <a:buNone/>
              <a:defRPr b="1">
                <a:solidFill>
                  <a:srgbClr val="113F7C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Presentation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4F4946"/>
                </a:solidFill>
              </a:defRPr>
            </a:lvl1pPr>
          </a:lstStyle>
          <a:p>
            <a:pPr lvl="0"/>
            <a:r>
              <a:rPr lang="en-CA"/>
              <a:t>Subtitle, if any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rgbClr val="95938E"/>
                </a:solidFill>
              </a:defRPr>
            </a:lvl1pPr>
          </a:lstStyle>
          <a:p>
            <a:pPr lvl="0"/>
            <a:r>
              <a:rPr lang="en-CA"/>
              <a:t>Tagline, if any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rgbClr val="113F7C"/>
                </a:solidFill>
              </a:defRPr>
            </a:lvl1pPr>
          </a:lstStyle>
          <a:p>
            <a:pPr lvl="0"/>
            <a:r>
              <a:rPr lang="en-CA"/>
              <a:t>Name | Position | TRIUMF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7028656" y="3124200"/>
            <a:ext cx="1905000" cy="16764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457200" y="6087521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 userDrawn="1"/>
        </p:nvSpPr>
        <p:spPr bwMode="auto">
          <a:xfrm>
            <a:off x="533400" y="6102881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Accelerating Science for Canada</a:t>
            </a:r>
          </a:p>
          <a:p>
            <a:pPr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Un accélérateur de la démarche scientifique canadienne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708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7D6E3-EA9D-E741-9881-B35FD45029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01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15247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1" name="Picture 10" descr="TRIUMF_logo_grey.pd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099" y="67606"/>
            <a:ext cx="1102360" cy="30226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654051" y="603778"/>
            <a:ext cx="7835899" cy="56504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14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070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66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2C25A-5506-FD4F-B37D-9145376A3A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81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418908" y="6400800"/>
            <a:ext cx="141605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4D01-0053-A943-B22B-53B005C72D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128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12733-F38B-6A49-BC10-73E8D4B90B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28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86354"/>
            <a:ext cx="5111750" cy="49398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404"/>
            <a:ext cx="3008313" cy="377775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71CA4-6432-C847-B056-BB428797EB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64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531F36-AD88-4D9F-9667-7C57B80BC6E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43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89413"/>
            <a:ext cx="5486400" cy="30381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0DE00-3A65-8A49-9448-F769439567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82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221111" y="1411111"/>
            <a:ext cx="3654602" cy="464255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5"/>
          </p:nvPr>
        </p:nvSpPr>
        <p:spPr>
          <a:xfrm>
            <a:off x="381000" y="1411111"/>
            <a:ext cx="4629150" cy="4642556"/>
          </a:xfrm>
        </p:spPr>
        <p:txBody>
          <a:bodyPr/>
          <a:lstStyle/>
          <a:p>
            <a:pPr lvl="0"/>
            <a:r>
              <a:rPr lang="en-US" noProof="0" dirty="0" smtClean="0"/>
              <a:t>Click icon to add table</a:t>
            </a:r>
            <a:endParaRPr lang="en-US" noProof="0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9A9CC-D407-2C40-A733-1A362103CE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28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457200" y="1495425"/>
            <a:ext cx="8077200" cy="4586288"/>
          </a:xfrm>
        </p:spPr>
        <p:txBody>
          <a:bodyPr/>
          <a:lstStyle/>
          <a:p>
            <a:pPr lvl="0"/>
            <a:r>
              <a:rPr lang="en-US" noProof="0" dirty="0" smtClean="0"/>
              <a:t>Click icon to add table</a:t>
            </a:r>
            <a:endParaRPr lang="en-US" noProof="0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CB916-5AC1-644C-AE40-D75B460B96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54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381000" y="1439863"/>
            <a:ext cx="4797425" cy="4725987"/>
          </a:xfrm>
        </p:spPr>
        <p:txBody>
          <a:bodyPr/>
          <a:lstStyle/>
          <a:p>
            <a:pPr lvl="0"/>
            <a:r>
              <a:rPr lang="en-US" noProof="0" dirty="0" smtClean="0"/>
              <a:t>Click icon to add media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62575" y="1439863"/>
            <a:ext cx="3443288" cy="472598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7CCD4-CC97-4D48-A617-7F176D989D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04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 d’un consortium d’universités canadiennes, géré en co-entreprise à partir d’une contribution administrée par le Conseil national de recherches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 national canadien pour la recherche en physique nucléaire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2235078"/>
            <a:ext cx="6818884" cy="234950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5" name="Picture 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9" descr="NRCan-Canada_E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51" name="Picture 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" name="Group 35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34" name="Rectangle 33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35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53" name="Picture 52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4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5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6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9" name="Picture 58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3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5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66" name="TextBox 65"/>
          <p:cNvSpPr txBox="1"/>
          <p:nvPr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>
              <a:lnSpc>
                <a:spcPts val="1130"/>
              </a:lnSpc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 Carleton | Guelph | Manitoba | McMaster  Montréal | Northern British Columbia | Queen’s Regina | Saint Mary’s | Simon Fraser | Toronto Victoria | Winnipeg | York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" y="4810499"/>
            <a:ext cx="681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113F7C"/>
                </a:solidFill>
                <a:latin typeface="Myriad Pro"/>
                <a:ea typeface="ヒラギノ角ゴ Pro W3" pitchFamily="-111" charset="-128"/>
                <a:cs typeface="Myriad Pro"/>
              </a:rPr>
              <a:t>Questions?</a:t>
            </a:r>
            <a:endParaRPr lang="en-US" sz="3600" dirty="0">
              <a:solidFill>
                <a:srgbClr val="113F7C"/>
              </a:solidFill>
              <a:latin typeface="Myriad Pro"/>
              <a:ea typeface="ヒラギノ角ゴ Pro W3" pitchFamily="-111" charset="-128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217176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rgbClr val="4F494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443665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algn="l"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 d’un consortium d’universités canadiennes, géré en co-entreprise à partir d’une contribution administrée par le Conseil national de recherches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Laboratoire national canadien pour la recherche en physique nucléaire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latin typeface="Arial" charset="0"/>
                <a:ea typeface="Arial Black" charset="0"/>
                <a:cs typeface="Arial Black" charset="0"/>
              </a:rPr>
              <a:t>et en physique des particules</a:t>
            </a:r>
            <a:endParaRPr lang="en-US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" y="2239963"/>
            <a:ext cx="6076950" cy="655638"/>
          </a:xfrm>
        </p:spPr>
        <p:txBody>
          <a:bodyPr/>
          <a:lstStyle>
            <a:lvl1pPr algn="r">
              <a:buNone/>
              <a:defRPr b="1">
                <a:solidFill>
                  <a:srgbClr val="113F7C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Presentation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4F4946"/>
                </a:solidFill>
              </a:defRPr>
            </a:lvl1pPr>
          </a:lstStyle>
          <a:p>
            <a:pPr lvl="0"/>
            <a:r>
              <a:rPr lang="en-CA"/>
              <a:t>Subtitle, if any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rgbClr val="95938E"/>
                </a:solidFill>
              </a:defRPr>
            </a:lvl1pPr>
          </a:lstStyle>
          <a:p>
            <a:pPr lvl="0"/>
            <a:r>
              <a:rPr lang="en-CA"/>
              <a:t>Tagline, if any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rgbClr val="113F7C"/>
                </a:solidFill>
              </a:defRPr>
            </a:lvl1pPr>
          </a:lstStyle>
          <a:p>
            <a:pPr lvl="0"/>
            <a:r>
              <a:rPr lang="en-CA"/>
              <a:t>Name | Position | TRIUMF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457200" y="6087521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 userDrawn="1"/>
        </p:nvSpPr>
        <p:spPr bwMode="auto">
          <a:xfrm>
            <a:off x="533400" y="6102881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i="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Accelerating</a:t>
            </a:r>
            <a:r>
              <a:rPr lang="en-US" sz="600" i="0" baseline="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Science for Canada</a:t>
            </a:r>
          </a:p>
          <a:p>
            <a:pPr marL="0" marR="0" indent="0" algn="l" defTabSz="457200" rtl="0" eaLnBrk="1" fontAlgn="base" latinLnBrk="0" hangingPunct="1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12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Un accélérateur de la démarche scientifique canadienne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22" name="Picture Placeholder 9" descr="Triumf-058-1500px.jpeg"/>
          <p:cNvPicPr>
            <a:picLocks noChangeAspect="1"/>
          </p:cNvPicPr>
          <p:nvPr userDrawn="1"/>
        </p:nvPicPr>
        <p:blipFill>
          <a:blip r:embed="rId4"/>
          <a:srcRect l="8902" r="8902"/>
          <a:stretch>
            <a:fillRect/>
          </a:stretch>
        </p:blipFill>
        <p:spPr bwMode="auto">
          <a:xfrm>
            <a:off x="7028656" y="1197034"/>
            <a:ext cx="1905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ounded Rectangle 24"/>
          <p:cNvSpPr/>
          <p:nvPr userDrawn="1"/>
        </p:nvSpPr>
        <p:spPr>
          <a:xfrm>
            <a:off x="7028655" y="2956215"/>
            <a:ext cx="1904207" cy="1790699"/>
          </a:xfrm>
          <a:prstGeom prst="roundRect">
            <a:avLst>
              <a:gd name="adj" fmla="val 10000"/>
            </a:avLst>
          </a:prstGeom>
          <a:blipFill rotWithShape="0">
            <a:blip r:embed="rId5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2" name="Object 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3480303"/>
              </p:ext>
            </p:extLst>
          </p:nvPr>
        </p:nvGraphicFramePr>
        <p:xfrm>
          <a:off x="6997700" y="4856163"/>
          <a:ext cx="1984375" cy="192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MDLDrawObject Class" r:id="rId6" imgW="2673447" imgH="2601157" progId="MDLDrawOLE.MDLDrawObject.1">
                  <p:embed/>
                </p:oleObj>
              </mc:Choice>
              <mc:Fallback>
                <p:oleObj name="MDLDrawObject Class" r:id="rId6" imgW="2673447" imgH="2601157" progId="MDLDrawOLE.MDLDrawObject.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7700" y="4856163"/>
                        <a:ext cx="1984375" cy="19272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8960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fld id="{1F77DE42-C78D-4122-A57E-66B50C571958}" type="datetime4">
              <a:rPr lang="en-US" smtClean="0"/>
              <a:t>June 16, 2015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NS2014 ARIEL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CD78A-56A7-4C07-B401-2B0E8D065B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7804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rgbClr val="4F494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443665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 d’un consortium d’universités canadiennes, géré en co-entreprise à partir d’une contribution administrée par le Conseil national de recherches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 national canadien pour la recherche en physique nucléaire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" y="2239963"/>
            <a:ext cx="6076950" cy="655638"/>
          </a:xfrm>
        </p:spPr>
        <p:txBody>
          <a:bodyPr/>
          <a:lstStyle>
            <a:lvl1pPr algn="r">
              <a:buNone/>
              <a:defRPr b="1">
                <a:solidFill>
                  <a:srgbClr val="113F7C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Presentation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4F4946"/>
                </a:solidFill>
              </a:defRPr>
            </a:lvl1pPr>
          </a:lstStyle>
          <a:p>
            <a:pPr lvl="0"/>
            <a:r>
              <a:rPr lang="en-CA"/>
              <a:t>Subtitle, if any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rgbClr val="95938E"/>
                </a:solidFill>
              </a:defRPr>
            </a:lvl1pPr>
          </a:lstStyle>
          <a:p>
            <a:pPr lvl="0"/>
            <a:r>
              <a:rPr lang="en-CA"/>
              <a:t>Tagline, if any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rgbClr val="113F7C"/>
                </a:solidFill>
              </a:defRPr>
            </a:lvl1pPr>
          </a:lstStyle>
          <a:p>
            <a:pPr lvl="0"/>
            <a:r>
              <a:rPr lang="en-CA"/>
              <a:t>Name | Position | TRIUMF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7028656" y="3124200"/>
            <a:ext cx="1905000" cy="16764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457200" y="6087521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 userDrawn="1"/>
        </p:nvSpPr>
        <p:spPr bwMode="auto">
          <a:xfrm>
            <a:off x="533400" y="6102881"/>
            <a:ext cx="5791200" cy="2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Accelerating Science for Canada</a:t>
            </a:r>
          </a:p>
          <a:p>
            <a:pPr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Un accélérateur de la démarche scientifique canadienne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321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7D6E3-EA9D-E741-9881-B35FD45029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70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15247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1" name="Picture 10" descr="TRIUMF_logo_grey.pd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099" y="67606"/>
            <a:ext cx="1102360" cy="30226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654051" y="603778"/>
            <a:ext cx="7835899" cy="56504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2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1525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4" name="Picture 11" descr="TRIUMF_logo_grey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68263"/>
            <a:ext cx="110331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6208713"/>
            <a:ext cx="9144000" cy="64928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654051" y="603778"/>
            <a:ext cx="7835899" cy="56504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18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209244"/>
            <a:ext cx="9144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070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32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2C25A-5506-FD4F-B37D-9145376A3A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63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4D01-0053-A943-B22B-53B005C72D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18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12733-F38B-6A49-BC10-73E8D4B90B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48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86354"/>
            <a:ext cx="5111750" cy="49398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404"/>
            <a:ext cx="3008313" cy="377775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71CA4-6432-C847-B056-BB428797EB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06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89413"/>
            <a:ext cx="5486400" cy="30381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0DE00-3A65-8A49-9448-F769439567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44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221111" y="1411111"/>
            <a:ext cx="3654602" cy="464255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5"/>
          </p:nvPr>
        </p:nvSpPr>
        <p:spPr>
          <a:xfrm>
            <a:off x="381000" y="1411111"/>
            <a:ext cx="4629150" cy="4642556"/>
          </a:xfrm>
        </p:spPr>
        <p:txBody>
          <a:bodyPr/>
          <a:lstStyle/>
          <a:p>
            <a:pPr lvl="0"/>
            <a:r>
              <a:rPr lang="en-US" noProof="0" dirty="0" smtClean="0"/>
              <a:t>Click icon to add table</a:t>
            </a:r>
            <a:endParaRPr lang="en-US" noProof="0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9A9CC-D407-2C40-A733-1A362103CE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64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457200" y="1495425"/>
            <a:ext cx="8077200" cy="4586288"/>
          </a:xfrm>
        </p:spPr>
        <p:txBody>
          <a:bodyPr/>
          <a:lstStyle/>
          <a:p>
            <a:pPr lvl="0"/>
            <a:r>
              <a:rPr lang="en-US" noProof="0" dirty="0" smtClean="0"/>
              <a:t>Click icon to add table</a:t>
            </a:r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CB916-5AC1-644C-AE40-D75B460B96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08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381000" y="1439863"/>
            <a:ext cx="4797425" cy="4725987"/>
          </a:xfrm>
        </p:spPr>
        <p:txBody>
          <a:bodyPr/>
          <a:lstStyle/>
          <a:p>
            <a:pPr lvl="0"/>
            <a:r>
              <a:rPr lang="en-US" noProof="0" dirty="0" smtClean="0"/>
              <a:t>Click icon to add media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62575" y="1439863"/>
            <a:ext cx="3443288" cy="472598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7CCD4-CC97-4D48-A617-7F176D989D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32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89466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 d’un consortium d’universités canadiennes, géré en co-entreprise à partir d’une contribution administrée par le Conseil national de recherches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 national canadien pour la recherche en physique nucléaire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1985126"/>
            <a:ext cx="6818884" cy="3349657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defRPr/>
            </a:pPr>
            <a:r>
              <a:rPr lang="en-US" sz="70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>
              <a:defRPr/>
            </a:pPr>
            <a:r>
              <a:rPr lang="en-US" sz="7000" dirty="0" smtClean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83" name="TextBox 82"/>
          <p:cNvSpPr txBox="1"/>
          <p:nvPr userDrawn="1"/>
        </p:nvSpPr>
        <p:spPr>
          <a:xfrm>
            <a:off x="6859587" y="1798767"/>
            <a:ext cx="2243137" cy="797654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>
              <a:lnSpc>
                <a:spcPts val="1130"/>
              </a:lnSpc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| Carleton | Guelph | Manitoba | McMaster |</a:t>
            </a:r>
            <a:r>
              <a:rPr lang="en-US" sz="800" baseline="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 </a:t>
            </a: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Montréal | Northern British Columbia | Queen’s</a:t>
            </a:r>
            <a:r>
              <a:rPr lang="en-US" sz="800" baseline="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 | </a:t>
            </a: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Regina | Saint Mary’s | Simon Fraser | Toronto | Victoria | Winnipeg | York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286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208713"/>
            <a:ext cx="9144000" cy="64928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070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98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 d’un consortium d’universités canadiennes, géré en co-entreprise à partir d’une contribution administrée par le Conseil national de recherches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 national canadien pour la recherche en physique nucléaire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2235078"/>
            <a:ext cx="6818884" cy="234950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6976324" y="2997200"/>
            <a:ext cx="2010775" cy="21364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5" name="Picture 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911" y="3414268"/>
            <a:ext cx="80018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060404"/>
            <a:ext cx="1179248" cy="3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001" y="4025521"/>
            <a:ext cx="112609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025521"/>
            <a:ext cx="8158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591" y="3106107"/>
            <a:ext cx="724535" cy="2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9" descr="NRCan-Canada_E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91995" y="4880210"/>
            <a:ext cx="1997786" cy="234405"/>
          </a:xfrm>
          <a:prstGeom prst="rect">
            <a:avLst/>
          </a:prstGeom>
        </p:spPr>
      </p:pic>
      <p:pic>
        <p:nvPicPr>
          <p:cNvPr id="51" name="Picture 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4615946"/>
            <a:ext cx="1997786" cy="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995" y="3414268"/>
            <a:ext cx="1064038" cy="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" name="Group 35"/>
          <p:cNvGrpSpPr/>
          <p:nvPr userDrawn="1"/>
        </p:nvGrpSpPr>
        <p:grpSpPr>
          <a:xfrm>
            <a:off x="6976324" y="5283983"/>
            <a:ext cx="2010775" cy="1243817"/>
            <a:chOff x="6976324" y="5353833"/>
            <a:chExt cx="2010775" cy="1243817"/>
          </a:xfrm>
        </p:grpSpPr>
        <p:sp>
          <p:nvSpPr>
            <p:cNvPr id="34" name="Rectangle 33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35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53" name="Picture 52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4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5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6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9" name="Picture 58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3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5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66" name="TextBox 65"/>
          <p:cNvSpPr txBox="1"/>
          <p:nvPr/>
        </p:nvSpPr>
        <p:spPr>
          <a:xfrm>
            <a:off x="6948166" y="1798767"/>
            <a:ext cx="2113284" cy="935726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>
              <a:lnSpc>
                <a:spcPts val="1130"/>
              </a:lnSpc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 Carleton | Guelph | Manitoba | McMaster  Montréal | Northern British Columbia | Queen’s Regina | Saint Mary’s | Simon Fraser | Toronto Victoria | Winnipeg | Western | York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" y="4810499"/>
            <a:ext cx="681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113F7C"/>
                </a:solidFill>
                <a:latin typeface="Myriad Pro"/>
                <a:ea typeface="ヒラギノ角ゴ Pro W3" pitchFamily="-111" charset="-128"/>
                <a:cs typeface="Myriad Pro"/>
              </a:rPr>
              <a:t>Questions?</a:t>
            </a:r>
            <a:endParaRPr lang="en-US" sz="3600" dirty="0">
              <a:solidFill>
                <a:srgbClr val="113F7C"/>
              </a:solidFill>
              <a:latin typeface="Myriad Pro"/>
              <a:ea typeface="ヒラギノ角ゴ Pro W3" pitchFamily="-111" charset="-128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349750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411760" y="620688"/>
            <a:ext cx="454366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3461003" y="6372036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b="1" i="1" dirty="0" smtClean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CONFIDENTIAL</a:t>
            </a:r>
            <a:endParaRPr lang="en-CA" sz="1800" b="1" i="1" dirty="0">
              <a:solidFill>
                <a:srgbClr val="FF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905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FE942-ABB0-448E-9C15-118C71FAB11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92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092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22108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411760" y="620688"/>
            <a:ext cx="454366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3461003" y="6372036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b="1" i="1" dirty="0" smtClean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CONFIDENTIAL</a:t>
            </a:r>
            <a:endParaRPr lang="en-CA" sz="1800" b="1" i="1" dirty="0">
              <a:solidFill>
                <a:srgbClr val="FF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453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D4A6C-FC5E-4144-8F72-5E62C9D66C9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86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67360" y="6356350"/>
            <a:ext cx="670560" cy="365125"/>
          </a:xfrm>
        </p:spPr>
        <p:txBody>
          <a:bodyPr/>
          <a:lstStyle/>
          <a:p>
            <a:fld id="{1812CC41-161E-424E-90D8-2F5DAD2A5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91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67360" y="6356350"/>
            <a:ext cx="670560" cy="365125"/>
          </a:xfrm>
        </p:spPr>
        <p:txBody>
          <a:bodyPr/>
          <a:lstStyle/>
          <a:p>
            <a:fld id="{1812CC41-161E-424E-90D8-2F5DAD2A5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26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67360" y="6356350"/>
            <a:ext cx="670560" cy="365125"/>
          </a:xfrm>
        </p:spPr>
        <p:txBody>
          <a:bodyPr/>
          <a:lstStyle/>
          <a:p>
            <a:fld id="{1812CC41-161E-424E-90D8-2F5DAD2A5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81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FF7F3-D37A-42F6-96BF-7653C76D929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1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67360" y="6356350"/>
            <a:ext cx="670560" cy="365125"/>
          </a:xfrm>
        </p:spPr>
        <p:txBody>
          <a:bodyPr/>
          <a:lstStyle/>
          <a:p>
            <a:fld id="{1812CC41-161E-424E-90D8-2F5DAD2A5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E4E8F-71E8-45E1-95F3-156056810B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853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67360" y="6356350"/>
            <a:ext cx="670560" cy="365125"/>
          </a:xfrm>
        </p:spPr>
        <p:txBody>
          <a:bodyPr/>
          <a:lstStyle/>
          <a:p>
            <a:fld id="{1812CC41-161E-424E-90D8-2F5DAD2A5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07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67360" y="6356350"/>
            <a:ext cx="670560" cy="365125"/>
          </a:xfrm>
        </p:spPr>
        <p:txBody>
          <a:bodyPr/>
          <a:lstStyle/>
          <a:p>
            <a:fld id="{1812CC41-161E-424E-90D8-2F5DAD2A5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69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12CC41-161E-424E-90D8-2F5DAD2A5F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F4664-1952-43C2-AF62-40BD3119D9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95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6A19E-1960-4DCB-B72B-9DF0DF4ED7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61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86354"/>
            <a:ext cx="5111750" cy="4939809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404"/>
            <a:ext cx="3008313" cy="377775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7948E-6811-48BD-AFE1-2D20F1B215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47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image" Target="../media/image3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A02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defRPr/>
            </a:pPr>
            <a:endParaRPr lang="en-US" sz="1800" dirty="0" smtClean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76238"/>
            <a:ext cx="8229600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6888" y="6396038"/>
            <a:ext cx="1416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5BA8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400800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5BA8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7250" y="6400800"/>
            <a:ext cx="1439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5BA8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fld id="{0C531F36-AD88-4D9F-9667-7C57B80BC6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6400800"/>
            <a:ext cx="39688" cy="317500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sz="1800" dirty="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47113" y="6400800"/>
            <a:ext cx="39687" cy="317500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sz="1800" dirty="0"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1034" name="Picture 10" descr="TRIUMF_logo_white.pn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68263"/>
            <a:ext cx="10922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30" r:id="rId1"/>
    <p:sldLayoutId id="2147484719" r:id="rId2"/>
    <p:sldLayoutId id="2147484791" r:id="rId3"/>
    <p:sldLayoutId id="2147484731" r:id="rId4"/>
    <p:sldLayoutId id="2147484732" r:id="rId5"/>
    <p:sldLayoutId id="2147484720" r:id="rId6"/>
    <p:sldLayoutId id="2147484721" r:id="rId7"/>
    <p:sldLayoutId id="2147484722" r:id="rId8"/>
    <p:sldLayoutId id="2147484723" r:id="rId9"/>
    <p:sldLayoutId id="2147484724" r:id="rId10"/>
    <p:sldLayoutId id="2147484725" r:id="rId11"/>
    <p:sldLayoutId id="2147484726" r:id="rId12"/>
    <p:sldLayoutId id="2147484727" r:id="rId13"/>
    <p:sldLayoutId id="2147484733" r:id="rId14"/>
    <p:sldLayoutId id="2147484734" r:id="rId15"/>
    <p:sldLayoutId id="2147484728" r:id="rId16"/>
    <p:sldLayoutId id="2147484729" r:id="rId17"/>
    <p:sldLayoutId id="2147484740" r:id="rId18"/>
    <p:sldLayoutId id="2147484741" r:id="rId19"/>
    <p:sldLayoutId id="2147484792" r:id="rId20"/>
    <p:sldLayoutId id="2147484793" r:id="rId2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r" rtl="0" eaLnBrk="0" fontAlgn="base" hangingPunct="0">
        <a:lnSpc>
          <a:spcPts val="3038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Myriad Pro"/>
          <a:ea typeface="MS PGothic" pitchFamily="34" charset="-128"/>
          <a:cs typeface="Myriad Pro"/>
        </a:defRPr>
      </a:lvl1pPr>
      <a:lvl2pPr algn="r" rtl="0" eaLnBrk="0" fontAlgn="base" hangingPunct="0">
        <a:lnSpc>
          <a:spcPts val="3038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Myriad Pro" pitchFamily="-106" charset="0"/>
          <a:ea typeface="MS PGothic" pitchFamily="34" charset="-128"/>
          <a:cs typeface="Myriad Pro" pitchFamily="-106" charset="0"/>
        </a:defRPr>
      </a:lvl2pPr>
      <a:lvl3pPr algn="r" rtl="0" eaLnBrk="0" fontAlgn="base" hangingPunct="0">
        <a:lnSpc>
          <a:spcPts val="3038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Myriad Pro" pitchFamily="-106" charset="0"/>
          <a:ea typeface="MS PGothic" pitchFamily="34" charset="-128"/>
          <a:cs typeface="Myriad Pro" pitchFamily="-106" charset="0"/>
        </a:defRPr>
      </a:lvl3pPr>
      <a:lvl4pPr algn="r" rtl="0" eaLnBrk="0" fontAlgn="base" hangingPunct="0">
        <a:lnSpc>
          <a:spcPts val="3038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Myriad Pro" pitchFamily="-106" charset="0"/>
          <a:ea typeface="MS PGothic" pitchFamily="34" charset="-128"/>
          <a:cs typeface="Myriad Pro" pitchFamily="-106" charset="0"/>
        </a:defRPr>
      </a:lvl4pPr>
      <a:lvl5pPr algn="r" rtl="0" eaLnBrk="0" fontAlgn="base" hangingPunct="0">
        <a:lnSpc>
          <a:spcPts val="3038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Myriad Pro" pitchFamily="-106" charset="0"/>
          <a:ea typeface="MS PGothic" pitchFamily="34" charset="-128"/>
          <a:cs typeface="Myriad Pro" pitchFamily="-10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1"/>
          </a:solidFill>
          <a:latin typeface="Myriad Pro"/>
          <a:ea typeface="MS PGothic" pitchFamily="34" charset="-128"/>
          <a:cs typeface="Myriad Pro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6E615D"/>
          </a:solidFill>
          <a:latin typeface="Myriad Pro"/>
          <a:ea typeface="MS PGothic" pitchFamily="34" charset="-128"/>
          <a:cs typeface="Myriad Pro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Myriad Pro"/>
          <a:ea typeface="MS PGothic" pitchFamily="34" charset="-128"/>
          <a:cs typeface="Myriad Pro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2"/>
          </a:solidFill>
          <a:latin typeface="+mj-lt"/>
          <a:ea typeface="MS PGothic" pitchFamily="34" charset="-128"/>
          <a:cs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2"/>
          </a:solidFill>
          <a:latin typeface="+mj-lt"/>
          <a:ea typeface="MS PGothic" pitchFamily="34" charset="-128"/>
          <a:cs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76999"/>
            <a:ext cx="8229600" cy="605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6888" y="6396038"/>
            <a:ext cx="1416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400800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7250" y="6400800"/>
            <a:ext cx="1439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fld id="{6A860FD2-16CC-AD45-96AE-CBD078A1C9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6400800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47113" y="6400800"/>
            <a:ext cx="39687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1034" name="Picture 10" descr="TRIUMF_logo_white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93663" y="68263"/>
            <a:ext cx="10922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6272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49" r:id="rId1"/>
    <p:sldLayoutId id="2147484750" r:id="rId2"/>
    <p:sldLayoutId id="2147484751" r:id="rId3"/>
    <p:sldLayoutId id="2147484752" r:id="rId4"/>
    <p:sldLayoutId id="2147484753" r:id="rId5"/>
    <p:sldLayoutId id="2147484754" r:id="rId6"/>
    <p:sldLayoutId id="2147484755" r:id="rId7"/>
    <p:sldLayoutId id="2147484756" r:id="rId8"/>
    <p:sldLayoutId id="2147484757" r:id="rId9"/>
    <p:sldLayoutId id="2147484758" r:id="rId10"/>
    <p:sldLayoutId id="2147484759" r:id="rId11"/>
    <p:sldLayoutId id="2147484760" r:id="rId12"/>
    <p:sldLayoutId id="2147484762" r:id="rId13"/>
    <p:sldLayoutId id="2147484794" r:id="rId14"/>
    <p:sldLayoutId id="2147484795" r:id="rId15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r" rtl="0" eaLnBrk="1" fontAlgn="base" hangingPunct="1">
        <a:lnSpc>
          <a:spcPts val="3040"/>
        </a:lnSpc>
        <a:spcBef>
          <a:spcPct val="0"/>
        </a:spcBef>
        <a:spcAft>
          <a:spcPct val="0"/>
        </a:spcAft>
        <a:defRPr sz="3200" b="1" kern="0" spc="0">
          <a:solidFill>
            <a:schemeClr val="bg1"/>
          </a:solidFill>
          <a:latin typeface="Myriad Pro"/>
          <a:ea typeface="ＭＳ Ｐゴシック" pitchFamily="-109" charset="-128"/>
          <a:cs typeface="Myriad Pro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113F7C"/>
          </a:solidFill>
          <a:latin typeface="Myriad Pro"/>
          <a:ea typeface="ＭＳ Ｐゴシック" pitchFamily="-109" charset="-128"/>
          <a:cs typeface="Myriad Pro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24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800">
          <a:solidFill>
            <a:srgbClr val="4F4946"/>
          </a:solidFill>
          <a:latin typeface="+mj-lt"/>
          <a:ea typeface="ＭＳ Ｐゴシック" pitchFamily="-10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600">
          <a:solidFill>
            <a:srgbClr val="4F4946"/>
          </a:solidFill>
          <a:latin typeface="+mj-lt"/>
          <a:ea typeface="ＭＳ Ｐゴシック" pitchFamily="-10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76999"/>
            <a:ext cx="8229600" cy="605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6888" y="6396038"/>
            <a:ext cx="1416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r>
              <a:rPr lang="en-US" smtClean="0"/>
              <a:t>June 4, 2014</a:t>
            </a: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400800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7250" y="6400800"/>
            <a:ext cx="1439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fld id="{6A860FD2-16CC-AD45-96AE-CBD078A1C9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6400800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47113" y="6400800"/>
            <a:ext cx="39687" cy="317500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8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1034" name="Picture 10" descr="TRIUMF_logo_white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93663" y="68263"/>
            <a:ext cx="10922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7223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64" r:id="rId1"/>
    <p:sldLayoutId id="2147484765" r:id="rId2"/>
    <p:sldLayoutId id="2147484766" r:id="rId3"/>
    <p:sldLayoutId id="2147484767" r:id="rId4"/>
    <p:sldLayoutId id="2147484768" r:id="rId5"/>
    <p:sldLayoutId id="2147484769" r:id="rId6"/>
    <p:sldLayoutId id="2147484770" r:id="rId7"/>
    <p:sldLayoutId id="2147484771" r:id="rId8"/>
    <p:sldLayoutId id="2147484772" r:id="rId9"/>
    <p:sldLayoutId id="2147484773" r:id="rId10"/>
    <p:sldLayoutId id="2147484774" r:id="rId11"/>
    <p:sldLayoutId id="2147484775" r:id="rId12"/>
    <p:sldLayoutId id="2147484776" r:id="rId13"/>
    <p:sldLayoutId id="2147484777" r:id="rId14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r" rtl="0" eaLnBrk="1" fontAlgn="base" hangingPunct="1">
        <a:lnSpc>
          <a:spcPts val="3040"/>
        </a:lnSpc>
        <a:spcBef>
          <a:spcPct val="0"/>
        </a:spcBef>
        <a:spcAft>
          <a:spcPct val="0"/>
        </a:spcAft>
        <a:defRPr sz="3200" b="1" kern="0" spc="0">
          <a:solidFill>
            <a:schemeClr val="bg1"/>
          </a:solidFill>
          <a:latin typeface="Myriad Pro"/>
          <a:ea typeface="ＭＳ Ｐゴシック" pitchFamily="-109" charset="-128"/>
          <a:cs typeface="Myriad Pro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113F7C"/>
          </a:solidFill>
          <a:latin typeface="Myriad Pro"/>
          <a:ea typeface="ＭＳ Ｐゴシック" pitchFamily="-109" charset="-128"/>
          <a:cs typeface="Myriad Pro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24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800">
          <a:solidFill>
            <a:srgbClr val="4F4946"/>
          </a:solidFill>
          <a:latin typeface="+mj-lt"/>
          <a:ea typeface="ＭＳ Ｐゴシック" pitchFamily="-10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600">
          <a:solidFill>
            <a:srgbClr val="4F4946"/>
          </a:solidFill>
          <a:latin typeface="+mj-lt"/>
          <a:ea typeface="ＭＳ Ｐゴシック" pitchFamily="-10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15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41721"/>
            <a:ext cx="8229600" cy="4333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360" y="6356350"/>
            <a:ext cx="67056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1812CC41-161E-424E-90D8-2F5DAD2A5F46}" type="slidenum">
              <a:rPr lang="en-US" smtClean="0">
                <a:ea typeface="ＭＳ Ｐゴシック" charset="-128"/>
              </a:rPr>
              <a:pPr/>
              <a:t>‹#›</a:t>
            </a:fld>
            <a:endParaRPr lang="en-US" dirty="0">
              <a:ea typeface="ＭＳ Ｐゴシック" charset="-128"/>
            </a:endParaRP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21538" y="6317567"/>
            <a:ext cx="1592898" cy="403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3461003" y="6372036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b="1" i="1" dirty="0" smtClean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CONFIDENTIAL</a:t>
            </a:r>
            <a:endParaRPr lang="en-CA" sz="1800" b="1" i="1" dirty="0">
              <a:solidFill>
                <a:srgbClr val="FF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490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79" r:id="rId1"/>
    <p:sldLayoutId id="2147484780" r:id="rId2"/>
    <p:sldLayoutId id="2147484781" r:id="rId3"/>
    <p:sldLayoutId id="2147484782" r:id="rId4"/>
    <p:sldLayoutId id="2147484783" r:id="rId5"/>
    <p:sldLayoutId id="2147484784" r:id="rId6"/>
    <p:sldLayoutId id="2147484785" r:id="rId7"/>
    <p:sldLayoutId id="2147484786" r:id="rId8"/>
    <p:sldLayoutId id="2147484787" r:id="rId9"/>
    <p:sldLayoutId id="2147484788" r:id="rId10"/>
    <p:sldLayoutId id="2147484789" r:id="rId11"/>
    <p:sldLayoutId id="214748479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3.jpg"/><Relationship Id="rId5" Type="http://schemas.openxmlformats.org/officeDocument/2006/relationships/image" Target="../media/image6.png"/><Relationship Id="rId4" Type="http://schemas.openxmlformats.org/officeDocument/2006/relationships/image" Target="../media/image52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3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gif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gif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2.png"/><Relationship Id="rId5" Type="http://schemas.openxmlformats.org/officeDocument/2006/relationships/image" Target="../media/image81.jpeg"/><Relationship Id="rId4" Type="http://schemas.openxmlformats.org/officeDocument/2006/relationships/image" Target="../media/image80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78.gif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0.JP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7" Type="http://schemas.openxmlformats.org/officeDocument/2006/relationships/image" Target="../media/image4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4.JPG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95275" y="1868488"/>
            <a:ext cx="6076950" cy="655638"/>
          </a:xfrm>
        </p:spPr>
        <p:txBody>
          <a:bodyPr/>
          <a:lstStyle/>
          <a:p>
            <a:r>
              <a:rPr lang="en-CA" sz="3200" dirty="0" smtClean="0">
                <a:solidFill>
                  <a:schemeClr val="accent1">
                    <a:lumMod val="75000"/>
                  </a:schemeClr>
                </a:solidFill>
              </a:rPr>
              <a:t>Accelerator-Based Isotope Production at TRIUMF</a:t>
            </a:r>
            <a:endParaRPr lang="en-US" dirty="0">
              <a:solidFill>
                <a:srgbClr val="3366CC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47650" y="3959225"/>
            <a:ext cx="6076950" cy="457200"/>
          </a:xfrm>
        </p:spPr>
        <p:txBody>
          <a:bodyPr/>
          <a:lstStyle/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June 16</a:t>
            </a:r>
            <a:r>
              <a:rPr lang="en-US" sz="1600" baseline="30000" dirty="0" smtClean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, 2015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95275" y="4925185"/>
            <a:ext cx="6076950" cy="812216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3366CC"/>
                </a:solidFill>
                <a:latin typeface="Myriad Pro" charset="0"/>
                <a:cs typeface="Myriad Pro" charset="0"/>
              </a:rPr>
              <a:t>			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95275" y="2927585"/>
            <a:ext cx="6076950" cy="987425"/>
          </a:xfrm>
        </p:spPr>
        <p:txBody>
          <a:bodyPr/>
          <a:lstStyle/>
          <a:p>
            <a:pPr lvl="0">
              <a:defRPr/>
            </a:pPr>
            <a:r>
              <a:rPr lang="en-CA" sz="2200" dirty="0" smtClean="0">
                <a:solidFill>
                  <a:schemeClr val="accent1">
                    <a:lumMod val="75000"/>
                  </a:schemeClr>
                </a:solidFill>
                <a:cs typeface="Myriad Pro" charset="0"/>
              </a:rPr>
              <a:t>CAP Conference</a:t>
            </a:r>
            <a:endParaRPr lang="en-CA" sz="2200" dirty="0">
              <a:solidFill>
                <a:schemeClr val="accent1">
                  <a:lumMod val="75000"/>
                </a:schemeClr>
              </a:solidFill>
              <a:cs typeface="Myriad Pro" charset="0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 bwMode="auto">
          <a:xfrm>
            <a:off x="247650" y="4954352"/>
            <a:ext cx="6076950" cy="89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 b="1" baseline="0">
                <a:solidFill>
                  <a:srgbClr val="95938E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6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defTabSz="914400"/>
            <a:r>
              <a:rPr lang="en-US" sz="1600" kern="0" dirty="0" smtClean="0">
                <a:solidFill>
                  <a:schemeClr val="accent1">
                    <a:lumMod val="75000"/>
                  </a:schemeClr>
                </a:solidFill>
              </a:rPr>
              <a:t>Paul Schaffer</a:t>
            </a:r>
          </a:p>
          <a:p>
            <a:pPr defTabSz="914400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cs typeface="Myriad Pro" charset="0"/>
              </a:rPr>
              <a:t>Head, Nuclear Medicine</a:t>
            </a:r>
            <a:endParaRPr lang="en-US" sz="1600" dirty="0">
              <a:solidFill>
                <a:schemeClr val="accent1">
                  <a:lumMod val="75000"/>
                </a:schemeClr>
              </a:solidFill>
              <a:cs typeface="Myriad Pro" charset="0"/>
            </a:endParaRPr>
          </a:p>
          <a:p>
            <a:pPr defTabSz="914400"/>
            <a:r>
              <a:rPr lang="en-US" sz="1600" kern="0" dirty="0" smtClean="0">
                <a:solidFill>
                  <a:schemeClr val="accent1">
                    <a:lumMod val="75000"/>
                  </a:schemeClr>
                </a:solidFill>
              </a:rPr>
              <a:t>TRIUMF</a:t>
            </a:r>
            <a:endParaRPr lang="en-US" sz="1600" kern="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3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ea typeface="ＭＳ Ｐゴシック"/>
              </a:rPr>
              <a:t>Target Type vs. Cyclotron Power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1696" y="1264678"/>
            <a:ext cx="1507402" cy="827469"/>
            <a:chOff x="250061" y="113263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7" name="Rounded Rectangle 6"/>
            <p:cNvSpPr/>
            <p:nvPr/>
          </p:nvSpPr>
          <p:spPr>
            <a:xfrm>
              <a:off x="250061" y="113263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34324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baseline="30000" dirty="0" smtClean="0">
                  <a:latin typeface="Myriad Pro"/>
                </a:rPr>
                <a:t>100</a:t>
              </a:r>
              <a:r>
                <a:rPr lang="en-US" sz="1800" kern="1200" dirty="0" smtClean="0">
                  <a:latin typeface="Myriad Pro"/>
                </a:rPr>
                <a:t>Mo Target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34980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6" name="Rounded Rectangle 35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Purify </a:t>
              </a:r>
              <a:r>
                <a:rPr lang="en-US" sz="1800" kern="1200" baseline="30000" dirty="0" smtClean="0">
                  <a:latin typeface="Myriad Pro"/>
                </a:rPr>
                <a:t>99m</a:t>
              </a:r>
              <a:r>
                <a:rPr lang="en-US" sz="1800" kern="1200" dirty="0" smtClean="0">
                  <a:latin typeface="Myriad Pro"/>
                </a:rPr>
                <a:t>TcO</a:t>
              </a:r>
              <a:r>
                <a:rPr lang="en-US" sz="1800" kern="1200" baseline="-25000" dirty="0" smtClean="0">
                  <a:latin typeface="Myriad Pro"/>
                </a:rPr>
                <a:t>4</a:t>
              </a:r>
              <a:endParaRPr lang="en-US" sz="1800" kern="1200" baseline="-25000" dirty="0">
                <a:latin typeface="Myriad Pro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168960" y="1264678"/>
            <a:ext cx="1443450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9" name="Rounded Rectangle 38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ounded Rectangle 4"/>
            <p:cNvSpPr/>
            <p:nvPr/>
          </p:nvSpPr>
          <p:spPr>
            <a:xfrm>
              <a:off x="332428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Regulatory</a:t>
              </a:r>
              <a:r>
                <a:rPr lang="en-US" sz="1800" baseline="-25000" dirty="0">
                  <a:latin typeface="Myriad Pro"/>
                </a:rPr>
                <a:t> </a:t>
              </a:r>
              <a:r>
                <a:rPr lang="en-US" sz="1800" dirty="0" smtClean="0">
                  <a:latin typeface="Myriad Pro"/>
                </a:rPr>
                <a:t>QA/QC</a:t>
              </a:r>
              <a:endParaRPr lang="en-US" sz="1800" kern="1200" dirty="0" smtClean="0">
                <a:latin typeface="Myriad Pro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647121" y="1264678"/>
            <a:ext cx="1443450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42" name="Rounded Rectangle 41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ounded Rectangle 4"/>
            <p:cNvSpPr/>
            <p:nvPr/>
          </p:nvSpPr>
          <p:spPr>
            <a:xfrm>
              <a:off x="342808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baseline="30000" dirty="0" smtClean="0">
                  <a:latin typeface="Myriad Pro"/>
                </a:rPr>
                <a:t>100</a:t>
              </a:r>
              <a:r>
                <a:rPr lang="en-US" sz="1800" kern="1200" dirty="0" smtClean="0">
                  <a:latin typeface="Myriad Pro"/>
                </a:rPr>
                <a:t>Mo </a:t>
              </a:r>
              <a:r>
                <a:rPr lang="en-US" sz="1800" dirty="0" smtClean="0">
                  <a:latin typeface="Myriad Pro"/>
                </a:rPr>
                <a:t>Recovery</a:t>
              </a:r>
              <a:endParaRPr lang="en-US" sz="1800" kern="1200" dirty="0" smtClean="0">
                <a:latin typeface="Myriad Pro"/>
              </a:endParaRPr>
            </a:p>
          </p:txBody>
        </p:sp>
      </p:grpSp>
      <p:pic>
        <p:nvPicPr>
          <p:cNvPr id="20482" name="Picture 2" descr="Picture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655" y="2512838"/>
            <a:ext cx="5106335" cy="264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041186" y="5443552"/>
            <a:ext cx="7127272" cy="12095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CA" sz="2200" dirty="0">
                <a:solidFill>
                  <a:srgbClr val="4F4946"/>
                </a:solidFill>
              </a:rPr>
              <a:t>TR30 (@24 MeV) target power: 10.8 kW @ 0.6 kW/cm</a:t>
            </a:r>
            <a:r>
              <a:rPr lang="en-CA" sz="2200" baseline="30000" dirty="0">
                <a:solidFill>
                  <a:srgbClr val="4F4946"/>
                </a:solidFill>
              </a:rPr>
              <a:t>2</a:t>
            </a:r>
          </a:p>
          <a:p>
            <a:pPr>
              <a:lnSpc>
                <a:spcPct val="110000"/>
              </a:lnSpc>
            </a:pPr>
            <a:r>
              <a:rPr lang="en-CA" sz="2200" dirty="0" smtClean="0">
                <a:solidFill>
                  <a:srgbClr val="4F4946"/>
                </a:solidFill>
                <a:latin typeface="+mj-lt"/>
              </a:rPr>
              <a:t>TR19 target power: 5.4 kW @ 0.3 kW/cm</a:t>
            </a:r>
            <a:r>
              <a:rPr lang="en-CA" sz="2200" baseline="30000" dirty="0" smtClean="0">
                <a:solidFill>
                  <a:srgbClr val="4F4946"/>
                </a:solidFill>
                <a:latin typeface="+mj-lt"/>
              </a:rPr>
              <a:t>2</a:t>
            </a:r>
          </a:p>
          <a:p>
            <a:pPr>
              <a:lnSpc>
                <a:spcPct val="110000"/>
              </a:lnSpc>
            </a:pPr>
            <a:r>
              <a:rPr lang="en-CA" sz="2200" dirty="0" err="1" smtClean="0">
                <a:solidFill>
                  <a:srgbClr val="4F4946"/>
                </a:solidFill>
                <a:latin typeface="+mj-lt"/>
              </a:rPr>
              <a:t>PETtrace</a:t>
            </a:r>
            <a:r>
              <a:rPr lang="en-CA" sz="2200" dirty="0" smtClean="0">
                <a:solidFill>
                  <a:srgbClr val="4F4946"/>
                </a:solidFill>
                <a:latin typeface="+mj-lt"/>
              </a:rPr>
              <a:t> target power: 2.1 kW @ ~1.2 kW/cm</a:t>
            </a:r>
            <a:r>
              <a:rPr lang="en-CA" sz="2200" baseline="30000" dirty="0" smtClean="0">
                <a:solidFill>
                  <a:srgbClr val="4F4946"/>
                </a:solidFill>
                <a:latin typeface="+mj-lt"/>
              </a:rPr>
              <a:t>2</a:t>
            </a:r>
            <a:r>
              <a:rPr lang="en-CA" sz="2200" dirty="0" smtClean="0">
                <a:solidFill>
                  <a:srgbClr val="4F4946"/>
                </a:solidFill>
                <a:latin typeface="+mj-lt"/>
              </a:rPr>
              <a:t> </a:t>
            </a:r>
            <a:endParaRPr lang="en-CA" sz="2200" dirty="0">
              <a:solidFill>
                <a:srgbClr val="4F4946"/>
              </a:solidFill>
              <a:latin typeface="+mj-l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097421" y="1264678"/>
            <a:ext cx="1507402" cy="827469"/>
            <a:chOff x="230183" y="126498"/>
            <a:chExt cx="1654938" cy="827469"/>
          </a:xfrm>
          <a:solidFill>
            <a:srgbClr val="4F4946"/>
          </a:solidFill>
        </p:grpSpPr>
        <p:sp>
          <p:nvSpPr>
            <p:cNvPr id="24" name="Rounded Rectangle 23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ounded Rectangle 4"/>
            <p:cNvSpPr/>
            <p:nvPr/>
          </p:nvSpPr>
          <p:spPr>
            <a:xfrm>
              <a:off x="323369" y="162710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Optimize Irradiation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563593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Cyclotron </a:t>
              </a:r>
              <a:r>
                <a:rPr lang="en-US" sz="1700" kern="1200" dirty="0" smtClean="0">
                  <a:latin typeface="Myriad Pro"/>
                </a:rPr>
                <a:t>Modification</a:t>
              </a:r>
              <a:endParaRPr lang="en-US" sz="1800" kern="1200" dirty="0">
                <a:latin typeface="Myriad Pro"/>
              </a:endParaRPr>
            </a:p>
          </p:txBody>
        </p:sp>
      </p:grpSp>
      <p:sp>
        <p:nvSpPr>
          <p:cNvPr id="34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10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30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443" y="2001617"/>
            <a:ext cx="7081560" cy="3679148"/>
          </a:xfrm>
          <a:prstGeom prst="rect">
            <a:avLst/>
          </a:prstGeom>
          <a:effectLst/>
        </p:spPr>
      </p:pic>
      <p:sp>
        <p:nvSpPr>
          <p:cNvPr id="30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ea typeface="ＭＳ Ｐゴシック"/>
              </a:rPr>
              <a:t>Real and Projected Yields of </a:t>
            </a:r>
            <a:r>
              <a:rPr lang="en-US" sz="3200" baseline="30000" dirty="0" smtClean="0">
                <a:ea typeface="ＭＳ Ｐゴシック"/>
              </a:rPr>
              <a:t>99m</a:t>
            </a:r>
            <a:r>
              <a:rPr lang="en-US" sz="3200" dirty="0" smtClean="0">
                <a:ea typeface="ＭＳ Ｐゴシック"/>
              </a:rPr>
              <a:t>Tc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1696" y="1264678"/>
            <a:ext cx="1507402" cy="827469"/>
            <a:chOff x="250061" y="113263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7" name="Rounded Rectangle 6"/>
            <p:cNvSpPr/>
            <p:nvPr/>
          </p:nvSpPr>
          <p:spPr>
            <a:xfrm>
              <a:off x="250061" y="113263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34324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baseline="30000" dirty="0" smtClean="0">
                  <a:latin typeface="Myriad Pro"/>
                </a:rPr>
                <a:t>100</a:t>
              </a:r>
              <a:r>
                <a:rPr lang="en-US" sz="1800" kern="1200" dirty="0" smtClean="0">
                  <a:latin typeface="Myriad Pro"/>
                </a:rPr>
                <a:t>Mo Target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563593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29" name="Rounded Rectangle 28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Cyclotron </a:t>
              </a:r>
              <a:r>
                <a:rPr lang="en-US" sz="1700" kern="1200" dirty="0" smtClean="0">
                  <a:latin typeface="Myriad Pro"/>
                </a:rPr>
                <a:t>Modification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097421" y="1264678"/>
            <a:ext cx="1507402" cy="827469"/>
            <a:chOff x="230183" y="126498"/>
            <a:chExt cx="1654938" cy="827469"/>
          </a:xfrm>
          <a:solidFill>
            <a:srgbClr val="4F4946"/>
          </a:solidFill>
        </p:grpSpPr>
        <p:sp>
          <p:nvSpPr>
            <p:cNvPr id="33" name="Rounded Rectangle 32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4"/>
            <p:cNvSpPr/>
            <p:nvPr/>
          </p:nvSpPr>
          <p:spPr>
            <a:xfrm>
              <a:off x="323369" y="162710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Optimize Irradiation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34980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6" name="Rounded Rectangle 35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Purify </a:t>
              </a:r>
              <a:r>
                <a:rPr lang="en-US" sz="1800" kern="1200" baseline="30000" dirty="0" smtClean="0">
                  <a:latin typeface="Myriad Pro"/>
                </a:rPr>
                <a:t>99m</a:t>
              </a:r>
              <a:r>
                <a:rPr lang="en-US" sz="1800" kern="1200" dirty="0" smtClean="0">
                  <a:latin typeface="Myriad Pro"/>
                </a:rPr>
                <a:t>TcO</a:t>
              </a:r>
              <a:r>
                <a:rPr lang="en-US" sz="1800" kern="1200" baseline="-25000" dirty="0" smtClean="0">
                  <a:latin typeface="Myriad Pro"/>
                </a:rPr>
                <a:t>4</a:t>
              </a:r>
              <a:endParaRPr lang="en-US" sz="1800" kern="1200" baseline="-25000" dirty="0">
                <a:latin typeface="Myriad Pro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168960" y="1264678"/>
            <a:ext cx="1443450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9" name="Rounded Rectangle 38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ounded Rectangle 4"/>
            <p:cNvSpPr/>
            <p:nvPr/>
          </p:nvSpPr>
          <p:spPr>
            <a:xfrm>
              <a:off x="332428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Regulatory</a:t>
              </a:r>
              <a:r>
                <a:rPr lang="en-US" sz="1800" baseline="-25000" dirty="0">
                  <a:latin typeface="Myriad Pro"/>
                </a:rPr>
                <a:t> </a:t>
              </a:r>
              <a:r>
                <a:rPr lang="en-US" sz="1800" dirty="0" smtClean="0">
                  <a:latin typeface="Myriad Pro"/>
                </a:rPr>
                <a:t>QA/QC</a:t>
              </a:r>
              <a:endParaRPr lang="en-US" sz="1800" kern="1200" dirty="0" smtClean="0">
                <a:latin typeface="Myriad Pro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647121" y="1264678"/>
            <a:ext cx="1443450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42" name="Rounded Rectangle 41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ounded Rectangle 4"/>
            <p:cNvSpPr/>
            <p:nvPr/>
          </p:nvSpPr>
          <p:spPr>
            <a:xfrm>
              <a:off x="342808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baseline="30000" dirty="0" smtClean="0">
                  <a:latin typeface="Myriad Pro"/>
                </a:rPr>
                <a:t>100</a:t>
              </a:r>
              <a:r>
                <a:rPr lang="en-US" sz="1800" kern="1200" dirty="0" smtClean="0">
                  <a:latin typeface="Myriad Pro"/>
                </a:rPr>
                <a:t>Mo </a:t>
              </a:r>
              <a:r>
                <a:rPr lang="en-US" sz="1800" dirty="0" smtClean="0">
                  <a:latin typeface="Myriad Pro"/>
                </a:rPr>
                <a:t>Recovery</a:t>
              </a:r>
              <a:endParaRPr lang="en-US" sz="1800" kern="1200" dirty="0" smtClean="0">
                <a:latin typeface="Myriad Pro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205727" y="5483799"/>
            <a:ext cx="2865268" cy="132343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>
                <a:solidFill>
                  <a:srgbClr val="113F7C"/>
                </a:solidFill>
              </a:rPr>
              <a:t>GE </a:t>
            </a:r>
            <a:r>
              <a:rPr lang="en-CA" sz="1600" b="1" dirty="0" err="1">
                <a:solidFill>
                  <a:srgbClr val="113F7C"/>
                </a:solidFill>
              </a:rPr>
              <a:t>PETtrace</a:t>
            </a:r>
            <a:endParaRPr lang="en-CA" sz="1600" b="1" dirty="0">
              <a:solidFill>
                <a:srgbClr val="113F7C"/>
              </a:solidFill>
            </a:endParaRPr>
          </a:p>
          <a:p>
            <a:pPr algn="ctr"/>
            <a:r>
              <a:rPr lang="en-CA" sz="1600" dirty="0">
                <a:solidFill>
                  <a:srgbClr val="113F7C"/>
                </a:solidFill>
              </a:rPr>
              <a:t>16.5 MeV, 130 </a:t>
            </a:r>
            <a:r>
              <a:rPr lang="el-GR" sz="1600" dirty="0">
                <a:solidFill>
                  <a:srgbClr val="113F7C"/>
                </a:solidFill>
              </a:rPr>
              <a:t>μ</a:t>
            </a:r>
            <a:r>
              <a:rPr lang="en-CA" sz="1600" dirty="0">
                <a:solidFill>
                  <a:srgbClr val="113F7C"/>
                </a:solidFill>
              </a:rPr>
              <a:t>A</a:t>
            </a:r>
          </a:p>
          <a:p>
            <a:pPr algn="ctr"/>
            <a:r>
              <a:rPr lang="en-CA" sz="1600" dirty="0">
                <a:solidFill>
                  <a:srgbClr val="113F7C"/>
                </a:solidFill>
              </a:rPr>
              <a:t>Theoretical 4.9 Ci (6h)</a:t>
            </a:r>
          </a:p>
          <a:p>
            <a:pPr algn="ctr"/>
            <a:r>
              <a:rPr lang="en-CA" sz="1600" dirty="0">
                <a:solidFill>
                  <a:srgbClr val="113F7C"/>
                </a:solidFill>
              </a:rPr>
              <a:t>Achieved 4.7 </a:t>
            </a:r>
            <a:r>
              <a:rPr lang="en-CA" sz="1600" dirty="0" smtClean="0">
                <a:solidFill>
                  <a:srgbClr val="113F7C"/>
                </a:solidFill>
              </a:rPr>
              <a:t>Ci</a:t>
            </a:r>
          </a:p>
          <a:p>
            <a:pPr algn="ctr"/>
            <a:r>
              <a:rPr lang="en-CA" sz="1600" dirty="0" err="1" smtClean="0">
                <a:solidFill>
                  <a:srgbClr val="113F7C"/>
                </a:solidFill>
              </a:rPr>
              <a:t>Sat</a:t>
            </a:r>
            <a:r>
              <a:rPr lang="en-CA" sz="1600" baseline="30000" dirty="0" err="1" smtClean="0">
                <a:solidFill>
                  <a:srgbClr val="113F7C"/>
                </a:solidFill>
              </a:rPr>
              <a:t>n</a:t>
            </a:r>
            <a:r>
              <a:rPr lang="en-CA" sz="1600" dirty="0" smtClean="0">
                <a:solidFill>
                  <a:srgbClr val="113F7C"/>
                </a:solidFill>
              </a:rPr>
              <a:t>: 75.6 </a:t>
            </a:r>
            <a:r>
              <a:rPr lang="en-CA" sz="1600" dirty="0" err="1" smtClean="0">
                <a:solidFill>
                  <a:srgbClr val="113F7C"/>
                </a:solidFill>
              </a:rPr>
              <a:t>mCi</a:t>
            </a:r>
            <a:r>
              <a:rPr lang="en-CA" sz="1600" dirty="0" smtClean="0">
                <a:solidFill>
                  <a:srgbClr val="113F7C"/>
                </a:solidFill>
              </a:rPr>
              <a:t>/µA</a:t>
            </a:r>
            <a:endParaRPr lang="en-CA" sz="1600" dirty="0">
              <a:solidFill>
                <a:srgbClr val="113F7C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734147" y="5483799"/>
            <a:ext cx="362138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 smtClean="0">
                <a:solidFill>
                  <a:srgbClr val="113F7C"/>
                </a:solidFill>
              </a:rPr>
              <a:t>TR19</a:t>
            </a:r>
            <a:endParaRPr lang="en-CA" sz="1600" b="1" dirty="0">
              <a:solidFill>
                <a:srgbClr val="113F7C"/>
              </a:solidFill>
            </a:endParaRPr>
          </a:p>
          <a:p>
            <a:pPr algn="ctr"/>
            <a:r>
              <a:rPr lang="en-CA" sz="1600" dirty="0" smtClean="0">
                <a:solidFill>
                  <a:srgbClr val="113F7C"/>
                </a:solidFill>
              </a:rPr>
              <a:t>18 MeV</a:t>
            </a:r>
            <a:r>
              <a:rPr lang="en-CA" sz="1600" dirty="0">
                <a:solidFill>
                  <a:srgbClr val="113F7C"/>
                </a:solidFill>
              </a:rPr>
              <a:t>, </a:t>
            </a:r>
            <a:r>
              <a:rPr lang="en-CA" sz="1600" dirty="0" smtClean="0">
                <a:solidFill>
                  <a:srgbClr val="113F7C"/>
                </a:solidFill>
              </a:rPr>
              <a:t>300 </a:t>
            </a:r>
            <a:r>
              <a:rPr lang="el-GR" sz="1600" dirty="0" smtClean="0">
                <a:solidFill>
                  <a:srgbClr val="113F7C"/>
                </a:solidFill>
              </a:rPr>
              <a:t>μ</a:t>
            </a:r>
            <a:r>
              <a:rPr lang="en-CA" sz="1600" dirty="0">
                <a:solidFill>
                  <a:srgbClr val="113F7C"/>
                </a:solidFill>
              </a:rPr>
              <a:t>A</a:t>
            </a:r>
          </a:p>
          <a:p>
            <a:pPr algn="ctr"/>
            <a:r>
              <a:rPr lang="en-CA" sz="1600" dirty="0">
                <a:solidFill>
                  <a:srgbClr val="113F7C"/>
                </a:solidFill>
              </a:rPr>
              <a:t>Theoretical </a:t>
            </a:r>
            <a:r>
              <a:rPr lang="en-CA" sz="1600" dirty="0" smtClean="0">
                <a:solidFill>
                  <a:srgbClr val="113F7C"/>
                </a:solidFill>
              </a:rPr>
              <a:t>15.4 </a:t>
            </a:r>
            <a:r>
              <a:rPr lang="en-CA" sz="1600" dirty="0">
                <a:solidFill>
                  <a:srgbClr val="113F7C"/>
                </a:solidFill>
              </a:rPr>
              <a:t>Ci (6h)</a:t>
            </a:r>
          </a:p>
          <a:p>
            <a:pPr algn="ctr"/>
            <a:r>
              <a:rPr lang="en-CA" sz="1600" dirty="0">
                <a:solidFill>
                  <a:srgbClr val="113F7C"/>
                </a:solidFill>
              </a:rPr>
              <a:t>Achieved </a:t>
            </a:r>
            <a:r>
              <a:rPr lang="en-CA" sz="1600" dirty="0" smtClean="0">
                <a:solidFill>
                  <a:srgbClr val="113F7C"/>
                </a:solidFill>
              </a:rPr>
              <a:t>9.4 Ci (@ 240 µA)</a:t>
            </a:r>
          </a:p>
          <a:p>
            <a:pPr algn="ctr"/>
            <a:r>
              <a:rPr lang="en-CA" sz="1600" dirty="0" err="1" smtClean="0">
                <a:solidFill>
                  <a:srgbClr val="113F7C"/>
                </a:solidFill>
              </a:rPr>
              <a:t>Sat</a:t>
            </a:r>
            <a:r>
              <a:rPr lang="en-CA" sz="1600" baseline="30000" dirty="0" err="1" smtClean="0">
                <a:solidFill>
                  <a:srgbClr val="113F7C"/>
                </a:solidFill>
              </a:rPr>
              <a:t>n</a:t>
            </a:r>
            <a:r>
              <a:rPr lang="en-CA" sz="1600" dirty="0" smtClean="0">
                <a:solidFill>
                  <a:srgbClr val="113F7C"/>
                </a:solidFill>
              </a:rPr>
              <a:t>: 103 </a:t>
            </a:r>
            <a:r>
              <a:rPr lang="en-CA" sz="1600" dirty="0" err="1" smtClean="0">
                <a:solidFill>
                  <a:srgbClr val="113F7C"/>
                </a:solidFill>
              </a:rPr>
              <a:t>mCi</a:t>
            </a:r>
            <a:r>
              <a:rPr lang="en-CA" sz="1600" dirty="0" smtClean="0">
                <a:solidFill>
                  <a:srgbClr val="113F7C"/>
                </a:solidFill>
              </a:rPr>
              <a:t>/µA</a:t>
            </a:r>
            <a:endParaRPr lang="en-CA" sz="1600" dirty="0">
              <a:solidFill>
                <a:srgbClr val="113F7C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78431" y="5483799"/>
            <a:ext cx="298711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 smtClean="0">
                <a:solidFill>
                  <a:srgbClr val="113F7C"/>
                </a:solidFill>
              </a:rPr>
              <a:t>TR30 (@24 MeV)</a:t>
            </a:r>
            <a:endParaRPr lang="en-CA" sz="1600" b="1" dirty="0">
              <a:solidFill>
                <a:srgbClr val="113F7C"/>
              </a:solidFill>
            </a:endParaRPr>
          </a:p>
          <a:p>
            <a:pPr algn="ctr"/>
            <a:r>
              <a:rPr lang="en-CA" sz="1600" dirty="0" smtClean="0">
                <a:solidFill>
                  <a:srgbClr val="113F7C"/>
                </a:solidFill>
              </a:rPr>
              <a:t>24 MeV</a:t>
            </a:r>
            <a:r>
              <a:rPr lang="en-CA" sz="1600" dirty="0">
                <a:solidFill>
                  <a:srgbClr val="113F7C"/>
                </a:solidFill>
              </a:rPr>
              <a:t>, </a:t>
            </a:r>
            <a:r>
              <a:rPr lang="en-CA" sz="1600" dirty="0" smtClean="0">
                <a:solidFill>
                  <a:srgbClr val="113F7C"/>
                </a:solidFill>
              </a:rPr>
              <a:t>500 </a:t>
            </a:r>
            <a:r>
              <a:rPr lang="el-GR" sz="1600" dirty="0" smtClean="0">
                <a:solidFill>
                  <a:srgbClr val="113F7C"/>
                </a:solidFill>
              </a:rPr>
              <a:t>μ</a:t>
            </a:r>
            <a:r>
              <a:rPr lang="en-CA" sz="1600" dirty="0">
                <a:solidFill>
                  <a:srgbClr val="113F7C"/>
                </a:solidFill>
              </a:rPr>
              <a:t>A</a:t>
            </a:r>
          </a:p>
          <a:p>
            <a:pPr algn="ctr"/>
            <a:r>
              <a:rPr lang="en-CA" sz="1600" dirty="0">
                <a:solidFill>
                  <a:srgbClr val="113F7C"/>
                </a:solidFill>
              </a:rPr>
              <a:t>Theoretical </a:t>
            </a:r>
            <a:r>
              <a:rPr lang="en-CA" sz="1600" dirty="0" smtClean="0">
                <a:solidFill>
                  <a:srgbClr val="113F7C"/>
                </a:solidFill>
              </a:rPr>
              <a:t>39 </a:t>
            </a:r>
            <a:r>
              <a:rPr lang="en-CA" sz="1600" dirty="0">
                <a:solidFill>
                  <a:srgbClr val="113F7C"/>
                </a:solidFill>
              </a:rPr>
              <a:t>Ci (6h)</a:t>
            </a:r>
          </a:p>
          <a:p>
            <a:pPr algn="ctr"/>
            <a:r>
              <a:rPr lang="en-CA" sz="1600" dirty="0">
                <a:solidFill>
                  <a:srgbClr val="113F7C"/>
                </a:solidFill>
              </a:rPr>
              <a:t>Achieved </a:t>
            </a:r>
            <a:r>
              <a:rPr lang="en-CA" sz="1600" dirty="0" smtClean="0">
                <a:solidFill>
                  <a:srgbClr val="113F7C"/>
                </a:solidFill>
              </a:rPr>
              <a:t>~32 Ci (@ 450 µA)</a:t>
            </a:r>
          </a:p>
          <a:p>
            <a:pPr algn="ctr"/>
            <a:r>
              <a:rPr lang="en-CA" sz="1600" dirty="0" err="1" smtClean="0">
                <a:solidFill>
                  <a:srgbClr val="113F7C"/>
                </a:solidFill>
              </a:rPr>
              <a:t>Sat</a:t>
            </a:r>
            <a:r>
              <a:rPr lang="en-CA" sz="1600" baseline="30000" dirty="0" err="1" smtClean="0">
                <a:solidFill>
                  <a:srgbClr val="113F7C"/>
                </a:solidFill>
              </a:rPr>
              <a:t>n</a:t>
            </a:r>
            <a:r>
              <a:rPr lang="en-CA" sz="1600" dirty="0" smtClean="0">
                <a:solidFill>
                  <a:srgbClr val="113F7C"/>
                </a:solidFill>
              </a:rPr>
              <a:t>: TBD</a:t>
            </a:r>
            <a:endParaRPr lang="en-CA" sz="1600" dirty="0">
              <a:solidFill>
                <a:srgbClr val="113F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327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ea typeface="ＭＳ Ｐゴシック"/>
              </a:rPr>
              <a:t>Purification of </a:t>
            </a:r>
            <a:r>
              <a:rPr lang="en-US" sz="3200" baseline="30000" dirty="0" smtClean="0">
                <a:ea typeface="ＭＳ Ｐゴシック"/>
              </a:rPr>
              <a:t>99m</a:t>
            </a:r>
            <a:r>
              <a:rPr lang="en-US" sz="3200" dirty="0" smtClean="0">
                <a:ea typeface="ＭＳ Ｐゴシック"/>
              </a:rPr>
              <a:t>Tc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1696" y="1264678"/>
            <a:ext cx="1507402" cy="827469"/>
            <a:chOff x="250061" y="113263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7" name="Rounded Rectangle 6"/>
            <p:cNvSpPr/>
            <p:nvPr/>
          </p:nvSpPr>
          <p:spPr>
            <a:xfrm>
              <a:off x="250061" y="113263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34324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baseline="30000" dirty="0" smtClean="0">
                  <a:latin typeface="Myriad Pro"/>
                </a:rPr>
                <a:t>100</a:t>
              </a:r>
              <a:r>
                <a:rPr lang="en-US" sz="1800" kern="1200" dirty="0" smtClean="0">
                  <a:latin typeface="Myriad Pro"/>
                </a:rPr>
                <a:t>Mo Target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563593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29" name="Rounded Rectangle 28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Cyclotron </a:t>
              </a:r>
              <a:r>
                <a:rPr lang="en-US" sz="1700" kern="1200" dirty="0" smtClean="0">
                  <a:latin typeface="Myriad Pro"/>
                </a:rPr>
                <a:t>Modification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097421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3" name="Rounded Rectangle 32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4"/>
            <p:cNvSpPr/>
            <p:nvPr/>
          </p:nvSpPr>
          <p:spPr>
            <a:xfrm>
              <a:off x="323369" y="162710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Optimize Irradiation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34980" y="1264678"/>
            <a:ext cx="1507402" cy="827469"/>
            <a:chOff x="230183" y="126498"/>
            <a:chExt cx="1654938" cy="827469"/>
          </a:xfrm>
          <a:solidFill>
            <a:srgbClr val="4F4946"/>
          </a:solidFill>
        </p:grpSpPr>
        <p:sp>
          <p:nvSpPr>
            <p:cNvPr id="36" name="Rounded Rectangle 35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Purify </a:t>
              </a:r>
              <a:r>
                <a:rPr lang="en-US" sz="1800" kern="1200" baseline="30000" dirty="0" smtClean="0">
                  <a:latin typeface="Myriad Pro"/>
                </a:rPr>
                <a:t>99m</a:t>
              </a:r>
              <a:r>
                <a:rPr lang="en-US" sz="1800" kern="1200" dirty="0" smtClean="0">
                  <a:latin typeface="Myriad Pro"/>
                </a:rPr>
                <a:t>TcO</a:t>
              </a:r>
              <a:r>
                <a:rPr lang="en-US" sz="1800" kern="1200" baseline="-25000" dirty="0" smtClean="0">
                  <a:latin typeface="Myriad Pro"/>
                </a:rPr>
                <a:t>4</a:t>
              </a:r>
              <a:endParaRPr lang="en-US" sz="1800" kern="1200" baseline="-25000" dirty="0">
                <a:latin typeface="Myriad Pro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168960" y="1264678"/>
            <a:ext cx="1443450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9" name="Rounded Rectangle 38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ounded Rectangle 4"/>
            <p:cNvSpPr/>
            <p:nvPr/>
          </p:nvSpPr>
          <p:spPr>
            <a:xfrm>
              <a:off x="332428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Regulatory</a:t>
              </a:r>
              <a:r>
                <a:rPr lang="en-US" sz="1800" baseline="-25000" dirty="0">
                  <a:latin typeface="Myriad Pro"/>
                </a:rPr>
                <a:t> </a:t>
              </a:r>
              <a:r>
                <a:rPr lang="en-US" sz="1800" dirty="0" smtClean="0">
                  <a:latin typeface="Myriad Pro"/>
                </a:rPr>
                <a:t>QA/QC</a:t>
              </a:r>
              <a:endParaRPr lang="en-US" sz="1800" kern="1200" dirty="0" smtClean="0">
                <a:latin typeface="Myriad Pro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647121" y="1264678"/>
            <a:ext cx="1443450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42" name="Rounded Rectangle 41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ounded Rectangle 4"/>
            <p:cNvSpPr/>
            <p:nvPr/>
          </p:nvSpPr>
          <p:spPr>
            <a:xfrm>
              <a:off x="342808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baseline="30000" dirty="0" smtClean="0">
                  <a:latin typeface="Myriad Pro"/>
                </a:rPr>
                <a:t>100</a:t>
              </a:r>
              <a:r>
                <a:rPr lang="en-US" sz="1800" kern="1200" dirty="0" smtClean="0">
                  <a:latin typeface="Myriad Pro"/>
                </a:rPr>
                <a:t>Mo </a:t>
              </a:r>
              <a:r>
                <a:rPr lang="en-US" sz="1800" dirty="0" smtClean="0">
                  <a:latin typeface="Myriad Pro"/>
                </a:rPr>
                <a:t>Recovery</a:t>
              </a:r>
              <a:endParaRPr lang="en-US" sz="1800" kern="1200" dirty="0" smtClean="0">
                <a:latin typeface="Myriad Pro"/>
              </a:endParaRPr>
            </a:p>
          </p:txBody>
        </p:sp>
      </p:grpSp>
      <p:sp>
        <p:nvSpPr>
          <p:cNvPr id="47" name="Rectangle 3"/>
          <p:cNvSpPr>
            <a:spLocks noChangeArrowheads="1"/>
          </p:cNvSpPr>
          <p:nvPr/>
        </p:nvSpPr>
        <p:spPr bwMode="auto">
          <a:xfrm>
            <a:off x="3468792" y="2412435"/>
            <a:ext cx="5551487" cy="316864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US" sz="2000" b="1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 SPE-based method:</a:t>
            </a:r>
            <a:r>
              <a:rPr lang="en-US" sz="2000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 </a:t>
            </a:r>
          </a:p>
          <a:p>
            <a:pPr lvl="1"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US" sz="2000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 original work: </a:t>
            </a:r>
            <a:r>
              <a:rPr lang="en-US" sz="2000" dirty="0" err="1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Dowex</a:t>
            </a:r>
            <a:r>
              <a:rPr lang="en-US" sz="2000" dirty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™ vs </a:t>
            </a:r>
            <a:r>
              <a:rPr lang="en-US" sz="2000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ABEC</a:t>
            </a:r>
          </a:p>
          <a:p>
            <a:pPr lvl="1"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US" sz="2000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 new alternative resin: </a:t>
            </a:r>
            <a:r>
              <a:rPr lang="en-US" sz="2000" dirty="0" err="1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ChemMatrix</a:t>
            </a:r>
            <a:r>
              <a:rPr lang="en-US" sz="2000" baseline="30000" dirty="0" err="1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TM</a:t>
            </a:r>
            <a:endParaRPr lang="en-US" sz="2000" baseline="30000" dirty="0">
              <a:solidFill>
                <a:srgbClr val="4F4946"/>
              </a:solidFill>
              <a:latin typeface="Myriad Pro"/>
              <a:ea typeface="ＭＳ Ｐゴシック" charset="0"/>
              <a:cs typeface="ＭＳ Ｐゴシック" charset="0"/>
            </a:endParaRPr>
          </a:p>
          <a:p>
            <a:pPr indent="161925" hangingPunct="1">
              <a:lnSpc>
                <a:spcPct val="100000"/>
              </a:lnSpc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US" sz="2000" b="1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Process Time:</a:t>
            </a:r>
            <a:r>
              <a:rPr lang="en-US" sz="2000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 </a:t>
            </a:r>
            <a:r>
              <a:rPr lang="en-US" sz="2000" dirty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complete in </a:t>
            </a:r>
            <a:r>
              <a:rPr lang="en-US" sz="2000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&lt;90 min</a:t>
            </a:r>
            <a:r>
              <a:rPr lang="en-US" sz="2000" dirty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.</a:t>
            </a:r>
          </a:p>
          <a:p>
            <a:pPr hangingPunct="1">
              <a:lnSpc>
                <a:spcPct val="100000"/>
              </a:lnSpc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US" sz="2000" dirty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 </a:t>
            </a:r>
            <a:r>
              <a:rPr lang="en-US" sz="2000" b="1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Efficiency Range</a:t>
            </a:r>
            <a:r>
              <a:rPr lang="en-US" sz="2000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: 92.7 ± 1.1</a:t>
            </a:r>
            <a:r>
              <a:rPr lang="en-US" sz="2000" b="1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%</a:t>
            </a:r>
            <a:endParaRPr lang="en-US" sz="2000" b="1" dirty="0">
              <a:solidFill>
                <a:srgbClr val="4F4946"/>
              </a:solidFill>
              <a:latin typeface="Myriad Pro"/>
              <a:ea typeface="ＭＳ Ｐゴシック" charset="0"/>
              <a:cs typeface="ＭＳ Ｐゴシック" charset="0"/>
            </a:endParaRPr>
          </a:p>
          <a:p>
            <a:pPr hangingPunct="1">
              <a:lnSpc>
                <a:spcPct val="100000"/>
              </a:lnSpc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US" sz="2000" b="1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 Radiochemical </a:t>
            </a:r>
            <a:r>
              <a:rPr lang="en-US" sz="2000" b="1" dirty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Purity:</a:t>
            </a:r>
            <a:r>
              <a:rPr lang="en-US" sz="2000" dirty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 &gt;99.99% TcO</a:t>
            </a:r>
            <a:r>
              <a:rPr lang="en-US" sz="2000" baseline="-25000" dirty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4</a:t>
            </a:r>
          </a:p>
          <a:p>
            <a:pPr hangingPunct="1">
              <a:lnSpc>
                <a:spcPct val="100000"/>
              </a:lnSpc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US" sz="2000" dirty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 </a:t>
            </a:r>
            <a:r>
              <a:rPr lang="en-US" sz="2000" b="1" dirty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Trace analysis:</a:t>
            </a:r>
            <a:r>
              <a:rPr lang="en-US" sz="2000" dirty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 &lt;10 </a:t>
            </a:r>
            <a:r>
              <a:rPr lang="en-US" sz="2000" dirty="0" err="1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Bq</a:t>
            </a:r>
            <a:r>
              <a:rPr lang="en-US" sz="2000" dirty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 Mo-99, &lt;5 </a:t>
            </a:r>
            <a:r>
              <a:rPr lang="en-US" sz="2000" dirty="0" err="1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ppm</a:t>
            </a:r>
            <a:r>
              <a:rPr lang="en-US" sz="2000" dirty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 Al</a:t>
            </a:r>
            <a:r>
              <a:rPr lang="en-US" sz="2000" baseline="33000" dirty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3</a:t>
            </a:r>
            <a:r>
              <a:rPr lang="en-US" sz="2000" baseline="33000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+</a:t>
            </a:r>
            <a:endParaRPr lang="en-US" sz="2000" dirty="0" smtClean="0">
              <a:solidFill>
                <a:srgbClr val="4F4946"/>
              </a:solidFill>
              <a:latin typeface="Myriad Pro"/>
              <a:ea typeface="ＭＳ Ｐゴシック" charset="0"/>
              <a:cs typeface="ＭＳ Ｐゴシック" charset="0"/>
            </a:endParaRPr>
          </a:p>
          <a:p>
            <a:pPr hangingPunct="1">
              <a:lnSpc>
                <a:spcPct val="100000"/>
              </a:lnSpc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US" sz="2000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 non-</a:t>
            </a:r>
            <a:r>
              <a:rPr lang="en-US" sz="2000" dirty="0" err="1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Tc</a:t>
            </a:r>
            <a:r>
              <a:rPr lang="en-US" sz="2000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 impurities removed</a:t>
            </a:r>
          </a:p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en-US" sz="2000" dirty="0" smtClean="0">
              <a:solidFill>
                <a:srgbClr val="4F4946"/>
              </a:solidFill>
              <a:latin typeface="Myriad Pro"/>
              <a:ea typeface="ＭＳ Ｐゴシック" charset="0"/>
              <a:cs typeface="ＭＳ Ｐゴシック" charset="0"/>
            </a:endParaRPr>
          </a:p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US" sz="2000" b="1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Disposable fluid path for GMP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48472" y="6211420"/>
            <a:ext cx="71198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4F4946"/>
                </a:solidFill>
                <a:latin typeface="Myriad Pro"/>
                <a:cs typeface="Times New Roman" charset="0"/>
              </a:rPr>
              <a:t>Morley et al. </a:t>
            </a:r>
            <a:r>
              <a:rPr lang="en-US" sz="1400" dirty="0" err="1" smtClean="0">
                <a:solidFill>
                  <a:srgbClr val="4F4946"/>
                </a:solidFill>
                <a:latin typeface="Myriad Pro"/>
                <a:cs typeface="Times New Roman" charset="0"/>
              </a:rPr>
              <a:t>Nuc</a:t>
            </a:r>
            <a:r>
              <a:rPr lang="en-US" sz="1400" dirty="0" smtClean="0">
                <a:solidFill>
                  <a:srgbClr val="4F4946"/>
                </a:solidFill>
                <a:latin typeface="Myriad Pro"/>
                <a:cs typeface="Times New Roman" charset="0"/>
              </a:rPr>
              <a:t>. Med. Biol. 2012, 551-559</a:t>
            </a:r>
            <a:endParaRPr lang="en-US" sz="1400" dirty="0">
              <a:solidFill>
                <a:srgbClr val="4F4946"/>
              </a:solidFill>
              <a:latin typeface="Myriad Pro"/>
              <a:cs typeface="Times New Roman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275367" y="5804065"/>
            <a:ext cx="6440866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4F4946"/>
                </a:solidFill>
              </a:rPr>
              <a:t>Inherent Resin Versatility: Vendor Agnostic</a:t>
            </a:r>
            <a:endParaRPr lang="en-US" b="1" dirty="0">
              <a:solidFill>
                <a:srgbClr val="4F4946"/>
              </a:solidFill>
            </a:endParaRPr>
          </a:p>
        </p:txBody>
      </p:sp>
      <p:sp>
        <p:nvSpPr>
          <p:cNvPr id="5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390888" y="6375408"/>
            <a:ext cx="6035040" cy="509266"/>
          </a:xfrm>
          <a:noFill/>
        </p:spPr>
        <p:txBody>
          <a:bodyPr anchor="ctr"/>
          <a:lstStyle/>
          <a:p>
            <a:r>
              <a:rPr lang="en-CA" sz="14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Bénard</a:t>
            </a:r>
            <a:r>
              <a:rPr lang="en-CA" sz="14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 et al., J. </a:t>
            </a:r>
            <a:r>
              <a:rPr lang="en-CA" sz="14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Nucl</a:t>
            </a:r>
            <a:r>
              <a:rPr lang="en-CA" sz="14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. Med. 2014, 55, 1017-1022</a:t>
            </a:r>
            <a:endParaRPr lang="en-US" sz="1400" dirty="0" smtClean="0">
              <a:solidFill>
                <a:srgbClr val="4F4946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945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62175"/>
            <a:ext cx="25527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12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2801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ea typeface="ＭＳ Ｐゴシック"/>
              </a:rPr>
              <a:t>Regulatory Process: CTA nearly complete</a:t>
            </a:r>
            <a:endParaRPr lang="en-US" sz="3200" dirty="0" smtClean="0">
              <a:ea typeface="ＭＳ Ｐゴシック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1696" y="1264678"/>
            <a:ext cx="1507402" cy="827469"/>
            <a:chOff x="250061" y="113263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7" name="Rounded Rectangle 6"/>
            <p:cNvSpPr/>
            <p:nvPr/>
          </p:nvSpPr>
          <p:spPr>
            <a:xfrm>
              <a:off x="250061" y="113263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34324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baseline="30000" dirty="0" smtClean="0">
                  <a:latin typeface="Myriad Pro"/>
                </a:rPr>
                <a:t>100</a:t>
              </a:r>
              <a:r>
                <a:rPr lang="en-US" sz="1800" kern="1200" dirty="0" smtClean="0">
                  <a:latin typeface="Myriad Pro"/>
                </a:rPr>
                <a:t>Mo Target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563593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29" name="Rounded Rectangle 28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Cyclotron </a:t>
              </a:r>
              <a:r>
                <a:rPr lang="en-US" sz="1700" kern="1200" dirty="0" smtClean="0">
                  <a:latin typeface="Myriad Pro"/>
                </a:rPr>
                <a:t>Modification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097421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3" name="Rounded Rectangle 32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4"/>
            <p:cNvSpPr/>
            <p:nvPr/>
          </p:nvSpPr>
          <p:spPr>
            <a:xfrm>
              <a:off x="323369" y="162710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Optimize Irradiation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34980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6" name="Rounded Rectangle 35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Purify </a:t>
              </a:r>
              <a:r>
                <a:rPr lang="en-US" sz="1800" kern="1200" baseline="30000" dirty="0" smtClean="0">
                  <a:latin typeface="Myriad Pro"/>
                </a:rPr>
                <a:t>99m</a:t>
              </a:r>
              <a:r>
                <a:rPr lang="en-US" sz="1800" kern="1200" dirty="0" smtClean="0">
                  <a:latin typeface="Myriad Pro"/>
                </a:rPr>
                <a:t>TcO</a:t>
              </a:r>
              <a:r>
                <a:rPr lang="en-US" sz="1800" kern="1200" baseline="-25000" dirty="0" smtClean="0">
                  <a:latin typeface="Myriad Pro"/>
                </a:rPr>
                <a:t>4</a:t>
              </a:r>
              <a:endParaRPr lang="en-US" sz="1800" kern="1200" baseline="-25000" dirty="0">
                <a:latin typeface="Myriad Pro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168960" y="1264678"/>
            <a:ext cx="1443450" cy="827469"/>
            <a:chOff x="230183" y="126498"/>
            <a:chExt cx="1654938" cy="827469"/>
          </a:xfrm>
          <a:solidFill>
            <a:srgbClr val="4F4946"/>
          </a:solidFill>
        </p:grpSpPr>
        <p:sp>
          <p:nvSpPr>
            <p:cNvPr id="39" name="Rounded Rectangle 38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ounded Rectangle 4"/>
            <p:cNvSpPr/>
            <p:nvPr/>
          </p:nvSpPr>
          <p:spPr>
            <a:xfrm>
              <a:off x="332428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Regulatory</a:t>
              </a:r>
              <a:r>
                <a:rPr lang="en-US" sz="1800" baseline="-25000" dirty="0">
                  <a:latin typeface="Myriad Pro"/>
                </a:rPr>
                <a:t> </a:t>
              </a:r>
              <a:r>
                <a:rPr lang="en-US" sz="1800" dirty="0" smtClean="0">
                  <a:latin typeface="Myriad Pro"/>
                </a:rPr>
                <a:t>QA/QC</a:t>
              </a:r>
              <a:endParaRPr lang="en-US" sz="1800" kern="1200" dirty="0" smtClean="0">
                <a:latin typeface="Myriad Pro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647121" y="1264678"/>
            <a:ext cx="1443450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42" name="Rounded Rectangle 41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ounded Rectangle 4"/>
            <p:cNvSpPr/>
            <p:nvPr/>
          </p:nvSpPr>
          <p:spPr>
            <a:xfrm>
              <a:off x="342808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baseline="30000" dirty="0" smtClean="0">
                  <a:latin typeface="Myriad Pro"/>
                </a:rPr>
                <a:t>100</a:t>
              </a:r>
              <a:r>
                <a:rPr lang="en-US" sz="1800" kern="1200" dirty="0" smtClean="0">
                  <a:latin typeface="Myriad Pro"/>
                </a:rPr>
                <a:t>Mo </a:t>
              </a:r>
              <a:r>
                <a:rPr lang="en-US" sz="1800" dirty="0" smtClean="0">
                  <a:latin typeface="Myriad Pro"/>
                </a:rPr>
                <a:t>Recovery</a:t>
              </a:r>
              <a:endParaRPr lang="en-US" sz="1800" kern="1200" dirty="0" smtClean="0">
                <a:latin typeface="Myriad Pro"/>
              </a:endParaRPr>
            </a:p>
          </p:txBody>
        </p:sp>
      </p:grpSp>
      <p:sp>
        <p:nvSpPr>
          <p:cNvPr id="21" name="Content Placeholder 1"/>
          <p:cNvSpPr>
            <a:spLocks noGrp="1"/>
          </p:cNvSpPr>
          <p:nvPr>
            <p:ph idx="1"/>
          </p:nvPr>
        </p:nvSpPr>
        <p:spPr>
          <a:xfrm>
            <a:off x="116575" y="2236206"/>
            <a:ext cx="8570225" cy="426768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A" sz="2200" dirty="0" smtClean="0">
                <a:solidFill>
                  <a:srgbClr val="4F4946"/>
                </a:solidFill>
              </a:rPr>
              <a:t>Not currently approved by Health Canada, FDA, etc.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A" sz="2200" dirty="0" smtClean="0">
                <a:solidFill>
                  <a:srgbClr val="4F4946"/>
                </a:solidFill>
              </a:rPr>
              <a:t>CTA preparation underway: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CA" sz="1800" dirty="0" smtClean="0">
                <a:solidFill>
                  <a:srgbClr val="4F4946"/>
                </a:solidFill>
              </a:rPr>
              <a:t>GLP </a:t>
            </a:r>
            <a:r>
              <a:rPr lang="en-CA" sz="1800" dirty="0">
                <a:solidFill>
                  <a:srgbClr val="4F4946"/>
                </a:solidFill>
              </a:rPr>
              <a:t>p</a:t>
            </a:r>
            <a:r>
              <a:rPr lang="en-CA" sz="1800" dirty="0" smtClean="0">
                <a:solidFill>
                  <a:srgbClr val="4F4946"/>
                </a:solidFill>
              </a:rPr>
              <a:t>reclinical rodent data (complete);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CA" sz="1800" dirty="0" smtClean="0">
                <a:solidFill>
                  <a:srgbClr val="4F4946"/>
                </a:solidFill>
              </a:rPr>
              <a:t>documentation (complete),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CA" sz="1800" dirty="0" smtClean="0">
                <a:solidFill>
                  <a:srgbClr val="4F4946"/>
                </a:solidFill>
              </a:rPr>
              <a:t>acceptance criteria: RNP, RCP, Al, Mo, H</a:t>
            </a:r>
            <a:r>
              <a:rPr lang="en-CA" sz="1800" baseline="-25000" dirty="0" smtClean="0">
                <a:solidFill>
                  <a:srgbClr val="4F4946"/>
                </a:solidFill>
              </a:rPr>
              <a:t>2</a:t>
            </a:r>
            <a:r>
              <a:rPr lang="en-CA" sz="1800" dirty="0" smtClean="0">
                <a:solidFill>
                  <a:srgbClr val="4F4946"/>
                </a:solidFill>
              </a:rPr>
              <a:t>O</a:t>
            </a:r>
            <a:r>
              <a:rPr lang="en-CA" sz="1800" baseline="-25000" dirty="0" smtClean="0">
                <a:solidFill>
                  <a:srgbClr val="4F4946"/>
                </a:solidFill>
              </a:rPr>
              <a:t>2</a:t>
            </a:r>
            <a:r>
              <a:rPr lang="en-CA" sz="1800" dirty="0" smtClean="0">
                <a:solidFill>
                  <a:srgbClr val="4F4946"/>
                </a:solidFill>
              </a:rPr>
              <a:t> (complete);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CA" sz="1800" dirty="0" smtClean="0">
                <a:solidFill>
                  <a:srgbClr val="4F4946"/>
                </a:solidFill>
              </a:rPr>
              <a:t>process validation (complete)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A" sz="2200" dirty="0" smtClean="0">
                <a:solidFill>
                  <a:srgbClr val="4F4946"/>
                </a:solidFill>
              </a:rPr>
              <a:t>Shelf life (18 hrs), irradiation parameters are based on projected patient dose (objective &lt;10% </a:t>
            </a:r>
            <a:r>
              <a:rPr lang="en-CA" sz="2200" dirty="0" err="1" smtClean="0">
                <a:solidFill>
                  <a:srgbClr val="4F4946"/>
                </a:solidFill>
              </a:rPr>
              <a:t>add’l</a:t>
            </a:r>
            <a:r>
              <a:rPr lang="en-CA" sz="2200" dirty="0" smtClean="0">
                <a:solidFill>
                  <a:srgbClr val="4F4946"/>
                </a:solidFill>
              </a:rPr>
              <a:t> vs. pure </a:t>
            </a:r>
            <a:r>
              <a:rPr lang="en-CA" sz="2200" baseline="30000" dirty="0" smtClean="0">
                <a:solidFill>
                  <a:srgbClr val="4F4946"/>
                </a:solidFill>
              </a:rPr>
              <a:t>99m</a:t>
            </a:r>
            <a:r>
              <a:rPr lang="en-CA" sz="2200" dirty="0" smtClean="0">
                <a:solidFill>
                  <a:srgbClr val="4F4946"/>
                </a:solidFill>
              </a:rPr>
              <a:t>Tc)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CA" sz="2200" dirty="0" smtClean="0"/>
              <a:t>Enrichment and irradiation parameters are interrelated and should not be considered independently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A" sz="2200" dirty="0" smtClean="0">
                <a:solidFill>
                  <a:srgbClr val="4F4946"/>
                </a:solidFill>
              </a:rPr>
              <a:t>CTA submission – June 2015 (60 patient trial)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A" sz="2200" dirty="0" smtClean="0">
                <a:solidFill>
                  <a:srgbClr val="4F4946"/>
                </a:solidFill>
              </a:rPr>
              <a:t>Fall 2015 - </a:t>
            </a:r>
            <a:r>
              <a:rPr lang="en-CA" sz="2200" dirty="0">
                <a:solidFill>
                  <a:srgbClr val="4F4946"/>
                </a:solidFill>
              </a:rPr>
              <a:t>NDS </a:t>
            </a:r>
            <a:r>
              <a:rPr lang="en-CA" sz="2200" dirty="0" smtClean="0">
                <a:solidFill>
                  <a:srgbClr val="4F4946"/>
                </a:solidFill>
              </a:rPr>
              <a:t>submission</a:t>
            </a:r>
          </a:p>
        </p:txBody>
      </p:sp>
      <p:sp>
        <p:nvSpPr>
          <p:cNvPr id="24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13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181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787400" y="88902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r" rtl="0" eaLnBrk="1" fontAlgn="base" hangingPunct="1">
              <a:lnSpc>
                <a:spcPts val="3040"/>
              </a:lnSpc>
              <a:spcBef>
                <a:spcPct val="0"/>
              </a:spcBef>
              <a:spcAft>
                <a:spcPct val="0"/>
              </a:spcAft>
              <a:defRPr sz="3200" b="1" kern="0" spc="0">
                <a:solidFill>
                  <a:schemeClr val="bg1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Myriad Pro" pitchFamily="-106" charset="0"/>
                <a:ea typeface="ＭＳ Ｐゴシック" pitchFamily="-109" charset="-128"/>
                <a:cs typeface="Myriad Pro" pitchFamily="-10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56EB1"/>
                </a:solidFill>
                <a:latin typeface="Arial Black" pitchFamily="-109" charset="0"/>
              </a:defRPr>
            </a:lvl9pPr>
          </a:lstStyle>
          <a:p>
            <a:pPr defTabSz="914400"/>
            <a:r>
              <a:rPr lang="en-CA" baseline="30000" dirty="0" smtClean="0"/>
              <a:t>100</a:t>
            </a:r>
            <a:r>
              <a:rPr lang="en-CA" dirty="0" smtClean="0"/>
              <a:t>Mo Raw Material/Irradiation Specifications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47104" y="4835492"/>
            <a:ext cx="756084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aseline="30000" dirty="0"/>
              <a:t>1</a:t>
            </a:r>
            <a:r>
              <a:rPr lang="en-US" sz="1600" dirty="0"/>
              <a:t>Maximum increase in patient dose of </a:t>
            </a:r>
            <a:r>
              <a:rPr lang="en-US" sz="1600" dirty="0" smtClean="0"/>
              <a:t>9.8 % </a:t>
            </a:r>
            <a:r>
              <a:rPr lang="en-US" sz="1600" dirty="0"/>
              <a:t>at 20 MeV, </a:t>
            </a:r>
            <a:r>
              <a:rPr lang="en-US" sz="1600" dirty="0" smtClean="0"/>
              <a:t>18 </a:t>
            </a:r>
            <a:r>
              <a:rPr lang="en-US" sz="1600" dirty="0"/>
              <a:t>hours after EOB. </a:t>
            </a:r>
          </a:p>
          <a:p>
            <a:r>
              <a:rPr lang="en-US" sz="1600" baseline="30000" dirty="0"/>
              <a:t>2</a:t>
            </a:r>
            <a:r>
              <a:rPr lang="en-US" sz="1600" dirty="0"/>
              <a:t>Maximum increase in patient dose of </a:t>
            </a:r>
            <a:r>
              <a:rPr lang="en-US" sz="1600" dirty="0" smtClean="0"/>
              <a:t>10.1% </a:t>
            </a:r>
            <a:r>
              <a:rPr lang="en-US" sz="1600" dirty="0"/>
              <a:t>at 22 MeV, </a:t>
            </a:r>
            <a:r>
              <a:rPr lang="en-US" sz="1600" dirty="0" smtClean="0"/>
              <a:t>18 </a:t>
            </a:r>
            <a:r>
              <a:rPr lang="en-US" sz="1600" dirty="0"/>
              <a:t>hours after EOB. </a:t>
            </a:r>
          </a:p>
          <a:p>
            <a:r>
              <a:rPr lang="en-US" sz="1600" baseline="30000" dirty="0"/>
              <a:t>3</a:t>
            </a:r>
            <a:r>
              <a:rPr lang="en-US" sz="1600" dirty="0"/>
              <a:t>Maximum increase in patient dose of </a:t>
            </a:r>
            <a:r>
              <a:rPr lang="en-US" sz="1600" dirty="0" smtClean="0"/>
              <a:t>10.6% </a:t>
            </a:r>
            <a:r>
              <a:rPr lang="en-US" sz="1600" dirty="0"/>
              <a:t>at 24 MeV, </a:t>
            </a:r>
            <a:r>
              <a:rPr lang="en-US" sz="1600" dirty="0" smtClean="0"/>
              <a:t>18 </a:t>
            </a:r>
            <a:r>
              <a:rPr lang="en-US" sz="1600" dirty="0"/>
              <a:t>hours after EOB.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7632" y="5806087"/>
            <a:ext cx="75341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i="1" dirty="0" smtClean="0"/>
              <a:t> Based on theoretical yield calculations with </a:t>
            </a:r>
            <a:r>
              <a:rPr lang="en-US" sz="1800" i="1" baseline="30000" dirty="0" smtClean="0"/>
              <a:t>99m</a:t>
            </a:r>
            <a:r>
              <a:rPr lang="en-US" sz="1800" i="1" dirty="0" smtClean="0"/>
              <a:t>Tc pertechnetate</a:t>
            </a:r>
            <a:endParaRPr lang="en-US" sz="1800" i="1" dirty="0"/>
          </a:p>
          <a:p>
            <a:pPr>
              <a:buFont typeface="Arial" pitchFamily="34" charset="0"/>
              <a:buChar char="•"/>
            </a:pPr>
            <a:r>
              <a:rPr lang="en-US" sz="1800" i="1" dirty="0" smtClean="0"/>
              <a:t> Mitigates the impact of dose due to </a:t>
            </a:r>
            <a:r>
              <a:rPr lang="en-US" sz="1800" i="1" baseline="30000" dirty="0" smtClean="0"/>
              <a:t>98</a:t>
            </a:r>
            <a:r>
              <a:rPr lang="en-US" sz="1800" i="1" dirty="0" smtClean="0"/>
              <a:t>Mo(p,3n)</a:t>
            </a:r>
            <a:r>
              <a:rPr lang="en-US" sz="1800" i="1" baseline="30000" dirty="0" smtClean="0"/>
              <a:t>96</a:t>
            </a:r>
            <a:r>
              <a:rPr lang="en-US" sz="1800" i="1" dirty="0" smtClean="0"/>
              <a:t>Tc reaction at higher E</a:t>
            </a:r>
          </a:p>
        </p:txBody>
      </p:sp>
      <p:graphicFrame>
        <p:nvGraphicFramePr>
          <p:cNvPr id="1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0958394"/>
              </p:ext>
            </p:extLst>
          </p:nvPr>
        </p:nvGraphicFramePr>
        <p:xfrm>
          <a:off x="707632" y="1476402"/>
          <a:ext cx="7776865" cy="3235960"/>
        </p:xfrm>
        <a:graphic>
          <a:graphicData uri="http://schemas.openxmlformats.org/drawingml/2006/table">
            <a:tbl>
              <a:tblPr firstRow="1" bandRow="1"/>
              <a:tblGrid>
                <a:gridCol w="1506801"/>
                <a:gridCol w="2041399"/>
                <a:gridCol w="2284449"/>
                <a:gridCol w="1944216"/>
              </a:tblGrid>
              <a:tr h="226824"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600" kern="1200" baseline="0" dirty="0" smtClean="0"/>
                        <a:t>Isotope</a:t>
                      </a:r>
                      <a:endParaRPr lang="en-US" sz="16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baseline="0" dirty="0" smtClean="0"/>
                        <a:t>Proposed max. isotopic impurity to maintain patient dose increase of ~10% compared to pure </a:t>
                      </a:r>
                      <a:r>
                        <a:rPr lang="en-US" baseline="30000" dirty="0" smtClean="0"/>
                        <a:t>99m</a:t>
                      </a:r>
                      <a:r>
                        <a:rPr lang="en-US" baseline="0" dirty="0" smtClean="0"/>
                        <a:t>TcO</a:t>
                      </a:r>
                      <a:r>
                        <a:rPr lang="en-US" baseline="-25000" dirty="0" smtClean="0"/>
                        <a:t>4</a:t>
                      </a:r>
                      <a:endParaRPr lang="en-US" baseline="-250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baseline="30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aseline="300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8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600" kern="1200" baseline="0" dirty="0" smtClean="0"/>
                        <a:t>≤ 20 MeV</a:t>
                      </a:r>
                      <a:r>
                        <a:rPr lang="en-US" sz="1600" kern="1200" baseline="30000" dirty="0" smtClean="0"/>
                        <a:t>1</a:t>
                      </a:r>
                      <a:endParaRPr lang="en-US" sz="1600" b="1" kern="1200" baseline="300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8F6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600" kern="1200" baseline="0" dirty="0" smtClean="0"/>
                        <a:t>20 – ≤22 MeV</a:t>
                      </a:r>
                      <a:r>
                        <a:rPr lang="en-US" sz="1600" kern="1200" baseline="30000" dirty="0" smtClean="0"/>
                        <a:t>2</a:t>
                      </a:r>
                      <a:endParaRPr lang="en-US" sz="1600" b="1" kern="1200" baseline="300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8F6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600" kern="1200" baseline="0" dirty="0" smtClean="0"/>
                        <a:t>22 - ≤24 MeV</a:t>
                      </a:r>
                      <a:r>
                        <a:rPr lang="en-US" sz="1600" kern="1200" baseline="30000" dirty="0" smtClean="0"/>
                        <a:t>3</a:t>
                      </a:r>
                      <a:endParaRPr lang="en-US" sz="1600" b="1" kern="1200" baseline="300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8F67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aseline="30000" dirty="0" smtClean="0"/>
                        <a:t>92</a:t>
                      </a:r>
                      <a:r>
                        <a:rPr lang="en-US" sz="1600" dirty="0" smtClean="0"/>
                        <a:t>Mo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0.03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0.03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0.02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aseline="30000" dirty="0" smtClean="0"/>
                        <a:t>94</a:t>
                      </a:r>
                      <a:r>
                        <a:rPr lang="en-US" sz="1600" dirty="0" smtClean="0"/>
                        <a:t>Mo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0.03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0.03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0.02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aseline="30000" dirty="0" smtClean="0"/>
                        <a:t>95</a:t>
                      </a:r>
                      <a:r>
                        <a:rPr lang="en-US" sz="1600" dirty="0" smtClean="0"/>
                        <a:t>Mo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0.03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0.03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0.02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aseline="30000" dirty="0" smtClean="0"/>
                        <a:t>96</a:t>
                      </a:r>
                      <a:r>
                        <a:rPr lang="en-US" sz="1600" dirty="0" smtClean="0"/>
                        <a:t>Mo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0.03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0.03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0.02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aseline="30000" dirty="0" smtClean="0"/>
                        <a:t>97</a:t>
                      </a:r>
                      <a:r>
                        <a:rPr lang="en-US" sz="1600" dirty="0" smtClean="0"/>
                        <a:t>Mo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0.03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0.03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0.02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aseline="30000" dirty="0" smtClean="0"/>
                        <a:t>98</a:t>
                      </a:r>
                      <a:r>
                        <a:rPr lang="en-US" sz="1600" dirty="0" smtClean="0"/>
                        <a:t>Mo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0.8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5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14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774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/>
              </a:rPr>
              <a:t>We Recycle</a:t>
            </a:r>
            <a:endParaRPr lang="en-US" sz="3200" dirty="0" smtClean="0">
              <a:ea typeface="ＭＳ Ｐゴシック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1696" y="1264678"/>
            <a:ext cx="1507402" cy="827469"/>
            <a:chOff x="250061" y="113263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7" name="Rounded Rectangle 6"/>
            <p:cNvSpPr/>
            <p:nvPr/>
          </p:nvSpPr>
          <p:spPr>
            <a:xfrm>
              <a:off x="250061" y="113263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34324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baseline="30000" dirty="0" smtClean="0">
                  <a:latin typeface="Myriad Pro"/>
                </a:rPr>
                <a:t>100</a:t>
              </a:r>
              <a:r>
                <a:rPr lang="en-US" sz="1800" kern="1200" dirty="0" smtClean="0">
                  <a:latin typeface="Myriad Pro"/>
                </a:rPr>
                <a:t>Mo Target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563593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29" name="Rounded Rectangle 28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Cyclotron </a:t>
              </a:r>
              <a:r>
                <a:rPr lang="en-US" sz="1700" kern="1200" dirty="0" smtClean="0">
                  <a:latin typeface="Myriad Pro"/>
                </a:rPr>
                <a:t>Modification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097421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3" name="Rounded Rectangle 32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4"/>
            <p:cNvSpPr/>
            <p:nvPr/>
          </p:nvSpPr>
          <p:spPr>
            <a:xfrm>
              <a:off x="323369" y="162710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Optimize Irradiation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34980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6" name="Rounded Rectangle 35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Purify </a:t>
              </a:r>
              <a:r>
                <a:rPr lang="en-US" sz="1800" kern="1200" baseline="30000" dirty="0" smtClean="0">
                  <a:latin typeface="Myriad Pro"/>
                </a:rPr>
                <a:t>99m</a:t>
              </a:r>
              <a:r>
                <a:rPr lang="en-US" sz="1800" kern="1200" dirty="0" smtClean="0">
                  <a:latin typeface="Myriad Pro"/>
                </a:rPr>
                <a:t>TcO</a:t>
              </a:r>
              <a:r>
                <a:rPr lang="en-US" sz="1800" kern="1200" baseline="-25000" dirty="0" smtClean="0">
                  <a:latin typeface="Myriad Pro"/>
                </a:rPr>
                <a:t>4</a:t>
              </a:r>
              <a:endParaRPr lang="en-US" sz="1800" kern="1200" baseline="-25000" dirty="0">
                <a:latin typeface="Myriad Pro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168960" y="1264678"/>
            <a:ext cx="1443450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9" name="Rounded Rectangle 38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ounded Rectangle 4"/>
            <p:cNvSpPr/>
            <p:nvPr/>
          </p:nvSpPr>
          <p:spPr>
            <a:xfrm>
              <a:off x="332428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Regulatory</a:t>
              </a:r>
              <a:r>
                <a:rPr lang="en-US" sz="1800" baseline="-25000" dirty="0">
                  <a:latin typeface="Myriad Pro"/>
                </a:rPr>
                <a:t> </a:t>
              </a:r>
              <a:r>
                <a:rPr lang="en-US" sz="1800" dirty="0" smtClean="0">
                  <a:latin typeface="Myriad Pro"/>
                </a:rPr>
                <a:t>QA/QC</a:t>
              </a:r>
              <a:endParaRPr lang="en-US" sz="1800" kern="1200" dirty="0" smtClean="0">
                <a:latin typeface="Myriad Pro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647121" y="1264678"/>
            <a:ext cx="1443450" cy="827469"/>
            <a:chOff x="230183" y="126498"/>
            <a:chExt cx="1654938" cy="827469"/>
          </a:xfrm>
          <a:solidFill>
            <a:srgbClr val="4F4946"/>
          </a:solidFill>
        </p:grpSpPr>
        <p:sp>
          <p:nvSpPr>
            <p:cNvPr id="42" name="Rounded Rectangle 41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ounded Rectangle 4"/>
            <p:cNvSpPr/>
            <p:nvPr/>
          </p:nvSpPr>
          <p:spPr>
            <a:xfrm>
              <a:off x="342808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baseline="30000" dirty="0" smtClean="0">
                  <a:latin typeface="Myriad Pro"/>
                </a:rPr>
                <a:t>100</a:t>
              </a:r>
              <a:r>
                <a:rPr lang="en-US" sz="1800" kern="1200" dirty="0" smtClean="0">
                  <a:latin typeface="Myriad Pro"/>
                </a:rPr>
                <a:t>Mo </a:t>
              </a:r>
              <a:r>
                <a:rPr lang="en-US" sz="1800" dirty="0" smtClean="0">
                  <a:latin typeface="Myriad Pro"/>
                </a:rPr>
                <a:t>Recovery</a:t>
              </a:r>
              <a:endParaRPr lang="en-US" sz="1800" kern="1200" dirty="0" smtClean="0">
                <a:latin typeface="Myriad Pro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92798" y="2130054"/>
            <a:ext cx="8294002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200" dirty="0" smtClean="0">
                <a:solidFill>
                  <a:srgbClr val="4F4946"/>
                </a:solidFill>
              </a:rPr>
              <a:t>High efficiency recovery process for multi-gram quantities of</a:t>
            </a:r>
          </a:p>
          <a:p>
            <a:r>
              <a:rPr lang="en-CA" sz="2200" dirty="0" smtClean="0">
                <a:solidFill>
                  <a:srgbClr val="4F4946"/>
                </a:solidFill>
              </a:rPr>
              <a:t>	</a:t>
            </a:r>
            <a:r>
              <a:rPr lang="en-CA" sz="2200" baseline="30000" dirty="0" smtClean="0">
                <a:solidFill>
                  <a:srgbClr val="4F4946"/>
                </a:solidFill>
              </a:rPr>
              <a:t>100</a:t>
            </a:r>
            <a:r>
              <a:rPr lang="en-CA" sz="2200" dirty="0" smtClean="0">
                <a:solidFill>
                  <a:srgbClr val="4F4946"/>
                </a:solidFill>
              </a:rPr>
              <a:t>MoO</a:t>
            </a:r>
            <a:r>
              <a:rPr lang="en-CA" sz="2200" baseline="-25000" dirty="0" smtClean="0">
                <a:solidFill>
                  <a:srgbClr val="4F4946"/>
                </a:solidFill>
              </a:rPr>
              <a:t>4</a:t>
            </a:r>
            <a:r>
              <a:rPr lang="en-CA" sz="2200" baseline="30000" dirty="0" smtClean="0">
                <a:solidFill>
                  <a:srgbClr val="4F4946"/>
                </a:solidFill>
              </a:rPr>
              <a:t>2-</a:t>
            </a:r>
            <a:r>
              <a:rPr lang="en-CA" sz="2200" dirty="0" smtClean="0">
                <a:solidFill>
                  <a:srgbClr val="4F4946"/>
                </a:solidFill>
              </a:rPr>
              <a:t>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200" dirty="0" smtClean="0">
                <a:solidFill>
                  <a:srgbClr val="4F4946"/>
                </a:solidFill>
              </a:rPr>
              <a:t>Some trace long-lived </a:t>
            </a:r>
            <a:r>
              <a:rPr lang="en-CA" sz="2200" dirty="0" err="1" smtClean="0">
                <a:solidFill>
                  <a:srgbClr val="4F4946"/>
                </a:solidFill>
              </a:rPr>
              <a:t>radionuclidic</a:t>
            </a:r>
            <a:r>
              <a:rPr lang="en-CA" sz="2200" dirty="0" smtClean="0">
                <a:solidFill>
                  <a:srgbClr val="4F4946"/>
                </a:solidFill>
              </a:rPr>
              <a:t> impurities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200" dirty="0" smtClean="0">
                <a:solidFill>
                  <a:srgbClr val="4F4946"/>
                </a:solidFill>
              </a:rPr>
              <a:t>Target dissolution waste stream (liquid, 10’s of mL/batch)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200" dirty="0" smtClean="0">
                <a:solidFill>
                  <a:srgbClr val="4F4946"/>
                </a:solidFill>
              </a:rPr>
              <a:t>Original method: ion exchange</a:t>
            </a:r>
          </a:p>
          <a:p>
            <a:r>
              <a:rPr lang="en-CA" sz="2200" dirty="0" smtClean="0">
                <a:solidFill>
                  <a:srgbClr val="4F4946"/>
                </a:solidFill>
              </a:rPr>
              <a:t>	&gt;90% efficiency (non-optimized), large column volumes, slow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200" dirty="0" smtClean="0">
                <a:solidFill>
                  <a:srgbClr val="4F4946"/>
                </a:solidFill>
              </a:rPr>
              <a:t>Currently using acidic precipitation, thermal </a:t>
            </a:r>
            <a:r>
              <a:rPr lang="en-CA" sz="2200" dirty="0" err="1" smtClean="0">
                <a:solidFill>
                  <a:srgbClr val="4F4946"/>
                </a:solidFill>
              </a:rPr>
              <a:t>decomp</a:t>
            </a:r>
            <a:r>
              <a:rPr lang="en-CA" sz="2200" dirty="0" smtClean="0">
                <a:solidFill>
                  <a:srgbClr val="4F4946"/>
                </a:solidFill>
              </a:rPr>
              <a:t>. process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200" dirty="0" smtClean="0">
                <a:solidFill>
                  <a:srgbClr val="4F4946"/>
                </a:solidFill>
              </a:rPr>
              <a:t>Routine recovery yields &gt;99%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200" dirty="0" smtClean="0">
                <a:solidFill>
                  <a:srgbClr val="4F4946"/>
                </a:solidFill>
              </a:rPr>
              <a:t>Analysis of recovered </a:t>
            </a:r>
            <a:r>
              <a:rPr lang="en-CA" sz="2200" baseline="30000" dirty="0" smtClean="0">
                <a:solidFill>
                  <a:srgbClr val="4F4946"/>
                </a:solidFill>
              </a:rPr>
              <a:t>100</a:t>
            </a:r>
            <a:r>
              <a:rPr lang="en-CA" sz="2200" dirty="0" smtClean="0">
                <a:solidFill>
                  <a:srgbClr val="4F4946"/>
                </a:solidFill>
              </a:rPr>
              <a:t>Mo underway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200" dirty="0">
              <a:solidFill>
                <a:srgbClr val="4F4946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868" y="4565467"/>
            <a:ext cx="2129928" cy="203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977" y="5119519"/>
            <a:ext cx="1987301" cy="159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989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27665"/>
            <a:ext cx="8229600" cy="5562601"/>
          </a:xfrm>
        </p:spPr>
        <p:txBody>
          <a:bodyPr>
            <a:normAutofit/>
          </a:bodyPr>
          <a:lstStyle/>
          <a:p>
            <a:r>
              <a:rPr lang="en-CA" sz="2400" dirty="0" smtClean="0">
                <a:solidFill>
                  <a:srgbClr val="4F4946"/>
                </a:solidFill>
              </a:rPr>
              <a:t>Process: Long-term reliability (machine and target)</a:t>
            </a:r>
          </a:p>
          <a:p>
            <a:r>
              <a:rPr lang="en-CA" sz="2400" dirty="0" smtClean="0">
                <a:solidFill>
                  <a:srgbClr val="4F4946"/>
                </a:solidFill>
              </a:rPr>
              <a:t>Quality Control: Decentralized production inherently leads to a greater likelihood of product variability, dose uncertainty</a:t>
            </a:r>
          </a:p>
          <a:p>
            <a:r>
              <a:rPr lang="en-CA" sz="2400" dirty="0" smtClean="0">
                <a:solidFill>
                  <a:srgbClr val="4F4946"/>
                </a:solidFill>
              </a:rPr>
              <a:t>Regulatory: Considerations need to include target isotopic enrichment, but also batch-to-batch target consistency, irradiation energy/duration, shelf-life (patient dose)</a:t>
            </a:r>
          </a:p>
          <a:p>
            <a:r>
              <a:rPr lang="en-CA" sz="2400" dirty="0" smtClean="0">
                <a:solidFill>
                  <a:srgbClr val="4F4946"/>
                </a:solidFill>
              </a:rPr>
              <a:t>Economic: Arguments in one region may not apply in others but FCR must apply</a:t>
            </a:r>
          </a:p>
          <a:p>
            <a:r>
              <a:rPr lang="en-CA" sz="2400" dirty="0" smtClean="0">
                <a:solidFill>
                  <a:srgbClr val="4F4946"/>
                </a:solidFill>
              </a:rPr>
              <a:t>Availability: A viable alternative/backup needs to be used regularly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>Remaining Challenges for Cyclotron Production of </a:t>
            </a:r>
            <a:r>
              <a:rPr lang="en-CA" baseline="30000" dirty="0" smtClean="0"/>
              <a:t>99m</a:t>
            </a:r>
            <a:r>
              <a:rPr lang="en-CA" dirty="0" smtClean="0"/>
              <a:t>Tc</a:t>
            </a:r>
            <a:endParaRPr lang="en-CA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16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593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5730297"/>
            <a:ext cx="6815468" cy="1127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09583" y="1525355"/>
            <a:ext cx="5892799" cy="1840970"/>
          </a:xfrm>
        </p:spPr>
        <p:txBody>
          <a:bodyPr/>
          <a:lstStyle/>
          <a:p>
            <a:r>
              <a:rPr lang="en-CA" b="0" dirty="0"/>
              <a:t>Production, Purification and Radiolabelling of </a:t>
            </a:r>
            <a:r>
              <a:rPr lang="en-CA" b="0" dirty="0" err="1"/>
              <a:t>Radiometals</a:t>
            </a:r>
            <a:r>
              <a:rPr lang="en-CA" b="0" dirty="0"/>
              <a:t> Produced in a Liquid Target on a </a:t>
            </a:r>
            <a:r>
              <a:rPr lang="en-CA" b="0" dirty="0" smtClean="0"/>
              <a:t>13 or 19 </a:t>
            </a:r>
            <a:r>
              <a:rPr lang="en-CA" b="0" dirty="0"/>
              <a:t>MeV Medical Cyclotron</a:t>
            </a:r>
            <a:endParaRPr lang="en-US" b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685" y="4465109"/>
            <a:ext cx="2026194" cy="12651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776" y="247238"/>
            <a:ext cx="2026193" cy="691479"/>
          </a:xfrm>
          <a:prstGeom prst="rect">
            <a:avLst/>
          </a:prstGeom>
        </p:spPr>
      </p:pic>
      <p:pic>
        <p:nvPicPr>
          <p:cNvPr id="8" name="Picture 4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65846" y="5812737"/>
            <a:ext cx="2033033" cy="9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Placeholder 3"/>
          <p:cNvPicPr>
            <a:picLocks noGrp="1" noChangeAspect="1"/>
          </p:cNvPicPr>
          <p:nvPr>
            <p:ph type="pic" sz="quarter" idx="1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" r="547"/>
          <a:stretch>
            <a:fillRect/>
          </a:stretch>
        </p:blipFill>
        <p:spPr>
          <a:xfrm>
            <a:off x="6998085" y="1839913"/>
            <a:ext cx="1962177" cy="1726716"/>
          </a:xfr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01618" y="3366325"/>
            <a:ext cx="3044036" cy="3369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400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6024"/>
            <a:ext cx="8229600" cy="3256722"/>
          </a:xfrm>
        </p:spPr>
        <p:txBody>
          <a:bodyPr>
            <a:normAutofit/>
          </a:bodyPr>
          <a:lstStyle/>
          <a:p>
            <a:pPr>
              <a:lnSpc>
                <a:spcPct val="113000"/>
              </a:lnSpc>
              <a:spcBef>
                <a:spcPts val="0"/>
              </a:spcBef>
            </a:pPr>
            <a:r>
              <a:rPr lang="en-US" sz="2400" dirty="0" smtClean="0">
                <a:solidFill>
                  <a:srgbClr val="003D70"/>
                </a:solidFill>
              </a:rPr>
              <a:t>Hypothesis: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Established cyclotron centers can obtain research, and possibly clinical quantities of various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</a:rPr>
              <a:t>radiometals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by irradiating salt solutions in modified liquid targets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lnSpc>
                <a:spcPct val="113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Leverage existing liquid target infrastructure for the production of other PET isotopes (</a:t>
            </a:r>
            <a:r>
              <a:rPr lang="en-US" baseline="30000" dirty="0" smtClean="0">
                <a:solidFill>
                  <a:schemeClr val="tx2">
                    <a:lumMod val="50000"/>
                  </a:schemeClr>
                </a:solidFill>
              </a:rPr>
              <a:t>18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F)</a:t>
            </a:r>
          </a:p>
          <a:p>
            <a:pPr marL="457200" lvl="1" indent="0">
              <a:lnSpc>
                <a:spcPct val="113000"/>
              </a:lnSpc>
              <a:spcBef>
                <a:spcPts val="0"/>
              </a:spcBef>
              <a:buNone/>
            </a:pPr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4978" y="4434797"/>
            <a:ext cx="8061822" cy="830997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3D70"/>
                </a:solidFill>
              </a:rPr>
              <a:t>Accepted trade-off: </a:t>
            </a:r>
          </a:p>
          <a:p>
            <a:pPr algn="ctr"/>
            <a:r>
              <a:rPr lang="en-CA" dirty="0" smtClean="0">
                <a:solidFill>
                  <a:schemeClr val="tx2">
                    <a:lumMod val="50000"/>
                  </a:schemeClr>
                </a:solidFill>
              </a:rPr>
              <a:t>Lower production yields in exchange for isotope versatility</a:t>
            </a:r>
            <a:endParaRPr lang="en-CA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6257" y="5545719"/>
            <a:ext cx="821853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1056600"/>
            <a:r>
              <a:rPr lang="en-US" sz="1400" dirty="0" err="1">
                <a:solidFill>
                  <a:schemeClr val="tx2"/>
                </a:solidFill>
              </a:rPr>
              <a:t>Vogg</a:t>
            </a:r>
            <a:r>
              <a:rPr lang="en-US" sz="1400" dirty="0">
                <a:solidFill>
                  <a:schemeClr val="tx2"/>
                </a:solidFill>
              </a:rPr>
              <a:t> ATJ, et al. Proceedings of the Sixth International Conference on Nuclear and Radiochemistry, </a:t>
            </a:r>
            <a:endParaRPr lang="en-US" sz="1400" dirty="0" smtClean="0">
              <a:solidFill>
                <a:schemeClr val="tx2"/>
              </a:solidFill>
            </a:endParaRPr>
          </a:p>
          <a:p>
            <a:pPr marL="357188" indent="-357188" defTabSz="21056600"/>
            <a:r>
              <a:rPr lang="en-US" sz="1400" dirty="0" smtClean="0">
                <a:solidFill>
                  <a:schemeClr val="tx2"/>
                </a:solidFill>
              </a:rPr>
              <a:t>	2004</a:t>
            </a:r>
            <a:r>
              <a:rPr lang="en-US" sz="1400" dirty="0">
                <a:solidFill>
                  <a:schemeClr val="tx2"/>
                </a:solidFill>
              </a:rPr>
              <a:t>; Aachen, Germany. </a:t>
            </a:r>
          </a:p>
          <a:p>
            <a:pPr defTabSz="21056600"/>
            <a:r>
              <a:rPr lang="en-US" sz="1400" dirty="0">
                <a:solidFill>
                  <a:schemeClr val="tx2"/>
                </a:solidFill>
              </a:rPr>
              <a:t>Jensen M, Clark J. Proceedings of the 13</a:t>
            </a:r>
            <a:r>
              <a:rPr lang="en-US" sz="1400" baseline="30000" dirty="0">
                <a:solidFill>
                  <a:schemeClr val="tx2"/>
                </a:solidFill>
              </a:rPr>
              <a:t>th</a:t>
            </a:r>
            <a:r>
              <a:rPr lang="en-US" sz="1400" dirty="0">
                <a:solidFill>
                  <a:schemeClr val="tx2"/>
                </a:solidFill>
              </a:rPr>
              <a:t> International Workshop on </a:t>
            </a:r>
            <a:r>
              <a:rPr lang="en-US" sz="1400" dirty="0" err="1">
                <a:solidFill>
                  <a:schemeClr val="tx2"/>
                </a:solidFill>
              </a:rPr>
              <a:t>Targetry</a:t>
            </a:r>
            <a:r>
              <a:rPr lang="en-US" sz="1400" dirty="0">
                <a:solidFill>
                  <a:schemeClr val="tx2"/>
                </a:solidFill>
              </a:rPr>
              <a:t> and Target Chemistry, </a:t>
            </a:r>
            <a:endParaRPr lang="en-US" sz="1400" dirty="0" smtClean="0">
              <a:solidFill>
                <a:schemeClr val="tx2"/>
              </a:solidFill>
            </a:endParaRPr>
          </a:p>
          <a:p>
            <a:pPr marL="357188" indent="-357188" defTabSz="21056600"/>
            <a:r>
              <a:rPr lang="en-US" sz="1400" dirty="0" smtClean="0">
                <a:solidFill>
                  <a:schemeClr val="tx2"/>
                </a:solidFill>
              </a:rPr>
              <a:t>	Roskilde</a:t>
            </a:r>
            <a:r>
              <a:rPr lang="en-US" sz="1400" dirty="0">
                <a:solidFill>
                  <a:schemeClr val="tx2"/>
                </a:solidFill>
              </a:rPr>
              <a:t>, Denmark, July 26-28, 2010. </a:t>
            </a:r>
          </a:p>
          <a:p>
            <a:pPr defTabSz="21056600"/>
            <a:r>
              <a:rPr lang="en-US" sz="1400" dirty="0" err="1">
                <a:solidFill>
                  <a:schemeClr val="tx2"/>
                </a:solidFill>
              </a:rPr>
              <a:t>DeGrado</a:t>
            </a:r>
            <a:r>
              <a:rPr lang="en-US" sz="1400" dirty="0">
                <a:solidFill>
                  <a:schemeClr val="tx2"/>
                </a:solidFill>
              </a:rPr>
              <a:t> TR, et al. J Label Compound </a:t>
            </a:r>
            <a:r>
              <a:rPr lang="en-US" sz="1400" dirty="0" err="1">
                <a:solidFill>
                  <a:schemeClr val="tx2"/>
                </a:solidFill>
              </a:rPr>
              <a:t>Radiopharm</a:t>
            </a:r>
            <a:r>
              <a:rPr lang="en-US" sz="1400" dirty="0">
                <a:solidFill>
                  <a:schemeClr val="tx2"/>
                </a:solidFill>
              </a:rPr>
              <a:t> 2011</a:t>
            </a:r>
            <a:r>
              <a:rPr lang="en-US" sz="1400" dirty="0" smtClean="0">
                <a:solidFill>
                  <a:schemeClr val="tx2"/>
                </a:solidFill>
              </a:rPr>
              <a:t>. 54, S248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18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5415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Project Goals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756" y="1606326"/>
            <a:ext cx="8726487" cy="3780681"/>
          </a:xfrm>
        </p:spPr>
        <p:txBody>
          <a:bodyPr>
            <a:noAutofit/>
          </a:bodyPr>
          <a:lstStyle/>
          <a:p>
            <a:pPr>
              <a:lnSpc>
                <a:spcPct val="123000"/>
              </a:lnSpc>
              <a:spcBef>
                <a:spcPts val="0"/>
              </a:spcBef>
            </a:pPr>
            <a:r>
              <a:rPr lang="en-US" b="1" kern="1200" dirty="0" smtClean="0">
                <a:solidFill>
                  <a:srgbClr val="003D70"/>
                </a:solidFill>
                <a:ea typeface="ヒラギノ角ゴ Pro W3" charset="-128"/>
                <a:cs typeface="ヒラギノ角ゴ Pro W3" charset="-128"/>
              </a:rPr>
              <a:t>Goals:</a:t>
            </a:r>
          </a:p>
          <a:p>
            <a:pPr lvl="1">
              <a:lnSpc>
                <a:spcPct val="123000"/>
              </a:lnSpc>
              <a:spcBef>
                <a:spcPts val="0"/>
              </a:spcBef>
            </a:pPr>
            <a:r>
              <a:rPr lang="en-US" sz="2600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  <a:cs typeface="ヒラギノ角ゴ Pro W3" charset="-128"/>
              </a:rPr>
              <a:t>Allow broader access to a variety of </a:t>
            </a:r>
            <a:r>
              <a:rPr lang="en-US" sz="2600" kern="1200" dirty="0" err="1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  <a:cs typeface="ヒラギノ角ゴ Pro W3" charset="-128"/>
              </a:rPr>
              <a:t>radiometallic</a:t>
            </a:r>
            <a:r>
              <a:rPr lang="en-US" sz="2600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  <a:cs typeface="ヒラギノ角ゴ Pro W3" charset="-128"/>
              </a:rPr>
              <a:t> isotopes</a:t>
            </a:r>
          </a:p>
          <a:p>
            <a:pPr lvl="1">
              <a:lnSpc>
                <a:spcPct val="123000"/>
              </a:lnSpc>
              <a:spcBef>
                <a:spcPts val="0"/>
              </a:spcBef>
            </a:pPr>
            <a:r>
              <a:rPr lang="en-US" sz="2600" kern="1200" dirty="0" err="1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  <a:cs typeface="ヒラギノ角ゴ Pro W3" charset="-128"/>
              </a:rPr>
              <a:t>Radiometal</a:t>
            </a:r>
            <a:r>
              <a:rPr lang="en-US" sz="2600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  <a:cs typeface="ヒラギノ角ゴ Pro W3" charset="-128"/>
              </a:rPr>
              <a:t> production without generators, solid-target installation</a:t>
            </a:r>
          </a:p>
          <a:p>
            <a:pPr lvl="1">
              <a:lnSpc>
                <a:spcPct val="123000"/>
              </a:lnSpc>
              <a:spcBef>
                <a:spcPts val="0"/>
              </a:spcBef>
            </a:pPr>
            <a:r>
              <a:rPr lang="en-US" sz="2600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  <a:cs typeface="ヒラギノ角ゴ Pro W3" charset="-128"/>
              </a:rPr>
              <a:t>Enable faster optimization of vector-isotope pairing</a:t>
            </a:r>
          </a:p>
          <a:p>
            <a:pPr marL="457200" lvl="1" indent="0">
              <a:lnSpc>
                <a:spcPct val="123000"/>
              </a:lnSpc>
              <a:spcBef>
                <a:spcPts val="0"/>
              </a:spcBef>
              <a:buNone/>
            </a:pPr>
            <a:endParaRPr lang="en-US" sz="2600" kern="1200" dirty="0" smtClean="0">
              <a:solidFill>
                <a:schemeClr val="tx2">
                  <a:lumMod val="50000"/>
                </a:schemeClr>
              </a:solidFill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19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376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Accelerators at TRIUMF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89850" y="6400800"/>
            <a:ext cx="1439863" cy="476250"/>
          </a:xfrm>
        </p:spPr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73" y="1450073"/>
            <a:ext cx="7187861" cy="46651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13413" y="1779206"/>
            <a:ext cx="2526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bg1"/>
                </a:solidFill>
                <a:latin typeface="+mj-lt"/>
              </a:rPr>
              <a:t>ISAC (RIB </a:t>
            </a:r>
            <a:r>
              <a:rPr lang="en-CA" b="1" dirty="0" err="1" smtClean="0">
                <a:solidFill>
                  <a:schemeClr val="bg1"/>
                </a:solidFill>
                <a:latin typeface="+mj-lt"/>
              </a:rPr>
              <a:t>linac</a:t>
            </a:r>
            <a:r>
              <a:rPr lang="en-CA" b="1" dirty="0" smtClean="0">
                <a:solidFill>
                  <a:schemeClr val="bg1"/>
                </a:solidFill>
                <a:latin typeface="+mj-lt"/>
              </a:rPr>
              <a:t>)</a:t>
            </a:r>
            <a:endParaRPr lang="en-CA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57990" y="3493333"/>
            <a:ext cx="22701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bg1"/>
                </a:solidFill>
                <a:latin typeface="+mj-lt"/>
              </a:rPr>
              <a:t>ARIEL</a:t>
            </a:r>
          </a:p>
          <a:p>
            <a:r>
              <a:rPr lang="en-CA" b="1" dirty="0" smtClean="0">
                <a:solidFill>
                  <a:schemeClr val="bg1"/>
                </a:solidFill>
                <a:latin typeface="+mj-lt"/>
              </a:rPr>
              <a:t>(50 MeV </a:t>
            </a:r>
          </a:p>
          <a:p>
            <a:r>
              <a:rPr lang="en-CA" b="1" dirty="0" smtClean="0">
                <a:solidFill>
                  <a:schemeClr val="bg1"/>
                </a:solidFill>
                <a:latin typeface="+mj-lt"/>
              </a:rPr>
              <a:t>electron </a:t>
            </a:r>
            <a:r>
              <a:rPr lang="en-CA" b="1" dirty="0" err="1" smtClean="0">
                <a:solidFill>
                  <a:schemeClr val="bg1"/>
                </a:solidFill>
                <a:latin typeface="+mj-lt"/>
              </a:rPr>
              <a:t>linac</a:t>
            </a:r>
            <a:r>
              <a:rPr lang="en-CA" b="1" dirty="0" smtClean="0">
                <a:solidFill>
                  <a:schemeClr val="bg1"/>
                </a:solidFill>
                <a:latin typeface="+mj-lt"/>
              </a:rPr>
              <a:t>)</a:t>
            </a:r>
            <a:endParaRPr lang="en-CA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38658" y="2240871"/>
            <a:ext cx="1358000" cy="359040"/>
          </a:xfrm>
          <a:prstGeom prst="straightConnector1">
            <a:avLst/>
          </a:prstGeom>
          <a:ln w="38100">
            <a:solidFill>
              <a:srgbClr val="FFFF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538658" y="2240871"/>
            <a:ext cx="1358000" cy="583376"/>
          </a:xfrm>
          <a:prstGeom prst="straightConnector1">
            <a:avLst/>
          </a:prstGeom>
          <a:ln w="38100">
            <a:solidFill>
              <a:srgbClr val="FFFF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265986" y="3388359"/>
            <a:ext cx="1630672" cy="374142"/>
          </a:xfrm>
          <a:prstGeom prst="straightConnector1">
            <a:avLst/>
          </a:prstGeom>
          <a:ln w="38100">
            <a:solidFill>
              <a:srgbClr val="FFFF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17953" y="1487435"/>
            <a:ext cx="33153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bg1"/>
                </a:solidFill>
                <a:latin typeface="+mj-lt"/>
              </a:rPr>
              <a:t>2 x TR30, CP42, TR13</a:t>
            </a:r>
          </a:p>
          <a:p>
            <a:pPr algn="ctr"/>
            <a:r>
              <a:rPr lang="en-CA" b="1" dirty="0" smtClean="0">
                <a:solidFill>
                  <a:schemeClr val="bg1"/>
                </a:solidFill>
                <a:latin typeface="+mj-lt"/>
              </a:rPr>
              <a:t>H</a:t>
            </a:r>
            <a:r>
              <a:rPr lang="en-CA" b="1" baseline="30000" dirty="0" smtClean="0">
                <a:solidFill>
                  <a:schemeClr val="bg1"/>
                </a:solidFill>
                <a:latin typeface="+mj-lt"/>
              </a:rPr>
              <a:t>-</a:t>
            </a:r>
            <a:r>
              <a:rPr lang="en-CA" b="1" dirty="0" smtClean="0">
                <a:solidFill>
                  <a:schemeClr val="bg1"/>
                </a:solidFill>
                <a:latin typeface="+mj-lt"/>
              </a:rPr>
              <a:t> cyclotrons</a:t>
            </a:r>
            <a:endParaRPr lang="en-CA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0" name="Straight Arrow Connector 19"/>
          <p:cNvCxnSpPr>
            <a:stCxn id="19" idx="2"/>
          </p:cNvCxnSpPr>
          <p:nvPr/>
        </p:nvCxnSpPr>
        <p:spPr>
          <a:xfrm flipH="1">
            <a:off x="4817104" y="2318432"/>
            <a:ext cx="1658515" cy="281479"/>
          </a:xfrm>
          <a:prstGeom prst="straightConnector1">
            <a:avLst/>
          </a:prstGeom>
          <a:ln w="38100">
            <a:solidFill>
              <a:srgbClr val="FFFF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197138" y="2318432"/>
            <a:ext cx="1198882" cy="369526"/>
          </a:xfrm>
          <a:prstGeom prst="straightConnector1">
            <a:avLst/>
          </a:prstGeom>
          <a:ln w="38100">
            <a:solidFill>
              <a:srgbClr val="FFFF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606560" y="2318432"/>
            <a:ext cx="789458" cy="452219"/>
          </a:xfrm>
          <a:prstGeom prst="straightConnector1">
            <a:avLst/>
          </a:prstGeom>
          <a:ln w="38100">
            <a:solidFill>
              <a:srgbClr val="FFFF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9" idx="2"/>
          </p:cNvCxnSpPr>
          <p:nvPr/>
        </p:nvCxnSpPr>
        <p:spPr>
          <a:xfrm flipH="1">
            <a:off x="4424980" y="2318432"/>
            <a:ext cx="2050639" cy="168533"/>
          </a:xfrm>
          <a:prstGeom prst="straightConnector1">
            <a:avLst/>
          </a:prstGeom>
          <a:ln w="38100">
            <a:solidFill>
              <a:srgbClr val="FFFF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204462" y="4864998"/>
            <a:ext cx="19800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b="1" dirty="0" smtClean="0">
                <a:solidFill>
                  <a:schemeClr val="bg1"/>
                </a:solidFill>
                <a:latin typeface="+mj-lt"/>
              </a:rPr>
              <a:t>500MeV</a:t>
            </a:r>
          </a:p>
          <a:p>
            <a:pPr algn="ctr"/>
            <a:r>
              <a:rPr lang="en-CA" b="1" dirty="0" smtClean="0">
                <a:solidFill>
                  <a:schemeClr val="bg1"/>
                </a:solidFill>
                <a:latin typeface="+mj-lt"/>
              </a:rPr>
              <a:t>H</a:t>
            </a:r>
            <a:r>
              <a:rPr lang="en-CA" b="1" baseline="30000" dirty="0" smtClean="0">
                <a:solidFill>
                  <a:schemeClr val="bg1"/>
                </a:solidFill>
                <a:latin typeface="+mj-lt"/>
              </a:rPr>
              <a:t>-</a:t>
            </a:r>
            <a:r>
              <a:rPr lang="en-CA" b="1" dirty="0" smtClean="0">
                <a:solidFill>
                  <a:schemeClr val="bg1"/>
                </a:solidFill>
                <a:latin typeface="+mj-lt"/>
              </a:rPr>
              <a:t> cyclotron</a:t>
            </a:r>
            <a:endParaRPr lang="en-CA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6" name="Straight Arrow Connector 35"/>
          <p:cNvCxnSpPr>
            <a:stCxn id="35" idx="0"/>
          </p:cNvCxnSpPr>
          <p:nvPr/>
        </p:nvCxnSpPr>
        <p:spPr>
          <a:xfrm flipH="1" flipV="1">
            <a:off x="5197138" y="3162300"/>
            <a:ext cx="1997339" cy="1702698"/>
          </a:xfrm>
          <a:prstGeom prst="straightConnector1">
            <a:avLst/>
          </a:prstGeom>
          <a:ln w="38100">
            <a:solidFill>
              <a:srgbClr val="FFFF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265986" y="3540760"/>
            <a:ext cx="2158993" cy="221741"/>
          </a:xfrm>
          <a:prstGeom prst="straightConnector1">
            <a:avLst/>
          </a:prstGeom>
          <a:ln w="38100">
            <a:solidFill>
              <a:srgbClr val="FFFF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095500" y="6266592"/>
            <a:ext cx="4956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1">
                    <a:lumMod val="75000"/>
                  </a:schemeClr>
                </a:solidFill>
              </a:rPr>
              <a:t>New addition: TR24; to be installed</a:t>
            </a:r>
            <a:endParaRPr lang="en-C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06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Isotope-Biomolecule Pairing</a:t>
            </a:r>
            <a:endParaRPr lang="en-CA" dirty="0"/>
          </a:p>
        </p:txBody>
      </p:sp>
      <p:sp>
        <p:nvSpPr>
          <p:cNvPr id="13" name="AutoShape 21"/>
          <p:cNvSpPr>
            <a:spLocks noChangeArrowheads="1"/>
          </p:cNvSpPr>
          <p:nvPr/>
        </p:nvSpPr>
        <p:spPr bwMode="auto">
          <a:xfrm rot="16200000">
            <a:off x="5230758" y="2175586"/>
            <a:ext cx="914400" cy="9144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9933"/>
          </a:solidFill>
          <a:ln>
            <a:solidFill>
              <a:srgbClr val="FF6600"/>
            </a:solidFill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CA"/>
          </a:p>
        </p:txBody>
      </p:sp>
      <p:sp>
        <p:nvSpPr>
          <p:cNvPr id="14" name="AutoShape 24"/>
          <p:cNvSpPr>
            <a:spLocks noChangeArrowheads="1"/>
          </p:cNvSpPr>
          <p:nvPr/>
        </p:nvSpPr>
        <p:spPr bwMode="auto">
          <a:xfrm rot="2239730">
            <a:off x="2989033" y="1687716"/>
            <a:ext cx="1676400" cy="1828800"/>
          </a:xfrm>
          <a:prstGeom prst="irregularSeal2">
            <a:avLst/>
          </a:prstGeom>
          <a:solidFill>
            <a:srgbClr val="004C84"/>
          </a:solidFill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de-DE" dirty="0">
              <a:solidFill>
                <a:srgbClr val="004C84"/>
              </a:solidFill>
            </a:endParaRPr>
          </a:p>
        </p:txBody>
      </p:sp>
      <p:sp>
        <p:nvSpPr>
          <p:cNvPr id="15" name="Text Box 26"/>
          <p:cNvSpPr txBox="1">
            <a:spLocks noChangeArrowheads="1"/>
          </p:cNvSpPr>
          <p:nvPr/>
        </p:nvSpPr>
        <p:spPr bwMode="auto">
          <a:xfrm>
            <a:off x="2851119" y="3314863"/>
            <a:ext cx="15552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dirty="0" smtClean="0">
                <a:solidFill>
                  <a:schemeClr val="tx2">
                    <a:lumMod val="50000"/>
                  </a:schemeClr>
                </a:solidFill>
                <a:latin typeface="Myriad Pro"/>
              </a:rPr>
              <a:t>biomolecule</a:t>
            </a:r>
            <a:endParaRPr lang="de-DE" sz="2000" dirty="0">
              <a:solidFill>
                <a:schemeClr val="tx2">
                  <a:lumMod val="50000"/>
                </a:schemeClr>
              </a:solidFill>
              <a:latin typeface="Myriad Pro"/>
            </a:endParaRPr>
          </a:p>
        </p:txBody>
      </p:sp>
      <p:sp>
        <p:nvSpPr>
          <p:cNvPr id="16" name="AutoShape 22"/>
          <p:cNvSpPr>
            <a:spLocks noChangeArrowheads="1"/>
          </p:cNvSpPr>
          <p:nvPr/>
        </p:nvSpPr>
        <p:spPr bwMode="auto">
          <a:xfrm>
            <a:off x="4199677" y="2475624"/>
            <a:ext cx="1219200" cy="314325"/>
          </a:xfrm>
          <a:prstGeom prst="chevron">
            <a:avLst>
              <a:gd name="adj" fmla="val 96970"/>
            </a:avLst>
          </a:prstGeom>
          <a:solidFill>
            <a:srgbClr val="C00000"/>
          </a:solidFill>
          <a:ln>
            <a:solidFill>
              <a:srgbClr val="8B181B"/>
            </a:solidFill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CA"/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4454091" y="2430995"/>
            <a:ext cx="9715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sz="2000" dirty="0" smtClean="0">
                <a:latin typeface="Myriad Pro"/>
              </a:rPr>
              <a:t>linker</a:t>
            </a:r>
            <a:endParaRPr lang="de-DE" sz="2000" dirty="0">
              <a:latin typeface="Myriad Pro"/>
            </a:endParaRP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5823874" y="2449429"/>
            <a:ext cx="3762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M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5687958" y="2423237"/>
            <a:ext cx="181576" cy="1192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685947" y="2789949"/>
            <a:ext cx="183587" cy="928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5048225" y="3314863"/>
            <a:ext cx="10118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dirty="0" smtClean="0">
                <a:solidFill>
                  <a:schemeClr val="tx2">
                    <a:lumMod val="50000"/>
                  </a:schemeClr>
                </a:solidFill>
                <a:latin typeface="Myriad Pro"/>
              </a:rPr>
              <a:t>chelate</a:t>
            </a:r>
            <a:endParaRPr lang="de-DE" sz="2000" dirty="0">
              <a:solidFill>
                <a:schemeClr val="tx2">
                  <a:lumMod val="50000"/>
                </a:schemeClr>
              </a:solidFill>
              <a:latin typeface="Myriad Pro"/>
            </a:endParaRPr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>
          <a:xfrm>
            <a:off x="278297" y="3780827"/>
            <a:ext cx="8686800" cy="1743674"/>
          </a:xfrm>
        </p:spPr>
        <p:txBody>
          <a:bodyPr>
            <a:noAutofit/>
          </a:bodyPr>
          <a:lstStyle/>
          <a:p>
            <a:r>
              <a:rPr lang="en-CA" sz="2400" dirty="0" smtClean="0"/>
              <a:t>Proposed application: </a:t>
            </a:r>
            <a:r>
              <a:rPr lang="en-CA" sz="2400" dirty="0" smtClean="0">
                <a:solidFill>
                  <a:schemeClr val="tx2">
                    <a:lumMod val="50000"/>
                  </a:schemeClr>
                </a:solidFill>
              </a:rPr>
              <a:t>labeling and </a:t>
            </a:r>
            <a:r>
              <a:rPr lang="en-CA" sz="2400" i="1" dirty="0" smtClean="0">
                <a:solidFill>
                  <a:schemeClr val="tx2">
                    <a:lumMod val="50000"/>
                  </a:schemeClr>
                </a:solidFill>
              </a:rPr>
              <a:t>in vivo</a:t>
            </a:r>
            <a:r>
              <a:rPr lang="en-CA" sz="2400" dirty="0" smtClean="0">
                <a:solidFill>
                  <a:schemeClr val="tx2">
                    <a:lumMod val="50000"/>
                  </a:schemeClr>
                </a:solidFill>
              </a:rPr>
              <a:t> analysis of novel proteins/peptides targeted toward HER2 variants/isoforms</a:t>
            </a:r>
          </a:p>
          <a:p>
            <a:pPr lvl="1"/>
            <a:r>
              <a:rPr lang="en-CA" sz="2000" dirty="0" smtClean="0">
                <a:solidFill>
                  <a:schemeClr val="tx2">
                    <a:lumMod val="50000"/>
                  </a:schemeClr>
                </a:solidFill>
              </a:rPr>
              <a:t>Larger/slower-clearing constructs </a:t>
            </a:r>
            <a:r>
              <a:rPr lang="en-CA" sz="2000" dirty="0" smtClean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 longer-lived isotopes</a:t>
            </a:r>
          </a:p>
          <a:p>
            <a:pPr lvl="1"/>
            <a:r>
              <a:rPr lang="en-CA" sz="2000" dirty="0" smtClean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Smaller/faster-clearing </a:t>
            </a:r>
            <a:r>
              <a:rPr lang="en-CA" sz="2000" dirty="0">
                <a:solidFill>
                  <a:schemeClr val="tx2">
                    <a:lumMod val="50000"/>
                  </a:schemeClr>
                </a:solidFill>
              </a:rPr>
              <a:t>constructs </a:t>
            </a:r>
            <a:r>
              <a:rPr lang="en-CA" sz="2000" dirty="0" smtClean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 shorter-lived isotopes</a:t>
            </a:r>
            <a:endParaRPr lang="en-CA" sz="2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10932" y="6465574"/>
            <a:ext cx="459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>
                <a:solidFill>
                  <a:schemeClr val="tx2">
                    <a:lumMod val="50000"/>
                  </a:schemeClr>
                </a:solidFill>
              </a:rPr>
              <a:t>*D </a:t>
            </a:r>
            <a:r>
              <a:rPr lang="en-CA" sz="1400" dirty="0" err="1" smtClean="0">
                <a:solidFill>
                  <a:schemeClr val="tx2">
                    <a:lumMod val="50000"/>
                  </a:schemeClr>
                </a:solidFill>
              </a:rPr>
              <a:t>Mitra</a:t>
            </a:r>
            <a:r>
              <a:rPr lang="en-CA" sz="1400" dirty="0" smtClean="0">
                <a:solidFill>
                  <a:schemeClr val="tx2">
                    <a:lumMod val="50000"/>
                  </a:schemeClr>
                </a:solidFill>
              </a:rPr>
              <a:t> D et al </a:t>
            </a:r>
            <a:r>
              <a:rPr lang="en-CA" sz="1400" i="1" dirty="0" err="1" smtClean="0">
                <a:solidFill>
                  <a:schemeClr val="tx2">
                    <a:lumMod val="50000"/>
                  </a:schemeClr>
                </a:solidFill>
              </a:rPr>
              <a:t>Mol</a:t>
            </a:r>
            <a:r>
              <a:rPr lang="en-CA" sz="1400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CA" sz="1400" i="1" dirty="0">
                <a:solidFill>
                  <a:schemeClr val="tx2">
                    <a:lumMod val="50000"/>
                  </a:schemeClr>
                </a:solidFill>
              </a:rPr>
              <a:t>Cancer </a:t>
            </a:r>
            <a:r>
              <a:rPr lang="en-CA" sz="1400" i="1" dirty="0" err="1">
                <a:solidFill>
                  <a:schemeClr val="tx2">
                    <a:lumMod val="50000"/>
                  </a:schemeClr>
                </a:solidFill>
              </a:rPr>
              <a:t>Ther</a:t>
            </a:r>
            <a:r>
              <a:rPr lang="en-CA" sz="1400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CA" sz="1400" dirty="0">
                <a:solidFill>
                  <a:schemeClr val="tx2">
                    <a:lumMod val="50000"/>
                  </a:schemeClr>
                </a:solidFill>
              </a:rPr>
              <a:t>2009;8(8):2152-2162.</a:t>
            </a:r>
          </a:p>
        </p:txBody>
      </p:sp>
      <p:sp>
        <p:nvSpPr>
          <p:cNvPr id="23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20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639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Project Overview</a:t>
            </a:r>
            <a:endParaRPr lang="en-CA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17513" y="1179445"/>
            <a:ext cx="8229600" cy="2998304"/>
          </a:xfrm>
        </p:spPr>
        <p:txBody>
          <a:bodyPr/>
          <a:lstStyle/>
          <a:p>
            <a:pPr>
              <a:lnSpc>
                <a:spcPct val="123000"/>
              </a:lnSpc>
              <a:spcBef>
                <a:spcPts val="0"/>
              </a:spcBef>
            </a:pPr>
            <a:r>
              <a:rPr lang="en-US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  <a:cs typeface="ヒラギノ角ゴ Pro W3" charset="-128"/>
              </a:rPr>
              <a:t>Specific Interests:</a:t>
            </a:r>
          </a:p>
          <a:p>
            <a:pPr lvl="1">
              <a:lnSpc>
                <a:spcPct val="123000"/>
              </a:lnSpc>
              <a:spcBef>
                <a:spcPts val="0"/>
              </a:spcBef>
            </a:pPr>
            <a:r>
              <a:rPr lang="en-US" kern="1200" baseline="300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94</a:t>
            </a:r>
            <a:r>
              <a:rPr lang="en-US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Mo(</a:t>
            </a:r>
            <a:r>
              <a:rPr lang="en-US" kern="1200" dirty="0" err="1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p,n</a:t>
            </a:r>
            <a:r>
              <a:rPr lang="en-US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)</a:t>
            </a:r>
            <a:r>
              <a:rPr lang="en-US" kern="1200" baseline="300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94m</a:t>
            </a:r>
            <a:r>
              <a:rPr lang="en-US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Tc 	(half-life: </a:t>
            </a:r>
            <a:r>
              <a:rPr lang="en-US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52.5 min</a:t>
            </a:r>
            <a:r>
              <a:rPr lang="en-US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  <a:sym typeface="Symbol" panose="05050102010706020507" pitchFamily="18" charset="2"/>
              </a:rPr>
              <a:t>)</a:t>
            </a:r>
            <a:endParaRPr lang="en-US" kern="1200" dirty="0">
              <a:solidFill>
                <a:schemeClr val="tx2">
                  <a:lumMod val="50000"/>
                </a:schemeClr>
              </a:solidFill>
              <a:ea typeface="ヒラギノ角ゴ Pro W3" charset="-128"/>
            </a:endParaRPr>
          </a:p>
          <a:p>
            <a:pPr lvl="1">
              <a:lnSpc>
                <a:spcPct val="123000"/>
              </a:lnSpc>
              <a:spcBef>
                <a:spcPts val="0"/>
              </a:spcBef>
            </a:pPr>
            <a:r>
              <a:rPr lang="en-US" kern="1200" baseline="300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44</a:t>
            </a:r>
            <a:r>
              <a:rPr lang="en-US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Ca(</a:t>
            </a:r>
            <a:r>
              <a:rPr lang="en-US" kern="1200" dirty="0" err="1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p,n</a:t>
            </a:r>
            <a:r>
              <a:rPr lang="en-US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)</a:t>
            </a:r>
            <a:r>
              <a:rPr lang="en-US" kern="1200" baseline="300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44</a:t>
            </a:r>
            <a:r>
              <a:rPr lang="en-US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Sc 		(half-life: </a:t>
            </a:r>
            <a:r>
              <a:rPr lang="en-US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3.9 h</a:t>
            </a:r>
            <a:r>
              <a:rPr lang="en-US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  <a:sym typeface="Symbol" panose="05050102010706020507" pitchFamily="18" charset="2"/>
              </a:rPr>
              <a:t>)</a:t>
            </a:r>
            <a:endParaRPr lang="en-US" kern="1200" dirty="0">
              <a:solidFill>
                <a:schemeClr val="tx2">
                  <a:lumMod val="50000"/>
                </a:schemeClr>
              </a:solidFill>
              <a:ea typeface="ヒラギノ角ゴ Pro W3" charset="-128"/>
            </a:endParaRPr>
          </a:p>
          <a:p>
            <a:pPr lvl="1">
              <a:lnSpc>
                <a:spcPct val="123000"/>
              </a:lnSpc>
              <a:spcBef>
                <a:spcPts val="0"/>
              </a:spcBef>
            </a:pPr>
            <a:r>
              <a:rPr lang="en-US" kern="1200" baseline="300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86</a:t>
            </a:r>
            <a:r>
              <a:rPr lang="en-US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Sr(</a:t>
            </a:r>
            <a:r>
              <a:rPr lang="en-US" kern="1200" dirty="0" err="1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p,n</a:t>
            </a:r>
            <a:r>
              <a:rPr lang="en-US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)</a:t>
            </a:r>
            <a:r>
              <a:rPr lang="en-US" kern="1200" baseline="300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86</a:t>
            </a:r>
            <a:r>
              <a:rPr lang="en-US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Y 		(half-life: </a:t>
            </a:r>
            <a:r>
              <a:rPr lang="en-US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14.7 h</a:t>
            </a:r>
            <a:r>
              <a:rPr lang="en-US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  <a:sym typeface="Symbol" panose="05050102010706020507" pitchFamily="18" charset="2"/>
              </a:rPr>
              <a:t>)</a:t>
            </a:r>
            <a:endParaRPr lang="en-US" kern="1200" dirty="0">
              <a:solidFill>
                <a:schemeClr val="tx2">
                  <a:lumMod val="50000"/>
                </a:schemeClr>
              </a:solidFill>
              <a:ea typeface="ヒラギノ角ゴ Pro W3" charset="-128"/>
            </a:endParaRPr>
          </a:p>
          <a:p>
            <a:pPr lvl="1">
              <a:lnSpc>
                <a:spcPct val="123000"/>
              </a:lnSpc>
              <a:spcBef>
                <a:spcPts val="0"/>
              </a:spcBef>
            </a:pPr>
            <a:r>
              <a:rPr lang="en-US" kern="1200" baseline="300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89</a:t>
            </a:r>
            <a:r>
              <a:rPr lang="en-US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Y(</a:t>
            </a:r>
            <a:r>
              <a:rPr lang="en-US" kern="1200" dirty="0" err="1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p,n</a:t>
            </a:r>
            <a:r>
              <a:rPr lang="en-US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)</a:t>
            </a:r>
            <a:r>
              <a:rPr lang="en-US" kern="1200" baseline="300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89</a:t>
            </a:r>
            <a:r>
              <a:rPr lang="en-US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Zr 		(half-life: </a:t>
            </a:r>
            <a:r>
              <a:rPr lang="en-US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78.5 h</a:t>
            </a:r>
            <a:r>
              <a:rPr lang="en-US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  <a:sym typeface="Symbol" panose="05050102010706020507" pitchFamily="18" charset="2"/>
              </a:rPr>
              <a:t>)</a:t>
            </a:r>
            <a:endParaRPr lang="en-US" kern="1200" dirty="0">
              <a:solidFill>
                <a:schemeClr val="tx2">
                  <a:lumMod val="50000"/>
                </a:schemeClr>
              </a:solidFill>
              <a:ea typeface="ヒラギノ角ゴ Pro W3" charset="-128"/>
            </a:endParaRPr>
          </a:p>
          <a:p>
            <a:pPr lvl="1">
              <a:lnSpc>
                <a:spcPct val="123000"/>
              </a:lnSpc>
              <a:spcBef>
                <a:spcPts val="0"/>
              </a:spcBef>
            </a:pPr>
            <a:r>
              <a:rPr lang="en-US" kern="1200" baseline="300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68</a:t>
            </a:r>
            <a:r>
              <a:rPr lang="en-US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Zn(</a:t>
            </a:r>
            <a:r>
              <a:rPr lang="en-US" kern="1200" dirty="0" err="1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p,n</a:t>
            </a:r>
            <a:r>
              <a:rPr lang="en-US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)</a:t>
            </a:r>
            <a:r>
              <a:rPr lang="en-US" kern="1200" baseline="300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68</a:t>
            </a:r>
            <a:r>
              <a:rPr lang="en-US" kern="1200" dirty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Ga 		(half-life: 68 </a:t>
            </a:r>
            <a:r>
              <a:rPr lang="en-US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min</a:t>
            </a:r>
            <a:r>
              <a:rPr lang="en-US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  <a:sym typeface="Symbol" panose="05050102010706020507" pitchFamily="18" charset="2"/>
              </a:rPr>
              <a:t>)</a:t>
            </a:r>
            <a:endParaRPr lang="en-CA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17513" y="4038602"/>
            <a:ext cx="8229600" cy="299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13F7C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6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defTabSz="914400">
              <a:lnSpc>
                <a:spcPct val="123000"/>
              </a:lnSpc>
              <a:spcBef>
                <a:spcPts val="0"/>
              </a:spcBef>
            </a:pPr>
            <a:r>
              <a:rPr lang="en-US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  <a:cs typeface="ヒラギノ角ゴ Pro W3" charset="-128"/>
              </a:rPr>
              <a:t>Approach:</a:t>
            </a:r>
          </a:p>
          <a:p>
            <a:pPr lvl="1" defTabSz="914400">
              <a:lnSpc>
                <a:spcPct val="123000"/>
              </a:lnSpc>
              <a:spcBef>
                <a:spcPts val="0"/>
              </a:spcBef>
            </a:pPr>
            <a:r>
              <a:rPr lang="en-US" sz="2200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TRIUMF: TR13 (13 MeV, 20 µA), standard water target (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testing, feasibility)</a:t>
            </a:r>
            <a:endParaRPr lang="en-US" sz="2200" kern="1200" dirty="0" smtClean="0">
              <a:solidFill>
                <a:schemeClr val="tx2">
                  <a:lumMod val="50000"/>
                </a:schemeClr>
              </a:solidFill>
              <a:ea typeface="ヒラギノ角ゴ Pro W3" charset="-128"/>
            </a:endParaRPr>
          </a:p>
          <a:p>
            <a:pPr lvl="1" defTabSz="914400">
              <a:lnSpc>
                <a:spcPct val="123000"/>
              </a:lnSpc>
              <a:spcBef>
                <a:spcPts val="0"/>
              </a:spcBef>
            </a:pPr>
            <a:r>
              <a:rPr lang="en-US" sz="2200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BC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CA: TR19 (19 MeV, 300 µA), large volume water target (application: HER2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  <a:sym typeface="Symbol" panose="05050102010706020507" pitchFamily="18" charset="2"/>
              </a:rPr>
              <a:t>16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 binders)</a:t>
            </a:r>
            <a:endParaRPr lang="en-US" sz="2200" kern="1200" dirty="0" smtClean="0">
              <a:solidFill>
                <a:schemeClr val="tx2">
                  <a:lumMod val="50000"/>
                </a:schemeClr>
              </a:solidFill>
              <a:ea typeface="ヒラギノ角ゴ Pro W3" charset="-128"/>
            </a:endParaRPr>
          </a:p>
          <a:p>
            <a:pPr lvl="1" defTabSz="914400">
              <a:lnSpc>
                <a:spcPct val="123000"/>
              </a:lnSpc>
              <a:spcBef>
                <a:spcPts val="0"/>
              </a:spcBef>
            </a:pPr>
            <a:r>
              <a:rPr lang="en-US" sz="2200" kern="1200" dirty="0" smtClean="0">
                <a:solidFill>
                  <a:schemeClr val="tx2">
                    <a:lumMod val="50000"/>
                  </a:schemeClr>
                </a:solidFill>
                <a:ea typeface="ヒラギノ角ゴ Pro W3" charset="-128"/>
              </a:rPr>
              <a:t>New target design (i.e. syphon targets)</a:t>
            </a: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21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600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C:\Documents and Settings\klin\Desktop\Oth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033" y="1147215"/>
            <a:ext cx="7884865" cy="5632512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419100" y="73673"/>
            <a:ext cx="81268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Myriad Pro" pitchFamily="34" charset="0"/>
              </a:rPr>
              <a:t>Assessing Feasibility: Cross-sectional Considerations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2756453" y="2053158"/>
            <a:ext cx="21621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1B2061"/>
                </a:solidFill>
              </a:rPr>
              <a:t>T</a:t>
            </a:r>
            <a:r>
              <a:rPr lang="en-US" b="1" baseline="-25000" dirty="0" smtClean="0">
                <a:solidFill>
                  <a:srgbClr val="1B2061"/>
                </a:solidFill>
              </a:rPr>
              <a:t>1/2</a:t>
            </a:r>
            <a:r>
              <a:rPr lang="en-US" b="1" dirty="0" smtClean="0">
                <a:solidFill>
                  <a:srgbClr val="1B2061"/>
                </a:solidFill>
              </a:rPr>
              <a:t> = 68 min</a:t>
            </a:r>
          </a:p>
        </p:txBody>
      </p:sp>
      <p:sp>
        <p:nvSpPr>
          <p:cNvPr id="5" name="Rectangle 4"/>
          <p:cNvSpPr/>
          <p:nvPr/>
        </p:nvSpPr>
        <p:spPr>
          <a:xfrm>
            <a:off x="6965611" y="2378826"/>
            <a:ext cx="1327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1B2061"/>
                </a:solidFill>
              </a:rPr>
              <a:t>T</a:t>
            </a:r>
            <a:r>
              <a:rPr lang="en-US" b="1" baseline="-25000" dirty="0" smtClean="0">
                <a:solidFill>
                  <a:srgbClr val="1B2061"/>
                </a:solidFill>
              </a:rPr>
              <a:t>1/2</a:t>
            </a:r>
            <a:r>
              <a:rPr lang="en-US" b="1" dirty="0" smtClean="0">
                <a:solidFill>
                  <a:srgbClr val="1B2061"/>
                </a:solidFill>
              </a:rPr>
              <a:t> = 3.9 h</a:t>
            </a:r>
          </a:p>
        </p:txBody>
      </p:sp>
      <p:sp>
        <p:nvSpPr>
          <p:cNvPr id="6" name="Rectangle 5"/>
          <p:cNvSpPr/>
          <p:nvPr/>
        </p:nvSpPr>
        <p:spPr>
          <a:xfrm>
            <a:off x="3109617" y="4903099"/>
            <a:ext cx="1455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1B2061"/>
                </a:solidFill>
              </a:rPr>
              <a:t>T</a:t>
            </a:r>
            <a:r>
              <a:rPr lang="en-US" b="1" baseline="-25000" dirty="0" smtClean="0">
                <a:solidFill>
                  <a:srgbClr val="1B2061"/>
                </a:solidFill>
              </a:rPr>
              <a:t>1/2</a:t>
            </a:r>
            <a:r>
              <a:rPr lang="en-US" b="1" dirty="0" smtClean="0">
                <a:solidFill>
                  <a:srgbClr val="1B2061"/>
                </a:solidFill>
              </a:rPr>
              <a:t> = 14.7 h</a:t>
            </a:r>
          </a:p>
        </p:txBody>
      </p:sp>
      <p:sp>
        <p:nvSpPr>
          <p:cNvPr id="7" name="Rectangle 6"/>
          <p:cNvSpPr/>
          <p:nvPr/>
        </p:nvSpPr>
        <p:spPr>
          <a:xfrm>
            <a:off x="7104759" y="4903099"/>
            <a:ext cx="1455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1B2061"/>
                </a:solidFill>
              </a:rPr>
              <a:t>T</a:t>
            </a:r>
            <a:r>
              <a:rPr lang="en-US" b="1" baseline="-25000" dirty="0" smtClean="0">
                <a:solidFill>
                  <a:srgbClr val="1B2061"/>
                </a:solidFill>
              </a:rPr>
              <a:t>1/2</a:t>
            </a:r>
            <a:r>
              <a:rPr lang="en-US" b="1" dirty="0" smtClean="0">
                <a:solidFill>
                  <a:srgbClr val="1B2061"/>
                </a:solidFill>
              </a:rPr>
              <a:t> = 78.5 h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22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218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Production Summary</a:t>
            </a:r>
            <a:endParaRPr lang="en-CA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523815"/>
              </p:ext>
            </p:extLst>
          </p:nvPr>
        </p:nvGraphicFramePr>
        <p:xfrm>
          <a:off x="244547" y="1331847"/>
          <a:ext cx="8581401" cy="4398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096"/>
                <a:gridCol w="1451114"/>
                <a:gridCol w="1431234"/>
                <a:gridCol w="934279"/>
                <a:gridCol w="854765"/>
                <a:gridCol w="715617"/>
                <a:gridCol w="1292087"/>
                <a:gridCol w="1272209"/>
              </a:tblGrid>
              <a:tr h="1186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Prod</a:t>
                      </a:r>
                      <a:endParaRPr lang="en-CA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B w="38100" cmpd="sng">
                      <a:noFill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Production route</a:t>
                      </a:r>
                      <a:endParaRPr lang="en-CA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B w="38100" cmpd="sng">
                      <a:noFill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Metal salt</a:t>
                      </a:r>
                      <a:endParaRPr lang="en-CA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B w="38100" cmpd="sng">
                      <a:noFill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Density (g/mL</a:t>
                      </a:r>
                      <a:r>
                        <a:rPr lang="en-CA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n-CA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B w="38100" cmpd="sng">
                      <a:noFill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Beam current (</a:t>
                      </a:r>
                      <a:r>
                        <a:rPr lang="el-GR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μ</a:t>
                      </a:r>
                      <a:r>
                        <a:rPr lang="en-CA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A)</a:t>
                      </a:r>
                      <a:endParaRPr lang="en-CA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B w="38100" cmpd="sng">
                      <a:noFill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Time (min</a:t>
                      </a:r>
                      <a:r>
                        <a:rPr lang="en-CA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n-CA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63395" marR="63395" marT="8805" marB="0" anchor="ctr">
                    <a:lnB w="38100" cmpd="sng">
                      <a:noFill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Yield</a:t>
                      </a:r>
                      <a:endParaRPr lang="en-CA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CA" sz="18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MBq</a:t>
                      </a:r>
                      <a:r>
                        <a:rPr lang="en-CA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)</a:t>
                      </a:r>
                      <a:r>
                        <a:rPr lang="en-CA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CA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B w="38100" cmpd="sng">
                      <a:noFill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Sat. </a:t>
                      </a:r>
                      <a:r>
                        <a:rPr lang="en-CA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yield</a:t>
                      </a:r>
                      <a:r>
                        <a:rPr lang="en-CA" sz="1800" b="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CA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CA" sz="1800" b="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MBq</a:t>
                      </a:r>
                      <a:r>
                        <a:rPr lang="en-CA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/</a:t>
                      </a:r>
                      <a:endParaRPr lang="en-CA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μ</a:t>
                      </a:r>
                      <a:r>
                        <a:rPr lang="en-CA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A)</a:t>
                      </a:r>
                      <a:endParaRPr lang="en-CA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B w="38100" cmpd="sng">
                      <a:noFill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42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baseline="30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94m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Tc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baseline="30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94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Mo(</a:t>
                      </a:r>
                      <a:r>
                        <a:rPr lang="en-CA" sz="16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p,n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)</a:t>
                      </a:r>
                      <a:r>
                        <a:rPr lang="en-CA" sz="1600" b="0" kern="1200" baseline="30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94m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Tc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(NH</a:t>
                      </a:r>
                      <a:r>
                        <a:rPr lang="en-CA" sz="1600" b="0" kern="1200" baseline="-25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4</a:t>
                      </a:r>
                      <a:r>
                        <a:rPr lang="en-CA" sz="1600" b="0" kern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)</a:t>
                      </a:r>
                      <a:r>
                        <a:rPr lang="en-CA" sz="1600" b="0" kern="1200" baseline="-25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6</a:t>
                      </a:r>
                      <a:r>
                        <a:rPr lang="en-CA" sz="1600" b="0" kern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Mo</a:t>
                      </a:r>
                      <a:r>
                        <a:rPr lang="en-CA" sz="1600" b="0" kern="1200" baseline="-25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7</a:t>
                      </a:r>
                      <a:r>
                        <a:rPr lang="en-CA" sz="1600" b="0" kern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O</a:t>
                      </a:r>
                      <a:r>
                        <a:rPr lang="en-CA" sz="1600" b="0" kern="1200" baseline="-25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24</a:t>
                      </a:r>
                      <a:endParaRPr lang="en-CA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1.66</a:t>
                      </a:r>
                      <a:endParaRPr lang="en-CA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CA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60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110±20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40±6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95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baseline="30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44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Sc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baseline="30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44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Ca(</a:t>
                      </a:r>
                      <a:r>
                        <a:rPr lang="en-CA" sz="16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p,n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)</a:t>
                      </a:r>
                      <a:r>
                        <a:rPr lang="en-CA" sz="1600" b="0" kern="1200" baseline="30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44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Sc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Ca(NO</a:t>
                      </a:r>
                      <a:r>
                        <a:rPr lang="en-CA" sz="1600" b="0" kern="1200" baseline="-25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3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)</a:t>
                      </a:r>
                      <a:r>
                        <a:rPr lang="en-CA" sz="1600" b="0" kern="1200" baseline="-25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1.55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7.6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60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5.55±0.22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4.6±0.3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2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baseline="30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68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Ga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baseline="30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68</a:t>
                      </a:r>
                      <a:r>
                        <a:rPr lang="en-CA" sz="1600" b="0" kern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Zn(p,n)</a:t>
                      </a:r>
                      <a:r>
                        <a:rPr lang="en-CA" sz="1600" b="0" kern="1200" baseline="30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68</a:t>
                      </a:r>
                      <a:r>
                        <a:rPr lang="en-CA" sz="1600" b="0" kern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Ga</a:t>
                      </a:r>
                      <a:endParaRPr lang="en-CA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Zn(NO</a:t>
                      </a:r>
                      <a:r>
                        <a:rPr lang="en-CA" sz="1600" b="0" kern="1200" baseline="-25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3</a:t>
                      </a:r>
                      <a:r>
                        <a:rPr lang="en-CA" sz="1600" b="0" kern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)</a:t>
                      </a:r>
                      <a:r>
                        <a:rPr lang="en-CA" sz="1600" b="0" kern="1200" baseline="-25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CA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1.65</a:t>
                      </a:r>
                      <a:endParaRPr lang="en-CA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6.8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60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275±1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68±5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95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1.56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6.96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60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480±30</a:t>
                      </a:r>
                      <a:endParaRPr lang="en-CA" sz="1600" b="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141</a:t>
                      </a: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±6</a:t>
                      </a:r>
                      <a:endParaRPr lang="en-CA" sz="1600" b="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2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baseline="30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89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Zr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baseline="30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89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Y(</a:t>
                      </a:r>
                      <a:r>
                        <a:rPr lang="en-CA" sz="16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p,n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)</a:t>
                      </a:r>
                      <a:r>
                        <a:rPr lang="en-CA" sz="1600" b="0" kern="1200" baseline="30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89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Zr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Y(NO</a:t>
                      </a:r>
                      <a:r>
                        <a:rPr lang="en-CA" sz="1600" b="0" kern="1200" baseline="-25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3</a:t>
                      </a: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)</a:t>
                      </a:r>
                      <a:r>
                        <a:rPr lang="en-CA" sz="1600" b="0" kern="1200" baseline="-25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3 </a:t>
                      </a: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x HNO</a:t>
                      </a:r>
                      <a:r>
                        <a:rPr lang="en-CA" sz="1600" b="0" kern="1200" baseline="-25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1.49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7.3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60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32±2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360±9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195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baseline="30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86</a:t>
                      </a:r>
                      <a:r>
                        <a:rPr lang="en-CA" sz="1600" b="0" kern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Y</a:t>
                      </a:r>
                      <a:endParaRPr lang="en-CA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baseline="30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86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Sr(</a:t>
                      </a:r>
                      <a:r>
                        <a:rPr lang="en-CA" sz="16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p,n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)</a:t>
                      </a:r>
                      <a:r>
                        <a:rPr lang="en-CA" sz="1600" b="0" kern="1200" baseline="30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86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Y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Sr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(NO</a:t>
                      </a:r>
                      <a:r>
                        <a:rPr lang="en-CA" sz="1600" b="0" kern="1200" baseline="-25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3</a:t>
                      </a: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)</a:t>
                      </a:r>
                      <a:r>
                        <a:rPr lang="en-CA" sz="1600" b="0" kern="1200" baseline="-25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1.43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4.6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60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7.4±0.5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31±1</a:t>
                      </a:r>
                      <a:endParaRPr lang="en-CA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95" marR="63395" marT="880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184900" y="2590800"/>
            <a:ext cx="1371600" cy="3289300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23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010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Purification – All metals</a:t>
            </a: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281632"/>
              </p:ext>
            </p:extLst>
          </p:nvPr>
        </p:nvGraphicFramePr>
        <p:xfrm>
          <a:off x="357806" y="1379548"/>
          <a:ext cx="8428384" cy="4563374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695742"/>
                <a:gridCol w="1212574"/>
                <a:gridCol w="1490869"/>
                <a:gridCol w="974034"/>
                <a:gridCol w="1939955"/>
                <a:gridCol w="723250"/>
                <a:gridCol w="1391960"/>
              </a:tblGrid>
              <a:tr h="605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Prod.</a:t>
                      </a:r>
                      <a:endParaRPr lang="en-CA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Irradiated metal salt</a:t>
                      </a:r>
                      <a:endParaRPr lang="en-CA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Column 1</a:t>
                      </a:r>
                      <a:endParaRPr lang="en-CA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Column </a:t>
                      </a:r>
                      <a:r>
                        <a:rPr 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CA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Final </a:t>
                      </a:r>
                      <a:r>
                        <a:rPr lang="en-US" sz="1600" b="1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Eluate</a:t>
                      </a:r>
                      <a:endParaRPr lang="en-CA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8879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30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CA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CA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CA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CA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Activity </a:t>
                      </a:r>
                      <a:r>
                        <a:rPr 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received from target (%)</a:t>
                      </a:r>
                      <a:endParaRPr lang="en-CA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Vol. </a:t>
                      </a:r>
                      <a:r>
                        <a:rPr lang="en-US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(mL)</a:t>
                      </a:r>
                      <a:endParaRPr lang="en-CA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Eluent</a:t>
                      </a:r>
                      <a:endParaRPr lang="en-CA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936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300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44</a:t>
                      </a: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Sc 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Ca(NO</a:t>
                      </a:r>
                      <a:r>
                        <a:rPr lang="en-US" sz="1600" b="1" baseline="-250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3</a:t>
                      </a: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)</a:t>
                      </a:r>
                      <a:r>
                        <a:rPr lang="en-US" sz="1600" b="1" baseline="-250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DGA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88 </a:t>
                      </a:r>
                      <a:r>
                        <a:rPr lang="en-US" sz="1600" b="1" kern="12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± 6 (n</a:t>
                      </a:r>
                      <a:r>
                        <a:rPr lang="en-CA" sz="1600" b="1" kern="12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 = 5)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2.5 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0.05M HCl</a:t>
                      </a:r>
                      <a:endParaRPr lang="en-CA" sz="1600" b="1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4936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300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68</a:t>
                      </a: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Ga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Zn(NO</a:t>
                      </a:r>
                      <a:r>
                        <a:rPr lang="en-US" sz="1600" b="1" baseline="-250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3</a:t>
                      </a: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)</a:t>
                      </a:r>
                      <a:r>
                        <a:rPr lang="en-US" sz="1600" b="1" baseline="-250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AG 50W-X8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DGA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92 </a:t>
                      </a:r>
                      <a:r>
                        <a:rPr lang="en-US" sz="1600" b="1" kern="12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± 8 (n = 3)</a:t>
                      </a: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 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1.0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H</a:t>
                      </a:r>
                      <a:r>
                        <a:rPr lang="en-US" sz="1600" b="1" baseline="-250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O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92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3000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89</a:t>
                      </a:r>
                      <a:r>
                        <a:rPr lang="en-US" sz="1600" b="1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Zr</a:t>
                      </a:r>
                      <a:endParaRPr lang="en-CA" sz="1600" b="1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Y(NO</a:t>
                      </a:r>
                      <a:r>
                        <a:rPr lang="en-US" sz="1600" b="1" baseline="-2500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3</a:t>
                      </a:r>
                      <a:r>
                        <a:rPr lang="en-US" sz="1600" b="1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)</a:t>
                      </a:r>
                      <a:r>
                        <a:rPr lang="en-US" sz="1600" b="1" baseline="-2500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CA" sz="1600" b="1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Hydroxamate resin</a:t>
                      </a:r>
                      <a:endParaRPr lang="en-CA" sz="1600" b="1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82 </a:t>
                      </a:r>
                      <a:r>
                        <a:rPr lang="en-US" sz="1600" b="1" kern="12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± 5 (n</a:t>
                      </a:r>
                      <a:r>
                        <a:rPr lang="en-CA" sz="1600" b="1" kern="12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 = 4)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0.75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1M Oxalic Acid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4936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300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86</a:t>
                      </a: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Y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Sr</a:t>
                      </a: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(NO</a:t>
                      </a:r>
                      <a:r>
                        <a:rPr lang="en-US" sz="1600" b="1" baseline="-250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3</a:t>
                      </a: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)</a:t>
                      </a:r>
                      <a:r>
                        <a:rPr lang="en-US" sz="1600" b="1" baseline="-250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DGA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99 </a:t>
                      </a:r>
                      <a:r>
                        <a:rPr lang="en-US" sz="1600" b="1" kern="120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± 4 (n = 3)</a:t>
                      </a:r>
                      <a:endParaRPr lang="en-CA" sz="1600" b="1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1.0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H</a:t>
                      </a:r>
                      <a:r>
                        <a:rPr lang="en-US" sz="1600" b="1" baseline="-250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O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936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300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94m</a:t>
                      </a: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Tc 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(NH</a:t>
                      </a:r>
                      <a:r>
                        <a:rPr lang="en-US" sz="1600" b="1" baseline="-2500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4</a:t>
                      </a:r>
                      <a:r>
                        <a:rPr lang="en-US" sz="1600" b="1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)</a:t>
                      </a:r>
                      <a:r>
                        <a:rPr lang="en-US" sz="1600" b="1" baseline="-2500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6</a:t>
                      </a:r>
                      <a:r>
                        <a:rPr lang="en-US" sz="1600" b="1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Mo</a:t>
                      </a:r>
                      <a:r>
                        <a:rPr lang="en-US" sz="1600" b="1" baseline="-2500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7</a:t>
                      </a:r>
                      <a:r>
                        <a:rPr lang="en-US" sz="1600" b="1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O</a:t>
                      </a:r>
                      <a:r>
                        <a:rPr lang="en-US" sz="1600" b="1" baseline="-2500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24</a:t>
                      </a:r>
                      <a:endParaRPr lang="en-CA" sz="1600" b="1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ABEC-2000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4F4946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SCX/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4F4946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Alumina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70.9 </a:t>
                      </a:r>
                      <a:r>
                        <a:rPr lang="en-US" sz="1600" b="1" kern="12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± 0.7 (n</a:t>
                      </a:r>
                      <a:r>
                        <a:rPr lang="en-CA" sz="1600" b="1" kern="1200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 = 4)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6.0 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4F4946"/>
                          </a:solidFill>
                          <a:effectLst/>
                          <a:latin typeface="+mj-lt"/>
                        </a:rPr>
                        <a:t>saline</a:t>
                      </a:r>
                      <a:endParaRPr lang="en-CA" sz="1600" b="1" dirty="0">
                        <a:solidFill>
                          <a:srgbClr val="4F4946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24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700" y="6154519"/>
            <a:ext cx="848469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1800" dirty="0" smtClean="0">
                <a:solidFill>
                  <a:srgbClr val="4F4946"/>
                </a:solidFill>
              </a:rPr>
              <a:t>Specific activity: </a:t>
            </a:r>
            <a:r>
              <a:rPr lang="en-CA" sz="1800" baseline="30000" dirty="0" smtClean="0">
                <a:solidFill>
                  <a:srgbClr val="4F4946"/>
                </a:solidFill>
              </a:rPr>
              <a:t>44</a:t>
            </a:r>
            <a:r>
              <a:rPr lang="en-CA" sz="1800" dirty="0" smtClean="0">
                <a:solidFill>
                  <a:srgbClr val="4F4946"/>
                </a:solidFill>
              </a:rPr>
              <a:t>Sc (1.4 </a:t>
            </a:r>
            <a:r>
              <a:rPr lang="en-CA" sz="1800" dirty="0" err="1" smtClean="0">
                <a:solidFill>
                  <a:srgbClr val="4F4946"/>
                </a:solidFill>
              </a:rPr>
              <a:t>TBq</a:t>
            </a:r>
            <a:r>
              <a:rPr lang="en-CA" sz="1800" dirty="0" smtClean="0">
                <a:solidFill>
                  <a:srgbClr val="4F4946"/>
                </a:solidFill>
              </a:rPr>
              <a:t>/</a:t>
            </a:r>
            <a:r>
              <a:rPr lang="en-CA" sz="1800" dirty="0" smtClean="0">
                <a:solidFill>
                  <a:srgbClr val="4F4946"/>
                </a:solidFill>
                <a:sym typeface="Symbol"/>
              </a:rPr>
              <a:t></a:t>
            </a:r>
            <a:r>
              <a:rPr lang="en-CA" sz="1800" dirty="0" err="1" smtClean="0">
                <a:solidFill>
                  <a:srgbClr val="4F4946"/>
                </a:solidFill>
                <a:sym typeface="Symbol"/>
              </a:rPr>
              <a:t>mol</a:t>
            </a:r>
            <a:r>
              <a:rPr lang="en-CA" sz="1800" dirty="0" smtClean="0">
                <a:solidFill>
                  <a:srgbClr val="4F4946"/>
                </a:solidFill>
                <a:sym typeface="Symbol"/>
              </a:rPr>
              <a:t>)</a:t>
            </a:r>
            <a:r>
              <a:rPr lang="en-CA" sz="1800" dirty="0" smtClean="0">
                <a:solidFill>
                  <a:srgbClr val="4F4946"/>
                </a:solidFill>
              </a:rPr>
              <a:t>, </a:t>
            </a:r>
            <a:r>
              <a:rPr lang="en-CA" sz="1800" baseline="30000" dirty="0" smtClean="0">
                <a:solidFill>
                  <a:srgbClr val="4F4946"/>
                </a:solidFill>
              </a:rPr>
              <a:t>68</a:t>
            </a:r>
            <a:r>
              <a:rPr lang="en-CA" sz="1800" dirty="0" smtClean="0">
                <a:solidFill>
                  <a:srgbClr val="4F4946"/>
                </a:solidFill>
              </a:rPr>
              <a:t>Ga (5.2TBq/</a:t>
            </a:r>
            <a:r>
              <a:rPr lang="en-CA" sz="1800" dirty="0" smtClean="0">
                <a:solidFill>
                  <a:srgbClr val="4F4946"/>
                </a:solidFill>
                <a:sym typeface="Symbol"/>
              </a:rPr>
              <a:t></a:t>
            </a:r>
            <a:r>
              <a:rPr lang="en-CA" sz="1800" dirty="0" err="1" smtClean="0">
                <a:solidFill>
                  <a:srgbClr val="4F4946"/>
                </a:solidFill>
                <a:sym typeface="Symbol"/>
              </a:rPr>
              <a:t>mol</a:t>
            </a:r>
            <a:r>
              <a:rPr lang="en-CA" sz="1800" dirty="0" smtClean="0">
                <a:solidFill>
                  <a:srgbClr val="4F4946"/>
                </a:solidFill>
                <a:sym typeface="Symbol"/>
              </a:rPr>
              <a:t>), </a:t>
            </a:r>
            <a:r>
              <a:rPr lang="en-CA" sz="1800" baseline="30000" dirty="0" smtClean="0">
                <a:solidFill>
                  <a:srgbClr val="4F4946"/>
                </a:solidFill>
                <a:sym typeface="Symbol"/>
              </a:rPr>
              <a:t>89</a:t>
            </a:r>
            <a:r>
              <a:rPr lang="en-CA" sz="1800" dirty="0" smtClean="0">
                <a:solidFill>
                  <a:srgbClr val="4F4946"/>
                </a:solidFill>
                <a:sym typeface="Symbol"/>
              </a:rPr>
              <a:t>Zr (0.015 </a:t>
            </a:r>
            <a:r>
              <a:rPr lang="en-CA" sz="1800" dirty="0" err="1" smtClean="0">
                <a:solidFill>
                  <a:srgbClr val="4F4946"/>
                </a:solidFill>
                <a:sym typeface="Symbol"/>
              </a:rPr>
              <a:t>TBq</a:t>
            </a:r>
            <a:r>
              <a:rPr lang="en-CA" sz="1800" dirty="0" smtClean="0">
                <a:solidFill>
                  <a:srgbClr val="4F4946"/>
                </a:solidFill>
                <a:sym typeface="Symbol"/>
              </a:rPr>
              <a:t>/</a:t>
            </a:r>
            <a:r>
              <a:rPr lang="en-CA" sz="1800" dirty="0" err="1" smtClean="0">
                <a:solidFill>
                  <a:srgbClr val="4F4946"/>
                </a:solidFill>
                <a:sym typeface="Symbol"/>
              </a:rPr>
              <a:t>mol</a:t>
            </a:r>
            <a:r>
              <a:rPr lang="en-CA" sz="1800" dirty="0" smtClean="0">
                <a:solidFill>
                  <a:srgbClr val="4F4946"/>
                </a:solidFill>
                <a:sym typeface="Symbol"/>
              </a:rPr>
              <a:t>),</a:t>
            </a:r>
          </a:p>
          <a:p>
            <a:pPr defTabSz="558800"/>
            <a:r>
              <a:rPr lang="en-CA" sz="1800" dirty="0" smtClean="0">
                <a:solidFill>
                  <a:srgbClr val="4F4946"/>
                </a:solidFill>
                <a:sym typeface="Symbol"/>
              </a:rPr>
              <a:t>			</a:t>
            </a:r>
            <a:r>
              <a:rPr lang="en-CA" sz="1800" baseline="30000" dirty="0" smtClean="0">
                <a:solidFill>
                  <a:srgbClr val="4F4946"/>
                </a:solidFill>
                <a:sym typeface="Symbol"/>
              </a:rPr>
              <a:t>86</a:t>
            </a:r>
            <a:r>
              <a:rPr lang="en-CA" sz="1800" dirty="0" smtClean="0">
                <a:solidFill>
                  <a:srgbClr val="4F4946"/>
                </a:solidFill>
                <a:sym typeface="Symbol"/>
              </a:rPr>
              <a:t>Y (0.41 </a:t>
            </a:r>
            <a:r>
              <a:rPr lang="en-CA" sz="1800" dirty="0" err="1" smtClean="0">
                <a:solidFill>
                  <a:srgbClr val="4F4946"/>
                </a:solidFill>
                <a:sym typeface="Symbol"/>
              </a:rPr>
              <a:t>GBq</a:t>
            </a:r>
            <a:r>
              <a:rPr lang="en-CA" sz="1800" dirty="0" smtClean="0">
                <a:solidFill>
                  <a:srgbClr val="4F4946"/>
                </a:solidFill>
                <a:sym typeface="Symbol"/>
              </a:rPr>
              <a:t>/</a:t>
            </a:r>
            <a:r>
              <a:rPr lang="en-CA" sz="1800" dirty="0" err="1" smtClean="0">
                <a:solidFill>
                  <a:srgbClr val="4F4946"/>
                </a:solidFill>
                <a:sym typeface="Symbol"/>
              </a:rPr>
              <a:t>mol</a:t>
            </a:r>
            <a:r>
              <a:rPr lang="en-CA" sz="1800" dirty="0" smtClean="0">
                <a:solidFill>
                  <a:srgbClr val="4F4946"/>
                </a:solidFill>
                <a:sym typeface="Symbol"/>
              </a:rPr>
              <a:t>, 94mTc ()</a:t>
            </a:r>
            <a:endParaRPr lang="en-CA" sz="1800" dirty="0">
              <a:solidFill>
                <a:srgbClr val="4F49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60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Radiolabelling chemistry</a:t>
            </a:r>
            <a:endParaRPr lang="en-CA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747804759"/>
              </p:ext>
            </p:extLst>
          </p:nvPr>
        </p:nvGraphicFramePr>
        <p:xfrm>
          <a:off x="457201" y="1288024"/>
          <a:ext cx="8121720" cy="3206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415353"/>
              </p:ext>
            </p:extLst>
          </p:nvPr>
        </p:nvGraphicFramePr>
        <p:xfrm>
          <a:off x="1470493" y="4687834"/>
          <a:ext cx="6095136" cy="1915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4288"/>
                <a:gridCol w="1594814"/>
                <a:gridCol w="1080599"/>
                <a:gridCol w="968813"/>
                <a:gridCol w="1556622"/>
              </a:tblGrid>
              <a:tr h="432021">
                <a:tc gridSpan="5">
                  <a:txBody>
                    <a:bodyPr/>
                    <a:lstStyle/>
                    <a:p>
                      <a:pPr algn="ctr"/>
                      <a:r>
                        <a:rPr lang="en-CA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</a:rPr>
                        <a:t>Radiolabelling conditions</a:t>
                      </a:r>
                      <a:endParaRPr lang="en-CA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CA" sz="1400" dirty="0">
                        <a:latin typeface="+mj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</a:rPr>
                        <a:t>Isotope</a:t>
                      </a:r>
                      <a:endParaRPr lang="en-CA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</a:rPr>
                        <a:t>Temperature</a:t>
                      </a:r>
                      <a:endParaRPr lang="en-CA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</a:rPr>
                        <a:t>Time</a:t>
                      </a:r>
                      <a:endParaRPr lang="en-CA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</a:rPr>
                        <a:t>pH</a:t>
                      </a:r>
                      <a:endParaRPr lang="en-CA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</a:rPr>
                        <a:t>Buffer</a:t>
                      </a:r>
                      <a:endParaRPr lang="en-CA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1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</a:rPr>
                        <a:t>Y-86</a:t>
                      </a:r>
                      <a:endParaRPr lang="en-CA" sz="14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</a:rPr>
                        <a:t>95 </a:t>
                      </a:r>
                      <a:r>
                        <a:rPr lang="en-CA" sz="1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  <a:cs typeface="Calibri"/>
                        </a:rPr>
                        <a:t>⁰C</a:t>
                      </a:r>
                      <a:endParaRPr lang="en-CA" sz="14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  <a:cs typeface="Calibri"/>
                        </a:rPr>
                        <a:t>30 min</a:t>
                      </a:r>
                      <a:endParaRPr lang="en-CA" sz="14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  <a:cs typeface="Calibri"/>
                        </a:rPr>
                        <a:t>pH=6</a:t>
                      </a:r>
                      <a:endParaRPr lang="en-CA" sz="14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0.33M</a:t>
                      </a:r>
                      <a:r>
                        <a:rPr lang="en-US" sz="1400" b="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HEPES</a:t>
                      </a:r>
                      <a:endParaRPr lang="en-CA" sz="14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1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</a:rPr>
                        <a:t>Zr-89</a:t>
                      </a:r>
                      <a:endParaRPr lang="en-CA" sz="14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</a:rPr>
                        <a:t>r.t.</a:t>
                      </a:r>
                      <a:endParaRPr lang="en-CA" sz="14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</a:rPr>
                        <a:t>15 min</a:t>
                      </a:r>
                      <a:endParaRPr lang="en-CA" sz="14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</a:rPr>
                        <a:t>pH=7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1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</a:rPr>
                        <a:t>Ga-68</a:t>
                      </a:r>
                      <a:endParaRPr lang="en-CA" sz="14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</a:rPr>
                        <a:t>95 </a:t>
                      </a:r>
                      <a:r>
                        <a:rPr lang="en-CA" sz="1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  <a:cs typeface="Calibri"/>
                        </a:rPr>
                        <a:t>⁰C</a:t>
                      </a:r>
                      <a:endParaRPr lang="en-CA" sz="14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  <a:cs typeface="Calibri"/>
                        </a:rPr>
                        <a:t>10 min</a:t>
                      </a:r>
                      <a:endParaRPr lang="en-CA" sz="14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j-lt"/>
                          <a:cs typeface="Calibri"/>
                        </a:rPr>
                        <a:t>pH=4</a:t>
                      </a:r>
                      <a:endParaRPr lang="en-CA" sz="14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0.33M</a:t>
                      </a:r>
                      <a:r>
                        <a:rPr lang="en-US" sz="1400" b="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HEPES</a:t>
                      </a:r>
                      <a:endParaRPr lang="en-CA" sz="1400" b="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25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9419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Preparation of Liquid Target Solutions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457201" y="1153904"/>
            <a:ext cx="7632699" cy="562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>
              <a:lnSpc>
                <a:spcPct val="110000"/>
              </a:lnSpc>
              <a:spcBef>
                <a:spcPct val="20000"/>
              </a:spcBef>
              <a:buFontTx/>
              <a:buChar char="•"/>
            </a:pPr>
            <a:r>
              <a:rPr lang="en-CA" kern="0" dirty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Gas evolution during irradiation </a:t>
            </a:r>
            <a:r>
              <a:rPr lang="en-CA" kern="0" dirty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= high </a:t>
            </a:r>
            <a:r>
              <a:rPr lang="en-CA" kern="0" dirty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target pressures in a closed target </a:t>
            </a:r>
            <a:r>
              <a:rPr lang="en-CA" kern="0" dirty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body</a:t>
            </a:r>
            <a:endParaRPr lang="en-CA" kern="0" dirty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  <a:p>
            <a:pPr marL="742950" lvl="1" indent="-285750" defTabSz="914400">
              <a:lnSpc>
                <a:spcPct val="110000"/>
              </a:lnSpc>
              <a:spcBef>
                <a:spcPct val="20000"/>
              </a:spcBef>
              <a:buFont typeface="Arial"/>
              <a:buChar char="•"/>
            </a:pPr>
            <a:r>
              <a:rPr lang="en-CA" sz="2000" kern="0" dirty="0">
                <a:solidFill>
                  <a:srgbClr val="4F4946"/>
                </a:solidFill>
                <a:latin typeface="Myriad Pro"/>
                <a:ea typeface="ＭＳ Ｐゴシック" pitchFamily="-109" charset="-128"/>
              </a:rPr>
              <a:t>Radiolysis of </a:t>
            </a:r>
            <a:r>
              <a:rPr lang="en-CA" sz="2000" kern="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</a:rPr>
              <a:t>water, O</a:t>
            </a:r>
            <a:r>
              <a:rPr lang="en-CA" sz="2000" kern="0" baseline="-2500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</a:rPr>
              <a:t>2</a:t>
            </a:r>
            <a:r>
              <a:rPr lang="en-CA" sz="2000" kern="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</a:rPr>
              <a:t>, H</a:t>
            </a:r>
            <a:r>
              <a:rPr lang="en-CA" sz="2000" kern="0" baseline="-2500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</a:rPr>
              <a:t>2</a:t>
            </a:r>
            <a:endParaRPr lang="en-CA" sz="2000" kern="0" dirty="0">
              <a:solidFill>
                <a:srgbClr val="4F4946"/>
              </a:solidFill>
              <a:latin typeface="Myriad Pro"/>
              <a:ea typeface="ＭＳ Ｐゴシック" pitchFamily="-109" charset="-128"/>
            </a:endParaRPr>
          </a:p>
          <a:p>
            <a:pPr marL="742950" lvl="1" indent="-285750" defTabSz="914400">
              <a:lnSpc>
                <a:spcPct val="110000"/>
              </a:lnSpc>
              <a:spcBef>
                <a:spcPct val="20000"/>
              </a:spcBef>
              <a:buFont typeface="Arial"/>
              <a:buChar char="•"/>
            </a:pPr>
            <a:r>
              <a:rPr lang="en-CA" sz="2000" dirty="0" smtClean="0">
                <a:solidFill>
                  <a:schemeClr val="tx2">
                    <a:lumMod val="50000"/>
                  </a:schemeClr>
                </a:solidFill>
              </a:rPr>
              <a:t>1M </a:t>
            </a:r>
            <a:r>
              <a:rPr lang="en-CA" sz="2000" dirty="0">
                <a:solidFill>
                  <a:schemeClr val="tx2">
                    <a:lumMod val="50000"/>
                  </a:schemeClr>
                </a:solidFill>
              </a:rPr>
              <a:t>nitric </a:t>
            </a:r>
            <a:r>
              <a:rPr lang="en-CA" sz="2000" dirty="0" smtClean="0">
                <a:solidFill>
                  <a:schemeClr val="tx2">
                    <a:lumMod val="50000"/>
                  </a:schemeClr>
                </a:solidFill>
              </a:rPr>
              <a:t>acid for </a:t>
            </a:r>
            <a:r>
              <a:rPr lang="en-CA" sz="2000" baseline="30000" dirty="0" err="1" smtClean="0">
                <a:solidFill>
                  <a:schemeClr val="tx2">
                    <a:lumMod val="50000"/>
                  </a:schemeClr>
                </a:solidFill>
              </a:rPr>
              <a:t>nat</a:t>
            </a:r>
            <a:r>
              <a:rPr lang="en-CA" sz="2000" dirty="0" err="1" smtClean="0">
                <a:solidFill>
                  <a:schemeClr val="tx2">
                    <a:lumMod val="50000"/>
                  </a:schemeClr>
                </a:solidFill>
              </a:rPr>
              <a:t>Zn</a:t>
            </a:r>
            <a:r>
              <a:rPr lang="en-CA" sz="2000" dirty="0" smtClean="0">
                <a:solidFill>
                  <a:schemeClr val="tx2">
                    <a:lumMod val="50000"/>
                  </a:schemeClr>
                </a:solidFill>
              </a:rPr>
              <a:t> and </a:t>
            </a:r>
            <a:r>
              <a:rPr lang="en-CA" sz="2000" baseline="30000" dirty="0" err="1" smtClean="0">
                <a:solidFill>
                  <a:schemeClr val="tx2">
                    <a:lumMod val="50000"/>
                  </a:schemeClr>
                </a:solidFill>
              </a:rPr>
              <a:t>nat</a:t>
            </a:r>
            <a:r>
              <a:rPr lang="en-CA" sz="2000" dirty="0" err="1" smtClean="0">
                <a:solidFill>
                  <a:schemeClr val="tx2">
                    <a:lumMod val="50000"/>
                  </a:schemeClr>
                </a:solidFill>
              </a:rPr>
              <a:t>Sr</a:t>
            </a:r>
            <a:r>
              <a:rPr lang="en-CA" sz="2000" dirty="0" smtClean="0">
                <a:solidFill>
                  <a:schemeClr val="tx2">
                    <a:lumMod val="50000"/>
                  </a:schemeClr>
                </a:solidFill>
              </a:rPr>
              <a:t> salt irradiations*</a:t>
            </a:r>
          </a:p>
          <a:p>
            <a:pPr marL="285750" indent="-285750" defTabSz="914400">
              <a:lnSpc>
                <a:spcPct val="110000"/>
              </a:lnSpc>
              <a:spcBef>
                <a:spcPct val="20000"/>
              </a:spcBef>
              <a:buFont typeface="Arial"/>
              <a:buChar char="•"/>
            </a:pPr>
            <a:r>
              <a:rPr lang="en-CA" kern="0" dirty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Compatibility between salt solutions and target components</a:t>
            </a:r>
          </a:p>
          <a:p>
            <a:pPr marL="742950" lvl="1" indent="-285750" defTabSz="914400">
              <a:lnSpc>
                <a:spcPct val="110000"/>
              </a:lnSpc>
              <a:spcBef>
                <a:spcPct val="20000"/>
              </a:spcBef>
              <a:buFont typeface="Arial"/>
              <a:buChar char="•"/>
            </a:pPr>
            <a:r>
              <a:rPr lang="en-CA" sz="2000" kern="0" dirty="0" err="1" smtClean="0">
                <a:solidFill>
                  <a:schemeClr val="tx2">
                    <a:lumMod val="50000"/>
                  </a:schemeClr>
                </a:solidFill>
                <a:latin typeface="+mj-lt"/>
                <a:ea typeface="ＭＳ Ｐゴシック" pitchFamily="-109" charset="-128"/>
              </a:rPr>
              <a:t>Havar</a:t>
            </a:r>
            <a:r>
              <a:rPr lang="en-CA" sz="2000" kern="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ＭＳ Ｐゴシック" pitchFamily="-109" charset="-128"/>
              </a:rPr>
              <a:t> foil (Co-based, Cr, Ni, Fe, W, Mo, </a:t>
            </a:r>
            <a:r>
              <a:rPr lang="en-CA" sz="2000" kern="0" dirty="0" err="1" smtClean="0">
                <a:solidFill>
                  <a:schemeClr val="tx2">
                    <a:lumMod val="50000"/>
                  </a:schemeClr>
                </a:solidFill>
                <a:latin typeface="+mj-lt"/>
                <a:ea typeface="ＭＳ Ｐゴシック" pitchFamily="-109" charset="-128"/>
              </a:rPr>
              <a:t>Mn</a:t>
            </a:r>
            <a:r>
              <a:rPr lang="en-CA" sz="2000" kern="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ＭＳ Ｐゴシック" pitchFamily="-109" charset="-128"/>
              </a:rPr>
              <a:t>)</a:t>
            </a:r>
          </a:p>
          <a:p>
            <a:pPr marL="1200150" lvl="2" indent="-285750" defTabSz="914400">
              <a:lnSpc>
                <a:spcPct val="110000"/>
              </a:lnSpc>
              <a:spcBef>
                <a:spcPct val="20000"/>
              </a:spcBef>
              <a:buFont typeface="Arial"/>
              <a:buChar char="•"/>
            </a:pPr>
            <a:r>
              <a:rPr lang="en-CA" sz="2000" kern="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ＭＳ Ｐゴシック" pitchFamily="-109" charset="-128"/>
              </a:rPr>
              <a:t>Failed with Cl</a:t>
            </a:r>
            <a:r>
              <a:rPr lang="en-CA" sz="2000" kern="0" baseline="300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ＭＳ Ｐゴシック" pitchFamily="-109" charset="-128"/>
              </a:rPr>
              <a:t>-</a:t>
            </a:r>
            <a:r>
              <a:rPr lang="en-CA" sz="2000" kern="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ＭＳ Ｐゴシック" pitchFamily="-109" charset="-128"/>
              </a:rPr>
              <a:t> salts (etching evident)</a:t>
            </a:r>
          </a:p>
          <a:p>
            <a:pPr marL="742950" lvl="1" indent="-285750" defTabSz="914400">
              <a:lnSpc>
                <a:spcPct val="110000"/>
              </a:lnSpc>
              <a:spcBef>
                <a:spcPct val="20000"/>
              </a:spcBef>
              <a:buFont typeface="Arial"/>
              <a:buChar char="•"/>
            </a:pPr>
            <a:r>
              <a:rPr lang="en-CA" sz="2000" kern="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ＭＳ Ｐゴシック" pitchFamily="-109" charset="-128"/>
              </a:rPr>
              <a:t>Al vacuum foil (failed in boil tests)</a:t>
            </a:r>
          </a:p>
          <a:p>
            <a:pPr marL="742950" lvl="1" indent="-285750" defTabSz="914400">
              <a:lnSpc>
                <a:spcPct val="110000"/>
              </a:lnSpc>
              <a:spcBef>
                <a:spcPct val="20000"/>
              </a:spcBef>
              <a:buFont typeface="Arial"/>
              <a:buChar char="•"/>
            </a:pPr>
            <a:r>
              <a:rPr lang="en-CA" sz="2000" kern="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ＭＳ Ｐゴシック" pitchFamily="-109" charset="-128"/>
              </a:rPr>
              <a:t>Target body (Al) – evidence of </a:t>
            </a:r>
            <a:r>
              <a:rPr lang="en-CA" sz="2000" kern="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corrosion</a:t>
            </a:r>
          </a:p>
          <a:p>
            <a:pPr marL="1200150" lvl="2" indent="-285750" defTabSz="914400">
              <a:lnSpc>
                <a:spcPct val="110000"/>
              </a:lnSpc>
              <a:spcBef>
                <a:spcPct val="20000"/>
              </a:spcBef>
              <a:buFont typeface="Arial"/>
              <a:buChar char="•"/>
            </a:pPr>
            <a:r>
              <a:rPr lang="en-CA" sz="2000" kern="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Switch </a:t>
            </a:r>
            <a:r>
              <a:rPr lang="en-CA" sz="2000" kern="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to </a:t>
            </a:r>
            <a:r>
              <a:rPr lang="en-CA" sz="2000" kern="0" dirty="0" err="1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Nb</a:t>
            </a:r>
            <a:r>
              <a:rPr lang="en-CA" sz="2000" kern="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 target body</a:t>
            </a:r>
          </a:p>
          <a:p>
            <a:pPr marL="285750" indent="-285750" defTabSz="914400">
              <a:lnSpc>
                <a:spcPct val="110000"/>
              </a:lnSpc>
              <a:spcBef>
                <a:spcPct val="20000"/>
              </a:spcBef>
              <a:buFont typeface="Arial"/>
              <a:buChar char="•"/>
            </a:pPr>
            <a:r>
              <a:rPr lang="en-CA" sz="2000" kern="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ＭＳ Ｐゴシック" pitchFamily="-109" charset="-128"/>
              </a:rPr>
              <a:t>Precipitation</a:t>
            </a:r>
          </a:p>
          <a:p>
            <a:pPr marL="742950" lvl="1" indent="-285750" defTabSz="914400">
              <a:lnSpc>
                <a:spcPct val="110000"/>
              </a:lnSpc>
              <a:spcBef>
                <a:spcPct val="20000"/>
              </a:spcBef>
              <a:buFont typeface="Arial"/>
              <a:buChar char="•"/>
            </a:pPr>
            <a:r>
              <a:rPr lang="en-CA" sz="2000" kern="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ＭＳ Ｐゴシック" pitchFamily="-109" charset="-128"/>
              </a:rPr>
              <a:t>Need thorough flushing protocol between runs</a:t>
            </a:r>
          </a:p>
          <a:p>
            <a:pPr marL="742950" lvl="1" indent="-285750" defTabSz="914400">
              <a:lnSpc>
                <a:spcPct val="110000"/>
              </a:lnSpc>
              <a:spcBef>
                <a:spcPct val="20000"/>
              </a:spcBef>
              <a:buFont typeface="Arial"/>
              <a:buChar char="•"/>
            </a:pPr>
            <a:endParaRPr lang="en-CA" sz="800" kern="0" dirty="0" smtClean="0">
              <a:solidFill>
                <a:srgbClr val="4F4946"/>
              </a:solidFill>
              <a:latin typeface="Myriad Pro"/>
              <a:ea typeface="ＭＳ Ｐゴシック" pitchFamily="-109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6296" y="6370903"/>
            <a:ext cx="86072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 * Pandey MK,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et al.,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+mj-lt"/>
              </a:rPr>
              <a:t>Nucl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. Med. Biol. 2014;41:309-16.</a:t>
            </a:r>
            <a:endParaRPr lang="en-CA" sz="14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67947" y="3108899"/>
            <a:ext cx="1643905" cy="1716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DSC_066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3384" y="4963963"/>
            <a:ext cx="2580199" cy="17147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753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599" cy="5383696"/>
          </a:xfrm>
        </p:spPr>
        <p:txBody>
          <a:bodyPr>
            <a:noAutofit/>
          </a:bodyPr>
          <a:lstStyle/>
          <a:p>
            <a:pPr>
              <a:lnSpc>
                <a:spcPct val="113000"/>
              </a:lnSpc>
              <a:spcBef>
                <a:spcPts val="0"/>
              </a:spcBef>
            </a:pPr>
            <a:r>
              <a:rPr lang="en-CA" sz="2200" dirty="0" smtClean="0">
                <a:solidFill>
                  <a:srgbClr val="4F4946"/>
                </a:solidFill>
              </a:rPr>
              <a:t>A </a:t>
            </a:r>
            <a:r>
              <a:rPr lang="en-CA" sz="2200" dirty="0">
                <a:solidFill>
                  <a:srgbClr val="4F4946"/>
                </a:solidFill>
              </a:rPr>
              <a:t>simple method for the production of research quantities of various </a:t>
            </a:r>
            <a:r>
              <a:rPr lang="en-CA" sz="2200" dirty="0" err="1">
                <a:solidFill>
                  <a:srgbClr val="4F4946"/>
                </a:solidFill>
              </a:rPr>
              <a:t>radiometals</a:t>
            </a:r>
            <a:r>
              <a:rPr lang="en-CA" sz="2200" dirty="0">
                <a:solidFill>
                  <a:srgbClr val="4F4946"/>
                </a:solidFill>
              </a:rPr>
              <a:t> using a modified liquid-target </a:t>
            </a:r>
            <a:r>
              <a:rPr lang="en-CA" sz="2200" dirty="0" smtClean="0">
                <a:solidFill>
                  <a:srgbClr val="4F4946"/>
                </a:solidFill>
              </a:rPr>
              <a:t>system.</a:t>
            </a:r>
            <a:endParaRPr lang="en-CA" sz="2200" dirty="0">
              <a:solidFill>
                <a:srgbClr val="4F4946"/>
              </a:solidFill>
            </a:endParaRPr>
          </a:p>
          <a:p>
            <a:pPr>
              <a:lnSpc>
                <a:spcPct val="113000"/>
              </a:lnSpc>
              <a:spcBef>
                <a:spcPts val="0"/>
              </a:spcBef>
            </a:pPr>
            <a:r>
              <a:rPr lang="en-CA" sz="2200" dirty="0">
                <a:solidFill>
                  <a:srgbClr val="4F4946"/>
                </a:solidFill>
              </a:rPr>
              <a:t>Salt solutions of natural isotopic abundance were irradiated in a standard water target on our 13 MeV cyclotron for 60 min. After irradiation, all solutions were withdrawn from the target and purified using </a:t>
            </a:r>
            <a:r>
              <a:rPr lang="en-CA" sz="2200" dirty="0" err="1">
                <a:solidFill>
                  <a:srgbClr val="4F4946"/>
                </a:solidFill>
              </a:rPr>
              <a:t>cation</a:t>
            </a:r>
            <a:r>
              <a:rPr lang="en-CA" sz="2200" dirty="0">
                <a:solidFill>
                  <a:srgbClr val="4F4946"/>
                </a:solidFill>
              </a:rPr>
              <a:t> exchange or chelating resins</a:t>
            </a:r>
            <a:r>
              <a:rPr lang="en-CA" sz="2200" dirty="0" smtClean="0">
                <a:solidFill>
                  <a:srgbClr val="4F4946"/>
                </a:solidFill>
              </a:rPr>
              <a:t>.</a:t>
            </a:r>
            <a:endParaRPr lang="en-CA" sz="2200" dirty="0">
              <a:solidFill>
                <a:srgbClr val="4F4946"/>
              </a:solidFill>
            </a:endParaRPr>
          </a:p>
          <a:p>
            <a:pPr>
              <a:lnSpc>
                <a:spcPct val="113000"/>
              </a:lnSpc>
              <a:spcBef>
                <a:spcPts val="0"/>
              </a:spcBef>
            </a:pPr>
            <a:r>
              <a:rPr lang="en-CA" sz="2200" dirty="0">
                <a:solidFill>
                  <a:srgbClr val="4F4946"/>
                </a:solidFill>
              </a:rPr>
              <a:t>Several isotopes (</a:t>
            </a:r>
            <a:r>
              <a:rPr lang="en-CA" sz="2200" baseline="30000" dirty="0">
                <a:solidFill>
                  <a:srgbClr val="4F4946"/>
                </a:solidFill>
              </a:rPr>
              <a:t>68</a:t>
            </a:r>
            <a:r>
              <a:rPr lang="en-CA" sz="2200" dirty="0">
                <a:solidFill>
                  <a:srgbClr val="4F4946"/>
                </a:solidFill>
              </a:rPr>
              <a:t>Ga, </a:t>
            </a:r>
            <a:r>
              <a:rPr lang="en-CA" sz="2200" baseline="30000" dirty="0" smtClean="0">
                <a:solidFill>
                  <a:srgbClr val="4F4946"/>
                </a:solidFill>
              </a:rPr>
              <a:t>89</a:t>
            </a:r>
            <a:r>
              <a:rPr lang="en-CA" sz="2200" dirty="0" smtClean="0">
                <a:solidFill>
                  <a:srgbClr val="4F4946"/>
                </a:solidFill>
              </a:rPr>
              <a:t>Zr</a:t>
            </a:r>
            <a:r>
              <a:rPr lang="en-CA" sz="2200" dirty="0">
                <a:solidFill>
                  <a:srgbClr val="4F4946"/>
                </a:solidFill>
              </a:rPr>
              <a:t>, </a:t>
            </a:r>
            <a:r>
              <a:rPr lang="en-CA" sz="2200" baseline="30000" dirty="0" smtClean="0">
                <a:solidFill>
                  <a:srgbClr val="4F4946"/>
                </a:solidFill>
              </a:rPr>
              <a:t>44</a:t>
            </a:r>
            <a:r>
              <a:rPr lang="en-CA" sz="2200" dirty="0" smtClean="0">
                <a:solidFill>
                  <a:srgbClr val="4F4946"/>
                </a:solidFill>
              </a:rPr>
              <a:t>Sc, </a:t>
            </a:r>
            <a:r>
              <a:rPr lang="en-CA" sz="2200" baseline="30000" dirty="0">
                <a:solidFill>
                  <a:srgbClr val="4F4946"/>
                </a:solidFill>
              </a:rPr>
              <a:t>89</a:t>
            </a:r>
            <a:r>
              <a:rPr lang="en-CA" sz="2200" dirty="0">
                <a:solidFill>
                  <a:srgbClr val="4F4946"/>
                </a:solidFill>
              </a:rPr>
              <a:t>Y, </a:t>
            </a:r>
            <a:r>
              <a:rPr lang="en-CA" sz="2200" baseline="30000" dirty="0" smtClean="0">
                <a:solidFill>
                  <a:srgbClr val="4F4946"/>
                </a:solidFill>
              </a:rPr>
              <a:t>94m</a:t>
            </a:r>
            <a:r>
              <a:rPr lang="en-CA" sz="2200" dirty="0" smtClean="0">
                <a:solidFill>
                  <a:srgbClr val="4F4946"/>
                </a:solidFill>
              </a:rPr>
              <a:t>Tc) </a:t>
            </a:r>
            <a:r>
              <a:rPr lang="en-CA" sz="2200" dirty="0">
                <a:solidFill>
                  <a:srgbClr val="4F4946"/>
                </a:solidFill>
              </a:rPr>
              <a:t>were produced in a standard water target on our 13 MeV </a:t>
            </a:r>
            <a:r>
              <a:rPr lang="en-CA" sz="2200" dirty="0" smtClean="0">
                <a:solidFill>
                  <a:srgbClr val="4F4946"/>
                </a:solidFill>
              </a:rPr>
              <a:t>cyclotron</a:t>
            </a:r>
          </a:p>
          <a:p>
            <a:pPr>
              <a:lnSpc>
                <a:spcPct val="113000"/>
              </a:lnSpc>
              <a:spcBef>
                <a:spcPts val="0"/>
              </a:spcBef>
            </a:pPr>
            <a:r>
              <a:rPr lang="en-CA" sz="2200" b="1" dirty="0" smtClean="0">
                <a:solidFill>
                  <a:srgbClr val="4F4946"/>
                </a:solidFill>
              </a:rPr>
              <a:t>Future work:</a:t>
            </a:r>
            <a:r>
              <a:rPr lang="en-CA" sz="2200" dirty="0" smtClean="0">
                <a:solidFill>
                  <a:srgbClr val="4F4946"/>
                </a:solidFill>
              </a:rPr>
              <a:t> labeling and </a:t>
            </a:r>
            <a:r>
              <a:rPr lang="en-CA" sz="2200" dirty="0" err="1" smtClean="0">
                <a:solidFill>
                  <a:srgbClr val="4F4946"/>
                </a:solidFill>
              </a:rPr>
              <a:t>biodistribution</a:t>
            </a:r>
            <a:r>
              <a:rPr lang="en-CA" sz="2200" dirty="0" smtClean="0">
                <a:solidFill>
                  <a:srgbClr val="4F4946"/>
                </a:solidFill>
              </a:rPr>
              <a:t> analysis of breast cancer (HER2) binders; novel target designs (higher production) </a:t>
            </a:r>
            <a:endParaRPr lang="en-CA" sz="2200" dirty="0">
              <a:solidFill>
                <a:srgbClr val="4F4946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27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592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4286" y="1965951"/>
            <a:ext cx="6573331" cy="1092736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en-US" sz="2900" dirty="0" smtClean="0"/>
              <a:t>Production and assessment of </a:t>
            </a:r>
            <a:r>
              <a:rPr lang="en-US" sz="2900" dirty="0" err="1" smtClean="0"/>
              <a:t>radiotherapeutic</a:t>
            </a:r>
            <a:r>
              <a:rPr lang="en-US" sz="2900" dirty="0" smtClean="0"/>
              <a:t> isotopes</a:t>
            </a:r>
            <a:endParaRPr lang="en-US" sz="2000" dirty="0"/>
          </a:p>
        </p:txBody>
      </p:sp>
      <p:pic>
        <p:nvPicPr>
          <p:cNvPr id="16" name="Picture 15" descr="IonCollectorFirstView-rotate-cropped.JPG"/>
          <p:cNvPicPr>
            <a:picLocks noChangeAspect="1"/>
          </p:cNvPicPr>
          <p:nvPr/>
        </p:nvPicPr>
        <p:blipFill>
          <a:blip r:embed="rId2"/>
          <a:srcRect l="4838" t="28489" r="10825" b="6197"/>
          <a:stretch>
            <a:fillRect/>
          </a:stretch>
        </p:blipFill>
        <p:spPr>
          <a:xfrm>
            <a:off x="7058933" y="3122340"/>
            <a:ext cx="1951252" cy="1794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 descr="M00314-209At-mAbandfree123I-1h-80keVand159keV-combined.png"/>
          <p:cNvPicPr>
            <a:picLocks noChangeAspect="1"/>
          </p:cNvPicPr>
          <p:nvPr/>
        </p:nvPicPr>
        <p:blipFill>
          <a:blip r:embed="rId3"/>
          <a:srcRect l="52931" t="15152" r="36367" b="33074"/>
          <a:stretch>
            <a:fillRect/>
          </a:stretch>
        </p:blipFill>
        <p:spPr>
          <a:xfrm>
            <a:off x="7092175" y="4908346"/>
            <a:ext cx="1177205" cy="1821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 descr="M00314-209At-mAbandfree123I-1h-80keVand159keV-combined.png"/>
          <p:cNvPicPr>
            <a:picLocks noChangeAspect="1"/>
          </p:cNvPicPr>
          <p:nvPr/>
        </p:nvPicPr>
        <p:blipFill>
          <a:blip r:embed="rId3"/>
          <a:srcRect l="81003" t="15152" r="9366" b="33074"/>
          <a:stretch>
            <a:fillRect/>
          </a:stretch>
        </p:blipFill>
        <p:spPr>
          <a:xfrm>
            <a:off x="7917365" y="4904633"/>
            <a:ext cx="1059366" cy="1821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 descr="triumfIsacAnnotated.jpg"/>
          <p:cNvPicPr>
            <a:picLocks noChangeAspect="1"/>
          </p:cNvPicPr>
          <p:nvPr/>
        </p:nvPicPr>
        <p:blipFill>
          <a:blip r:embed="rId4"/>
          <a:srcRect l="5945" t="2954" b="3878"/>
          <a:stretch>
            <a:fillRect/>
          </a:stretch>
        </p:blipFill>
        <p:spPr>
          <a:xfrm>
            <a:off x="7037427" y="1148572"/>
            <a:ext cx="1972776" cy="1995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077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81749"/>
            <a:ext cx="8229600" cy="605977"/>
          </a:xfrm>
        </p:spPr>
        <p:txBody>
          <a:bodyPr/>
          <a:lstStyle/>
          <a:p>
            <a:r>
              <a:rPr lang="en-CA" dirty="0" smtClean="0"/>
              <a:t>500 MeV Cyclotron Capabilities</a:t>
            </a:r>
            <a:endParaRPr lang="en-CA" dirty="0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60350" y="1069975"/>
            <a:ext cx="8578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>
              <a:spcBef>
                <a:spcPct val="50000"/>
              </a:spcBef>
            </a:pPr>
            <a:r>
              <a:rPr lang="en-US" b="1" dirty="0" smtClean="0">
                <a:solidFill>
                  <a:srgbClr val="004080"/>
                </a:solidFill>
              </a:rPr>
              <a:t>Previous decade: </a:t>
            </a:r>
            <a:r>
              <a:rPr lang="en-US" b="1" dirty="0">
                <a:solidFill>
                  <a:srgbClr val="004080"/>
                </a:solidFill>
              </a:rPr>
              <a:t>routine </a:t>
            </a:r>
            <a:r>
              <a:rPr lang="en-US" b="1" dirty="0" smtClean="0">
                <a:solidFill>
                  <a:srgbClr val="004080"/>
                </a:solidFill>
              </a:rPr>
              <a:t>operation at </a:t>
            </a:r>
            <a:r>
              <a:rPr lang="en-US" b="1" dirty="0">
                <a:solidFill>
                  <a:srgbClr val="004080"/>
                </a:solidFill>
              </a:rPr>
              <a:t>220-250</a:t>
            </a:r>
            <a:r>
              <a:rPr lang="el-GR" b="1" dirty="0">
                <a:solidFill>
                  <a:srgbClr val="004080"/>
                </a:solidFill>
              </a:rPr>
              <a:t>μ</a:t>
            </a:r>
            <a:r>
              <a:rPr lang="en-US" b="1" dirty="0" smtClean="0">
                <a:solidFill>
                  <a:srgbClr val="004080"/>
                </a:solidFill>
              </a:rPr>
              <a:t>A</a:t>
            </a:r>
            <a:endParaRPr lang="en-US" b="1" dirty="0">
              <a:solidFill>
                <a:srgbClr val="004080"/>
              </a:solidFill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242050" y="1591782"/>
            <a:ext cx="29733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Recently achieved: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9" name="Group 22"/>
          <p:cNvGrpSpPr>
            <a:grpSpLocks/>
          </p:cNvGrpSpPr>
          <p:nvPr/>
        </p:nvGrpSpPr>
        <p:grpSpPr bwMode="auto">
          <a:xfrm>
            <a:off x="6553200" y="2087563"/>
            <a:ext cx="2454275" cy="3200876"/>
            <a:chOff x="6486525" y="1843088"/>
            <a:chExt cx="2454275" cy="3200876"/>
          </a:xfrm>
        </p:grpSpPr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6486525" y="1843088"/>
              <a:ext cx="2452688" cy="3200876"/>
            </a:xfrm>
            <a:prstGeom prst="rect">
              <a:avLst/>
            </a:prstGeom>
            <a:noFill/>
            <a:ln w="9525">
              <a:solidFill>
                <a:srgbClr val="4F4946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/>
              <a:r>
                <a:rPr lang="en-US" sz="2000" dirty="0" smtClean="0">
                  <a:solidFill>
                    <a:srgbClr val="4F4946"/>
                  </a:solidFill>
                </a:rPr>
                <a:t>Materials science, </a:t>
              </a:r>
              <a:r>
                <a:rPr lang="en-US" sz="2000" b="1" dirty="0" smtClean="0">
                  <a:solidFill>
                    <a:srgbClr val="C00000"/>
                  </a:solidFill>
                </a:rPr>
                <a:t>500 </a:t>
              </a:r>
              <a:r>
                <a:rPr lang="en-US" sz="2000" b="1" dirty="0">
                  <a:solidFill>
                    <a:srgbClr val="C00000"/>
                  </a:solidFill>
                </a:rPr>
                <a:t>MeV isotopes:</a:t>
              </a:r>
            </a:p>
            <a:p>
              <a:pPr marL="179388" lvl="1" indent="277813" defTabSz="914400">
                <a:spcBef>
                  <a:spcPct val="20000"/>
                </a:spcBef>
                <a:buFontTx/>
                <a:buChar char="•"/>
              </a:pPr>
              <a:r>
                <a:rPr lang="en-US" sz="2000" b="1" dirty="0">
                  <a:solidFill>
                    <a:srgbClr val="C00000"/>
                  </a:solidFill>
                </a:rPr>
                <a:t>BL1A (100</a:t>
              </a:r>
              <a:r>
                <a:rPr lang="el-GR" sz="2000" b="1" dirty="0">
                  <a:solidFill>
                    <a:srgbClr val="C00000"/>
                  </a:solidFill>
                </a:rPr>
                <a:t>μ</a:t>
              </a:r>
              <a:r>
                <a:rPr lang="en-US" sz="2000" b="1" dirty="0">
                  <a:solidFill>
                    <a:srgbClr val="C00000"/>
                  </a:solidFill>
                </a:rPr>
                <a:t>A</a:t>
              </a:r>
              <a:r>
                <a:rPr lang="en-US" sz="2000" b="1" dirty="0">
                  <a:solidFill>
                    <a:srgbClr val="4F4946"/>
                  </a:solidFill>
                </a:rPr>
                <a:t>)</a:t>
              </a:r>
            </a:p>
            <a:p>
              <a:pPr defTabSz="914400">
                <a:spcBef>
                  <a:spcPct val="50000"/>
                </a:spcBef>
              </a:pPr>
              <a:r>
                <a:rPr lang="en-US" sz="2000" dirty="0">
                  <a:solidFill>
                    <a:srgbClr val="4F4946"/>
                  </a:solidFill>
                </a:rPr>
                <a:t>ISAC program:</a:t>
              </a:r>
            </a:p>
            <a:p>
              <a:pPr marL="179388" lvl="1" indent="277813" defTabSz="914400">
                <a:spcBef>
                  <a:spcPct val="20000"/>
                </a:spcBef>
                <a:buFontTx/>
                <a:buChar char="•"/>
              </a:pPr>
              <a:r>
                <a:rPr lang="en-US" sz="2000" dirty="0">
                  <a:solidFill>
                    <a:srgbClr val="4F4946"/>
                  </a:solidFill>
                </a:rPr>
                <a:t>BL2A (100</a:t>
              </a:r>
              <a:r>
                <a:rPr lang="el-GR" sz="2000" dirty="0">
                  <a:solidFill>
                    <a:srgbClr val="4F4946"/>
                  </a:solidFill>
                  <a:cs typeface="Arial" pitchFamily="34" charset="0"/>
                </a:rPr>
                <a:t>μ</a:t>
              </a:r>
              <a:r>
                <a:rPr lang="en-US" sz="2000" dirty="0">
                  <a:solidFill>
                    <a:srgbClr val="4F4946"/>
                  </a:solidFill>
                  <a:cs typeface="Arial" pitchFamily="34" charset="0"/>
                </a:rPr>
                <a:t>A)</a:t>
              </a:r>
            </a:p>
            <a:p>
              <a:pPr defTabSz="914400">
                <a:spcBef>
                  <a:spcPct val="50000"/>
                </a:spcBef>
              </a:pPr>
              <a:r>
                <a:rPr lang="en-US" sz="2000" b="1" dirty="0" err="1">
                  <a:solidFill>
                    <a:srgbClr val="C00000"/>
                  </a:solidFill>
                  <a:cs typeface="Arial" pitchFamily="34" charset="0"/>
                </a:rPr>
                <a:t>Sr</a:t>
              </a:r>
              <a:r>
                <a:rPr lang="en-US" sz="2000" b="1" dirty="0">
                  <a:solidFill>
                    <a:srgbClr val="C00000"/>
                  </a:solidFill>
                  <a:cs typeface="Arial" pitchFamily="34" charset="0"/>
                </a:rPr>
                <a:t> production:</a:t>
              </a:r>
            </a:p>
            <a:p>
              <a:pPr marL="179388" lvl="1" indent="277813" defTabSz="914400">
                <a:spcBef>
                  <a:spcPct val="20000"/>
                </a:spcBef>
                <a:buFontTx/>
                <a:buChar char="•"/>
              </a:pPr>
              <a:r>
                <a:rPr lang="en-US" sz="2000" b="1" dirty="0">
                  <a:solidFill>
                    <a:srgbClr val="C00000"/>
                  </a:solidFill>
                  <a:cs typeface="Arial" pitchFamily="34" charset="0"/>
                </a:rPr>
                <a:t>BL2C (100</a:t>
              </a:r>
              <a:r>
                <a:rPr lang="el-GR" sz="2000" b="1" dirty="0">
                  <a:solidFill>
                    <a:srgbClr val="C00000"/>
                  </a:solidFill>
                </a:rPr>
                <a:t>μ</a:t>
              </a:r>
              <a:r>
                <a:rPr lang="en-US" sz="2000" b="1" dirty="0">
                  <a:solidFill>
                    <a:srgbClr val="C00000"/>
                  </a:solidFill>
                </a:rPr>
                <a:t>A)</a:t>
              </a:r>
            </a:p>
            <a:p>
              <a:pPr marL="179388" lvl="1" indent="277813" defTabSz="914400">
                <a:spcBef>
                  <a:spcPct val="50000"/>
                </a:spcBef>
                <a:buFontTx/>
                <a:buChar char="•"/>
              </a:pPr>
              <a:r>
                <a:rPr lang="en-US" sz="2000" b="1" dirty="0">
                  <a:solidFill>
                    <a:srgbClr val="4F4946"/>
                  </a:solidFill>
                </a:rPr>
                <a:t>Total (300</a:t>
              </a:r>
              <a:r>
                <a:rPr lang="el-GR" sz="2000" b="1" dirty="0">
                  <a:solidFill>
                    <a:srgbClr val="4F4946"/>
                  </a:solidFill>
                  <a:cs typeface="Arial" pitchFamily="34" charset="0"/>
                </a:rPr>
                <a:t>μ</a:t>
              </a:r>
              <a:r>
                <a:rPr lang="en-US" sz="2000" b="1" dirty="0">
                  <a:solidFill>
                    <a:srgbClr val="4F4946"/>
                  </a:solidFill>
                  <a:cs typeface="Arial" pitchFamily="34" charset="0"/>
                </a:rPr>
                <a:t>A)</a:t>
              </a:r>
              <a:endParaRPr lang="el-GR" sz="2000" b="1" dirty="0">
                <a:solidFill>
                  <a:srgbClr val="4F4946"/>
                </a:solidFill>
                <a:cs typeface="Arial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6486525" y="2943225"/>
              <a:ext cx="2454275" cy="858838"/>
            </a:xfrm>
            <a:prstGeom prst="rect">
              <a:avLst/>
            </a:prstGeom>
            <a:noFill/>
            <a:ln w="9525">
              <a:solidFill>
                <a:srgbClr val="4F494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auto">
            <a:xfrm>
              <a:off x="6486525" y="4584700"/>
              <a:ext cx="2452688" cy="0"/>
            </a:xfrm>
            <a:prstGeom prst="line">
              <a:avLst/>
            </a:prstGeom>
            <a:noFill/>
            <a:ln w="9525">
              <a:solidFill>
                <a:srgbClr val="4F4946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</p:grpSp>
      <p:pic>
        <p:nvPicPr>
          <p:cNvPr id="14" name="Picture 3" descr="dutto2a_5yrplan"/>
          <p:cNvPicPr>
            <a:picLocks noChangeAspect="1" noChangeArrowheads="1"/>
          </p:cNvPicPr>
          <p:nvPr/>
        </p:nvPicPr>
        <p:blipFill>
          <a:blip r:embed="rId2"/>
          <a:srcRect l="2835" t="9433"/>
          <a:stretch>
            <a:fillRect/>
          </a:stretch>
        </p:blipFill>
        <p:spPr bwMode="auto">
          <a:xfrm>
            <a:off x="31750" y="1462088"/>
            <a:ext cx="6092825" cy="486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5549900" y="5410200"/>
            <a:ext cx="1003300" cy="376238"/>
          </a:xfrm>
          <a:prstGeom prst="rect">
            <a:avLst/>
          </a:prstGeom>
          <a:solidFill>
            <a:srgbClr val="FBF28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>
              <a:spcBef>
                <a:spcPct val="50000"/>
              </a:spcBef>
            </a:pPr>
            <a:r>
              <a:rPr lang="en-US" sz="1800" b="1"/>
              <a:t>BL1A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3781425" y="1787525"/>
            <a:ext cx="1003300" cy="376238"/>
          </a:xfrm>
          <a:prstGeom prst="rect">
            <a:avLst/>
          </a:prstGeom>
          <a:solidFill>
            <a:srgbClr val="FBF28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>
              <a:spcBef>
                <a:spcPct val="50000"/>
              </a:spcBef>
            </a:pPr>
            <a:r>
              <a:rPr lang="en-US" sz="1800" b="1" dirty="0"/>
              <a:t>BL2A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5556250" y="3723720"/>
            <a:ext cx="1003300" cy="376238"/>
          </a:xfrm>
          <a:prstGeom prst="rect">
            <a:avLst/>
          </a:prstGeom>
          <a:solidFill>
            <a:srgbClr val="FBF28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>
              <a:spcBef>
                <a:spcPct val="50000"/>
              </a:spcBef>
            </a:pPr>
            <a:r>
              <a:rPr lang="en-US" sz="1800" b="1" dirty="0"/>
              <a:t>BL2C</a:t>
            </a:r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 flipH="1">
            <a:off x="4338638" y="4310063"/>
            <a:ext cx="658812" cy="666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>
            <a:off x="4997450" y="5522913"/>
            <a:ext cx="328613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185738" y="2447925"/>
            <a:ext cx="1003300" cy="376238"/>
          </a:xfrm>
          <a:prstGeom prst="rect">
            <a:avLst/>
          </a:prstGeom>
          <a:solidFill>
            <a:srgbClr val="FBF28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>
              <a:spcBef>
                <a:spcPct val="50000"/>
              </a:spcBef>
            </a:pPr>
            <a:r>
              <a:rPr lang="en-US" sz="1800" b="1"/>
              <a:t>BL4</a:t>
            </a:r>
          </a:p>
        </p:txBody>
      </p:sp>
      <p:sp>
        <p:nvSpPr>
          <p:cNvPr id="24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29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156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81100"/>
            <a:ext cx="8229600" cy="57912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3000"/>
              </a:lnSpc>
              <a:spcBef>
                <a:spcPts val="0"/>
              </a:spcBef>
              <a:buNone/>
            </a:pPr>
            <a:r>
              <a:rPr lang="en-US" sz="2400" b="1" dirty="0" smtClean="0"/>
              <a:t>TRIUMF Capabilities:</a:t>
            </a:r>
          </a:p>
          <a:p>
            <a:pPr>
              <a:lnSpc>
                <a:spcPct val="123000"/>
              </a:lnSpc>
              <a:spcBef>
                <a:spcPts val="0"/>
              </a:spcBef>
            </a:pPr>
            <a:r>
              <a:rPr lang="en-US" sz="2200" b="1" dirty="0" smtClean="0"/>
              <a:t>CP42</a:t>
            </a:r>
            <a:r>
              <a:rPr lang="en-US" sz="2200" dirty="0" smtClean="0"/>
              <a:t>: up to 42 MeV and 200 µA, installed 1980 </a:t>
            </a:r>
          </a:p>
          <a:p>
            <a:pPr>
              <a:lnSpc>
                <a:spcPct val="123000"/>
              </a:lnSpc>
              <a:spcBef>
                <a:spcPts val="0"/>
              </a:spcBef>
            </a:pPr>
            <a:r>
              <a:rPr lang="en-US" sz="2200" b="1" dirty="0" smtClean="0"/>
              <a:t>TR30-1:</a:t>
            </a:r>
            <a:r>
              <a:rPr lang="en-US" sz="2200" dirty="0" smtClean="0"/>
              <a:t> up to 30 MeV and 900 µA, installed 1990</a:t>
            </a:r>
          </a:p>
          <a:p>
            <a:pPr lvl="1">
              <a:lnSpc>
                <a:spcPct val="123000"/>
              </a:lnSpc>
              <a:spcBef>
                <a:spcPts val="0"/>
              </a:spcBef>
            </a:pPr>
            <a:r>
              <a:rPr lang="en-US" sz="2000" dirty="0" smtClean="0"/>
              <a:t>first TR30 designed, assembled by TRIUMF, components manufactured by EBCO, commissioned by TRIUMF</a:t>
            </a:r>
          </a:p>
          <a:p>
            <a:pPr>
              <a:lnSpc>
                <a:spcPct val="123000"/>
              </a:lnSpc>
              <a:spcBef>
                <a:spcPts val="0"/>
              </a:spcBef>
            </a:pPr>
            <a:r>
              <a:rPr lang="en-US" sz="2200" b="1" dirty="0" smtClean="0"/>
              <a:t>TR30-2:</a:t>
            </a:r>
            <a:r>
              <a:rPr lang="en-US" sz="2200" dirty="0" smtClean="0"/>
              <a:t> up to 30 MeV and 1000 µA, installed 2003</a:t>
            </a:r>
          </a:p>
          <a:p>
            <a:pPr lvl="1">
              <a:lnSpc>
                <a:spcPct val="123000"/>
              </a:lnSpc>
              <a:spcBef>
                <a:spcPts val="0"/>
              </a:spcBef>
            </a:pPr>
            <a:r>
              <a:rPr lang="en-US" sz="2000" dirty="0" smtClean="0"/>
              <a:t>Manufactured, installed by EBCO, commissioned by TRIUMF</a:t>
            </a:r>
          </a:p>
          <a:p>
            <a:pPr>
              <a:lnSpc>
                <a:spcPct val="123000"/>
              </a:lnSpc>
              <a:spcBef>
                <a:spcPts val="0"/>
              </a:spcBef>
            </a:pPr>
            <a:r>
              <a:rPr lang="en-US" sz="2200" b="1" dirty="0" smtClean="0"/>
              <a:t>TR13:</a:t>
            </a:r>
            <a:r>
              <a:rPr lang="en-US" sz="2200" dirty="0" smtClean="0"/>
              <a:t> 13 MeV, 25</a:t>
            </a:r>
            <a:r>
              <a:rPr lang="en-US" sz="2200" dirty="0" smtClean="0">
                <a:sym typeface="Symbol" panose="05050102010706020507" pitchFamily="18" charset="2"/>
              </a:rPr>
              <a:t>A, installed 1986 (UBC Neurology)</a:t>
            </a:r>
          </a:p>
          <a:p>
            <a:pPr lvl="1">
              <a:lnSpc>
                <a:spcPct val="123000"/>
              </a:lnSpc>
              <a:spcBef>
                <a:spcPts val="0"/>
              </a:spcBef>
            </a:pPr>
            <a:r>
              <a:rPr lang="en-US" sz="2000" dirty="0" smtClean="0">
                <a:sym typeface="Symbol" panose="05050102010706020507" pitchFamily="18" charset="2"/>
              </a:rPr>
              <a:t>Capable of </a:t>
            </a:r>
            <a:r>
              <a:rPr lang="en-US" sz="2000" baseline="30000" dirty="0" smtClean="0">
                <a:sym typeface="Symbol" panose="05050102010706020507" pitchFamily="18" charset="2"/>
              </a:rPr>
              <a:t>11</a:t>
            </a:r>
            <a:r>
              <a:rPr lang="en-US" sz="2000" dirty="0" smtClean="0">
                <a:sym typeface="Symbol" panose="05050102010706020507" pitchFamily="18" charset="2"/>
              </a:rPr>
              <a:t>C, </a:t>
            </a:r>
            <a:r>
              <a:rPr lang="en-US" sz="2000" baseline="30000" dirty="0" smtClean="0">
                <a:sym typeface="Symbol" panose="05050102010706020507" pitchFamily="18" charset="2"/>
              </a:rPr>
              <a:t>18</a:t>
            </a:r>
            <a:r>
              <a:rPr lang="en-US" sz="2000" dirty="0" smtClean="0">
                <a:sym typeface="Symbol" panose="05050102010706020507" pitchFamily="18" charset="2"/>
              </a:rPr>
              <a:t>F, </a:t>
            </a:r>
            <a:r>
              <a:rPr lang="en-US" sz="2000" baseline="30000" dirty="0" smtClean="0">
                <a:sym typeface="Symbol" panose="05050102010706020507" pitchFamily="18" charset="2"/>
              </a:rPr>
              <a:t>13</a:t>
            </a:r>
            <a:r>
              <a:rPr lang="en-US" sz="2000" dirty="0" smtClean="0">
                <a:sym typeface="Symbol" panose="05050102010706020507" pitchFamily="18" charset="2"/>
              </a:rPr>
              <a:t>N, </a:t>
            </a:r>
            <a:r>
              <a:rPr lang="en-US" sz="2000" baseline="30000" dirty="0" smtClean="0">
                <a:sym typeface="Symbol" panose="05050102010706020507" pitchFamily="18" charset="2"/>
              </a:rPr>
              <a:t>68</a:t>
            </a:r>
            <a:r>
              <a:rPr lang="en-US" sz="2000" dirty="0" smtClean="0">
                <a:sym typeface="Symbol" panose="05050102010706020507" pitchFamily="18" charset="2"/>
              </a:rPr>
              <a:t>Ga, </a:t>
            </a:r>
            <a:r>
              <a:rPr lang="en-US" sz="2000" baseline="30000" dirty="0" smtClean="0">
                <a:sym typeface="Symbol" panose="05050102010706020507" pitchFamily="18" charset="2"/>
              </a:rPr>
              <a:t>89</a:t>
            </a:r>
            <a:r>
              <a:rPr lang="en-US" sz="2000" dirty="0" smtClean="0">
                <a:sym typeface="Symbol" panose="05050102010706020507" pitchFamily="18" charset="2"/>
              </a:rPr>
              <a:t>Zr, </a:t>
            </a:r>
            <a:r>
              <a:rPr lang="en-US" sz="2000" baseline="30000" dirty="0" smtClean="0">
                <a:sym typeface="Symbol" panose="05050102010706020507" pitchFamily="18" charset="2"/>
              </a:rPr>
              <a:t>64</a:t>
            </a:r>
            <a:r>
              <a:rPr lang="en-US" sz="2000" dirty="0" smtClean="0">
                <a:sym typeface="Symbol" panose="05050102010706020507" pitchFamily="18" charset="2"/>
              </a:rPr>
              <a:t>Cu, </a:t>
            </a:r>
            <a:r>
              <a:rPr lang="en-US" sz="2000" baseline="30000" dirty="0" smtClean="0">
                <a:sym typeface="Symbol" panose="05050102010706020507" pitchFamily="18" charset="2"/>
              </a:rPr>
              <a:t>44</a:t>
            </a:r>
            <a:r>
              <a:rPr lang="en-US" sz="2000" dirty="0" smtClean="0">
                <a:sym typeface="Symbol" panose="05050102010706020507" pitchFamily="18" charset="2"/>
              </a:rPr>
              <a:t>Sc, </a:t>
            </a:r>
            <a:r>
              <a:rPr lang="en-US" sz="2000" baseline="30000" dirty="0" smtClean="0">
                <a:sym typeface="Symbol" panose="05050102010706020507" pitchFamily="18" charset="2"/>
              </a:rPr>
              <a:t>86</a:t>
            </a:r>
            <a:r>
              <a:rPr lang="en-US" sz="2000" dirty="0" smtClean="0">
                <a:sym typeface="Symbol" panose="05050102010706020507" pitchFamily="18" charset="2"/>
              </a:rPr>
              <a:t>Y, </a:t>
            </a:r>
            <a:r>
              <a:rPr lang="en-US" sz="2000" baseline="30000" dirty="0" smtClean="0">
                <a:sym typeface="Symbol" panose="05050102010706020507" pitchFamily="18" charset="2"/>
              </a:rPr>
              <a:t>55</a:t>
            </a:r>
            <a:r>
              <a:rPr lang="en-US" sz="2000" dirty="0" smtClean="0">
                <a:sym typeface="Symbol" panose="05050102010706020507" pitchFamily="18" charset="2"/>
              </a:rPr>
              <a:t>Co, </a:t>
            </a:r>
            <a:r>
              <a:rPr lang="en-US" sz="2000" dirty="0">
                <a:sym typeface="Symbol" panose="05050102010706020507" pitchFamily="18" charset="2"/>
              </a:rPr>
              <a:t>	</a:t>
            </a:r>
            <a:r>
              <a:rPr lang="en-US" sz="2000" baseline="30000" dirty="0" smtClean="0">
                <a:sym typeface="Symbol" panose="05050102010706020507" pitchFamily="18" charset="2"/>
              </a:rPr>
              <a:t>52</a:t>
            </a:r>
            <a:r>
              <a:rPr lang="en-US" sz="2000" dirty="0" smtClean="0">
                <a:sym typeface="Symbol" panose="05050102010706020507" pitchFamily="18" charset="2"/>
              </a:rPr>
              <a:t>Mn…solid, liquid, gas targets</a:t>
            </a:r>
          </a:p>
          <a:p>
            <a:pPr>
              <a:lnSpc>
                <a:spcPct val="123000"/>
              </a:lnSpc>
              <a:spcBef>
                <a:spcPts val="0"/>
              </a:spcBef>
            </a:pPr>
            <a:r>
              <a:rPr lang="en-US" sz="2200" b="1" dirty="0" smtClean="0">
                <a:sym typeface="Symbol" panose="05050102010706020507" pitchFamily="18" charset="2"/>
              </a:rPr>
              <a:t>TR24: </a:t>
            </a:r>
            <a:r>
              <a:rPr lang="en-US" sz="2200" dirty="0" smtClean="0">
                <a:sym typeface="Symbol" panose="05050102010706020507" pitchFamily="18" charset="2"/>
              </a:rPr>
              <a:t>24 MeV, 500+ A, to be installed</a:t>
            </a:r>
            <a:endParaRPr lang="en-US" sz="2200" dirty="0" smtClean="0"/>
          </a:p>
          <a:p>
            <a:pPr marL="0" indent="0">
              <a:lnSpc>
                <a:spcPct val="123000"/>
              </a:lnSpc>
              <a:spcBef>
                <a:spcPts val="0"/>
              </a:spcBef>
              <a:buNone/>
            </a:pPr>
            <a:r>
              <a:rPr lang="en-US" sz="2200" b="1" dirty="0"/>
              <a:t>Overall</a:t>
            </a:r>
          </a:p>
          <a:p>
            <a:pPr lvl="1">
              <a:lnSpc>
                <a:spcPct val="123000"/>
              </a:lnSpc>
              <a:spcBef>
                <a:spcPts val="0"/>
              </a:spcBef>
            </a:pPr>
            <a:r>
              <a:rPr lang="en-US" sz="2000" dirty="0"/>
              <a:t>5 solid target, 3 gas </a:t>
            </a:r>
            <a:r>
              <a:rPr lang="en-US" sz="2000" dirty="0" smtClean="0"/>
              <a:t>stations operating at 30 MeV</a:t>
            </a:r>
            <a:endParaRPr lang="en-US" sz="2000" dirty="0"/>
          </a:p>
          <a:p>
            <a:pPr lvl="2">
              <a:lnSpc>
                <a:spcPct val="123000"/>
              </a:lnSpc>
              <a:spcBef>
                <a:spcPts val="0"/>
              </a:spcBef>
            </a:pPr>
            <a:r>
              <a:rPr lang="en-US" dirty="0"/>
              <a:t>Commercial production: </a:t>
            </a:r>
            <a:r>
              <a:rPr lang="en-US" baseline="30000" dirty="0"/>
              <a:t>67</a:t>
            </a:r>
            <a:r>
              <a:rPr lang="en-US" dirty="0"/>
              <a:t>Ga, </a:t>
            </a:r>
            <a:r>
              <a:rPr lang="en-US" baseline="30000" dirty="0"/>
              <a:t>111</a:t>
            </a:r>
            <a:r>
              <a:rPr lang="en-US" dirty="0"/>
              <a:t>In, </a:t>
            </a:r>
            <a:r>
              <a:rPr lang="en-US" baseline="30000" dirty="0"/>
              <a:t>123</a:t>
            </a:r>
            <a:r>
              <a:rPr lang="en-US" dirty="0"/>
              <a:t>I, </a:t>
            </a:r>
            <a:r>
              <a:rPr lang="en-US" baseline="30000" dirty="0"/>
              <a:t>103</a:t>
            </a:r>
            <a:r>
              <a:rPr lang="en-US" dirty="0"/>
              <a:t>Pd, </a:t>
            </a:r>
            <a:r>
              <a:rPr lang="en-US" baseline="30000" dirty="0" smtClean="0"/>
              <a:t>201</a:t>
            </a:r>
            <a:r>
              <a:rPr lang="en-US" dirty="0" smtClean="0"/>
              <a:t>Tl</a:t>
            </a:r>
          </a:p>
          <a:p>
            <a:pPr lvl="1">
              <a:lnSpc>
                <a:spcPct val="123000"/>
              </a:lnSpc>
              <a:spcBef>
                <a:spcPts val="0"/>
              </a:spcBef>
            </a:pPr>
            <a:r>
              <a:rPr lang="en-US" sz="2000" dirty="0" smtClean="0">
                <a:sym typeface="Symbol" panose="05050102010706020507" pitchFamily="18" charset="2"/>
              </a:rPr>
              <a:t>Future commercial production: </a:t>
            </a:r>
            <a:r>
              <a:rPr lang="en-US" sz="2000" baseline="30000" dirty="0" smtClean="0">
                <a:sym typeface="Symbol" panose="05050102010706020507" pitchFamily="18" charset="2"/>
              </a:rPr>
              <a:t>99m</a:t>
            </a:r>
            <a:r>
              <a:rPr lang="en-US" sz="2000" dirty="0" smtClean="0">
                <a:sym typeface="Symbol" panose="05050102010706020507" pitchFamily="18" charset="2"/>
              </a:rPr>
              <a:t>Tc</a:t>
            </a:r>
            <a:endParaRPr lang="en-US" sz="2000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6888" y="266700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CP42, TR30, TR13 Operations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89850" y="6400800"/>
            <a:ext cx="1439863" cy="476250"/>
          </a:xfrm>
        </p:spPr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5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686" y="313935"/>
            <a:ext cx="8396868" cy="605977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>Isotope Accelerator Program (ISAC): 50 kW ISOL Facility</a:t>
            </a:r>
            <a:endParaRPr lang="en-US" sz="2700" dirty="0"/>
          </a:p>
        </p:txBody>
      </p:sp>
      <p:pic>
        <p:nvPicPr>
          <p:cNvPr id="7" name="Picture 6" descr="triumfIsacAnnotated.jpg"/>
          <p:cNvPicPr>
            <a:picLocks noChangeAspect="1"/>
          </p:cNvPicPr>
          <p:nvPr/>
        </p:nvPicPr>
        <p:blipFill>
          <a:blip r:embed="rId2"/>
          <a:srcRect l="23056" b="3589"/>
          <a:stretch>
            <a:fillRect/>
          </a:stretch>
        </p:blipFill>
        <p:spPr>
          <a:xfrm>
            <a:off x="4770120" y="1292821"/>
            <a:ext cx="4005618" cy="5124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36647" y="1292821"/>
            <a:ext cx="419671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5"/>
                </a:solidFill>
              </a:rPr>
              <a:t>Isotope production</a:t>
            </a:r>
          </a:p>
          <a:p>
            <a:r>
              <a:rPr lang="en-US" sz="2000" b="1" dirty="0" smtClean="0">
                <a:solidFill>
                  <a:schemeClr val="accent5"/>
                </a:solidFill>
              </a:rPr>
              <a:t>via spallation of uranium: </a:t>
            </a:r>
          </a:p>
          <a:p>
            <a:endParaRPr lang="en-US" sz="2000" dirty="0" smtClean="0">
              <a:solidFill>
                <a:schemeClr val="accent5"/>
              </a:solidFill>
            </a:endParaRPr>
          </a:p>
          <a:p>
            <a:endParaRPr lang="en-US" sz="2000" dirty="0" smtClean="0">
              <a:solidFill>
                <a:schemeClr val="accent5"/>
              </a:solidFill>
            </a:endParaRPr>
          </a:p>
          <a:p>
            <a:endParaRPr lang="en-US" sz="2000" dirty="0" smtClean="0">
              <a:solidFill>
                <a:schemeClr val="accent5"/>
              </a:solidFill>
            </a:endParaRPr>
          </a:p>
          <a:p>
            <a:endParaRPr lang="en-US" sz="2000" dirty="0" smtClean="0">
              <a:solidFill>
                <a:schemeClr val="accent5"/>
              </a:solidFill>
            </a:endParaRPr>
          </a:p>
          <a:p>
            <a:endParaRPr lang="en-US" sz="2000" dirty="0" smtClean="0">
              <a:solidFill>
                <a:schemeClr val="accent5"/>
              </a:solidFill>
            </a:endParaRPr>
          </a:p>
          <a:p>
            <a:r>
              <a:rPr lang="en-US" sz="2000" dirty="0" smtClean="0">
                <a:solidFill>
                  <a:schemeClr val="accent5"/>
                </a:solidFill>
              </a:rPr>
              <a:t> </a:t>
            </a:r>
          </a:p>
          <a:p>
            <a:r>
              <a:rPr lang="en-US" sz="1800" b="1" dirty="0" smtClean="0">
                <a:solidFill>
                  <a:schemeClr val="accent5"/>
                </a:solidFill>
              </a:rPr>
              <a:t>Implementation of ISOL technique: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5"/>
                </a:solidFill>
              </a:rPr>
              <a:t>Uranium carbide target</a:t>
            </a:r>
            <a:endParaRPr lang="en-US" sz="2000" baseline="-25000" dirty="0" smtClean="0">
              <a:solidFill>
                <a:schemeClr val="accent5"/>
              </a:solidFill>
            </a:endParaRP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5"/>
                </a:solidFill>
              </a:rPr>
              <a:t>480 </a:t>
            </a:r>
            <a:r>
              <a:rPr lang="en-US" sz="2000" dirty="0" err="1" smtClean="0">
                <a:solidFill>
                  <a:schemeClr val="accent5"/>
                </a:solidFill>
              </a:rPr>
              <a:t>MeV</a:t>
            </a:r>
            <a:r>
              <a:rPr lang="en-US" sz="2000" dirty="0" smtClean="0">
                <a:solidFill>
                  <a:schemeClr val="accent5"/>
                </a:solidFill>
              </a:rPr>
              <a:t> protons, 10 µA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5"/>
                </a:solidFill>
              </a:rPr>
              <a:t>Various available ion sources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5"/>
                </a:solidFill>
              </a:rPr>
              <a:t>~2500:1 mass separation resolution (~10</a:t>
            </a:r>
            <a:r>
              <a:rPr lang="en-US" sz="2000" baseline="30000" dirty="0" smtClean="0">
                <a:solidFill>
                  <a:schemeClr val="accent5"/>
                </a:solidFill>
              </a:rPr>
              <a:t>6</a:t>
            </a:r>
            <a:r>
              <a:rPr lang="en-US" sz="2000" dirty="0" smtClean="0">
                <a:solidFill>
                  <a:schemeClr val="accent5"/>
                </a:solidFill>
              </a:rPr>
              <a:t>–10</a:t>
            </a:r>
            <a:r>
              <a:rPr lang="en-US" sz="2000" baseline="30000" dirty="0" smtClean="0">
                <a:solidFill>
                  <a:schemeClr val="accent5"/>
                </a:solidFill>
              </a:rPr>
              <a:t>9</a:t>
            </a:r>
            <a:r>
              <a:rPr lang="en-US" sz="2000" dirty="0" smtClean="0">
                <a:solidFill>
                  <a:schemeClr val="accent5"/>
                </a:solidFill>
              </a:rPr>
              <a:t> ions/s)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5"/>
                </a:solidFill>
              </a:rPr>
              <a:t> Ion energy = ~20-60 </a:t>
            </a:r>
            <a:r>
              <a:rPr lang="en-US" sz="2000" dirty="0" err="1" smtClean="0">
                <a:solidFill>
                  <a:schemeClr val="accent5"/>
                </a:solidFill>
              </a:rPr>
              <a:t>keV</a:t>
            </a:r>
            <a:endParaRPr lang="en-US" sz="2000" dirty="0">
              <a:solidFill>
                <a:schemeClr val="accent5"/>
              </a:solidFill>
            </a:endParaRPr>
          </a:p>
        </p:txBody>
      </p:sp>
      <p:pic>
        <p:nvPicPr>
          <p:cNvPr id="6" name="Picture 5" descr="spallation_web-bw.jpg"/>
          <p:cNvPicPr>
            <a:picLocks noChangeAspect="1"/>
          </p:cNvPicPr>
          <p:nvPr/>
        </p:nvPicPr>
        <p:blipFill>
          <a:blip r:embed="rId3"/>
          <a:srcRect l="2921" t="6544" b="4634"/>
          <a:stretch>
            <a:fillRect/>
          </a:stretch>
        </p:blipFill>
        <p:spPr>
          <a:xfrm>
            <a:off x="669701" y="2202287"/>
            <a:ext cx="3519011" cy="14810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796999" y="4173723"/>
            <a:ext cx="3679212" cy="3847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95250" indent="-95250">
              <a:buFont typeface="Arial" panose="020B0604020202020204" pitchFamily="34" charset="0"/>
              <a:buChar char="•"/>
            </a:pPr>
            <a:r>
              <a:rPr lang="en-CA" sz="19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Uranium carbide, thorium oxide</a:t>
            </a:r>
            <a:endParaRPr lang="en-CA" sz="19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30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6415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Candidate </a:t>
            </a:r>
            <a:r>
              <a:rPr lang="el-GR" dirty="0" smtClean="0">
                <a:latin typeface="Times New Roman"/>
                <a:cs typeface="Times New Roman"/>
              </a:rPr>
              <a:t>α</a:t>
            </a:r>
            <a:r>
              <a:rPr lang="en-US" dirty="0" smtClean="0"/>
              <a:t>-emitters for therapy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341870"/>
              </p:ext>
            </p:extLst>
          </p:nvPr>
        </p:nvGraphicFramePr>
        <p:xfrm>
          <a:off x="82550" y="1389172"/>
          <a:ext cx="8972550" cy="470203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327066"/>
                <a:gridCol w="1465714"/>
                <a:gridCol w="2503120"/>
                <a:gridCol w="3676650"/>
              </a:tblGrid>
              <a:tr h="54128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Isotope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Half-life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Considerations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Production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800241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149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Tb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4.2 h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Good</a:t>
                      </a:r>
                      <a:r>
                        <a:rPr lang="en-US" sz="2000" baseline="0" dirty="0" smtClean="0">
                          <a:solidFill>
                            <a:srgbClr val="4F4946"/>
                          </a:solidFill>
                          <a:latin typeface="+mj-lt"/>
                        </a:rPr>
                        <a:t> chemistry, alt. isotopes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Spallation,  heavy-particle accelerator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95237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211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7.2 h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>
                          <a:solidFill>
                            <a:srgbClr val="4F4946"/>
                          </a:solidFill>
                          <a:latin typeface="+mj-lt"/>
                        </a:rPr>
                        <a:t>No stable isotope, Thyroid uptake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 dirty="0" smtClean="0">
                          <a:solidFill>
                            <a:srgbClr val="4F4946"/>
                          </a:solidFill>
                          <a:latin typeface="+mj-lt"/>
                          <a:cs typeface="Times New Roman"/>
                        </a:rPr>
                        <a:t>α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  <a:cs typeface="Times New Roman"/>
                        </a:rPr>
                        <a:t>-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cyclotron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4403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212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Bi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1.0 h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Renal uptake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Generator (</a:t>
                      </a:r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224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Ra/</a:t>
                      </a:r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212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Bi)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41281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213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Bi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0.76</a:t>
                      </a:r>
                      <a:r>
                        <a:rPr lang="en-US" sz="2000" baseline="0" dirty="0" smtClean="0">
                          <a:solidFill>
                            <a:srgbClr val="4F4946"/>
                          </a:solidFill>
                          <a:latin typeface="+mj-lt"/>
                        </a:rPr>
                        <a:t> h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Renal uptake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Generator (</a:t>
                      </a:r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225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Ac/</a:t>
                      </a:r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213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Bi)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800241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223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Ra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10 d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4 </a:t>
                      </a:r>
                      <a:r>
                        <a:rPr lang="el-GR" sz="2000" dirty="0" smtClean="0">
                          <a:solidFill>
                            <a:srgbClr val="4F4946"/>
                          </a:solidFill>
                          <a:latin typeface="+mj-lt"/>
                          <a:cs typeface="Times New Roman"/>
                        </a:rPr>
                        <a:t>α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  <a:cs typeface="Times New Roman"/>
                        </a:rPr>
                        <a:t>-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decays, 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bone targeting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Generator (</a:t>
                      </a:r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227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Ac/</a:t>
                      </a:r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223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Ra)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22581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225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Ac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10 d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4 </a:t>
                      </a:r>
                      <a:r>
                        <a:rPr lang="el-GR" sz="2000" dirty="0" smtClean="0">
                          <a:solidFill>
                            <a:srgbClr val="4F4946"/>
                          </a:solidFill>
                          <a:latin typeface="+mj-lt"/>
                          <a:cs typeface="Times New Roman"/>
                        </a:rPr>
                        <a:t>α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  <a:cs typeface="Times New Roman"/>
                        </a:rPr>
                        <a:t>-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decays,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Generator (</a:t>
                      </a:r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229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Th/</a:t>
                      </a:r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225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Ac)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31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4115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63" y="152400"/>
            <a:ext cx="8919713" cy="882335"/>
          </a:xfrm>
        </p:spPr>
        <p:txBody>
          <a:bodyPr>
            <a:noAutofit/>
          </a:bodyPr>
          <a:lstStyle/>
          <a:p>
            <a:r>
              <a:rPr lang="en-US" sz="3200" baseline="30000" dirty="0" smtClean="0"/>
              <a:t>209</a:t>
            </a:r>
            <a:r>
              <a:rPr lang="en-US" sz="3200" dirty="0" smtClean="0"/>
              <a:t>At-based imaging </a:t>
            </a:r>
            <a:br>
              <a:rPr lang="en-US" sz="3200" dirty="0" smtClean="0"/>
            </a:br>
            <a:r>
              <a:rPr lang="en-US" sz="3200" dirty="0" smtClean="0"/>
              <a:t>to establish </a:t>
            </a:r>
            <a:r>
              <a:rPr lang="en-US" sz="3200" baseline="30000" dirty="0" smtClean="0"/>
              <a:t>211</a:t>
            </a:r>
            <a:r>
              <a:rPr lang="en-US" sz="3200" dirty="0" smtClean="0"/>
              <a:t>At </a:t>
            </a:r>
            <a:r>
              <a:rPr lang="el-GR" sz="3200" dirty="0" smtClean="0">
                <a:latin typeface="Times New Roman"/>
                <a:cs typeface="Times New Roman"/>
              </a:rPr>
              <a:t>α</a:t>
            </a:r>
            <a:r>
              <a:rPr lang="en-US" sz="3200" dirty="0" smtClean="0">
                <a:latin typeface="Times New Roman"/>
                <a:cs typeface="Times New Roman"/>
              </a:rPr>
              <a:t>-</a:t>
            </a:r>
            <a:r>
              <a:rPr lang="en-US" sz="3200" dirty="0" smtClean="0"/>
              <a:t>therapy</a:t>
            </a:r>
            <a:endParaRPr lang="en-US" sz="3200" dirty="0"/>
          </a:p>
        </p:txBody>
      </p:sp>
      <p:sp>
        <p:nvSpPr>
          <p:cNvPr id="9" name="Rounded Rectangle 8"/>
          <p:cNvSpPr/>
          <p:nvPr/>
        </p:nvSpPr>
        <p:spPr>
          <a:xfrm>
            <a:off x="2486817" y="2124220"/>
            <a:ext cx="1672166" cy="15486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kern="0" baseline="30000" dirty="0" smtClean="0">
                <a:solidFill>
                  <a:schemeClr val="tx2"/>
                </a:solidFill>
                <a:latin typeface="Myriad Pro"/>
                <a:ea typeface="ＭＳ Ｐゴシック" pitchFamily="-109" charset="-128"/>
                <a:cs typeface="Myriad Pro"/>
              </a:rPr>
              <a:t>211</a:t>
            </a:r>
            <a:r>
              <a:rPr lang="en-US" sz="3200" b="1" kern="0" dirty="0" smtClean="0">
                <a:solidFill>
                  <a:schemeClr val="tx2"/>
                </a:solidFill>
                <a:latin typeface="Myriad Pro"/>
                <a:ea typeface="ＭＳ Ｐゴシック" pitchFamily="-109" charset="-128"/>
                <a:cs typeface="Myriad Pro"/>
              </a:rPr>
              <a:t>At</a:t>
            </a:r>
            <a:r>
              <a:rPr lang="en-US" kern="0" dirty="0" smtClean="0">
                <a:solidFill>
                  <a:schemeClr val="tx2"/>
                </a:solidFill>
                <a:latin typeface="Myriad Pro"/>
                <a:ea typeface="ＭＳ Ｐゴシック" pitchFamily="-109" charset="-128"/>
                <a:cs typeface="Myriad Pro"/>
              </a:rPr>
              <a:t> </a:t>
            </a:r>
            <a:r>
              <a:rPr lang="en-US" sz="1700" b="1" kern="0" dirty="0" smtClean="0">
                <a:solidFill>
                  <a:schemeClr val="tx2"/>
                </a:solidFill>
                <a:latin typeface="Myriad Pro"/>
                <a:ea typeface="ＭＳ Ｐゴシック" pitchFamily="-109" charset="-128"/>
                <a:cs typeface="Myriad Pro"/>
              </a:rPr>
              <a:t>t</a:t>
            </a:r>
            <a:r>
              <a:rPr lang="en-US" sz="1700" b="1" kern="0" baseline="-25000" dirty="0" smtClean="0">
                <a:solidFill>
                  <a:schemeClr val="tx2"/>
                </a:solidFill>
                <a:latin typeface="Myriad Pro"/>
                <a:ea typeface="ＭＳ Ｐゴシック" pitchFamily="-109" charset="-128"/>
                <a:cs typeface="Myriad Pro"/>
              </a:rPr>
              <a:t>1/2</a:t>
            </a:r>
            <a:r>
              <a:rPr lang="en-US" sz="1700" b="1" kern="0" dirty="0" smtClean="0">
                <a:solidFill>
                  <a:schemeClr val="tx2"/>
                </a:solidFill>
                <a:latin typeface="Myriad Pro"/>
                <a:ea typeface="ＭＳ Ｐゴシック" pitchFamily="-109" charset="-128"/>
                <a:cs typeface="Myriad Pro"/>
              </a:rPr>
              <a:t>= 7.2 h</a:t>
            </a:r>
            <a:endParaRPr lang="en-US" sz="17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5074569" y="2125334"/>
            <a:ext cx="1638163" cy="154645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kern="0" baseline="30000" dirty="0" smtClean="0">
                <a:solidFill>
                  <a:schemeClr val="tx2"/>
                </a:solidFill>
                <a:latin typeface="Myriad Pro"/>
                <a:ea typeface="ＭＳ Ｐゴシック" pitchFamily="-109" charset="-128"/>
                <a:cs typeface="Myriad Pro"/>
              </a:rPr>
              <a:t>209</a:t>
            </a:r>
            <a:r>
              <a:rPr lang="en-US" sz="3200" b="1" kern="0" dirty="0" smtClean="0">
                <a:solidFill>
                  <a:schemeClr val="tx2"/>
                </a:solidFill>
                <a:latin typeface="Myriad Pro"/>
                <a:ea typeface="ＭＳ Ｐゴシック" pitchFamily="-109" charset="-128"/>
                <a:cs typeface="Myriad Pro"/>
              </a:rPr>
              <a:t>At</a:t>
            </a:r>
            <a:r>
              <a:rPr lang="en-US" kern="0" dirty="0" smtClean="0">
                <a:solidFill>
                  <a:schemeClr val="tx2"/>
                </a:solidFill>
                <a:latin typeface="Myriad Pro"/>
                <a:ea typeface="ＭＳ Ｐゴシック" pitchFamily="-109" charset="-128"/>
                <a:cs typeface="Myriad Pro"/>
              </a:rPr>
              <a:t> </a:t>
            </a:r>
            <a:r>
              <a:rPr lang="en-US" sz="1700" b="1" kern="0" dirty="0" smtClean="0">
                <a:solidFill>
                  <a:schemeClr val="tx2"/>
                </a:solidFill>
                <a:latin typeface="Myriad Pro"/>
                <a:ea typeface="ＭＳ Ｐゴシック" pitchFamily="-109" charset="-128"/>
                <a:cs typeface="Myriad Pro"/>
              </a:rPr>
              <a:t>t</a:t>
            </a:r>
            <a:r>
              <a:rPr lang="en-US" sz="1700" b="1" kern="0" baseline="-25000" dirty="0" smtClean="0">
                <a:solidFill>
                  <a:schemeClr val="tx2"/>
                </a:solidFill>
                <a:latin typeface="Myriad Pro"/>
                <a:ea typeface="ＭＳ Ｐゴシック" pitchFamily="-109" charset="-128"/>
                <a:cs typeface="Myriad Pro"/>
              </a:rPr>
              <a:t>1/2</a:t>
            </a:r>
            <a:r>
              <a:rPr lang="en-US" sz="1700" b="1" kern="0" dirty="0" smtClean="0">
                <a:solidFill>
                  <a:schemeClr val="tx2"/>
                </a:solidFill>
                <a:latin typeface="Myriad Pro"/>
                <a:ea typeface="ＭＳ Ｐゴシック" pitchFamily="-109" charset="-128"/>
                <a:cs typeface="Myriad Pro"/>
              </a:rPr>
              <a:t>= 5.4 h</a:t>
            </a:r>
            <a:endParaRPr lang="en-US" sz="1700" b="1" dirty="0"/>
          </a:p>
        </p:txBody>
      </p:sp>
      <p:sp>
        <p:nvSpPr>
          <p:cNvPr id="11" name="Rectangle 10"/>
          <p:cNvSpPr/>
          <p:nvPr/>
        </p:nvSpPr>
        <p:spPr>
          <a:xfrm>
            <a:off x="2680737" y="1746911"/>
            <a:ext cx="12843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6E615D"/>
                </a:solidFill>
                <a:latin typeface="Myriad Pro"/>
                <a:cs typeface="Times New Roman"/>
              </a:rPr>
              <a:t>Therapy</a:t>
            </a:r>
            <a:endParaRPr lang="en-US" sz="2200" dirty="0"/>
          </a:p>
        </p:txBody>
      </p:sp>
      <p:sp>
        <p:nvSpPr>
          <p:cNvPr id="12" name="Rectangle 11"/>
          <p:cNvSpPr/>
          <p:nvPr/>
        </p:nvSpPr>
        <p:spPr>
          <a:xfrm>
            <a:off x="5259502" y="1746911"/>
            <a:ext cx="12682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6E615D"/>
                </a:solidFill>
                <a:latin typeface="Myriad Pro"/>
                <a:cs typeface="Times New Roman"/>
              </a:rPr>
              <a:t>Imaging</a:t>
            </a:r>
            <a:endParaRPr lang="en-US" sz="2200" dirty="0"/>
          </a:p>
        </p:txBody>
      </p:sp>
      <p:sp>
        <p:nvSpPr>
          <p:cNvPr id="13" name="Rectangle 12"/>
          <p:cNvSpPr/>
          <p:nvPr/>
        </p:nvSpPr>
        <p:spPr>
          <a:xfrm>
            <a:off x="2698370" y="3685182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6E615D"/>
                </a:solidFill>
                <a:latin typeface="Myriad Pro"/>
                <a:cs typeface="Times New Roman"/>
              </a:rPr>
              <a:t>(</a:t>
            </a:r>
            <a:r>
              <a:rPr lang="el-GR" sz="1800" b="1" dirty="0" smtClean="0">
                <a:solidFill>
                  <a:srgbClr val="6E615D"/>
                </a:solidFill>
                <a:latin typeface="Times New Roman"/>
                <a:cs typeface="Times New Roman"/>
              </a:rPr>
              <a:t>α</a:t>
            </a:r>
            <a:r>
              <a:rPr lang="en-US" sz="1800" b="1" dirty="0" smtClean="0">
                <a:solidFill>
                  <a:srgbClr val="6E615D"/>
                </a:solidFill>
                <a:latin typeface="Myriad Pro"/>
                <a:cs typeface="Times New Roman"/>
              </a:rPr>
              <a:t>-</a:t>
            </a:r>
            <a:r>
              <a:rPr lang="en-US" sz="1800" dirty="0" smtClean="0">
                <a:solidFill>
                  <a:srgbClr val="6E615D"/>
                </a:solidFill>
                <a:latin typeface="Myriad Pro"/>
                <a:cs typeface="Times New Roman"/>
              </a:rPr>
              <a:t>emitter)</a:t>
            </a:r>
            <a:endParaRPr lang="en-US" sz="1800" dirty="0">
              <a:latin typeface="Myriad Pro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279540" y="3685182"/>
            <a:ext cx="1228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6E615D"/>
                </a:solidFill>
                <a:latin typeface="Myriad Pro"/>
                <a:cs typeface="Times New Roman"/>
              </a:rPr>
              <a:t>(</a:t>
            </a:r>
            <a:r>
              <a:rPr lang="el-GR" sz="1800" b="1" dirty="0" smtClean="0">
                <a:solidFill>
                  <a:srgbClr val="6E615D"/>
                </a:solidFill>
                <a:latin typeface="Times New Roman"/>
                <a:cs typeface="Times New Roman"/>
              </a:rPr>
              <a:t>γ</a:t>
            </a:r>
            <a:r>
              <a:rPr lang="en-US" sz="1800" b="1" dirty="0" smtClean="0">
                <a:solidFill>
                  <a:srgbClr val="6E615D"/>
                </a:solidFill>
                <a:latin typeface="Myriad Pro"/>
                <a:cs typeface="Times New Roman"/>
              </a:rPr>
              <a:t>-</a:t>
            </a:r>
            <a:r>
              <a:rPr lang="en-US" sz="1800" dirty="0" smtClean="0">
                <a:solidFill>
                  <a:srgbClr val="6E615D"/>
                </a:solidFill>
                <a:latin typeface="Myriad Pro"/>
                <a:cs typeface="Times New Roman"/>
              </a:rPr>
              <a:t>emitter)</a:t>
            </a:r>
            <a:endParaRPr lang="en-US" sz="1800" dirty="0">
              <a:latin typeface="Myriad Pro"/>
            </a:endParaRPr>
          </a:p>
        </p:txBody>
      </p:sp>
      <p:pic>
        <p:nvPicPr>
          <p:cNvPr id="16" name="Picture 15" descr="Fr-213 decay scheme-cropped.jpg"/>
          <p:cNvPicPr>
            <a:picLocks noChangeAspect="1"/>
          </p:cNvPicPr>
          <p:nvPr/>
        </p:nvPicPr>
        <p:blipFill>
          <a:blip r:embed="rId2"/>
          <a:srcRect r="702" b="56727"/>
          <a:stretch>
            <a:fillRect/>
          </a:stretch>
        </p:blipFill>
        <p:spPr>
          <a:xfrm>
            <a:off x="2681606" y="4668302"/>
            <a:ext cx="3551943" cy="1889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Oval 16"/>
          <p:cNvSpPr/>
          <p:nvPr/>
        </p:nvSpPr>
        <p:spPr>
          <a:xfrm>
            <a:off x="2510337" y="5817838"/>
            <a:ext cx="1879382" cy="793630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30910" y="4292270"/>
            <a:ext cx="56821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aseline="30000" dirty="0" smtClean="0">
                <a:solidFill>
                  <a:srgbClr val="695C4C"/>
                </a:solidFill>
                <a:latin typeface="Myriad Pro"/>
                <a:cs typeface="Times New Roman"/>
              </a:rPr>
              <a:t>209</a:t>
            </a:r>
            <a:r>
              <a:rPr lang="en-US" dirty="0" smtClean="0">
                <a:solidFill>
                  <a:srgbClr val="695C4C"/>
                </a:solidFill>
                <a:latin typeface="Myriad Pro"/>
                <a:cs typeface="Times New Roman"/>
              </a:rPr>
              <a:t>At collected from </a:t>
            </a:r>
            <a:r>
              <a:rPr lang="en-US" baseline="30000" dirty="0" smtClean="0">
                <a:solidFill>
                  <a:srgbClr val="695C4C"/>
                </a:solidFill>
                <a:latin typeface="Myriad Pro"/>
                <a:cs typeface="Times New Roman"/>
              </a:rPr>
              <a:t>213</a:t>
            </a:r>
            <a:r>
              <a:rPr lang="en-US" dirty="0" smtClean="0">
                <a:solidFill>
                  <a:srgbClr val="695C4C"/>
                </a:solidFill>
                <a:latin typeface="Myriad Pro"/>
                <a:cs typeface="Times New Roman"/>
              </a:rPr>
              <a:t>Fr ion beams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757093" y="1189339"/>
            <a:ext cx="56298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aseline="30000" dirty="0" smtClean="0">
                <a:solidFill>
                  <a:srgbClr val="695C4C"/>
                </a:solidFill>
                <a:latin typeface="Myriad Pro"/>
                <a:cs typeface="Times New Roman"/>
              </a:rPr>
              <a:t>209</a:t>
            </a:r>
            <a:r>
              <a:rPr lang="en-US" dirty="0" smtClean="0">
                <a:solidFill>
                  <a:srgbClr val="695C4C"/>
                </a:solidFill>
                <a:latin typeface="Myriad Pro"/>
                <a:cs typeface="Times New Roman"/>
              </a:rPr>
              <a:t>At identified as novel SPECT isotope</a:t>
            </a:r>
          </a:p>
        </p:txBody>
      </p:sp>
      <p:sp>
        <p:nvSpPr>
          <p:cNvPr id="38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32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752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Ion beams of therapeutic </a:t>
            </a:r>
            <a:r>
              <a:rPr lang="el-GR" dirty="0" smtClean="0">
                <a:latin typeface="Times New Roman"/>
                <a:cs typeface="Times New Roman"/>
              </a:rPr>
              <a:t>α</a:t>
            </a:r>
            <a:r>
              <a:rPr lang="en-US" dirty="0" smtClean="0"/>
              <a:t>-emitters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823870"/>
              </p:ext>
            </p:extLst>
          </p:nvPr>
        </p:nvGraphicFramePr>
        <p:xfrm>
          <a:off x="155274" y="1180460"/>
          <a:ext cx="8853321" cy="545403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31985"/>
                <a:gridCol w="2812211"/>
                <a:gridCol w="4609125"/>
              </a:tblGrid>
              <a:tr h="54128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Isotope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1</a:t>
                      </a:r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st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 Ionization energy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Ion Source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400356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TANTALUM TARGET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88545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149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Tb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5.86 </a:t>
                      </a:r>
                      <a:r>
                        <a:rPr lang="en-US" sz="2000" dirty="0" err="1" smtClean="0">
                          <a:solidFill>
                            <a:srgbClr val="4F4946"/>
                          </a:solidFill>
                          <a:latin typeface="+mj-lt"/>
                        </a:rPr>
                        <a:t>eV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Re</a:t>
                      </a:r>
                      <a:r>
                        <a:rPr lang="en-US" sz="2000" baseline="0" dirty="0" smtClean="0">
                          <a:solidFill>
                            <a:srgbClr val="4F4946"/>
                          </a:solidFill>
                          <a:latin typeface="+mj-lt"/>
                        </a:rPr>
                        <a:t> surface ionizing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414068"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URANIUM TARGET: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758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211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>
                          <a:solidFill>
                            <a:srgbClr val="4F4946"/>
                          </a:solidFill>
                          <a:latin typeface="+mj-lt"/>
                        </a:rPr>
                        <a:t>9.54 </a:t>
                      </a:r>
                      <a:r>
                        <a:rPr lang="en-US" sz="2000" baseline="0" dirty="0" err="1" smtClean="0">
                          <a:solidFill>
                            <a:srgbClr val="4F4946"/>
                          </a:solidFill>
                          <a:latin typeface="+mj-lt"/>
                        </a:rPr>
                        <a:t>eV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>
                          <a:solidFill>
                            <a:srgbClr val="4F4946"/>
                          </a:solidFill>
                          <a:latin typeface="+mj-lt"/>
                        </a:rPr>
                        <a:t>Plasma/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Resonance</a:t>
                      </a:r>
                      <a:r>
                        <a:rPr lang="en-US" sz="2000" baseline="0" dirty="0" smtClean="0">
                          <a:solidFill>
                            <a:srgbClr val="4F4946"/>
                          </a:solidFill>
                          <a:latin typeface="+mj-lt"/>
                        </a:rPr>
                        <a:t> ionization laser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4403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212/213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Bi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7.29 </a:t>
                      </a:r>
                      <a:r>
                        <a:rPr lang="en-US" sz="2000" dirty="0" err="1" smtClean="0">
                          <a:solidFill>
                            <a:srgbClr val="4F4946"/>
                          </a:solidFill>
                          <a:latin typeface="+mj-lt"/>
                        </a:rPr>
                        <a:t>eV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Plasma</a:t>
                      </a:r>
                      <a:r>
                        <a:rPr lang="en-US" sz="2000" baseline="0" dirty="0" smtClean="0">
                          <a:solidFill>
                            <a:srgbClr val="4F4946"/>
                          </a:solidFill>
                          <a:latin typeface="+mj-lt"/>
                        </a:rPr>
                        <a:t> (aka FEBIAD)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41281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223/225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Ra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5.28 </a:t>
                      </a:r>
                      <a:r>
                        <a:rPr lang="en-US" sz="2000" dirty="0" err="1" smtClean="0">
                          <a:solidFill>
                            <a:srgbClr val="4F4946"/>
                          </a:solidFill>
                          <a:latin typeface="+mj-lt"/>
                        </a:rPr>
                        <a:t>eV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Re</a:t>
                      </a:r>
                      <a:r>
                        <a:rPr lang="en-US" sz="2000" baseline="0" dirty="0" smtClean="0">
                          <a:solidFill>
                            <a:srgbClr val="4F4946"/>
                          </a:solidFill>
                          <a:latin typeface="+mj-lt"/>
                        </a:rPr>
                        <a:t> surface ionizing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769369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225</a:t>
                      </a: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Ac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5.28 </a:t>
                      </a:r>
                      <a:r>
                        <a:rPr lang="en-US" sz="2000" dirty="0" err="1" smtClean="0">
                          <a:solidFill>
                            <a:srgbClr val="4F4946"/>
                          </a:solidFill>
                          <a:latin typeface="+mj-lt"/>
                        </a:rPr>
                        <a:t>eV</a:t>
                      </a:r>
                      <a:endParaRPr lang="en-US" sz="2000" dirty="0" smtClean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Re</a:t>
                      </a:r>
                      <a:r>
                        <a:rPr lang="en-US" sz="2000" baseline="0" dirty="0" smtClean="0">
                          <a:solidFill>
                            <a:srgbClr val="4F4946"/>
                          </a:solidFill>
                          <a:latin typeface="+mj-lt"/>
                        </a:rPr>
                        <a:t> surface ionizing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45056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Note:</a:t>
                      </a:r>
                      <a:endParaRPr lang="en-US" sz="200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41281">
                <a:tc>
                  <a:txBody>
                    <a:bodyPr/>
                    <a:lstStyle/>
                    <a:p>
                      <a:pPr algn="ctr"/>
                      <a:r>
                        <a:rPr lang="en-US" sz="2000" b="0" baseline="30000" dirty="0" smtClean="0">
                          <a:solidFill>
                            <a:srgbClr val="4F4946"/>
                          </a:solidFill>
                          <a:latin typeface="+mj-lt"/>
                        </a:rPr>
                        <a:t>211/213</a:t>
                      </a:r>
                      <a:r>
                        <a:rPr lang="en-US" sz="2000" b="0" dirty="0" smtClean="0">
                          <a:solidFill>
                            <a:srgbClr val="4F4946"/>
                          </a:solidFill>
                          <a:latin typeface="+mj-lt"/>
                        </a:rPr>
                        <a:t>Fr</a:t>
                      </a:r>
                      <a:endParaRPr lang="en-US" sz="2000" b="0" dirty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4F4946"/>
                          </a:solidFill>
                          <a:latin typeface="+mj-lt"/>
                        </a:rPr>
                        <a:t>3.94 </a:t>
                      </a:r>
                      <a:r>
                        <a:rPr lang="en-US" sz="2000" b="1" dirty="0" err="1" smtClean="0">
                          <a:solidFill>
                            <a:srgbClr val="4F4946"/>
                          </a:solidFill>
                          <a:latin typeface="+mj-lt"/>
                        </a:rPr>
                        <a:t>eV</a:t>
                      </a:r>
                      <a:endParaRPr lang="en-US" sz="2000" b="1" dirty="0" smtClean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4F4946"/>
                          </a:solidFill>
                          <a:latin typeface="+mj-lt"/>
                        </a:rPr>
                        <a:t>Re</a:t>
                      </a:r>
                      <a:r>
                        <a:rPr lang="en-US" sz="2000" b="0" baseline="0" dirty="0" smtClean="0">
                          <a:solidFill>
                            <a:srgbClr val="4F4946"/>
                          </a:solidFill>
                          <a:latin typeface="+mj-lt"/>
                        </a:rPr>
                        <a:t> surface ionizing </a:t>
                      </a:r>
                      <a:r>
                        <a:rPr lang="en-US" sz="2000" b="1" baseline="0" dirty="0" smtClean="0">
                          <a:solidFill>
                            <a:srgbClr val="4F4946"/>
                          </a:solidFill>
                          <a:latin typeface="+mj-lt"/>
                        </a:rPr>
                        <a:t>(Most Intense!)</a:t>
                      </a:r>
                      <a:endParaRPr lang="en-US" sz="2000" b="1" dirty="0" smtClean="0">
                        <a:solidFill>
                          <a:srgbClr val="4F4946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17254" y="6107504"/>
            <a:ext cx="4330460" cy="603849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0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441" y="289470"/>
            <a:ext cx="7229475" cy="606425"/>
          </a:xfrm>
        </p:spPr>
        <p:txBody>
          <a:bodyPr/>
          <a:lstStyle/>
          <a:p>
            <a:r>
              <a:rPr lang="en-US" dirty="0" smtClean="0"/>
              <a:t>ISOL pilot study: </a:t>
            </a:r>
            <a:r>
              <a:rPr lang="en-US" baseline="30000" dirty="0"/>
              <a:t>209</a:t>
            </a:r>
            <a:r>
              <a:rPr lang="en-US" dirty="0"/>
              <a:t>At</a:t>
            </a:r>
          </a:p>
        </p:txBody>
      </p:sp>
      <p:pic>
        <p:nvPicPr>
          <p:cNvPr id="17" name="Picture 16" descr="Graphic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2442" y="1623322"/>
            <a:ext cx="7568958" cy="484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21"/>
          <p:cNvSpPr/>
          <p:nvPr/>
        </p:nvSpPr>
        <p:spPr>
          <a:xfrm>
            <a:off x="774670" y="1623322"/>
            <a:ext cx="28977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4F4946"/>
                </a:solidFill>
                <a:latin typeface="+mj-lt"/>
              </a:rPr>
              <a:t>Implantation chamber</a:t>
            </a:r>
          </a:p>
        </p:txBody>
      </p:sp>
      <p:pic>
        <p:nvPicPr>
          <p:cNvPr id="21" name="Picture 20" descr="foil-bracket-simplified.jpg"/>
          <p:cNvPicPr>
            <a:picLocks noChangeAspect="1"/>
          </p:cNvPicPr>
          <p:nvPr/>
        </p:nvPicPr>
        <p:blipFill>
          <a:blip r:embed="rId4"/>
          <a:srcRect l="37429" t="5238" r="31333" b="37619"/>
          <a:stretch>
            <a:fillRect/>
          </a:stretch>
        </p:blipFill>
        <p:spPr>
          <a:xfrm>
            <a:off x="139700" y="4031346"/>
            <a:ext cx="1955800" cy="26832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13" descr="20130930_095210.jpg"/>
          <p:cNvPicPr>
            <a:picLocks noChangeAspect="1"/>
          </p:cNvPicPr>
          <p:nvPr/>
        </p:nvPicPr>
        <p:blipFill>
          <a:blip r:embed="rId5"/>
          <a:srcRect l="32797" t="42501" r="39703" b="17500"/>
          <a:stretch>
            <a:fillRect/>
          </a:stretch>
        </p:blipFill>
        <p:spPr>
          <a:xfrm rot="16200000">
            <a:off x="6543771" y="1228396"/>
            <a:ext cx="2427312" cy="2647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 descr="SRIM-211Fr-28keV-10000ions-ionRangeHis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925" y="2398134"/>
            <a:ext cx="1729233" cy="1533008"/>
          </a:xfrm>
          <a:prstGeom prst="rect">
            <a:avLst/>
          </a:prstGeom>
        </p:spPr>
      </p:pic>
      <p:sp>
        <p:nvSpPr>
          <p:cNvPr id="20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34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60113" y="6472124"/>
            <a:ext cx="522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800" dirty="0" smtClean="0">
                <a:solidFill>
                  <a:srgbClr val="4F4946"/>
                </a:solidFill>
              </a:rPr>
              <a:t>Credit to: Peter Kunz, TRIUMF</a:t>
            </a:r>
            <a:endParaRPr lang="en-CA" sz="1800" dirty="0">
              <a:solidFill>
                <a:srgbClr val="4F49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392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From bench to (pre-clinical) bedside</a:t>
            </a:r>
            <a:endParaRPr lang="en-CA" dirty="0"/>
          </a:p>
        </p:txBody>
      </p:sp>
      <p:sp>
        <p:nvSpPr>
          <p:cNvPr id="8" name="Rectangle 7"/>
          <p:cNvSpPr/>
          <p:nvPr/>
        </p:nvSpPr>
        <p:spPr>
          <a:xfrm>
            <a:off x="669123" y="1190568"/>
            <a:ext cx="36939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sz="2000" baseline="30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ions/s of </a:t>
            </a:r>
            <a:r>
              <a:rPr lang="en-US" sz="2000" baseline="30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213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Fr collected for up to 9.5 h</a:t>
            </a:r>
          </a:p>
        </p:txBody>
      </p:sp>
      <p:sp>
        <p:nvSpPr>
          <p:cNvPr id="9" name="Rectangle 8"/>
          <p:cNvSpPr/>
          <p:nvPr/>
        </p:nvSpPr>
        <p:spPr>
          <a:xfrm>
            <a:off x="259102" y="2113323"/>
            <a:ext cx="4513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aseline="30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209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At recovered by dissolving </a:t>
            </a:r>
            <a:r>
              <a:rPr lang="en-US" sz="20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NaCl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targets in 0.1 N </a:t>
            </a:r>
            <a:r>
              <a:rPr lang="en-US" sz="20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NaOH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(&lt; 300 µL)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2589" y="3099578"/>
            <a:ext cx="35269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Up to 8.9 </a:t>
            </a:r>
            <a:r>
              <a:rPr lang="en-US" sz="20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mCi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aseline="30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209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(EOB)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(Measured by </a:t>
            </a:r>
            <a:r>
              <a:rPr lang="el-GR" sz="1600" dirty="0" smtClean="0">
                <a:solidFill>
                  <a:schemeClr val="tx2"/>
                </a:solidFill>
                <a:latin typeface="Times New Roman"/>
                <a:cs typeface="Times New Roman"/>
              </a:rPr>
              <a:t>γ</a:t>
            </a: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-ray</a:t>
            </a:r>
            <a:r>
              <a:rPr lang="en-US" sz="1600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spectroscopy)</a:t>
            </a:r>
            <a:endParaRPr lang="en-US" sz="20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516074" y="1848048"/>
            <a:ext cx="0" cy="323652"/>
          </a:xfrm>
          <a:prstGeom prst="straightConnector1">
            <a:avLst/>
          </a:prstGeom>
          <a:ln w="41275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M00314-209At-mAbandfree123I-1h-80keVand159keV-combined.png"/>
          <p:cNvPicPr>
            <a:picLocks noChangeAspect="1"/>
          </p:cNvPicPr>
          <p:nvPr/>
        </p:nvPicPr>
        <p:blipFill rotWithShape="1">
          <a:blip r:embed="rId2"/>
          <a:srcRect l="47760" t="6827" r="33526"/>
          <a:stretch/>
        </p:blipFill>
        <p:spPr>
          <a:xfrm>
            <a:off x="5537200" y="1190568"/>
            <a:ext cx="3517900" cy="5603370"/>
          </a:xfrm>
          <a:prstGeom prst="rect">
            <a:avLst/>
          </a:prstGeom>
        </p:spPr>
      </p:pic>
      <p:pic>
        <p:nvPicPr>
          <p:cNvPr id="14" name="Picture 13" descr="SPECTRUM-209At-mAb_and_123I-September16t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47" y="4789836"/>
            <a:ext cx="5277853" cy="1948201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457200" y="4766181"/>
            <a:ext cx="204536" cy="1097562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32347" y="4389726"/>
            <a:ext cx="26148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baseline="30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209</a:t>
            </a:r>
            <a:r>
              <a:rPr lang="en-US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At: 80 </a:t>
            </a:r>
            <a:r>
              <a:rPr lang="en-US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keV</a:t>
            </a:r>
            <a:r>
              <a:rPr lang="en-US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peak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598165" y="4955132"/>
            <a:ext cx="16273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209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 + </a:t>
            </a:r>
            <a:r>
              <a:rPr lang="en-US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123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/>
          <p:cNvCxnSpPr>
            <a:stCxn id="14" idx="0"/>
          </p:cNvCxnSpPr>
          <p:nvPr/>
        </p:nvCxnSpPr>
        <p:spPr>
          <a:xfrm flipH="1">
            <a:off x="1304365" y="4789836"/>
            <a:ext cx="1466909" cy="396128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618690" y="4366071"/>
            <a:ext cx="26068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baseline="30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123</a:t>
            </a:r>
            <a:r>
              <a:rPr lang="en-US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I: 159 </a:t>
            </a:r>
            <a:r>
              <a:rPr lang="en-US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keV</a:t>
            </a:r>
            <a:r>
              <a:rPr lang="en-US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peak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516074" y="2824876"/>
            <a:ext cx="0" cy="323652"/>
          </a:xfrm>
          <a:prstGeom prst="straightConnector1">
            <a:avLst/>
          </a:prstGeom>
          <a:ln w="41275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516074" y="3741527"/>
            <a:ext cx="0" cy="323652"/>
          </a:xfrm>
          <a:prstGeom prst="straightConnector1">
            <a:avLst/>
          </a:prstGeom>
          <a:ln w="41275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766304" y="3999909"/>
            <a:ext cx="35269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Labeling Chemistry</a:t>
            </a:r>
            <a:endParaRPr lang="en-US" sz="20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56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3"/>
          </a:xfrm>
        </p:spPr>
        <p:txBody>
          <a:bodyPr>
            <a:noAutofit/>
          </a:bodyPr>
          <a:lstStyle/>
          <a:p>
            <a:r>
              <a:rPr lang="en-US" sz="2800" baseline="30000" dirty="0" smtClean="0"/>
              <a:t>211</a:t>
            </a:r>
            <a:r>
              <a:rPr lang="en-US" sz="2800" dirty="0" smtClean="0"/>
              <a:t>Rn/</a:t>
            </a:r>
            <a:r>
              <a:rPr lang="en-US" sz="2800" baseline="30000" dirty="0" smtClean="0"/>
              <a:t>211</a:t>
            </a:r>
            <a:r>
              <a:rPr lang="en-US" sz="2800" dirty="0" smtClean="0"/>
              <a:t>At  generator system from</a:t>
            </a:r>
            <a:br>
              <a:rPr lang="en-US" sz="2800" dirty="0" smtClean="0"/>
            </a:br>
            <a:r>
              <a:rPr lang="en-US" sz="2800" baseline="30000" dirty="0" smtClean="0"/>
              <a:t>211</a:t>
            </a:r>
            <a:r>
              <a:rPr lang="en-US" sz="2800" dirty="0" smtClean="0"/>
              <a:t>Fr ion beams (&gt;10</a:t>
            </a:r>
            <a:r>
              <a:rPr lang="en-US" sz="2800" baseline="30000" dirty="0" smtClean="0"/>
              <a:t>9</a:t>
            </a:r>
            <a:r>
              <a:rPr lang="en-US" sz="2800" dirty="0" smtClean="0"/>
              <a:t> ions/s)</a:t>
            </a:r>
            <a:endParaRPr lang="en-US" sz="2800" dirty="0"/>
          </a:p>
        </p:txBody>
      </p:sp>
      <p:pic>
        <p:nvPicPr>
          <p:cNvPr id="5" name="Picture 4" descr="Fr-211-decay-scheme.jpg"/>
          <p:cNvPicPr>
            <a:picLocks noChangeAspect="1"/>
          </p:cNvPicPr>
          <p:nvPr/>
        </p:nvPicPr>
        <p:blipFill>
          <a:blip r:embed="rId2"/>
          <a:srcRect l="2858" t="4248" b="966"/>
          <a:stretch>
            <a:fillRect/>
          </a:stretch>
        </p:blipFill>
        <p:spPr>
          <a:xfrm>
            <a:off x="4977648" y="1697301"/>
            <a:ext cx="3408069" cy="3209236"/>
          </a:xfrm>
          <a:prstGeom prst="rect">
            <a:avLst/>
          </a:prstGeom>
        </p:spPr>
      </p:pic>
      <p:pic>
        <p:nvPicPr>
          <p:cNvPr id="14" name="Picture 13" descr="Rn-211-decay-generator.png"/>
          <p:cNvPicPr>
            <a:picLocks noChangeAspect="1"/>
          </p:cNvPicPr>
          <p:nvPr/>
        </p:nvPicPr>
        <p:blipFill>
          <a:blip r:embed="rId3">
            <a:lum bright="-11000" contrast="6000"/>
          </a:blip>
          <a:srcRect l="51500" r="11500"/>
          <a:stretch>
            <a:fillRect/>
          </a:stretch>
        </p:blipFill>
        <p:spPr>
          <a:xfrm>
            <a:off x="375424" y="2489902"/>
            <a:ext cx="3902927" cy="3148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Oval 14"/>
          <p:cNvSpPr/>
          <p:nvPr/>
        </p:nvSpPr>
        <p:spPr>
          <a:xfrm>
            <a:off x="4672360" y="2283269"/>
            <a:ext cx="1271239" cy="1314862"/>
          </a:xfrm>
          <a:prstGeom prst="ellipse">
            <a:avLst/>
          </a:prstGeom>
          <a:noFill/>
          <a:ln w="28575">
            <a:solidFill>
              <a:srgbClr val="1F5D9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14868" y="1828800"/>
            <a:ext cx="4739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800" baseline="30000" dirty="0" smtClean="0">
                <a:solidFill>
                  <a:srgbClr val="695C4C"/>
                </a:solidFill>
                <a:latin typeface="Myriad Pro"/>
                <a:cs typeface="Times New Roman"/>
              </a:rPr>
              <a:t>211</a:t>
            </a:r>
            <a:r>
              <a:rPr lang="en-US" sz="1800" dirty="0" smtClean="0">
                <a:solidFill>
                  <a:srgbClr val="695C4C"/>
                </a:solidFill>
                <a:latin typeface="Myriad Pro"/>
                <a:cs typeface="Times New Roman"/>
              </a:rPr>
              <a:t>Rn/</a:t>
            </a:r>
            <a:r>
              <a:rPr lang="en-US" sz="1800" baseline="30000" dirty="0" smtClean="0">
                <a:solidFill>
                  <a:srgbClr val="695C4C"/>
                </a:solidFill>
                <a:latin typeface="Myriad Pro"/>
                <a:cs typeface="Times New Roman"/>
              </a:rPr>
              <a:t>211</a:t>
            </a:r>
            <a:r>
              <a:rPr lang="en-US" sz="1800" dirty="0" smtClean="0">
                <a:solidFill>
                  <a:srgbClr val="695C4C"/>
                </a:solidFill>
                <a:latin typeface="Myriad Pro"/>
                <a:cs typeface="Times New Roman"/>
              </a:rPr>
              <a:t>At  generator could increase </a:t>
            </a:r>
            <a:r>
              <a:rPr lang="en-US" sz="1800" baseline="30000" dirty="0" smtClean="0">
                <a:solidFill>
                  <a:srgbClr val="695C4C"/>
                </a:solidFill>
                <a:latin typeface="Myriad Pro"/>
                <a:cs typeface="Times New Roman"/>
              </a:rPr>
              <a:t>211</a:t>
            </a:r>
            <a:r>
              <a:rPr lang="en-US" sz="1800" dirty="0" smtClean="0">
                <a:solidFill>
                  <a:srgbClr val="695C4C"/>
                </a:solidFill>
                <a:latin typeface="Myriad Pro"/>
                <a:cs typeface="Times New Roman"/>
              </a:rPr>
              <a:t>At supply and opportunities for distribution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4705814" y="1067892"/>
            <a:ext cx="40590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800" dirty="0" smtClean="0">
                <a:solidFill>
                  <a:srgbClr val="695C4C"/>
                </a:solidFill>
                <a:latin typeface="Myriad Pro"/>
                <a:cs typeface="Times New Roman"/>
              </a:rPr>
              <a:t>The </a:t>
            </a:r>
            <a:r>
              <a:rPr lang="en-US" sz="1800" baseline="30000" dirty="0" smtClean="0">
                <a:solidFill>
                  <a:srgbClr val="695C4C"/>
                </a:solidFill>
                <a:latin typeface="Myriad Pro"/>
                <a:cs typeface="Times New Roman"/>
              </a:rPr>
              <a:t>211</a:t>
            </a:r>
            <a:r>
              <a:rPr lang="en-US" sz="1800" dirty="0" smtClean="0">
                <a:solidFill>
                  <a:srgbClr val="695C4C"/>
                </a:solidFill>
                <a:latin typeface="Myriad Pro"/>
                <a:cs typeface="Times New Roman"/>
              </a:rPr>
              <a:t>Fr decay chain provided a novel approach to </a:t>
            </a:r>
            <a:r>
              <a:rPr lang="en-US" sz="1800" baseline="30000" dirty="0" smtClean="0">
                <a:solidFill>
                  <a:srgbClr val="695C4C"/>
                </a:solidFill>
                <a:latin typeface="Myriad Pro"/>
                <a:cs typeface="Times New Roman"/>
              </a:rPr>
              <a:t>211</a:t>
            </a:r>
            <a:r>
              <a:rPr lang="en-US" sz="1800" dirty="0" smtClean="0">
                <a:solidFill>
                  <a:srgbClr val="695C4C"/>
                </a:solidFill>
                <a:latin typeface="Myriad Pro"/>
                <a:cs typeface="Times New Roman"/>
              </a:rPr>
              <a:t>Rn production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4668642" y="4922497"/>
            <a:ext cx="4059045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800" baseline="30000" dirty="0" smtClean="0">
                <a:solidFill>
                  <a:srgbClr val="695C4C"/>
                </a:solidFill>
                <a:latin typeface="Myriad Pro"/>
                <a:cs typeface="Times New Roman"/>
              </a:rPr>
              <a:t>211</a:t>
            </a:r>
            <a:r>
              <a:rPr lang="en-US" sz="1800" dirty="0" smtClean="0">
                <a:solidFill>
                  <a:srgbClr val="695C4C"/>
                </a:solidFill>
                <a:latin typeface="Myriad Pro"/>
                <a:cs typeface="Times New Roman"/>
              </a:rPr>
              <a:t>Rn was isolated in </a:t>
            </a:r>
            <a:r>
              <a:rPr lang="en-US" sz="1800" dirty="0" err="1" smtClean="0">
                <a:solidFill>
                  <a:srgbClr val="695C4C"/>
                </a:solidFill>
                <a:latin typeface="Myriad Pro"/>
                <a:cs typeface="Times New Roman"/>
              </a:rPr>
              <a:t>dodecane</a:t>
            </a:r>
            <a:r>
              <a:rPr lang="en-US" sz="1800" dirty="0" smtClean="0">
                <a:solidFill>
                  <a:srgbClr val="695C4C"/>
                </a:solidFill>
                <a:latin typeface="Myriad Pro"/>
                <a:cs typeface="Times New Roman"/>
              </a:rPr>
              <a:t>,</a:t>
            </a:r>
          </a:p>
          <a:p>
            <a:pPr lvl="0" algn="ctr"/>
            <a:r>
              <a:rPr lang="en-US" sz="1800" dirty="0" smtClean="0">
                <a:solidFill>
                  <a:srgbClr val="695C4C"/>
                </a:solidFill>
                <a:latin typeface="Myriad Pro"/>
                <a:cs typeface="Times New Roman"/>
              </a:rPr>
              <a:t> other radioactive inventory was washed away with aqueous solution</a:t>
            </a:r>
          </a:p>
          <a:p>
            <a:pPr lvl="0" algn="ctr"/>
            <a:endParaRPr lang="en-US" sz="1400" dirty="0" smtClean="0">
              <a:solidFill>
                <a:srgbClr val="695C4C"/>
              </a:solidFill>
              <a:latin typeface="Myriad Pro"/>
              <a:cs typeface="Times New Roman"/>
            </a:endParaRPr>
          </a:p>
          <a:p>
            <a:pPr lvl="0" algn="ctr"/>
            <a:endParaRPr lang="en-US" sz="1400" dirty="0" smtClean="0">
              <a:solidFill>
                <a:srgbClr val="695C4C"/>
              </a:solidFill>
              <a:latin typeface="Myriad Pro"/>
              <a:cs typeface="Times New Roman"/>
            </a:endParaRPr>
          </a:p>
          <a:p>
            <a:pPr lvl="0" algn="ctr"/>
            <a:r>
              <a:rPr lang="en-US" sz="1600" baseline="30000" dirty="0" smtClean="0">
                <a:solidFill>
                  <a:srgbClr val="695C4C"/>
                </a:solidFill>
                <a:latin typeface="Myriad Pro"/>
                <a:cs typeface="Times New Roman"/>
              </a:rPr>
              <a:t>211</a:t>
            </a:r>
            <a:r>
              <a:rPr lang="en-US" sz="1600" dirty="0" smtClean="0">
                <a:solidFill>
                  <a:srgbClr val="695C4C"/>
                </a:solidFill>
                <a:latin typeface="Myriad Pro"/>
                <a:cs typeface="Times New Roman"/>
              </a:rPr>
              <a:t>At progeny recovered </a:t>
            </a:r>
          </a:p>
          <a:p>
            <a:pPr lvl="0" algn="ctr"/>
            <a:r>
              <a:rPr lang="en-US" sz="1600" dirty="0" smtClean="0">
                <a:solidFill>
                  <a:srgbClr val="695C4C"/>
                </a:solidFill>
                <a:latin typeface="Myriad Pro"/>
                <a:cs typeface="Times New Roman"/>
              </a:rPr>
              <a:t>after several hours of grow-in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668430" y="5809786"/>
            <a:ext cx="0" cy="401444"/>
          </a:xfrm>
          <a:prstGeom prst="straightConnector1">
            <a:avLst/>
          </a:prstGeom>
          <a:ln w="38100">
            <a:solidFill>
              <a:srgbClr val="1F5D9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36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278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aseline="30000" dirty="0" smtClean="0"/>
              <a:t>211</a:t>
            </a:r>
            <a:r>
              <a:rPr lang="en-US" dirty="0" smtClean="0"/>
              <a:t>Rn isolation design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848711" y="1091778"/>
            <a:ext cx="3295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0" hangingPunct="0">
              <a:spcBef>
                <a:spcPts val="0"/>
              </a:spcBef>
            </a:pPr>
            <a:r>
              <a:rPr lang="en-US" sz="2000" b="1" kern="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Implant </a:t>
            </a:r>
            <a:r>
              <a:rPr lang="en-US" sz="2000" b="1" kern="0" baseline="3000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211</a:t>
            </a:r>
            <a:r>
              <a:rPr lang="en-US" sz="2000" b="1" kern="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Fr in </a:t>
            </a:r>
            <a:r>
              <a:rPr lang="en-US" sz="2000" b="1" kern="0" dirty="0" err="1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NaCl</a:t>
            </a:r>
            <a:r>
              <a:rPr lang="en-US" sz="2000" b="1" kern="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5943599" y="1968799"/>
            <a:ext cx="31486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0" hangingPunct="0">
              <a:spcBef>
                <a:spcPts val="0"/>
              </a:spcBef>
            </a:pPr>
            <a:r>
              <a:rPr lang="en-US" sz="2000" kern="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Submerge target in </a:t>
            </a:r>
            <a:r>
              <a:rPr lang="en-US" sz="2000" kern="0" dirty="0" err="1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dodecane</a:t>
            </a:r>
            <a:endParaRPr lang="en-US" sz="2000" kern="0" dirty="0" smtClean="0">
              <a:solidFill>
                <a:schemeClr val="tx2"/>
              </a:solidFill>
              <a:latin typeface="+mj-lt"/>
              <a:ea typeface="ＭＳ Ｐゴシック" pitchFamily="-109" charset="-128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43599" y="3087356"/>
            <a:ext cx="31486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0" hangingPunct="0">
              <a:spcBef>
                <a:spcPts val="0"/>
              </a:spcBef>
            </a:pPr>
            <a:r>
              <a:rPr lang="en-US" sz="2000" kern="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Dissolve </a:t>
            </a:r>
            <a:r>
              <a:rPr lang="en-US" sz="2000" kern="0" dirty="0" err="1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NaCl</a:t>
            </a:r>
            <a:r>
              <a:rPr lang="en-US" sz="2000" kern="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 </a:t>
            </a:r>
          </a:p>
          <a:p>
            <a:pPr algn="ctr" defTabSz="914400" eaLnBrk="0" hangingPunct="0">
              <a:spcBef>
                <a:spcPts val="0"/>
              </a:spcBef>
            </a:pPr>
            <a:r>
              <a:rPr lang="en-US" sz="2000" kern="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in dilute </a:t>
            </a:r>
            <a:r>
              <a:rPr lang="en-US" sz="2000" kern="0" dirty="0" err="1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NaOH</a:t>
            </a:r>
            <a:endParaRPr lang="en-US" sz="2000" kern="0" dirty="0" smtClean="0">
              <a:solidFill>
                <a:schemeClr val="tx2"/>
              </a:solidFill>
              <a:latin typeface="+mj-lt"/>
              <a:ea typeface="ＭＳ Ｐゴシック" pitchFamily="-109" charset="-128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43239" y="4240420"/>
            <a:ext cx="34011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0" hangingPunct="0">
              <a:spcBef>
                <a:spcPts val="0"/>
              </a:spcBef>
            </a:pPr>
            <a:r>
              <a:rPr lang="en-US" sz="2000" kern="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Mix and remove aqueous solution (</a:t>
            </a:r>
            <a:r>
              <a:rPr lang="en-US" sz="2000" kern="0" dirty="0" err="1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Pb</a:t>
            </a:r>
            <a:r>
              <a:rPr lang="en-US" sz="2000" kern="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/Bi/At/Po)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943599" y="5396644"/>
            <a:ext cx="31486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0" hangingPunct="0">
              <a:spcBef>
                <a:spcPts val="0"/>
              </a:spcBef>
            </a:pPr>
            <a:r>
              <a:rPr lang="en-US" sz="2000" b="1" kern="0" baseline="3000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211</a:t>
            </a:r>
            <a:r>
              <a:rPr lang="en-US" sz="2000" b="1" kern="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Rn isolated in </a:t>
            </a:r>
            <a:r>
              <a:rPr lang="en-US" sz="2000" b="1" kern="0" dirty="0" err="1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dodecane</a:t>
            </a:r>
            <a:r>
              <a:rPr lang="en-US" sz="2000" b="1" kern="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 →</a:t>
            </a:r>
            <a:r>
              <a:rPr lang="en-US" sz="2000" b="1" kern="0" baseline="3000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211</a:t>
            </a:r>
            <a:r>
              <a:rPr lang="en-US" sz="2000" b="1" kern="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A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7564897" y="1644496"/>
            <a:ext cx="0" cy="414058"/>
          </a:xfrm>
          <a:prstGeom prst="straightConnector1">
            <a:avLst/>
          </a:prstGeom>
          <a:ln w="41275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562020" y="2728558"/>
            <a:ext cx="0" cy="414058"/>
          </a:xfrm>
          <a:prstGeom prst="straightConnector1">
            <a:avLst/>
          </a:prstGeom>
          <a:ln w="41275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593649" y="3864379"/>
            <a:ext cx="0" cy="414058"/>
          </a:xfrm>
          <a:prstGeom prst="straightConnector1">
            <a:avLst/>
          </a:prstGeom>
          <a:ln w="41275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7556266" y="5051959"/>
            <a:ext cx="0" cy="414058"/>
          </a:xfrm>
          <a:prstGeom prst="straightConnector1">
            <a:avLst/>
          </a:prstGeom>
          <a:ln w="41275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899804" y="6214467"/>
            <a:ext cx="4355731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defTabSz="914400" eaLnBrk="0" hangingPunct="0">
              <a:spcBef>
                <a:spcPts val="0"/>
              </a:spcBef>
            </a:pPr>
            <a:r>
              <a:rPr lang="en-US" sz="1400" kern="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Adapted from Maeda et al, 2015 </a:t>
            </a:r>
            <a:r>
              <a:rPr lang="en-US" sz="1400" kern="0" dirty="0" err="1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Radioanal</a:t>
            </a:r>
            <a:r>
              <a:rPr lang="en-US" sz="1400" kern="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 </a:t>
            </a:r>
            <a:r>
              <a:rPr lang="en-US" sz="1400" kern="0" dirty="0" err="1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Nucl</a:t>
            </a:r>
            <a:r>
              <a:rPr lang="en-US" sz="1400" kern="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 </a:t>
            </a:r>
            <a:r>
              <a:rPr lang="en-US" sz="1400" kern="0" dirty="0" err="1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Chem</a:t>
            </a:r>
            <a:r>
              <a:rPr lang="en-US" sz="1400" kern="0" dirty="0" smtClean="0">
                <a:solidFill>
                  <a:schemeClr val="tx2"/>
                </a:solidFill>
                <a:latin typeface="+mj-lt"/>
                <a:ea typeface="ＭＳ Ｐゴシック" pitchFamily="-109" charset="-128"/>
                <a:cs typeface="Times New Roman" pitchFamily="18" charset="0"/>
              </a:rPr>
              <a:t>, 303:1465-1468 (Kanazawa U.)</a:t>
            </a:r>
          </a:p>
        </p:txBody>
      </p:sp>
      <p:pic>
        <p:nvPicPr>
          <p:cNvPr id="14" name="Picture 13" descr="Rn-211 isolation syringe.jpg"/>
          <p:cNvPicPr>
            <a:picLocks noChangeAspect="1"/>
          </p:cNvPicPr>
          <p:nvPr/>
        </p:nvPicPr>
        <p:blipFill>
          <a:blip r:embed="rId2"/>
          <a:srcRect l="3285" r="3888"/>
          <a:stretch>
            <a:fillRect/>
          </a:stretch>
        </p:blipFill>
        <p:spPr>
          <a:xfrm>
            <a:off x="362308" y="1460648"/>
            <a:ext cx="5313872" cy="469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49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Moving on to feasibility of </a:t>
            </a:r>
            <a:r>
              <a:rPr lang="en-CA" sz="3200" baseline="30000" dirty="0" smtClean="0"/>
              <a:t>225</a:t>
            </a:r>
            <a:r>
              <a:rPr lang="en-CA" sz="3200" dirty="0" smtClean="0"/>
              <a:t>Ra/</a:t>
            </a:r>
            <a:r>
              <a:rPr lang="en-CA" sz="3200" baseline="30000" dirty="0" smtClean="0"/>
              <a:t>225</a:t>
            </a:r>
            <a:r>
              <a:rPr lang="en-CA" sz="3200" dirty="0" smtClean="0"/>
              <a:t>Ac</a:t>
            </a:r>
            <a:endParaRPr lang="en-CA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07250" y="6273800"/>
            <a:ext cx="1439863" cy="476250"/>
          </a:xfrm>
        </p:spPr>
        <p:txBody>
          <a:bodyPr/>
          <a:lstStyle/>
          <a:p>
            <a:pPr>
              <a:defRPr/>
            </a:pPr>
            <a:fld id="{46A7D6E3-EA9D-E741-9881-B35FD4502932}" type="slidenum">
              <a:rPr lang="en-US" smtClean="0">
                <a:latin typeface="Myriad Pro"/>
              </a:rPr>
              <a:pPr>
                <a:defRPr/>
              </a:pPr>
              <a:t>38</a:t>
            </a:fld>
            <a:endParaRPr lang="en-US">
              <a:latin typeface="Myriad Pro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1182807"/>
            <a:ext cx="1935905" cy="80521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800" b="1" dirty="0" smtClean="0">
                <a:solidFill>
                  <a:schemeClr val="tx1"/>
                </a:solidFill>
                <a:latin typeface="Myriad Pro"/>
              </a:rPr>
              <a:t>Add</a:t>
            </a:r>
          </a:p>
          <a:p>
            <a:pPr algn="ctr"/>
            <a:r>
              <a:rPr lang="en-CA" sz="1800" dirty="0" smtClean="0">
                <a:solidFill>
                  <a:schemeClr val="tx1"/>
                </a:solidFill>
                <a:latin typeface="Myriad Pro"/>
              </a:rPr>
              <a:t>0.1 ml 0.1 N </a:t>
            </a:r>
            <a:r>
              <a:rPr lang="en-CA" sz="1800" dirty="0" err="1" smtClean="0">
                <a:solidFill>
                  <a:schemeClr val="tx1"/>
                </a:solidFill>
                <a:latin typeface="Myriad Pro"/>
              </a:rPr>
              <a:t>HCl</a:t>
            </a:r>
            <a:r>
              <a:rPr lang="en-CA" sz="1800" dirty="0" smtClean="0">
                <a:solidFill>
                  <a:schemeClr val="tx1"/>
                </a:solidFill>
                <a:latin typeface="Myriad Pro"/>
              </a:rPr>
              <a:t> </a:t>
            </a:r>
            <a:endParaRPr lang="en-CA" sz="1800" dirty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2342866"/>
            <a:ext cx="1935905" cy="57320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800" b="1" dirty="0" smtClean="0">
                <a:solidFill>
                  <a:schemeClr val="tx1"/>
                </a:solidFill>
                <a:latin typeface="Myriad Pro"/>
              </a:rPr>
              <a:t>Evaporate</a:t>
            </a:r>
            <a:endParaRPr lang="en-CA" sz="1800" dirty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3270913"/>
            <a:ext cx="1935905" cy="99628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800" b="1" dirty="0" smtClean="0">
                <a:solidFill>
                  <a:schemeClr val="tx1"/>
                </a:solidFill>
                <a:latin typeface="Myriad Pro"/>
              </a:rPr>
              <a:t>Add and Retrieve</a:t>
            </a:r>
          </a:p>
          <a:p>
            <a:pPr algn="ctr"/>
            <a:r>
              <a:rPr lang="en-CA" sz="1800" dirty="0" smtClean="0">
                <a:solidFill>
                  <a:schemeClr val="tx1"/>
                </a:solidFill>
                <a:latin typeface="Myriad Pro"/>
              </a:rPr>
              <a:t>0.1 ml 0.1N </a:t>
            </a:r>
            <a:r>
              <a:rPr lang="en-CA" sz="1800" dirty="0" err="1" smtClean="0">
                <a:solidFill>
                  <a:schemeClr val="tx1"/>
                </a:solidFill>
                <a:latin typeface="Myriad Pro"/>
              </a:rPr>
              <a:t>HCl</a:t>
            </a:r>
            <a:endParaRPr lang="en-CA" sz="1800" dirty="0">
              <a:solidFill>
                <a:schemeClr val="tx1"/>
              </a:solidFill>
              <a:latin typeface="Myriad Pro"/>
            </a:endParaRPr>
          </a:p>
        </p:txBody>
      </p:sp>
      <p:cxnSp>
        <p:nvCxnSpPr>
          <p:cNvPr id="11" name="Elbow Connector 10"/>
          <p:cNvCxnSpPr>
            <a:stCxn id="7" idx="2"/>
          </p:cNvCxnSpPr>
          <p:nvPr/>
        </p:nvCxnSpPr>
        <p:spPr>
          <a:xfrm rot="5400000">
            <a:off x="1247214" y="2164926"/>
            <a:ext cx="354841" cy="1039"/>
          </a:xfrm>
          <a:prstGeom prst="bentConnector3">
            <a:avLst>
              <a:gd name="adj1" fmla="val 50000"/>
            </a:avLst>
          </a:prstGeom>
          <a:ln w="38100">
            <a:solidFill>
              <a:srgbClr val="695C4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/>
          <p:nvPr/>
        </p:nvCxnSpPr>
        <p:spPr>
          <a:xfrm rot="5400000">
            <a:off x="1246175" y="3092973"/>
            <a:ext cx="354841" cy="1039"/>
          </a:xfrm>
          <a:prstGeom prst="bentConnector3">
            <a:avLst>
              <a:gd name="adj1" fmla="val 50000"/>
            </a:avLst>
          </a:prstGeom>
          <a:ln w="38100">
            <a:solidFill>
              <a:srgbClr val="695C4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9" idx="3"/>
            <a:endCxn id="7" idx="3"/>
          </p:cNvCxnSpPr>
          <p:nvPr/>
        </p:nvCxnSpPr>
        <p:spPr>
          <a:xfrm flipV="1">
            <a:off x="2393105" y="1585416"/>
            <a:ext cx="12700" cy="2183641"/>
          </a:xfrm>
          <a:prstGeom prst="bentConnector3">
            <a:avLst>
              <a:gd name="adj1" fmla="val 1800000"/>
            </a:avLst>
          </a:prstGeom>
          <a:ln w="38100">
            <a:solidFill>
              <a:srgbClr val="695C4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Graph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700" y="1155208"/>
            <a:ext cx="4579267" cy="321359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836313" y="1600363"/>
            <a:ext cx="430887" cy="2028632"/>
          </a:xfrm>
          <a:prstGeom prst="rect">
            <a:avLst/>
          </a:prstGeom>
          <a:solidFill>
            <a:schemeClr val="bg1"/>
          </a:solidFill>
        </p:spPr>
        <p:txBody>
          <a:bodyPr vert="eaVert" wrap="none" rtlCol="0">
            <a:spAutoFit/>
          </a:bodyPr>
          <a:lstStyle/>
          <a:p>
            <a:r>
              <a:rPr lang="en-CA" sz="1600" dirty="0" smtClean="0">
                <a:solidFill>
                  <a:srgbClr val="695C4C"/>
                </a:solidFill>
                <a:latin typeface="Myriad Pro"/>
              </a:rPr>
              <a:t>Residual Activity (</a:t>
            </a:r>
            <a:r>
              <a:rPr lang="en-CA" sz="1600" dirty="0" err="1" smtClean="0">
                <a:solidFill>
                  <a:srgbClr val="695C4C"/>
                </a:solidFill>
                <a:latin typeface="Myriad Pro"/>
              </a:rPr>
              <a:t>Bq</a:t>
            </a:r>
            <a:r>
              <a:rPr lang="en-CA" sz="1600" dirty="0" smtClean="0">
                <a:solidFill>
                  <a:srgbClr val="695C4C"/>
                </a:solidFill>
                <a:latin typeface="Myriad Pro"/>
              </a:rPr>
              <a:t>)</a:t>
            </a:r>
            <a:endParaRPr lang="en-CA" sz="1600" dirty="0">
              <a:solidFill>
                <a:srgbClr val="695C4C"/>
              </a:solidFill>
              <a:latin typeface="Myriad Pro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37426" y="3974068"/>
            <a:ext cx="197201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1600" dirty="0" smtClean="0">
                <a:solidFill>
                  <a:srgbClr val="695C4C"/>
                </a:solidFill>
                <a:latin typeface="Myriad Pro"/>
              </a:rPr>
              <a:t>Evap.-Rinse Cycles</a:t>
            </a:r>
            <a:endParaRPr lang="en-CA" sz="1600" dirty="0">
              <a:solidFill>
                <a:srgbClr val="695C4C"/>
              </a:solidFill>
              <a:latin typeface="Myriad Pro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52800" y="1062335"/>
            <a:ext cx="4859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695C4C"/>
                </a:solidFill>
                <a:latin typeface="Myriad Pro"/>
              </a:rPr>
              <a:t>Extraction using 0.1N </a:t>
            </a:r>
            <a:r>
              <a:rPr lang="en-CA" dirty="0" err="1" smtClean="0">
                <a:solidFill>
                  <a:srgbClr val="695C4C"/>
                </a:solidFill>
                <a:latin typeface="Myriad Pro"/>
              </a:rPr>
              <a:t>HCl</a:t>
            </a:r>
            <a:r>
              <a:rPr lang="en-CA" dirty="0" smtClean="0">
                <a:solidFill>
                  <a:srgbClr val="695C4C"/>
                </a:solidFill>
                <a:latin typeface="Myriad Pro"/>
              </a:rPr>
              <a:t> solution</a:t>
            </a:r>
            <a:endParaRPr lang="en-CA" dirty="0">
              <a:solidFill>
                <a:srgbClr val="695C4C"/>
              </a:solidFill>
              <a:latin typeface="Myriad Pro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2323" y="4230662"/>
            <a:ext cx="3659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695C4C"/>
                </a:solidFill>
                <a:latin typeface="Myriad Pro"/>
              </a:rPr>
              <a:t>Recoil transfer in vacuum</a:t>
            </a:r>
            <a:endParaRPr lang="en-CA" dirty="0">
              <a:solidFill>
                <a:srgbClr val="695C4C"/>
              </a:solidFill>
              <a:latin typeface="Myriad Pro"/>
            </a:endParaRPr>
          </a:p>
        </p:txBody>
      </p:sp>
      <p:pic>
        <p:nvPicPr>
          <p:cNvPr id="22" name="Picture 21" descr="1619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81521" y="5160934"/>
            <a:ext cx="939384" cy="1835624"/>
          </a:xfrm>
          <a:prstGeom prst="rect">
            <a:avLst/>
          </a:prstGeom>
        </p:spPr>
      </p:pic>
      <p:pic>
        <p:nvPicPr>
          <p:cNvPr id="23" name="Picture 22" descr="1619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81521" y="4221549"/>
            <a:ext cx="939384" cy="183562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33401" y="6091535"/>
            <a:ext cx="1160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Myriad Pro"/>
              </a:rPr>
              <a:t>Source</a:t>
            </a:r>
            <a:endParaRPr lang="en-CA" dirty="0">
              <a:latin typeface="Myriad Pr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3401" y="4674104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Myriad Pro"/>
              </a:rPr>
              <a:t>Catcher</a:t>
            </a:r>
            <a:endParaRPr lang="en-CA" dirty="0">
              <a:latin typeface="Myriad Pro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148806" y="5461379"/>
            <a:ext cx="129653" cy="2661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401289" y="5461379"/>
            <a:ext cx="129654" cy="2661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1278459" y="5461379"/>
            <a:ext cx="340156" cy="2661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1694296" y="5461379"/>
            <a:ext cx="102592" cy="2661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UCx12_Ra225_Implantation4_1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0324" y="4775200"/>
            <a:ext cx="3293795" cy="1709835"/>
          </a:xfrm>
          <a:prstGeom prst="rect">
            <a:avLst/>
          </a:prstGeom>
        </p:spPr>
      </p:pic>
      <p:pic>
        <p:nvPicPr>
          <p:cNvPr id="35" name="Picture 34" descr="UCx12_Ra225_implantation4_cover_0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539" y="4749800"/>
            <a:ext cx="3397248" cy="1763539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4868118" y="6361668"/>
            <a:ext cx="1828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dirty="0" smtClean="0">
                <a:solidFill>
                  <a:srgbClr val="695C4C"/>
                </a:solidFill>
                <a:latin typeface="Myriad Pro"/>
              </a:rPr>
              <a:t>Efficiency ~30%</a:t>
            </a:r>
            <a:endParaRPr lang="en-CA" sz="1800" dirty="0">
              <a:solidFill>
                <a:srgbClr val="695C4C"/>
              </a:solidFill>
              <a:latin typeface="Myriad Pro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756162" y="5140333"/>
            <a:ext cx="596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aseline="30000" dirty="0" smtClean="0">
                <a:latin typeface="Myriad Pro"/>
              </a:rPr>
              <a:t>225</a:t>
            </a:r>
            <a:r>
              <a:rPr lang="en-CA" sz="1400" dirty="0" smtClean="0">
                <a:latin typeface="Myriad Pro"/>
              </a:rPr>
              <a:t>Ac</a:t>
            </a:r>
            <a:endParaRPr lang="en-CA" sz="1400" dirty="0">
              <a:latin typeface="Myriad Pro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76800" y="4895676"/>
            <a:ext cx="6062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aseline="30000" dirty="0" smtClean="0">
                <a:latin typeface="Myriad Pro"/>
              </a:rPr>
              <a:t>213</a:t>
            </a:r>
            <a:r>
              <a:rPr lang="en-CA" sz="1400" dirty="0" smtClean="0">
                <a:latin typeface="Myriad Pro"/>
              </a:rPr>
              <a:t>Po</a:t>
            </a:r>
            <a:endParaRPr lang="en-CA" sz="1400" dirty="0">
              <a:latin typeface="Myriad Pro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47221" y="4933313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aseline="30000" dirty="0" smtClean="0">
                <a:latin typeface="Myriad Pro"/>
              </a:rPr>
              <a:t>217</a:t>
            </a:r>
            <a:r>
              <a:rPr lang="en-CA" sz="1400" dirty="0" smtClean="0">
                <a:latin typeface="Myriad Pro"/>
              </a:rPr>
              <a:t>At</a:t>
            </a:r>
            <a:endParaRPr lang="en-CA" sz="1400" dirty="0">
              <a:latin typeface="Myriad Pro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196386" y="4874202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aseline="30000" dirty="0" smtClean="0">
                <a:latin typeface="Myriad Pro"/>
              </a:rPr>
              <a:t>221</a:t>
            </a:r>
            <a:r>
              <a:rPr lang="en-CA" sz="1400" dirty="0" smtClean="0">
                <a:latin typeface="Myriad Pro"/>
              </a:rPr>
              <a:t>Fr</a:t>
            </a:r>
            <a:endParaRPr lang="en-CA" sz="1400" dirty="0">
              <a:latin typeface="Myriad Pro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009939" y="4899223"/>
            <a:ext cx="6062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aseline="30000" dirty="0" smtClean="0">
                <a:latin typeface="Myriad Pro"/>
              </a:rPr>
              <a:t>213</a:t>
            </a:r>
            <a:r>
              <a:rPr lang="en-CA" sz="1400" dirty="0" smtClean="0">
                <a:latin typeface="Myriad Pro"/>
              </a:rPr>
              <a:t>Po</a:t>
            </a:r>
            <a:endParaRPr lang="en-CA" sz="1400" dirty="0">
              <a:latin typeface="Myriad Pro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157048" y="5338392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aseline="30000" dirty="0" smtClean="0">
                <a:latin typeface="Myriad Pro"/>
              </a:rPr>
              <a:t>217</a:t>
            </a:r>
            <a:r>
              <a:rPr lang="en-CA" sz="1400" dirty="0" smtClean="0">
                <a:latin typeface="Myriad Pro"/>
              </a:rPr>
              <a:t>At</a:t>
            </a:r>
            <a:endParaRPr lang="en-CA" sz="1400" dirty="0">
              <a:latin typeface="Myriad Pro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602088" y="5338244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aseline="30000" dirty="0" smtClean="0">
                <a:latin typeface="Myriad Pro"/>
              </a:rPr>
              <a:t>221</a:t>
            </a:r>
            <a:r>
              <a:rPr lang="en-CA" sz="1400" dirty="0" smtClean="0">
                <a:latin typeface="Myriad Pro"/>
              </a:rPr>
              <a:t>Fr</a:t>
            </a:r>
            <a:endParaRPr lang="en-CA" sz="1400" dirty="0">
              <a:latin typeface="Myriad Pro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00799" y="5605611"/>
            <a:ext cx="546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aseline="30000" dirty="0" smtClean="0">
                <a:latin typeface="Myriad Pro"/>
              </a:rPr>
              <a:t>213</a:t>
            </a:r>
            <a:r>
              <a:rPr lang="en-CA" sz="1400" dirty="0" smtClean="0">
                <a:latin typeface="Myriad Pro"/>
              </a:rPr>
              <a:t>Bi</a:t>
            </a:r>
            <a:endParaRPr lang="en-CA" sz="1400" dirty="0">
              <a:latin typeface="Myriad Pro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89403" y="4568111"/>
            <a:ext cx="9156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1800" dirty="0" smtClean="0">
                <a:solidFill>
                  <a:srgbClr val="695C4C"/>
                </a:solidFill>
                <a:latin typeface="Myriad Pro"/>
              </a:rPr>
              <a:t>Source</a:t>
            </a:r>
            <a:endParaRPr lang="en-CA" sz="1800" dirty="0">
              <a:solidFill>
                <a:srgbClr val="695C4C"/>
              </a:solidFill>
              <a:latin typeface="Myriad Pro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03621" y="4546600"/>
            <a:ext cx="99257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1800" dirty="0" smtClean="0">
                <a:solidFill>
                  <a:srgbClr val="695C4C"/>
                </a:solidFill>
                <a:latin typeface="Myriad Pro"/>
              </a:rPr>
              <a:t>Catcher</a:t>
            </a:r>
            <a:endParaRPr lang="en-CA" sz="1800" dirty="0">
              <a:solidFill>
                <a:srgbClr val="695C4C"/>
              </a:solidFill>
              <a:latin typeface="Myriad Pro"/>
            </a:endParaRPr>
          </a:p>
        </p:txBody>
      </p:sp>
      <p:sp>
        <p:nvSpPr>
          <p:cNvPr id="37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38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5547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Future Direction: </a:t>
            </a:r>
            <a:r>
              <a:rPr lang="en-CA" sz="3200" baseline="30000" dirty="0" smtClean="0"/>
              <a:t>225</a:t>
            </a:r>
            <a:r>
              <a:rPr lang="en-CA" sz="3200" dirty="0" smtClean="0"/>
              <a:t>Ac/</a:t>
            </a:r>
            <a:r>
              <a:rPr lang="en-CA" sz="3200" baseline="30000" dirty="0" smtClean="0"/>
              <a:t>213</a:t>
            </a:r>
            <a:r>
              <a:rPr lang="en-CA" sz="3200" dirty="0" smtClean="0"/>
              <a:t>Bi</a:t>
            </a:r>
            <a:endParaRPr lang="en-C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5757"/>
            <a:ext cx="8229600" cy="575258"/>
          </a:xfrm>
        </p:spPr>
        <p:txBody>
          <a:bodyPr>
            <a:noAutofit/>
          </a:bodyPr>
          <a:lstStyle/>
          <a:p>
            <a:r>
              <a:rPr lang="en-CA" sz="2400" dirty="0" smtClean="0">
                <a:solidFill>
                  <a:srgbClr val="695C4C"/>
                </a:solidFill>
              </a:rPr>
              <a:t>ISOL and Target Dissolution/Extraction</a:t>
            </a:r>
            <a:endParaRPr lang="en-CA" sz="2400" dirty="0">
              <a:solidFill>
                <a:srgbClr val="695C4C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44" r="-131"/>
          <a:stretch/>
        </p:blipFill>
        <p:spPr>
          <a:xfrm>
            <a:off x="1960156" y="1584908"/>
            <a:ext cx="5564593" cy="29650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75337" y="2572771"/>
            <a:ext cx="2146742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CA" sz="1800" baseline="30000" dirty="0" smtClean="0"/>
              <a:t>225</a:t>
            </a:r>
            <a:r>
              <a:rPr lang="en-CA" sz="1800" dirty="0" smtClean="0"/>
              <a:t>Ac, </a:t>
            </a:r>
            <a:r>
              <a:rPr lang="en-CA" sz="1800" baseline="30000" dirty="0" smtClean="0"/>
              <a:t>213</a:t>
            </a:r>
            <a:r>
              <a:rPr lang="en-CA" sz="1800" dirty="0" smtClean="0"/>
              <a:t>Bi, </a:t>
            </a:r>
          </a:p>
          <a:p>
            <a:pPr algn="ctr"/>
            <a:r>
              <a:rPr lang="en-CA" sz="1800" dirty="0" smtClean="0"/>
              <a:t>many other options</a:t>
            </a:r>
            <a:endParaRPr lang="en-CA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1676400" y="4521905"/>
            <a:ext cx="59552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>
                <a:solidFill>
                  <a:srgbClr val="4F4946"/>
                </a:solidFill>
                <a:latin typeface="Myriad Pro"/>
              </a:rPr>
              <a:t>Image taken from: E Price, C </a:t>
            </a:r>
            <a:r>
              <a:rPr lang="en-CA" sz="1400" dirty="0" err="1" smtClean="0">
                <a:solidFill>
                  <a:srgbClr val="4F4946"/>
                </a:solidFill>
                <a:latin typeface="Myriad Pro"/>
              </a:rPr>
              <a:t>Orvig</a:t>
            </a:r>
            <a:r>
              <a:rPr lang="en-CA" sz="1400" dirty="0" smtClean="0">
                <a:solidFill>
                  <a:srgbClr val="4F4946"/>
                </a:solidFill>
                <a:latin typeface="Myriad Pro"/>
              </a:rPr>
              <a:t>, </a:t>
            </a:r>
            <a:r>
              <a:rPr lang="en-CA" sz="1400" b="1" i="1" dirty="0" smtClean="0">
                <a:solidFill>
                  <a:srgbClr val="4F4946"/>
                </a:solidFill>
                <a:latin typeface="Myriad Pro"/>
              </a:rPr>
              <a:t>Chem</a:t>
            </a:r>
            <a:r>
              <a:rPr lang="en-CA" sz="1400" b="1" i="1" dirty="0">
                <a:solidFill>
                  <a:srgbClr val="4F4946"/>
                </a:solidFill>
                <a:latin typeface="Myriad Pro"/>
              </a:rPr>
              <a:t>. Soc. Rev.</a:t>
            </a:r>
            <a:r>
              <a:rPr lang="en-CA" sz="1400" dirty="0">
                <a:solidFill>
                  <a:srgbClr val="4F4946"/>
                </a:solidFill>
                <a:latin typeface="Myriad Pro"/>
              </a:rPr>
              <a:t>, 2014,</a:t>
            </a:r>
            <a:r>
              <a:rPr lang="en-CA" sz="1400" b="1" dirty="0">
                <a:solidFill>
                  <a:srgbClr val="4F4946"/>
                </a:solidFill>
                <a:latin typeface="Myriad Pro"/>
              </a:rPr>
              <a:t>43</a:t>
            </a:r>
            <a:r>
              <a:rPr lang="en-CA" sz="1400" dirty="0">
                <a:solidFill>
                  <a:srgbClr val="4F4946"/>
                </a:solidFill>
                <a:latin typeface="Myriad Pro"/>
              </a:rPr>
              <a:t>, 260-290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4794344"/>
            <a:ext cx="8972550" cy="20636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13F7C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6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lvl="1"/>
            <a:r>
              <a:rPr lang="en-CA" sz="2200" b="1" dirty="0">
                <a:solidFill>
                  <a:srgbClr val="695C4C"/>
                </a:solidFill>
              </a:rPr>
              <a:t>TRIUMF capable of producing </a:t>
            </a:r>
            <a:r>
              <a:rPr lang="en-CA" sz="2200" b="1" dirty="0" smtClean="0">
                <a:solidFill>
                  <a:srgbClr val="695C4C"/>
                </a:solidFill>
              </a:rPr>
              <a:t>large (Ci) quantities of isotopes such as </a:t>
            </a:r>
            <a:r>
              <a:rPr lang="en-CA" sz="2200" b="1" baseline="30000" dirty="0" smtClean="0">
                <a:solidFill>
                  <a:srgbClr val="695C4C"/>
                </a:solidFill>
              </a:rPr>
              <a:t>225</a:t>
            </a:r>
            <a:r>
              <a:rPr lang="en-CA" sz="2200" b="1" dirty="0" smtClean="0">
                <a:solidFill>
                  <a:srgbClr val="695C4C"/>
                </a:solidFill>
              </a:rPr>
              <a:t>Ac, </a:t>
            </a:r>
            <a:r>
              <a:rPr lang="en-CA" sz="2200" b="1" baseline="30000" dirty="0" smtClean="0">
                <a:solidFill>
                  <a:srgbClr val="695C4C"/>
                </a:solidFill>
              </a:rPr>
              <a:t>223,225</a:t>
            </a:r>
            <a:r>
              <a:rPr lang="en-CA" sz="2200" b="1" dirty="0" smtClean="0">
                <a:solidFill>
                  <a:srgbClr val="695C4C"/>
                </a:solidFill>
              </a:rPr>
              <a:t>Ra, </a:t>
            </a:r>
            <a:r>
              <a:rPr lang="en-CA" sz="2200" b="1" baseline="30000" dirty="0" smtClean="0">
                <a:solidFill>
                  <a:srgbClr val="695C4C"/>
                </a:solidFill>
              </a:rPr>
              <a:t>213</a:t>
            </a:r>
            <a:r>
              <a:rPr lang="en-CA" sz="2200" b="1" dirty="0" smtClean="0">
                <a:solidFill>
                  <a:srgbClr val="695C4C"/>
                </a:solidFill>
              </a:rPr>
              <a:t>Bi, </a:t>
            </a:r>
            <a:r>
              <a:rPr lang="en-CA" sz="2200" b="1" baseline="30000" dirty="0" smtClean="0">
                <a:solidFill>
                  <a:srgbClr val="695C4C"/>
                </a:solidFill>
              </a:rPr>
              <a:t>211</a:t>
            </a:r>
            <a:r>
              <a:rPr lang="en-CA" sz="2200" b="1" dirty="0" smtClean="0">
                <a:solidFill>
                  <a:srgbClr val="695C4C"/>
                </a:solidFill>
              </a:rPr>
              <a:t>Rn</a:t>
            </a:r>
          </a:p>
          <a:p>
            <a:pPr lvl="1"/>
            <a:r>
              <a:rPr lang="en-CA" sz="2200" dirty="0" smtClean="0">
                <a:solidFill>
                  <a:srgbClr val="695C4C"/>
                </a:solidFill>
              </a:rPr>
              <a:t>Possible </a:t>
            </a:r>
            <a:r>
              <a:rPr lang="en-CA" sz="2200" dirty="0">
                <a:solidFill>
                  <a:srgbClr val="695C4C"/>
                </a:solidFill>
              </a:rPr>
              <a:t>to ship targets for off-site processing (short-term</a:t>
            </a:r>
            <a:r>
              <a:rPr lang="en-CA" sz="2200" dirty="0" smtClean="0">
                <a:solidFill>
                  <a:srgbClr val="695C4C"/>
                </a:solidFill>
              </a:rPr>
              <a:t>)</a:t>
            </a:r>
          </a:p>
          <a:p>
            <a:pPr lvl="1"/>
            <a:r>
              <a:rPr lang="en-CA" sz="2200" dirty="0" smtClean="0">
                <a:solidFill>
                  <a:srgbClr val="695C4C"/>
                </a:solidFill>
              </a:rPr>
              <a:t>Effort in early stages, infrastructure, regulatory capabilities being pursued/implemented (long-term)</a:t>
            </a:r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39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024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90311" y="1630374"/>
            <a:ext cx="6437397" cy="1440204"/>
          </a:xfrm>
        </p:spPr>
        <p:txBody>
          <a:bodyPr/>
          <a:lstStyle/>
          <a:p>
            <a:r>
              <a:rPr lang="en-US" dirty="0" smtClean="0"/>
              <a:t>Direct, multi-Curie production of </a:t>
            </a:r>
            <a:r>
              <a:rPr lang="en-US" baseline="30000" dirty="0" smtClean="0"/>
              <a:t>99m</a:t>
            </a:r>
            <a:r>
              <a:rPr lang="en-US" dirty="0" smtClean="0"/>
              <a:t>Tc on three different cyclotrons</a:t>
            </a:r>
            <a:endParaRPr lang="en-US" dirty="0"/>
          </a:p>
        </p:txBody>
      </p:sp>
      <p:pic>
        <p:nvPicPr>
          <p:cNvPr id="10" name="Picture Placeholder 9" descr="Triumf-058-1500px.jpeg"/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l="8902" r="8902"/>
          <a:stretch>
            <a:fillRect/>
          </a:stretch>
        </p:blipFill>
        <p:spPr>
          <a:xfrm>
            <a:off x="7028656" y="1051560"/>
            <a:ext cx="1905000" cy="1676400"/>
          </a:xfrm>
        </p:spPr>
      </p:pic>
      <p:sp>
        <p:nvSpPr>
          <p:cNvPr id="11" name="Rounded Rectangle 10"/>
          <p:cNvSpPr/>
          <p:nvPr/>
        </p:nvSpPr>
        <p:spPr>
          <a:xfrm>
            <a:off x="7028655" y="2903221"/>
            <a:ext cx="1904207" cy="1790699"/>
          </a:xfrm>
          <a:prstGeom prst="roundRect">
            <a:avLst>
              <a:gd name="adj" fmla="val 10000"/>
            </a:avLst>
          </a:prstGeom>
          <a:blipFill rotWithShape="0">
            <a:blip r:embed="rId4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6998073" y="4836160"/>
          <a:ext cx="1983366" cy="1926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MDLDrawObject Class" r:id="rId5" imgW="2676240" imgH="2600280" progId="MDLDrawOLE.MDLDrawObject.1">
                  <p:embed/>
                </p:oleObj>
              </mc:Choice>
              <mc:Fallback>
                <p:oleObj name="MDLDrawObject Class" r:id="rId5" imgW="2676240" imgH="2600280" progId="MDLDrawOLE.MDLDrawObjec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8073" y="4836160"/>
                        <a:ext cx="1983366" cy="192659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2259" y="4300220"/>
            <a:ext cx="599394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</a:rPr>
              <a:t>1) TRIUMF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</a:rPr>
              <a:t>2) University </a:t>
            </a:r>
            <a:r>
              <a:rPr lang="en-US" sz="1800" dirty="0">
                <a:solidFill>
                  <a:srgbClr val="4F4946"/>
                </a:solidFill>
              </a:rPr>
              <a:t>of British Columbia;</a:t>
            </a:r>
            <a:endParaRPr lang="en-US" sz="1800" dirty="0" smtClean="0">
              <a:solidFill>
                <a:srgbClr val="4F4946"/>
              </a:solidFill>
              <a:latin typeface="+mj-lt"/>
            </a:endParaRP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</a:rPr>
              <a:t>3) BC </a:t>
            </a:r>
            <a:r>
              <a:rPr lang="en-US" sz="1800" dirty="0">
                <a:solidFill>
                  <a:srgbClr val="4F4946"/>
                </a:solidFill>
                <a:latin typeface="+mj-lt"/>
              </a:rPr>
              <a:t>Cancer Agency; 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</a:rPr>
              <a:t>4) Lawson </a:t>
            </a:r>
            <a:r>
              <a:rPr lang="en-US" sz="1800" dirty="0">
                <a:solidFill>
                  <a:srgbClr val="4F4946"/>
                </a:solidFill>
                <a:latin typeface="+mj-lt"/>
              </a:rPr>
              <a:t>Health Research Institute; 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</a:rPr>
              <a:t>5) Centre </a:t>
            </a:r>
            <a:r>
              <a:rPr lang="en-US" sz="1800" dirty="0">
                <a:solidFill>
                  <a:srgbClr val="4F4946"/>
                </a:solidFill>
                <a:latin typeface="+mj-lt"/>
              </a:rPr>
              <a:t>for Probe Development and Commercialization</a:t>
            </a:r>
          </a:p>
          <a:p>
            <a:pPr algn="ctr"/>
            <a:endParaRPr lang="en-CA" sz="1800" dirty="0">
              <a:solidFill>
                <a:srgbClr val="4F494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3397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6999"/>
            <a:ext cx="8396514" cy="605977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Medical Isotopes from ISAC/ISOL</a:t>
            </a:r>
            <a:endParaRPr lang="en-US" sz="3200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323887" y="1165015"/>
            <a:ext cx="8820113" cy="1038799"/>
          </a:xfrm>
          <a:prstGeom prst="rect">
            <a:avLst/>
          </a:prstGeom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kern="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rPr>
              <a:t>Generators: </a:t>
            </a:r>
            <a:r>
              <a:rPr lang="en-US" b="1" kern="0" baseline="3000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rPr>
              <a:t>211</a:t>
            </a:r>
            <a:r>
              <a:rPr lang="en-US" b="1" kern="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rPr>
              <a:t>Rn/</a:t>
            </a:r>
            <a:r>
              <a:rPr lang="en-US" b="1" kern="0" baseline="3000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rPr>
              <a:t>211</a:t>
            </a:r>
            <a:r>
              <a:rPr lang="en-US" b="1" kern="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rPr>
              <a:t>At; </a:t>
            </a:r>
            <a:r>
              <a:rPr lang="en-US" b="1" kern="0" baseline="3000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rPr>
              <a:t>225</a:t>
            </a:r>
            <a:r>
              <a:rPr lang="en-US" b="1" kern="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rPr>
              <a:t>Ra/</a:t>
            </a:r>
            <a:r>
              <a:rPr lang="en-US" b="1" kern="0" baseline="3000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rPr>
              <a:t>225</a:t>
            </a:r>
            <a:r>
              <a:rPr lang="en-US" b="1" kern="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rPr>
              <a:t>Ac; </a:t>
            </a:r>
            <a:r>
              <a:rPr lang="en-US" b="1" kern="0" baseline="3000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rPr>
              <a:t>225</a:t>
            </a:r>
            <a:r>
              <a:rPr lang="en-US" b="1" kern="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rPr>
              <a:t>Ac/</a:t>
            </a:r>
            <a:r>
              <a:rPr lang="en-US" b="1" kern="0" baseline="3000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rPr>
              <a:t>213</a:t>
            </a:r>
            <a:r>
              <a:rPr lang="en-US" b="1" kern="0" dirty="0" smtClean="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rPr>
              <a:t>Bi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3325" y="6225508"/>
            <a:ext cx="7321235" cy="461665"/>
          </a:xfrm>
          <a:prstGeom prst="rect">
            <a:avLst/>
          </a:prstGeom>
          <a:noFill/>
          <a:ln>
            <a:solidFill>
              <a:srgbClr val="4F494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dirty="0" smtClean="0">
                <a:solidFill>
                  <a:srgbClr val="4F4946"/>
                </a:solidFill>
                <a:latin typeface="Myriad Pro"/>
              </a:rPr>
              <a:t>Feasibility/Chemistry in lead up to full target harvest:</a:t>
            </a: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1691991"/>
            <a:ext cx="6686550" cy="423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6694713" y="2590800"/>
            <a:ext cx="0" cy="3483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291927" y="2699656"/>
            <a:ext cx="0" cy="3483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662051" y="2645226"/>
            <a:ext cx="0" cy="3483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40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176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560"/>
            <a:ext cx="8229600" cy="899592"/>
          </a:xfrm>
        </p:spPr>
        <p:txBody>
          <a:bodyPr/>
          <a:lstStyle/>
          <a:p>
            <a:pPr algn="ctr"/>
            <a:r>
              <a:rPr lang="en-US" dirty="0" smtClean="0"/>
              <a:t>Acknowledgements: Tc-99m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1019397"/>
            <a:ext cx="8496944" cy="518457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1800" b="1" dirty="0" smtClean="0"/>
              <a:t>The  Team:</a:t>
            </a: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113F7C"/>
                </a:solidFill>
              </a:rPr>
              <a:t>PIs: F. </a:t>
            </a:r>
            <a:r>
              <a:rPr lang="en-US" sz="1800" dirty="0" err="1">
                <a:solidFill>
                  <a:srgbClr val="113F7C"/>
                </a:solidFill>
              </a:rPr>
              <a:t>Bénard</a:t>
            </a:r>
            <a:r>
              <a:rPr lang="en-US" sz="1800" dirty="0">
                <a:solidFill>
                  <a:srgbClr val="113F7C"/>
                </a:solidFill>
              </a:rPr>
              <a:t>, </a:t>
            </a:r>
            <a:r>
              <a:rPr lang="en-US" sz="1800" dirty="0" smtClean="0">
                <a:solidFill>
                  <a:srgbClr val="113F7C"/>
                </a:solidFill>
              </a:rPr>
              <a:t>T. Ruth</a:t>
            </a:r>
            <a:r>
              <a:rPr lang="en-US" sz="1800" dirty="0">
                <a:solidFill>
                  <a:srgbClr val="113F7C"/>
                </a:solidFill>
              </a:rPr>
              <a:t>, </a:t>
            </a:r>
            <a:r>
              <a:rPr lang="en-US" sz="1800" dirty="0" smtClean="0">
                <a:solidFill>
                  <a:srgbClr val="113F7C"/>
                </a:solidFill>
              </a:rPr>
              <a:t>A. </a:t>
            </a:r>
            <a:r>
              <a:rPr lang="en-US" sz="1800" dirty="0" err="1">
                <a:solidFill>
                  <a:srgbClr val="113F7C"/>
                </a:solidFill>
              </a:rPr>
              <a:t>Celler</a:t>
            </a:r>
            <a:r>
              <a:rPr lang="en-US" sz="1800" dirty="0">
                <a:solidFill>
                  <a:srgbClr val="113F7C"/>
                </a:solidFill>
              </a:rPr>
              <a:t>, </a:t>
            </a:r>
            <a:r>
              <a:rPr lang="en-US" sz="1800" dirty="0" smtClean="0">
                <a:solidFill>
                  <a:srgbClr val="113F7C"/>
                </a:solidFill>
              </a:rPr>
              <a:t>J. Valliant</a:t>
            </a:r>
            <a:r>
              <a:rPr lang="en-US" sz="1800" dirty="0">
                <a:solidFill>
                  <a:srgbClr val="113F7C"/>
                </a:solidFill>
              </a:rPr>
              <a:t>, </a:t>
            </a:r>
            <a:r>
              <a:rPr lang="en-US" sz="1800" dirty="0" smtClean="0">
                <a:solidFill>
                  <a:srgbClr val="113F7C"/>
                </a:solidFill>
              </a:rPr>
              <a:t>M. Kovacs,</a:t>
            </a: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800" dirty="0" smtClean="0"/>
              <a:t>Ken </a:t>
            </a:r>
            <a:r>
              <a:rPr lang="en-US" sz="1800" dirty="0"/>
              <a:t>Buckley, </a:t>
            </a:r>
            <a:r>
              <a:rPr lang="en-US" sz="1800" dirty="0" smtClean="0"/>
              <a:t>	Vicky </a:t>
            </a:r>
            <a:r>
              <a:rPr lang="en-US" sz="1800" dirty="0" err="1"/>
              <a:t>Hanemaayer</a:t>
            </a:r>
            <a:r>
              <a:rPr lang="en-US" sz="1800" dirty="0" smtClean="0"/>
              <a:t>, 	Brian </a:t>
            </a:r>
            <a:r>
              <a:rPr lang="en-US" sz="1800" dirty="0"/>
              <a:t>Hook, </a:t>
            </a:r>
            <a:endParaRPr lang="en-US" sz="1800" dirty="0" smtClean="0"/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800" dirty="0" smtClean="0"/>
              <a:t>Stuart </a:t>
            </a:r>
            <a:r>
              <a:rPr lang="en-US" sz="1800" dirty="0" err="1"/>
              <a:t>McDiarmid</a:t>
            </a:r>
            <a:r>
              <a:rPr lang="en-US" sz="1800" dirty="0"/>
              <a:t>,</a:t>
            </a:r>
            <a:r>
              <a:rPr lang="en-US" sz="1800" dirty="0" smtClean="0"/>
              <a:t> 	Stefan </a:t>
            </a:r>
            <a:r>
              <a:rPr lang="en-US" sz="1800" dirty="0" err="1"/>
              <a:t>Zeisler</a:t>
            </a:r>
            <a:r>
              <a:rPr lang="en-US" sz="1800" dirty="0"/>
              <a:t>, </a:t>
            </a:r>
            <a:r>
              <a:rPr lang="en-US" sz="1800" dirty="0" smtClean="0"/>
              <a:t>		Frank Prato, </a:t>
            </a: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800" dirty="0" smtClean="0"/>
              <a:t>Anne </a:t>
            </a:r>
            <a:r>
              <a:rPr lang="en-US" sz="1800" dirty="0" err="1" smtClean="0"/>
              <a:t>Goodbody</a:t>
            </a:r>
            <a:r>
              <a:rPr lang="en-US" sz="1800" dirty="0" smtClean="0"/>
              <a:t>, 	Joe McCann, 		</a:t>
            </a:r>
            <a:r>
              <a:rPr lang="en-US" sz="1800" dirty="0" err="1" smtClean="0"/>
              <a:t>Conny</a:t>
            </a:r>
            <a:r>
              <a:rPr lang="en-US" sz="1800" dirty="0" smtClean="0"/>
              <a:t> </a:t>
            </a:r>
            <a:r>
              <a:rPr lang="en-US" sz="1800" dirty="0" err="1" smtClean="0"/>
              <a:t>Hoehr</a:t>
            </a:r>
            <a:r>
              <a:rPr lang="en-US" sz="1800" dirty="0" smtClean="0"/>
              <a:t>, </a:t>
            </a: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800" dirty="0" smtClean="0"/>
              <a:t>Tom Morley, 		Julius Klug, 		Philip </a:t>
            </a:r>
            <a:r>
              <a:rPr lang="en-US" sz="1800" dirty="0" err="1" smtClean="0"/>
              <a:t>Tsao</a:t>
            </a:r>
            <a:r>
              <a:rPr lang="en-US" sz="1800" dirty="0" smtClean="0"/>
              <a:t>, </a:t>
            </a: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800" dirty="0" smtClean="0"/>
              <a:t>Milan </a:t>
            </a:r>
            <a:r>
              <a:rPr lang="en-US" sz="1800" dirty="0" err="1" smtClean="0"/>
              <a:t>Vuckovic</a:t>
            </a:r>
            <a:r>
              <a:rPr lang="en-US" sz="1800" dirty="0" smtClean="0"/>
              <a:t>, 	Patrick Ruddock, 		Maurice Dodd, </a:t>
            </a: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800" dirty="0" smtClean="0"/>
              <a:t>Guillaume </a:t>
            </a:r>
            <a:r>
              <a:rPr lang="en-US" sz="1800" dirty="0" err="1" smtClean="0"/>
              <a:t>Langlois</a:t>
            </a:r>
            <a:r>
              <a:rPr lang="en-US" sz="1800" dirty="0" smtClean="0"/>
              <a:t>, 	Wade </a:t>
            </a:r>
            <a:r>
              <a:rPr lang="en-US" sz="1800" dirty="0"/>
              <a:t>English, </a:t>
            </a:r>
            <a:r>
              <a:rPr lang="en-US" sz="1800" dirty="0" smtClean="0"/>
              <a:t>		</a:t>
            </a:r>
            <a:r>
              <a:rPr lang="en-US" sz="1800" dirty="0" err="1" smtClean="0"/>
              <a:t>Xinchi</a:t>
            </a:r>
            <a:r>
              <a:rPr lang="en-US" sz="1800" dirty="0" smtClean="0"/>
              <a:t> </a:t>
            </a:r>
            <a:r>
              <a:rPr lang="en-US" sz="1800" dirty="0" err="1"/>
              <a:t>Hou</a:t>
            </a:r>
            <a:r>
              <a:rPr lang="en-US" sz="1800" dirty="0"/>
              <a:t>, </a:t>
            </a:r>
            <a:endParaRPr lang="en-US" sz="1800" dirty="0" smtClean="0"/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800" dirty="0" smtClean="0"/>
              <a:t>Jesse </a:t>
            </a:r>
            <a:r>
              <a:rPr lang="en-US" sz="1800" dirty="0" err="1"/>
              <a:t>Tanguay</a:t>
            </a:r>
            <a:r>
              <a:rPr lang="en-US" sz="1800" dirty="0"/>
              <a:t>, </a:t>
            </a:r>
            <a:r>
              <a:rPr lang="en-US" sz="1800" dirty="0" smtClean="0"/>
              <a:t>	Jeff </a:t>
            </a:r>
            <a:r>
              <a:rPr lang="en-US" sz="1800" dirty="0" err="1"/>
              <a:t>Corsault</a:t>
            </a:r>
            <a:r>
              <a:rPr lang="en-US" sz="1800" dirty="0"/>
              <a:t>, </a:t>
            </a:r>
            <a:r>
              <a:rPr lang="en-US" sz="1800" dirty="0" smtClean="0"/>
              <a:t>		Ross </a:t>
            </a:r>
            <a:r>
              <a:rPr lang="en-US" sz="1800" dirty="0"/>
              <a:t>Harper, </a:t>
            </a:r>
            <a:endParaRPr lang="en-US" sz="1800" dirty="0" smtClean="0"/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800" dirty="0" smtClean="0"/>
              <a:t>Frank Prato,		</a:t>
            </a:r>
            <a:r>
              <a:rPr lang="en-US" sz="1800" dirty="0" err="1" smtClean="0"/>
              <a:t>Constantinos</a:t>
            </a:r>
            <a:r>
              <a:rPr lang="en-US" sz="1800" dirty="0" smtClean="0"/>
              <a:t> </a:t>
            </a:r>
            <a:r>
              <a:rPr lang="en-US" sz="1800" dirty="0" err="1" smtClean="0"/>
              <a:t>Economou</a:t>
            </a:r>
            <a:endParaRPr lang="en-US" sz="1800" dirty="0" smtClean="0"/>
          </a:p>
          <a:p>
            <a:pPr>
              <a:lnSpc>
                <a:spcPct val="120000"/>
              </a:lnSpc>
            </a:pPr>
            <a:r>
              <a:rPr lang="en-US" sz="1800" b="1" dirty="0" smtClean="0"/>
              <a:t>TRIUMF and BCCA machine shops</a:t>
            </a:r>
          </a:p>
          <a:p>
            <a:r>
              <a:rPr lang="en-US" sz="1800" b="1" dirty="0" smtClean="0"/>
              <a:t>Finances/Admin</a:t>
            </a:r>
          </a:p>
          <a:p>
            <a:pPr lvl="1"/>
            <a:r>
              <a:rPr lang="en-US" sz="1800" dirty="0" smtClean="0"/>
              <a:t>Henry Chen, Francis Pau, Jenny Song, Steven Foster, Frank Gleeson, James Schlosser, Jim Hanlon, Ann Fong, </a:t>
            </a:r>
            <a:r>
              <a:rPr lang="en-US" sz="1800" dirty="0"/>
              <a:t>Neil McLean, Kevin </a:t>
            </a:r>
            <a:r>
              <a:rPr lang="en-US" sz="1800" dirty="0" smtClean="0"/>
              <a:t>McDuffie, </a:t>
            </a:r>
            <a:r>
              <a:rPr lang="en-US" sz="1800" dirty="0" err="1" smtClean="0"/>
              <a:t>Niki</a:t>
            </a:r>
            <a:r>
              <a:rPr lang="en-US" sz="1800" dirty="0" smtClean="0"/>
              <a:t> Martin, Karen Young</a:t>
            </a:r>
          </a:p>
        </p:txBody>
      </p:sp>
      <p:pic>
        <p:nvPicPr>
          <p:cNvPr id="5" name="Picture 4" descr="BCCAhomeLogo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4826" y="6078606"/>
            <a:ext cx="2478535" cy="666054"/>
          </a:xfrm>
          <a:prstGeom prst="rect">
            <a:avLst/>
          </a:prstGeom>
        </p:spPr>
      </p:pic>
      <p:pic>
        <p:nvPicPr>
          <p:cNvPr id="6" name="Picture 5" descr="n138092141932_9463.jpg"/>
          <p:cNvPicPr/>
          <p:nvPr/>
        </p:nvPicPr>
        <p:blipFill>
          <a:blip r:embed="rId3" cstate="print"/>
          <a:srcRect b="29137"/>
          <a:stretch>
            <a:fillRect/>
          </a:stretch>
        </p:blipFill>
        <p:spPr>
          <a:xfrm>
            <a:off x="3383614" y="5691181"/>
            <a:ext cx="1705856" cy="1130776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9470" y="5703776"/>
            <a:ext cx="1450716" cy="1145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NRCan-Canada_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28278" y="4023209"/>
            <a:ext cx="2992194" cy="819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001" y="5703776"/>
            <a:ext cx="731327" cy="115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52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Acknowledgements: ISAC/ISOL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1525" y="1254463"/>
            <a:ext cx="54606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4F4946"/>
                </a:solidFill>
                <a:latin typeface="+mj-lt"/>
              </a:rPr>
              <a:t>This work has been funded in part by an Innovation Grant from the Canadian Cancer Society (CCS) </a:t>
            </a:r>
          </a:p>
        </p:txBody>
      </p:sp>
      <p:pic>
        <p:nvPicPr>
          <p:cNvPr id="7" name="Picture 6" descr="CC-logo.jpg"/>
          <p:cNvPicPr>
            <a:picLocks noChangeAspect="1"/>
          </p:cNvPicPr>
          <p:nvPr/>
        </p:nvPicPr>
        <p:blipFill>
          <a:blip r:embed="rId2"/>
          <a:srcRect l="3781" t="9326" r="3672" b="10938"/>
          <a:stretch>
            <a:fillRect/>
          </a:stretch>
        </p:blipFill>
        <p:spPr>
          <a:xfrm>
            <a:off x="5602310" y="1138360"/>
            <a:ext cx="3245476" cy="92727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8756" y="2335478"/>
            <a:ext cx="2185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u="sng" dirty="0" smtClean="0">
                <a:solidFill>
                  <a:srgbClr val="4F4946"/>
                </a:solidFill>
                <a:latin typeface="+mj-lt"/>
              </a:rPr>
              <a:t>Production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3103191" y="5554410"/>
            <a:ext cx="2531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4F4946"/>
                </a:solidFill>
                <a:latin typeface="+mj-lt"/>
              </a:rPr>
              <a:t>Chemistry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660074" y="2330076"/>
            <a:ext cx="3289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4F4946"/>
                </a:solidFill>
                <a:latin typeface="+mj-lt"/>
              </a:rPr>
              <a:t>Radiation Safety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783281" y="2316236"/>
            <a:ext cx="32419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4F4946"/>
                </a:solidFill>
                <a:latin typeface="+mj-lt"/>
              </a:rPr>
              <a:t>Animal Imaging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6255" y="2635662"/>
            <a:ext cx="19113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Jason Crawford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Tom Ruth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Peter Kunz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Jens Lassen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Stefan </a:t>
            </a:r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Zeisler</a:t>
            </a:r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 </a:t>
            </a:r>
          </a:p>
          <a:p>
            <a:pPr algn="ctr"/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Friedhelm</a:t>
            </a:r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 Ames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Colin Morton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Peter </a:t>
            </a:r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Machule</a:t>
            </a:r>
            <a:endParaRPr lang="en-US" sz="1800" dirty="0" smtClean="0">
              <a:solidFill>
                <a:srgbClr val="4F4946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Stephen Chan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Linda Graham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65705" y="5954520"/>
            <a:ext cx="2372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Arial" pitchFamily="34" charset="0"/>
              </a:rPr>
              <a:t>D. Scott Wilbur (UW)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Arial" pitchFamily="34" charset="0"/>
              </a:rPr>
              <a:t>Don Hamlin  (UW)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89830" y="2677565"/>
            <a:ext cx="24177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Joe </a:t>
            </a:r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Mildenberger</a:t>
            </a:r>
            <a:endParaRPr lang="en-US" sz="1800" dirty="0" smtClean="0">
              <a:solidFill>
                <a:srgbClr val="4F4946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Danka </a:t>
            </a:r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Krsmanovic</a:t>
            </a:r>
            <a:endParaRPr lang="en-US" sz="1800" dirty="0" smtClean="0">
              <a:solidFill>
                <a:srgbClr val="4F4946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Roxana </a:t>
            </a:r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Ralea</a:t>
            </a:r>
            <a:endParaRPr lang="en-US" sz="1800" dirty="0" smtClean="0">
              <a:solidFill>
                <a:srgbClr val="4F4946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Maxim </a:t>
            </a:r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Kinakin</a:t>
            </a:r>
            <a:endParaRPr lang="en-US" sz="1800" dirty="0" smtClean="0">
              <a:solidFill>
                <a:srgbClr val="4F4946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David Prevost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Roxana </a:t>
            </a:r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Ralea</a:t>
            </a:r>
            <a:endParaRPr lang="en-US" sz="1800" dirty="0" smtClean="0">
              <a:solidFill>
                <a:srgbClr val="4F4946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Mike Johnson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Lynne </a:t>
            </a:r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Lemessurier</a:t>
            </a:r>
            <a:endParaRPr lang="en-US" sz="1800" dirty="0" smtClean="0">
              <a:solidFill>
                <a:srgbClr val="4F4946"/>
              </a:solidFill>
              <a:latin typeface="+mj-lt"/>
              <a:cs typeface="Times New Roman" pitchFamily="18" charset="0"/>
            </a:endParaRPr>
          </a:p>
          <a:p>
            <a:pPr algn="ctr"/>
            <a:endParaRPr lang="en-US" sz="1800" dirty="0" smtClean="0">
              <a:solidFill>
                <a:srgbClr val="4F4946"/>
              </a:solidFill>
              <a:latin typeface="+mj-lt"/>
              <a:cs typeface="Times New Roman" pitchFamily="18" charset="0"/>
            </a:endParaRPr>
          </a:p>
          <a:p>
            <a:pPr algn="ctr"/>
            <a:endParaRPr lang="en-US" sz="1800" dirty="0" smtClean="0">
              <a:solidFill>
                <a:srgbClr val="4F4946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854547" y="2671446"/>
            <a:ext cx="313508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François </a:t>
            </a:r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Bénard</a:t>
            </a:r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 (BCCRC)</a:t>
            </a:r>
          </a:p>
          <a:p>
            <a:pPr algn="ctr"/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Kuo-Shyan</a:t>
            </a:r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 Lin (BCCRC)</a:t>
            </a:r>
          </a:p>
          <a:p>
            <a:pPr algn="ctr"/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Vesna</a:t>
            </a:r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Sossi</a:t>
            </a:r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 (UBC)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Chenoa </a:t>
            </a:r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Mah</a:t>
            </a:r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 (UBC)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Tina Jorgensen (CCM)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Stephan Blinder (UBC)</a:t>
            </a: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Katherine </a:t>
            </a:r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Dinelle</a:t>
            </a:r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 (UBC)</a:t>
            </a:r>
          </a:p>
          <a:p>
            <a:pPr algn="ctr"/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Maryam</a:t>
            </a:r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Shirmohammad</a:t>
            </a:r>
            <a:r>
              <a:rPr lang="en-US" sz="18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 (UBC)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42746" y="5944035"/>
            <a:ext cx="2708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Arial" pitchFamily="34" charset="0"/>
              </a:rPr>
              <a:t>Oliver Press </a:t>
            </a:r>
            <a:r>
              <a:rPr lang="en-US" sz="1800" i="1" dirty="0" smtClean="0">
                <a:solidFill>
                  <a:srgbClr val="4F4946"/>
                </a:solidFill>
                <a:latin typeface="+mj-lt"/>
                <a:cs typeface="Arial" pitchFamily="34" charset="0"/>
              </a:rPr>
              <a:t>(antibody)</a:t>
            </a:r>
            <a:endParaRPr lang="en-US" sz="1800" i="1" dirty="0" smtClean="0">
              <a:solidFill>
                <a:srgbClr val="4F4946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en-US" sz="1800" dirty="0" smtClean="0">
                <a:solidFill>
                  <a:srgbClr val="4F4946"/>
                </a:solidFill>
                <a:latin typeface="+mj-lt"/>
                <a:cs typeface="Arial" pitchFamily="34" charset="0"/>
              </a:rPr>
              <a:t>Hua Yang (TRIUMF)</a:t>
            </a:r>
          </a:p>
        </p:txBody>
      </p:sp>
    </p:spTree>
    <p:extLst>
      <p:ext uri="{BB962C8B-B14F-4D97-AF65-F5344CB8AC3E}">
        <p14:creationId xmlns:p14="http://schemas.microsoft.com/office/powerpoint/2010/main" val="320257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184576"/>
          </a:xfrm>
        </p:spPr>
        <p:txBody>
          <a:bodyPr>
            <a:normAutofit/>
          </a:bodyPr>
          <a:lstStyle/>
          <a:p>
            <a:pPr>
              <a:lnSpc>
                <a:spcPct val="113000"/>
              </a:lnSpc>
              <a:spcBef>
                <a:spcPts val="0"/>
              </a:spcBef>
            </a:pPr>
            <a:r>
              <a:rPr lang="en-US" sz="1800" b="1" dirty="0" smtClean="0"/>
              <a:t>The  Team:</a:t>
            </a:r>
          </a:p>
          <a:p>
            <a:pPr lvl="1">
              <a:lnSpc>
                <a:spcPct val="113000"/>
              </a:lnSpc>
              <a:spcBef>
                <a:spcPts val="0"/>
              </a:spcBef>
            </a:pPr>
            <a:r>
              <a:rPr lang="en-US" sz="1800" dirty="0" smtClean="0"/>
              <a:t>TRIUMF: E </a:t>
            </a:r>
            <a:r>
              <a:rPr lang="en-US" sz="1800" dirty="0" err="1" smtClean="0"/>
              <a:t>Oehlke</a:t>
            </a:r>
            <a:r>
              <a:rPr lang="en-US" sz="1800" dirty="0" smtClean="0"/>
              <a:t>, C </a:t>
            </a:r>
            <a:r>
              <a:rPr lang="en-US" sz="1800" dirty="0" err="1" smtClean="0"/>
              <a:t>Hoehr</a:t>
            </a:r>
            <a:r>
              <a:rPr lang="en-US" sz="1800" dirty="0" smtClean="0"/>
              <a:t>, K Buckley, S </a:t>
            </a:r>
            <a:r>
              <a:rPr lang="en-US" sz="1800" dirty="0" err="1" smtClean="0"/>
              <a:t>Zeisler</a:t>
            </a:r>
            <a:r>
              <a:rPr lang="en-US" sz="1800" dirty="0" smtClean="0"/>
              <a:t>, M Adam</a:t>
            </a:r>
            <a:r>
              <a:rPr lang="en-US" sz="1800" dirty="0"/>
              <a:t>, TJ Ruth, </a:t>
            </a:r>
            <a:endParaRPr lang="en-US" sz="1800" dirty="0" smtClean="0"/>
          </a:p>
          <a:p>
            <a:pPr marL="715963" lvl="1" indent="0">
              <a:lnSpc>
                <a:spcPct val="113000"/>
              </a:lnSpc>
              <a:spcBef>
                <a:spcPts val="0"/>
              </a:spcBef>
              <a:buNone/>
            </a:pPr>
            <a:r>
              <a:rPr lang="en-US" sz="1800" dirty="0" smtClean="0"/>
              <a:t>V </a:t>
            </a:r>
            <a:r>
              <a:rPr lang="en-US" sz="1800" dirty="0" err="1" smtClean="0"/>
              <a:t>Hanemaayer</a:t>
            </a:r>
            <a:r>
              <a:rPr lang="en-US" sz="1800" dirty="0" smtClean="0"/>
              <a:t>, M Dodd, B Hook, S </a:t>
            </a:r>
            <a:r>
              <a:rPr lang="en-US" sz="1800" dirty="0" err="1" smtClean="0"/>
              <a:t>McDiarmid</a:t>
            </a:r>
            <a:r>
              <a:rPr lang="en-US" sz="1800" dirty="0" smtClean="0"/>
              <a:t>, H Yang, Q Miao, </a:t>
            </a:r>
          </a:p>
          <a:p>
            <a:pPr marL="715963" lvl="1" indent="0">
              <a:lnSpc>
                <a:spcPct val="113000"/>
              </a:lnSpc>
              <a:spcBef>
                <a:spcPts val="0"/>
              </a:spcBef>
              <a:buNone/>
            </a:pPr>
            <a:r>
              <a:rPr lang="en-US" sz="1800" dirty="0" smtClean="0"/>
              <a:t>L Graham, D Prevost </a:t>
            </a:r>
          </a:p>
          <a:p>
            <a:pPr lvl="1">
              <a:lnSpc>
                <a:spcPct val="113000"/>
              </a:lnSpc>
              <a:spcBef>
                <a:spcPts val="0"/>
              </a:spcBef>
            </a:pPr>
            <a:r>
              <a:rPr lang="en-US" sz="1800" dirty="0" smtClean="0"/>
              <a:t>BCCA: F </a:t>
            </a:r>
            <a:r>
              <a:rPr lang="en-US" sz="1800" dirty="0" err="1" smtClean="0"/>
              <a:t>Bénard</a:t>
            </a:r>
            <a:r>
              <a:rPr lang="en-US" sz="1800" dirty="0" smtClean="0"/>
              <a:t>, M </a:t>
            </a:r>
            <a:r>
              <a:rPr lang="en-US" sz="1800" dirty="0" err="1"/>
              <a:t>Vuckovic</a:t>
            </a:r>
            <a:r>
              <a:rPr lang="en-US" sz="1800" dirty="0" smtClean="0"/>
              <a:t>, G Dias, </a:t>
            </a:r>
            <a:r>
              <a:rPr lang="en-US" sz="1800" dirty="0"/>
              <a:t>J Klug</a:t>
            </a:r>
            <a:r>
              <a:rPr lang="en-US" sz="1800" dirty="0" smtClean="0"/>
              <a:t>, W English, KS Lin</a:t>
            </a:r>
          </a:p>
          <a:p>
            <a:pPr marL="457200" lvl="1" indent="0">
              <a:lnSpc>
                <a:spcPct val="113000"/>
              </a:lnSpc>
              <a:spcBef>
                <a:spcPts val="0"/>
              </a:spcBef>
              <a:buNone/>
            </a:pPr>
            <a:endParaRPr lang="en-US" sz="600" dirty="0" smtClean="0"/>
          </a:p>
          <a:p>
            <a:pPr>
              <a:lnSpc>
                <a:spcPct val="113000"/>
              </a:lnSpc>
              <a:spcBef>
                <a:spcPts val="0"/>
              </a:spcBef>
            </a:pPr>
            <a:r>
              <a:rPr lang="en-US" sz="1800" b="1" dirty="0" smtClean="0"/>
              <a:t>Collaborators, staff and students: </a:t>
            </a:r>
          </a:p>
          <a:p>
            <a:pPr lvl="1">
              <a:lnSpc>
                <a:spcPct val="113000"/>
              </a:lnSpc>
              <a:spcBef>
                <a:spcPts val="0"/>
              </a:spcBef>
            </a:pPr>
            <a:r>
              <a:rPr lang="en-US" sz="1800" dirty="0" smtClean="0"/>
              <a:t>Mark Martinez (UBC), P </a:t>
            </a:r>
            <a:r>
              <a:rPr lang="en-US" sz="1800" dirty="0" err="1" smtClean="0"/>
              <a:t>Jahangiri</a:t>
            </a:r>
            <a:r>
              <a:rPr lang="en-US" sz="1800" dirty="0" smtClean="0"/>
              <a:t>, </a:t>
            </a:r>
          </a:p>
          <a:p>
            <a:pPr lvl="1">
              <a:lnSpc>
                <a:spcPct val="113000"/>
              </a:lnSpc>
              <a:spcBef>
                <a:spcPts val="0"/>
              </a:spcBef>
            </a:pPr>
            <a:r>
              <a:rPr lang="en-US" sz="1800" dirty="0" smtClean="0"/>
              <a:t>C </a:t>
            </a:r>
            <a:r>
              <a:rPr lang="en-US" sz="1800" dirty="0" err="1" smtClean="0"/>
              <a:t>Orvig</a:t>
            </a:r>
            <a:r>
              <a:rPr lang="en-US" sz="1800" dirty="0" smtClean="0"/>
              <a:t> (UBC), E Price, C </a:t>
            </a:r>
            <a:r>
              <a:rPr lang="en-US" sz="1800" dirty="0" err="1" smtClean="0"/>
              <a:t>Ramogida</a:t>
            </a:r>
            <a:r>
              <a:rPr lang="en-US" sz="1800" dirty="0" smtClean="0"/>
              <a:t>, </a:t>
            </a:r>
          </a:p>
          <a:p>
            <a:pPr lvl="1">
              <a:lnSpc>
                <a:spcPct val="113000"/>
              </a:lnSpc>
              <a:spcBef>
                <a:spcPts val="0"/>
              </a:spcBef>
            </a:pPr>
            <a:r>
              <a:rPr lang="en-US" sz="1800" dirty="0" smtClean="0"/>
              <a:t>A </a:t>
            </a:r>
            <a:r>
              <a:rPr lang="en-US" sz="1800" dirty="0" err="1" smtClean="0"/>
              <a:t>Celler</a:t>
            </a:r>
            <a:r>
              <a:rPr lang="en-US" sz="1800" dirty="0" smtClean="0"/>
              <a:t> (UBC), X </a:t>
            </a:r>
            <a:r>
              <a:rPr lang="en-US" sz="1800" dirty="0" err="1" smtClean="0"/>
              <a:t>Hou</a:t>
            </a:r>
            <a:endParaRPr lang="en-US" sz="1800" dirty="0" smtClean="0"/>
          </a:p>
          <a:p>
            <a:pPr marL="457200" lvl="1" indent="0">
              <a:lnSpc>
                <a:spcPct val="113000"/>
              </a:lnSpc>
              <a:spcBef>
                <a:spcPts val="0"/>
              </a:spcBef>
              <a:buNone/>
            </a:pPr>
            <a:endParaRPr lang="en-US" sz="600" dirty="0" smtClean="0"/>
          </a:p>
          <a:p>
            <a:pPr>
              <a:lnSpc>
                <a:spcPct val="113000"/>
              </a:lnSpc>
              <a:spcBef>
                <a:spcPts val="0"/>
              </a:spcBef>
            </a:pPr>
            <a:r>
              <a:rPr lang="en-US" sz="1800" b="1" dirty="0" smtClean="0"/>
              <a:t>TRIUMF and BCCA machine shops</a:t>
            </a:r>
          </a:p>
        </p:txBody>
      </p:sp>
      <p:pic>
        <p:nvPicPr>
          <p:cNvPr id="5" name="Picture 4" descr="BCCAhomeLogo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0879" y="5643714"/>
            <a:ext cx="3552307" cy="884264"/>
          </a:xfrm>
          <a:prstGeom prst="rect">
            <a:avLst/>
          </a:prstGeom>
        </p:spPr>
      </p:pic>
      <p:pic>
        <p:nvPicPr>
          <p:cNvPr id="6" name="Picture 5" descr="TRIUMF_logo_blu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245" y="4589706"/>
            <a:ext cx="3479704" cy="956074"/>
          </a:xfrm>
          <a:prstGeom prst="rect">
            <a:avLst/>
          </a:prstGeom>
        </p:spPr>
      </p:pic>
      <p:pic>
        <p:nvPicPr>
          <p:cNvPr id="7" name="Picture 4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3103" y="4997457"/>
            <a:ext cx="2278970" cy="1421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17658" y="3567596"/>
            <a:ext cx="2589860" cy="1148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62560"/>
            <a:ext cx="8229600" cy="899592"/>
          </a:xfrm>
        </p:spPr>
        <p:txBody>
          <a:bodyPr/>
          <a:lstStyle/>
          <a:p>
            <a:pPr algn="ctr"/>
            <a:r>
              <a:rPr lang="en-US" dirty="0" smtClean="0"/>
              <a:t>Acknowledgements: Salt Target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85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666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6212" y="6282337"/>
            <a:ext cx="19597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800" baseline="30000" dirty="0" smtClean="0">
                <a:solidFill>
                  <a:srgbClr val="1F5D95"/>
                </a:solidFill>
                <a:latin typeface="Myriad Pro"/>
              </a:rPr>
              <a:t>100</a:t>
            </a:r>
            <a:r>
              <a:rPr lang="en-US" sz="1800" dirty="0" smtClean="0">
                <a:solidFill>
                  <a:srgbClr val="1F5D95"/>
                </a:solidFill>
                <a:latin typeface="Myriad Pro"/>
              </a:rPr>
              <a:t>Mo(p,2n)</a:t>
            </a:r>
            <a:r>
              <a:rPr lang="en-US" sz="1800" baseline="30000" dirty="0" smtClean="0">
                <a:solidFill>
                  <a:srgbClr val="1F5D95"/>
                </a:solidFill>
                <a:latin typeface="Myriad Pro"/>
              </a:rPr>
              <a:t>99m</a:t>
            </a:r>
            <a:r>
              <a:rPr lang="en-US" sz="1800" dirty="0" smtClean="0">
                <a:solidFill>
                  <a:srgbClr val="1F5D95"/>
                </a:solidFill>
                <a:latin typeface="Myriad Pro"/>
              </a:rPr>
              <a:t>Tc</a:t>
            </a:r>
            <a:endParaRPr lang="en-US" sz="1800" dirty="0">
              <a:solidFill>
                <a:srgbClr val="1F5D95"/>
              </a:solidFill>
              <a:latin typeface="Myriad Pro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/>
          <a:srcRect t="29569" b="28081"/>
          <a:stretch/>
        </p:blipFill>
        <p:spPr bwMode="auto">
          <a:xfrm>
            <a:off x="1699844" y="3956931"/>
            <a:ext cx="7444156" cy="222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334176" y="6572807"/>
            <a:ext cx="4475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 smtClean="0">
                <a:solidFill>
                  <a:srgbClr val="4F4946"/>
                </a:solidFill>
                <a:latin typeface="Myriad Pro"/>
              </a:rPr>
              <a:t>graphic from http://www.covidien.com/</a:t>
            </a:r>
            <a:endParaRPr lang="en-US" sz="1200" dirty="0">
              <a:solidFill>
                <a:srgbClr val="4F4946"/>
              </a:solidFill>
              <a:latin typeface="Myriad Pro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9975" y="4795098"/>
            <a:ext cx="163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4F4946"/>
                </a:solidFill>
                <a:latin typeface="Myriad Pro"/>
              </a:rPr>
              <a:t>LEU </a:t>
            </a:r>
            <a:r>
              <a:rPr lang="en-US" sz="1800" baseline="30000" dirty="0" smtClean="0">
                <a:solidFill>
                  <a:srgbClr val="4F4946"/>
                </a:solidFill>
                <a:latin typeface="Myriad Pro"/>
              </a:rPr>
              <a:t>235</a:t>
            </a:r>
            <a:r>
              <a:rPr lang="en-US" sz="1800" dirty="0" smtClean="0">
                <a:solidFill>
                  <a:srgbClr val="4F4946"/>
                </a:solidFill>
                <a:latin typeface="Myriad Pro"/>
              </a:rPr>
              <a:t>U(</a:t>
            </a:r>
            <a:r>
              <a:rPr lang="en-US" sz="1800" dirty="0" err="1" smtClean="0">
                <a:solidFill>
                  <a:srgbClr val="4F4946"/>
                </a:solidFill>
                <a:latin typeface="Myriad Pro"/>
              </a:rPr>
              <a:t>n,F</a:t>
            </a:r>
            <a:r>
              <a:rPr lang="en-US" sz="1800" dirty="0" smtClean="0">
                <a:solidFill>
                  <a:srgbClr val="4F4946"/>
                </a:solidFill>
                <a:latin typeface="Myriad Pro"/>
              </a:rPr>
              <a:t>)</a:t>
            </a:r>
            <a:endParaRPr lang="en-US" sz="1800" dirty="0">
              <a:solidFill>
                <a:srgbClr val="4F4946"/>
              </a:solidFill>
              <a:latin typeface="Myriad Pro"/>
            </a:endParaRPr>
          </a:p>
        </p:txBody>
      </p:sp>
      <p:cxnSp>
        <p:nvCxnSpPr>
          <p:cNvPr id="11" name="Straight Arrow Connector 10"/>
          <p:cNvCxnSpPr>
            <a:stCxn id="9" idx="3"/>
          </p:cNvCxnSpPr>
          <p:nvPr/>
        </p:nvCxnSpPr>
        <p:spPr>
          <a:xfrm>
            <a:off x="1832153" y="4979764"/>
            <a:ext cx="539857" cy="15389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7367" y="3620562"/>
            <a:ext cx="18966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4F4946"/>
                </a:solidFill>
                <a:latin typeface="Myriad Pro"/>
              </a:rPr>
              <a:t>Alternatives:</a:t>
            </a:r>
            <a:endParaRPr lang="en-US" sz="2200" b="1" dirty="0">
              <a:solidFill>
                <a:srgbClr val="4F4946"/>
              </a:solidFill>
              <a:latin typeface="Myriad Pro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3563" y="3998358"/>
            <a:ext cx="1645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aseline="30000" dirty="0" smtClean="0">
                <a:solidFill>
                  <a:srgbClr val="4F4946"/>
                </a:solidFill>
                <a:latin typeface="Myriad Pro"/>
              </a:rPr>
              <a:t>98</a:t>
            </a:r>
            <a:r>
              <a:rPr lang="en-US" sz="1800" dirty="0" smtClean="0">
                <a:solidFill>
                  <a:srgbClr val="4F4946"/>
                </a:solidFill>
                <a:latin typeface="Myriad Pro"/>
              </a:rPr>
              <a:t>Mo(n,</a:t>
            </a:r>
            <a:r>
              <a:rPr lang="en-US" sz="1800" dirty="0" smtClean="0">
                <a:solidFill>
                  <a:srgbClr val="4F4946"/>
                </a:solidFill>
                <a:latin typeface="Myriad Pro"/>
                <a:sym typeface="Symbol"/>
              </a:rPr>
              <a:t>)</a:t>
            </a:r>
            <a:r>
              <a:rPr lang="en-US" sz="1800" baseline="30000" dirty="0" smtClean="0">
                <a:solidFill>
                  <a:srgbClr val="4F4946"/>
                </a:solidFill>
                <a:latin typeface="Myriad Pro"/>
                <a:sym typeface="Symbol"/>
              </a:rPr>
              <a:t>99</a:t>
            </a:r>
            <a:r>
              <a:rPr lang="en-US" sz="1800" dirty="0" smtClean="0">
                <a:solidFill>
                  <a:srgbClr val="4F4946"/>
                </a:solidFill>
                <a:latin typeface="Myriad Pro"/>
                <a:sym typeface="Symbol"/>
              </a:rPr>
              <a:t>Mo</a:t>
            </a:r>
            <a:endParaRPr lang="en-US" sz="1800" dirty="0">
              <a:solidFill>
                <a:srgbClr val="4F4946"/>
              </a:solidFill>
              <a:latin typeface="Myriad Pro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524737" y="4183024"/>
            <a:ext cx="0" cy="887168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64709" y="4400339"/>
            <a:ext cx="1702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aseline="30000" dirty="0" smtClean="0">
                <a:solidFill>
                  <a:srgbClr val="4F4946"/>
                </a:solidFill>
                <a:latin typeface="Myriad Pro"/>
              </a:rPr>
              <a:t>238</a:t>
            </a:r>
            <a:r>
              <a:rPr lang="en-US" sz="1800" dirty="0" smtClean="0">
                <a:solidFill>
                  <a:srgbClr val="4F4946"/>
                </a:solidFill>
                <a:latin typeface="Myriad Pro"/>
              </a:rPr>
              <a:t>U(</a:t>
            </a:r>
            <a:r>
              <a:rPr lang="en-US" sz="1800" dirty="0" smtClean="0">
                <a:solidFill>
                  <a:srgbClr val="4F4946"/>
                </a:solidFill>
                <a:latin typeface="Myriad Pro"/>
                <a:sym typeface="Symbol"/>
              </a:rPr>
              <a:t>,F)</a:t>
            </a:r>
            <a:r>
              <a:rPr lang="en-US" sz="1800" baseline="30000" dirty="0" smtClean="0">
                <a:solidFill>
                  <a:srgbClr val="4F4946"/>
                </a:solidFill>
                <a:latin typeface="Myriad Pro"/>
                <a:sym typeface="Symbol"/>
              </a:rPr>
              <a:t>99</a:t>
            </a:r>
            <a:r>
              <a:rPr lang="en-US" sz="1800" dirty="0" smtClean="0">
                <a:solidFill>
                  <a:srgbClr val="4F4946"/>
                </a:solidFill>
                <a:latin typeface="Myriad Pro"/>
                <a:sym typeface="Symbol"/>
              </a:rPr>
              <a:t>Mo</a:t>
            </a:r>
            <a:endParaRPr lang="en-US" sz="1800" dirty="0">
              <a:solidFill>
                <a:srgbClr val="4F4946"/>
              </a:solidFill>
              <a:latin typeface="Myriad Pro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16200000" flipH="1">
            <a:off x="4601802" y="4755120"/>
            <a:ext cx="380999" cy="1588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8374453" y="5487989"/>
            <a:ext cx="3" cy="912811"/>
          </a:xfrm>
          <a:prstGeom prst="straightConnector1">
            <a:avLst/>
          </a:prstGeom>
          <a:ln>
            <a:solidFill>
              <a:srgbClr val="C0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51084" y="5883102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aseline="30000" dirty="0" smtClean="0">
                <a:solidFill>
                  <a:srgbClr val="4F4946"/>
                </a:solidFill>
                <a:latin typeface="Myriad Pro"/>
              </a:rPr>
              <a:t>100</a:t>
            </a:r>
            <a:r>
              <a:rPr lang="en-US" sz="1800" dirty="0" smtClean="0">
                <a:solidFill>
                  <a:srgbClr val="4F4946"/>
                </a:solidFill>
                <a:latin typeface="Myriad Pro"/>
              </a:rPr>
              <a:t>Mo(</a:t>
            </a:r>
            <a:r>
              <a:rPr lang="en-US" sz="1800" dirty="0" smtClean="0">
                <a:solidFill>
                  <a:srgbClr val="4F4946"/>
                </a:solidFill>
                <a:latin typeface="Myriad Pro"/>
                <a:sym typeface="Symbol"/>
              </a:rPr>
              <a:t></a:t>
            </a:r>
            <a:r>
              <a:rPr lang="en-US" sz="1800" dirty="0" smtClean="0">
                <a:solidFill>
                  <a:srgbClr val="4F4946"/>
                </a:solidFill>
                <a:latin typeface="Myriad Pro"/>
              </a:rPr>
              <a:t>,n)</a:t>
            </a:r>
            <a:r>
              <a:rPr lang="en-US" sz="1800" baseline="30000" dirty="0" smtClean="0">
                <a:solidFill>
                  <a:srgbClr val="4F4946"/>
                </a:solidFill>
                <a:latin typeface="Myriad Pro"/>
              </a:rPr>
              <a:t>99</a:t>
            </a:r>
            <a:r>
              <a:rPr lang="en-US" sz="1800" dirty="0" smtClean="0">
                <a:solidFill>
                  <a:srgbClr val="4F4946"/>
                </a:solidFill>
                <a:latin typeface="Myriad Pro"/>
              </a:rPr>
              <a:t>Mo</a:t>
            </a:r>
            <a:endParaRPr lang="en-US" sz="1800" dirty="0">
              <a:solidFill>
                <a:srgbClr val="4F4946"/>
              </a:solidFill>
              <a:latin typeface="Myriad Pro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6725970" y="5359747"/>
            <a:ext cx="0" cy="823706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 txBox="1">
            <a:spLocks/>
          </p:cNvSpPr>
          <p:nvPr/>
        </p:nvSpPr>
        <p:spPr bwMode="auto">
          <a:xfrm>
            <a:off x="457200" y="152400"/>
            <a:ext cx="8229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yriad Pro"/>
                <a:ea typeface="ＭＳ Ｐゴシック" pitchFamily="-109" charset="-128"/>
                <a:cs typeface="Myriad Pro"/>
              </a:rPr>
              <a:t>Tc-99m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yriad Pro"/>
                <a:ea typeface="ＭＳ Ｐゴシック" pitchFamily="-109" charset="-128"/>
                <a:cs typeface="Myriad Pro"/>
              </a:rPr>
              <a:t> Alternatives: Many options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yriad Pro"/>
              <a:ea typeface="ＭＳ Ｐゴシック" pitchFamily="-109" charset="-128"/>
              <a:cs typeface="Myriad Pro"/>
            </a:endParaRPr>
          </a:p>
        </p:txBody>
      </p:sp>
      <p:cxnSp>
        <p:nvCxnSpPr>
          <p:cNvPr id="24" name="Straight Connector 23"/>
          <p:cNvCxnSpPr>
            <a:endCxn id="16" idx="3"/>
          </p:cNvCxnSpPr>
          <p:nvPr/>
        </p:nvCxnSpPr>
        <p:spPr>
          <a:xfrm flipH="1">
            <a:off x="1838565" y="4173180"/>
            <a:ext cx="1686172" cy="98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1879041" y="4572795"/>
            <a:ext cx="2914055" cy="1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1905000" y="6161381"/>
            <a:ext cx="482097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05696" y="1419930"/>
            <a:ext cx="662873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2000" baseline="30000" dirty="0">
                <a:solidFill>
                  <a:srgbClr val="4F4946"/>
                </a:solidFill>
              </a:rPr>
              <a:t>99</a:t>
            </a:r>
            <a:r>
              <a:rPr lang="en-US" sz="2000" dirty="0">
                <a:solidFill>
                  <a:srgbClr val="4F4946"/>
                </a:solidFill>
              </a:rPr>
              <a:t>Mo/</a:t>
            </a:r>
            <a:r>
              <a:rPr lang="en-US" sz="2000" baseline="30000" dirty="0">
                <a:solidFill>
                  <a:srgbClr val="4F4946"/>
                </a:solidFill>
              </a:rPr>
              <a:t>99m</a:t>
            </a:r>
            <a:r>
              <a:rPr lang="en-US" sz="2000" dirty="0">
                <a:solidFill>
                  <a:srgbClr val="4F4946"/>
                </a:solidFill>
              </a:rPr>
              <a:t>Tc </a:t>
            </a:r>
            <a:r>
              <a:rPr lang="en-US" sz="2000" dirty="0" smtClean="0">
                <a:solidFill>
                  <a:srgbClr val="4F4946"/>
                </a:solidFill>
              </a:rPr>
              <a:t>in high demand (~ 40M doses/</a:t>
            </a:r>
            <a:r>
              <a:rPr lang="en-US" sz="2000" dirty="0" err="1" smtClean="0">
                <a:solidFill>
                  <a:srgbClr val="4F4946"/>
                </a:solidFill>
              </a:rPr>
              <a:t>yr</a:t>
            </a:r>
            <a:r>
              <a:rPr lang="en-US" sz="2000" dirty="0" smtClean="0">
                <a:solidFill>
                  <a:srgbClr val="4F4946"/>
                </a:solidFill>
              </a:rPr>
              <a:t>)</a:t>
            </a:r>
          </a:p>
          <a:p>
            <a:pPr marL="342900" indent="-34290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F4946"/>
                </a:solidFill>
              </a:rPr>
              <a:t>Gov’t owned reactors produce majority of </a:t>
            </a:r>
            <a:r>
              <a:rPr lang="en-US" sz="2000" baseline="30000" dirty="0" smtClean="0">
                <a:solidFill>
                  <a:srgbClr val="4F4946"/>
                </a:solidFill>
              </a:rPr>
              <a:t>99</a:t>
            </a:r>
            <a:r>
              <a:rPr lang="en-US" sz="2000" dirty="0" smtClean="0">
                <a:solidFill>
                  <a:srgbClr val="4F4946"/>
                </a:solidFill>
              </a:rPr>
              <a:t>Mo supply</a:t>
            </a:r>
          </a:p>
          <a:p>
            <a:pPr marL="342900" indent="-34290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F4946"/>
                </a:solidFill>
              </a:rPr>
              <a:t>NRU going offline Oct. 2016 (~40% of global supply)</a:t>
            </a:r>
          </a:p>
          <a:p>
            <a:pPr marL="342900" indent="-34290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F4946"/>
                </a:solidFill>
              </a:rPr>
              <a:t>Capacity emerging (existing reactors, new technology</a:t>
            </a:r>
          </a:p>
          <a:p>
            <a:pPr marL="342900" indent="-34290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F4946"/>
                </a:solidFill>
              </a:rPr>
              <a:t>Projections range from oversupply to shortages</a:t>
            </a:r>
            <a:r>
              <a:rPr lang="en-US" sz="2000" baseline="30000" dirty="0" smtClean="0">
                <a:solidFill>
                  <a:srgbClr val="4F4946"/>
                </a:solidFill>
              </a:rPr>
              <a:t>1</a:t>
            </a:r>
            <a:endParaRPr lang="en-US" sz="2000" dirty="0" smtClean="0">
              <a:solidFill>
                <a:srgbClr val="4F494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solidFill>
                  <a:srgbClr val="4F4946"/>
                </a:solidFill>
                <a:latin typeface="+mj-lt"/>
              </a:rPr>
              <a:t>Must move to full-cost recovery</a:t>
            </a:r>
            <a:endParaRPr lang="en-CA" sz="2000" dirty="0">
              <a:solidFill>
                <a:srgbClr val="4F4946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98868" y="6380104"/>
            <a:ext cx="2746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>
                <a:solidFill>
                  <a:srgbClr val="4F4946"/>
                </a:solidFill>
                <a:latin typeface="+mj-lt"/>
              </a:rPr>
              <a:t>1) OECD - NEA/SEN/HLGMR(2014)2</a:t>
            </a:r>
            <a:endParaRPr lang="en-CA" sz="1200" dirty="0">
              <a:solidFill>
                <a:srgbClr val="4F4946"/>
              </a:solidFill>
              <a:latin typeface="+mj-lt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1912684" y="6371366"/>
            <a:ext cx="6461772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458" name="Picture 2" descr="http://archive.protomag.com/statics/W_08_defined_a_v_s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11" y="1223753"/>
            <a:ext cx="1553037" cy="2366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5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4068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Cyclotrons By the Numbers</a:t>
            </a:r>
            <a:endParaRPr lang="en-CA" dirty="0"/>
          </a:p>
        </p:txBody>
      </p:sp>
      <p:pic>
        <p:nvPicPr>
          <p:cNvPr id="19458" name="Picture 2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8" y="1427163"/>
            <a:ext cx="7834312" cy="449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5801191"/>
            <a:ext cx="9114290" cy="76944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CA" sz="2200" dirty="0">
                <a:solidFill>
                  <a:srgbClr val="4F4946"/>
                </a:solidFill>
                <a:latin typeface="+mj-lt"/>
              </a:rPr>
              <a:t>Estimated </a:t>
            </a:r>
            <a:r>
              <a:rPr lang="en-CA" sz="2200" dirty="0" smtClean="0">
                <a:solidFill>
                  <a:srgbClr val="4F4946"/>
                </a:solidFill>
                <a:latin typeface="+mj-lt"/>
              </a:rPr>
              <a:t>global </a:t>
            </a:r>
            <a:r>
              <a:rPr lang="en-CA" sz="2200" dirty="0">
                <a:solidFill>
                  <a:srgbClr val="4F4946"/>
                </a:solidFill>
                <a:latin typeface="+mj-lt"/>
              </a:rPr>
              <a:t>cyclotron numbers by </a:t>
            </a:r>
            <a:r>
              <a:rPr lang="en-CA" sz="2200" dirty="0" smtClean="0">
                <a:solidFill>
                  <a:srgbClr val="4F4946"/>
                </a:solidFill>
                <a:latin typeface="+mj-lt"/>
              </a:rPr>
              <a:t>various manufacturers </a:t>
            </a:r>
          </a:p>
          <a:p>
            <a:pPr algn="ctr"/>
            <a:r>
              <a:rPr lang="en-CA" sz="2200" dirty="0" smtClean="0">
                <a:solidFill>
                  <a:srgbClr val="4F4946"/>
                </a:solidFill>
                <a:latin typeface="+mj-lt"/>
              </a:rPr>
              <a:t>(</a:t>
            </a:r>
            <a:r>
              <a:rPr lang="en-CA" sz="2200" dirty="0">
                <a:solidFill>
                  <a:srgbClr val="4F4946"/>
                </a:solidFill>
                <a:latin typeface="+mj-lt"/>
              </a:rPr>
              <a:t>with data from ACSI, GE, IBA and Siemens, Sumitomo data estimated)</a:t>
            </a:r>
          </a:p>
        </p:txBody>
      </p:sp>
      <p:sp>
        <p:nvSpPr>
          <p:cNvPr id="2" name="Rectangle 1"/>
          <p:cNvSpPr/>
          <p:nvPr/>
        </p:nvSpPr>
        <p:spPr>
          <a:xfrm>
            <a:off x="1300956" y="6515680"/>
            <a:ext cx="65420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1400" dirty="0">
                <a:solidFill>
                  <a:srgbClr val="4F4946"/>
                </a:solidFill>
                <a:latin typeface="+mj-lt"/>
              </a:rPr>
              <a:t>Schaffer et al. Phys. Proc. in press (2014).</a:t>
            </a:r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6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099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ea typeface="ＭＳ Ｐゴシック"/>
              </a:rPr>
              <a:t>Direct Production of </a:t>
            </a:r>
            <a:r>
              <a:rPr lang="en-US" sz="3200" baseline="30000" dirty="0" smtClean="0">
                <a:ea typeface="ＭＳ Ｐゴシック"/>
              </a:rPr>
              <a:t>99m</a:t>
            </a:r>
            <a:r>
              <a:rPr lang="en-US" sz="3200" dirty="0" smtClean="0">
                <a:ea typeface="ＭＳ Ｐゴシック"/>
              </a:rPr>
              <a:t>Tc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1696" y="1264678"/>
            <a:ext cx="1507402" cy="827469"/>
            <a:chOff x="250061" y="113263"/>
            <a:chExt cx="1654938" cy="827469"/>
          </a:xfrm>
        </p:grpSpPr>
        <p:sp>
          <p:nvSpPr>
            <p:cNvPr id="7" name="Rounded Rectangle 6"/>
            <p:cNvSpPr/>
            <p:nvPr/>
          </p:nvSpPr>
          <p:spPr>
            <a:xfrm>
              <a:off x="250061" y="113263"/>
              <a:ext cx="1654938" cy="827469"/>
            </a:xfrm>
            <a:prstGeom prst="roundRect">
              <a:avLst/>
            </a:prstGeom>
            <a:solidFill>
              <a:srgbClr val="514843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343247" y="153657"/>
              <a:ext cx="1461723" cy="7466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baseline="30000" dirty="0" smtClean="0">
                  <a:latin typeface="Myriad Pro"/>
                </a:rPr>
                <a:t>100</a:t>
              </a:r>
              <a:r>
                <a:rPr lang="en-US" sz="1800" kern="1200" dirty="0" smtClean="0">
                  <a:latin typeface="Myriad Pro"/>
                </a:rPr>
                <a:t>Mo Target</a:t>
              </a:r>
              <a:endParaRPr lang="en-US" sz="1800" kern="1200" dirty="0">
                <a:latin typeface="Myriad Pro"/>
              </a:endParaRPr>
            </a:p>
          </p:txBody>
        </p:sp>
      </p:grpSp>
      <p:sp>
        <p:nvSpPr>
          <p:cNvPr id="26" name="Content Placeholder 1"/>
          <p:cNvSpPr txBox="1">
            <a:spLocks/>
          </p:cNvSpPr>
          <p:nvPr/>
        </p:nvSpPr>
        <p:spPr bwMode="auto">
          <a:xfrm>
            <a:off x="632218" y="2296624"/>
            <a:ext cx="8229600" cy="2985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13F7C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6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marL="0" indent="0" defTabSz="914400">
              <a:buNone/>
            </a:pPr>
            <a:r>
              <a:rPr lang="en-CA" sz="2200" b="1" kern="0" dirty="0" smtClean="0">
                <a:solidFill>
                  <a:srgbClr val="4F4946"/>
                </a:solidFill>
              </a:rPr>
              <a:t>Goals:</a:t>
            </a:r>
          </a:p>
          <a:p>
            <a:pPr lvl="1" defTabSz="914400"/>
            <a:r>
              <a:rPr lang="en-CA" sz="2200" kern="0" dirty="0" smtClean="0"/>
              <a:t>Demonstrate routine, reliable, commercial-scale production of </a:t>
            </a:r>
            <a:r>
              <a:rPr lang="en-CA" sz="2200" kern="0" baseline="30000" dirty="0" smtClean="0"/>
              <a:t>99m</a:t>
            </a:r>
            <a:r>
              <a:rPr lang="en-CA" sz="2200" kern="0" dirty="0" smtClean="0"/>
              <a:t>Tc via </a:t>
            </a:r>
            <a:r>
              <a:rPr lang="en-CA" sz="2200" kern="0" baseline="30000" dirty="0" smtClean="0"/>
              <a:t>100</a:t>
            </a:r>
            <a:r>
              <a:rPr lang="en-CA" sz="2200" kern="0" dirty="0" smtClean="0"/>
              <a:t>Mo(p,2n) at multiple sites, multiple brands;</a:t>
            </a:r>
          </a:p>
          <a:p>
            <a:pPr lvl="1" defTabSz="914400"/>
            <a:r>
              <a:rPr lang="en-CA" sz="2200" kern="0" dirty="0" smtClean="0"/>
              <a:t>Obtain regulatory approval for clinical use in humans; </a:t>
            </a:r>
          </a:p>
          <a:p>
            <a:pPr lvl="1" defTabSz="914400"/>
            <a:r>
              <a:rPr lang="en-CA" sz="2200" kern="0" dirty="0" smtClean="0"/>
              <a:t>Establish a business plan; </a:t>
            </a:r>
          </a:p>
          <a:p>
            <a:pPr lvl="1" defTabSz="914400"/>
            <a:r>
              <a:rPr lang="en-CA" sz="2200" kern="0" dirty="0" smtClean="0"/>
              <a:t>Disseminate, commercialize the technology</a:t>
            </a:r>
          </a:p>
          <a:p>
            <a:pPr defTabSz="914400"/>
            <a:endParaRPr lang="en-CA" sz="2200" kern="0" dirty="0">
              <a:solidFill>
                <a:srgbClr val="4F4946"/>
              </a:solidFill>
            </a:endParaRPr>
          </a:p>
        </p:txBody>
      </p:sp>
      <p:sp>
        <p:nvSpPr>
          <p:cNvPr id="27" name="TextBox 15"/>
          <p:cNvSpPr txBox="1">
            <a:spLocks noChangeArrowheads="1"/>
          </p:cNvSpPr>
          <p:nvPr/>
        </p:nvSpPr>
        <p:spPr bwMode="auto">
          <a:xfrm>
            <a:off x="342900" y="5309720"/>
            <a:ext cx="8458200" cy="83099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113F7C"/>
                </a:solidFill>
                <a:latin typeface="+mj-lt"/>
              </a:rPr>
              <a:t>Hypothesis: Future production will be from variety of sources (neutron, proton, electron) and market driven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563593" y="1264678"/>
            <a:ext cx="1507402" cy="827469"/>
            <a:chOff x="230183" y="126498"/>
            <a:chExt cx="1654938" cy="827469"/>
          </a:xfrm>
        </p:grpSpPr>
        <p:sp>
          <p:nvSpPr>
            <p:cNvPr id="29" name="Rounded Rectangle 28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solidFill>
              <a:srgbClr val="514843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Cyclotron </a:t>
              </a:r>
              <a:r>
                <a:rPr lang="en-US" sz="1700" kern="1200" dirty="0" smtClean="0">
                  <a:latin typeface="Myriad Pro"/>
                </a:rPr>
                <a:t>Modification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097421" y="1264678"/>
            <a:ext cx="1507402" cy="827469"/>
            <a:chOff x="230183" y="126498"/>
            <a:chExt cx="1654938" cy="827469"/>
          </a:xfrm>
        </p:grpSpPr>
        <p:sp>
          <p:nvSpPr>
            <p:cNvPr id="33" name="Rounded Rectangle 32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solidFill>
              <a:srgbClr val="514843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Optimize Irradiation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34980" y="1264678"/>
            <a:ext cx="1507402" cy="827469"/>
            <a:chOff x="230183" y="126498"/>
            <a:chExt cx="1654938" cy="827469"/>
          </a:xfrm>
        </p:grpSpPr>
        <p:sp>
          <p:nvSpPr>
            <p:cNvPr id="36" name="Rounded Rectangle 35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solidFill>
              <a:srgbClr val="514843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Purify </a:t>
              </a:r>
              <a:r>
                <a:rPr lang="en-US" sz="1800" kern="1200" baseline="30000" dirty="0" smtClean="0">
                  <a:latin typeface="Myriad Pro"/>
                </a:rPr>
                <a:t>99m</a:t>
              </a:r>
              <a:r>
                <a:rPr lang="en-US" sz="1800" kern="1200" dirty="0" smtClean="0">
                  <a:latin typeface="Myriad Pro"/>
                </a:rPr>
                <a:t>TcO</a:t>
              </a:r>
              <a:r>
                <a:rPr lang="en-US" sz="1800" kern="1200" baseline="-25000" dirty="0" smtClean="0">
                  <a:latin typeface="Myriad Pro"/>
                </a:rPr>
                <a:t>4</a:t>
              </a:r>
              <a:endParaRPr lang="en-US" sz="1800" kern="1200" baseline="-25000" dirty="0">
                <a:latin typeface="Myriad Pro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168960" y="1264678"/>
            <a:ext cx="1443450" cy="827469"/>
            <a:chOff x="230183" y="126498"/>
            <a:chExt cx="1654938" cy="827469"/>
          </a:xfrm>
        </p:grpSpPr>
        <p:sp>
          <p:nvSpPr>
            <p:cNvPr id="39" name="Rounded Rectangle 38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solidFill>
              <a:srgbClr val="514843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ounded Rectangle 4"/>
            <p:cNvSpPr/>
            <p:nvPr/>
          </p:nvSpPr>
          <p:spPr>
            <a:xfrm>
              <a:off x="332428" y="153657"/>
              <a:ext cx="1461723" cy="7466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Regulatory</a:t>
              </a:r>
              <a:r>
                <a:rPr lang="en-US" sz="1800" baseline="-25000" dirty="0">
                  <a:latin typeface="Myriad Pro"/>
                </a:rPr>
                <a:t> </a:t>
              </a:r>
              <a:r>
                <a:rPr lang="en-US" sz="1800" dirty="0" smtClean="0">
                  <a:latin typeface="Myriad Pro"/>
                </a:rPr>
                <a:t>QA/QC</a:t>
              </a:r>
              <a:endParaRPr lang="en-US" sz="1800" kern="1200" dirty="0" smtClean="0">
                <a:latin typeface="Myriad Pro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647121" y="1264678"/>
            <a:ext cx="1443450" cy="827469"/>
            <a:chOff x="230183" y="126498"/>
            <a:chExt cx="1654938" cy="827469"/>
          </a:xfrm>
        </p:grpSpPr>
        <p:sp>
          <p:nvSpPr>
            <p:cNvPr id="42" name="Rounded Rectangle 41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solidFill>
              <a:srgbClr val="514843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baseline="30000" dirty="0" smtClean="0">
                  <a:latin typeface="Myriad Pro"/>
                </a:rPr>
                <a:t>100</a:t>
              </a:r>
              <a:r>
                <a:rPr lang="en-US" sz="1800" kern="1200" dirty="0" smtClean="0">
                  <a:latin typeface="Myriad Pro"/>
                </a:rPr>
                <a:t>Mo </a:t>
              </a:r>
              <a:r>
                <a:rPr lang="en-US" sz="1800" dirty="0" smtClean="0">
                  <a:latin typeface="Myriad Pro"/>
                </a:rPr>
                <a:t>Recovery</a:t>
              </a:r>
              <a:endParaRPr lang="en-US" sz="1800" kern="1200" dirty="0" smtClean="0">
                <a:latin typeface="Myriad Pro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554589" y="6454517"/>
            <a:ext cx="4034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J</a:t>
            </a:r>
            <a:r>
              <a:rPr lang="en-US" sz="1400" dirty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. Beaver, H. </a:t>
            </a:r>
            <a:r>
              <a:rPr lang="en-US" sz="1400" dirty="0" err="1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Hupf</a:t>
            </a:r>
            <a:r>
              <a:rPr lang="en-US" sz="1400" dirty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, J </a:t>
            </a:r>
            <a:r>
              <a:rPr lang="en-US" sz="1400" dirty="0" err="1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Nucl</a:t>
            </a:r>
            <a:r>
              <a:rPr lang="en-US" sz="1400" dirty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 Med </a:t>
            </a:r>
            <a:r>
              <a:rPr lang="en-US" sz="1400" dirty="0" smtClean="0">
                <a:solidFill>
                  <a:srgbClr val="4F4946"/>
                </a:solidFill>
                <a:latin typeface="Myriad Pro"/>
                <a:ea typeface="ＭＳ Ｐゴシック" charset="0"/>
                <a:cs typeface="ＭＳ Ｐゴシック" charset="0"/>
              </a:rPr>
              <a:t>1971;12:739-741</a:t>
            </a:r>
            <a:endParaRPr lang="en-US" sz="1400" dirty="0">
              <a:solidFill>
                <a:srgbClr val="4F4946"/>
              </a:solidFill>
              <a:latin typeface="Myriad Pro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7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5988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ea typeface="ＭＳ Ｐゴシック"/>
              </a:rPr>
              <a:t>Target Manufacturing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1696" y="1264678"/>
            <a:ext cx="1507402" cy="827469"/>
            <a:chOff x="250061" y="113263"/>
            <a:chExt cx="1654938" cy="827469"/>
          </a:xfrm>
        </p:grpSpPr>
        <p:sp>
          <p:nvSpPr>
            <p:cNvPr id="7" name="Rounded Rectangle 6"/>
            <p:cNvSpPr/>
            <p:nvPr/>
          </p:nvSpPr>
          <p:spPr>
            <a:xfrm>
              <a:off x="250061" y="113263"/>
              <a:ext cx="1654938" cy="827469"/>
            </a:xfrm>
            <a:prstGeom prst="roundRect">
              <a:avLst/>
            </a:prstGeom>
            <a:solidFill>
              <a:srgbClr val="514843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343247" y="153657"/>
              <a:ext cx="1461723" cy="7466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baseline="30000" dirty="0" smtClean="0">
                  <a:latin typeface="Myriad Pro"/>
                </a:rPr>
                <a:t>100</a:t>
              </a:r>
              <a:r>
                <a:rPr lang="en-US" sz="1800" kern="1200" dirty="0" smtClean="0">
                  <a:latin typeface="Myriad Pro"/>
                </a:rPr>
                <a:t>Mo Target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563593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29" name="Rounded Rectangle 28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Cyclotron </a:t>
              </a:r>
              <a:r>
                <a:rPr lang="en-US" sz="1700" kern="1200" dirty="0" smtClean="0">
                  <a:latin typeface="Myriad Pro"/>
                </a:rPr>
                <a:t>Modification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097421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3" name="Rounded Rectangle 32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4"/>
            <p:cNvSpPr/>
            <p:nvPr/>
          </p:nvSpPr>
          <p:spPr>
            <a:xfrm>
              <a:off x="323369" y="162710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Optimize Irradiation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34980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6" name="Rounded Rectangle 35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Purify </a:t>
              </a:r>
              <a:r>
                <a:rPr lang="en-US" sz="1800" kern="1200" baseline="30000" dirty="0" smtClean="0">
                  <a:latin typeface="Myriad Pro"/>
                </a:rPr>
                <a:t>99m</a:t>
              </a:r>
              <a:r>
                <a:rPr lang="en-US" sz="1800" kern="1200" dirty="0" smtClean="0">
                  <a:latin typeface="Myriad Pro"/>
                </a:rPr>
                <a:t>TcO</a:t>
              </a:r>
              <a:r>
                <a:rPr lang="en-US" sz="1800" kern="1200" baseline="-25000" dirty="0" smtClean="0">
                  <a:latin typeface="Myriad Pro"/>
                </a:rPr>
                <a:t>4</a:t>
              </a:r>
              <a:endParaRPr lang="en-US" sz="1800" kern="1200" baseline="-25000" dirty="0">
                <a:latin typeface="Myriad Pro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168960" y="1264678"/>
            <a:ext cx="1443450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9" name="Rounded Rectangle 38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ounded Rectangle 4"/>
            <p:cNvSpPr/>
            <p:nvPr/>
          </p:nvSpPr>
          <p:spPr>
            <a:xfrm>
              <a:off x="332428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Regulatory</a:t>
              </a:r>
              <a:r>
                <a:rPr lang="en-US" sz="1800" baseline="-25000" dirty="0">
                  <a:latin typeface="Myriad Pro"/>
                </a:rPr>
                <a:t> </a:t>
              </a:r>
              <a:r>
                <a:rPr lang="en-US" sz="1800" dirty="0" smtClean="0">
                  <a:latin typeface="Myriad Pro"/>
                </a:rPr>
                <a:t>QA/QC</a:t>
              </a:r>
              <a:endParaRPr lang="en-US" sz="1800" kern="1200" dirty="0" smtClean="0">
                <a:latin typeface="Myriad Pro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647121" y="1264678"/>
            <a:ext cx="1443450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42" name="Rounded Rectangle 41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ounded Rectangle 4"/>
            <p:cNvSpPr/>
            <p:nvPr/>
          </p:nvSpPr>
          <p:spPr>
            <a:xfrm>
              <a:off x="342808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baseline="30000" dirty="0" smtClean="0">
                  <a:latin typeface="Myriad Pro"/>
                </a:rPr>
                <a:t>100</a:t>
              </a:r>
              <a:r>
                <a:rPr lang="en-US" sz="1800" kern="1200" dirty="0" smtClean="0">
                  <a:latin typeface="Myriad Pro"/>
                </a:rPr>
                <a:t>Mo </a:t>
              </a:r>
              <a:r>
                <a:rPr lang="en-US" sz="1800" dirty="0" smtClean="0">
                  <a:latin typeface="Myriad Pro"/>
                </a:rPr>
                <a:t>Recovery</a:t>
              </a:r>
              <a:endParaRPr lang="en-US" sz="1800" kern="1200" dirty="0" smtClean="0">
                <a:latin typeface="Myriad Pro"/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300" y="2892886"/>
            <a:ext cx="1763417" cy="175137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78" b="6269"/>
          <a:stretch/>
        </p:blipFill>
        <p:spPr>
          <a:xfrm rot="16200000">
            <a:off x="2815646" y="3117516"/>
            <a:ext cx="2008315" cy="1275006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5311711" y="6311468"/>
            <a:ext cx="374517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CA" sz="1400" dirty="0">
                <a:solidFill>
                  <a:srgbClr val="4F4946"/>
                </a:solidFill>
                <a:latin typeface="+mj-lt"/>
              </a:rPr>
              <a:t>Schaffer et al. Phys. Proc. in press (</a:t>
            </a:r>
            <a:r>
              <a:rPr lang="en-CA" sz="1400" dirty="0" smtClean="0">
                <a:solidFill>
                  <a:srgbClr val="4F4946"/>
                </a:solidFill>
                <a:latin typeface="+mj-lt"/>
              </a:rPr>
              <a:t>2015).</a:t>
            </a:r>
          </a:p>
          <a:p>
            <a:pPr algn="ctr"/>
            <a:r>
              <a:rPr lang="en-CA" sz="1400" dirty="0" err="1" smtClean="0">
                <a:solidFill>
                  <a:srgbClr val="4F4946"/>
                </a:solidFill>
                <a:latin typeface="+mj-lt"/>
              </a:rPr>
              <a:t>Zeisler</a:t>
            </a:r>
            <a:r>
              <a:rPr lang="en-CA" sz="1400" dirty="0" smtClean="0">
                <a:solidFill>
                  <a:srgbClr val="4F4946"/>
                </a:solidFill>
                <a:latin typeface="+mj-lt"/>
              </a:rPr>
              <a:t> et al. WTTC 2014</a:t>
            </a:r>
            <a:endParaRPr lang="en-CA" sz="1400" dirty="0">
              <a:solidFill>
                <a:srgbClr val="4F4946"/>
              </a:solidFill>
              <a:latin typeface="+mj-lt"/>
            </a:endParaRPr>
          </a:p>
        </p:txBody>
      </p:sp>
      <p:sp>
        <p:nvSpPr>
          <p:cNvPr id="4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4081" y="6420398"/>
            <a:ext cx="4492979" cy="282782"/>
          </a:xfrm>
          <a:solidFill>
            <a:schemeClr val="bg1"/>
          </a:solidFill>
        </p:spPr>
        <p:txBody>
          <a:bodyPr anchor="ctr"/>
          <a:lstStyle/>
          <a:p>
            <a:r>
              <a:rPr lang="en-CA" sz="14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Bénard</a:t>
            </a:r>
            <a:r>
              <a:rPr lang="en-CA" sz="14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 et al., J. </a:t>
            </a:r>
            <a:r>
              <a:rPr lang="en-CA" sz="1400" dirty="0" err="1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Nucl</a:t>
            </a:r>
            <a:r>
              <a:rPr lang="en-CA" sz="1400" dirty="0" smtClean="0">
                <a:solidFill>
                  <a:srgbClr val="4F4946"/>
                </a:solidFill>
                <a:latin typeface="+mj-lt"/>
                <a:cs typeface="Times New Roman" pitchFamily="18" charset="0"/>
              </a:rPr>
              <a:t>. Med. 2014, 55, 1017-1022</a:t>
            </a:r>
            <a:endParaRPr lang="en-US" sz="1400" dirty="0" smtClean="0">
              <a:solidFill>
                <a:srgbClr val="4F4946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91" y="2610661"/>
            <a:ext cx="3133680" cy="2288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00139" y="2130314"/>
            <a:ext cx="2768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4F4946"/>
                </a:solidFill>
              </a:rPr>
              <a:t>Press-Sinter-Braze</a:t>
            </a:r>
            <a:endParaRPr lang="en-CA" dirty="0">
              <a:solidFill>
                <a:srgbClr val="4F494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5317" y="2130314"/>
            <a:ext cx="3730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4F4946"/>
                </a:solidFill>
              </a:rPr>
              <a:t>Electrophoretic deposition</a:t>
            </a:r>
            <a:endParaRPr lang="en-CA" dirty="0">
              <a:solidFill>
                <a:srgbClr val="4F494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75631" y="4899381"/>
            <a:ext cx="71357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4F4946"/>
                </a:solidFill>
              </a:rPr>
              <a:t>Maximizing </a:t>
            </a:r>
            <a:r>
              <a:rPr lang="en-US" sz="1800" baseline="30000" dirty="0">
                <a:solidFill>
                  <a:srgbClr val="4F4946"/>
                </a:solidFill>
              </a:rPr>
              <a:t>99m</a:t>
            </a:r>
            <a:r>
              <a:rPr lang="en-US" sz="1800" dirty="0">
                <a:solidFill>
                  <a:srgbClr val="4F4946"/>
                </a:solidFill>
              </a:rPr>
              <a:t>Tc production, minimizing impurities:</a:t>
            </a:r>
          </a:p>
          <a:p>
            <a:pPr lvl="1"/>
            <a:r>
              <a:rPr lang="en-US" sz="1800" dirty="0">
                <a:solidFill>
                  <a:srgbClr val="4F4946"/>
                </a:solidFill>
              </a:rPr>
              <a:t>&lt;19 MeV proton energy entering </a:t>
            </a:r>
            <a:r>
              <a:rPr lang="en-US" sz="1800" baseline="30000" dirty="0">
                <a:solidFill>
                  <a:srgbClr val="4F4946"/>
                </a:solidFill>
              </a:rPr>
              <a:t>100</a:t>
            </a:r>
            <a:r>
              <a:rPr lang="en-US" sz="1800" dirty="0">
                <a:solidFill>
                  <a:srgbClr val="4F4946"/>
                </a:solidFill>
              </a:rPr>
              <a:t>Mo</a:t>
            </a:r>
          </a:p>
          <a:p>
            <a:pPr lvl="1"/>
            <a:r>
              <a:rPr lang="en-US" sz="1800" dirty="0">
                <a:solidFill>
                  <a:srgbClr val="4F4946"/>
                </a:solidFill>
              </a:rPr>
              <a:t>&gt;8 MeV proton energy exiting </a:t>
            </a:r>
            <a:r>
              <a:rPr lang="en-US" sz="1800" baseline="30000" dirty="0">
                <a:solidFill>
                  <a:srgbClr val="4F4946"/>
                </a:solidFill>
              </a:rPr>
              <a:t>100</a:t>
            </a:r>
            <a:r>
              <a:rPr lang="en-US" sz="1800" dirty="0">
                <a:solidFill>
                  <a:srgbClr val="4F4946"/>
                </a:solidFill>
              </a:rPr>
              <a:t>Mo</a:t>
            </a:r>
          </a:p>
          <a:p>
            <a:pPr lvl="1"/>
            <a:r>
              <a:rPr lang="en-US" sz="1800" dirty="0">
                <a:solidFill>
                  <a:srgbClr val="4F4946"/>
                </a:solidFill>
              </a:rPr>
              <a:t>Stopping power of Mo: Requires &lt;1.2 g of </a:t>
            </a:r>
            <a:r>
              <a:rPr lang="en-US" sz="1800" dirty="0" smtClean="0">
                <a:solidFill>
                  <a:srgbClr val="4F4946"/>
                </a:solidFill>
              </a:rPr>
              <a:t>metal</a:t>
            </a:r>
          </a:p>
          <a:p>
            <a:pPr lvl="1"/>
            <a:r>
              <a:rPr lang="en-US" sz="1800" dirty="0">
                <a:solidFill>
                  <a:srgbClr val="4F4946"/>
                </a:solidFill>
              </a:rPr>
              <a:t>Reduce density, balance thermal conductivity</a:t>
            </a:r>
          </a:p>
          <a:p>
            <a:pPr lvl="1"/>
            <a:endParaRPr lang="en-US" sz="1800" dirty="0">
              <a:solidFill>
                <a:srgbClr val="4F494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953" y="2610662"/>
            <a:ext cx="1716539" cy="2288718"/>
          </a:xfrm>
          <a:prstGeom prst="rect">
            <a:avLst/>
          </a:prstGeom>
        </p:spPr>
      </p:pic>
      <p:sp>
        <p:nvSpPr>
          <p:cNvPr id="47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8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97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8801" y="2260447"/>
            <a:ext cx="3448165" cy="4315464"/>
          </a:xfrm>
          <a:prstGeom prst="rect">
            <a:avLst/>
          </a:prstGeom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680" y="2260447"/>
            <a:ext cx="3244629" cy="431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ea typeface="ＭＳ Ｐゴシック"/>
              </a:rPr>
              <a:t>Retrofit Existing Infrastructure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1696" y="1264678"/>
            <a:ext cx="1507402" cy="827469"/>
            <a:chOff x="250061" y="113263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7" name="Rounded Rectangle 6"/>
            <p:cNvSpPr/>
            <p:nvPr/>
          </p:nvSpPr>
          <p:spPr>
            <a:xfrm>
              <a:off x="250061" y="113263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34324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baseline="30000" dirty="0" smtClean="0">
                  <a:latin typeface="Myriad Pro"/>
                </a:rPr>
                <a:t>100</a:t>
              </a:r>
              <a:r>
                <a:rPr lang="en-US" sz="1800" kern="1200" dirty="0" smtClean="0">
                  <a:latin typeface="Myriad Pro"/>
                </a:rPr>
                <a:t>Mo Target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563593" y="1264678"/>
            <a:ext cx="1507402" cy="827469"/>
            <a:chOff x="230183" y="126498"/>
            <a:chExt cx="1654938" cy="827469"/>
          </a:xfrm>
          <a:solidFill>
            <a:srgbClr val="4F4946"/>
          </a:solidFill>
        </p:grpSpPr>
        <p:sp>
          <p:nvSpPr>
            <p:cNvPr id="29" name="Rounded Rectangle 28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Cyclotron </a:t>
              </a:r>
              <a:r>
                <a:rPr lang="en-US" sz="1700" kern="1200" dirty="0" smtClean="0">
                  <a:latin typeface="Myriad Pro"/>
                </a:rPr>
                <a:t>Modification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097421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3" name="Rounded Rectangle 32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4"/>
            <p:cNvSpPr/>
            <p:nvPr/>
          </p:nvSpPr>
          <p:spPr>
            <a:xfrm>
              <a:off x="323369" y="162710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Optimize Irradiation</a:t>
              </a:r>
              <a:endParaRPr lang="en-US" sz="1800" kern="1200" dirty="0">
                <a:latin typeface="Myriad Pro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34980" y="1264678"/>
            <a:ext cx="1507402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6" name="Rounded Rectangle 35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353187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Purify </a:t>
              </a:r>
              <a:r>
                <a:rPr lang="en-US" sz="1800" kern="1200" baseline="30000" dirty="0" smtClean="0">
                  <a:latin typeface="Myriad Pro"/>
                </a:rPr>
                <a:t>99m</a:t>
              </a:r>
              <a:r>
                <a:rPr lang="en-US" sz="1800" kern="1200" dirty="0" smtClean="0">
                  <a:latin typeface="Myriad Pro"/>
                </a:rPr>
                <a:t>TcO</a:t>
              </a:r>
              <a:r>
                <a:rPr lang="en-US" sz="1800" kern="1200" baseline="-25000" dirty="0" smtClean="0">
                  <a:latin typeface="Myriad Pro"/>
                </a:rPr>
                <a:t>4</a:t>
              </a:r>
              <a:endParaRPr lang="en-US" sz="1800" kern="1200" baseline="-25000" dirty="0">
                <a:latin typeface="Myriad Pro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168960" y="1264678"/>
            <a:ext cx="1443450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39" name="Rounded Rectangle 38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ounded Rectangle 4"/>
            <p:cNvSpPr/>
            <p:nvPr/>
          </p:nvSpPr>
          <p:spPr>
            <a:xfrm>
              <a:off x="332428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Myriad Pro"/>
                </a:rPr>
                <a:t>Regulatory</a:t>
              </a:r>
              <a:r>
                <a:rPr lang="en-US" sz="1800" baseline="-25000" dirty="0">
                  <a:latin typeface="Myriad Pro"/>
                </a:rPr>
                <a:t> </a:t>
              </a:r>
              <a:r>
                <a:rPr lang="en-US" sz="1800" dirty="0" smtClean="0">
                  <a:latin typeface="Myriad Pro"/>
                </a:rPr>
                <a:t>QA/QC</a:t>
              </a:r>
              <a:endParaRPr lang="en-US" sz="1800" kern="1200" dirty="0" smtClean="0">
                <a:latin typeface="Myriad Pro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647121" y="1264678"/>
            <a:ext cx="1443450" cy="827469"/>
            <a:chOff x="230183" y="126498"/>
            <a:chExt cx="1654938" cy="827469"/>
          </a:xfrm>
          <a:solidFill>
            <a:schemeClr val="bg1">
              <a:lumMod val="75000"/>
            </a:schemeClr>
          </a:solidFill>
        </p:grpSpPr>
        <p:sp>
          <p:nvSpPr>
            <p:cNvPr id="42" name="Rounded Rectangle 41"/>
            <p:cNvSpPr/>
            <p:nvPr/>
          </p:nvSpPr>
          <p:spPr>
            <a:xfrm>
              <a:off x="230183" y="126498"/>
              <a:ext cx="1654938" cy="827469"/>
            </a:xfrm>
            <a:prstGeom prst="roundRect">
              <a:avLst/>
            </a:prstGeom>
            <a:grpFill/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ounded Rectangle 4"/>
            <p:cNvSpPr/>
            <p:nvPr/>
          </p:nvSpPr>
          <p:spPr>
            <a:xfrm>
              <a:off x="342808" y="153657"/>
              <a:ext cx="1461723" cy="7466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baseline="30000" dirty="0" smtClean="0">
                  <a:latin typeface="Myriad Pro"/>
                </a:rPr>
                <a:t>100</a:t>
              </a:r>
              <a:r>
                <a:rPr lang="en-US" sz="1800" kern="1200" dirty="0" smtClean="0">
                  <a:latin typeface="Myriad Pro"/>
                </a:rPr>
                <a:t>Mo </a:t>
              </a:r>
              <a:r>
                <a:rPr lang="en-US" sz="1800" dirty="0" smtClean="0">
                  <a:latin typeface="Myriad Pro"/>
                </a:rPr>
                <a:t>Recovery</a:t>
              </a:r>
              <a:endParaRPr lang="en-US" sz="1800" kern="1200" dirty="0" smtClean="0">
                <a:latin typeface="Myriad Pro"/>
              </a:endParaRPr>
            </a:p>
          </p:txBody>
        </p:sp>
      </p:grpSp>
      <p:pic>
        <p:nvPicPr>
          <p:cNvPr id="52" name="Picture 51" descr="PETtrace targe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110601" y="5116039"/>
            <a:ext cx="1889556" cy="1417167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7300440" y="6281016"/>
            <a:ext cx="15199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PETtrace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 rot="2334993">
            <a:off x="6109542" y="3747911"/>
            <a:ext cx="654755" cy="29351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76" y="5033877"/>
            <a:ext cx="2314032" cy="1735524"/>
          </a:xfrm>
          <a:prstGeom prst="rect">
            <a:avLst/>
          </a:prstGeom>
        </p:spPr>
      </p:pic>
      <p:sp>
        <p:nvSpPr>
          <p:cNvPr id="44" name="Right Arrow 43"/>
          <p:cNvSpPr/>
          <p:nvPr/>
        </p:nvSpPr>
        <p:spPr>
          <a:xfrm rot="7672110">
            <a:off x="3509339" y="4122763"/>
            <a:ext cx="654755" cy="29351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951" y="4878448"/>
            <a:ext cx="2843992" cy="1890953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218176" y="6279606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TR19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165941" y="6271460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TR30</a:t>
            </a:r>
          </a:p>
        </p:txBody>
      </p:sp>
      <p:sp>
        <p:nvSpPr>
          <p:cNvPr id="48" name="Slide Number Placeholder 5"/>
          <p:cNvSpPr txBox="1">
            <a:spLocks/>
          </p:cNvSpPr>
          <p:nvPr/>
        </p:nvSpPr>
        <p:spPr>
          <a:xfrm>
            <a:off x="7613650" y="6324600"/>
            <a:ext cx="1439863" cy="4762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46A7D6E3-EA9D-E741-9881-B35FD4502932}" type="slidenum">
              <a:rPr lang="en-US" sz="1400" smtClean="0">
                <a:solidFill>
                  <a:srgbClr val="113F7C"/>
                </a:solidFill>
                <a:latin typeface="+mj-lt"/>
              </a:rPr>
              <a:pPr algn="r">
                <a:defRPr/>
              </a:pPr>
              <a:t>9</a:t>
            </a:fld>
            <a:endParaRPr lang="en-US" sz="1400" dirty="0">
              <a:solidFill>
                <a:srgbClr val="113F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692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IUMF_presentation">
  <a:themeElements>
    <a:clrScheme name="TRIUMF">
      <a:dk1>
        <a:srgbClr val="000000"/>
      </a:dk1>
      <a:lt1>
        <a:sysClr val="window" lastClr="FFFFFF"/>
      </a:lt1>
      <a:dk2>
        <a:srgbClr val="6E615D"/>
      </a:dk2>
      <a:lt2>
        <a:srgbClr val="EAE6E3"/>
      </a:lt2>
      <a:accent1>
        <a:srgbClr val="005BA8"/>
      </a:accent1>
      <a:accent2>
        <a:srgbClr val="A02A17"/>
      </a:accent2>
      <a:accent3>
        <a:srgbClr val="689550"/>
      </a:accent3>
      <a:accent4>
        <a:srgbClr val="F47B29"/>
      </a:accent4>
      <a:accent5>
        <a:srgbClr val="6E615D"/>
      </a:accent5>
      <a:accent6>
        <a:srgbClr val="AFA9A6"/>
      </a:accent6>
      <a:hlink>
        <a:srgbClr val="0000FF"/>
      </a:hlink>
      <a:folHlink>
        <a:srgbClr val="AFA9A6"/>
      </a:folHlink>
    </a:clrScheme>
    <a:fontScheme name="TRIUMF Preferred">
      <a:majorFont>
        <a:latin typeface="Myriad Pro"/>
        <a:ea typeface=""/>
        <a:cs typeface=""/>
        <a:font script="Grek"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aramond"/>
        <a:ea typeface=""/>
        <a:cs typeface=""/>
        <a:font script="Grek" typeface="Times New Roman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RIUMF_PPT_07-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RIUMF_presentation">
  <a:themeElements>
    <a:clrScheme name="TRIUMF">
      <a:dk1>
        <a:srgbClr val="000000"/>
      </a:dk1>
      <a:lt1>
        <a:sysClr val="window" lastClr="FFFFFF"/>
      </a:lt1>
      <a:dk2>
        <a:srgbClr val="6E615D"/>
      </a:dk2>
      <a:lt2>
        <a:srgbClr val="EAE6E3"/>
      </a:lt2>
      <a:accent1>
        <a:srgbClr val="005BA8"/>
      </a:accent1>
      <a:accent2>
        <a:srgbClr val="A02A17"/>
      </a:accent2>
      <a:accent3>
        <a:srgbClr val="689550"/>
      </a:accent3>
      <a:accent4>
        <a:srgbClr val="F47B29"/>
      </a:accent4>
      <a:accent5>
        <a:srgbClr val="6E615D"/>
      </a:accent5>
      <a:accent6>
        <a:srgbClr val="AFA9A6"/>
      </a:accent6>
      <a:hlink>
        <a:srgbClr val="0000FF"/>
      </a:hlink>
      <a:folHlink>
        <a:srgbClr val="AFA9A6"/>
      </a:folHlink>
    </a:clrScheme>
    <a:fontScheme name="TRIUMF Preferred">
      <a:majorFont>
        <a:latin typeface="Myriad Pro"/>
        <a:ea typeface=""/>
        <a:cs typeface=""/>
        <a:font script="Grek"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aramond"/>
        <a:ea typeface=""/>
        <a:cs typeface=""/>
        <a:font script="Grek" typeface="Times New Roman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RIUMF_PPT_07-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RIUMF_presentation">
  <a:themeElements>
    <a:clrScheme name="TRIUMF">
      <a:dk1>
        <a:srgbClr val="000000"/>
      </a:dk1>
      <a:lt1>
        <a:sysClr val="window" lastClr="FFFFFF"/>
      </a:lt1>
      <a:dk2>
        <a:srgbClr val="6E615D"/>
      </a:dk2>
      <a:lt2>
        <a:srgbClr val="EAE6E3"/>
      </a:lt2>
      <a:accent1>
        <a:srgbClr val="005BA8"/>
      </a:accent1>
      <a:accent2>
        <a:srgbClr val="A02A17"/>
      </a:accent2>
      <a:accent3>
        <a:srgbClr val="689550"/>
      </a:accent3>
      <a:accent4>
        <a:srgbClr val="F47B29"/>
      </a:accent4>
      <a:accent5>
        <a:srgbClr val="6E615D"/>
      </a:accent5>
      <a:accent6>
        <a:srgbClr val="AFA9A6"/>
      </a:accent6>
      <a:hlink>
        <a:srgbClr val="0000FF"/>
      </a:hlink>
      <a:folHlink>
        <a:srgbClr val="AFA9A6"/>
      </a:folHlink>
    </a:clrScheme>
    <a:fontScheme name="TRIUMF Preferred">
      <a:majorFont>
        <a:latin typeface="Myriad Pro"/>
        <a:ea typeface=""/>
        <a:cs typeface=""/>
        <a:font script="Grek"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aramond"/>
        <a:ea typeface=""/>
        <a:cs typeface=""/>
        <a:font script="Grek" typeface="Times New Roman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RIUMF_PPT_07-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01009xx AAPS Mandate Delivery v1 J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TRIUMF_presentation</Template>
  <TotalTime>106781</TotalTime>
  <Words>2981</Words>
  <Application>Microsoft Office PowerPoint</Application>
  <PresentationFormat>On-screen Show (4:3)</PresentationFormat>
  <Paragraphs>680</Paragraphs>
  <Slides>44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TRIUMF_presentation</vt:lpstr>
      <vt:lpstr>1_TRIUMF_presentation</vt:lpstr>
      <vt:lpstr>2_TRIUMF_presentation</vt:lpstr>
      <vt:lpstr>201009xx AAPS Mandate Delivery v1 JES</vt:lpstr>
      <vt:lpstr>MDLDrawObject Class</vt:lpstr>
      <vt:lpstr>PowerPoint Presentation</vt:lpstr>
      <vt:lpstr>Accelerators at TRIUMF</vt:lpstr>
      <vt:lpstr>CP42, TR30, TR13 Operations</vt:lpstr>
      <vt:lpstr>PowerPoint Presentation</vt:lpstr>
      <vt:lpstr>PowerPoint Presentation</vt:lpstr>
      <vt:lpstr>Cyclotrons By the Numbers</vt:lpstr>
      <vt:lpstr>Direct Production of 99mTc</vt:lpstr>
      <vt:lpstr>Target Manufacturing</vt:lpstr>
      <vt:lpstr>Retrofit Existing Infrastructure</vt:lpstr>
      <vt:lpstr>Target Type vs. Cyclotron Power</vt:lpstr>
      <vt:lpstr>Real and Projected Yields of 99mTc</vt:lpstr>
      <vt:lpstr>Purification of 99mTc</vt:lpstr>
      <vt:lpstr>Regulatory Process: CTA nearly complete</vt:lpstr>
      <vt:lpstr>PowerPoint Presentation</vt:lpstr>
      <vt:lpstr>We Recycle</vt:lpstr>
      <vt:lpstr>Remaining Challenges for Cyclotron Production of 99mTc</vt:lpstr>
      <vt:lpstr>PowerPoint Presentation</vt:lpstr>
      <vt:lpstr>Proposal</vt:lpstr>
      <vt:lpstr>Project Goals</vt:lpstr>
      <vt:lpstr>Isotope-Biomolecule Pairing</vt:lpstr>
      <vt:lpstr>Project Overview</vt:lpstr>
      <vt:lpstr>PowerPoint Presentation</vt:lpstr>
      <vt:lpstr>Production Summary</vt:lpstr>
      <vt:lpstr>Purification – All metals</vt:lpstr>
      <vt:lpstr>Radiolabelling chemistry</vt:lpstr>
      <vt:lpstr>Preparation of Liquid Target Solutions</vt:lpstr>
      <vt:lpstr>Summary</vt:lpstr>
      <vt:lpstr>PowerPoint Presentation</vt:lpstr>
      <vt:lpstr>500 MeV Cyclotron Capabilities</vt:lpstr>
      <vt:lpstr>Isotope Accelerator Program (ISAC): 50 kW ISOL Facility</vt:lpstr>
      <vt:lpstr>Candidate α-emitters for therapy</vt:lpstr>
      <vt:lpstr>209At-based imaging  to establish 211At α-therapy</vt:lpstr>
      <vt:lpstr>Ion beams of therapeutic α-emitters</vt:lpstr>
      <vt:lpstr>ISOL pilot study: 209At</vt:lpstr>
      <vt:lpstr>From bench to (pre-clinical) bedside</vt:lpstr>
      <vt:lpstr>211Rn/211At  generator system from 211Fr ion beams (&gt;109 ions/s)</vt:lpstr>
      <vt:lpstr>211Rn isolation design</vt:lpstr>
      <vt:lpstr>Moving on to feasibility of 225Ra/225Ac</vt:lpstr>
      <vt:lpstr>Future Direction: 225Ac/213Bi</vt:lpstr>
      <vt:lpstr>Medical Isotopes from ISAC/ISOL</vt:lpstr>
      <vt:lpstr>Acknowledgements: Tc-99m</vt:lpstr>
      <vt:lpstr>Acknowledgements: ISAC/ISOL</vt:lpstr>
      <vt:lpstr>Acknowledgements: Salt Target</vt:lpstr>
      <vt:lpstr>PowerPoint Presentation</vt:lpstr>
    </vt:vector>
  </TitlesOfParts>
  <Company>TRIUMF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Remy Dawson</dc:creator>
  <cp:lastModifiedBy>Paul Schaffer</cp:lastModifiedBy>
  <cp:revision>1961</cp:revision>
  <cp:lastPrinted>2015-06-16T01:30:49Z</cp:lastPrinted>
  <dcterms:created xsi:type="dcterms:W3CDTF">2010-09-16T21:06:07Z</dcterms:created>
  <dcterms:modified xsi:type="dcterms:W3CDTF">2015-06-16T15:29:53Z</dcterms:modified>
</cp:coreProperties>
</file>