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3"/>
  </p:notesMasterIdLst>
  <p:sldIdLst>
    <p:sldId id="263" r:id="rId2"/>
    <p:sldId id="273" r:id="rId3"/>
    <p:sldId id="274" r:id="rId4"/>
    <p:sldId id="298" r:id="rId5"/>
    <p:sldId id="275" r:id="rId6"/>
    <p:sldId id="297" r:id="rId7"/>
    <p:sldId id="300" r:id="rId8"/>
    <p:sldId id="288" r:id="rId9"/>
    <p:sldId id="271" r:id="rId10"/>
    <p:sldId id="302" r:id="rId11"/>
    <p:sldId id="304" r:id="rId12"/>
    <p:sldId id="301" r:id="rId13"/>
    <p:sldId id="307" r:id="rId14"/>
    <p:sldId id="309" r:id="rId15"/>
    <p:sldId id="308" r:id="rId16"/>
    <p:sldId id="311" r:id="rId17"/>
    <p:sldId id="316" r:id="rId18"/>
    <p:sldId id="306" r:id="rId19"/>
    <p:sldId id="310" r:id="rId20"/>
    <p:sldId id="312" r:id="rId21"/>
    <p:sldId id="314" r:id="rId22"/>
  </p:sldIdLst>
  <p:sldSz cx="9144000" cy="6858000" type="screen4x3"/>
  <p:notesSz cx="6858000" cy="9144000"/>
  <p:defaultTextStyle>
    <a:defPPr>
      <a:defRPr lang="en-US"/>
    </a:defPPr>
    <a:lvl1pPr marL="0" algn="l" defTabSz="912703" rtl="0" eaLnBrk="1" latinLnBrk="0" hangingPunct="1">
      <a:defRPr sz="1800" kern="1200">
        <a:solidFill>
          <a:schemeClr val="tx1"/>
        </a:solidFill>
        <a:latin typeface="+mn-lt"/>
        <a:ea typeface="+mn-ea"/>
        <a:cs typeface="+mn-cs"/>
      </a:defRPr>
    </a:lvl1pPr>
    <a:lvl2pPr marL="456351" algn="l" defTabSz="912703" rtl="0" eaLnBrk="1" latinLnBrk="0" hangingPunct="1">
      <a:defRPr sz="1800" kern="1200">
        <a:solidFill>
          <a:schemeClr val="tx1"/>
        </a:solidFill>
        <a:latin typeface="+mn-lt"/>
        <a:ea typeface="+mn-ea"/>
        <a:cs typeface="+mn-cs"/>
      </a:defRPr>
    </a:lvl2pPr>
    <a:lvl3pPr marL="912703" algn="l" defTabSz="912703" rtl="0" eaLnBrk="1" latinLnBrk="0" hangingPunct="1">
      <a:defRPr sz="1800" kern="1200">
        <a:solidFill>
          <a:schemeClr val="tx1"/>
        </a:solidFill>
        <a:latin typeface="+mn-lt"/>
        <a:ea typeface="+mn-ea"/>
        <a:cs typeface="+mn-cs"/>
      </a:defRPr>
    </a:lvl3pPr>
    <a:lvl4pPr marL="1369057" algn="l" defTabSz="912703" rtl="0" eaLnBrk="1" latinLnBrk="0" hangingPunct="1">
      <a:defRPr sz="1800" kern="1200">
        <a:solidFill>
          <a:schemeClr val="tx1"/>
        </a:solidFill>
        <a:latin typeface="+mn-lt"/>
        <a:ea typeface="+mn-ea"/>
        <a:cs typeface="+mn-cs"/>
      </a:defRPr>
    </a:lvl4pPr>
    <a:lvl5pPr marL="1825398" algn="l" defTabSz="912703" rtl="0" eaLnBrk="1" latinLnBrk="0" hangingPunct="1">
      <a:defRPr sz="1800" kern="1200">
        <a:solidFill>
          <a:schemeClr val="tx1"/>
        </a:solidFill>
        <a:latin typeface="+mn-lt"/>
        <a:ea typeface="+mn-ea"/>
        <a:cs typeface="+mn-cs"/>
      </a:defRPr>
    </a:lvl5pPr>
    <a:lvl6pPr marL="2281757" algn="l" defTabSz="912703" rtl="0" eaLnBrk="1" latinLnBrk="0" hangingPunct="1">
      <a:defRPr sz="1800" kern="1200">
        <a:solidFill>
          <a:schemeClr val="tx1"/>
        </a:solidFill>
        <a:latin typeface="+mn-lt"/>
        <a:ea typeface="+mn-ea"/>
        <a:cs typeface="+mn-cs"/>
      </a:defRPr>
    </a:lvl6pPr>
    <a:lvl7pPr marL="2738112" algn="l" defTabSz="912703" rtl="0" eaLnBrk="1" latinLnBrk="0" hangingPunct="1">
      <a:defRPr sz="1800" kern="1200">
        <a:solidFill>
          <a:schemeClr val="tx1"/>
        </a:solidFill>
        <a:latin typeface="+mn-lt"/>
        <a:ea typeface="+mn-ea"/>
        <a:cs typeface="+mn-cs"/>
      </a:defRPr>
    </a:lvl7pPr>
    <a:lvl8pPr marL="3194464" algn="l" defTabSz="912703" rtl="0" eaLnBrk="1" latinLnBrk="0" hangingPunct="1">
      <a:defRPr sz="1800" kern="1200">
        <a:solidFill>
          <a:schemeClr val="tx1"/>
        </a:solidFill>
        <a:latin typeface="+mn-lt"/>
        <a:ea typeface="+mn-ea"/>
        <a:cs typeface="+mn-cs"/>
      </a:defRPr>
    </a:lvl8pPr>
    <a:lvl9pPr marL="3650812" algn="l" defTabSz="9127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CC00FF"/>
    <a:srgbClr val="F917F9"/>
    <a:srgbClr val="9900CC"/>
    <a:srgbClr val="66FF33"/>
    <a:srgbClr val="EBFFFA"/>
    <a:srgbClr val="FFFFFF"/>
    <a:srgbClr val="CC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44" autoAdjust="0"/>
    <p:restoredTop sz="99613" autoAdjust="0"/>
  </p:normalViewPr>
  <p:slideViewPr>
    <p:cSldViewPr>
      <p:cViewPr varScale="1">
        <p:scale>
          <a:sx n="86" d="100"/>
          <a:sy n="86" d="100"/>
        </p:scale>
        <p:origin x="120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39951C-B3DE-47CF-AB16-3BED48B3520E}" type="datetimeFigureOut">
              <a:rPr lang="en-US" smtClean="0"/>
              <a:t>6/13/2015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2D04E-94EF-45DB-86D0-3B95B6B52F43}" type="slidenum">
              <a:rPr lang="en-US" smtClean="0"/>
              <a:t>‹#›</a:t>
            </a:fld>
            <a:endParaRPr lang="en-US"/>
          </a:p>
        </p:txBody>
      </p:sp>
    </p:spTree>
    <p:extLst>
      <p:ext uri="{BB962C8B-B14F-4D97-AF65-F5344CB8AC3E}">
        <p14:creationId xmlns:p14="http://schemas.microsoft.com/office/powerpoint/2010/main" val="4054423450"/>
      </p:ext>
    </p:extLst>
  </p:cSld>
  <p:clrMap bg1="lt1" tx1="dk1" bg2="lt2" tx2="dk2" accent1="accent1" accent2="accent2" accent3="accent3" accent4="accent4" accent5="accent5" accent6="accent6" hlink="hlink" folHlink="folHlink"/>
  <p:notesStyle>
    <a:lvl1pPr marL="0" algn="l" defTabSz="912703" rtl="0" eaLnBrk="1" latinLnBrk="0" hangingPunct="1">
      <a:defRPr sz="1200" kern="1200">
        <a:solidFill>
          <a:schemeClr val="tx1"/>
        </a:solidFill>
        <a:latin typeface="+mn-lt"/>
        <a:ea typeface="+mn-ea"/>
        <a:cs typeface="+mn-cs"/>
      </a:defRPr>
    </a:lvl1pPr>
    <a:lvl2pPr marL="456351" algn="l" defTabSz="912703" rtl="0" eaLnBrk="1" latinLnBrk="0" hangingPunct="1">
      <a:defRPr sz="1200" kern="1200">
        <a:solidFill>
          <a:schemeClr val="tx1"/>
        </a:solidFill>
        <a:latin typeface="+mn-lt"/>
        <a:ea typeface="+mn-ea"/>
        <a:cs typeface="+mn-cs"/>
      </a:defRPr>
    </a:lvl2pPr>
    <a:lvl3pPr marL="912703" algn="l" defTabSz="912703" rtl="0" eaLnBrk="1" latinLnBrk="0" hangingPunct="1">
      <a:defRPr sz="1200" kern="1200">
        <a:solidFill>
          <a:schemeClr val="tx1"/>
        </a:solidFill>
        <a:latin typeface="+mn-lt"/>
        <a:ea typeface="+mn-ea"/>
        <a:cs typeface="+mn-cs"/>
      </a:defRPr>
    </a:lvl3pPr>
    <a:lvl4pPr marL="1369057" algn="l" defTabSz="912703" rtl="0" eaLnBrk="1" latinLnBrk="0" hangingPunct="1">
      <a:defRPr sz="1200" kern="1200">
        <a:solidFill>
          <a:schemeClr val="tx1"/>
        </a:solidFill>
        <a:latin typeface="+mn-lt"/>
        <a:ea typeface="+mn-ea"/>
        <a:cs typeface="+mn-cs"/>
      </a:defRPr>
    </a:lvl4pPr>
    <a:lvl5pPr marL="1825398" algn="l" defTabSz="912703" rtl="0" eaLnBrk="1" latinLnBrk="0" hangingPunct="1">
      <a:defRPr sz="1200" kern="1200">
        <a:solidFill>
          <a:schemeClr val="tx1"/>
        </a:solidFill>
        <a:latin typeface="+mn-lt"/>
        <a:ea typeface="+mn-ea"/>
        <a:cs typeface="+mn-cs"/>
      </a:defRPr>
    </a:lvl5pPr>
    <a:lvl6pPr marL="2281757" algn="l" defTabSz="912703" rtl="0" eaLnBrk="1" latinLnBrk="0" hangingPunct="1">
      <a:defRPr sz="1200" kern="1200">
        <a:solidFill>
          <a:schemeClr val="tx1"/>
        </a:solidFill>
        <a:latin typeface="+mn-lt"/>
        <a:ea typeface="+mn-ea"/>
        <a:cs typeface="+mn-cs"/>
      </a:defRPr>
    </a:lvl6pPr>
    <a:lvl7pPr marL="2738112" algn="l" defTabSz="912703" rtl="0" eaLnBrk="1" latinLnBrk="0" hangingPunct="1">
      <a:defRPr sz="1200" kern="1200">
        <a:solidFill>
          <a:schemeClr val="tx1"/>
        </a:solidFill>
        <a:latin typeface="+mn-lt"/>
        <a:ea typeface="+mn-ea"/>
        <a:cs typeface="+mn-cs"/>
      </a:defRPr>
    </a:lvl7pPr>
    <a:lvl8pPr marL="3194464" algn="l" defTabSz="912703" rtl="0" eaLnBrk="1" latinLnBrk="0" hangingPunct="1">
      <a:defRPr sz="1200" kern="1200">
        <a:solidFill>
          <a:schemeClr val="tx1"/>
        </a:solidFill>
        <a:latin typeface="+mn-lt"/>
        <a:ea typeface="+mn-ea"/>
        <a:cs typeface="+mn-cs"/>
      </a:defRPr>
    </a:lvl8pPr>
    <a:lvl9pPr marL="3650812" algn="l" defTabSz="9127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2D04E-94EF-45DB-86D0-3B95B6B52F43}" type="slidenum">
              <a:rPr lang="en-US" smtClean="0"/>
              <a:t>10</a:t>
            </a:fld>
            <a:endParaRPr lang="en-US"/>
          </a:p>
        </p:txBody>
      </p:sp>
    </p:spTree>
    <p:extLst>
      <p:ext uri="{BB962C8B-B14F-4D97-AF65-F5344CB8AC3E}">
        <p14:creationId xmlns:p14="http://schemas.microsoft.com/office/powerpoint/2010/main" val="4003399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2D04E-94EF-45DB-86D0-3B95B6B52F43}" type="slidenum">
              <a:rPr lang="en-US" smtClean="0"/>
              <a:t>11</a:t>
            </a:fld>
            <a:endParaRPr lang="en-US"/>
          </a:p>
        </p:txBody>
      </p:sp>
    </p:spTree>
    <p:extLst>
      <p:ext uri="{BB962C8B-B14F-4D97-AF65-F5344CB8AC3E}">
        <p14:creationId xmlns:p14="http://schemas.microsoft.com/office/powerpoint/2010/main" val="4003399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2D04E-94EF-45DB-86D0-3B95B6B52F43}" type="slidenum">
              <a:rPr lang="en-US" smtClean="0"/>
              <a:t>13</a:t>
            </a:fld>
            <a:endParaRPr lang="en-US"/>
          </a:p>
        </p:txBody>
      </p:sp>
    </p:spTree>
    <p:extLst>
      <p:ext uri="{BB962C8B-B14F-4D97-AF65-F5344CB8AC3E}">
        <p14:creationId xmlns:p14="http://schemas.microsoft.com/office/powerpoint/2010/main" val="4003399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2D04E-94EF-45DB-86D0-3B95B6B52F43}" type="slidenum">
              <a:rPr lang="en-US" smtClean="0"/>
              <a:t>14</a:t>
            </a:fld>
            <a:endParaRPr lang="en-US"/>
          </a:p>
        </p:txBody>
      </p:sp>
    </p:spTree>
    <p:extLst>
      <p:ext uri="{BB962C8B-B14F-4D97-AF65-F5344CB8AC3E}">
        <p14:creationId xmlns:p14="http://schemas.microsoft.com/office/powerpoint/2010/main" val="4003399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6EA9831-57DF-44B6-8447-CF37783B131D}" type="slidenum">
              <a:rPr lang="en-CA" smtClean="0"/>
              <a:pPr>
                <a:defRPr/>
              </a:pPr>
              <a:t>18</a:t>
            </a:fld>
            <a:endParaRPr lang="en-CA"/>
          </a:p>
        </p:txBody>
      </p:sp>
    </p:spTree>
    <p:extLst>
      <p:ext uri="{BB962C8B-B14F-4D97-AF65-F5344CB8AC3E}">
        <p14:creationId xmlns:p14="http://schemas.microsoft.com/office/powerpoint/2010/main" val="1614406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2D04E-94EF-45DB-86D0-3B95B6B52F43}" type="slidenum">
              <a:rPr lang="en-US" smtClean="0"/>
              <a:t>19</a:t>
            </a:fld>
            <a:endParaRPr lang="en-US"/>
          </a:p>
        </p:txBody>
      </p:sp>
    </p:spTree>
    <p:extLst>
      <p:ext uri="{BB962C8B-B14F-4D97-AF65-F5344CB8AC3E}">
        <p14:creationId xmlns:p14="http://schemas.microsoft.com/office/powerpoint/2010/main" val="4003399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136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www.uleth.ca/"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6858000"/>
          </a:xfrm>
          <a:prstGeom prst="rect">
            <a:avLst/>
          </a:prstGeom>
          <a:noFill/>
          <a:ln w="38100" cmpd="dbl">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6803" tIns="48402" rIns="96803" bIns="48402" anchor="ctr"/>
          <a:lstStyle/>
          <a:p>
            <a:pPr algn="ctr" defTabSz="912763" eaLnBrk="0" fontAlgn="base" hangingPunct="0">
              <a:spcBef>
                <a:spcPct val="0"/>
              </a:spcBef>
              <a:spcAft>
                <a:spcPct val="0"/>
              </a:spcAft>
            </a:pPr>
            <a:endParaRPr lang="en-US" sz="2100">
              <a:solidFill>
                <a:srgbClr val="000000"/>
              </a:solidFill>
              <a:latin typeface="Arial" pitchFamily="34" charset="0"/>
            </a:endParaRPr>
          </a:p>
        </p:txBody>
      </p:sp>
      <p:sp>
        <p:nvSpPr>
          <p:cNvPr id="1038" name="Line 14"/>
          <p:cNvSpPr>
            <a:spLocks noChangeShapeType="1"/>
          </p:cNvSpPr>
          <p:nvPr userDrawn="1"/>
        </p:nvSpPr>
        <p:spPr bwMode="auto">
          <a:xfrm>
            <a:off x="0" y="6368143"/>
            <a:ext cx="9144000"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803" tIns="48402" rIns="96803" bIns="48402"/>
          <a:lstStyle/>
          <a:p>
            <a:pPr algn="ctr" defTabSz="912763" eaLnBrk="0" fontAlgn="base" hangingPunct="0">
              <a:spcBef>
                <a:spcPct val="0"/>
              </a:spcBef>
              <a:spcAft>
                <a:spcPct val="0"/>
              </a:spcAft>
            </a:pPr>
            <a:endParaRPr lang="en-US" sz="2100">
              <a:solidFill>
                <a:srgbClr val="000000"/>
              </a:solidFill>
              <a:latin typeface="Arial" pitchFamily="34" charset="0"/>
            </a:endParaRPr>
          </a:p>
        </p:txBody>
      </p:sp>
      <p:sp>
        <p:nvSpPr>
          <p:cNvPr id="1046" name="Line 22"/>
          <p:cNvSpPr>
            <a:spLocks noChangeShapeType="1"/>
          </p:cNvSpPr>
          <p:nvPr userDrawn="1"/>
        </p:nvSpPr>
        <p:spPr bwMode="auto">
          <a:xfrm>
            <a:off x="0" y="979714"/>
            <a:ext cx="9144000" cy="0"/>
          </a:xfrm>
          <a:prstGeom prst="line">
            <a:avLst/>
          </a:prstGeom>
          <a:noFill/>
          <a:ln w="57150" cmpd="thinThick">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6803" tIns="48402" rIns="96803" bIns="48402" anchor="ctr"/>
          <a:lstStyle/>
          <a:p>
            <a:pPr algn="ctr" defTabSz="912763" eaLnBrk="0" fontAlgn="base" hangingPunct="0">
              <a:spcBef>
                <a:spcPct val="0"/>
              </a:spcBef>
              <a:spcAft>
                <a:spcPct val="0"/>
              </a:spcAft>
            </a:pPr>
            <a:endParaRPr lang="en-US" sz="2100">
              <a:solidFill>
                <a:srgbClr val="000000"/>
              </a:solidFill>
              <a:latin typeface="Arial" pitchFamily="34" charset="0"/>
            </a:endParaRPr>
          </a:p>
        </p:txBody>
      </p:sp>
      <p:sp>
        <p:nvSpPr>
          <p:cNvPr id="1057" name="Rectangle 33"/>
          <p:cNvSpPr>
            <a:spLocks noChangeArrowheads="1"/>
          </p:cNvSpPr>
          <p:nvPr userDrawn="1"/>
        </p:nvSpPr>
        <p:spPr bwMode="auto">
          <a:xfrm>
            <a:off x="7086600" y="6458321"/>
            <a:ext cx="2038350" cy="251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6797" tIns="48398" rIns="96797" bIns="48398">
            <a:spAutoFit/>
          </a:bodyPr>
          <a:lstStyle/>
          <a:p>
            <a:pPr defTabSz="912763" eaLnBrk="0" fontAlgn="base" hangingPunct="0">
              <a:spcBef>
                <a:spcPct val="0"/>
              </a:spcBef>
              <a:spcAft>
                <a:spcPct val="0"/>
              </a:spcAft>
            </a:pPr>
            <a:r>
              <a:rPr lang="en-US" altLang="en-US" sz="1000" b="1" dirty="0" err="1" smtClean="0">
                <a:solidFill>
                  <a:srgbClr val="FF0000"/>
                </a:solidFill>
                <a:latin typeface="Helvetica" pitchFamily="34" charset="0"/>
              </a:rPr>
              <a:t>Universite</a:t>
            </a:r>
            <a:r>
              <a:rPr lang="en-US" altLang="en-US" sz="1000" b="1" dirty="0" smtClean="0">
                <a:solidFill>
                  <a:srgbClr val="FF0000"/>
                </a:solidFill>
                <a:latin typeface="Helvetica" pitchFamily="34" charset="0"/>
              </a:rPr>
              <a:t> </a:t>
            </a:r>
            <a:r>
              <a:rPr lang="en-US" altLang="en-US" sz="1000" b="1" dirty="0" err="1" smtClean="0">
                <a:solidFill>
                  <a:srgbClr val="FF0000"/>
                </a:solidFill>
                <a:latin typeface="Helvetica" pitchFamily="34" charset="0"/>
              </a:rPr>
              <a:t>Libre</a:t>
            </a:r>
            <a:r>
              <a:rPr lang="en-US" altLang="en-US" sz="1000" b="1" dirty="0" smtClean="0">
                <a:solidFill>
                  <a:srgbClr val="FF0000"/>
                </a:solidFill>
                <a:latin typeface="Helvetica" pitchFamily="34" charset="0"/>
              </a:rPr>
              <a:t> de </a:t>
            </a:r>
            <a:r>
              <a:rPr lang="en-US" altLang="en-US" sz="1000" b="1" dirty="0" err="1" smtClean="0">
                <a:solidFill>
                  <a:srgbClr val="FF0000"/>
                </a:solidFill>
                <a:latin typeface="Helvetica" pitchFamily="34" charset="0"/>
              </a:rPr>
              <a:t>Bruxelles</a:t>
            </a:r>
            <a:endParaRPr lang="en-US" altLang="en-US" sz="1000" b="1" dirty="0">
              <a:solidFill>
                <a:srgbClr val="FF0000"/>
              </a:solidFill>
              <a:latin typeface="Helvetica" pitchFamily="34" charset="0"/>
            </a:endParaRPr>
          </a:p>
        </p:txBody>
      </p:sp>
      <p:sp>
        <p:nvSpPr>
          <p:cNvPr id="1091" name="Rectangle 67"/>
          <p:cNvSpPr>
            <a:spLocks noGrp="1" noChangeArrowheads="1"/>
          </p:cNvSpPr>
          <p:nvPr>
            <p:ph type="title"/>
          </p:nvPr>
        </p:nvSpPr>
        <p:spPr bwMode="auto">
          <a:xfrm>
            <a:off x="1691105" y="112260"/>
            <a:ext cx="6443579" cy="770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US" altLang="en-US" smtClean="0"/>
              <a:t>Click to edit Master title style</a:t>
            </a:r>
          </a:p>
        </p:txBody>
      </p:sp>
      <p:sp>
        <p:nvSpPr>
          <p:cNvPr id="1101" name="Text Box 77"/>
          <p:cNvSpPr txBox="1">
            <a:spLocks noChangeArrowheads="1"/>
          </p:cNvSpPr>
          <p:nvPr userDrawn="1"/>
        </p:nvSpPr>
        <p:spPr bwMode="auto">
          <a:xfrm>
            <a:off x="423909" y="6458321"/>
            <a:ext cx="1612589" cy="276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65" tIns="45632" rIns="91265" bIns="45632">
            <a:spAutoFit/>
          </a:bodyPr>
          <a:lstStyle>
            <a:lvl1pPr algn="l" defTabSz="862013">
              <a:defRPr sz="2400">
                <a:solidFill>
                  <a:schemeClr val="tx1"/>
                </a:solidFill>
                <a:latin typeface="Times New Roman" pitchFamily="18" charset="0"/>
              </a:defRPr>
            </a:lvl1pPr>
            <a:lvl2pPr algn="l" defTabSz="862013">
              <a:defRPr sz="2400">
                <a:solidFill>
                  <a:schemeClr val="tx1"/>
                </a:solidFill>
                <a:latin typeface="Times New Roman" pitchFamily="18" charset="0"/>
              </a:defRPr>
            </a:lvl2pPr>
            <a:lvl3pPr algn="l" defTabSz="862013">
              <a:defRPr sz="2400">
                <a:solidFill>
                  <a:schemeClr val="tx1"/>
                </a:solidFill>
                <a:latin typeface="Times New Roman" pitchFamily="18" charset="0"/>
              </a:defRPr>
            </a:lvl3pPr>
            <a:lvl4pPr algn="l" defTabSz="862013">
              <a:defRPr sz="2400">
                <a:solidFill>
                  <a:schemeClr val="tx1"/>
                </a:solidFill>
                <a:latin typeface="Times New Roman" pitchFamily="18" charset="0"/>
              </a:defRPr>
            </a:lvl4pPr>
            <a:lvl5pPr algn="l" defTabSz="862013">
              <a:defRPr sz="2400">
                <a:solidFill>
                  <a:schemeClr val="tx1"/>
                </a:solidFill>
                <a:latin typeface="Times New Roman" pitchFamily="18" charset="0"/>
              </a:defRPr>
            </a:lvl5pPr>
            <a:lvl6pPr defTabSz="862013" eaLnBrk="0" fontAlgn="base" hangingPunct="0">
              <a:spcBef>
                <a:spcPct val="0"/>
              </a:spcBef>
              <a:spcAft>
                <a:spcPct val="0"/>
              </a:spcAft>
              <a:defRPr sz="2400">
                <a:solidFill>
                  <a:schemeClr val="tx1"/>
                </a:solidFill>
                <a:latin typeface="Times New Roman" pitchFamily="18" charset="0"/>
              </a:defRPr>
            </a:lvl6pPr>
            <a:lvl7pPr defTabSz="862013" eaLnBrk="0" fontAlgn="base" hangingPunct="0">
              <a:spcBef>
                <a:spcPct val="0"/>
              </a:spcBef>
              <a:spcAft>
                <a:spcPct val="0"/>
              </a:spcAft>
              <a:defRPr sz="2400">
                <a:solidFill>
                  <a:schemeClr val="tx1"/>
                </a:solidFill>
                <a:latin typeface="Times New Roman" pitchFamily="18" charset="0"/>
              </a:defRPr>
            </a:lvl7pPr>
            <a:lvl8pPr defTabSz="862013" eaLnBrk="0" fontAlgn="base" hangingPunct="0">
              <a:spcBef>
                <a:spcPct val="0"/>
              </a:spcBef>
              <a:spcAft>
                <a:spcPct val="0"/>
              </a:spcAft>
              <a:defRPr sz="2400">
                <a:solidFill>
                  <a:schemeClr val="tx1"/>
                </a:solidFill>
                <a:latin typeface="Times New Roman" pitchFamily="18" charset="0"/>
              </a:defRPr>
            </a:lvl8pPr>
            <a:lvl9pPr defTabSz="862013" eaLnBrk="0" fontAlgn="base" hangingPunct="0">
              <a:spcBef>
                <a:spcPct val="0"/>
              </a:spcBef>
              <a:spcAft>
                <a:spcPct val="0"/>
              </a:spcAft>
              <a:defRPr sz="2400">
                <a:solidFill>
                  <a:schemeClr val="tx1"/>
                </a:solidFill>
                <a:latin typeface="Times New Roman" pitchFamily="18" charset="0"/>
              </a:defRPr>
            </a:lvl9pPr>
          </a:lstStyle>
          <a:p>
            <a:pPr algn="ctr" eaLnBrk="0" fontAlgn="base" hangingPunct="0">
              <a:spcBef>
                <a:spcPct val="0"/>
              </a:spcBef>
              <a:spcAft>
                <a:spcPct val="0"/>
              </a:spcAft>
            </a:pPr>
            <a:r>
              <a:rPr lang="en-US" altLang="en-US" sz="1200" b="1" dirty="0" smtClean="0">
                <a:solidFill>
                  <a:srgbClr val="009900"/>
                </a:solidFill>
              </a:rPr>
              <a:t>University of Bologna</a:t>
            </a:r>
            <a:endParaRPr lang="en-US" altLang="en-US" sz="1200" b="1" dirty="0">
              <a:solidFill>
                <a:srgbClr val="009900"/>
              </a:solidFill>
            </a:endParaRPr>
          </a:p>
        </p:txBody>
      </p:sp>
      <p:sp>
        <p:nvSpPr>
          <p:cNvPr id="1103" name="Text Box 79"/>
          <p:cNvSpPr txBox="1">
            <a:spLocks noChangeArrowheads="1"/>
          </p:cNvSpPr>
          <p:nvPr userDrawn="1"/>
        </p:nvSpPr>
        <p:spPr bwMode="auto">
          <a:xfrm>
            <a:off x="3124200" y="6458321"/>
            <a:ext cx="1810099" cy="276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65" tIns="45632" rIns="91265" bIns="45632">
            <a:spAutoFit/>
          </a:bodyPr>
          <a:lstStyle>
            <a:lvl1pPr algn="l" defTabSz="862013">
              <a:defRPr sz="2400">
                <a:solidFill>
                  <a:schemeClr val="tx1"/>
                </a:solidFill>
                <a:latin typeface="Times New Roman" pitchFamily="18" charset="0"/>
              </a:defRPr>
            </a:lvl1pPr>
            <a:lvl2pPr algn="l" defTabSz="862013">
              <a:defRPr sz="2400">
                <a:solidFill>
                  <a:schemeClr val="tx1"/>
                </a:solidFill>
                <a:latin typeface="Times New Roman" pitchFamily="18" charset="0"/>
              </a:defRPr>
            </a:lvl2pPr>
            <a:lvl3pPr algn="l" defTabSz="862013">
              <a:defRPr sz="2400">
                <a:solidFill>
                  <a:schemeClr val="tx1"/>
                </a:solidFill>
                <a:latin typeface="Times New Roman" pitchFamily="18" charset="0"/>
              </a:defRPr>
            </a:lvl3pPr>
            <a:lvl4pPr algn="l" defTabSz="862013">
              <a:defRPr sz="2400">
                <a:solidFill>
                  <a:schemeClr val="tx1"/>
                </a:solidFill>
                <a:latin typeface="Times New Roman" pitchFamily="18" charset="0"/>
              </a:defRPr>
            </a:lvl4pPr>
            <a:lvl5pPr algn="l" defTabSz="862013">
              <a:defRPr sz="2400">
                <a:solidFill>
                  <a:schemeClr val="tx1"/>
                </a:solidFill>
                <a:latin typeface="Times New Roman" pitchFamily="18" charset="0"/>
              </a:defRPr>
            </a:lvl5pPr>
            <a:lvl6pPr defTabSz="862013" eaLnBrk="0" fontAlgn="base" hangingPunct="0">
              <a:spcBef>
                <a:spcPct val="0"/>
              </a:spcBef>
              <a:spcAft>
                <a:spcPct val="0"/>
              </a:spcAft>
              <a:defRPr sz="2400">
                <a:solidFill>
                  <a:schemeClr val="tx1"/>
                </a:solidFill>
                <a:latin typeface="Times New Roman" pitchFamily="18" charset="0"/>
              </a:defRPr>
            </a:lvl6pPr>
            <a:lvl7pPr defTabSz="862013" eaLnBrk="0" fontAlgn="base" hangingPunct="0">
              <a:spcBef>
                <a:spcPct val="0"/>
              </a:spcBef>
              <a:spcAft>
                <a:spcPct val="0"/>
              </a:spcAft>
              <a:defRPr sz="2400">
                <a:solidFill>
                  <a:schemeClr val="tx1"/>
                </a:solidFill>
                <a:latin typeface="Times New Roman" pitchFamily="18" charset="0"/>
              </a:defRPr>
            </a:lvl7pPr>
            <a:lvl8pPr defTabSz="862013" eaLnBrk="0" fontAlgn="base" hangingPunct="0">
              <a:spcBef>
                <a:spcPct val="0"/>
              </a:spcBef>
              <a:spcAft>
                <a:spcPct val="0"/>
              </a:spcAft>
              <a:defRPr sz="2400">
                <a:solidFill>
                  <a:schemeClr val="tx1"/>
                </a:solidFill>
                <a:latin typeface="Times New Roman" pitchFamily="18" charset="0"/>
              </a:defRPr>
            </a:lvl8pPr>
            <a:lvl9pPr defTabSz="862013" eaLnBrk="0" fontAlgn="base" hangingPunct="0">
              <a:spcBef>
                <a:spcPct val="0"/>
              </a:spcBef>
              <a:spcAft>
                <a:spcPct val="0"/>
              </a:spcAft>
              <a:defRPr sz="2400">
                <a:solidFill>
                  <a:schemeClr val="tx1"/>
                </a:solidFill>
                <a:latin typeface="Times New Roman" pitchFamily="18" charset="0"/>
              </a:defRPr>
            </a:lvl9pPr>
          </a:lstStyle>
          <a:p>
            <a:pPr algn="ctr" eaLnBrk="0" fontAlgn="base" hangingPunct="0">
              <a:spcBef>
                <a:spcPct val="0"/>
              </a:spcBef>
              <a:spcAft>
                <a:spcPct val="0"/>
              </a:spcAft>
            </a:pPr>
            <a:r>
              <a:rPr lang="en-US" altLang="en-US" sz="1200" b="1" dirty="0">
                <a:solidFill>
                  <a:srgbClr val="333399"/>
                </a:solidFill>
              </a:rPr>
              <a:t>University of Lethbridge</a:t>
            </a:r>
          </a:p>
        </p:txBody>
      </p:sp>
      <p:pic>
        <p:nvPicPr>
          <p:cNvPr id="1104" name="Picture 80" descr="logo_fiat_143">
            <a:hlinkClick r:id="rId3"/>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3421" y="35719"/>
            <a:ext cx="767014" cy="8572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5000" t="15576" r="81172" b="67871"/>
          <a:stretch/>
        </p:blipFill>
        <p:spPr bwMode="auto">
          <a:xfrm>
            <a:off x="769194" y="98584"/>
            <a:ext cx="763887" cy="731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l="10742" t="6348" r="69570" b="85742"/>
          <a:stretch/>
        </p:blipFill>
        <p:spPr bwMode="auto">
          <a:xfrm>
            <a:off x="7391400" y="207169"/>
            <a:ext cx="160020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txStyles>
    <p:titleStyle>
      <a:lvl1pPr algn="ctr" defTabSz="912556" rtl="0" eaLnBrk="0" fontAlgn="base" hangingPunct="0">
        <a:spcBef>
          <a:spcPct val="0"/>
        </a:spcBef>
        <a:spcAft>
          <a:spcPct val="0"/>
        </a:spcAft>
        <a:defRPr sz="2100" b="1">
          <a:solidFill>
            <a:schemeClr val="tx2"/>
          </a:solidFill>
          <a:latin typeface="+mj-lt"/>
          <a:ea typeface="+mj-ea"/>
          <a:cs typeface="+mj-cs"/>
        </a:defRPr>
      </a:lvl1pPr>
      <a:lvl2pPr algn="ctr" defTabSz="912556" rtl="0" eaLnBrk="0" fontAlgn="base" hangingPunct="0">
        <a:spcBef>
          <a:spcPct val="0"/>
        </a:spcBef>
        <a:spcAft>
          <a:spcPct val="0"/>
        </a:spcAft>
        <a:defRPr sz="2100" b="1">
          <a:solidFill>
            <a:schemeClr val="tx2"/>
          </a:solidFill>
          <a:latin typeface="Arial" pitchFamily="34" charset="0"/>
        </a:defRPr>
      </a:lvl2pPr>
      <a:lvl3pPr algn="ctr" defTabSz="912556" rtl="0" eaLnBrk="0" fontAlgn="base" hangingPunct="0">
        <a:spcBef>
          <a:spcPct val="0"/>
        </a:spcBef>
        <a:spcAft>
          <a:spcPct val="0"/>
        </a:spcAft>
        <a:defRPr sz="2100" b="1">
          <a:solidFill>
            <a:schemeClr val="tx2"/>
          </a:solidFill>
          <a:latin typeface="Arial" pitchFamily="34" charset="0"/>
        </a:defRPr>
      </a:lvl3pPr>
      <a:lvl4pPr algn="ctr" defTabSz="912556" rtl="0" eaLnBrk="0" fontAlgn="base" hangingPunct="0">
        <a:spcBef>
          <a:spcPct val="0"/>
        </a:spcBef>
        <a:spcAft>
          <a:spcPct val="0"/>
        </a:spcAft>
        <a:defRPr sz="2100" b="1">
          <a:solidFill>
            <a:schemeClr val="tx2"/>
          </a:solidFill>
          <a:latin typeface="Arial" pitchFamily="34" charset="0"/>
        </a:defRPr>
      </a:lvl4pPr>
      <a:lvl5pPr algn="ctr" defTabSz="912556" rtl="0" eaLnBrk="0" fontAlgn="base" hangingPunct="0">
        <a:spcBef>
          <a:spcPct val="0"/>
        </a:spcBef>
        <a:spcAft>
          <a:spcPct val="0"/>
        </a:spcAft>
        <a:defRPr sz="2100" b="1">
          <a:solidFill>
            <a:schemeClr val="tx2"/>
          </a:solidFill>
          <a:latin typeface="Arial" pitchFamily="34" charset="0"/>
        </a:defRPr>
      </a:lvl5pPr>
      <a:lvl6pPr marL="484004" algn="ctr" defTabSz="912556" rtl="0" eaLnBrk="0" fontAlgn="base" hangingPunct="0">
        <a:spcBef>
          <a:spcPct val="0"/>
        </a:spcBef>
        <a:spcAft>
          <a:spcPct val="0"/>
        </a:spcAft>
        <a:defRPr sz="2100" b="1">
          <a:solidFill>
            <a:schemeClr val="tx2"/>
          </a:solidFill>
          <a:latin typeface="Arial" pitchFamily="34" charset="0"/>
        </a:defRPr>
      </a:lvl6pPr>
      <a:lvl7pPr marL="968016" algn="ctr" defTabSz="912556" rtl="0" eaLnBrk="0" fontAlgn="base" hangingPunct="0">
        <a:spcBef>
          <a:spcPct val="0"/>
        </a:spcBef>
        <a:spcAft>
          <a:spcPct val="0"/>
        </a:spcAft>
        <a:defRPr sz="2100" b="1">
          <a:solidFill>
            <a:schemeClr val="tx2"/>
          </a:solidFill>
          <a:latin typeface="Arial" pitchFamily="34" charset="0"/>
        </a:defRPr>
      </a:lvl7pPr>
      <a:lvl8pPr marL="1452019" algn="ctr" defTabSz="912556" rtl="0" eaLnBrk="0" fontAlgn="base" hangingPunct="0">
        <a:spcBef>
          <a:spcPct val="0"/>
        </a:spcBef>
        <a:spcAft>
          <a:spcPct val="0"/>
        </a:spcAft>
        <a:defRPr sz="2100" b="1">
          <a:solidFill>
            <a:schemeClr val="tx2"/>
          </a:solidFill>
          <a:latin typeface="Arial" pitchFamily="34" charset="0"/>
        </a:defRPr>
      </a:lvl8pPr>
      <a:lvl9pPr marL="1936031" algn="ctr" defTabSz="912556" rtl="0" eaLnBrk="0" fontAlgn="base" hangingPunct="0">
        <a:spcBef>
          <a:spcPct val="0"/>
        </a:spcBef>
        <a:spcAft>
          <a:spcPct val="0"/>
        </a:spcAft>
        <a:defRPr sz="2100" b="1">
          <a:solidFill>
            <a:schemeClr val="tx2"/>
          </a:solidFill>
          <a:latin typeface="Arial" pitchFamily="34" charset="0"/>
        </a:defRPr>
      </a:lvl9pPr>
    </p:titleStyle>
    <p:bodyStyle>
      <a:lvl1pPr marL="342837" indent="-342837" algn="l" defTabSz="912556" rtl="0" eaLnBrk="0" fontAlgn="base" hangingPunct="0">
        <a:spcBef>
          <a:spcPct val="20000"/>
        </a:spcBef>
        <a:spcAft>
          <a:spcPct val="0"/>
        </a:spcAft>
        <a:buSzPct val="100000"/>
        <a:buChar char="•"/>
        <a:defRPr sz="3200">
          <a:solidFill>
            <a:schemeClr val="tx1"/>
          </a:solidFill>
          <a:latin typeface="+mn-lt"/>
          <a:ea typeface="+mn-ea"/>
          <a:cs typeface="+mn-cs"/>
        </a:defRPr>
      </a:lvl1pPr>
      <a:lvl2pPr marL="741133" indent="-257124" algn="l" defTabSz="912556" rtl="0" eaLnBrk="0" fontAlgn="base" hangingPunct="0">
        <a:spcBef>
          <a:spcPct val="20000"/>
        </a:spcBef>
        <a:spcAft>
          <a:spcPct val="0"/>
        </a:spcAft>
        <a:buSzPct val="100000"/>
        <a:buChar char="–"/>
        <a:defRPr sz="2800">
          <a:solidFill>
            <a:schemeClr val="tx1"/>
          </a:solidFill>
          <a:latin typeface="+mn-lt"/>
        </a:defRPr>
      </a:lvl2pPr>
      <a:lvl3pPr marL="1141117" indent="-228559" algn="l" defTabSz="912556" rtl="0" eaLnBrk="0" fontAlgn="base" hangingPunct="0">
        <a:spcBef>
          <a:spcPct val="20000"/>
        </a:spcBef>
        <a:spcAft>
          <a:spcPct val="0"/>
        </a:spcAft>
        <a:buSzPct val="100000"/>
        <a:buChar char="•"/>
        <a:defRPr sz="2400">
          <a:solidFill>
            <a:schemeClr val="tx1"/>
          </a:solidFill>
          <a:latin typeface="+mn-lt"/>
        </a:defRPr>
      </a:lvl3pPr>
      <a:lvl4pPr marL="1596563" indent="-226879" algn="l" defTabSz="912556" rtl="0" eaLnBrk="0" fontAlgn="base" hangingPunct="0">
        <a:spcBef>
          <a:spcPct val="20000"/>
        </a:spcBef>
        <a:spcAft>
          <a:spcPct val="0"/>
        </a:spcAft>
        <a:buSzPct val="100000"/>
        <a:buChar char="–"/>
        <a:defRPr sz="2000">
          <a:solidFill>
            <a:schemeClr val="tx1"/>
          </a:solidFill>
          <a:latin typeface="+mn-lt"/>
        </a:defRPr>
      </a:lvl4pPr>
      <a:lvl5pPr marL="2053666" indent="-228559" algn="l" defTabSz="912556" rtl="0" eaLnBrk="0" fontAlgn="base" hangingPunct="0">
        <a:spcBef>
          <a:spcPct val="20000"/>
        </a:spcBef>
        <a:spcAft>
          <a:spcPct val="0"/>
        </a:spcAft>
        <a:buSzPct val="100000"/>
        <a:buChar char="»"/>
        <a:defRPr sz="2000">
          <a:solidFill>
            <a:schemeClr val="tx1"/>
          </a:solidFill>
          <a:latin typeface="+mn-lt"/>
        </a:defRPr>
      </a:lvl5pPr>
      <a:lvl6pPr marL="2537673" indent="-228559" algn="l" defTabSz="912556" rtl="0" eaLnBrk="0" fontAlgn="base" hangingPunct="0">
        <a:spcBef>
          <a:spcPct val="20000"/>
        </a:spcBef>
        <a:spcAft>
          <a:spcPct val="0"/>
        </a:spcAft>
        <a:buSzPct val="100000"/>
        <a:buChar char="»"/>
        <a:defRPr sz="2000">
          <a:solidFill>
            <a:schemeClr val="tx1"/>
          </a:solidFill>
          <a:latin typeface="+mn-lt"/>
        </a:defRPr>
      </a:lvl6pPr>
      <a:lvl7pPr marL="3021677" indent="-228559" algn="l" defTabSz="912556" rtl="0" eaLnBrk="0" fontAlgn="base" hangingPunct="0">
        <a:spcBef>
          <a:spcPct val="20000"/>
        </a:spcBef>
        <a:spcAft>
          <a:spcPct val="0"/>
        </a:spcAft>
        <a:buSzPct val="100000"/>
        <a:buChar char="»"/>
        <a:defRPr sz="2000">
          <a:solidFill>
            <a:schemeClr val="tx1"/>
          </a:solidFill>
          <a:latin typeface="+mn-lt"/>
        </a:defRPr>
      </a:lvl7pPr>
      <a:lvl8pPr marL="3505687" indent="-228559" algn="l" defTabSz="912556" rtl="0" eaLnBrk="0" fontAlgn="base" hangingPunct="0">
        <a:spcBef>
          <a:spcPct val="20000"/>
        </a:spcBef>
        <a:spcAft>
          <a:spcPct val="0"/>
        </a:spcAft>
        <a:buSzPct val="100000"/>
        <a:buChar char="»"/>
        <a:defRPr sz="2000">
          <a:solidFill>
            <a:schemeClr val="tx1"/>
          </a:solidFill>
          <a:latin typeface="+mn-lt"/>
        </a:defRPr>
      </a:lvl8pPr>
      <a:lvl9pPr marL="3989694" indent="-228559" algn="l" defTabSz="912556" rtl="0" eaLnBrk="0" fontAlgn="base" hangingPunct="0">
        <a:spcBef>
          <a:spcPct val="20000"/>
        </a:spcBef>
        <a:spcAft>
          <a:spcPct val="0"/>
        </a:spcAft>
        <a:buSzPct val="100000"/>
        <a:buChar char="»"/>
        <a:defRPr sz="2000">
          <a:solidFill>
            <a:schemeClr val="tx1"/>
          </a:solidFill>
          <a:latin typeface="+mn-lt"/>
        </a:defRPr>
      </a:lvl9pPr>
    </p:bodyStyle>
    <p:otherStyle>
      <a:defPPr>
        <a:defRPr lang="en-US"/>
      </a:defPPr>
      <a:lvl1pPr marL="0" algn="l" defTabSz="968016" rtl="0" eaLnBrk="1" latinLnBrk="0" hangingPunct="1">
        <a:defRPr sz="1900" kern="1200">
          <a:solidFill>
            <a:schemeClr val="tx1"/>
          </a:solidFill>
          <a:latin typeface="+mn-lt"/>
          <a:ea typeface="+mn-ea"/>
          <a:cs typeface="+mn-cs"/>
        </a:defRPr>
      </a:lvl1pPr>
      <a:lvl2pPr marL="484004" algn="l" defTabSz="968016" rtl="0" eaLnBrk="1" latinLnBrk="0" hangingPunct="1">
        <a:defRPr sz="1900" kern="1200">
          <a:solidFill>
            <a:schemeClr val="tx1"/>
          </a:solidFill>
          <a:latin typeface="+mn-lt"/>
          <a:ea typeface="+mn-ea"/>
          <a:cs typeface="+mn-cs"/>
        </a:defRPr>
      </a:lvl2pPr>
      <a:lvl3pPr marL="968016" algn="l" defTabSz="968016" rtl="0" eaLnBrk="1" latinLnBrk="0" hangingPunct="1">
        <a:defRPr sz="1900" kern="1200">
          <a:solidFill>
            <a:schemeClr val="tx1"/>
          </a:solidFill>
          <a:latin typeface="+mn-lt"/>
          <a:ea typeface="+mn-ea"/>
          <a:cs typeface="+mn-cs"/>
        </a:defRPr>
      </a:lvl3pPr>
      <a:lvl4pPr marL="1452019" algn="l" defTabSz="968016" rtl="0" eaLnBrk="1" latinLnBrk="0" hangingPunct="1">
        <a:defRPr sz="1900" kern="1200">
          <a:solidFill>
            <a:schemeClr val="tx1"/>
          </a:solidFill>
          <a:latin typeface="+mn-lt"/>
          <a:ea typeface="+mn-ea"/>
          <a:cs typeface="+mn-cs"/>
        </a:defRPr>
      </a:lvl4pPr>
      <a:lvl5pPr marL="1936031" algn="l" defTabSz="968016" rtl="0" eaLnBrk="1" latinLnBrk="0" hangingPunct="1">
        <a:defRPr sz="1900" kern="1200">
          <a:solidFill>
            <a:schemeClr val="tx1"/>
          </a:solidFill>
          <a:latin typeface="+mn-lt"/>
          <a:ea typeface="+mn-ea"/>
          <a:cs typeface="+mn-cs"/>
        </a:defRPr>
      </a:lvl5pPr>
      <a:lvl6pPr marL="2420035" algn="l" defTabSz="968016" rtl="0" eaLnBrk="1" latinLnBrk="0" hangingPunct="1">
        <a:defRPr sz="1900" kern="1200">
          <a:solidFill>
            <a:schemeClr val="tx1"/>
          </a:solidFill>
          <a:latin typeface="+mn-lt"/>
          <a:ea typeface="+mn-ea"/>
          <a:cs typeface="+mn-cs"/>
        </a:defRPr>
      </a:lvl6pPr>
      <a:lvl7pPr marL="2904047" algn="l" defTabSz="968016" rtl="0" eaLnBrk="1" latinLnBrk="0" hangingPunct="1">
        <a:defRPr sz="1900" kern="1200">
          <a:solidFill>
            <a:schemeClr val="tx1"/>
          </a:solidFill>
          <a:latin typeface="+mn-lt"/>
          <a:ea typeface="+mn-ea"/>
          <a:cs typeface="+mn-cs"/>
        </a:defRPr>
      </a:lvl7pPr>
      <a:lvl8pPr marL="3388045" algn="l" defTabSz="968016" rtl="0" eaLnBrk="1" latinLnBrk="0" hangingPunct="1">
        <a:defRPr sz="1900" kern="1200">
          <a:solidFill>
            <a:schemeClr val="tx1"/>
          </a:solidFill>
          <a:latin typeface="+mn-lt"/>
          <a:ea typeface="+mn-ea"/>
          <a:cs typeface="+mn-cs"/>
        </a:defRPr>
      </a:lvl8pPr>
      <a:lvl9pPr marL="3872058" algn="l" defTabSz="96801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219200"/>
            <a:ext cx="9067800" cy="3739314"/>
          </a:xfrm>
          <a:prstGeom prst="rect">
            <a:avLst/>
          </a:prstGeom>
          <a:noFill/>
        </p:spPr>
        <p:txBody>
          <a:bodyPr wrap="square" lIns="91271" tIns="45635" rIns="91271" bIns="45635">
            <a:spAutoFit/>
          </a:bodyPr>
          <a:lstStyle/>
          <a:p>
            <a:pPr lvl="0" algn="ctr"/>
            <a:r>
              <a:rPr lang="en-CA" sz="2800" b="1" dirty="0">
                <a:ln w="0">
                  <a:solidFill>
                    <a:srgbClr val="00CC99">
                      <a:lumMod val="75000"/>
                    </a:srgbClr>
                  </a:solidFill>
                </a:ln>
                <a:solidFill>
                  <a:srgbClr val="FF0000"/>
                </a:solidFill>
              </a:rPr>
              <a:t>The spectrum of </a:t>
            </a:r>
            <a:r>
              <a:rPr lang="en-CA" sz="2800" b="1" baseline="30000" dirty="0">
                <a:ln w="0">
                  <a:solidFill>
                    <a:srgbClr val="00CC99">
                      <a:lumMod val="75000"/>
                    </a:srgbClr>
                  </a:solidFill>
                </a:ln>
                <a:solidFill>
                  <a:srgbClr val="FF0000"/>
                </a:solidFill>
              </a:rPr>
              <a:t>15</a:t>
            </a:r>
            <a:r>
              <a:rPr lang="en-CA" sz="2800" b="1" dirty="0">
                <a:ln w="0">
                  <a:solidFill>
                    <a:srgbClr val="00CC99">
                      <a:lumMod val="75000"/>
                    </a:srgbClr>
                  </a:solidFill>
                </a:ln>
                <a:solidFill>
                  <a:srgbClr val="FF0000"/>
                </a:solidFill>
              </a:rPr>
              <a:t>NH</a:t>
            </a:r>
            <a:r>
              <a:rPr lang="en-CA" sz="2800" b="1" baseline="-25000" dirty="0">
                <a:ln w="0">
                  <a:solidFill>
                    <a:srgbClr val="00CC99">
                      <a:lumMod val="75000"/>
                    </a:srgbClr>
                  </a:solidFill>
                </a:ln>
                <a:solidFill>
                  <a:srgbClr val="FF0000"/>
                </a:solidFill>
              </a:rPr>
              <a:t>3</a:t>
            </a:r>
            <a:r>
              <a:rPr lang="en-CA" sz="2800" b="1" dirty="0">
                <a:ln w="0">
                  <a:solidFill>
                    <a:srgbClr val="00CC99">
                      <a:lumMod val="75000"/>
                    </a:srgbClr>
                  </a:solidFill>
                </a:ln>
                <a:solidFill>
                  <a:srgbClr val="FF0000"/>
                </a:solidFill>
              </a:rPr>
              <a:t> in the 66-2000 cm</a:t>
            </a:r>
            <a:r>
              <a:rPr lang="en-CA" sz="2800" b="1" baseline="30000" dirty="0">
                <a:ln w="0">
                  <a:solidFill>
                    <a:srgbClr val="00CC99">
                      <a:lumMod val="75000"/>
                    </a:srgbClr>
                  </a:solidFill>
                </a:ln>
                <a:solidFill>
                  <a:srgbClr val="FF0000"/>
                </a:solidFill>
              </a:rPr>
              <a:t>-1</a:t>
            </a:r>
            <a:r>
              <a:rPr lang="en-CA" sz="2800" b="1" dirty="0">
                <a:ln w="0">
                  <a:solidFill>
                    <a:srgbClr val="00CC99">
                      <a:lumMod val="75000"/>
                    </a:srgbClr>
                  </a:solidFill>
                </a:ln>
                <a:solidFill>
                  <a:srgbClr val="FF0000"/>
                </a:solidFill>
              </a:rPr>
              <a:t> region </a:t>
            </a:r>
            <a:endParaRPr lang="en-US" sz="1600" dirty="0">
              <a:ln w="0">
                <a:solidFill>
                  <a:sysClr val="windowText" lastClr="000000"/>
                </a:solidFill>
              </a:ln>
              <a:solidFill>
                <a:sysClr val="windowText" lastClr="000000"/>
              </a:solidFill>
              <a:effectLst>
                <a:outerShdw blurRad="38100" dist="19050" dir="2700000" algn="tl" rotWithShape="0">
                  <a:srgbClr val="000000">
                    <a:alpha val="40000"/>
                  </a:srgbClr>
                </a:outerShdw>
              </a:effectLst>
              <a:ea typeface="Cambria Math" panose="02040503050406030204" pitchFamily="18" charset="0"/>
              <a:cs typeface="Arial" panose="020B0604020202020204" pitchFamily="34" charset="0"/>
            </a:endParaRPr>
          </a:p>
          <a:p>
            <a:pPr lvl="0" algn="ctr"/>
            <a:r>
              <a:rPr lang="en-US" sz="1600" dirty="0">
                <a:ln w="0">
                  <a:solidFill>
                    <a:sysClr val="windowText" lastClr="000000"/>
                  </a:solidFill>
                </a:ln>
                <a:solidFill>
                  <a:sysClr val="windowText" lastClr="000000"/>
                </a:solidFill>
                <a:effectLst>
                  <a:outerShdw blurRad="38100" dist="19050" dir="2700000" algn="tl" rotWithShape="0">
                    <a:srgbClr val="000000">
                      <a:alpha val="40000"/>
                    </a:srgbClr>
                  </a:outerShdw>
                </a:effectLst>
                <a:ea typeface="Cambria Math" panose="02040503050406030204" pitchFamily="18" charset="0"/>
                <a:cs typeface="Arial" panose="020B0604020202020204" pitchFamily="34" charset="0"/>
              </a:rPr>
              <a:t>        </a:t>
            </a:r>
            <a:r>
              <a:rPr lang="en-US" sz="2000" dirty="0">
                <a:ln w="0">
                  <a:solidFill>
                    <a:sysClr val="windowText" lastClr="000000"/>
                  </a:solidFill>
                </a:ln>
                <a:solidFill>
                  <a:sysClr val="windowText" lastClr="000000"/>
                </a:solidFill>
                <a:effectLst>
                  <a:outerShdw blurRad="38100" dist="19050" dir="2700000" algn="tl" rotWithShape="0">
                    <a:srgbClr val="000000">
                      <a:alpha val="40000"/>
                    </a:srgbClr>
                  </a:outerShdw>
                </a:effectLst>
                <a:ea typeface="Cambria Math" panose="02040503050406030204" pitchFamily="18" charset="0"/>
                <a:cs typeface="Arial" panose="020B0604020202020204" pitchFamily="34" charset="0"/>
              </a:rPr>
              <a:t>  </a:t>
            </a:r>
          </a:p>
          <a:p>
            <a:pPr lvl="0" algn="ctr"/>
            <a:r>
              <a:rPr lang="it-IT" sz="2300" dirty="0">
                <a:solidFill>
                  <a:srgbClr val="FF0000"/>
                </a:solidFill>
              </a:rPr>
              <a:t>Adriana Predoi-Cross</a:t>
            </a:r>
            <a:r>
              <a:rPr lang="it-IT" sz="2300" baseline="30000" dirty="0">
                <a:solidFill>
                  <a:srgbClr val="FF0000"/>
                </a:solidFill>
              </a:rPr>
              <a:t>a</a:t>
            </a:r>
            <a:r>
              <a:rPr lang="it-IT" sz="2300" dirty="0">
                <a:solidFill>
                  <a:srgbClr val="FF0000"/>
                </a:solidFill>
              </a:rPr>
              <a:t>,</a:t>
            </a:r>
            <a:r>
              <a:rPr lang="it-IT" sz="2300" baseline="30000" dirty="0">
                <a:solidFill>
                  <a:srgbClr val="FF0000"/>
                </a:solidFill>
              </a:rPr>
              <a:t> </a:t>
            </a:r>
            <a:r>
              <a:rPr lang="it-IT" sz="2300" dirty="0">
                <a:solidFill>
                  <a:srgbClr val="FF0000"/>
                </a:solidFill>
              </a:rPr>
              <a:t>Hoimonti </a:t>
            </a:r>
            <a:r>
              <a:rPr lang="it-IT" sz="2300" dirty="0" smtClean="0">
                <a:solidFill>
                  <a:srgbClr val="FF0000"/>
                </a:solidFill>
              </a:rPr>
              <a:t>Rozario</a:t>
            </a:r>
            <a:r>
              <a:rPr lang="it-IT" sz="2300" baseline="30000" dirty="0" smtClean="0">
                <a:solidFill>
                  <a:srgbClr val="FF0000"/>
                </a:solidFill>
              </a:rPr>
              <a:t>a</a:t>
            </a:r>
            <a:r>
              <a:rPr lang="it-IT" sz="2300" dirty="0">
                <a:solidFill>
                  <a:srgbClr val="FF0000"/>
                </a:solidFill>
              </a:rPr>
              <a:t>, Michel </a:t>
            </a:r>
            <a:r>
              <a:rPr lang="it-IT" sz="2300" dirty="0" err="1" smtClean="0">
                <a:solidFill>
                  <a:srgbClr val="FF0000"/>
                </a:solidFill>
              </a:rPr>
              <a:t>Herman</a:t>
            </a:r>
            <a:r>
              <a:rPr lang="it-IT" sz="2300" baseline="30000" dirty="0" err="1" smtClean="0">
                <a:solidFill>
                  <a:srgbClr val="FF0000"/>
                </a:solidFill>
              </a:rPr>
              <a:t>b</a:t>
            </a:r>
            <a:r>
              <a:rPr lang="it-IT" sz="2300" dirty="0" smtClean="0">
                <a:solidFill>
                  <a:srgbClr val="FF0000"/>
                </a:solidFill>
              </a:rPr>
              <a:t>,</a:t>
            </a:r>
            <a:endParaRPr lang="it-IT" sz="2300" baseline="30000" dirty="0" smtClean="0">
              <a:solidFill>
                <a:srgbClr val="FF0000"/>
              </a:solidFill>
            </a:endParaRPr>
          </a:p>
          <a:p>
            <a:pPr lvl="0" algn="ctr"/>
            <a:r>
              <a:rPr lang="it-IT" sz="2300" dirty="0" smtClean="0">
                <a:solidFill>
                  <a:srgbClr val="FF0000"/>
                </a:solidFill>
              </a:rPr>
              <a:t>Elisabetta </a:t>
            </a:r>
            <a:r>
              <a:rPr lang="it-IT" sz="2300" dirty="0">
                <a:solidFill>
                  <a:srgbClr val="FF0000"/>
                </a:solidFill>
              </a:rPr>
              <a:t>Cané</a:t>
            </a:r>
            <a:r>
              <a:rPr lang="it-IT" sz="2300" baseline="30000" dirty="0">
                <a:solidFill>
                  <a:srgbClr val="FF0000"/>
                </a:solidFill>
              </a:rPr>
              <a:t>c</a:t>
            </a:r>
            <a:r>
              <a:rPr lang="it-IT" sz="2300" dirty="0">
                <a:solidFill>
                  <a:srgbClr val="FF0000"/>
                </a:solidFill>
              </a:rPr>
              <a:t>, Gianfranco Di </a:t>
            </a:r>
            <a:r>
              <a:rPr lang="it-IT" sz="2300" dirty="0" err="1" smtClean="0">
                <a:solidFill>
                  <a:srgbClr val="FF0000"/>
                </a:solidFill>
              </a:rPr>
              <a:t>Lonardo</a:t>
            </a:r>
            <a:r>
              <a:rPr lang="it-IT" sz="2300" baseline="30000" dirty="0" err="1" smtClean="0">
                <a:solidFill>
                  <a:srgbClr val="FF0000"/>
                </a:solidFill>
              </a:rPr>
              <a:t>c</a:t>
            </a:r>
            <a:r>
              <a:rPr lang="it-IT" sz="2300" dirty="0" smtClean="0">
                <a:solidFill>
                  <a:srgbClr val="FF0000"/>
                </a:solidFill>
              </a:rPr>
              <a:t>, </a:t>
            </a:r>
            <a:r>
              <a:rPr lang="it-IT" sz="2300" dirty="0">
                <a:solidFill>
                  <a:srgbClr val="FF0000"/>
                </a:solidFill>
              </a:rPr>
              <a:t>and Luciano </a:t>
            </a:r>
            <a:r>
              <a:rPr lang="it-IT" sz="2300" dirty="0" err="1">
                <a:solidFill>
                  <a:srgbClr val="FF0000"/>
                </a:solidFill>
              </a:rPr>
              <a:t>Fusina</a:t>
            </a:r>
            <a:r>
              <a:rPr lang="it-IT" sz="2300" baseline="30000" dirty="0" err="1">
                <a:solidFill>
                  <a:srgbClr val="FF0000"/>
                </a:solidFill>
              </a:rPr>
              <a:t>c</a:t>
            </a:r>
            <a:endParaRPr lang="en-CA" sz="2300" dirty="0">
              <a:ln w="0">
                <a:solidFill>
                  <a:sysClr val="windowText" lastClr="000000"/>
                </a:solidFill>
              </a:ln>
              <a:solidFill>
                <a:srgbClr val="FF0000"/>
              </a:solidFill>
              <a:ea typeface="Cambria Math" panose="02040503050406030204" pitchFamily="18" charset="0"/>
              <a:cs typeface="Arial" panose="020B0604020202020204" pitchFamily="34" charset="0"/>
            </a:endParaRPr>
          </a:p>
          <a:p>
            <a:pPr lvl="0" algn="ctr"/>
            <a:endParaRPr lang="en-CA" sz="2300" dirty="0">
              <a:ln w="0">
                <a:solidFill>
                  <a:sysClr val="windowText" lastClr="000000"/>
                </a:solidFill>
              </a:ln>
              <a:solidFill>
                <a:sysClr val="windowText" lastClr="000000"/>
              </a:solidFill>
              <a:effectLst>
                <a:outerShdw blurRad="38100" dist="19050" dir="2700000" algn="tl" rotWithShape="0">
                  <a:srgbClr val="000000">
                    <a:alpha val="40000"/>
                  </a:srgbClr>
                </a:outerShdw>
              </a:effectLst>
              <a:latin typeface="Cambria" panose="02040503050406030204" pitchFamily="18" charset="0"/>
              <a:ea typeface="Cambria Math" panose="02040503050406030204" pitchFamily="18" charset="0"/>
              <a:cs typeface="SPAMR M+ Nimbus Rom No 9 L"/>
            </a:endParaRPr>
          </a:p>
          <a:p>
            <a:r>
              <a:rPr lang="en-GB" sz="2000" baseline="30000" dirty="0" err="1" smtClean="0">
                <a:ea typeface="Times New Roman"/>
              </a:rPr>
              <a:t>a</a:t>
            </a:r>
            <a:r>
              <a:rPr lang="en-GB" sz="2000" i="1" dirty="0" err="1" smtClean="0">
                <a:ea typeface="Times New Roman"/>
              </a:rPr>
              <a:t>Department</a:t>
            </a:r>
            <a:r>
              <a:rPr lang="en-GB" sz="2000" i="1" dirty="0" smtClean="0">
                <a:ea typeface="Times New Roman"/>
              </a:rPr>
              <a:t> </a:t>
            </a:r>
            <a:r>
              <a:rPr lang="en-GB" sz="2000" i="1" dirty="0">
                <a:ea typeface="Times New Roman"/>
              </a:rPr>
              <a:t>of Physics and Astronomy, University of Lethbridge, 4401 University Drive, Lethbridge AB, T1K 3M4, </a:t>
            </a:r>
            <a:r>
              <a:rPr lang="en-GB" sz="2000" i="1" dirty="0" smtClean="0">
                <a:ea typeface="Times New Roman"/>
              </a:rPr>
              <a:t>Canada; </a:t>
            </a:r>
            <a:r>
              <a:rPr lang="fr-FR" sz="2000" baseline="30000" dirty="0" err="1" smtClean="0">
                <a:ea typeface="Times New Roman"/>
              </a:rPr>
              <a:t>b</a:t>
            </a:r>
            <a:r>
              <a:rPr lang="fr-FR" sz="2000" i="1" dirty="0" err="1" smtClean="0">
                <a:ea typeface="Times New Roman"/>
              </a:rPr>
              <a:t>Laboratoire</a:t>
            </a:r>
            <a:r>
              <a:rPr lang="fr-FR" sz="2000" i="1" dirty="0" smtClean="0">
                <a:ea typeface="Times New Roman"/>
              </a:rPr>
              <a:t> </a:t>
            </a:r>
            <a:r>
              <a:rPr lang="fr-FR" sz="2000" i="1" dirty="0">
                <a:ea typeface="Times New Roman"/>
              </a:rPr>
              <a:t>de Chimie Quantique et </a:t>
            </a:r>
            <a:r>
              <a:rPr lang="fr-FR" sz="2000" i="1" dirty="0" err="1">
                <a:ea typeface="Times New Roman"/>
              </a:rPr>
              <a:t>Photophysique</a:t>
            </a:r>
            <a:r>
              <a:rPr lang="fr-FR" sz="2000" i="1" dirty="0">
                <a:ea typeface="Times New Roman"/>
              </a:rPr>
              <a:t>, CP 160/09, Faculté des Sciences, Université Libre de Bruxelles, 50 Av. </a:t>
            </a:r>
            <a:r>
              <a:rPr lang="it-IT" sz="2000" i="1" dirty="0">
                <a:ea typeface="Times New Roman"/>
              </a:rPr>
              <a:t>Roosevelt, B-1050 Bruxelles, </a:t>
            </a:r>
            <a:r>
              <a:rPr lang="it-IT" sz="2000" i="1" dirty="0" smtClean="0">
                <a:ea typeface="Times New Roman"/>
              </a:rPr>
              <a:t>Belgium; </a:t>
            </a:r>
            <a:r>
              <a:rPr lang="it-IT" sz="2000" baseline="30000" dirty="0" smtClean="0">
                <a:ea typeface="Times New Roman"/>
              </a:rPr>
              <a:t>c</a:t>
            </a:r>
            <a:r>
              <a:rPr lang="it-IT" sz="2000" i="1" dirty="0" smtClean="0">
                <a:ea typeface="Times New Roman"/>
              </a:rPr>
              <a:t>Dipartimento </a:t>
            </a:r>
            <a:r>
              <a:rPr lang="it-IT" sz="2000" i="1" dirty="0">
                <a:ea typeface="Times New Roman"/>
              </a:rPr>
              <a:t>di Chimica Industriale “Toso Montanari”, Università di Bologna, Viale Risorgimento  40136 Bologna, Italy</a:t>
            </a:r>
            <a:endParaRPr lang="en-US" sz="3600" dirty="0">
              <a:ea typeface="Times New Roman"/>
            </a:endParaRPr>
          </a:p>
          <a:p>
            <a:pPr marL="294351" marR="293274"/>
            <a:endParaRPr lang="en-CA" sz="2000" dirty="0">
              <a:ln w="0">
                <a:noFill/>
              </a:ln>
              <a:solidFill>
                <a:sysClr val="windowText" lastClr="000000"/>
              </a:solidFill>
              <a:latin typeface="Cambria" panose="02040503050406030204" pitchFamily="18" charset="0"/>
              <a:ea typeface="Cambria Math" panose="02040503050406030204" pitchFamily="18" charset="0"/>
              <a:cs typeface="Arial" panose="020B0604020202020204"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93060"/>
            <a:ext cx="806231" cy="806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3795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210976"/>
            <a:ext cx="4713450" cy="461493"/>
          </a:xfrm>
          <a:prstGeom prst="rect">
            <a:avLst/>
          </a:prstGeom>
          <a:noFill/>
        </p:spPr>
        <p:txBody>
          <a:bodyPr wrap="none" lIns="91271" tIns="45635" rIns="91271" bIns="45635" rtlCol="0">
            <a:spAutoFit/>
          </a:bodyPr>
          <a:lstStyle/>
          <a:p>
            <a:r>
              <a:rPr lang="en-US" sz="2400" b="1" dirty="0" smtClean="0">
                <a:solidFill>
                  <a:srgbClr val="C00000"/>
                </a:solidFill>
              </a:rPr>
              <a:t>The Physics of Ammonia Molecule</a:t>
            </a:r>
            <a:endParaRPr lang="en-US" sz="2400" b="1" dirty="0">
              <a:solidFill>
                <a:srgbClr val="C00000"/>
              </a:solidFill>
            </a:endParaRPr>
          </a:p>
        </p:txBody>
      </p:sp>
      <p:cxnSp>
        <p:nvCxnSpPr>
          <p:cNvPr id="9" name="Straight Connector 8"/>
          <p:cNvCxnSpPr/>
          <p:nvPr/>
        </p:nvCxnSpPr>
        <p:spPr bwMode="auto">
          <a:xfrm>
            <a:off x="3022543" y="3246119"/>
            <a:ext cx="1168457" cy="147139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Picture 2" descr="http://all-len-all.com/wp-content/uploads/2014/07/ammonia-molecule-dr-tim-evan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201" b="8916"/>
          <a:stretch/>
        </p:blipFill>
        <p:spPr bwMode="auto">
          <a:xfrm>
            <a:off x="6979613" y="1055351"/>
            <a:ext cx="2087934" cy="120396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305800" y="1060566"/>
            <a:ext cx="761747" cy="369332"/>
          </a:xfrm>
          <a:prstGeom prst="rect">
            <a:avLst/>
          </a:prstGeom>
          <a:noFill/>
        </p:spPr>
        <p:txBody>
          <a:bodyPr wrap="none" rtlCol="0">
            <a:spAutoFit/>
          </a:bodyPr>
          <a:lstStyle/>
          <a:p>
            <a:r>
              <a:rPr lang="en-US" b="1" baseline="30000" dirty="0" smtClean="0">
                <a:solidFill>
                  <a:srgbClr val="C00000"/>
                </a:solidFill>
              </a:rPr>
              <a:t>15</a:t>
            </a:r>
            <a:r>
              <a:rPr lang="en-US" b="1" dirty="0" smtClean="0">
                <a:solidFill>
                  <a:srgbClr val="C00000"/>
                </a:solidFill>
              </a:rPr>
              <a:t>NH</a:t>
            </a:r>
            <a:r>
              <a:rPr lang="en-US" b="1" baseline="-25000" dirty="0" smtClean="0">
                <a:solidFill>
                  <a:srgbClr val="C00000"/>
                </a:solidFill>
              </a:rPr>
              <a:t>3</a:t>
            </a:r>
            <a:endParaRPr lang="en-US" b="1" baseline="-25000" dirty="0">
              <a:solidFill>
                <a:srgbClr val="C00000"/>
              </a:solidFill>
            </a:endParaRPr>
          </a:p>
        </p:txBody>
      </p:sp>
      <p:sp>
        <p:nvSpPr>
          <p:cNvPr id="3" name="Rectangle 2"/>
          <p:cNvSpPr/>
          <p:nvPr/>
        </p:nvSpPr>
        <p:spPr>
          <a:xfrm>
            <a:off x="-17755" y="998422"/>
            <a:ext cx="9161755" cy="5447645"/>
          </a:xfrm>
          <a:prstGeom prst="rect">
            <a:avLst/>
          </a:prstGeom>
        </p:spPr>
        <p:txBody>
          <a:bodyPr wrap="square">
            <a:spAutoFit/>
          </a:bodyPr>
          <a:lstStyle/>
          <a:p>
            <a:pPr marL="347472" indent="-342900">
              <a:buFont typeface="Wingdings" panose="05000000000000000000" pitchFamily="2" charset="2"/>
              <a:buChar char="Ø"/>
            </a:pPr>
            <a:r>
              <a:rPr lang="en-CA" dirty="0"/>
              <a:t>The pyramidal NH</a:t>
            </a:r>
            <a:r>
              <a:rPr lang="en-CA" baseline="-25000" dirty="0"/>
              <a:t>3 </a:t>
            </a:r>
            <a:r>
              <a:rPr lang="en-CA" dirty="0"/>
              <a:t>molecule is </a:t>
            </a:r>
            <a:r>
              <a:rPr lang="en-CA" dirty="0" smtClean="0"/>
              <a:t>a </a:t>
            </a:r>
            <a:r>
              <a:rPr lang="en-CA" dirty="0"/>
              <a:t>symmetric top </a:t>
            </a:r>
            <a:r>
              <a:rPr lang="en-CA" dirty="0" smtClean="0"/>
              <a:t>with </a:t>
            </a:r>
          </a:p>
          <a:p>
            <a:pPr marL="347472"/>
            <a:r>
              <a:rPr lang="en-CA" dirty="0" smtClean="0"/>
              <a:t>inversion</a:t>
            </a:r>
            <a:r>
              <a:rPr lang="en-CA" dirty="0"/>
              <a:t>, </a:t>
            </a:r>
            <a:r>
              <a:rPr lang="en-CA" dirty="0" smtClean="0"/>
              <a:t>well </a:t>
            </a:r>
            <a:r>
              <a:rPr lang="en-CA" dirty="0"/>
              <a:t>understood in laboratory </a:t>
            </a:r>
            <a:r>
              <a:rPr lang="en-CA" dirty="0" smtClean="0"/>
              <a:t>microwave </a:t>
            </a:r>
          </a:p>
          <a:p>
            <a:pPr marL="347472"/>
            <a:r>
              <a:rPr lang="en-CA" dirty="0" smtClean="0"/>
              <a:t>spectroscopy </a:t>
            </a:r>
            <a:r>
              <a:rPr lang="en-CA" dirty="0"/>
              <a:t>(Townes &amp; Schawlow 1955, </a:t>
            </a:r>
            <a:r>
              <a:rPr lang="en-CA" dirty="0" err="1"/>
              <a:t>Kukolich</a:t>
            </a:r>
            <a:r>
              <a:rPr lang="en-CA" dirty="0"/>
              <a:t> 1967). </a:t>
            </a:r>
            <a:endParaRPr lang="en-CA" dirty="0" smtClean="0"/>
          </a:p>
          <a:p>
            <a:pPr marL="347472" indent="-342900">
              <a:buFont typeface="Wingdings" panose="05000000000000000000" pitchFamily="2" charset="2"/>
              <a:buChar char="Ø"/>
            </a:pPr>
            <a:r>
              <a:rPr lang="en-CA" dirty="0" smtClean="0"/>
              <a:t>Several important properties </a:t>
            </a:r>
            <a:r>
              <a:rPr lang="en-CA" dirty="0"/>
              <a:t>make NH</a:t>
            </a:r>
            <a:r>
              <a:rPr lang="en-CA" baseline="-25000" dirty="0"/>
              <a:t>3</a:t>
            </a:r>
            <a:r>
              <a:rPr lang="en-CA" dirty="0"/>
              <a:t> </a:t>
            </a:r>
            <a:r>
              <a:rPr lang="en-CA" dirty="0" smtClean="0"/>
              <a:t>particularly interesting</a:t>
            </a:r>
          </a:p>
          <a:p>
            <a:pPr marL="347472" algn="just"/>
            <a:r>
              <a:rPr lang="en-CA" dirty="0" smtClean="0"/>
              <a:t> </a:t>
            </a:r>
            <a:r>
              <a:rPr lang="en-CA" dirty="0"/>
              <a:t>in astrophysical </a:t>
            </a:r>
            <a:r>
              <a:rPr lang="en-CA" dirty="0" smtClean="0"/>
              <a:t>conditions: the </a:t>
            </a:r>
            <a:r>
              <a:rPr lang="en-CA" dirty="0"/>
              <a:t>existence of metastable and </a:t>
            </a:r>
            <a:r>
              <a:rPr lang="en-CA" dirty="0" smtClean="0"/>
              <a:t>non-metastable states, </a:t>
            </a:r>
            <a:r>
              <a:rPr lang="en-CA" dirty="0" err="1" smtClean="0"/>
              <a:t>ortho</a:t>
            </a:r>
            <a:r>
              <a:rPr lang="en-CA" dirty="0" smtClean="0"/>
              <a:t>- </a:t>
            </a:r>
            <a:r>
              <a:rPr lang="en-CA" dirty="0"/>
              <a:t>and para- species, </a:t>
            </a:r>
            <a:r>
              <a:rPr lang="en-CA" dirty="0" smtClean="0">
                <a:solidFill>
                  <a:srgbClr val="0070C0"/>
                </a:solidFill>
              </a:rPr>
              <a:t>inversion </a:t>
            </a:r>
            <a:r>
              <a:rPr lang="en-CA" dirty="0">
                <a:solidFill>
                  <a:srgbClr val="0070C0"/>
                </a:solidFill>
              </a:rPr>
              <a:t>motion of the </a:t>
            </a:r>
            <a:r>
              <a:rPr lang="en-CA" dirty="0" smtClean="0">
                <a:solidFill>
                  <a:srgbClr val="0070C0"/>
                </a:solidFill>
              </a:rPr>
              <a:t>molecule</a:t>
            </a:r>
            <a:r>
              <a:rPr lang="en-CA" dirty="0" smtClean="0"/>
              <a:t>, and hyperfine </a:t>
            </a:r>
            <a:r>
              <a:rPr lang="en-US" dirty="0" smtClean="0"/>
              <a:t>structures.</a:t>
            </a:r>
            <a:r>
              <a:rPr lang="en-CA" dirty="0"/>
              <a:t> </a:t>
            </a:r>
            <a:endParaRPr lang="en-CA" dirty="0" smtClean="0"/>
          </a:p>
          <a:p>
            <a:pPr marL="342900" indent="-342900" algn="just">
              <a:buFont typeface="Wingdings" panose="05000000000000000000" pitchFamily="2" charset="2"/>
              <a:buChar char="Ø"/>
            </a:pPr>
            <a:r>
              <a:rPr lang="en-CA" dirty="0" smtClean="0"/>
              <a:t>The </a:t>
            </a:r>
            <a:r>
              <a:rPr lang="en-CA" dirty="0"/>
              <a:t>rotational energy </a:t>
            </a:r>
            <a:r>
              <a:rPr lang="en-CA" dirty="0" smtClean="0"/>
              <a:t>of NH</a:t>
            </a:r>
            <a:r>
              <a:rPr lang="en-CA" baseline="-25000" dirty="0" smtClean="0"/>
              <a:t>3</a:t>
            </a:r>
            <a:r>
              <a:rPr lang="en-CA" dirty="0" smtClean="0"/>
              <a:t> </a:t>
            </a:r>
            <a:r>
              <a:rPr lang="en-CA" dirty="0"/>
              <a:t>is a function of the two principal </a:t>
            </a:r>
            <a:r>
              <a:rPr lang="en-CA" dirty="0" smtClean="0"/>
              <a:t>quantum numbers </a:t>
            </a:r>
            <a:r>
              <a:rPr lang="en-CA" dirty="0"/>
              <a:t>(J, K), corresponding to the total angular momentum and </a:t>
            </a:r>
            <a:r>
              <a:rPr lang="en-CA" dirty="0" smtClean="0"/>
              <a:t>its projection </a:t>
            </a:r>
            <a:r>
              <a:rPr lang="en-CA" dirty="0"/>
              <a:t>along the molecular axis. </a:t>
            </a:r>
            <a:endParaRPr lang="en-CA" dirty="0" smtClean="0"/>
          </a:p>
          <a:p>
            <a:pPr marL="342900" indent="-342900" algn="just">
              <a:buFont typeface="Wingdings" panose="05000000000000000000" pitchFamily="2" charset="2"/>
              <a:buChar char="Ø"/>
            </a:pPr>
            <a:r>
              <a:rPr lang="en-CA" dirty="0" smtClean="0"/>
              <a:t>The molecule </a:t>
            </a:r>
            <a:r>
              <a:rPr lang="en-CA" dirty="0"/>
              <a:t>has an electric dipole </a:t>
            </a:r>
            <a:r>
              <a:rPr lang="en-CA" dirty="0" smtClean="0"/>
              <a:t>moment only </a:t>
            </a:r>
            <a:r>
              <a:rPr lang="en-CA" dirty="0"/>
              <a:t>along the molecular axis, and the dipole selection rules are </a:t>
            </a:r>
            <a:r>
              <a:rPr lang="en-CA" dirty="0" smtClean="0">
                <a:sym typeface="Symbol"/>
              </a:rPr>
              <a:t></a:t>
            </a:r>
            <a:r>
              <a:rPr lang="en-CA" dirty="0" smtClean="0"/>
              <a:t>K </a:t>
            </a:r>
            <a:r>
              <a:rPr lang="en-CA" dirty="0"/>
              <a:t>= </a:t>
            </a:r>
            <a:r>
              <a:rPr lang="en-CA" dirty="0" smtClean="0"/>
              <a:t>0, </a:t>
            </a:r>
            <a:r>
              <a:rPr lang="en-CA" dirty="0" smtClean="0">
                <a:sym typeface="Symbol"/>
              </a:rPr>
              <a:t></a:t>
            </a:r>
            <a:r>
              <a:rPr lang="en-CA" dirty="0" smtClean="0"/>
              <a:t>J </a:t>
            </a:r>
            <a:r>
              <a:rPr lang="en-CA" dirty="0"/>
              <a:t>= 0, ± 1. Hence, </a:t>
            </a:r>
            <a:r>
              <a:rPr lang="en-CA" i="1" dirty="0">
                <a:solidFill>
                  <a:schemeClr val="accent6">
                    <a:lumMod val="75000"/>
                  </a:schemeClr>
                </a:solidFill>
              </a:rPr>
              <a:t>dipole transitions between </a:t>
            </a:r>
            <a:r>
              <a:rPr lang="en-CA" i="1" dirty="0" smtClean="0">
                <a:solidFill>
                  <a:schemeClr val="accent6">
                    <a:lumMod val="75000"/>
                  </a:schemeClr>
                </a:solidFill>
              </a:rPr>
              <a:t>K-ladders</a:t>
            </a:r>
            <a:r>
              <a:rPr lang="en-US" i="1" dirty="0" smtClean="0">
                <a:solidFill>
                  <a:schemeClr val="accent6">
                    <a:lumMod val="75000"/>
                  </a:schemeClr>
                </a:solidFill>
              </a:rPr>
              <a:t> </a:t>
            </a:r>
            <a:r>
              <a:rPr lang="en-US" i="1" dirty="0">
                <a:solidFill>
                  <a:schemeClr val="accent6">
                    <a:lumMod val="75000"/>
                  </a:schemeClr>
                </a:solidFill>
              </a:rPr>
              <a:t>are normally forbidden</a:t>
            </a:r>
            <a:r>
              <a:rPr lang="en-US" i="1" dirty="0" smtClean="0">
                <a:solidFill>
                  <a:schemeClr val="accent6">
                    <a:lumMod val="75000"/>
                  </a:schemeClr>
                </a:solidFill>
              </a:rPr>
              <a:t>.</a:t>
            </a:r>
          </a:p>
          <a:p>
            <a:pPr marL="342900" indent="-342900" algn="just">
              <a:buFont typeface="Wingdings" panose="05000000000000000000" pitchFamily="2" charset="2"/>
              <a:buChar char="Ø"/>
            </a:pPr>
            <a:r>
              <a:rPr lang="en-CA" dirty="0"/>
              <a:t>Interaction between </a:t>
            </a:r>
            <a:r>
              <a:rPr lang="en-CA" dirty="0" smtClean="0"/>
              <a:t>rotational and </a:t>
            </a:r>
            <a:r>
              <a:rPr lang="en-CA" dirty="0"/>
              <a:t>vibrational motions, </a:t>
            </a:r>
            <a:r>
              <a:rPr lang="en-CA" dirty="0" smtClean="0"/>
              <a:t>induces a small </a:t>
            </a:r>
            <a:r>
              <a:rPr lang="en-CA" dirty="0"/>
              <a:t>dipole moment perpendicular to the rotation axis, giving rise to </a:t>
            </a:r>
            <a:r>
              <a:rPr lang="en-CA" dirty="0" smtClean="0"/>
              <a:t>very slow </a:t>
            </a:r>
            <a:r>
              <a:rPr lang="en-CA" dirty="0" smtClean="0">
                <a:sym typeface="Symbol"/>
              </a:rPr>
              <a:t></a:t>
            </a:r>
            <a:r>
              <a:rPr lang="en-CA" dirty="0" smtClean="0"/>
              <a:t>k </a:t>
            </a:r>
            <a:r>
              <a:rPr lang="en-CA" dirty="0"/>
              <a:t>= ± 3 (</a:t>
            </a:r>
            <a:r>
              <a:rPr lang="en-CA" dirty="0" smtClean="0"/>
              <a:t>K= |k|) </a:t>
            </a:r>
            <a:r>
              <a:rPr lang="en-CA" dirty="0"/>
              <a:t>transitions </a:t>
            </a:r>
            <a:r>
              <a:rPr lang="en-CA" dirty="0" smtClean="0"/>
              <a:t>(Oka </a:t>
            </a:r>
            <a:r>
              <a:rPr lang="en-CA" i="1" dirty="0"/>
              <a:t>et al. </a:t>
            </a:r>
            <a:r>
              <a:rPr lang="en-CA" dirty="0" smtClean="0"/>
              <a:t>1971 ). The K-ladders are </a:t>
            </a:r>
            <a:r>
              <a:rPr lang="en-CA" dirty="0"/>
              <a:t>essentially independent of each other. Normal </a:t>
            </a:r>
            <a:r>
              <a:rPr lang="en-CA" dirty="0" smtClean="0"/>
              <a:t>intermolecular collisions </a:t>
            </a:r>
            <a:r>
              <a:rPr lang="en-CA" dirty="0"/>
              <a:t>(not involving weak magnetic effects) also produce only </a:t>
            </a:r>
            <a:r>
              <a:rPr lang="en-CA" dirty="0" smtClean="0"/>
              <a:t>transitions in </a:t>
            </a:r>
            <a:r>
              <a:rPr lang="en-CA" dirty="0"/>
              <a:t>which </a:t>
            </a:r>
            <a:r>
              <a:rPr lang="en-CA" dirty="0" smtClean="0">
                <a:sym typeface="Symbol"/>
              </a:rPr>
              <a:t></a:t>
            </a:r>
            <a:r>
              <a:rPr lang="en-CA" dirty="0" smtClean="0"/>
              <a:t>k </a:t>
            </a:r>
            <a:r>
              <a:rPr lang="en-CA" dirty="0"/>
              <a:t>is a multiple of 3 (including 0). Within each K -ladder, </a:t>
            </a:r>
            <a:r>
              <a:rPr lang="en-CA" dirty="0" smtClean="0"/>
              <a:t>the upper </a:t>
            </a:r>
            <a:r>
              <a:rPr lang="en-CA" dirty="0"/>
              <a:t>states (J &gt; K) are called </a:t>
            </a:r>
            <a:r>
              <a:rPr lang="en-CA" dirty="0" smtClean="0"/>
              <a:t>non-metastable </a:t>
            </a:r>
            <a:r>
              <a:rPr lang="en-CA" dirty="0"/>
              <a:t>because they can </a:t>
            </a:r>
            <a:r>
              <a:rPr lang="en-CA" dirty="0" smtClean="0"/>
              <a:t>decay rapidly via </a:t>
            </a:r>
            <a:r>
              <a:rPr lang="en-CA" dirty="0"/>
              <a:t>the far-infrared </a:t>
            </a:r>
            <a:r>
              <a:rPr lang="en-CA" dirty="0" smtClean="0">
                <a:sym typeface="Symbol"/>
              </a:rPr>
              <a:t></a:t>
            </a:r>
            <a:r>
              <a:rPr lang="en-CA" dirty="0" smtClean="0"/>
              <a:t>J </a:t>
            </a:r>
            <a:r>
              <a:rPr lang="en-CA" dirty="0"/>
              <a:t>= 1 transitions. The lowest </a:t>
            </a:r>
            <a:r>
              <a:rPr lang="en-CA" dirty="0" smtClean="0"/>
              <a:t>states can </a:t>
            </a:r>
            <a:r>
              <a:rPr lang="en-CA" dirty="0"/>
              <a:t>only decay via the much slower </a:t>
            </a:r>
            <a:r>
              <a:rPr lang="en-CA" dirty="0" smtClean="0">
                <a:sym typeface="Symbol"/>
              </a:rPr>
              <a:t></a:t>
            </a:r>
            <a:r>
              <a:rPr lang="en-CA" dirty="0" smtClean="0"/>
              <a:t>k </a:t>
            </a:r>
            <a:r>
              <a:rPr lang="en-CA" dirty="0"/>
              <a:t>= ± 3 transitions and </a:t>
            </a:r>
            <a:r>
              <a:rPr lang="en-CA" dirty="0" smtClean="0"/>
              <a:t>are called </a:t>
            </a:r>
            <a:r>
              <a:rPr lang="en-CA" dirty="0"/>
              <a:t>metastable</a:t>
            </a:r>
            <a:r>
              <a:rPr lang="en-CA" dirty="0" smtClean="0"/>
              <a:t>.</a:t>
            </a:r>
          </a:p>
          <a:p>
            <a:r>
              <a:rPr lang="en-CA" sz="1000" dirty="0" smtClean="0">
                <a:solidFill>
                  <a:srgbClr val="002060"/>
                </a:solidFill>
              </a:rPr>
              <a:t>	</a:t>
            </a:r>
          </a:p>
          <a:p>
            <a:r>
              <a:rPr lang="en-CA" sz="1400" dirty="0" smtClean="0">
                <a:solidFill>
                  <a:srgbClr val="002060"/>
                </a:solidFill>
              </a:rPr>
              <a:t>	Source: PT Ho, C. Townes, </a:t>
            </a:r>
            <a:r>
              <a:rPr lang="fr-FR" sz="1400" dirty="0" smtClean="0">
                <a:solidFill>
                  <a:srgbClr val="002060"/>
                </a:solidFill>
              </a:rPr>
              <a:t>Ann</a:t>
            </a:r>
            <a:r>
              <a:rPr lang="fr-FR" sz="1400" dirty="0">
                <a:solidFill>
                  <a:srgbClr val="002060"/>
                </a:solidFill>
              </a:rPr>
              <a:t>. </a:t>
            </a:r>
            <a:r>
              <a:rPr lang="fr-FR" sz="1400" dirty="0" err="1">
                <a:solidFill>
                  <a:srgbClr val="002060"/>
                </a:solidFill>
              </a:rPr>
              <a:t>Rev</a:t>
            </a:r>
            <a:r>
              <a:rPr lang="fr-FR" sz="1400" dirty="0">
                <a:solidFill>
                  <a:srgbClr val="002060"/>
                </a:solidFill>
              </a:rPr>
              <a:t>. </a:t>
            </a:r>
            <a:r>
              <a:rPr lang="fr-FR" sz="1400" dirty="0" err="1">
                <a:solidFill>
                  <a:srgbClr val="002060"/>
                </a:solidFill>
              </a:rPr>
              <a:t>Astron</a:t>
            </a:r>
            <a:r>
              <a:rPr lang="fr-FR" sz="1400" dirty="0">
                <a:solidFill>
                  <a:srgbClr val="002060"/>
                </a:solidFill>
              </a:rPr>
              <a:t>. </a:t>
            </a:r>
            <a:r>
              <a:rPr lang="fr-FR" sz="1400" dirty="0" err="1">
                <a:solidFill>
                  <a:srgbClr val="002060"/>
                </a:solidFill>
              </a:rPr>
              <a:t>Astrophys</a:t>
            </a:r>
            <a:r>
              <a:rPr lang="fr-FR" sz="1400" dirty="0">
                <a:solidFill>
                  <a:srgbClr val="002060"/>
                </a:solidFill>
              </a:rPr>
              <a:t>. 1983. 21: 239-70</a:t>
            </a:r>
            <a:endParaRPr lang="en-US" sz="1400" dirty="0">
              <a:solidFill>
                <a:srgbClr val="002060"/>
              </a:solidFill>
            </a:endParaRPr>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3219" y="82153"/>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399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7369" y="49620"/>
            <a:ext cx="4827262" cy="830825"/>
          </a:xfrm>
          <a:prstGeom prst="rect">
            <a:avLst/>
          </a:prstGeom>
          <a:noFill/>
        </p:spPr>
        <p:txBody>
          <a:bodyPr wrap="none" lIns="91271" tIns="45635" rIns="91271" bIns="45635" rtlCol="0">
            <a:spAutoFit/>
          </a:bodyPr>
          <a:lstStyle/>
          <a:p>
            <a:pPr algn="ctr"/>
            <a:r>
              <a:rPr lang="en-US" sz="2400" b="1" dirty="0" smtClean="0">
                <a:solidFill>
                  <a:srgbClr val="C00000"/>
                </a:solidFill>
              </a:rPr>
              <a:t>The Inversion Motion of Ammonia </a:t>
            </a:r>
          </a:p>
          <a:p>
            <a:pPr algn="ctr"/>
            <a:r>
              <a:rPr lang="en-US" sz="2400" b="1" dirty="0" smtClean="0">
                <a:solidFill>
                  <a:srgbClr val="C00000"/>
                </a:solidFill>
              </a:rPr>
              <a:t>Molecule</a:t>
            </a:r>
            <a:endParaRPr lang="en-US" sz="2400" b="1" dirty="0">
              <a:solidFill>
                <a:srgbClr val="C00000"/>
              </a:solidFill>
            </a:endParaRPr>
          </a:p>
        </p:txBody>
      </p:sp>
      <p:cxnSp>
        <p:nvCxnSpPr>
          <p:cNvPr id="9" name="Straight Connector 8"/>
          <p:cNvCxnSpPr/>
          <p:nvPr/>
        </p:nvCxnSpPr>
        <p:spPr bwMode="auto">
          <a:xfrm>
            <a:off x="3022543" y="3246119"/>
            <a:ext cx="1168457" cy="147139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8305800" y="1060566"/>
            <a:ext cx="761747" cy="369332"/>
          </a:xfrm>
          <a:prstGeom prst="rect">
            <a:avLst/>
          </a:prstGeom>
          <a:noFill/>
        </p:spPr>
        <p:txBody>
          <a:bodyPr wrap="none" rtlCol="0">
            <a:spAutoFit/>
          </a:bodyPr>
          <a:lstStyle/>
          <a:p>
            <a:r>
              <a:rPr lang="en-US" b="1" baseline="30000" dirty="0" smtClean="0">
                <a:solidFill>
                  <a:srgbClr val="C00000"/>
                </a:solidFill>
              </a:rPr>
              <a:t>15</a:t>
            </a:r>
            <a:r>
              <a:rPr lang="en-US" b="1" dirty="0" smtClean="0">
                <a:solidFill>
                  <a:srgbClr val="C00000"/>
                </a:solidFill>
              </a:rPr>
              <a:t>NH</a:t>
            </a:r>
            <a:r>
              <a:rPr lang="en-US" b="1" baseline="-25000" dirty="0" smtClean="0">
                <a:solidFill>
                  <a:srgbClr val="C00000"/>
                </a:solidFill>
              </a:rPr>
              <a:t>3</a:t>
            </a:r>
            <a:endParaRPr lang="en-US" b="1" baseline="-25000" dirty="0">
              <a:solidFill>
                <a:srgbClr val="C00000"/>
              </a:solidFill>
            </a:endParaRPr>
          </a:p>
        </p:txBody>
      </p:sp>
      <p:sp>
        <p:nvSpPr>
          <p:cNvPr id="3" name="Rectangle 2"/>
          <p:cNvSpPr/>
          <p:nvPr/>
        </p:nvSpPr>
        <p:spPr>
          <a:xfrm>
            <a:off x="0" y="3684781"/>
            <a:ext cx="9067547" cy="3108543"/>
          </a:xfrm>
          <a:prstGeom prst="rect">
            <a:avLst/>
          </a:prstGeom>
          <a:solidFill>
            <a:schemeClr val="bg1"/>
          </a:solidFill>
        </p:spPr>
        <p:txBody>
          <a:bodyPr wrap="square">
            <a:spAutoFit/>
          </a:bodyPr>
          <a:lstStyle/>
          <a:p>
            <a:pPr marL="285750" indent="-285750" algn="just">
              <a:buFont typeface="Wingdings" panose="05000000000000000000" pitchFamily="2" charset="2"/>
              <a:buChar char="Ø"/>
            </a:pPr>
            <a:r>
              <a:rPr lang="en-CA" sz="2000" dirty="0" smtClean="0"/>
              <a:t>The N atom </a:t>
            </a:r>
            <a:r>
              <a:rPr lang="en-CA" sz="2000" dirty="0"/>
              <a:t>can tunnel quantum </a:t>
            </a:r>
            <a:r>
              <a:rPr lang="en-CA" sz="2000" dirty="0" smtClean="0"/>
              <a:t>mechanically through </a:t>
            </a:r>
            <a:r>
              <a:rPr lang="en-CA" sz="2000" dirty="0"/>
              <a:t>the plane </a:t>
            </a:r>
            <a:r>
              <a:rPr lang="en-CA" sz="2000" dirty="0" smtClean="0"/>
              <a:t>of the </a:t>
            </a:r>
            <a:r>
              <a:rPr lang="en-CA" sz="2000" dirty="0"/>
              <a:t>H atoms. </a:t>
            </a:r>
            <a:r>
              <a:rPr lang="en-CA" sz="2000" dirty="0" smtClean="0"/>
              <a:t>The </a:t>
            </a:r>
            <a:r>
              <a:rPr lang="en-CA" sz="2000" dirty="0"/>
              <a:t>potential barrier due to the H </a:t>
            </a:r>
            <a:r>
              <a:rPr lang="en-CA" sz="2000" dirty="0" smtClean="0"/>
              <a:t>atoms  </a:t>
            </a:r>
            <a:r>
              <a:rPr lang="en-CA" sz="2000" dirty="0"/>
              <a:t>is low enough that such </a:t>
            </a:r>
            <a:r>
              <a:rPr lang="en-CA" sz="2000" dirty="0" smtClean="0"/>
              <a:t>tunneling occurs </a:t>
            </a:r>
            <a:r>
              <a:rPr lang="en-CA" sz="2000" dirty="0"/>
              <a:t>rapidly, resulting in the two lowest </a:t>
            </a:r>
            <a:r>
              <a:rPr lang="en-CA" sz="2000" dirty="0" smtClean="0"/>
              <a:t> vibrational </a:t>
            </a:r>
            <a:r>
              <a:rPr lang="en-CA" sz="2000" dirty="0"/>
              <a:t>states providing </a:t>
            </a:r>
            <a:r>
              <a:rPr lang="en-CA" sz="2000" dirty="0" smtClean="0"/>
              <a:t>a transition </a:t>
            </a:r>
            <a:r>
              <a:rPr lang="en-CA" sz="2000" dirty="0"/>
              <a:t>frequency that falls in the microwave range. </a:t>
            </a:r>
            <a:endParaRPr lang="en-CA" sz="2000" dirty="0" smtClean="0"/>
          </a:p>
          <a:p>
            <a:pPr marL="285750" indent="-285750" algn="just">
              <a:buFont typeface="Wingdings" panose="05000000000000000000" pitchFamily="2" charset="2"/>
              <a:buChar char="Ø"/>
            </a:pPr>
            <a:r>
              <a:rPr lang="en-CA" sz="2000" dirty="0" smtClean="0"/>
              <a:t>All </a:t>
            </a:r>
            <a:r>
              <a:rPr lang="en-CA" sz="2000" dirty="0"/>
              <a:t>(J, K) </a:t>
            </a:r>
            <a:r>
              <a:rPr lang="en-CA" sz="2000" dirty="0" smtClean="0"/>
              <a:t>rotational states </a:t>
            </a:r>
            <a:r>
              <a:rPr lang="en-CA" sz="2000" dirty="0"/>
              <a:t>are thus split into </a:t>
            </a:r>
            <a:r>
              <a:rPr lang="en-CA" sz="2000" i="1" dirty="0">
                <a:solidFill>
                  <a:srgbClr val="CC00FF"/>
                </a:solidFill>
              </a:rPr>
              <a:t>inversion doublets </a:t>
            </a:r>
            <a:r>
              <a:rPr lang="en-CA" sz="2000" dirty="0"/>
              <a:t>(except for K = 0, where </a:t>
            </a:r>
            <a:r>
              <a:rPr lang="en-CA" sz="2000" dirty="0" smtClean="0"/>
              <a:t>nuclear spin </a:t>
            </a:r>
            <a:r>
              <a:rPr lang="en-CA" sz="2000" dirty="0"/>
              <a:t>statistics and symmetry considerations eliminate half of the </a:t>
            </a:r>
            <a:r>
              <a:rPr lang="en-CA" sz="2000" dirty="0" smtClean="0"/>
              <a:t>inversion doublet</a:t>
            </a:r>
            <a:r>
              <a:rPr lang="en-CA" sz="2000" dirty="0"/>
              <a:t>). </a:t>
            </a:r>
            <a:r>
              <a:rPr lang="en-CA" sz="2000" dirty="0" smtClean="0"/>
              <a:t>The </a:t>
            </a:r>
            <a:r>
              <a:rPr lang="en-CA" sz="2000" dirty="0" smtClean="0">
                <a:sym typeface="Symbol"/>
              </a:rPr>
              <a:t></a:t>
            </a:r>
            <a:r>
              <a:rPr lang="en-CA" sz="2000" dirty="0" smtClean="0"/>
              <a:t>J </a:t>
            </a:r>
            <a:r>
              <a:rPr lang="en-CA" sz="2000" dirty="0"/>
              <a:t>= 0, </a:t>
            </a:r>
            <a:r>
              <a:rPr lang="en-CA" sz="2000" dirty="0">
                <a:sym typeface="Symbol"/>
              </a:rPr>
              <a:t> </a:t>
            </a:r>
            <a:r>
              <a:rPr lang="en-CA" sz="2000" dirty="0" smtClean="0"/>
              <a:t>K </a:t>
            </a:r>
            <a:r>
              <a:rPr lang="en-CA" sz="2000" dirty="0"/>
              <a:t>= </a:t>
            </a:r>
            <a:r>
              <a:rPr lang="en-CA" sz="2000" dirty="0" smtClean="0"/>
              <a:t>0 </a:t>
            </a:r>
            <a:r>
              <a:rPr lang="en-CA" sz="2000" dirty="0"/>
              <a:t>inversion transitions across the doublets </a:t>
            </a:r>
            <a:r>
              <a:rPr lang="en-CA" sz="2000" dirty="0" smtClean="0"/>
              <a:t>are allowed </a:t>
            </a:r>
            <a:r>
              <a:rPr lang="en-CA" sz="2000" dirty="0"/>
              <a:t>from symmetry considerations (Townes &amp; Schawlow 1 955</a:t>
            </a:r>
            <a:r>
              <a:rPr lang="en-CA" sz="2000" dirty="0" smtClean="0"/>
              <a:t>). </a:t>
            </a:r>
            <a:r>
              <a:rPr lang="en-CA" sz="2000" dirty="0"/>
              <a:t>The inversion doublets are further split by hyperfine interactions.</a:t>
            </a:r>
            <a:endParaRPr lang="en-CA" sz="2000" dirty="0" smtClean="0"/>
          </a:p>
          <a:p>
            <a:r>
              <a:rPr lang="en-CA" sz="1600" dirty="0" smtClean="0">
                <a:solidFill>
                  <a:srgbClr val="002060"/>
                </a:solidFill>
              </a:rPr>
              <a:t>	</a:t>
            </a:r>
            <a:r>
              <a:rPr lang="en-CA" sz="1600" i="1" dirty="0" smtClean="0">
                <a:solidFill>
                  <a:srgbClr val="002060"/>
                </a:solidFill>
              </a:rPr>
              <a:t>Source: P.T. Ho, C. Townes, </a:t>
            </a:r>
            <a:r>
              <a:rPr lang="fr-FR" sz="1600" i="1" dirty="0" smtClean="0">
                <a:solidFill>
                  <a:srgbClr val="002060"/>
                </a:solidFill>
              </a:rPr>
              <a:t>Ann</a:t>
            </a:r>
            <a:r>
              <a:rPr lang="fr-FR" sz="1600" i="1" dirty="0">
                <a:solidFill>
                  <a:srgbClr val="002060"/>
                </a:solidFill>
              </a:rPr>
              <a:t>. </a:t>
            </a:r>
            <a:r>
              <a:rPr lang="fr-FR" sz="1600" i="1" dirty="0" err="1">
                <a:solidFill>
                  <a:srgbClr val="002060"/>
                </a:solidFill>
              </a:rPr>
              <a:t>Rev</a:t>
            </a:r>
            <a:r>
              <a:rPr lang="fr-FR" sz="1600" i="1" dirty="0">
                <a:solidFill>
                  <a:srgbClr val="002060"/>
                </a:solidFill>
              </a:rPr>
              <a:t>. </a:t>
            </a:r>
            <a:r>
              <a:rPr lang="fr-FR" sz="1600" i="1" dirty="0" err="1">
                <a:solidFill>
                  <a:srgbClr val="002060"/>
                </a:solidFill>
              </a:rPr>
              <a:t>Astron</a:t>
            </a:r>
            <a:r>
              <a:rPr lang="fr-FR" sz="1600" i="1" dirty="0">
                <a:solidFill>
                  <a:srgbClr val="002060"/>
                </a:solidFill>
              </a:rPr>
              <a:t>. </a:t>
            </a:r>
            <a:r>
              <a:rPr lang="fr-FR" sz="1600" i="1" dirty="0" err="1">
                <a:solidFill>
                  <a:srgbClr val="002060"/>
                </a:solidFill>
              </a:rPr>
              <a:t>Astrophys</a:t>
            </a:r>
            <a:r>
              <a:rPr lang="fr-FR" sz="1600" i="1" dirty="0">
                <a:solidFill>
                  <a:srgbClr val="002060"/>
                </a:solidFill>
              </a:rPr>
              <a:t>. 1983. 21: 239-70</a:t>
            </a:r>
            <a:endParaRPr lang="en-US" sz="1600" i="1" dirty="0">
              <a:solidFill>
                <a:srgbClr val="002060"/>
              </a:solidFill>
            </a:endParaRPr>
          </a:p>
        </p:txBody>
      </p:sp>
      <p:pic>
        <p:nvPicPr>
          <p:cNvPr id="9218" name="Picture 2" descr="http://upload.wikimedia.org/wikipedia/commons/thumb/2/2d/Nitrogen-inversion-3D-balls.png/250px-Nitrogen-inversion-3D-bal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833" y="1399418"/>
            <a:ext cx="3258220" cy="1329355"/>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www.nat.vu.nl/~wimu/Varying-Constants-Pictures/Ammoni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57" y="990599"/>
            <a:ext cx="5934243" cy="268295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4631"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8511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38859"/>
            <a:ext cx="8839200" cy="430887"/>
          </a:xfrm>
          <a:prstGeom prst="rect">
            <a:avLst/>
          </a:prstGeom>
          <a:noFill/>
        </p:spPr>
        <p:txBody>
          <a:bodyPr wrap="square" rtlCol="0">
            <a:spAutoFit/>
          </a:bodyPr>
          <a:lstStyle/>
          <a:p>
            <a:pPr algn="ctr"/>
            <a:r>
              <a:rPr lang="en-US" sz="2200" b="1" dirty="0" smtClean="0">
                <a:solidFill>
                  <a:srgbClr val="C00000"/>
                </a:solidFill>
                <a:cs typeface="Arial" panose="020B0604020202020204" pitchFamily="34" charset="0"/>
              </a:rPr>
              <a:t>Energy levels in </a:t>
            </a:r>
            <a:r>
              <a:rPr lang="en-US" sz="2200" b="1" baseline="30000" dirty="0" smtClean="0">
                <a:solidFill>
                  <a:srgbClr val="C00000"/>
                </a:solidFill>
                <a:cs typeface="Arial" panose="020B0604020202020204" pitchFamily="34" charset="0"/>
              </a:rPr>
              <a:t>15</a:t>
            </a:r>
            <a:r>
              <a:rPr lang="en-US" sz="2200" b="1" dirty="0" smtClean="0">
                <a:solidFill>
                  <a:srgbClr val="C00000"/>
                </a:solidFill>
                <a:cs typeface="Arial" panose="020B0604020202020204" pitchFamily="34" charset="0"/>
              </a:rPr>
              <a:t>NH</a:t>
            </a:r>
            <a:r>
              <a:rPr lang="en-US" sz="2200" b="1" baseline="-25000" dirty="0" smtClean="0">
                <a:solidFill>
                  <a:srgbClr val="C00000"/>
                </a:solidFill>
                <a:cs typeface="Arial" panose="020B0604020202020204" pitchFamily="34" charset="0"/>
              </a:rPr>
              <a:t>3</a:t>
            </a:r>
            <a:endParaRPr lang="en-US" sz="2200" b="1" baseline="-25000" dirty="0">
              <a:solidFill>
                <a:srgbClr val="C00000"/>
              </a:solidFill>
              <a:cs typeface="Arial" panose="020B0604020202020204" pitchFamily="34" charset="0"/>
            </a:endParaRPr>
          </a:p>
        </p:txBody>
      </p:sp>
      <p:sp>
        <p:nvSpPr>
          <p:cNvPr id="3" name="TextBox 2"/>
          <p:cNvSpPr txBox="1"/>
          <p:nvPr/>
        </p:nvSpPr>
        <p:spPr>
          <a:xfrm>
            <a:off x="152400" y="685800"/>
            <a:ext cx="5867400" cy="6186309"/>
          </a:xfrm>
          <a:prstGeom prst="rect">
            <a:avLst/>
          </a:prstGeom>
          <a:noFill/>
          <a:ln w="6350">
            <a:noFil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cxnSp>
        <p:nvCxnSpPr>
          <p:cNvPr id="8" name="Straight Connector 7"/>
          <p:cNvCxnSpPr/>
          <p:nvPr/>
        </p:nvCxnSpPr>
        <p:spPr bwMode="auto">
          <a:xfrm>
            <a:off x="3022543" y="3246119"/>
            <a:ext cx="1168457" cy="147139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550" y="849615"/>
            <a:ext cx="4584437" cy="5966720"/>
          </a:xfrm>
          <a:prstGeom prst="rect">
            <a:avLst/>
          </a:prstGeom>
          <a:noFill/>
          <a:ln w="2857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2" descr="http://all-len-all.com/wp-content/uploads/2014/07/ammonia-molecule-dr-tim-evan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3579" y="1981200"/>
            <a:ext cx="809242" cy="60693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50974" y="902881"/>
            <a:ext cx="4327076" cy="1077218"/>
          </a:xfrm>
          <a:prstGeom prst="rect">
            <a:avLst/>
          </a:prstGeom>
          <a:solidFill>
            <a:schemeClr val="bg1"/>
          </a:solidFill>
        </p:spPr>
        <p:txBody>
          <a:bodyPr wrap="square">
            <a:spAutoFit/>
          </a:bodyPr>
          <a:lstStyle/>
          <a:p>
            <a:r>
              <a:rPr lang="en-CA" sz="1600" dirty="0" smtClean="0"/>
              <a:t>Energy </a:t>
            </a:r>
            <a:r>
              <a:rPr lang="en-CA" sz="1600" dirty="0"/>
              <a:t>diagram of the rotation-inversion energy levels of </a:t>
            </a:r>
            <a:r>
              <a:rPr lang="en-CA" sz="1600" dirty="0" smtClean="0"/>
              <a:t>NH</a:t>
            </a:r>
            <a:r>
              <a:rPr lang="en-CA" sz="1600" baseline="-25000" dirty="0" smtClean="0"/>
              <a:t>3. </a:t>
            </a:r>
            <a:r>
              <a:rPr lang="en-CA" sz="1600" dirty="0" smtClean="0"/>
              <a:t>J </a:t>
            </a:r>
            <a:r>
              <a:rPr lang="en-CA" sz="1600" dirty="0"/>
              <a:t>is the total </a:t>
            </a:r>
            <a:r>
              <a:rPr lang="en-CA" sz="1600" dirty="0" smtClean="0"/>
              <a:t>angular-momentum quantum </a:t>
            </a:r>
            <a:r>
              <a:rPr lang="en-CA" sz="1600" dirty="0"/>
              <a:t>number, and K is the projected angular momentum along the molecular axis.</a:t>
            </a:r>
            <a:endParaRPr lang="en-US" sz="1600" dirty="0"/>
          </a:p>
        </p:txBody>
      </p:sp>
      <p:pic>
        <p:nvPicPr>
          <p:cNvPr id="819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102"/>
          <a:stretch/>
        </p:blipFill>
        <p:spPr bwMode="auto">
          <a:xfrm>
            <a:off x="152400" y="1905000"/>
            <a:ext cx="4207894" cy="4895850"/>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94897"/>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04082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00084" y="236247"/>
            <a:ext cx="3162576" cy="461493"/>
          </a:xfrm>
          <a:prstGeom prst="rect">
            <a:avLst/>
          </a:prstGeom>
          <a:noFill/>
        </p:spPr>
        <p:txBody>
          <a:bodyPr wrap="none" lIns="91271" tIns="45635" rIns="91271" bIns="45635" rtlCol="0">
            <a:spAutoFit/>
          </a:bodyPr>
          <a:lstStyle/>
          <a:p>
            <a:r>
              <a:rPr lang="en-US" sz="2400" b="1" dirty="0">
                <a:solidFill>
                  <a:srgbClr val="C00000"/>
                </a:solidFill>
              </a:rPr>
              <a:t>Spectroscopic Analysis</a:t>
            </a:r>
          </a:p>
        </p:txBody>
      </p:sp>
      <p:sp>
        <p:nvSpPr>
          <p:cNvPr id="2" name="Rectangle 1"/>
          <p:cNvSpPr/>
          <p:nvPr/>
        </p:nvSpPr>
        <p:spPr>
          <a:xfrm>
            <a:off x="28346" y="956979"/>
            <a:ext cx="9039454" cy="5847755"/>
          </a:xfrm>
          <a:prstGeom prst="rect">
            <a:avLst/>
          </a:prstGeom>
        </p:spPr>
        <p:txBody>
          <a:bodyPr wrap="square">
            <a:spAutoFit/>
          </a:bodyPr>
          <a:lstStyle/>
          <a:p>
            <a:pPr marL="285750" indent="-285750" algn="just">
              <a:buFont typeface="Wingdings" panose="05000000000000000000" pitchFamily="2" charset="2"/>
              <a:buChar char="Ø"/>
            </a:pPr>
            <a:r>
              <a:rPr lang="en-US" sz="2200" dirty="0"/>
              <a:t>In the region  below 2000 cm</a:t>
            </a:r>
            <a:r>
              <a:rPr lang="en-US" sz="2200" baseline="30000" dirty="0"/>
              <a:t>-1</a:t>
            </a:r>
            <a:r>
              <a:rPr lang="en-US" sz="2200" dirty="0"/>
              <a:t> three bands involving the states </a:t>
            </a:r>
            <a:r>
              <a:rPr lang="en-US" sz="2200" dirty="0" smtClean="0">
                <a:sym typeface="Symbol"/>
              </a:rPr>
              <a:t></a:t>
            </a:r>
            <a:r>
              <a:rPr lang="en-US" sz="2200" baseline="-25000" dirty="0" smtClean="0"/>
              <a:t>2</a:t>
            </a:r>
            <a:r>
              <a:rPr lang="en-US" sz="2200" dirty="0" smtClean="0"/>
              <a:t> </a:t>
            </a:r>
            <a:r>
              <a:rPr lang="en-US" sz="2200" dirty="0"/>
              <a:t>= 1, </a:t>
            </a:r>
            <a:r>
              <a:rPr lang="en-US" sz="2200" dirty="0" smtClean="0">
                <a:sym typeface="Symbol"/>
              </a:rPr>
              <a:t></a:t>
            </a:r>
            <a:r>
              <a:rPr lang="en-US" sz="2200" baseline="-25000" dirty="0" smtClean="0"/>
              <a:t>4</a:t>
            </a:r>
            <a:r>
              <a:rPr lang="en-US" sz="2200" dirty="0" smtClean="0"/>
              <a:t> </a:t>
            </a:r>
            <a:r>
              <a:rPr lang="en-US" sz="2200" dirty="0"/>
              <a:t>= 1 and </a:t>
            </a:r>
            <a:r>
              <a:rPr lang="en-US" sz="2200" dirty="0" smtClean="0">
                <a:sym typeface="Symbol"/>
              </a:rPr>
              <a:t></a:t>
            </a:r>
            <a:r>
              <a:rPr lang="en-US" sz="2200" baseline="-25000" dirty="0" smtClean="0"/>
              <a:t>2</a:t>
            </a:r>
            <a:r>
              <a:rPr lang="en-US" sz="2200" dirty="0" smtClean="0"/>
              <a:t> </a:t>
            </a:r>
            <a:r>
              <a:rPr lang="en-US" sz="2200" dirty="0"/>
              <a:t>= </a:t>
            </a:r>
            <a:r>
              <a:rPr lang="en-US" sz="2200" dirty="0" smtClean="0"/>
              <a:t>2 </a:t>
            </a:r>
            <a:r>
              <a:rPr lang="en-US" sz="2200" dirty="0"/>
              <a:t>are observed. </a:t>
            </a:r>
            <a:endParaRPr lang="en-US" sz="2200" dirty="0" smtClean="0"/>
          </a:p>
          <a:p>
            <a:pPr marL="285750" indent="-285750" algn="just">
              <a:buFont typeface="Wingdings" panose="05000000000000000000" pitchFamily="2" charset="2"/>
              <a:buChar char="Ø"/>
            </a:pPr>
            <a:r>
              <a:rPr lang="en-US" sz="2200" dirty="0" smtClean="0"/>
              <a:t>Because </a:t>
            </a:r>
            <a:r>
              <a:rPr lang="en-US" sz="2200" dirty="0"/>
              <a:t>of the inversion motion each level is split into two sublevels whose </a:t>
            </a:r>
            <a:r>
              <a:rPr lang="en-US" sz="2200" dirty="0" err="1"/>
              <a:t>wavefunctions</a:t>
            </a:r>
            <a:r>
              <a:rPr lang="en-US" sz="2200" dirty="0"/>
              <a:t> are symmetric (s) or antisymmetric (a) with respect to the plane of inversion. Furthermore each (s) and (a) level of the double degenerate </a:t>
            </a:r>
            <a:r>
              <a:rPr lang="en-US" sz="2200" dirty="0" smtClean="0">
                <a:sym typeface="Symbol"/>
              </a:rPr>
              <a:t></a:t>
            </a:r>
            <a:r>
              <a:rPr lang="en-US" sz="2200" baseline="-25000" dirty="0" smtClean="0"/>
              <a:t>4</a:t>
            </a:r>
            <a:r>
              <a:rPr lang="en-US" sz="2200" dirty="0" smtClean="0"/>
              <a:t> </a:t>
            </a:r>
            <a:r>
              <a:rPr lang="en-US" sz="2200" dirty="0"/>
              <a:t>= 1 state contains stacks of levels characterized by the </a:t>
            </a:r>
            <a:r>
              <a:rPr lang="en-US" sz="2200" i="1" dirty="0"/>
              <a:t>l</a:t>
            </a:r>
            <a:r>
              <a:rPr lang="en-US" sz="2200" dirty="0"/>
              <a:t> =1 and </a:t>
            </a:r>
            <a:r>
              <a:rPr lang="en-US" sz="2200" i="1" dirty="0"/>
              <a:t>l</a:t>
            </a:r>
            <a:r>
              <a:rPr lang="en-US" sz="2200" dirty="0"/>
              <a:t> = -1 vibrational angular momentum</a:t>
            </a:r>
            <a:r>
              <a:rPr lang="en-US" sz="2200" dirty="0" smtClean="0"/>
              <a:t>.</a:t>
            </a:r>
          </a:p>
          <a:p>
            <a:pPr marL="285750" indent="-285750" algn="just">
              <a:buFont typeface="Wingdings" panose="05000000000000000000" pitchFamily="2" charset="2"/>
              <a:buChar char="Ø"/>
            </a:pPr>
            <a:r>
              <a:rPr lang="en-US" sz="2200" dirty="0"/>
              <a:t>Here we report on the observation  and the analysis of the inversion rotation spectrum in the ground, v</a:t>
            </a:r>
            <a:r>
              <a:rPr lang="en-US" sz="2200" baseline="-25000" dirty="0"/>
              <a:t>2</a:t>
            </a:r>
            <a:r>
              <a:rPr lang="en-US" sz="2200" dirty="0"/>
              <a:t> = 1, </a:t>
            </a:r>
            <a:r>
              <a:rPr lang="en-US" sz="2200" dirty="0" smtClean="0"/>
              <a:t>v</a:t>
            </a:r>
            <a:r>
              <a:rPr lang="en-US" sz="2200" baseline="-25000" dirty="0" smtClean="0"/>
              <a:t>4</a:t>
            </a:r>
            <a:r>
              <a:rPr lang="en-US" sz="2200" dirty="0" smtClean="0"/>
              <a:t>=1 </a:t>
            </a:r>
            <a:r>
              <a:rPr lang="en-US" sz="2200" dirty="0"/>
              <a:t>and v</a:t>
            </a:r>
            <a:r>
              <a:rPr lang="en-US" sz="2200" baseline="-25000" dirty="0"/>
              <a:t>2</a:t>
            </a:r>
            <a:r>
              <a:rPr lang="en-US" sz="2200" dirty="0"/>
              <a:t> = 2 states. All the allowed and forbidden inversion-rotation transitions belonging to the ground state, together with the pure inversion transitions present in the literature, were fitted simultaneously on the basis of an inversion-rotational Hamiltonian which includes the centrifugal distortion constants up to 12</a:t>
            </a:r>
            <a:r>
              <a:rPr lang="en-US" sz="2200" baseline="30000" dirty="0"/>
              <a:t>th</a:t>
            </a:r>
            <a:r>
              <a:rPr lang="en-US" sz="2200" dirty="0"/>
              <a:t> power and the </a:t>
            </a:r>
            <a:r>
              <a:rPr lang="en-US" sz="2200" dirty="0" smtClean="0">
                <a:sym typeface="Symbol"/>
              </a:rPr>
              <a:t></a:t>
            </a:r>
            <a:r>
              <a:rPr lang="en-US" sz="2200" i="1" dirty="0" smtClean="0"/>
              <a:t>k</a:t>
            </a:r>
            <a:r>
              <a:rPr lang="en-US" sz="2200" dirty="0" smtClean="0"/>
              <a:t> =</a:t>
            </a:r>
            <a:r>
              <a:rPr lang="en-US" sz="2200" dirty="0" smtClean="0">
                <a:sym typeface="Symbol"/>
              </a:rPr>
              <a:t></a:t>
            </a:r>
            <a:r>
              <a:rPr lang="en-US" sz="2200" dirty="0"/>
              <a:t>3 and </a:t>
            </a:r>
            <a:r>
              <a:rPr lang="en-US" sz="2200" dirty="0" smtClean="0">
                <a:sym typeface="Symbol"/>
              </a:rPr>
              <a:t></a:t>
            </a:r>
            <a:r>
              <a:rPr lang="en-US" sz="2200" i="1" dirty="0" smtClean="0"/>
              <a:t>k</a:t>
            </a:r>
            <a:r>
              <a:rPr lang="en-US" sz="2200" dirty="0" smtClean="0"/>
              <a:t> =</a:t>
            </a:r>
            <a:r>
              <a:rPr lang="en-US" sz="2200" dirty="0" smtClean="0">
                <a:sym typeface="Symbol"/>
              </a:rPr>
              <a:t></a:t>
            </a:r>
            <a:r>
              <a:rPr lang="en-US" sz="2200" dirty="0"/>
              <a:t>6 interaction terms. 651 transitions with </a:t>
            </a:r>
            <a:r>
              <a:rPr lang="en-US" sz="2200" i="1" dirty="0"/>
              <a:t>J</a:t>
            </a:r>
            <a:r>
              <a:rPr lang="en-US" sz="2200" dirty="0"/>
              <a:t> up to 23 were fitted to 54 parameters, with a RMS value for 534 FIR lines of </a:t>
            </a:r>
            <a:r>
              <a:rPr lang="en-US" sz="2200" dirty="0" smtClean="0"/>
              <a:t>0.98×10</a:t>
            </a:r>
            <a:r>
              <a:rPr lang="en-US" sz="2200" baseline="30000" dirty="0" smtClean="0"/>
              <a:t>-4 </a:t>
            </a:r>
            <a:r>
              <a:rPr lang="en-US" sz="2200" dirty="0" smtClean="0"/>
              <a:t>cm</a:t>
            </a:r>
            <a:r>
              <a:rPr lang="en-US" sz="2200" baseline="30000" dirty="0" smtClean="0"/>
              <a:t>-1</a:t>
            </a:r>
            <a:r>
              <a:rPr lang="en-US" sz="2200" dirty="0" smtClean="0"/>
              <a:t> </a:t>
            </a:r>
            <a:r>
              <a:rPr lang="en-US" sz="2200" dirty="0"/>
              <a:t>(3.3 MHz).</a:t>
            </a:r>
          </a:p>
          <a:p>
            <a:pPr algn="just"/>
            <a:endParaRPr lang="en-US" sz="2200"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2880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00084" y="236247"/>
            <a:ext cx="3162576" cy="461493"/>
          </a:xfrm>
          <a:prstGeom prst="rect">
            <a:avLst/>
          </a:prstGeom>
          <a:noFill/>
        </p:spPr>
        <p:txBody>
          <a:bodyPr wrap="none" lIns="91271" tIns="45635" rIns="91271" bIns="45635" rtlCol="0">
            <a:spAutoFit/>
          </a:bodyPr>
          <a:lstStyle/>
          <a:p>
            <a:r>
              <a:rPr lang="en-US" sz="2400" b="1" dirty="0">
                <a:solidFill>
                  <a:srgbClr val="C00000"/>
                </a:solidFill>
              </a:rPr>
              <a:t>Spectroscopic Analysis</a:t>
            </a:r>
          </a:p>
        </p:txBody>
      </p:sp>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033779"/>
            <a:ext cx="7620000" cy="5290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97897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9620" y="238860"/>
            <a:ext cx="7030380" cy="400110"/>
          </a:xfrm>
          <a:prstGeom prst="rect">
            <a:avLst/>
          </a:prstGeom>
          <a:noFill/>
        </p:spPr>
        <p:txBody>
          <a:bodyPr wrap="square" rtlCol="0">
            <a:spAutoFit/>
          </a:bodyPr>
          <a:lstStyle/>
          <a:p>
            <a:pPr algn="ctr"/>
            <a:r>
              <a:rPr lang="en-US" sz="2000" b="1" dirty="0" smtClean="0">
                <a:solidFill>
                  <a:srgbClr val="C00000"/>
                </a:solidFill>
                <a:cs typeface="Arial" panose="020B0604020202020204" pitchFamily="34" charset="0"/>
              </a:rPr>
              <a:t>Example of Spectra Analyzed in this Study</a:t>
            </a:r>
            <a:endParaRPr lang="en-US" sz="2000" b="1" dirty="0">
              <a:solidFill>
                <a:srgbClr val="C00000"/>
              </a:solidFill>
              <a:cs typeface="Arial" panose="020B0604020202020204" pitchFamily="34" charset="0"/>
            </a:endParaRPr>
          </a:p>
        </p:txBody>
      </p:sp>
      <p:sp>
        <p:nvSpPr>
          <p:cNvPr id="3" name="TextBox 2"/>
          <p:cNvSpPr txBox="1"/>
          <p:nvPr/>
        </p:nvSpPr>
        <p:spPr>
          <a:xfrm>
            <a:off x="152400" y="685800"/>
            <a:ext cx="5867400" cy="6186309"/>
          </a:xfrm>
          <a:prstGeom prst="rect">
            <a:avLst/>
          </a:prstGeom>
          <a:noFill/>
          <a:ln w="6350">
            <a:noFil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48" t="5085" b="50000"/>
          <a:stretch/>
        </p:blipFill>
        <p:spPr bwMode="auto">
          <a:xfrm>
            <a:off x="133149" y="1064394"/>
            <a:ext cx="3657867" cy="2692400"/>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491" t="59219"/>
          <a:stretch/>
        </p:blipFill>
        <p:spPr bwMode="auto">
          <a:xfrm>
            <a:off x="4395536" y="3581400"/>
            <a:ext cx="4613229" cy="3186630"/>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932" b="94032"/>
          <a:stretch/>
        </p:blipFill>
        <p:spPr bwMode="auto">
          <a:xfrm>
            <a:off x="3823101" y="2448293"/>
            <a:ext cx="5320900" cy="707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bwMode="auto">
          <a:xfrm>
            <a:off x="2827419" y="3190774"/>
            <a:ext cx="175661" cy="110691"/>
          </a:xfrm>
          <a:prstGeom prst="rect">
            <a:avLst/>
          </a:prstGeom>
          <a:solidFill>
            <a:srgbClr val="FF0000"/>
          </a:solidFill>
          <a:ln>
            <a:noFill/>
          </a:ln>
          <a:effectLst/>
          <a:extLst/>
        </p:spPr>
        <p:txBody>
          <a:bodyPr vert="horz" wrap="square" lIns="86210" tIns="43105" rIns="86210" bIns="43105" numCol="1" rtlCol="0" anchor="t" anchorCtr="0" compatLnSpc="1">
            <a:prstTxWarp prst="textNoShape">
              <a:avLst/>
            </a:prstTxWarp>
            <a:spAutoFit/>
          </a:bodyPr>
          <a:lstStyle/>
          <a:p>
            <a:pPr marL="0" marR="0" indent="0" algn="ctr" defTabSz="862013"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endParaRPr>
          </a:p>
        </p:txBody>
      </p:sp>
      <p:cxnSp>
        <p:nvCxnSpPr>
          <p:cNvPr id="8" name="Straight Connector 7"/>
          <p:cNvCxnSpPr/>
          <p:nvPr/>
        </p:nvCxnSpPr>
        <p:spPr bwMode="auto">
          <a:xfrm>
            <a:off x="3022543" y="3246119"/>
            <a:ext cx="1168457" cy="147139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Left-Up Arrow 8"/>
          <p:cNvSpPr/>
          <p:nvPr/>
        </p:nvSpPr>
        <p:spPr bwMode="auto">
          <a:xfrm flipH="1">
            <a:off x="2511836" y="3320715"/>
            <a:ext cx="2182886" cy="1651535"/>
          </a:xfrm>
          <a:prstGeom prst="leftUpArrow">
            <a:avLst>
              <a:gd name="adj1" fmla="val 10549"/>
              <a:gd name="adj2" fmla="val 25000"/>
              <a:gd name="adj3" fmla="val 25000"/>
            </a:avLst>
          </a:prstGeom>
          <a:noFill/>
          <a:ln w="28575">
            <a:solidFill>
              <a:srgbClr val="FF0000"/>
            </a:solidFill>
          </a:ln>
          <a:effectLst/>
          <a:extLst/>
        </p:spPr>
        <p:txBody>
          <a:bodyPr vert="horz" wrap="square" lIns="86210" tIns="43105" rIns="86210" bIns="43105" numCol="1" rtlCol="0" anchor="t" anchorCtr="0" compatLnSpc="1">
            <a:prstTxWarp prst="textNoShape">
              <a:avLst/>
            </a:prstTxWarp>
            <a:spAutoFit/>
          </a:bodyPr>
          <a:lstStyle/>
          <a:p>
            <a:pPr marL="0" marR="0" indent="0" algn="ctr" defTabSz="862013"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endParaRPr>
          </a:p>
        </p:txBody>
      </p:sp>
      <p:pic>
        <p:nvPicPr>
          <p:cNvPr id="10" name="Picture 2" descr="http://all-len-all.com/wp-content/uploads/2014/07/ammonia-molecule-dr-tim-evan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626" b="10056"/>
          <a:stretch/>
        </p:blipFill>
        <p:spPr bwMode="auto">
          <a:xfrm>
            <a:off x="4694721" y="1064394"/>
            <a:ext cx="2087934" cy="122641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401782" y="1233820"/>
            <a:ext cx="761747" cy="369332"/>
          </a:xfrm>
          <a:prstGeom prst="rect">
            <a:avLst/>
          </a:prstGeom>
          <a:noFill/>
        </p:spPr>
        <p:txBody>
          <a:bodyPr wrap="none" rtlCol="0">
            <a:spAutoFit/>
          </a:bodyPr>
          <a:lstStyle/>
          <a:p>
            <a:r>
              <a:rPr lang="en-US" b="1" baseline="30000" dirty="0" smtClean="0">
                <a:solidFill>
                  <a:srgbClr val="C00000"/>
                </a:solidFill>
              </a:rPr>
              <a:t>15</a:t>
            </a:r>
            <a:r>
              <a:rPr lang="en-US" b="1" dirty="0" smtClean="0">
                <a:solidFill>
                  <a:srgbClr val="C00000"/>
                </a:solidFill>
              </a:rPr>
              <a:t>NH</a:t>
            </a:r>
            <a:r>
              <a:rPr lang="en-US" b="1" baseline="-25000" dirty="0" smtClean="0">
                <a:solidFill>
                  <a:srgbClr val="C00000"/>
                </a:solidFill>
              </a:rPr>
              <a:t>3</a:t>
            </a:r>
            <a:endParaRPr lang="en-US" b="1" baseline="-25000" dirty="0">
              <a:solidFill>
                <a:srgbClr val="C00000"/>
              </a:solidFill>
            </a:endParaRPr>
          </a:p>
        </p:txBody>
      </p:sp>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2150" y="94898"/>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0047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86200" y="381000"/>
            <a:ext cx="1295400" cy="1754326"/>
          </a:xfrm>
          <a:prstGeom prst="rect">
            <a:avLst/>
          </a:prstGeom>
          <a:solidFill>
            <a:schemeClr val="bg1"/>
          </a:solidFill>
        </p:spPr>
        <p:txBody>
          <a:bodyPr wrap="square" rtlCol="0">
            <a:spAutoFit/>
          </a:bodyPr>
          <a:lstStyle/>
          <a:p>
            <a:pPr algn="ctr"/>
            <a:r>
              <a:rPr lang="en-US" b="1" dirty="0" smtClean="0">
                <a:solidFill>
                  <a:srgbClr val="C00000"/>
                </a:solidFill>
                <a:cs typeface="Arial" panose="020B0604020202020204" pitchFamily="34" charset="0"/>
              </a:rPr>
              <a:t>Examples </a:t>
            </a:r>
          </a:p>
          <a:p>
            <a:pPr algn="ctr"/>
            <a:r>
              <a:rPr lang="en-US" b="1" dirty="0" smtClean="0">
                <a:solidFill>
                  <a:srgbClr val="C00000"/>
                </a:solidFill>
                <a:cs typeface="Arial" panose="020B0604020202020204" pitchFamily="34" charset="0"/>
              </a:rPr>
              <a:t>of </a:t>
            </a:r>
          </a:p>
          <a:p>
            <a:pPr algn="ctr"/>
            <a:r>
              <a:rPr lang="en-US" b="1" dirty="0" smtClean="0">
                <a:solidFill>
                  <a:srgbClr val="C00000"/>
                </a:solidFill>
                <a:cs typeface="Arial" panose="020B0604020202020204" pitchFamily="34" charset="0"/>
              </a:rPr>
              <a:t>Spectra </a:t>
            </a:r>
          </a:p>
          <a:p>
            <a:pPr algn="ctr"/>
            <a:r>
              <a:rPr lang="en-US" b="1" dirty="0" smtClean="0">
                <a:solidFill>
                  <a:srgbClr val="C00000"/>
                </a:solidFill>
                <a:cs typeface="Arial" panose="020B0604020202020204" pitchFamily="34" charset="0"/>
              </a:rPr>
              <a:t>Analyzed</a:t>
            </a:r>
          </a:p>
          <a:p>
            <a:pPr algn="ctr"/>
            <a:r>
              <a:rPr lang="en-US" b="1" dirty="0" smtClean="0">
                <a:solidFill>
                  <a:srgbClr val="C00000"/>
                </a:solidFill>
                <a:cs typeface="Arial" panose="020B0604020202020204" pitchFamily="34" charset="0"/>
              </a:rPr>
              <a:t> in this </a:t>
            </a:r>
          </a:p>
          <a:p>
            <a:pPr algn="ctr"/>
            <a:r>
              <a:rPr lang="en-US" b="1" dirty="0" smtClean="0">
                <a:solidFill>
                  <a:srgbClr val="C00000"/>
                </a:solidFill>
                <a:cs typeface="Arial" panose="020B0604020202020204" pitchFamily="34" charset="0"/>
              </a:rPr>
              <a:t>Study</a:t>
            </a:r>
            <a:endParaRPr lang="en-US" b="1" dirty="0">
              <a:solidFill>
                <a:srgbClr val="C00000"/>
              </a:solidFill>
              <a:cs typeface="Arial" panose="020B0604020202020204" pitchFamily="34" charset="0"/>
            </a:endParaRPr>
          </a:p>
        </p:txBody>
      </p:sp>
      <p:cxnSp>
        <p:nvCxnSpPr>
          <p:cNvPr id="8" name="Straight Connector 7"/>
          <p:cNvCxnSpPr/>
          <p:nvPr/>
        </p:nvCxnSpPr>
        <p:spPr bwMode="auto">
          <a:xfrm>
            <a:off x="3022543" y="3246119"/>
            <a:ext cx="1168457" cy="147139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49" y="47824"/>
            <a:ext cx="3829251" cy="6810176"/>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6149" y="13819"/>
            <a:ext cx="4038600" cy="3239519"/>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6149" y="3505200"/>
            <a:ext cx="4038600" cy="3295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38053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152400"/>
            <a:ext cx="6343851" cy="707886"/>
          </a:xfrm>
          <a:prstGeom prst="rect">
            <a:avLst/>
          </a:prstGeom>
          <a:noFill/>
        </p:spPr>
        <p:txBody>
          <a:bodyPr wrap="square" rtlCol="0">
            <a:spAutoFit/>
          </a:bodyPr>
          <a:lstStyle/>
          <a:p>
            <a:pPr algn="ctr"/>
            <a:r>
              <a:rPr lang="en-US" sz="2000" b="1" dirty="0" smtClean="0">
                <a:solidFill>
                  <a:srgbClr val="C00000"/>
                </a:solidFill>
                <a:cs typeface="Arial" panose="020B0604020202020204" pitchFamily="34" charset="0"/>
              </a:rPr>
              <a:t>Observed Perturbation allowed  </a:t>
            </a:r>
            <a:r>
              <a:rPr lang="el-GR" sz="2000" b="1" dirty="0" smtClean="0">
                <a:solidFill>
                  <a:srgbClr val="C00000"/>
                </a:solidFill>
                <a:cs typeface="Arial" panose="020B0604020202020204" pitchFamily="34" charset="0"/>
              </a:rPr>
              <a:t>Δ</a:t>
            </a:r>
            <a:r>
              <a:rPr lang="en-CA" sz="2000" b="1" dirty="0">
                <a:solidFill>
                  <a:srgbClr val="C00000"/>
                </a:solidFill>
                <a:cs typeface="Arial" panose="020B0604020202020204" pitchFamily="34" charset="0"/>
              </a:rPr>
              <a:t>k</a:t>
            </a:r>
            <a:r>
              <a:rPr lang="en-CA" sz="2000" b="1" dirty="0" smtClean="0">
                <a:solidFill>
                  <a:srgbClr val="C00000"/>
                </a:solidFill>
                <a:cs typeface="Arial" panose="020B0604020202020204" pitchFamily="34" charset="0"/>
              </a:rPr>
              <a:t>=</a:t>
            </a:r>
            <a:r>
              <a:rPr lang="en-US" sz="2000" dirty="0">
                <a:solidFill>
                  <a:srgbClr val="FF0000"/>
                </a:solidFill>
                <a:sym typeface="Symbol"/>
              </a:rPr>
              <a:t> </a:t>
            </a:r>
            <a:r>
              <a:rPr lang="en-US" sz="2000" b="1" dirty="0">
                <a:solidFill>
                  <a:srgbClr val="C00000"/>
                </a:solidFill>
                <a:sym typeface="Symbol"/>
              </a:rPr>
              <a:t></a:t>
            </a:r>
            <a:r>
              <a:rPr lang="en-US" sz="2000" dirty="0">
                <a:solidFill>
                  <a:srgbClr val="FF0000"/>
                </a:solidFill>
                <a:sym typeface="Symbol"/>
              </a:rPr>
              <a:t> </a:t>
            </a:r>
            <a:r>
              <a:rPr lang="en-CA" sz="2000" b="1" dirty="0" smtClean="0">
                <a:solidFill>
                  <a:srgbClr val="C00000"/>
                </a:solidFill>
                <a:cs typeface="Arial" panose="020B0604020202020204" pitchFamily="34" charset="0"/>
              </a:rPr>
              <a:t>3 </a:t>
            </a:r>
          </a:p>
          <a:p>
            <a:pPr algn="ctr"/>
            <a:r>
              <a:rPr lang="en-CA" sz="2000" b="1" dirty="0" smtClean="0">
                <a:solidFill>
                  <a:srgbClr val="C00000"/>
                </a:solidFill>
                <a:cs typeface="Arial" panose="020B0604020202020204" pitchFamily="34" charset="0"/>
              </a:rPr>
              <a:t>transitions in the ground state up to J =10 </a:t>
            </a:r>
            <a:endParaRPr lang="en-US" sz="2000" b="1" dirty="0">
              <a:solidFill>
                <a:srgbClr val="C00000"/>
              </a:solidFill>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752207847"/>
              </p:ext>
            </p:extLst>
          </p:nvPr>
        </p:nvGraphicFramePr>
        <p:xfrm>
          <a:off x="685800" y="1066800"/>
          <a:ext cx="7757124" cy="5105400"/>
        </p:xfrm>
        <a:graphic>
          <a:graphicData uri="http://schemas.openxmlformats.org/drawingml/2006/table">
            <a:tbl>
              <a:tblPr/>
              <a:tblGrid>
                <a:gridCol w="239874"/>
                <a:gridCol w="239874"/>
                <a:gridCol w="239874"/>
                <a:gridCol w="239874"/>
                <a:gridCol w="548640"/>
                <a:gridCol w="1006464"/>
                <a:gridCol w="237120"/>
                <a:gridCol w="239874"/>
                <a:gridCol w="239874"/>
                <a:gridCol w="239874"/>
                <a:gridCol w="548640"/>
                <a:gridCol w="1097280"/>
                <a:gridCol w="274320"/>
                <a:gridCol w="239874"/>
                <a:gridCol w="239874"/>
                <a:gridCol w="239874"/>
                <a:gridCol w="548640"/>
                <a:gridCol w="1097280"/>
              </a:tblGrid>
              <a:tr h="151667">
                <a:tc gridSpan="2">
                  <a:txBody>
                    <a:bodyPr/>
                    <a:lstStyle/>
                    <a:p>
                      <a:pPr algn="ctr" fontAlgn="b"/>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gridSpan="2">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gridSpan="2">
                  <a:txBody>
                    <a:bodyPr/>
                    <a:lstStyle/>
                    <a:p>
                      <a:pPr algn="ctr" fontAlgn="b"/>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gridSpan="2">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gridSpan="2">
                  <a:txBody>
                    <a:bodyPr/>
                    <a:lstStyle/>
                    <a:p>
                      <a:pPr algn="ctr" fontAlgn="b"/>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gridSpan="2">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hMerge="1">
                  <a:txBody>
                    <a:bodyPr/>
                    <a:lstStyle/>
                    <a:p>
                      <a:endParaRPr lang="en-CA"/>
                    </a:p>
                  </a:txBody>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r>
              <a:tr h="236257">
                <a:tc>
                  <a:txBody>
                    <a:bodyPr/>
                    <a:lstStyle/>
                    <a:p>
                      <a:pPr algn="ctr" fontAlgn="b"/>
                      <a:r>
                        <a:rPr lang="en-CA" sz="1400" b="1" i="0" u="none" strike="noStrike" dirty="0" smtClean="0">
                          <a:solidFill>
                            <a:srgbClr val="6600CC"/>
                          </a:solidFill>
                          <a:effectLst/>
                          <a:latin typeface="Calibri" panose="020F0502020204030204" pitchFamily="34" charset="0"/>
                        </a:rPr>
                        <a:t>J</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6600CC"/>
                          </a:solidFill>
                          <a:effectLst/>
                          <a:latin typeface="Calibri" panose="020F0502020204030204" pitchFamily="34" charset="0"/>
                        </a:rPr>
                        <a:t>K</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a:solidFill>
                            <a:schemeClr val="accent1">
                              <a:lumMod val="50000"/>
                            </a:schemeClr>
                          </a:solidFill>
                          <a:effectLst/>
                          <a:latin typeface="Calibri" panose="020F0502020204030204" pitchFamily="34" charset="0"/>
                        </a:rPr>
                        <a:t> </a:t>
                      </a:r>
                      <a:r>
                        <a:rPr lang="en-CA" sz="1400" b="1" i="0" u="none" strike="noStrike" dirty="0" smtClean="0">
                          <a:solidFill>
                            <a:schemeClr val="accent1">
                              <a:lumMod val="50000"/>
                            </a:schemeClr>
                          </a:solidFill>
                          <a:effectLst/>
                          <a:latin typeface="Calibri" panose="020F0502020204030204" pitchFamily="34" charset="0"/>
                        </a:rPr>
                        <a:t>J </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chemeClr val="accent1">
                              <a:lumMod val="50000"/>
                            </a:schemeClr>
                          </a:solidFill>
                          <a:effectLst/>
                          <a:latin typeface="Calibri" panose="020F0502020204030204" pitchFamily="34" charset="0"/>
                        </a:rPr>
                        <a:t>K</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00B050"/>
                          </a:solidFill>
                          <a:effectLst/>
                          <a:latin typeface="Calibri" panose="020F0502020204030204" pitchFamily="34" charset="0"/>
                        </a:rPr>
                        <a:t>observed</a:t>
                      </a:r>
                      <a:endParaRPr lang="en-CA" sz="1400" b="1" i="0" u="none" strike="noStrike" dirty="0">
                        <a:solidFill>
                          <a:srgbClr val="00B05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6600CC"/>
                          </a:solidFill>
                          <a:effectLst/>
                          <a:latin typeface="Calibri" panose="020F0502020204030204" pitchFamily="34" charset="0"/>
                        </a:rPr>
                        <a:t>J</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6600CC"/>
                          </a:solidFill>
                          <a:effectLst/>
                          <a:latin typeface="Calibri" panose="020F0502020204030204" pitchFamily="34" charset="0"/>
                        </a:rPr>
                        <a:t>K</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a:solidFill>
                            <a:schemeClr val="accent1">
                              <a:lumMod val="50000"/>
                            </a:schemeClr>
                          </a:solidFill>
                          <a:effectLst/>
                          <a:latin typeface="Calibri" panose="020F0502020204030204" pitchFamily="34" charset="0"/>
                        </a:rPr>
                        <a:t> </a:t>
                      </a:r>
                      <a:r>
                        <a:rPr lang="en-CA" sz="1400" b="1" i="0" u="none" strike="noStrike" dirty="0" smtClean="0">
                          <a:solidFill>
                            <a:schemeClr val="accent1">
                              <a:lumMod val="50000"/>
                            </a:schemeClr>
                          </a:solidFill>
                          <a:effectLst/>
                          <a:latin typeface="Calibri" panose="020F0502020204030204" pitchFamily="34" charset="0"/>
                        </a:rPr>
                        <a:t>J </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chemeClr val="accent1">
                              <a:lumMod val="50000"/>
                            </a:schemeClr>
                          </a:solidFill>
                          <a:effectLst/>
                          <a:latin typeface="Calibri" panose="020F0502020204030204" pitchFamily="34" charset="0"/>
                        </a:rPr>
                        <a:t>K</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00B050"/>
                          </a:solidFill>
                          <a:effectLst/>
                          <a:latin typeface="Calibri" panose="020F0502020204030204" pitchFamily="34" charset="0"/>
                        </a:rPr>
                        <a:t>observed</a:t>
                      </a:r>
                      <a:endParaRPr lang="en-CA" sz="1400" b="1" i="0" u="none" strike="noStrike" dirty="0">
                        <a:solidFill>
                          <a:srgbClr val="00B05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6600CC"/>
                          </a:solidFill>
                          <a:effectLst/>
                          <a:latin typeface="Calibri" panose="020F0502020204030204" pitchFamily="34" charset="0"/>
                        </a:rPr>
                        <a:t>J</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6600CC"/>
                          </a:solidFill>
                          <a:effectLst/>
                          <a:latin typeface="Calibri" panose="020F0502020204030204" pitchFamily="34" charset="0"/>
                        </a:rPr>
                        <a:t>K</a:t>
                      </a:r>
                      <a:endParaRPr lang="en-CA" sz="1400" b="1" i="0" u="none" strike="noStrike" dirty="0">
                        <a:solidFill>
                          <a:srgbClr val="6600CC"/>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a:solidFill>
                            <a:schemeClr val="accent1">
                              <a:lumMod val="50000"/>
                            </a:schemeClr>
                          </a:solidFill>
                          <a:effectLst/>
                          <a:latin typeface="Calibri" panose="020F0502020204030204" pitchFamily="34" charset="0"/>
                        </a:rPr>
                        <a:t> </a:t>
                      </a:r>
                      <a:r>
                        <a:rPr lang="en-CA" sz="1400" b="1" i="0" u="none" strike="noStrike" dirty="0" smtClean="0">
                          <a:solidFill>
                            <a:schemeClr val="accent1">
                              <a:lumMod val="50000"/>
                            </a:schemeClr>
                          </a:solidFill>
                          <a:effectLst/>
                          <a:latin typeface="Calibri" panose="020F0502020204030204" pitchFamily="34" charset="0"/>
                        </a:rPr>
                        <a:t>J </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chemeClr val="accent1">
                              <a:lumMod val="50000"/>
                            </a:schemeClr>
                          </a:solidFill>
                          <a:effectLst/>
                          <a:latin typeface="Calibri" panose="020F0502020204030204" pitchFamily="34" charset="0"/>
                        </a:rPr>
                        <a:t>K</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1" i="0" u="none" strike="noStrike" dirty="0" smtClean="0">
                          <a:solidFill>
                            <a:srgbClr val="00B050"/>
                          </a:solidFill>
                          <a:effectLst/>
                          <a:latin typeface="Calibri" panose="020F0502020204030204" pitchFamily="34" charset="0"/>
                        </a:rPr>
                        <a:t>observed</a:t>
                      </a:r>
                      <a:endParaRPr lang="en-CA" sz="1400" b="1" i="0" u="none" strike="noStrike" dirty="0">
                        <a:solidFill>
                          <a:srgbClr val="00B050"/>
                        </a:solidFill>
                        <a:effectLst/>
                        <a:latin typeface="Calibri" panose="020F0502020204030204" pitchFamily="34" charset="0"/>
                      </a:endParaRP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112.2217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189.5146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97.11553</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baseline="0" dirty="0" smtClean="0">
                          <a:solidFill>
                            <a:srgbClr val="000000"/>
                          </a:solidFill>
                          <a:effectLst/>
                          <a:latin typeface="Calibri" panose="020F0502020204030204" pitchFamily="34" charset="0"/>
                        </a:rPr>
                        <a:t>s </a:t>
                      </a:r>
                      <a:r>
                        <a:rPr lang="en-CA" sz="1400" b="0" i="0" u="none" strike="noStrike" dirty="0" smtClean="0">
                          <a:solidFill>
                            <a:srgbClr val="000000"/>
                          </a:solidFill>
                          <a:effectLst/>
                          <a:latin typeface="Calibri" panose="020F0502020204030204" pitchFamily="34" charset="0"/>
                        </a:rPr>
                        <a:t>- s</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131.8437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211.4348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144.0887</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109.7602</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211.3065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122.6360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baseline="0" dirty="0" smtClean="0">
                          <a:solidFill>
                            <a:srgbClr val="000000"/>
                          </a:solidFill>
                          <a:effectLst/>
                          <a:latin typeface="Calibri" panose="020F0502020204030204" pitchFamily="34" charset="0"/>
                        </a:rPr>
                        <a:t>s </a:t>
                      </a:r>
                      <a:r>
                        <a:rPr lang="en-CA" sz="1400" b="0" i="0" u="none" strike="noStrike" dirty="0" smtClean="0">
                          <a:solidFill>
                            <a:srgbClr val="000000"/>
                          </a:solidFill>
                          <a:effectLst/>
                          <a:latin typeface="Calibri" panose="020F0502020204030204" pitchFamily="34" charset="0"/>
                        </a:rPr>
                        <a:t>- s</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109.8208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167.8585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122.6451</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65.9114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75.80351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101.0645</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151.1470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146.3186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101.1013</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baseline="0" dirty="0" smtClean="0">
                          <a:solidFill>
                            <a:srgbClr val="000000"/>
                          </a:solidFill>
                          <a:effectLst/>
                          <a:latin typeface="Calibri" panose="020F0502020204030204" pitchFamily="34" charset="0"/>
                        </a:rPr>
                        <a:t>s </a:t>
                      </a:r>
                      <a:r>
                        <a:rPr lang="en-CA" sz="1400" b="0" i="0" u="none" strike="noStrike" dirty="0" smtClean="0">
                          <a:solidFill>
                            <a:srgbClr val="000000"/>
                          </a:solidFill>
                          <a:effectLst/>
                          <a:latin typeface="Calibri" panose="020F0502020204030204" pitchFamily="34" charset="0"/>
                        </a:rPr>
                        <a:t>- s</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173.3057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146.2798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79.39756</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baseline="0" dirty="0" smtClean="0">
                          <a:solidFill>
                            <a:srgbClr val="000000"/>
                          </a:solidFill>
                          <a:effectLst/>
                          <a:latin typeface="Calibri" panose="020F0502020204030204" pitchFamily="34" charset="0"/>
                        </a:rPr>
                        <a:t>s </a:t>
                      </a:r>
                      <a:r>
                        <a:rPr lang="en-CA" sz="1400" b="0" i="0" u="none" strike="noStrike" dirty="0" smtClean="0">
                          <a:solidFill>
                            <a:srgbClr val="000000"/>
                          </a:solidFill>
                          <a:effectLst/>
                          <a:latin typeface="Calibri" panose="020F0502020204030204" pitchFamily="34" charset="0"/>
                        </a:rPr>
                        <a:t>- s</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129.3188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233.2988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96.98271</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129.2549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255.5570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274.2817</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baseline="0" dirty="0" smtClean="0">
                          <a:solidFill>
                            <a:srgbClr val="000000"/>
                          </a:solidFill>
                          <a:effectLst/>
                          <a:latin typeface="Calibri" panose="020F0502020204030204" pitchFamily="34" charset="0"/>
                        </a:rPr>
                        <a:t>s </a:t>
                      </a:r>
                      <a:r>
                        <a:rPr lang="en-CA" sz="1400" b="0" i="0" u="none" strike="noStrike" dirty="0" smtClean="0">
                          <a:solidFill>
                            <a:srgbClr val="000000"/>
                          </a:solidFill>
                          <a:effectLst/>
                          <a:latin typeface="Calibri" panose="020F0502020204030204" pitchFamily="34" charset="0"/>
                        </a:rPr>
                        <a:t>- s</a:t>
                      </a:r>
                      <a:endParaRPr lang="en-CA" sz="1400" b="1" i="0" u="none" strike="noStrike" dirty="0">
                        <a:solidFill>
                          <a:schemeClr val="accent1">
                            <a:lumMod val="50000"/>
                          </a:schemeClr>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85.6074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255.7657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79.33243</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170.5068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103.1120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227.2037</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148.6926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81.35313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248.8132</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192.4580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124.7274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205.9055</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192.3235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208.5423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205.8428</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126.9523</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187.0005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248.7005</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126.9166</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230.2241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270.5480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236.8087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186.9354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184.6119</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0</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105.2169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230.1029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184.5708</a:t>
                      </a: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83.4423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252.1149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270.4050</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r>
              <a:tr h="151667">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120.9681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5</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251.9591</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3</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96.22192</a:t>
                      </a:r>
                    </a:p>
                  </a:txBody>
                  <a:tcPr marL="7583" marR="7583" marT="7583" marB="0" anchor="b">
                    <a:lnL>
                      <a:noFill/>
                    </a:lnL>
                    <a:lnR>
                      <a:noFill/>
                    </a:lnR>
                    <a:lnT>
                      <a:noFill/>
                    </a:lnT>
                    <a:lnB>
                      <a:noFill/>
                    </a:lnB>
                  </a:tcPr>
                </a:tc>
              </a:tr>
              <a:tr h="229340">
                <a:tc>
                  <a:txBody>
                    <a:bodyPr/>
                    <a:lstStyle/>
                    <a:p>
                      <a:pPr algn="ctr" fontAlgn="b"/>
                      <a:r>
                        <a:rPr lang="en-CA" sz="1400" b="0" i="0" u="none" strike="noStrike" dirty="0">
                          <a:solidFill>
                            <a:srgbClr val="000000"/>
                          </a:solidFill>
                          <a:effectLst/>
                          <a:latin typeface="Calibri" panose="020F0502020204030204" pitchFamily="34" charset="0"/>
                        </a:rPr>
                        <a:t>7</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6</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a</a:t>
                      </a:r>
                      <a:r>
                        <a:rPr lang="en-CA" sz="1400" b="0" i="0" u="none" strike="noStrike" baseline="0" dirty="0" smtClean="0">
                          <a:solidFill>
                            <a:srgbClr val="000000"/>
                          </a:solidFill>
                          <a:effectLst/>
                          <a:latin typeface="Calibri" panose="020F0502020204030204" pitchFamily="34" charset="0"/>
                        </a:rPr>
                        <a:t> </a:t>
                      </a:r>
                      <a:r>
                        <a:rPr lang="en-CA" sz="1400" b="0" i="0" u="none" strike="noStrike" dirty="0" smtClean="0">
                          <a:solidFill>
                            <a:srgbClr val="000000"/>
                          </a:solidFill>
                          <a:effectLst/>
                          <a:latin typeface="Calibri" panose="020F0502020204030204" pitchFamily="34" charset="0"/>
                        </a:rPr>
                        <a:t>- a</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83.46845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2</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8</a:t>
                      </a: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165.5435</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10</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4</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9</a:t>
                      </a:r>
                    </a:p>
                  </a:txBody>
                  <a:tcPr marL="7583" marR="7583" marT="7583" marB="0" anchor="b">
                    <a:lnL>
                      <a:noFill/>
                    </a:lnL>
                    <a:lnR>
                      <a:noFill/>
                    </a:lnR>
                    <a:lnT>
                      <a:noFill/>
                    </a:lnT>
                    <a:lnB>
                      <a:noFill/>
                    </a:lnB>
                  </a:tcPr>
                </a:tc>
                <a:tc>
                  <a:txBody>
                    <a:bodyPr/>
                    <a:lstStyle/>
                    <a:p>
                      <a:pPr algn="ctr" fontAlgn="b"/>
                      <a:r>
                        <a:rPr lang="en-CA" sz="1400" b="0" i="0" u="none" strike="noStrike">
                          <a:solidFill>
                            <a:srgbClr val="000000"/>
                          </a:solidFill>
                          <a:effectLst/>
                          <a:latin typeface="Calibri" panose="020F0502020204030204" pitchFamily="34" charset="0"/>
                        </a:rPr>
                        <a:t>1</a:t>
                      </a:r>
                    </a:p>
                  </a:txBody>
                  <a:tcPr marL="7583" marR="7583" marT="7583" marB="0" anchor="b">
                    <a:lnL>
                      <a:noFill/>
                    </a:lnL>
                    <a:lnR>
                      <a:noFill/>
                    </a:lnR>
                    <a:lnT>
                      <a:noFill/>
                    </a:lnT>
                    <a:lnB>
                      <a:noFill/>
                    </a:lnB>
                  </a:tcPr>
                </a:tc>
                <a:tc>
                  <a:txBody>
                    <a:bodyPr/>
                    <a:lstStyle/>
                    <a:p>
                      <a:pPr algn="ctr" fontAlgn="b"/>
                      <a:r>
                        <a:rPr lang="en-CA" sz="1400" b="0" i="0" u="none" strike="noStrike" dirty="0" smtClean="0">
                          <a:solidFill>
                            <a:srgbClr val="000000"/>
                          </a:solidFill>
                          <a:effectLst/>
                          <a:latin typeface="Calibri" panose="020F0502020204030204" pitchFamily="34" charset="0"/>
                        </a:rPr>
                        <a:t>s - s</a:t>
                      </a:r>
                      <a:endParaRPr lang="en-CA" sz="1400" b="0" i="0" u="none" strike="noStrike" dirty="0">
                        <a:solidFill>
                          <a:srgbClr val="000000"/>
                        </a:solidFill>
                        <a:effectLst/>
                        <a:latin typeface="Calibri" panose="020F0502020204030204" pitchFamily="34" charset="0"/>
                      </a:endParaRPr>
                    </a:p>
                  </a:txBody>
                  <a:tcPr marL="7583" marR="7583" marT="7583" marB="0" anchor="b">
                    <a:lnL>
                      <a:noFill/>
                    </a:lnL>
                    <a:lnR>
                      <a:noFill/>
                    </a:lnR>
                    <a:lnT>
                      <a:noFill/>
                    </a:lnT>
                    <a:lnB>
                      <a:noFill/>
                    </a:lnB>
                  </a:tcPr>
                </a:tc>
                <a:tc>
                  <a:txBody>
                    <a:bodyPr/>
                    <a:lstStyle/>
                    <a:p>
                      <a:pPr algn="ctr" fontAlgn="b"/>
                      <a:r>
                        <a:rPr lang="en-CA" sz="1400" b="0" i="0" u="none" strike="noStrike" dirty="0">
                          <a:solidFill>
                            <a:srgbClr val="000000"/>
                          </a:solidFill>
                          <a:effectLst/>
                          <a:latin typeface="Calibri" panose="020F0502020204030204" pitchFamily="34" charset="0"/>
                        </a:rPr>
                        <a:t>142.0483</a:t>
                      </a:r>
                    </a:p>
                  </a:txBody>
                  <a:tcPr marL="7583" marR="7583" marT="7583" marB="0" anchor="b">
                    <a:lnL>
                      <a:noFill/>
                    </a:lnL>
                    <a:lnR>
                      <a:noFill/>
                    </a:lnR>
                    <a:lnT>
                      <a:noFill/>
                    </a:lnT>
                    <a:lnB>
                      <a:noFill/>
                    </a:lnB>
                  </a:tcPr>
                </a:tc>
              </a:tr>
            </a:tbl>
          </a:graphicData>
        </a:graphic>
      </p:graphicFrame>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711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939" y="1"/>
            <a:ext cx="4246030" cy="380999"/>
          </a:xfrm>
          <a:solidFill>
            <a:schemeClr val="bg1"/>
          </a:solidFill>
        </p:spPr>
        <p:txBody>
          <a:bodyPr/>
          <a:lstStyle/>
          <a:p>
            <a:r>
              <a:rPr lang="en-CA" sz="1800" b="1" dirty="0" smtClean="0">
                <a:solidFill>
                  <a:srgbClr val="00B050"/>
                </a:solidFill>
                <a:latin typeface="Arial" panose="020B0604020202020204" pitchFamily="34" charset="0"/>
                <a:cs typeface="Arial" panose="020B0604020202020204" pitchFamily="34" charset="0"/>
              </a:rPr>
              <a:t>Sample results (</a:t>
            </a:r>
            <a:r>
              <a:rPr lang="en-CA" sz="1800" b="1" baseline="30000" dirty="0" smtClean="0">
                <a:solidFill>
                  <a:srgbClr val="00B050"/>
                </a:solidFill>
                <a:latin typeface="Arial" panose="020B0604020202020204" pitchFamily="34" charset="0"/>
                <a:cs typeface="Arial" panose="020B0604020202020204" pitchFamily="34" charset="0"/>
              </a:rPr>
              <a:t>15</a:t>
            </a:r>
            <a:r>
              <a:rPr lang="en-CA" sz="1800" b="1" dirty="0" smtClean="0">
                <a:solidFill>
                  <a:srgbClr val="00B050"/>
                </a:solidFill>
                <a:latin typeface="Arial" panose="020B0604020202020204" pitchFamily="34" charset="0"/>
                <a:cs typeface="Arial" panose="020B0604020202020204" pitchFamily="34" charset="0"/>
              </a:rPr>
              <a:t>NH</a:t>
            </a:r>
            <a:r>
              <a:rPr lang="en-CA" sz="1800" b="1" baseline="-25000" dirty="0" smtClean="0">
                <a:solidFill>
                  <a:srgbClr val="00B050"/>
                </a:solidFill>
                <a:latin typeface="Arial" panose="020B0604020202020204" pitchFamily="34" charset="0"/>
                <a:cs typeface="Arial" panose="020B0604020202020204" pitchFamily="34" charset="0"/>
              </a:rPr>
              <a:t>3</a:t>
            </a:r>
            <a:r>
              <a:rPr lang="en-CA" sz="1800" b="1" dirty="0" smtClean="0">
                <a:solidFill>
                  <a:srgbClr val="00B050"/>
                </a:solidFill>
                <a:latin typeface="Arial" panose="020B0604020202020204" pitchFamily="34" charset="0"/>
                <a:cs typeface="Arial" panose="020B0604020202020204" pitchFamily="34" charset="0"/>
              </a:rPr>
              <a:t> Ground State)</a:t>
            </a:r>
            <a:endParaRPr lang="en-CA" sz="1800" b="1" dirty="0">
              <a:solidFill>
                <a:srgbClr val="00B050"/>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64225" y="381000"/>
            <a:ext cx="4507775" cy="1295598"/>
          </a:xfrm>
          <a:prstGeom prst="rect">
            <a:avLst/>
          </a:prstGeom>
          <a:solidFill>
            <a:schemeClr val="bg1"/>
          </a:solidFill>
        </p:spPr>
        <p:txBody>
          <a:bodyPr>
            <a:noAutofit/>
          </a:bodyPr>
          <a:lstStyle/>
          <a:p>
            <a:pPr marL="0" indent="0" algn="just">
              <a:buNone/>
            </a:pPr>
            <a:r>
              <a:rPr lang="en-CA" sz="1600" dirty="0" smtClean="0">
                <a:solidFill>
                  <a:srgbClr val="2B2C6E"/>
                </a:solidFill>
              </a:rPr>
              <a:t>Retrieved molecular ground state constants. The reported </a:t>
            </a:r>
            <a:r>
              <a:rPr lang="en-CA" sz="1600" dirty="0" smtClean="0">
                <a:solidFill>
                  <a:srgbClr val="FF0000"/>
                </a:solidFill>
              </a:rPr>
              <a:t>uncertainties</a:t>
            </a:r>
            <a:r>
              <a:rPr lang="en-CA" sz="1600" dirty="0" smtClean="0">
                <a:solidFill>
                  <a:srgbClr val="2B2C6E"/>
                </a:solidFill>
              </a:rPr>
              <a:t> in units of the last significant figure correspond to one standard deviation.</a:t>
            </a:r>
            <a:endParaRPr lang="en-CA" sz="1600" dirty="0">
              <a:solidFill>
                <a:srgbClr val="2B2C6E"/>
              </a:solidFill>
            </a:endParaRPr>
          </a:p>
        </p:txBody>
      </p:sp>
      <p:pic>
        <p:nvPicPr>
          <p:cNvPr id="9" name="Picture 8"/>
          <p:cNvPicPr>
            <a:picLocks noChangeAspect="1"/>
          </p:cNvPicPr>
          <p:nvPr/>
        </p:nvPicPr>
        <p:blipFill rotWithShape="1">
          <a:blip r:embed="rId3"/>
          <a:srcRect r="1755" b="30330"/>
          <a:stretch/>
        </p:blipFill>
        <p:spPr>
          <a:xfrm>
            <a:off x="228600" y="1278834"/>
            <a:ext cx="3969929" cy="5462400"/>
          </a:xfrm>
          <a:prstGeom prst="rect">
            <a:avLst/>
          </a:prstGeom>
        </p:spPr>
      </p:pic>
      <p:pic>
        <p:nvPicPr>
          <p:cNvPr id="8" name="Picture 7"/>
          <p:cNvPicPr>
            <a:picLocks noChangeAspect="1"/>
          </p:cNvPicPr>
          <p:nvPr/>
        </p:nvPicPr>
        <p:blipFill rotWithShape="1">
          <a:blip r:embed="rId4"/>
          <a:srcRect l="2282" r="2259" b="27760"/>
          <a:stretch/>
        </p:blipFill>
        <p:spPr>
          <a:xfrm>
            <a:off x="4678345" y="1219200"/>
            <a:ext cx="4467561" cy="4984468"/>
          </a:xfrm>
          <a:prstGeom prst="rect">
            <a:avLst/>
          </a:prstGeom>
        </p:spPr>
      </p:pic>
      <p:sp>
        <p:nvSpPr>
          <p:cNvPr id="10" name="Title 1"/>
          <p:cNvSpPr txBox="1">
            <a:spLocks/>
          </p:cNvSpPr>
          <p:nvPr/>
        </p:nvSpPr>
        <p:spPr>
          <a:xfrm>
            <a:off x="4903966" y="0"/>
            <a:ext cx="4240034" cy="459425"/>
          </a:xfrm>
          <a:prstGeom prst="rect">
            <a:avLst/>
          </a:prstGeom>
          <a:solidFill>
            <a:schemeClr val="bg1"/>
          </a:solidFill>
        </p:spPr>
        <p:txBody>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CA" sz="1800" b="1" dirty="0" smtClean="0">
                <a:solidFill>
                  <a:srgbClr val="00B050"/>
                </a:solidFill>
                <a:latin typeface="Arial" panose="020B0604020202020204" pitchFamily="34" charset="0"/>
                <a:cs typeface="Arial" panose="020B0604020202020204" pitchFamily="34" charset="0"/>
              </a:rPr>
              <a:t>Sample results (</a:t>
            </a:r>
            <a:r>
              <a:rPr lang="en-CA" sz="1800" b="1" baseline="30000" dirty="0" smtClean="0">
                <a:solidFill>
                  <a:srgbClr val="00B050"/>
                </a:solidFill>
                <a:latin typeface="Arial" panose="020B0604020202020204" pitchFamily="34" charset="0"/>
                <a:cs typeface="Arial" panose="020B0604020202020204" pitchFamily="34" charset="0"/>
              </a:rPr>
              <a:t>15</a:t>
            </a:r>
            <a:r>
              <a:rPr lang="en-CA" sz="1800" b="1" dirty="0" smtClean="0">
                <a:solidFill>
                  <a:srgbClr val="00B050"/>
                </a:solidFill>
                <a:latin typeface="Arial" panose="020B0604020202020204" pitchFamily="34" charset="0"/>
                <a:cs typeface="Arial" panose="020B0604020202020204" pitchFamily="34" charset="0"/>
              </a:rPr>
              <a:t>NH</a:t>
            </a:r>
            <a:r>
              <a:rPr lang="en-CA" sz="1800" b="1" baseline="-25000" dirty="0" smtClean="0">
                <a:solidFill>
                  <a:srgbClr val="00B050"/>
                </a:solidFill>
                <a:latin typeface="Arial" panose="020B0604020202020204" pitchFamily="34" charset="0"/>
                <a:cs typeface="Arial" panose="020B0604020202020204" pitchFamily="34" charset="0"/>
              </a:rPr>
              <a:t>3</a:t>
            </a:r>
            <a:r>
              <a:rPr lang="en-CA" sz="1800" b="1" dirty="0" smtClean="0">
                <a:solidFill>
                  <a:srgbClr val="00B050"/>
                </a:solidFill>
                <a:latin typeface="Arial" panose="020B0604020202020204" pitchFamily="34" charset="0"/>
                <a:cs typeface="Arial" panose="020B0604020202020204" pitchFamily="34" charset="0"/>
              </a:rPr>
              <a:t> </a:t>
            </a:r>
            <a:r>
              <a:rPr lang="en-CA" sz="1800" b="1" dirty="0" smtClean="0">
                <a:solidFill>
                  <a:srgbClr val="00B050"/>
                </a:solidFill>
                <a:latin typeface="Arial" panose="020B0604020202020204" pitchFamily="34" charset="0"/>
                <a:cs typeface="Arial" panose="020B0604020202020204" pitchFamily="34" charset="0"/>
                <a:sym typeface="Symbol"/>
              </a:rPr>
              <a:t></a:t>
            </a:r>
            <a:r>
              <a:rPr lang="en-CA" sz="1800" b="1" baseline="-25000" dirty="0" smtClean="0">
                <a:solidFill>
                  <a:srgbClr val="00B050"/>
                </a:solidFill>
                <a:latin typeface="Arial" panose="020B0604020202020204" pitchFamily="34" charset="0"/>
                <a:cs typeface="Arial" panose="020B0604020202020204" pitchFamily="34" charset="0"/>
              </a:rPr>
              <a:t>2</a:t>
            </a:r>
            <a:r>
              <a:rPr lang="en-CA" sz="1800" b="1" dirty="0" smtClean="0">
                <a:solidFill>
                  <a:srgbClr val="00B050"/>
                </a:solidFill>
                <a:latin typeface="Arial" panose="020B0604020202020204" pitchFamily="34" charset="0"/>
                <a:cs typeface="Arial" panose="020B0604020202020204" pitchFamily="34" charset="0"/>
              </a:rPr>
              <a:t> state)</a:t>
            </a:r>
            <a:endParaRPr lang="en-CA" sz="1800" b="1" dirty="0">
              <a:solidFill>
                <a:srgbClr val="00B050"/>
              </a:solidFill>
              <a:latin typeface="Arial" panose="020B0604020202020204" pitchFamily="34" charset="0"/>
              <a:cs typeface="Arial" panose="020B0604020202020204" pitchFamily="34" charset="0"/>
            </a:endParaRPr>
          </a:p>
        </p:txBody>
      </p:sp>
      <p:sp>
        <p:nvSpPr>
          <p:cNvPr id="11" name="Content Placeholder 6"/>
          <p:cNvSpPr txBox="1">
            <a:spLocks/>
          </p:cNvSpPr>
          <p:nvPr/>
        </p:nvSpPr>
        <p:spPr>
          <a:xfrm>
            <a:off x="4648200" y="381000"/>
            <a:ext cx="4495800" cy="816666"/>
          </a:xfrm>
          <a:prstGeom prst="rect">
            <a:avLst/>
          </a:prstGeom>
          <a:solidFill>
            <a:schemeClr val="bg1"/>
          </a:solidFill>
        </p:spPr>
        <p:txBody>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CA" sz="1600" dirty="0" smtClean="0">
                <a:solidFill>
                  <a:srgbClr val="2B2C6E"/>
                </a:solidFill>
                <a:cs typeface="Arial" panose="020B0604020202020204" pitchFamily="34" charset="0"/>
              </a:rPr>
              <a:t>Retrieved molecular constants in the </a:t>
            </a:r>
            <a:r>
              <a:rPr lang="en-CA" sz="1600" dirty="0" smtClean="0">
                <a:solidFill>
                  <a:srgbClr val="2B2C6E"/>
                </a:solidFill>
                <a:cs typeface="Arial" panose="020B0604020202020204" pitchFamily="34" charset="0"/>
                <a:sym typeface="Symbol"/>
              </a:rPr>
              <a:t></a:t>
            </a:r>
            <a:r>
              <a:rPr lang="en-CA" sz="1600" baseline="-25000" dirty="0" smtClean="0">
                <a:solidFill>
                  <a:srgbClr val="2B2C6E"/>
                </a:solidFill>
                <a:cs typeface="Arial" panose="020B0604020202020204" pitchFamily="34" charset="0"/>
              </a:rPr>
              <a:t>2 </a:t>
            </a:r>
            <a:r>
              <a:rPr lang="en-CA" sz="1600" dirty="0" smtClean="0">
                <a:solidFill>
                  <a:srgbClr val="2B2C6E"/>
                </a:solidFill>
                <a:cs typeface="Arial" panose="020B0604020202020204" pitchFamily="34" charset="0"/>
              </a:rPr>
              <a:t>state. The reported </a:t>
            </a:r>
            <a:r>
              <a:rPr lang="en-CA" sz="1600" dirty="0">
                <a:solidFill>
                  <a:srgbClr val="FF0000"/>
                </a:solidFill>
              </a:rPr>
              <a:t>uncertainties</a:t>
            </a:r>
            <a:r>
              <a:rPr lang="en-CA" sz="1600" dirty="0" smtClean="0">
                <a:solidFill>
                  <a:srgbClr val="2B2C6E"/>
                </a:solidFill>
                <a:cs typeface="Arial" panose="020B0604020202020204" pitchFamily="34" charset="0"/>
              </a:rPr>
              <a:t> in units of the last significant figure correspond to one standard deviation</a:t>
            </a:r>
            <a:r>
              <a:rPr lang="en-CA" sz="1800" dirty="0" smtClean="0">
                <a:solidFill>
                  <a:srgbClr val="2B2C6E"/>
                </a:solidFill>
                <a:cs typeface="Arial" panose="020B0604020202020204" pitchFamily="34" charset="0"/>
              </a:rPr>
              <a:t>.</a:t>
            </a:r>
            <a:endParaRPr lang="en-CA" sz="1800" dirty="0">
              <a:solidFill>
                <a:srgbClr val="2B2C6E"/>
              </a:solidFill>
              <a:cs typeface="Arial" panose="020B0604020202020204" pitchFamily="34" charset="0"/>
            </a:endParaRPr>
          </a:p>
        </p:txBody>
      </p:sp>
    </p:spTree>
    <p:extLst>
      <p:ext uri="{BB962C8B-B14F-4D97-AF65-F5344CB8AC3E}">
        <p14:creationId xmlns:p14="http://schemas.microsoft.com/office/powerpoint/2010/main" val="160566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45460" y="236247"/>
            <a:ext cx="4531540" cy="461493"/>
          </a:xfrm>
          <a:prstGeom prst="rect">
            <a:avLst/>
          </a:prstGeom>
          <a:noFill/>
        </p:spPr>
        <p:txBody>
          <a:bodyPr wrap="none" lIns="91271" tIns="45635" rIns="91271" bIns="45635" rtlCol="0">
            <a:spAutoFit/>
          </a:bodyPr>
          <a:lstStyle/>
          <a:p>
            <a:r>
              <a:rPr lang="en-US" sz="2400" b="1" dirty="0" smtClean="0">
                <a:solidFill>
                  <a:srgbClr val="C00000"/>
                </a:solidFill>
              </a:rPr>
              <a:t>Results of Spectroscopic </a:t>
            </a:r>
            <a:r>
              <a:rPr lang="en-US" sz="2400" b="1" dirty="0">
                <a:solidFill>
                  <a:srgbClr val="C00000"/>
                </a:solidFill>
              </a:rPr>
              <a:t>Analysis</a:t>
            </a:r>
          </a:p>
        </p:txBody>
      </p:sp>
      <p:sp>
        <p:nvSpPr>
          <p:cNvPr id="2" name="Rectangle 1"/>
          <p:cNvSpPr/>
          <p:nvPr/>
        </p:nvSpPr>
        <p:spPr>
          <a:xfrm>
            <a:off x="76200" y="1143000"/>
            <a:ext cx="8991600" cy="5170646"/>
          </a:xfrm>
          <a:prstGeom prst="rect">
            <a:avLst/>
          </a:prstGeom>
        </p:spPr>
        <p:txBody>
          <a:bodyPr wrap="square">
            <a:spAutoFit/>
          </a:bodyPr>
          <a:lstStyle/>
          <a:p>
            <a:pPr marL="285750" indent="-285750" algn="just">
              <a:buFont typeface="Wingdings" panose="05000000000000000000" pitchFamily="2" charset="2"/>
              <a:buChar char="Ø"/>
            </a:pPr>
            <a:r>
              <a:rPr lang="en-CA" sz="2200" dirty="0"/>
              <a:t>An analogous set of spectroscopic parameters was obtained for the inversion-rotation transitions in the </a:t>
            </a:r>
            <a:r>
              <a:rPr lang="en-CA" sz="2200" dirty="0" smtClean="0">
                <a:sym typeface="Symbol"/>
              </a:rPr>
              <a:t></a:t>
            </a:r>
            <a:r>
              <a:rPr lang="en-CA" sz="2200" baseline="-25000" dirty="0" smtClean="0"/>
              <a:t>2</a:t>
            </a:r>
            <a:r>
              <a:rPr lang="en-CA" sz="2200" dirty="0" smtClean="0"/>
              <a:t> </a:t>
            </a:r>
            <a:r>
              <a:rPr lang="en-CA" sz="2200" dirty="0"/>
              <a:t>= 1 state </a:t>
            </a:r>
            <a:r>
              <a:rPr lang="en-CA" sz="2200" dirty="0" smtClean="0"/>
              <a:t>but the </a:t>
            </a:r>
            <a:r>
              <a:rPr lang="en-CA" sz="2200" dirty="0"/>
              <a:t>spectroscopic parameters must be considered as effective since the interaction of this state with </a:t>
            </a:r>
            <a:r>
              <a:rPr lang="en-CA" sz="2200" dirty="0" smtClean="0">
                <a:sym typeface="Symbol"/>
              </a:rPr>
              <a:t></a:t>
            </a:r>
            <a:r>
              <a:rPr lang="en-CA" sz="2200" baseline="-25000" dirty="0" smtClean="0"/>
              <a:t>4</a:t>
            </a:r>
            <a:r>
              <a:rPr lang="en-CA" sz="2200" dirty="0" smtClean="0"/>
              <a:t> </a:t>
            </a:r>
            <a:r>
              <a:rPr lang="en-CA" sz="2200" dirty="0"/>
              <a:t>= 1 was not taken into account. For the </a:t>
            </a:r>
            <a:r>
              <a:rPr lang="en-CA" sz="2200" dirty="0" smtClean="0">
                <a:sym typeface="Symbol"/>
              </a:rPr>
              <a:t></a:t>
            </a:r>
            <a:r>
              <a:rPr lang="en-CA" sz="2200" baseline="-25000" dirty="0" smtClean="0"/>
              <a:t>4 </a:t>
            </a:r>
            <a:r>
              <a:rPr lang="en-CA" sz="2200" dirty="0"/>
              <a:t>= 1 and </a:t>
            </a:r>
            <a:r>
              <a:rPr lang="en-CA" sz="2200" dirty="0" smtClean="0">
                <a:sym typeface="Symbol"/>
              </a:rPr>
              <a:t></a:t>
            </a:r>
            <a:r>
              <a:rPr lang="en-CA" sz="2200" baseline="-25000" dirty="0" smtClean="0"/>
              <a:t>2</a:t>
            </a:r>
            <a:r>
              <a:rPr lang="en-CA" sz="2200" dirty="0" smtClean="0"/>
              <a:t> </a:t>
            </a:r>
            <a:r>
              <a:rPr lang="en-CA" sz="2200" dirty="0"/>
              <a:t>= 2 states only a list of observed inversion-rotation transitions is reported.</a:t>
            </a:r>
          </a:p>
          <a:p>
            <a:pPr marL="285750" indent="-285750" algn="just">
              <a:buFont typeface="Wingdings" panose="05000000000000000000" pitchFamily="2" charset="2"/>
              <a:buChar char="Ø"/>
            </a:pPr>
            <a:r>
              <a:rPr lang="en-CA" sz="2200" dirty="0"/>
              <a:t>The analysis has been extended to all vibrational transitions falling below 2000 </a:t>
            </a:r>
            <a:r>
              <a:rPr lang="en-CA" sz="2200" dirty="0" smtClean="0"/>
              <a:t>cm</a:t>
            </a:r>
            <a:r>
              <a:rPr lang="en-CA" sz="2200" baseline="30000" dirty="0" smtClean="0"/>
              <a:t>-1</a:t>
            </a:r>
            <a:r>
              <a:rPr lang="en-CA" sz="2200" dirty="0"/>
              <a:t>, namely </a:t>
            </a:r>
            <a:r>
              <a:rPr lang="en-CA" sz="2200" dirty="0">
                <a:sym typeface="Symbol"/>
              </a:rPr>
              <a:t></a:t>
            </a:r>
            <a:r>
              <a:rPr lang="en-CA" sz="2200" baseline="-25000" dirty="0"/>
              <a:t>2</a:t>
            </a:r>
            <a:r>
              <a:rPr lang="en-CA" sz="2200" dirty="0"/>
              <a:t> </a:t>
            </a:r>
            <a:r>
              <a:rPr lang="en-CA" sz="2200" dirty="0" smtClean="0"/>
              <a:t>← </a:t>
            </a:r>
            <a:r>
              <a:rPr lang="en-CA" sz="2200" dirty="0"/>
              <a:t>GS, </a:t>
            </a:r>
            <a:r>
              <a:rPr lang="en-CA" sz="2200" dirty="0" smtClean="0">
                <a:sym typeface="Symbol"/>
              </a:rPr>
              <a:t></a:t>
            </a:r>
            <a:r>
              <a:rPr lang="en-CA" sz="2200" baseline="-25000" dirty="0" smtClean="0"/>
              <a:t>4</a:t>
            </a:r>
            <a:r>
              <a:rPr lang="en-CA" sz="2200" dirty="0" smtClean="0"/>
              <a:t> ← </a:t>
            </a:r>
            <a:r>
              <a:rPr lang="en-CA" sz="2200" dirty="0"/>
              <a:t>GS and </a:t>
            </a:r>
            <a:r>
              <a:rPr lang="en-CA" sz="2200" dirty="0" smtClean="0"/>
              <a:t>2</a:t>
            </a:r>
            <a:r>
              <a:rPr lang="en-CA" sz="2200" dirty="0" smtClean="0">
                <a:sym typeface="Symbol"/>
              </a:rPr>
              <a:t></a:t>
            </a:r>
            <a:r>
              <a:rPr lang="en-CA" sz="2200" baseline="-25000" dirty="0"/>
              <a:t>2</a:t>
            </a:r>
            <a:r>
              <a:rPr lang="en-CA" sz="2200" dirty="0"/>
              <a:t> </a:t>
            </a:r>
            <a:r>
              <a:rPr lang="en-CA" sz="2200" dirty="0" smtClean="0"/>
              <a:t>← </a:t>
            </a:r>
            <a:r>
              <a:rPr lang="en-CA" sz="2200" dirty="0"/>
              <a:t>GS and the hot </a:t>
            </a:r>
            <a:r>
              <a:rPr lang="en-CA" sz="2200" dirty="0" smtClean="0"/>
              <a:t>bands    2</a:t>
            </a:r>
            <a:r>
              <a:rPr lang="en-CA" sz="2200" dirty="0" smtClean="0">
                <a:sym typeface="Symbol"/>
              </a:rPr>
              <a:t></a:t>
            </a:r>
            <a:r>
              <a:rPr lang="en-CA" sz="2200" baseline="-25000" dirty="0"/>
              <a:t>2</a:t>
            </a:r>
            <a:r>
              <a:rPr lang="en-CA" sz="2200" dirty="0"/>
              <a:t> </a:t>
            </a:r>
            <a:r>
              <a:rPr lang="en-CA" sz="2200" dirty="0" smtClean="0"/>
              <a:t>← </a:t>
            </a:r>
            <a:r>
              <a:rPr lang="en-CA" sz="2200" dirty="0">
                <a:sym typeface="Symbol"/>
              </a:rPr>
              <a:t></a:t>
            </a:r>
            <a:r>
              <a:rPr lang="en-CA" sz="2200" baseline="-25000" dirty="0"/>
              <a:t>2</a:t>
            </a:r>
            <a:r>
              <a:rPr lang="en-CA" sz="2200" dirty="0"/>
              <a:t> </a:t>
            </a:r>
            <a:r>
              <a:rPr lang="en-CA" sz="2200" dirty="0" smtClean="0"/>
              <a:t>, </a:t>
            </a:r>
            <a:r>
              <a:rPr lang="en-CA" sz="2200" dirty="0" smtClean="0">
                <a:sym typeface="Symbol"/>
              </a:rPr>
              <a:t></a:t>
            </a:r>
            <a:r>
              <a:rPr lang="en-CA" sz="2200" baseline="-25000" dirty="0" smtClean="0"/>
              <a:t>4</a:t>
            </a:r>
            <a:r>
              <a:rPr lang="en-CA" sz="2200" dirty="0" smtClean="0"/>
              <a:t> </a:t>
            </a:r>
            <a:r>
              <a:rPr lang="en-CA" sz="2200" dirty="0"/>
              <a:t>← </a:t>
            </a:r>
            <a:r>
              <a:rPr lang="en-CA" sz="2200" dirty="0">
                <a:sym typeface="Symbol"/>
              </a:rPr>
              <a:t></a:t>
            </a:r>
            <a:r>
              <a:rPr lang="en-CA" sz="2200" baseline="-25000" dirty="0"/>
              <a:t>2</a:t>
            </a:r>
            <a:r>
              <a:rPr lang="en-CA" sz="2200" dirty="0"/>
              <a:t> </a:t>
            </a:r>
            <a:r>
              <a:rPr lang="en-CA" sz="2200" dirty="0" smtClean="0"/>
              <a:t>and 2</a:t>
            </a:r>
            <a:r>
              <a:rPr lang="en-CA" sz="2200" dirty="0" smtClean="0">
                <a:sym typeface="Symbol"/>
              </a:rPr>
              <a:t></a:t>
            </a:r>
            <a:r>
              <a:rPr lang="en-CA" sz="2200" baseline="-25000" dirty="0"/>
              <a:t>2</a:t>
            </a:r>
            <a:r>
              <a:rPr lang="en-CA" sz="2200" dirty="0"/>
              <a:t> </a:t>
            </a:r>
            <a:r>
              <a:rPr lang="en-CA" sz="2200" dirty="0" smtClean="0"/>
              <a:t>← </a:t>
            </a:r>
            <a:r>
              <a:rPr lang="en-CA" sz="2200" dirty="0" smtClean="0">
                <a:sym typeface="Symbol"/>
              </a:rPr>
              <a:t></a:t>
            </a:r>
            <a:r>
              <a:rPr lang="en-CA" sz="2200" baseline="-25000" dirty="0" smtClean="0"/>
              <a:t>4</a:t>
            </a:r>
            <a:r>
              <a:rPr lang="en-CA" sz="2200" dirty="0" smtClean="0"/>
              <a:t>. </a:t>
            </a:r>
          </a:p>
          <a:p>
            <a:pPr marL="285750" indent="-285750" algn="just">
              <a:buFont typeface="Wingdings" panose="05000000000000000000" pitchFamily="2" charset="2"/>
              <a:buChar char="Ø"/>
            </a:pPr>
            <a:r>
              <a:rPr lang="en-CA" sz="2200" dirty="0" smtClean="0"/>
              <a:t>Transitions </a:t>
            </a:r>
            <a:r>
              <a:rPr lang="en-CA" sz="2200" dirty="0"/>
              <a:t>up to J = </a:t>
            </a:r>
            <a:r>
              <a:rPr lang="en-CA" sz="2200" dirty="0" smtClean="0"/>
              <a:t>15 </a:t>
            </a:r>
            <a:r>
              <a:rPr lang="en-CA" sz="2200" dirty="0"/>
              <a:t>have been identified and fitted, together with the rotation-inversion transition in all the excited states, using of a computer program based on an effective Hamiltonian which takes into account all symmetry allowed interactions between and within the excited states.</a:t>
            </a:r>
          </a:p>
          <a:p>
            <a:pPr marL="285750" indent="-285750" algn="just">
              <a:buFont typeface="Wingdings" panose="05000000000000000000" pitchFamily="2" charset="2"/>
              <a:buChar char="Ø"/>
            </a:pPr>
            <a:r>
              <a:rPr lang="en-CA" sz="2200" dirty="0"/>
              <a:t>About 6300 transitions have been observed, 5700 of these have been so far retained in the fit.</a:t>
            </a:r>
          </a:p>
          <a:p>
            <a:pPr algn="just"/>
            <a:endParaRPr lang="en-US" sz="2200"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6800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9800" y="228600"/>
            <a:ext cx="3983655" cy="523220"/>
          </a:xfrm>
          <a:prstGeom prst="rect">
            <a:avLst/>
          </a:prstGeom>
          <a:noFill/>
        </p:spPr>
        <p:txBody>
          <a:bodyPr wrap="none" lIns="91271" tIns="45635" rIns="91271" bIns="45635" rtlCol="0">
            <a:spAutoFit/>
          </a:bodyPr>
          <a:lstStyle/>
          <a:p>
            <a:r>
              <a:rPr lang="en-US" sz="2800" b="1" dirty="0">
                <a:solidFill>
                  <a:srgbClr val="C00000"/>
                </a:solidFill>
              </a:rPr>
              <a:t>Overview of Presentation</a:t>
            </a:r>
          </a:p>
        </p:txBody>
      </p:sp>
      <p:sp>
        <p:nvSpPr>
          <p:cNvPr id="3" name="TextBox 2"/>
          <p:cNvSpPr txBox="1"/>
          <p:nvPr/>
        </p:nvSpPr>
        <p:spPr>
          <a:xfrm>
            <a:off x="381028" y="1295400"/>
            <a:ext cx="8534401" cy="4539020"/>
          </a:xfrm>
          <a:prstGeom prst="rect">
            <a:avLst/>
          </a:prstGeom>
          <a:noFill/>
        </p:spPr>
        <p:txBody>
          <a:bodyPr wrap="square" lIns="91271" tIns="45635" rIns="91271" bIns="45635" rtlCol="0">
            <a:spAutoFit/>
          </a:bodyPr>
          <a:lstStyle/>
          <a:p>
            <a:pPr marL="342265" indent="-342265">
              <a:lnSpc>
                <a:spcPct val="150000"/>
              </a:lnSpc>
              <a:buAutoNum type="arabicPeriod"/>
            </a:pPr>
            <a:r>
              <a:rPr lang="en-US" sz="2800" dirty="0"/>
              <a:t>Motivation for this spectroscopic study and the current status of knowledge</a:t>
            </a:r>
          </a:p>
          <a:p>
            <a:pPr marL="342265" indent="-342265">
              <a:lnSpc>
                <a:spcPct val="150000"/>
              </a:lnSpc>
              <a:buAutoNum type="arabicPeriod"/>
            </a:pPr>
            <a:r>
              <a:rPr lang="en-US" sz="2800" dirty="0"/>
              <a:t>Experimental Details</a:t>
            </a:r>
          </a:p>
          <a:p>
            <a:pPr marL="342265" indent="-342265">
              <a:lnSpc>
                <a:spcPct val="150000"/>
              </a:lnSpc>
              <a:buAutoNum type="arabicPeriod"/>
            </a:pPr>
            <a:r>
              <a:rPr lang="en-US" sz="2800" dirty="0"/>
              <a:t>Spectroscopic analysis</a:t>
            </a:r>
          </a:p>
          <a:p>
            <a:pPr marL="342265" indent="-342265">
              <a:lnSpc>
                <a:spcPct val="150000"/>
              </a:lnSpc>
              <a:buAutoNum type="arabicPeriod"/>
            </a:pPr>
            <a:r>
              <a:rPr lang="en-US" sz="2800" dirty="0"/>
              <a:t>Data interpretation and comparisons with other studies</a:t>
            </a:r>
          </a:p>
          <a:p>
            <a:pPr marL="342265" indent="-342265">
              <a:lnSpc>
                <a:spcPct val="150000"/>
              </a:lnSpc>
              <a:buAutoNum type="arabicPeriod"/>
            </a:pPr>
            <a:r>
              <a:rPr lang="en-US" sz="2800" dirty="0"/>
              <a:t>Conclusions and directions for future work</a:t>
            </a:r>
          </a:p>
          <a:p>
            <a:pPr marL="342265" indent="-342265">
              <a:lnSpc>
                <a:spcPct val="150000"/>
              </a:lnSpc>
              <a:buAutoNum type="arabicPeriod"/>
            </a:pPr>
            <a:r>
              <a:rPr lang="en-US" sz="2800" dirty="0"/>
              <a:t>Acknowledgements</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82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108" y="1066800"/>
            <a:ext cx="8879491" cy="4154984"/>
          </a:xfrm>
          <a:prstGeom prst="rect">
            <a:avLst/>
          </a:prstGeom>
        </p:spPr>
        <p:txBody>
          <a:bodyPr wrap="square">
            <a:spAutoFit/>
          </a:bodyPr>
          <a:lstStyle/>
          <a:p>
            <a:pPr algn="just">
              <a:buFont typeface="Wingdings" panose="05000000000000000000" pitchFamily="2" charset="2"/>
              <a:buChar char="Ø"/>
            </a:pPr>
            <a:r>
              <a:rPr lang="en-CA" sz="2400" dirty="0" smtClean="0"/>
              <a:t>Transmission </a:t>
            </a:r>
            <a:r>
              <a:rPr lang="en-CA" sz="2400" dirty="0"/>
              <a:t>spectra </a:t>
            </a:r>
            <a:r>
              <a:rPr lang="en-CA" sz="2400" dirty="0" smtClean="0"/>
              <a:t>in spectral </a:t>
            </a:r>
            <a:r>
              <a:rPr lang="en-CA" sz="2400" dirty="0"/>
              <a:t>range 60 – 2085 </a:t>
            </a:r>
            <a:r>
              <a:rPr lang="en-CA" sz="2400" dirty="0" smtClean="0"/>
              <a:t>cm</a:t>
            </a:r>
            <a:r>
              <a:rPr lang="en-US" sz="2400" baseline="30000" dirty="0"/>
              <a:t>-1</a:t>
            </a:r>
            <a:r>
              <a:rPr lang="en-CA" sz="2400" dirty="0" smtClean="0"/>
              <a:t> have been analyzed and the results for molecular constants  are presented grouped by bands.</a:t>
            </a:r>
          </a:p>
          <a:p>
            <a:pPr algn="just">
              <a:buFont typeface="Wingdings" panose="05000000000000000000" pitchFamily="2" charset="2"/>
              <a:buChar char="Ø"/>
            </a:pPr>
            <a:endParaRPr lang="en-CA" sz="2400" dirty="0" smtClean="0"/>
          </a:p>
          <a:p>
            <a:pPr algn="just">
              <a:buFont typeface="Wingdings" panose="05000000000000000000" pitchFamily="2" charset="2"/>
              <a:buChar char="Ø"/>
            </a:pPr>
            <a:r>
              <a:rPr lang="en-CA" sz="2400" dirty="0" smtClean="0"/>
              <a:t> We </a:t>
            </a:r>
            <a:r>
              <a:rPr lang="en-CA" sz="2400" dirty="0"/>
              <a:t>were also able to determine several molecular </a:t>
            </a:r>
            <a:r>
              <a:rPr lang="en-CA" sz="2400" dirty="0" smtClean="0"/>
              <a:t>constants, among </a:t>
            </a:r>
            <a:r>
              <a:rPr lang="en-CA" sz="2400" dirty="0"/>
              <a:t>them are the rotational constant C and centrifugal distortion </a:t>
            </a:r>
            <a:r>
              <a:rPr lang="en-CA" sz="2400" dirty="0" err="1"/>
              <a:t>D</a:t>
            </a:r>
            <a:r>
              <a:rPr lang="en-CA" sz="2400" baseline="-25000" dirty="0" err="1"/>
              <a:t>k</a:t>
            </a:r>
            <a:r>
              <a:rPr lang="en-CA" sz="2400" baseline="-25000" dirty="0"/>
              <a:t> </a:t>
            </a:r>
            <a:r>
              <a:rPr lang="en-CA" sz="2400" dirty="0"/>
              <a:t>and </a:t>
            </a:r>
            <a:r>
              <a:rPr lang="en-CA" sz="2400" dirty="0" err="1"/>
              <a:t>H</a:t>
            </a:r>
            <a:r>
              <a:rPr lang="en-CA" sz="2400" baseline="-25000" dirty="0" err="1"/>
              <a:t>k</a:t>
            </a:r>
            <a:r>
              <a:rPr lang="en-CA" sz="2400" baseline="-25000" dirty="0"/>
              <a:t> </a:t>
            </a:r>
            <a:r>
              <a:rPr lang="en-CA" sz="2400" dirty="0"/>
              <a:t>parameters</a:t>
            </a:r>
            <a:r>
              <a:rPr lang="en-CA" sz="2400" dirty="0" smtClean="0"/>
              <a:t>.</a:t>
            </a:r>
          </a:p>
          <a:p>
            <a:pPr algn="just">
              <a:buFont typeface="Wingdings" panose="05000000000000000000" pitchFamily="2" charset="2"/>
              <a:buChar char="Ø"/>
            </a:pPr>
            <a:endParaRPr lang="en-CA" sz="2400" dirty="0" smtClean="0"/>
          </a:p>
          <a:p>
            <a:pPr algn="just">
              <a:buFont typeface="Wingdings" panose="05000000000000000000" pitchFamily="2" charset="2"/>
              <a:buChar char="Ø"/>
            </a:pPr>
            <a:r>
              <a:rPr lang="en-CA" sz="2400" dirty="0" smtClean="0"/>
              <a:t>Currently we are retrieving intensities for the newly assigned transitions. Of special interest are the observed forbidden transitions.</a:t>
            </a:r>
          </a:p>
          <a:p>
            <a:pPr algn="just"/>
            <a:r>
              <a:rPr lang="en-CA" sz="2400" dirty="0" smtClean="0"/>
              <a:t> </a:t>
            </a:r>
            <a:endParaRPr lang="en-CA" sz="2400" dirty="0"/>
          </a:p>
        </p:txBody>
      </p:sp>
      <p:sp>
        <p:nvSpPr>
          <p:cNvPr id="3" name="Rectangle 2"/>
          <p:cNvSpPr/>
          <p:nvPr/>
        </p:nvSpPr>
        <p:spPr>
          <a:xfrm>
            <a:off x="2250102" y="152400"/>
            <a:ext cx="3541098" cy="769441"/>
          </a:xfrm>
          <a:prstGeom prst="rect">
            <a:avLst/>
          </a:prstGeom>
        </p:spPr>
        <p:txBody>
          <a:bodyPr wrap="none">
            <a:spAutoFit/>
          </a:bodyPr>
          <a:lstStyle/>
          <a:p>
            <a:r>
              <a:rPr lang="en-CA" sz="2200" b="1" dirty="0" smtClean="0">
                <a:solidFill>
                  <a:srgbClr val="C00000"/>
                </a:solidFill>
              </a:rPr>
              <a:t>Conclusions and Directions </a:t>
            </a:r>
          </a:p>
          <a:p>
            <a:pPr algn="ctr"/>
            <a:r>
              <a:rPr lang="en-CA" sz="2200" b="1" dirty="0" smtClean="0">
                <a:solidFill>
                  <a:srgbClr val="C00000"/>
                </a:solidFill>
              </a:rPr>
              <a:t>for Future Work</a:t>
            </a:r>
            <a:endParaRPr lang="en-US" sz="2200" b="1" dirty="0">
              <a:solidFill>
                <a:srgbClr val="C0000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6038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8225" y="990600"/>
            <a:ext cx="8656320" cy="3169927"/>
          </a:xfrm>
          <a:prstGeom prst="rect">
            <a:avLst/>
          </a:prstGeom>
          <a:noFill/>
        </p:spPr>
        <p:txBody>
          <a:bodyPr wrap="square" lIns="91271" tIns="45635" rIns="91271" bIns="45635">
            <a:spAutoFit/>
          </a:bodyPr>
          <a:lstStyle/>
          <a:p>
            <a:pPr algn="just"/>
            <a:r>
              <a:rPr lang="en-CA" altLang="en-US" sz="2000" dirty="0">
                <a:ea typeface="Cambria Math" panose="02040503050406030204" pitchFamily="18" charset="0"/>
                <a:cs typeface="Arial" panose="020B0604020202020204" pitchFamily="34" charset="0"/>
              </a:rPr>
              <a:t>[1] S. Yu, J.C. Pearson, B.J. </a:t>
            </a:r>
            <a:r>
              <a:rPr lang="en-CA" altLang="en-US" sz="2000" dirty="0" err="1">
                <a:ea typeface="Cambria Math" panose="02040503050406030204" pitchFamily="18" charset="0"/>
                <a:cs typeface="Arial" panose="020B0604020202020204" pitchFamily="34" charset="0"/>
              </a:rPr>
              <a:t>Drouin</a:t>
            </a:r>
            <a:r>
              <a:rPr lang="en-CA" altLang="en-US" sz="2000" dirty="0">
                <a:ea typeface="Cambria Math" panose="02040503050406030204" pitchFamily="18" charset="0"/>
                <a:cs typeface="Arial" panose="020B0604020202020204" pitchFamily="34" charset="0"/>
              </a:rPr>
              <a:t>, K. Sung. O. </a:t>
            </a:r>
            <a:r>
              <a:rPr lang="en-CA" altLang="en-US" sz="2000" dirty="0" err="1">
                <a:ea typeface="Cambria Math" panose="02040503050406030204" pitchFamily="18" charset="0"/>
                <a:cs typeface="Arial" panose="020B0604020202020204" pitchFamily="34" charset="0"/>
              </a:rPr>
              <a:t>Pirali</a:t>
            </a:r>
            <a:r>
              <a:rPr lang="en-CA" altLang="en-US" sz="2000" dirty="0">
                <a:ea typeface="Cambria Math" panose="02040503050406030204" pitchFamily="18" charset="0"/>
                <a:cs typeface="Arial" panose="020B0604020202020204" pitchFamily="34" charset="0"/>
              </a:rPr>
              <a:t>, M. </a:t>
            </a:r>
            <a:r>
              <a:rPr lang="en-CA" altLang="en-US" sz="2000" dirty="0" err="1">
                <a:ea typeface="Cambria Math" panose="02040503050406030204" pitchFamily="18" charset="0"/>
                <a:cs typeface="Arial" panose="020B0604020202020204" pitchFamily="34" charset="0"/>
              </a:rPr>
              <a:t>Vervloet</a:t>
            </a:r>
            <a:r>
              <a:rPr lang="en-CA" altLang="en-US" sz="2000" dirty="0">
                <a:ea typeface="Cambria Math" panose="02040503050406030204" pitchFamily="18" charset="0"/>
                <a:cs typeface="Arial" panose="020B0604020202020204" pitchFamily="34" charset="0"/>
              </a:rPr>
              <a:t>, M.-A. Martin-</a:t>
            </a:r>
            <a:r>
              <a:rPr lang="en-CA" altLang="en-US" sz="2000" dirty="0" err="1">
                <a:ea typeface="Cambria Math" panose="02040503050406030204" pitchFamily="18" charset="0"/>
                <a:cs typeface="Arial" panose="020B0604020202020204" pitchFamily="34" charset="0"/>
              </a:rPr>
              <a:t>Droumel</a:t>
            </a:r>
            <a:r>
              <a:rPr lang="en-CA" altLang="en-US" sz="2000" dirty="0">
                <a:ea typeface="Cambria Math" panose="02040503050406030204" pitchFamily="18" charset="0"/>
                <a:cs typeface="Arial" panose="020B0604020202020204" pitchFamily="34" charset="0"/>
              </a:rPr>
              <a:t>, C.P. </a:t>
            </a:r>
            <a:r>
              <a:rPr lang="en-CA" altLang="en-US" sz="2000" dirty="0" err="1">
                <a:ea typeface="Cambria Math" panose="02040503050406030204" pitchFamily="18" charset="0"/>
                <a:cs typeface="Arial" panose="020B0604020202020204" pitchFamily="34" charset="0"/>
              </a:rPr>
              <a:t>Endres</a:t>
            </a:r>
            <a:r>
              <a:rPr lang="en-CA" altLang="en-US" sz="2000" dirty="0">
                <a:ea typeface="Cambria Math" panose="02040503050406030204" pitchFamily="18" charset="0"/>
                <a:cs typeface="Arial" panose="020B0604020202020204" pitchFamily="34" charset="0"/>
              </a:rPr>
              <a:t>, T. </a:t>
            </a:r>
            <a:r>
              <a:rPr lang="en-CA" altLang="en-US" sz="2000" dirty="0" err="1">
                <a:ea typeface="Cambria Math" panose="02040503050406030204" pitchFamily="18" charset="0"/>
                <a:cs typeface="Arial" panose="020B0604020202020204" pitchFamily="34" charset="0"/>
              </a:rPr>
              <a:t>Shiraiashi</a:t>
            </a:r>
            <a:r>
              <a:rPr lang="en-CA" altLang="en-US" sz="2000" dirty="0">
                <a:ea typeface="Cambria Math" panose="02040503050406030204" pitchFamily="18" charset="0"/>
                <a:cs typeface="Arial" panose="020B0604020202020204" pitchFamily="34" charset="0"/>
              </a:rPr>
              <a:t>, K. Kobayashi, F. Matsushima</a:t>
            </a:r>
            <a:r>
              <a:rPr lang="en-CA" altLang="en-US" sz="2000" i="1" dirty="0">
                <a:ea typeface="Cambria Math" panose="02040503050406030204" pitchFamily="18" charset="0"/>
                <a:cs typeface="Arial" panose="020B0604020202020204" pitchFamily="34" charset="0"/>
              </a:rPr>
              <a:t>, </a:t>
            </a:r>
            <a:r>
              <a:rPr lang="en-CA" altLang="en-US" sz="2000" i="1" dirty="0" err="1">
                <a:ea typeface="Cambria Math" panose="02040503050406030204" pitchFamily="18" charset="0"/>
                <a:cs typeface="Arial" panose="020B0604020202020204" pitchFamily="34" charset="0"/>
              </a:rPr>
              <a:t>Submillimeter</a:t>
            </a:r>
            <a:r>
              <a:rPr lang="en-CA" altLang="en-US" sz="2000" i="1" dirty="0">
                <a:ea typeface="Cambria Math" panose="02040503050406030204" pitchFamily="18" charset="0"/>
                <a:cs typeface="Arial" panose="020B0604020202020204" pitchFamily="34" charset="0"/>
              </a:rPr>
              <a:t>-wave and far-infrared spectroscopy of high-J transitions of the ground and </a:t>
            </a:r>
            <a:r>
              <a:rPr lang="en-CA" altLang="en-US" sz="2000" i="1" dirty="0">
                <a:ea typeface="Cambria Math" panose="02040503050406030204" pitchFamily="18" charset="0"/>
                <a:cs typeface="Arial" panose="020B0604020202020204" pitchFamily="34" charset="0"/>
                <a:sym typeface="Symbol"/>
              </a:rPr>
              <a:t></a:t>
            </a:r>
            <a:r>
              <a:rPr lang="en-CA" altLang="en-US" sz="2000" i="1" baseline="-25000" dirty="0">
                <a:ea typeface="Cambria Math" panose="02040503050406030204" pitchFamily="18" charset="0"/>
                <a:cs typeface="Arial" panose="020B0604020202020204" pitchFamily="34" charset="0"/>
                <a:sym typeface="Symbol"/>
              </a:rPr>
              <a:t>2</a:t>
            </a:r>
            <a:r>
              <a:rPr lang="en-CA" altLang="en-US" sz="2000" i="1" dirty="0">
                <a:ea typeface="Cambria Math" panose="02040503050406030204" pitchFamily="18" charset="0"/>
                <a:cs typeface="Arial" panose="020B0604020202020204" pitchFamily="34" charset="0"/>
              </a:rPr>
              <a:t>=1 states of ammonia,</a:t>
            </a:r>
            <a:r>
              <a:rPr lang="en-CA" altLang="en-US" sz="2000" dirty="0">
                <a:ea typeface="Cambria Math" panose="02040503050406030204" pitchFamily="18" charset="0"/>
                <a:cs typeface="Arial" panose="020B0604020202020204" pitchFamily="34" charset="0"/>
              </a:rPr>
              <a:t> J. Chem. Phys. </a:t>
            </a:r>
            <a:r>
              <a:rPr lang="en-CA" altLang="en-US" sz="2000" b="1" dirty="0">
                <a:ea typeface="Cambria Math" panose="02040503050406030204" pitchFamily="18" charset="0"/>
                <a:cs typeface="Arial" panose="020B0604020202020204" pitchFamily="34" charset="0"/>
              </a:rPr>
              <a:t>133</a:t>
            </a:r>
            <a:r>
              <a:rPr lang="en-CA" altLang="en-US" sz="2000" dirty="0">
                <a:ea typeface="Cambria Math" panose="02040503050406030204" pitchFamily="18" charset="0"/>
                <a:cs typeface="Arial" panose="020B0604020202020204" pitchFamily="34" charset="0"/>
              </a:rPr>
              <a:t> 174317 (2010).</a:t>
            </a:r>
          </a:p>
          <a:p>
            <a:pPr algn="just"/>
            <a:r>
              <a:rPr lang="en-CA" altLang="en-US" sz="2000" dirty="0" smtClean="0">
                <a:ea typeface="Cambria Math" panose="02040503050406030204" pitchFamily="18" charset="0"/>
                <a:cs typeface="Arial" panose="020B0604020202020204" pitchFamily="34" charset="0"/>
              </a:rPr>
              <a:t>[</a:t>
            </a:r>
            <a:r>
              <a:rPr lang="en-CA" altLang="en-US" sz="2000" dirty="0">
                <a:ea typeface="Cambria Math" panose="02040503050406030204" pitchFamily="18" charset="0"/>
                <a:cs typeface="Arial" panose="020B0604020202020204" pitchFamily="34" charset="0"/>
              </a:rPr>
              <a:t>2</a:t>
            </a:r>
            <a:r>
              <a:rPr lang="en-CA" altLang="en-US" sz="2000" dirty="0" smtClean="0">
                <a:ea typeface="Cambria Math" panose="02040503050406030204" pitchFamily="18" charset="0"/>
                <a:cs typeface="Arial" panose="020B0604020202020204" pitchFamily="34" charset="0"/>
              </a:rPr>
              <a:t>] M</a:t>
            </a:r>
            <a:r>
              <a:rPr lang="en-CA" altLang="en-US" sz="2000" dirty="0">
                <a:ea typeface="Cambria Math" panose="02040503050406030204" pitchFamily="18" charset="0"/>
                <a:cs typeface="Arial" panose="020B0604020202020204" pitchFamily="34" charset="0"/>
              </a:rPr>
              <a:t>. </a:t>
            </a:r>
            <a:r>
              <a:rPr lang="en-CA" altLang="en-US" sz="2000" dirty="0" err="1">
                <a:ea typeface="Cambria Math" panose="02040503050406030204" pitchFamily="18" charset="0"/>
                <a:cs typeface="Arial" panose="020B0604020202020204" pitchFamily="34" charset="0"/>
              </a:rPr>
              <a:t>Carlotti</a:t>
            </a:r>
            <a:r>
              <a:rPr lang="en-CA" altLang="en-US" sz="2000" dirty="0">
                <a:ea typeface="Cambria Math" panose="02040503050406030204" pitchFamily="18" charset="0"/>
                <a:cs typeface="Arial" panose="020B0604020202020204" pitchFamily="34" charset="0"/>
              </a:rPr>
              <a:t>, A. </a:t>
            </a:r>
            <a:r>
              <a:rPr lang="en-CA" altLang="en-US" sz="2000" dirty="0" err="1">
                <a:ea typeface="Cambria Math" panose="02040503050406030204" pitchFamily="18" charset="0"/>
                <a:cs typeface="Arial" panose="020B0604020202020204" pitchFamily="34" charset="0"/>
              </a:rPr>
              <a:t>Trombetti</a:t>
            </a:r>
            <a:r>
              <a:rPr lang="en-CA" altLang="en-US" sz="2000" dirty="0">
                <a:ea typeface="Cambria Math" panose="02040503050406030204" pitchFamily="18" charset="0"/>
                <a:cs typeface="Arial" panose="020B0604020202020204" pitchFamily="34" charset="0"/>
              </a:rPr>
              <a:t>, B. </a:t>
            </a:r>
            <a:r>
              <a:rPr lang="en-CA" altLang="en-US" sz="2000" dirty="0" err="1">
                <a:ea typeface="Cambria Math" panose="02040503050406030204" pitchFamily="18" charset="0"/>
                <a:cs typeface="Arial" panose="020B0604020202020204" pitchFamily="34" charset="0"/>
              </a:rPr>
              <a:t>Velino</a:t>
            </a:r>
            <a:r>
              <a:rPr lang="en-CA" altLang="en-US" sz="2000" dirty="0">
                <a:ea typeface="Cambria Math" panose="02040503050406030204" pitchFamily="18" charset="0"/>
                <a:cs typeface="Arial" panose="020B0604020202020204" pitchFamily="34" charset="0"/>
              </a:rPr>
              <a:t>, J. </a:t>
            </a:r>
            <a:r>
              <a:rPr lang="en-CA" altLang="en-US" sz="2000" dirty="0" err="1">
                <a:ea typeface="Cambria Math" panose="02040503050406030204" pitchFamily="18" charset="0"/>
                <a:cs typeface="Arial" panose="020B0604020202020204" pitchFamily="34" charset="0"/>
              </a:rPr>
              <a:t>Vrbancich</a:t>
            </a:r>
            <a:r>
              <a:rPr lang="en-CA" altLang="en-US" sz="2000" dirty="0">
                <a:ea typeface="Cambria Math" panose="02040503050406030204" pitchFamily="18" charset="0"/>
                <a:cs typeface="Arial" panose="020B0604020202020204" pitchFamily="34" charset="0"/>
              </a:rPr>
              <a:t>, </a:t>
            </a:r>
            <a:r>
              <a:rPr lang="en-CA" altLang="en-US" sz="2000" i="1" dirty="0">
                <a:ea typeface="Cambria Math" panose="02040503050406030204" pitchFamily="18" charset="0"/>
                <a:cs typeface="Arial" panose="020B0604020202020204" pitchFamily="34" charset="0"/>
              </a:rPr>
              <a:t>The rotation-</a:t>
            </a:r>
            <a:r>
              <a:rPr lang="en-CA" altLang="en-US" sz="2000" i="1" dirty="0" err="1">
                <a:ea typeface="Cambria Math" panose="02040503050406030204" pitchFamily="18" charset="0"/>
                <a:cs typeface="Arial" panose="020B0604020202020204" pitchFamily="34" charset="0"/>
              </a:rPr>
              <a:t>invesion</a:t>
            </a:r>
            <a:r>
              <a:rPr lang="en-CA" altLang="en-US" sz="2000" i="1" dirty="0">
                <a:ea typeface="Cambria Math" panose="02040503050406030204" pitchFamily="18" charset="0"/>
                <a:cs typeface="Arial" panose="020B0604020202020204" pitchFamily="34" charset="0"/>
              </a:rPr>
              <a:t> spectrum of </a:t>
            </a:r>
            <a:r>
              <a:rPr lang="en-CA" altLang="en-US" sz="2000" i="1" baseline="30000" dirty="0" smtClean="0">
                <a:ea typeface="Cambria Math" panose="02040503050406030204" pitchFamily="18" charset="0"/>
                <a:cs typeface="Arial" panose="020B0604020202020204" pitchFamily="34" charset="0"/>
              </a:rPr>
              <a:t>15</a:t>
            </a:r>
            <a:r>
              <a:rPr lang="en-CA" altLang="en-US" sz="2000" i="1" dirty="0" smtClean="0">
                <a:ea typeface="Cambria Math" panose="02040503050406030204" pitchFamily="18" charset="0"/>
                <a:cs typeface="Arial" panose="020B0604020202020204" pitchFamily="34" charset="0"/>
              </a:rPr>
              <a:t>NH</a:t>
            </a:r>
            <a:r>
              <a:rPr lang="en-CA" altLang="en-US" sz="2000" i="1" baseline="-25000" dirty="0" smtClean="0">
                <a:ea typeface="Cambria Math" panose="02040503050406030204" pitchFamily="18" charset="0"/>
                <a:cs typeface="Arial" panose="020B0604020202020204" pitchFamily="34" charset="0"/>
              </a:rPr>
              <a:t>3</a:t>
            </a:r>
            <a:r>
              <a:rPr lang="en-CA" altLang="en-US" sz="2000" dirty="0">
                <a:ea typeface="Cambria Math" panose="02040503050406030204" pitchFamily="18" charset="0"/>
                <a:cs typeface="Arial" panose="020B0604020202020204" pitchFamily="34" charset="0"/>
              </a:rPr>
              <a:t>, J. Mol. </a:t>
            </a:r>
            <a:r>
              <a:rPr lang="en-CA" altLang="en-US" sz="2000" dirty="0" err="1">
                <a:ea typeface="Cambria Math" panose="02040503050406030204" pitchFamily="18" charset="0"/>
                <a:cs typeface="Arial" panose="020B0604020202020204" pitchFamily="34" charset="0"/>
              </a:rPr>
              <a:t>Spectrosc</a:t>
            </a:r>
            <a:r>
              <a:rPr lang="en-CA" altLang="en-US" sz="2000" dirty="0">
                <a:ea typeface="Cambria Math" panose="02040503050406030204" pitchFamily="18" charset="0"/>
                <a:cs typeface="Arial" panose="020B0604020202020204" pitchFamily="34" charset="0"/>
              </a:rPr>
              <a:t>. </a:t>
            </a:r>
            <a:r>
              <a:rPr lang="en-CA" altLang="en-US" sz="2000" b="1" dirty="0">
                <a:ea typeface="Cambria Math" panose="02040503050406030204" pitchFamily="18" charset="0"/>
                <a:cs typeface="Arial" panose="020B0604020202020204" pitchFamily="34" charset="0"/>
              </a:rPr>
              <a:t>83</a:t>
            </a:r>
            <a:r>
              <a:rPr lang="en-CA" altLang="en-US" sz="2000" dirty="0">
                <a:ea typeface="Cambria Math" panose="02040503050406030204" pitchFamily="18" charset="0"/>
                <a:cs typeface="Arial" panose="020B0604020202020204" pitchFamily="34" charset="0"/>
              </a:rPr>
              <a:t> 401 (1980).</a:t>
            </a:r>
          </a:p>
          <a:p>
            <a:pPr algn="just"/>
            <a:r>
              <a:rPr lang="en-CA" altLang="en-US" sz="2000" dirty="0" smtClean="0">
                <a:ea typeface="Cambria Math" panose="02040503050406030204" pitchFamily="18" charset="0"/>
                <a:cs typeface="Arial" panose="020B0604020202020204" pitchFamily="34" charset="0"/>
              </a:rPr>
              <a:t>[3] S</a:t>
            </a:r>
            <a:r>
              <a:rPr lang="en-CA" altLang="en-US" sz="2000" dirty="0">
                <a:ea typeface="Cambria Math" panose="02040503050406030204" pitchFamily="18" charset="0"/>
                <a:cs typeface="Arial" panose="020B0604020202020204" pitchFamily="34" charset="0"/>
              </a:rPr>
              <a:t>. Urban, S. Klee and K.M.T. Yamada, </a:t>
            </a:r>
            <a:r>
              <a:rPr lang="en-CA" altLang="en-US" sz="2000" i="1" dirty="0">
                <a:ea typeface="Cambria Math" panose="02040503050406030204" pitchFamily="18" charset="0"/>
                <a:cs typeface="Arial" panose="020B0604020202020204" pitchFamily="34" charset="0"/>
              </a:rPr>
              <a:t>Ground-state </a:t>
            </a:r>
            <a:r>
              <a:rPr lang="en-CA" altLang="en-US" sz="2000" i="1" dirty="0" err="1">
                <a:ea typeface="Cambria Math" panose="02040503050406030204" pitchFamily="18" charset="0"/>
                <a:cs typeface="Arial" panose="020B0604020202020204" pitchFamily="34" charset="0"/>
              </a:rPr>
              <a:t>ro</a:t>
            </a:r>
            <a:r>
              <a:rPr lang="en-CA" altLang="en-US" sz="2000" i="1" dirty="0">
                <a:ea typeface="Cambria Math" panose="02040503050406030204" pitchFamily="18" charset="0"/>
                <a:cs typeface="Arial" panose="020B0604020202020204" pitchFamily="34" charset="0"/>
              </a:rPr>
              <a:t>-inversional transitions of (NH3)-N-15 in the far-infrared region</a:t>
            </a:r>
            <a:r>
              <a:rPr lang="en-CA" altLang="en-US" sz="2000" dirty="0">
                <a:ea typeface="Cambria Math" panose="02040503050406030204" pitchFamily="18" charset="0"/>
                <a:cs typeface="Arial" panose="020B0604020202020204" pitchFamily="34" charset="0"/>
              </a:rPr>
              <a:t>, J. Mol. </a:t>
            </a:r>
            <a:r>
              <a:rPr lang="en-CA" altLang="en-US" sz="2000" dirty="0" err="1">
                <a:ea typeface="Cambria Math" panose="02040503050406030204" pitchFamily="18" charset="0"/>
                <a:cs typeface="Arial" panose="020B0604020202020204" pitchFamily="34" charset="0"/>
              </a:rPr>
              <a:t>Spectrosc</a:t>
            </a:r>
            <a:r>
              <a:rPr lang="en-CA" altLang="en-US" sz="2000" dirty="0">
                <a:ea typeface="Cambria Math" panose="02040503050406030204" pitchFamily="18" charset="0"/>
                <a:cs typeface="Arial" panose="020B0604020202020204" pitchFamily="34" charset="0"/>
              </a:rPr>
              <a:t>. 168 384 (1994).</a:t>
            </a:r>
          </a:p>
          <a:p>
            <a:pPr algn="just"/>
            <a:r>
              <a:rPr lang="en-CA" altLang="en-US" sz="2000" dirty="0" smtClean="0">
                <a:ea typeface="Cambria Math" panose="02040503050406030204" pitchFamily="18" charset="0"/>
                <a:cs typeface="Arial" panose="020B0604020202020204" pitchFamily="34" charset="0"/>
              </a:rPr>
              <a:t>[4] G</a:t>
            </a:r>
            <a:r>
              <a:rPr lang="en-CA" altLang="en-US" sz="2000" dirty="0">
                <a:ea typeface="Cambria Math" panose="02040503050406030204" pitchFamily="18" charset="0"/>
                <a:cs typeface="Arial" panose="020B0604020202020204" pitchFamily="34" charset="0"/>
              </a:rPr>
              <a:t>. Di. </a:t>
            </a:r>
            <a:r>
              <a:rPr lang="en-CA" altLang="en-US" sz="2000" dirty="0" err="1">
                <a:ea typeface="Cambria Math" panose="02040503050406030204" pitchFamily="18" charset="0"/>
                <a:cs typeface="Arial" panose="020B0604020202020204" pitchFamily="34" charset="0"/>
              </a:rPr>
              <a:t>Lonardo</a:t>
            </a:r>
            <a:r>
              <a:rPr lang="en-CA" altLang="en-US" sz="2000" dirty="0">
                <a:ea typeface="Cambria Math" panose="02040503050406030204" pitchFamily="18" charset="0"/>
                <a:cs typeface="Arial" panose="020B0604020202020204" pitchFamily="34" charset="0"/>
              </a:rPr>
              <a:t>, L. </a:t>
            </a:r>
            <a:r>
              <a:rPr lang="en-CA" altLang="en-US" sz="2000" dirty="0" err="1" smtClean="0">
                <a:ea typeface="Cambria Math" panose="02040503050406030204" pitchFamily="18" charset="0"/>
                <a:cs typeface="Arial" panose="020B0604020202020204" pitchFamily="34" charset="0"/>
              </a:rPr>
              <a:t>Fusina</a:t>
            </a:r>
            <a:r>
              <a:rPr lang="en-CA" altLang="en-US" sz="2000" dirty="0" smtClean="0">
                <a:ea typeface="Cambria Math" panose="02040503050406030204" pitchFamily="18" charset="0"/>
                <a:cs typeface="Arial" panose="020B0604020202020204" pitchFamily="34" charset="0"/>
              </a:rPr>
              <a:t>, </a:t>
            </a:r>
            <a:r>
              <a:rPr lang="en-CA" altLang="en-US" sz="2000" dirty="0">
                <a:ea typeface="Cambria Math" panose="02040503050406030204" pitchFamily="18" charset="0"/>
                <a:cs typeface="Arial" panose="020B0604020202020204" pitchFamily="34" charset="0"/>
              </a:rPr>
              <a:t>A. </a:t>
            </a:r>
            <a:r>
              <a:rPr lang="en-CA" altLang="en-US" sz="2000" dirty="0" err="1">
                <a:ea typeface="Cambria Math" panose="02040503050406030204" pitchFamily="18" charset="0"/>
                <a:cs typeface="Arial" panose="020B0604020202020204" pitchFamily="34" charset="0"/>
              </a:rPr>
              <a:t>Trombetti</a:t>
            </a:r>
            <a:r>
              <a:rPr lang="en-CA" altLang="en-US" sz="2000" dirty="0">
                <a:ea typeface="Cambria Math" panose="02040503050406030204" pitchFamily="18" charset="0"/>
                <a:cs typeface="Arial" panose="020B0604020202020204" pitchFamily="34" charset="0"/>
              </a:rPr>
              <a:t>, </a:t>
            </a:r>
            <a:r>
              <a:rPr lang="en-CA" altLang="en-US" sz="2000" dirty="0" smtClean="0">
                <a:ea typeface="Cambria Math" panose="02040503050406030204" pitchFamily="18" charset="0"/>
                <a:cs typeface="Arial" panose="020B0604020202020204" pitchFamily="34" charset="0"/>
              </a:rPr>
              <a:t>and </a:t>
            </a:r>
            <a:r>
              <a:rPr lang="en-CA" altLang="en-US" sz="2000" dirty="0" err="1" smtClean="0">
                <a:ea typeface="Cambria Math" panose="02040503050406030204" pitchFamily="18" charset="0"/>
                <a:cs typeface="Arial" panose="020B0604020202020204" pitchFamily="34" charset="0"/>
              </a:rPr>
              <a:t>I.M.Mills</a:t>
            </a:r>
            <a:r>
              <a:rPr lang="en-CA" altLang="en-US" sz="2000" dirty="0" smtClean="0">
                <a:ea typeface="Cambria Math" panose="02040503050406030204" pitchFamily="18" charset="0"/>
                <a:cs typeface="Arial" panose="020B0604020202020204" pitchFamily="34" charset="0"/>
              </a:rPr>
              <a:t>, </a:t>
            </a:r>
            <a:r>
              <a:rPr lang="en-CA" altLang="en-US" sz="2000" i="1" dirty="0" smtClean="0">
                <a:ea typeface="Cambria Math" panose="02040503050406030204" pitchFamily="18" charset="0"/>
                <a:cs typeface="Arial" panose="020B0604020202020204" pitchFamily="34" charset="0"/>
              </a:rPr>
              <a:t>The </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2</a:t>
            </a:r>
            <a:r>
              <a:rPr lang="en-CA" altLang="en-US" sz="2000" i="1" dirty="0">
                <a:ea typeface="Cambria Math" panose="02040503050406030204" pitchFamily="18" charset="0"/>
                <a:cs typeface="Arial" panose="020B0604020202020204" pitchFamily="34" charset="0"/>
              </a:rPr>
              <a:t>, </a:t>
            </a:r>
            <a:r>
              <a:rPr lang="en-CA" altLang="en-US" sz="2000" i="1" dirty="0" smtClean="0">
                <a:ea typeface="Cambria Math" panose="02040503050406030204" pitchFamily="18" charset="0"/>
                <a:cs typeface="Arial" panose="020B0604020202020204" pitchFamily="34" charset="0"/>
              </a:rPr>
              <a:t>2</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2</a:t>
            </a:r>
            <a:r>
              <a:rPr lang="en-CA" altLang="en-US" sz="2000" i="1" dirty="0">
                <a:ea typeface="Cambria Math" panose="02040503050406030204" pitchFamily="18" charset="0"/>
                <a:cs typeface="Arial" panose="020B0604020202020204" pitchFamily="34" charset="0"/>
              </a:rPr>
              <a:t>, </a:t>
            </a:r>
            <a:r>
              <a:rPr lang="en-CA" altLang="en-US" sz="2000" i="1" dirty="0" smtClean="0">
                <a:ea typeface="Cambria Math" panose="02040503050406030204" pitchFamily="18" charset="0"/>
                <a:cs typeface="Arial" panose="020B0604020202020204" pitchFamily="34" charset="0"/>
              </a:rPr>
              <a:t>3</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2</a:t>
            </a:r>
            <a:r>
              <a:rPr lang="en-CA" altLang="en-US" sz="2000" i="1" dirty="0">
                <a:ea typeface="Cambria Math" panose="02040503050406030204" pitchFamily="18" charset="0"/>
                <a:cs typeface="Arial" panose="020B0604020202020204" pitchFamily="34" charset="0"/>
              </a:rPr>
              <a:t>, </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4</a:t>
            </a:r>
            <a:r>
              <a:rPr lang="en-CA" altLang="en-US" sz="2000" i="1" dirty="0" smtClean="0">
                <a:ea typeface="Cambria Math" panose="02040503050406030204" pitchFamily="18" charset="0"/>
                <a:cs typeface="Arial" panose="020B0604020202020204" pitchFamily="34" charset="0"/>
              </a:rPr>
              <a:t> </a:t>
            </a:r>
            <a:r>
              <a:rPr lang="en-CA" altLang="en-US" sz="2000" i="1" dirty="0">
                <a:ea typeface="Cambria Math" panose="02040503050406030204" pitchFamily="18" charset="0"/>
                <a:cs typeface="Arial" panose="020B0604020202020204" pitchFamily="34" charset="0"/>
              </a:rPr>
              <a:t>and </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1</a:t>
            </a:r>
            <a:r>
              <a:rPr lang="en-CA" altLang="en-US" sz="2000" i="1" dirty="0" smtClean="0">
                <a:ea typeface="Cambria Math" panose="02040503050406030204" pitchFamily="18" charset="0"/>
                <a:cs typeface="Arial" panose="020B0604020202020204" pitchFamily="34" charset="0"/>
              </a:rPr>
              <a:t>+</a:t>
            </a:r>
            <a:r>
              <a:rPr lang="en-CA" altLang="en-US" sz="2000" i="1" dirty="0">
                <a:ea typeface="Cambria Math" panose="02040503050406030204" pitchFamily="18" charset="0"/>
                <a:cs typeface="Arial" panose="020B0604020202020204" pitchFamily="34" charset="0"/>
                <a:sym typeface="Symbol"/>
              </a:rPr>
              <a:t> </a:t>
            </a:r>
            <a:r>
              <a:rPr lang="en-CA" altLang="en-US" sz="2000" i="1" dirty="0" smtClean="0">
                <a:ea typeface="Cambria Math" panose="02040503050406030204" pitchFamily="18" charset="0"/>
                <a:cs typeface="Arial" panose="020B0604020202020204" pitchFamily="34" charset="0"/>
                <a:sym typeface="Symbol"/>
              </a:rPr>
              <a:t></a:t>
            </a:r>
            <a:r>
              <a:rPr lang="en-CA" altLang="en-US" sz="2000" i="1" baseline="-25000" dirty="0" smtClean="0">
                <a:ea typeface="Cambria Math" panose="02040503050406030204" pitchFamily="18" charset="0"/>
                <a:cs typeface="Arial" panose="020B0604020202020204" pitchFamily="34" charset="0"/>
              </a:rPr>
              <a:t>4</a:t>
            </a:r>
            <a:r>
              <a:rPr lang="en-CA" altLang="en-US" sz="2000" i="1" dirty="0" smtClean="0">
                <a:ea typeface="Cambria Math" panose="02040503050406030204" pitchFamily="18" charset="0"/>
                <a:cs typeface="Arial" panose="020B0604020202020204" pitchFamily="34" charset="0"/>
              </a:rPr>
              <a:t> </a:t>
            </a:r>
            <a:r>
              <a:rPr lang="en-CA" altLang="en-US" sz="2000" i="1" dirty="0">
                <a:ea typeface="Cambria Math" panose="02040503050406030204" pitchFamily="18" charset="0"/>
                <a:cs typeface="Arial" panose="020B0604020202020204" pitchFamily="34" charset="0"/>
              </a:rPr>
              <a:t>bands of </a:t>
            </a:r>
            <a:r>
              <a:rPr lang="en-CA" altLang="en-US" sz="2000" i="1" baseline="30000" dirty="0">
                <a:ea typeface="Cambria Math" panose="02040503050406030204" pitchFamily="18" charset="0"/>
                <a:cs typeface="Arial" panose="020B0604020202020204" pitchFamily="34" charset="0"/>
              </a:rPr>
              <a:t>15</a:t>
            </a:r>
            <a:r>
              <a:rPr lang="en-CA" altLang="en-US" sz="2000" i="1" dirty="0">
                <a:ea typeface="Cambria Math" panose="02040503050406030204" pitchFamily="18" charset="0"/>
                <a:cs typeface="Arial" panose="020B0604020202020204" pitchFamily="34" charset="0"/>
              </a:rPr>
              <a:t>NH</a:t>
            </a:r>
            <a:r>
              <a:rPr lang="en-CA" altLang="en-US" sz="2000" i="1" baseline="-25000" dirty="0">
                <a:ea typeface="Cambria Math" panose="02040503050406030204" pitchFamily="18" charset="0"/>
                <a:cs typeface="Arial" panose="020B0604020202020204" pitchFamily="34" charset="0"/>
              </a:rPr>
              <a:t>3</a:t>
            </a:r>
            <a:r>
              <a:rPr lang="en-CA" altLang="en-US" sz="2000" i="1" dirty="0">
                <a:ea typeface="Cambria Math" panose="02040503050406030204" pitchFamily="18" charset="0"/>
                <a:cs typeface="Arial" panose="020B0604020202020204" pitchFamily="34" charset="0"/>
              </a:rPr>
              <a:t> </a:t>
            </a:r>
            <a:r>
              <a:rPr lang="en-CA" altLang="en-US" sz="2000" dirty="0">
                <a:ea typeface="Cambria Math" panose="02040503050406030204" pitchFamily="18" charset="0"/>
                <a:cs typeface="Arial" panose="020B0604020202020204" pitchFamily="34" charset="0"/>
              </a:rPr>
              <a:t>J. Mol. </a:t>
            </a:r>
            <a:r>
              <a:rPr lang="en-CA" altLang="en-US" sz="2000" dirty="0" err="1">
                <a:ea typeface="Cambria Math" panose="02040503050406030204" pitchFamily="18" charset="0"/>
                <a:cs typeface="Arial" panose="020B0604020202020204" pitchFamily="34" charset="0"/>
              </a:rPr>
              <a:t>Spectrosc</a:t>
            </a:r>
            <a:r>
              <a:rPr lang="en-CA" altLang="en-US" sz="2000" dirty="0">
                <a:ea typeface="Cambria Math" panose="02040503050406030204" pitchFamily="18" charset="0"/>
                <a:cs typeface="Arial" panose="020B0604020202020204" pitchFamily="34" charset="0"/>
              </a:rPr>
              <a:t>.</a:t>
            </a:r>
            <a:r>
              <a:rPr lang="en-CA" altLang="en-US" sz="2000" b="1" dirty="0">
                <a:ea typeface="Cambria Math" panose="02040503050406030204" pitchFamily="18" charset="0"/>
                <a:cs typeface="Arial" panose="020B0604020202020204" pitchFamily="34" charset="0"/>
              </a:rPr>
              <a:t> 92 </a:t>
            </a:r>
            <a:r>
              <a:rPr lang="en-CA" altLang="en-US" sz="2000" dirty="0">
                <a:ea typeface="Cambria Math" panose="02040503050406030204" pitchFamily="18" charset="0"/>
                <a:cs typeface="Arial" panose="020B0604020202020204" pitchFamily="34" charset="0"/>
              </a:rPr>
              <a:t>298 (1982</a:t>
            </a:r>
            <a:r>
              <a:rPr lang="en-CA" altLang="en-US" sz="2000" dirty="0" smtClean="0">
                <a:ea typeface="Cambria Math" panose="02040503050406030204" pitchFamily="18" charset="0"/>
                <a:cs typeface="Arial" panose="020B0604020202020204" pitchFamily="34" charset="0"/>
              </a:rPr>
              <a:t>).</a:t>
            </a:r>
            <a:endParaRPr lang="en-CA" altLang="en-US" sz="2000" dirty="0">
              <a:ea typeface="Cambria Math" panose="02040503050406030204" pitchFamily="18" charset="0"/>
              <a:cs typeface="Arial" panose="020B0604020202020204" pitchFamily="34" charset="0"/>
            </a:endParaRPr>
          </a:p>
        </p:txBody>
      </p:sp>
      <p:sp>
        <p:nvSpPr>
          <p:cNvPr id="6" name="TextBox 5"/>
          <p:cNvSpPr txBox="1"/>
          <p:nvPr/>
        </p:nvSpPr>
        <p:spPr>
          <a:xfrm>
            <a:off x="3650843" y="304800"/>
            <a:ext cx="1690719" cy="461665"/>
          </a:xfrm>
          <a:prstGeom prst="rect">
            <a:avLst/>
          </a:prstGeom>
          <a:noFill/>
        </p:spPr>
        <p:txBody>
          <a:bodyPr wrap="none" rtlCol="0">
            <a:spAutoFit/>
          </a:bodyPr>
          <a:lstStyle/>
          <a:p>
            <a:r>
              <a:rPr lang="en-US" sz="2400" b="1" dirty="0" smtClean="0">
                <a:solidFill>
                  <a:srgbClr val="C00000"/>
                </a:solidFill>
              </a:rPr>
              <a:t>References </a:t>
            </a:r>
            <a:endParaRPr lang="en-US" sz="2400" b="1" dirty="0">
              <a:solidFill>
                <a:srgbClr val="C00000"/>
              </a:solidFill>
            </a:endParaRPr>
          </a:p>
        </p:txBody>
      </p:sp>
      <p:sp>
        <p:nvSpPr>
          <p:cNvPr id="7" name="Rectangle 6"/>
          <p:cNvSpPr/>
          <p:nvPr/>
        </p:nvSpPr>
        <p:spPr>
          <a:xfrm>
            <a:off x="308407" y="4724400"/>
            <a:ext cx="8515956" cy="1631044"/>
          </a:xfrm>
          <a:prstGeom prst="rect">
            <a:avLst/>
          </a:prstGeom>
        </p:spPr>
        <p:txBody>
          <a:bodyPr wrap="square" lIns="91271" tIns="45635" rIns="91271" bIns="45635">
            <a:spAutoFit/>
          </a:bodyPr>
          <a:lstStyle/>
          <a:p>
            <a:pPr algn="just"/>
            <a:r>
              <a:rPr lang="en-CA" altLang="en-US" sz="2000" dirty="0" smtClean="0">
                <a:solidFill>
                  <a:schemeClr val="bg2">
                    <a:lumMod val="25000"/>
                  </a:schemeClr>
                </a:solidFill>
                <a:ea typeface="Cambria Math" panose="02040503050406030204" pitchFamily="18" charset="0"/>
                <a:cs typeface="Arial" panose="020B0604020202020204" pitchFamily="34" charset="0"/>
              </a:rPr>
              <a:t>The spectroscopy group at University of Lethbridge was funded by NSERC, Canada. Research described in this work was also performed at the </a:t>
            </a:r>
            <a:r>
              <a:rPr lang="it-IT" altLang="en-US" sz="2000" dirty="0" smtClean="0">
                <a:solidFill>
                  <a:schemeClr val="bg2">
                    <a:lumMod val="25000"/>
                  </a:schemeClr>
                </a:solidFill>
                <a:ea typeface="Cambria Math" panose="02040503050406030204" pitchFamily="18" charset="0"/>
                <a:cs typeface="Arial" panose="020B0604020202020204" pitchFamily="34" charset="0"/>
              </a:rPr>
              <a:t>Dipartimento di Chimica Industriale “Toso Montanari”, Università di Bologna, Bologna, Italy and </a:t>
            </a:r>
            <a:r>
              <a:rPr lang="fr-FR" altLang="en-US" sz="2000" dirty="0">
                <a:solidFill>
                  <a:schemeClr val="bg2">
                    <a:lumMod val="25000"/>
                  </a:schemeClr>
                </a:solidFill>
                <a:ea typeface="Cambria Math" panose="02040503050406030204" pitchFamily="18" charset="0"/>
                <a:cs typeface="Arial" panose="020B0604020202020204" pitchFamily="34" charset="0"/>
              </a:rPr>
              <a:t>Laboratoire de Chimie Quantique et </a:t>
            </a:r>
            <a:r>
              <a:rPr lang="fr-FR" altLang="en-US" sz="2000" dirty="0" err="1">
                <a:solidFill>
                  <a:schemeClr val="bg2">
                    <a:lumMod val="25000"/>
                  </a:schemeClr>
                </a:solidFill>
                <a:ea typeface="Cambria Math" panose="02040503050406030204" pitchFamily="18" charset="0"/>
                <a:cs typeface="Arial" panose="020B0604020202020204" pitchFamily="34" charset="0"/>
              </a:rPr>
              <a:t>Photophysique</a:t>
            </a:r>
            <a:r>
              <a:rPr lang="fr-FR" altLang="en-US" sz="2000" dirty="0">
                <a:solidFill>
                  <a:schemeClr val="bg2">
                    <a:lumMod val="25000"/>
                  </a:schemeClr>
                </a:solidFill>
                <a:ea typeface="Cambria Math" panose="02040503050406030204" pitchFamily="18" charset="0"/>
                <a:cs typeface="Arial" panose="020B0604020202020204" pitchFamily="34" charset="0"/>
              </a:rPr>
              <a:t>, </a:t>
            </a:r>
            <a:r>
              <a:rPr lang="fr-FR" altLang="en-US" sz="2000" dirty="0" smtClean="0">
                <a:solidFill>
                  <a:schemeClr val="bg2">
                    <a:lumMod val="25000"/>
                  </a:schemeClr>
                </a:solidFill>
                <a:ea typeface="Cambria Math" panose="02040503050406030204" pitchFamily="18" charset="0"/>
                <a:cs typeface="Arial" panose="020B0604020202020204" pitchFamily="34" charset="0"/>
              </a:rPr>
              <a:t>Université </a:t>
            </a:r>
            <a:r>
              <a:rPr lang="fr-FR" altLang="en-US" sz="2000" dirty="0">
                <a:solidFill>
                  <a:schemeClr val="bg2">
                    <a:lumMod val="25000"/>
                  </a:schemeClr>
                </a:solidFill>
                <a:ea typeface="Cambria Math" panose="02040503050406030204" pitchFamily="18" charset="0"/>
                <a:cs typeface="Arial" panose="020B0604020202020204" pitchFamily="34" charset="0"/>
              </a:rPr>
              <a:t>Libre de Bruxelles, </a:t>
            </a:r>
            <a:r>
              <a:rPr lang="fr-FR" altLang="en-US" sz="2000" dirty="0" smtClean="0">
                <a:solidFill>
                  <a:schemeClr val="bg2">
                    <a:lumMod val="25000"/>
                  </a:schemeClr>
                </a:solidFill>
                <a:ea typeface="Cambria Math" panose="02040503050406030204" pitchFamily="18" charset="0"/>
                <a:cs typeface="Arial" panose="020B0604020202020204" pitchFamily="34" charset="0"/>
              </a:rPr>
              <a:t>Bruxelles</a:t>
            </a:r>
            <a:r>
              <a:rPr lang="fr-FR" altLang="en-US" sz="2000" dirty="0">
                <a:solidFill>
                  <a:schemeClr val="bg2">
                    <a:lumMod val="25000"/>
                  </a:schemeClr>
                </a:solidFill>
                <a:ea typeface="Cambria Math" panose="02040503050406030204" pitchFamily="18" charset="0"/>
                <a:cs typeface="Arial" panose="020B0604020202020204" pitchFamily="34" charset="0"/>
              </a:rPr>
              <a:t>, </a:t>
            </a:r>
            <a:r>
              <a:rPr lang="fr-FR" altLang="en-US" sz="2000" dirty="0" err="1" smtClean="0">
                <a:solidFill>
                  <a:schemeClr val="bg2">
                    <a:lumMod val="25000"/>
                  </a:schemeClr>
                </a:solidFill>
                <a:ea typeface="Cambria Math" panose="02040503050406030204" pitchFamily="18" charset="0"/>
                <a:cs typeface="Arial" panose="020B0604020202020204" pitchFamily="34" charset="0"/>
              </a:rPr>
              <a:t>Belgium</a:t>
            </a:r>
            <a:r>
              <a:rPr lang="fr-FR" altLang="en-US" sz="2000" dirty="0" smtClean="0">
                <a:solidFill>
                  <a:schemeClr val="bg2">
                    <a:lumMod val="25000"/>
                  </a:schemeClr>
                </a:solidFill>
                <a:ea typeface="Cambria Math" panose="02040503050406030204" pitchFamily="18" charset="0"/>
                <a:cs typeface="Arial" panose="020B0604020202020204" pitchFamily="34" charset="0"/>
              </a:rPr>
              <a:t> </a:t>
            </a:r>
            <a:r>
              <a:rPr lang="en-CA" altLang="en-US" sz="2000" dirty="0" smtClean="0">
                <a:solidFill>
                  <a:schemeClr val="bg2">
                    <a:lumMod val="25000"/>
                  </a:schemeClr>
                </a:solidFill>
                <a:ea typeface="Cambria Math" panose="02040503050406030204" pitchFamily="18" charset="0"/>
                <a:cs typeface="Arial" panose="020B0604020202020204" pitchFamily="34" charset="0"/>
              </a:rPr>
              <a:t>under contracts and cooperative agreements. </a:t>
            </a:r>
            <a:endParaRPr lang="en-US" altLang="en-US" sz="2000" dirty="0">
              <a:solidFill>
                <a:schemeClr val="bg2">
                  <a:lumMod val="25000"/>
                </a:schemeClr>
              </a:solidFill>
              <a:ea typeface="Cambria Math" panose="02040503050406030204" pitchFamily="18" charset="0"/>
              <a:cs typeface="Arial" panose="020B0604020202020204" pitchFamily="34" charset="0"/>
            </a:endParaRPr>
          </a:p>
        </p:txBody>
      </p:sp>
      <p:sp>
        <p:nvSpPr>
          <p:cNvPr id="9" name="TextBox 8"/>
          <p:cNvSpPr txBox="1"/>
          <p:nvPr/>
        </p:nvSpPr>
        <p:spPr>
          <a:xfrm>
            <a:off x="3009842" y="4294859"/>
            <a:ext cx="2733441" cy="461665"/>
          </a:xfrm>
          <a:prstGeom prst="rect">
            <a:avLst/>
          </a:prstGeom>
          <a:noFill/>
        </p:spPr>
        <p:txBody>
          <a:bodyPr wrap="none" rtlCol="0">
            <a:spAutoFit/>
          </a:bodyPr>
          <a:lstStyle/>
          <a:p>
            <a:r>
              <a:rPr lang="en-US" sz="2400" b="1" dirty="0" smtClean="0">
                <a:solidFill>
                  <a:srgbClr val="C00000"/>
                </a:solidFill>
              </a:rPr>
              <a:t>Acknowledgements</a:t>
            </a:r>
            <a:endParaRPr lang="en-US" sz="2400" b="1" dirty="0">
              <a:solidFill>
                <a:srgbClr val="C00000"/>
              </a:solidFill>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30805"/>
            <a:ext cx="718810" cy="7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896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68729"/>
            <a:ext cx="7195686" cy="399938"/>
          </a:xfrm>
          <a:prstGeom prst="rect">
            <a:avLst/>
          </a:prstGeom>
        </p:spPr>
        <p:txBody>
          <a:bodyPr wrap="square" lIns="91271" tIns="45635" rIns="91271" bIns="45635">
            <a:spAutoFit/>
          </a:bodyPr>
          <a:lstStyle/>
          <a:p>
            <a:pPr algn="ctr"/>
            <a:r>
              <a:rPr lang="en-CA" sz="2000" b="1" dirty="0">
                <a:solidFill>
                  <a:srgbClr val="C00000"/>
                </a:solidFill>
              </a:rPr>
              <a:t>The Importance of Ammonia in the Atmosphere</a:t>
            </a:r>
          </a:p>
        </p:txBody>
      </p:sp>
      <p:sp>
        <p:nvSpPr>
          <p:cNvPr id="4" name="Rectangle 3"/>
          <p:cNvSpPr/>
          <p:nvPr/>
        </p:nvSpPr>
        <p:spPr>
          <a:xfrm>
            <a:off x="0" y="1128166"/>
            <a:ext cx="6172200" cy="5601533"/>
          </a:xfrm>
          <a:prstGeom prst="rect">
            <a:avLst/>
          </a:prstGeom>
          <a:solidFill>
            <a:schemeClr val="bg1"/>
          </a:solidFill>
        </p:spPr>
        <p:txBody>
          <a:bodyPr wrap="square">
            <a:spAutoFit/>
          </a:bodyPr>
          <a:lstStyle/>
          <a:p>
            <a:pPr marL="285750" indent="-285750" algn="just">
              <a:buFont typeface="Wingdings" panose="05000000000000000000" pitchFamily="2" charset="2"/>
              <a:buChar char="Ø"/>
            </a:pPr>
            <a:r>
              <a:rPr lang="en-CA" sz="2000" dirty="0"/>
              <a:t>Ammonia </a:t>
            </a:r>
            <a:r>
              <a:rPr lang="en-CA" sz="2000" dirty="0" smtClean="0"/>
              <a:t>is </a:t>
            </a:r>
            <a:r>
              <a:rPr lang="en-CA" sz="2000" dirty="0"/>
              <a:t>a gas readily released into the air from a variety of biological sources, as well as from industrial and combustion processes. </a:t>
            </a:r>
            <a:endParaRPr lang="en-CA" sz="2000" dirty="0" smtClean="0"/>
          </a:p>
          <a:p>
            <a:pPr marL="285750" indent="-285750" algn="just">
              <a:buFont typeface="Wingdings" panose="05000000000000000000" pitchFamily="2" charset="2"/>
              <a:buChar char="Ø"/>
            </a:pPr>
            <a:r>
              <a:rPr lang="en-CA" sz="2000" dirty="0" smtClean="0"/>
              <a:t>While </a:t>
            </a:r>
            <a:r>
              <a:rPr lang="en-CA" sz="2000" dirty="0"/>
              <a:t>NH</a:t>
            </a:r>
            <a:r>
              <a:rPr lang="en-CA" sz="2000" baseline="-25000" dirty="0"/>
              <a:t>3</a:t>
            </a:r>
            <a:r>
              <a:rPr lang="en-CA" sz="2000" dirty="0"/>
              <a:t> has many beneficial uses, it can detrimentally affect the quality of the environment through </a:t>
            </a:r>
            <a:r>
              <a:rPr lang="en-CA" sz="2000" dirty="0" smtClean="0"/>
              <a:t>eutrophication </a:t>
            </a:r>
            <a:r>
              <a:rPr lang="en-CA" sz="2000" dirty="0"/>
              <a:t>of natural ecosystems, the associated loss of biodiversity, and the formation of secondary particles in the atmosphere, which can reduce visibility. </a:t>
            </a:r>
            <a:endParaRPr lang="en-CA" sz="2000" dirty="0" smtClean="0"/>
          </a:p>
          <a:p>
            <a:pPr marL="285750" indent="-285750" algn="just">
              <a:buFont typeface="Wingdings" panose="05000000000000000000" pitchFamily="2" charset="2"/>
              <a:buChar char="Ø"/>
            </a:pPr>
            <a:r>
              <a:rPr lang="en-CA" sz="2000" dirty="0" smtClean="0"/>
              <a:t>Possible </a:t>
            </a:r>
            <a:r>
              <a:rPr lang="en-CA" sz="2000" dirty="0"/>
              <a:t>health effects of ammonia gas in the atmosphere include short-term irritation of the eyes and lungs and the long-term effects on the cardiovascular system through inhalation of fine particulate matter formed from ammonia in the atmosphere</a:t>
            </a:r>
            <a:r>
              <a:rPr lang="en-CA" sz="2000" dirty="0" smtClean="0"/>
              <a:t>.</a:t>
            </a:r>
          </a:p>
          <a:p>
            <a:pPr marL="285750" indent="-285750" algn="just">
              <a:buFont typeface="Wingdings" panose="05000000000000000000" pitchFamily="2" charset="2"/>
              <a:buChar char="Ø"/>
            </a:pPr>
            <a:r>
              <a:rPr lang="en-CA" sz="2000" dirty="0" smtClean="0"/>
              <a:t> </a:t>
            </a:r>
            <a:r>
              <a:rPr lang="en-CA" sz="2000" dirty="0"/>
              <a:t>The dominant source of NH</a:t>
            </a:r>
            <a:r>
              <a:rPr lang="en-CA" sz="2000" baseline="-25000" dirty="0"/>
              <a:t>3</a:t>
            </a:r>
            <a:r>
              <a:rPr lang="en-CA" sz="2000" dirty="0"/>
              <a:t> emissions in </a:t>
            </a:r>
            <a:r>
              <a:rPr lang="en-CA" sz="2000" dirty="0" smtClean="0"/>
              <a:t>the Canada  </a:t>
            </a:r>
            <a:r>
              <a:rPr lang="en-CA" sz="2000" dirty="0"/>
              <a:t>is agriculture (~85%), largely from animal waste and commercial fertilizer </a:t>
            </a:r>
            <a:r>
              <a:rPr lang="en-CA" sz="2000" dirty="0" smtClean="0"/>
              <a:t>application.</a:t>
            </a:r>
          </a:p>
          <a:p>
            <a:pPr algn="just"/>
            <a:r>
              <a:rPr lang="en-CA" dirty="0" smtClean="0"/>
              <a:t>                                   </a:t>
            </a:r>
            <a:r>
              <a:rPr lang="en-CA" sz="1600" i="1" dirty="0" smtClean="0"/>
              <a:t>Source</a:t>
            </a:r>
            <a:r>
              <a:rPr lang="en-CA" sz="1600" i="1" dirty="0"/>
              <a:t>: http://nadp.sws.uiuc.edu/amon/</a:t>
            </a:r>
            <a:endParaRPr lang="en-US" sz="1600" i="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819" y="1042334"/>
            <a:ext cx="2755883" cy="2886599"/>
          </a:xfrm>
          <a:prstGeom prst="rect">
            <a:avLst/>
          </a:prstGeom>
          <a:noFill/>
          <a:ln w="2857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sp>
        <p:nvSpPr>
          <p:cNvPr id="6" name="Rectangle 5"/>
          <p:cNvSpPr/>
          <p:nvPr/>
        </p:nvSpPr>
        <p:spPr>
          <a:xfrm>
            <a:off x="6388117" y="4063685"/>
            <a:ext cx="2755883" cy="830997"/>
          </a:xfrm>
          <a:prstGeom prst="rect">
            <a:avLst/>
          </a:prstGeom>
        </p:spPr>
        <p:txBody>
          <a:bodyPr wrap="none">
            <a:spAutoFit/>
          </a:bodyPr>
          <a:lstStyle/>
          <a:p>
            <a:pPr algn="just"/>
            <a:r>
              <a:rPr lang="en-CA" sz="1600" i="1" dirty="0" err="1" smtClean="0"/>
              <a:t>AMoN</a:t>
            </a:r>
            <a:r>
              <a:rPr lang="en-CA" sz="1600" i="1" dirty="0" smtClean="0"/>
              <a:t> (</a:t>
            </a:r>
            <a:r>
              <a:rPr lang="en-US" sz="1600" dirty="0"/>
              <a:t>Ammonia Monitoring </a:t>
            </a:r>
            <a:endParaRPr lang="en-US" sz="1600" dirty="0" smtClean="0"/>
          </a:p>
          <a:p>
            <a:pPr algn="just"/>
            <a:r>
              <a:rPr lang="en-US" sz="1600" dirty="0" smtClean="0"/>
              <a:t>Network) </a:t>
            </a:r>
            <a:r>
              <a:rPr lang="en-CA" sz="1600" i="1" dirty="0" smtClean="0"/>
              <a:t> </a:t>
            </a:r>
            <a:r>
              <a:rPr lang="en-CA" sz="1600" i="1" dirty="0"/>
              <a:t>field site at Sequoia </a:t>
            </a:r>
            <a:endParaRPr lang="en-CA" sz="1600" i="1" dirty="0" smtClean="0"/>
          </a:p>
          <a:p>
            <a:pPr algn="just"/>
            <a:r>
              <a:rPr lang="en-CA" sz="1600" i="1" dirty="0" smtClean="0"/>
              <a:t>National Park, USA</a:t>
            </a:r>
            <a:endParaRPr lang="en-US" sz="1600" dirty="0"/>
          </a:p>
        </p:txBody>
      </p:sp>
      <p:sp>
        <p:nvSpPr>
          <p:cNvPr id="8" name="Rectangle 7"/>
          <p:cNvSpPr/>
          <p:nvPr/>
        </p:nvSpPr>
        <p:spPr>
          <a:xfrm>
            <a:off x="6400800" y="5249574"/>
            <a:ext cx="229550" cy="307777"/>
          </a:xfrm>
          <a:prstGeom prst="rect">
            <a:avLst/>
          </a:prstGeom>
        </p:spPr>
        <p:txBody>
          <a:bodyPr wrap="none">
            <a:spAutoFit/>
          </a:bodyPr>
          <a:lstStyle/>
          <a:p>
            <a:r>
              <a:rPr lang="en-US" sz="1400" dirty="0"/>
              <a:t>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119063"/>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1952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268729"/>
            <a:ext cx="8149464" cy="399938"/>
          </a:xfrm>
          <a:prstGeom prst="rect">
            <a:avLst/>
          </a:prstGeom>
        </p:spPr>
        <p:txBody>
          <a:bodyPr wrap="square" lIns="91271" tIns="45635" rIns="91271" bIns="45635">
            <a:spAutoFit/>
          </a:bodyPr>
          <a:lstStyle/>
          <a:p>
            <a:pPr algn="ctr"/>
            <a:r>
              <a:rPr lang="en-CA" sz="2000" b="1" dirty="0" smtClean="0">
                <a:solidFill>
                  <a:srgbClr val="C00000"/>
                </a:solidFill>
              </a:rPr>
              <a:t>Monitoring Ammonia </a:t>
            </a:r>
            <a:r>
              <a:rPr lang="en-CA" sz="2000" b="1" dirty="0">
                <a:solidFill>
                  <a:srgbClr val="C00000"/>
                </a:solidFill>
              </a:rPr>
              <a:t>in the Atmosphere</a:t>
            </a:r>
          </a:p>
        </p:txBody>
      </p:sp>
      <p:sp>
        <p:nvSpPr>
          <p:cNvPr id="8" name="Rectangle 7"/>
          <p:cNvSpPr/>
          <p:nvPr/>
        </p:nvSpPr>
        <p:spPr>
          <a:xfrm>
            <a:off x="6400800" y="5249574"/>
            <a:ext cx="229550" cy="307777"/>
          </a:xfrm>
          <a:prstGeom prst="rect">
            <a:avLst/>
          </a:prstGeom>
        </p:spPr>
        <p:txBody>
          <a:bodyPr wrap="none">
            <a:spAutoFit/>
          </a:bodyPr>
          <a:lstStyle/>
          <a:p>
            <a:r>
              <a:rPr lang="en-US" sz="1400" dirty="0"/>
              <a:t> </a:t>
            </a:r>
          </a:p>
        </p:txBody>
      </p:sp>
      <p:pic>
        <p:nvPicPr>
          <p:cNvPr id="5122" name="Picture 2" descr="http://www.earthzine.org/wp-content/uploads/2012/10/Different-atmospheric-compounds..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47" r="1432"/>
          <a:stretch/>
        </p:blipFill>
        <p:spPr bwMode="auto">
          <a:xfrm>
            <a:off x="39378" y="1018673"/>
            <a:ext cx="5937911" cy="4438351"/>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3" name="Rectangle 2"/>
          <p:cNvSpPr/>
          <p:nvPr/>
        </p:nvSpPr>
        <p:spPr>
          <a:xfrm>
            <a:off x="39378" y="5554143"/>
            <a:ext cx="5937911" cy="954107"/>
          </a:xfrm>
          <a:prstGeom prst="rect">
            <a:avLst/>
          </a:prstGeom>
          <a:solidFill>
            <a:schemeClr val="bg1"/>
          </a:solidFill>
        </p:spPr>
        <p:txBody>
          <a:bodyPr wrap="square">
            <a:spAutoFit/>
          </a:bodyPr>
          <a:lstStyle/>
          <a:p>
            <a:pPr algn="just"/>
            <a:r>
              <a:rPr lang="en-US" sz="1400" i="1" dirty="0"/>
              <a:t>Examples of different atmospheric compounds retrieved from the </a:t>
            </a:r>
            <a:r>
              <a:rPr lang="en-CA" sz="1400" i="1" dirty="0" smtClean="0"/>
              <a:t>Infrared </a:t>
            </a:r>
            <a:r>
              <a:rPr lang="en-CA" sz="1400" i="1" dirty="0"/>
              <a:t>Atmospheric Sounding Interferometer (</a:t>
            </a:r>
            <a:r>
              <a:rPr lang="en-CA" sz="1400" i="1" dirty="0" smtClean="0"/>
              <a:t>IASI)</a:t>
            </a:r>
            <a:r>
              <a:rPr lang="en-US" sz="1400" i="1" dirty="0" smtClean="0"/>
              <a:t> </a:t>
            </a:r>
            <a:r>
              <a:rPr lang="en-US" sz="1400" i="1" dirty="0"/>
              <a:t>measurements: Ozone (for partial and total columns), nitric acid (HNO</a:t>
            </a:r>
            <a:r>
              <a:rPr lang="en-US" sz="1400" i="1" baseline="-25000" dirty="0"/>
              <a:t>3</a:t>
            </a:r>
            <a:r>
              <a:rPr lang="en-US" sz="1400" i="1" dirty="0"/>
              <a:t>), formic acid (HCOOH), methanol (CH</a:t>
            </a:r>
            <a:r>
              <a:rPr lang="en-US" sz="1400" i="1" baseline="-25000" dirty="0"/>
              <a:t>3</a:t>
            </a:r>
            <a:r>
              <a:rPr lang="en-US" sz="1400" i="1" dirty="0"/>
              <a:t>OH) and ammonia (NH</a:t>
            </a:r>
            <a:r>
              <a:rPr lang="en-US" sz="1400" i="1" baseline="-25000" dirty="0"/>
              <a:t>3</a:t>
            </a:r>
            <a:r>
              <a:rPr lang="en-US" sz="1400" i="1" dirty="0"/>
              <a:t>). Image Credit: Maya George/LATMOS</a:t>
            </a:r>
          </a:p>
        </p:txBody>
      </p:sp>
      <p:pic>
        <p:nvPicPr>
          <p:cNvPr id="5124" name="Picture 4" descr="Figure 1: Animation showing MetOp-A and MetOp-B flying simultaneously. Half an orbit (~50 minutes) is separating the two satellites. Image Credit: Maya George/LATMOS, image made using IXION/IPSL software."/>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052486" y="990600"/>
            <a:ext cx="3091514" cy="2061010"/>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6052486" y="3124200"/>
            <a:ext cx="2977213" cy="1169551"/>
          </a:xfrm>
          <a:prstGeom prst="rect">
            <a:avLst/>
          </a:prstGeom>
        </p:spPr>
        <p:txBody>
          <a:bodyPr wrap="square">
            <a:spAutoFit/>
          </a:bodyPr>
          <a:lstStyle/>
          <a:p>
            <a:r>
              <a:rPr lang="en-CA" sz="1400" i="1" dirty="0"/>
              <a:t> Animation showing </a:t>
            </a:r>
            <a:r>
              <a:rPr lang="en-CA" sz="1400" i="1" dirty="0" err="1"/>
              <a:t>MetOp</a:t>
            </a:r>
            <a:r>
              <a:rPr lang="en-CA" sz="1400" i="1" dirty="0"/>
              <a:t>-A and </a:t>
            </a:r>
            <a:r>
              <a:rPr lang="en-CA" sz="1400" i="1" dirty="0" err="1"/>
              <a:t>MetOp</a:t>
            </a:r>
            <a:r>
              <a:rPr lang="en-CA" sz="1400" i="1" dirty="0"/>
              <a:t>-B flying simultaneously. Half an orbit (~50 minutes) is separating the two satellites. Image Credit: Maya George/LATMOS</a:t>
            </a:r>
          </a:p>
        </p:txBody>
      </p:sp>
      <p:sp>
        <p:nvSpPr>
          <p:cNvPr id="7" name="Rectangle 6"/>
          <p:cNvSpPr/>
          <p:nvPr/>
        </p:nvSpPr>
        <p:spPr>
          <a:xfrm>
            <a:off x="6087779" y="4526299"/>
            <a:ext cx="3017720" cy="1754326"/>
          </a:xfrm>
          <a:prstGeom prst="rect">
            <a:avLst/>
          </a:prstGeom>
        </p:spPr>
        <p:txBody>
          <a:bodyPr wrap="square">
            <a:spAutoFit/>
          </a:bodyPr>
          <a:lstStyle/>
          <a:p>
            <a:pPr algn="just"/>
            <a:r>
              <a:rPr lang="en-CA" dirty="0">
                <a:solidFill>
                  <a:srgbClr val="0070C0"/>
                </a:solidFill>
              </a:rPr>
              <a:t>IASI performs measurements covering the globe twice daily, which makes it an ideal instrument for monitoring the evolution of important compounds in the atmosphere.</a:t>
            </a:r>
            <a:endParaRPr lang="en-US" dirty="0">
              <a:solidFill>
                <a:srgbClr val="0070C0"/>
              </a:solidFill>
            </a:endParaRP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7203" y="109129"/>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1957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68729"/>
            <a:ext cx="8643486" cy="461493"/>
          </a:xfrm>
          <a:prstGeom prst="rect">
            <a:avLst/>
          </a:prstGeom>
        </p:spPr>
        <p:txBody>
          <a:bodyPr wrap="square" lIns="91271" tIns="45635" rIns="91271" bIns="45635">
            <a:spAutoFit/>
          </a:bodyPr>
          <a:lstStyle/>
          <a:p>
            <a:pPr algn="ctr"/>
            <a:r>
              <a:rPr lang="en-CA" sz="2400" b="1" dirty="0" smtClean="0">
                <a:solidFill>
                  <a:srgbClr val="C00000"/>
                </a:solidFill>
              </a:rPr>
              <a:t>Interstellar Ammonia</a:t>
            </a:r>
            <a:endParaRPr lang="en-CA" sz="2400" b="1" dirty="0">
              <a:solidFill>
                <a:srgbClr val="C00000"/>
              </a:solidFill>
            </a:endParaRPr>
          </a:p>
        </p:txBody>
      </p:sp>
      <p:sp>
        <p:nvSpPr>
          <p:cNvPr id="3" name="Rectangle 2"/>
          <p:cNvSpPr/>
          <p:nvPr/>
        </p:nvSpPr>
        <p:spPr>
          <a:xfrm>
            <a:off x="11638" y="990600"/>
            <a:ext cx="9126978" cy="3162404"/>
          </a:xfrm>
          <a:prstGeom prst="rect">
            <a:avLst/>
          </a:prstGeom>
        </p:spPr>
        <p:txBody>
          <a:bodyPr wrap="square">
            <a:spAutoFit/>
          </a:bodyPr>
          <a:lstStyle/>
          <a:p>
            <a:pPr marL="342900" indent="-342900" algn="just">
              <a:buFont typeface="Wingdings" panose="05000000000000000000" pitchFamily="2" charset="2"/>
              <a:buChar char="Ø"/>
            </a:pPr>
            <a:r>
              <a:rPr lang="en-CA" sz="1650" dirty="0"/>
              <a:t>The composition of the interstellar medium </a:t>
            </a:r>
            <a:r>
              <a:rPr lang="en-CA" sz="1650" dirty="0" smtClean="0"/>
              <a:t>determines </a:t>
            </a:r>
            <a:r>
              <a:rPr lang="en-CA" sz="1650" dirty="0"/>
              <a:t>the composition of the objects which form from it such as stars and planets. The information provided by the study of atoms and molecules in interstellar space is crucial to our understanding of star formation and galactic evolution. </a:t>
            </a:r>
          </a:p>
          <a:p>
            <a:pPr marL="342900" indent="-342900" algn="just">
              <a:buFont typeface="Wingdings" panose="05000000000000000000" pitchFamily="2" charset="2"/>
              <a:buChar char="Ø"/>
            </a:pPr>
            <a:r>
              <a:rPr lang="en-CA" sz="1650" dirty="0"/>
              <a:t>Interstellar molecules, such as water and ammonia and atoms such as oxygen and carbon are detected in the infrared in many parts of our galaxy. These molecules are found in the cool clouds of dust and gas within which new stars and planets are formed</a:t>
            </a:r>
            <a:r>
              <a:rPr lang="en-CA" sz="1650" dirty="0" smtClean="0"/>
              <a:t>.</a:t>
            </a:r>
          </a:p>
          <a:p>
            <a:pPr marL="342900" indent="-342900" algn="just">
              <a:buFont typeface="Wingdings" panose="05000000000000000000" pitchFamily="2" charset="2"/>
              <a:buChar char="Ø"/>
            </a:pPr>
            <a:r>
              <a:rPr lang="en-CA" sz="1650" dirty="0"/>
              <a:t>Ammonia (NH</a:t>
            </a:r>
            <a:r>
              <a:rPr lang="en-CA" sz="1650" baseline="-25000" dirty="0"/>
              <a:t>3</a:t>
            </a:r>
            <a:r>
              <a:rPr lang="en-CA" sz="1650" dirty="0"/>
              <a:t>) was the first polyatomic molecule detected in interstellar </a:t>
            </a:r>
            <a:r>
              <a:rPr lang="en-CA" sz="1650" dirty="0" smtClean="0"/>
              <a:t>space. Since </a:t>
            </a:r>
            <a:r>
              <a:rPr lang="en-CA" sz="1650" dirty="0"/>
              <a:t>its initial discovery by Cheung </a:t>
            </a:r>
            <a:r>
              <a:rPr lang="en-CA" sz="1650" i="1" dirty="0"/>
              <a:t>et al. </a:t>
            </a:r>
            <a:r>
              <a:rPr lang="en-CA" sz="1650" dirty="0"/>
              <a:t>(1968), b</a:t>
            </a:r>
            <a:r>
              <a:rPr lang="en-CA" sz="1650" dirty="0" smtClean="0"/>
              <a:t>ecause </a:t>
            </a:r>
            <a:r>
              <a:rPr lang="en-CA" sz="1650" dirty="0"/>
              <a:t>of its large number of transitions sensitive to a wide range of excitation conditions and the fact that it can be detected in a great variety of regions, NH</a:t>
            </a:r>
            <a:r>
              <a:rPr lang="en-CA" sz="1650" baseline="-25000" dirty="0"/>
              <a:t>3</a:t>
            </a:r>
            <a:r>
              <a:rPr lang="en-CA" sz="1650" dirty="0"/>
              <a:t> is perhaps second only to carbon monoxide (CO) in importance. Ammonia is found on Pluto, Jupiter and, in small amounts, on Uranus.</a:t>
            </a:r>
            <a:endParaRPr lang="en-CA" sz="1650" dirty="0" smtClean="0"/>
          </a:p>
          <a:p>
            <a:pPr marL="342900" indent="-342900">
              <a:buFont typeface="Wingdings" panose="05000000000000000000" pitchFamily="2" charset="2"/>
              <a:buChar char="Ø"/>
            </a:pPr>
            <a:endParaRPr lang="en-CA" dirty="0"/>
          </a:p>
        </p:txBody>
      </p:sp>
      <p:pic>
        <p:nvPicPr>
          <p:cNvPr id="4098" name="Picture 2" descr="http://www.spaceflightnow.com/news/n0205/31ammonia/perse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36" y="4064267"/>
            <a:ext cx="2743200" cy="2743200"/>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2971800" y="3720596"/>
            <a:ext cx="2716732" cy="1246495"/>
          </a:xfrm>
          <a:prstGeom prst="rect">
            <a:avLst/>
          </a:prstGeom>
        </p:spPr>
        <p:txBody>
          <a:bodyPr wrap="square">
            <a:spAutoFit/>
          </a:bodyPr>
          <a:lstStyle/>
          <a:p>
            <a:pPr algn="just"/>
            <a:r>
              <a:rPr lang="en-CA" sz="1500" dirty="0">
                <a:solidFill>
                  <a:srgbClr val="0070C0"/>
                </a:solidFill>
              </a:rPr>
              <a:t>IRAS image of the vicinity of the </a:t>
            </a:r>
            <a:r>
              <a:rPr lang="en-CA" sz="1500" dirty="0" smtClean="0">
                <a:solidFill>
                  <a:srgbClr val="0070C0"/>
                </a:solidFill>
              </a:rPr>
              <a:t>Barnard~1 </a:t>
            </a:r>
            <a:r>
              <a:rPr lang="en-CA" sz="1500" dirty="0">
                <a:solidFill>
                  <a:srgbClr val="0070C0"/>
                </a:solidFill>
              </a:rPr>
              <a:t>cloud in the constellation Perseus, where </a:t>
            </a:r>
            <a:r>
              <a:rPr lang="en-CA" sz="1500" dirty="0">
                <a:solidFill>
                  <a:srgbClr val="9900CC"/>
                </a:solidFill>
              </a:rPr>
              <a:t>triply deuterated ammonia</a:t>
            </a:r>
            <a:r>
              <a:rPr lang="en-CA" sz="1500" dirty="0"/>
              <a:t> </a:t>
            </a:r>
            <a:r>
              <a:rPr lang="en-CA" sz="1500" dirty="0">
                <a:solidFill>
                  <a:srgbClr val="0070C0"/>
                </a:solidFill>
              </a:rPr>
              <a:t>was detected at the CSO</a:t>
            </a:r>
            <a:r>
              <a:rPr lang="en-CA" sz="1500" dirty="0"/>
              <a:t>.</a:t>
            </a:r>
            <a:endParaRPr lang="en-US" sz="1500" dirty="0"/>
          </a:p>
        </p:txBody>
      </p:sp>
      <p:pic>
        <p:nvPicPr>
          <p:cNvPr id="4100" name="Picture 4" descr="http://www.spaceflightnow.com/news/n0205/31ammonia/c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1502" y="4064267"/>
            <a:ext cx="3297114" cy="2743200"/>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3346614" y="4956516"/>
            <a:ext cx="2526972" cy="1246495"/>
          </a:xfrm>
          <a:prstGeom prst="rect">
            <a:avLst/>
          </a:prstGeom>
          <a:noFill/>
        </p:spPr>
        <p:txBody>
          <a:bodyPr wrap="square">
            <a:spAutoFit/>
          </a:bodyPr>
          <a:lstStyle/>
          <a:p>
            <a:r>
              <a:rPr lang="en-CA" sz="1500" dirty="0">
                <a:solidFill>
                  <a:srgbClr val="0070C0"/>
                </a:solidFill>
              </a:rPr>
              <a:t>The 10.4-meter Leighton telescope of the Caltech Submillimeter </a:t>
            </a:r>
            <a:r>
              <a:rPr lang="en-CA" sz="1500" dirty="0" smtClean="0">
                <a:solidFill>
                  <a:srgbClr val="0070C0"/>
                </a:solidFill>
              </a:rPr>
              <a:t>Observatory (CSO) </a:t>
            </a:r>
            <a:r>
              <a:rPr lang="en-CA" sz="1500" dirty="0">
                <a:solidFill>
                  <a:srgbClr val="0070C0"/>
                </a:solidFill>
              </a:rPr>
              <a:t>atop Mauna Kea, Hawaii</a:t>
            </a:r>
            <a:r>
              <a:rPr lang="en-CA" sz="1500" dirty="0" smtClean="0">
                <a:solidFill>
                  <a:srgbClr val="0070C0"/>
                </a:solidFill>
              </a:rPr>
              <a:t>.</a:t>
            </a:r>
            <a:r>
              <a:rPr lang="en-CA" sz="1500" dirty="0"/>
              <a:t> </a:t>
            </a:r>
            <a:endParaRPr lang="en-US" sz="1500" dirty="0"/>
          </a:p>
        </p:txBody>
      </p:sp>
      <p:sp>
        <p:nvSpPr>
          <p:cNvPr id="12" name="Left Arrow 11"/>
          <p:cNvSpPr/>
          <p:nvPr/>
        </p:nvSpPr>
        <p:spPr bwMode="auto">
          <a:xfrm>
            <a:off x="2255520" y="4191000"/>
            <a:ext cx="762000" cy="784311"/>
          </a:xfrm>
          <a:prstGeom prst="left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86210" tIns="43105" rIns="86210" bIns="43105" numCol="1" rtlCol="0" anchor="t" anchorCtr="0" compatLnSpc="1">
            <a:prstTxWarp prst="textNoShape">
              <a:avLst/>
            </a:prstTxWarp>
            <a:spAutoFit/>
          </a:bodyPr>
          <a:lstStyle/>
          <a:p>
            <a:pPr marL="0" marR="0" indent="0" algn="ctr" defTabSz="862013"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9900CC"/>
              </a:solidFill>
              <a:effectLst/>
              <a:latin typeface="Arial" pitchFamily="34" charset="0"/>
            </a:endParaRPr>
          </a:p>
        </p:txBody>
      </p:sp>
      <p:sp>
        <p:nvSpPr>
          <p:cNvPr id="13" name="Rectangle 12"/>
          <p:cNvSpPr/>
          <p:nvPr/>
        </p:nvSpPr>
        <p:spPr>
          <a:xfrm>
            <a:off x="2795336" y="6221806"/>
            <a:ext cx="3148263" cy="523220"/>
          </a:xfrm>
          <a:prstGeom prst="rect">
            <a:avLst/>
          </a:prstGeom>
          <a:solidFill>
            <a:schemeClr val="bg1"/>
          </a:solidFill>
        </p:spPr>
        <p:txBody>
          <a:bodyPr wrap="square">
            <a:spAutoFit/>
          </a:bodyPr>
          <a:lstStyle/>
          <a:p>
            <a:r>
              <a:rPr lang="en-US" sz="1400" dirty="0" smtClean="0"/>
              <a:t>Source: http</a:t>
            </a:r>
            <a:r>
              <a:rPr lang="en-US" sz="1400" dirty="0"/>
              <a:t>://www.spaceflightnow.com</a:t>
            </a:r>
            <a:r>
              <a:rPr lang="en-US" sz="1400" dirty="0" smtClean="0"/>
              <a:t>/</a:t>
            </a:r>
          </a:p>
          <a:p>
            <a:r>
              <a:rPr lang="en-US" sz="1400" dirty="0" smtClean="0"/>
              <a:t>news/n0205/31ammonia</a:t>
            </a:r>
            <a:r>
              <a:rPr lang="en-US" sz="1400" dirty="0"/>
              <a:t>/</a:t>
            </a:r>
          </a:p>
        </p:txBody>
      </p:sp>
      <p:sp>
        <p:nvSpPr>
          <p:cNvPr id="15" name="Left Arrow 14"/>
          <p:cNvSpPr/>
          <p:nvPr/>
        </p:nvSpPr>
        <p:spPr bwMode="auto">
          <a:xfrm flipH="1">
            <a:off x="5309938" y="5546075"/>
            <a:ext cx="757187" cy="784311"/>
          </a:xfrm>
          <a:prstGeom prst="left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86210" tIns="43105" rIns="86210" bIns="43105" numCol="1" rtlCol="0" anchor="t" anchorCtr="0" compatLnSpc="1">
            <a:prstTxWarp prst="textNoShape">
              <a:avLst/>
            </a:prstTxWarp>
            <a:spAutoFit/>
          </a:bodyPr>
          <a:lstStyle/>
          <a:p>
            <a:pPr marL="0" marR="0" indent="0" algn="ctr" defTabSz="862013"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9900CC"/>
              </a:solidFill>
              <a:effectLst/>
              <a:latin typeface="Arial" pitchFamily="34" charset="0"/>
            </a:endParaRPr>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7203" y="109129"/>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8601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0"/>
            <a:ext cx="6426467" cy="830825"/>
          </a:xfrm>
          <a:prstGeom prst="rect">
            <a:avLst/>
          </a:prstGeom>
        </p:spPr>
        <p:txBody>
          <a:bodyPr wrap="square" lIns="91271" tIns="45635" rIns="91271" bIns="45635">
            <a:spAutoFit/>
          </a:bodyPr>
          <a:lstStyle/>
          <a:p>
            <a:pPr algn="ctr"/>
            <a:r>
              <a:rPr lang="en-CA" sz="2400" b="1" dirty="0">
                <a:solidFill>
                  <a:srgbClr val="C00000"/>
                </a:solidFill>
              </a:rPr>
              <a:t>Nitrogen Isotopic Fractionation </a:t>
            </a:r>
            <a:endParaRPr lang="en-CA" sz="2400" b="1" dirty="0" smtClean="0">
              <a:solidFill>
                <a:srgbClr val="C00000"/>
              </a:solidFill>
            </a:endParaRPr>
          </a:p>
          <a:p>
            <a:pPr algn="ctr"/>
            <a:r>
              <a:rPr lang="en-CA" sz="2400" b="1" dirty="0" smtClean="0">
                <a:solidFill>
                  <a:srgbClr val="C00000"/>
                </a:solidFill>
              </a:rPr>
              <a:t>in </a:t>
            </a:r>
            <a:r>
              <a:rPr lang="en-CA" sz="2400" b="1" dirty="0">
                <a:solidFill>
                  <a:srgbClr val="C00000"/>
                </a:solidFill>
              </a:rPr>
              <a:t>Interstellar Ammonia</a:t>
            </a:r>
          </a:p>
        </p:txBody>
      </p:sp>
      <p:sp>
        <p:nvSpPr>
          <p:cNvPr id="3" name="Rectangle 2"/>
          <p:cNvSpPr/>
          <p:nvPr/>
        </p:nvSpPr>
        <p:spPr>
          <a:xfrm>
            <a:off x="34923" y="1066800"/>
            <a:ext cx="9109077" cy="400110"/>
          </a:xfrm>
          <a:prstGeom prst="rect">
            <a:avLst/>
          </a:prstGeom>
        </p:spPr>
        <p:txBody>
          <a:bodyPr wrap="square">
            <a:spAutoFit/>
          </a:bodyPr>
          <a:lstStyle/>
          <a:p>
            <a:pPr marL="342900" indent="-342900">
              <a:buFont typeface="Wingdings" panose="05000000000000000000" pitchFamily="2" charset="2"/>
              <a:buChar char="Ø"/>
            </a:pPr>
            <a:endParaRPr lang="en-CA" sz="2000" dirty="0"/>
          </a:p>
        </p:txBody>
      </p:sp>
      <p:sp>
        <p:nvSpPr>
          <p:cNvPr id="2" name="Rectangle 1"/>
          <p:cNvSpPr/>
          <p:nvPr/>
        </p:nvSpPr>
        <p:spPr>
          <a:xfrm>
            <a:off x="0" y="990600"/>
            <a:ext cx="9107473" cy="1592744"/>
          </a:xfrm>
          <a:prstGeom prst="rect">
            <a:avLst/>
          </a:prstGeom>
        </p:spPr>
        <p:txBody>
          <a:bodyPr wrap="square">
            <a:spAutoFit/>
          </a:bodyPr>
          <a:lstStyle/>
          <a:p>
            <a:pPr algn="just"/>
            <a:r>
              <a:rPr lang="en-CA" sz="1950" dirty="0"/>
              <a:t>Using the Green Bank Telescope (GBT), D.C. </a:t>
            </a:r>
            <a:r>
              <a:rPr lang="en-CA" sz="1950" dirty="0" smtClean="0"/>
              <a:t>Lis </a:t>
            </a:r>
            <a:r>
              <a:rPr lang="en-CA" sz="1950" i="1" dirty="0"/>
              <a:t>et al. </a:t>
            </a:r>
            <a:r>
              <a:rPr lang="en-CA" sz="1950" dirty="0" err="1"/>
              <a:t>Astrophys.J</a:t>
            </a:r>
            <a:r>
              <a:rPr lang="en-CA" sz="1950" dirty="0"/>
              <a:t>. </a:t>
            </a:r>
            <a:r>
              <a:rPr lang="en-CA" sz="1950" dirty="0" smtClean="0"/>
              <a:t>(</a:t>
            </a:r>
            <a:r>
              <a:rPr lang="en-CA" sz="1950" dirty="0"/>
              <a:t>2010) </a:t>
            </a:r>
            <a:r>
              <a:rPr lang="en-CA" sz="1950" dirty="0" smtClean="0"/>
              <a:t>have </a:t>
            </a:r>
            <a:r>
              <a:rPr lang="en-CA" sz="1950" dirty="0"/>
              <a:t>obtained accurate measurements of the </a:t>
            </a:r>
            <a:r>
              <a:rPr lang="en-CA" sz="1950" baseline="30000" dirty="0"/>
              <a:t>14</a:t>
            </a:r>
            <a:r>
              <a:rPr lang="en-CA" sz="1950" dirty="0"/>
              <a:t>N/</a:t>
            </a:r>
            <a:r>
              <a:rPr lang="en-CA" sz="1950" baseline="30000" dirty="0"/>
              <a:t>15</a:t>
            </a:r>
            <a:r>
              <a:rPr lang="en-CA" sz="1950" dirty="0"/>
              <a:t>N isotopic ratio in ammonia in two nearby cold, dense molecular clouds, </a:t>
            </a:r>
            <a:r>
              <a:rPr lang="en-CA" sz="1950" dirty="0">
                <a:solidFill>
                  <a:srgbClr val="FF0000"/>
                </a:solidFill>
              </a:rPr>
              <a:t>Barnard~1</a:t>
            </a:r>
            <a:r>
              <a:rPr lang="en-CA" sz="1950" dirty="0"/>
              <a:t> and </a:t>
            </a:r>
            <a:r>
              <a:rPr lang="en-CA" sz="1950" dirty="0">
                <a:solidFill>
                  <a:srgbClr val="00B050"/>
                </a:solidFill>
              </a:rPr>
              <a:t>NGC 1333</a:t>
            </a:r>
            <a:r>
              <a:rPr lang="en-CA" sz="1950" dirty="0"/>
              <a:t>. The </a:t>
            </a:r>
            <a:r>
              <a:rPr lang="en-CA" sz="1950" baseline="30000" dirty="0"/>
              <a:t>14</a:t>
            </a:r>
            <a:r>
              <a:rPr lang="en-CA" sz="1950" dirty="0"/>
              <a:t>N/</a:t>
            </a:r>
            <a:r>
              <a:rPr lang="en-CA" sz="1950" baseline="30000" dirty="0"/>
              <a:t>15</a:t>
            </a:r>
            <a:r>
              <a:rPr lang="en-CA" sz="1950" dirty="0"/>
              <a:t>N ratio in Barnard~1, </a:t>
            </a:r>
            <a:r>
              <a:rPr lang="en-CA" sz="1950" dirty="0" smtClean="0"/>
              <a:t>334±50, </a:t>
            </a:r>
            <a:r>
              <a:rPr lang="en-CA" sz="1950" dirty="0"/>
              <a:t>is particularly well constrained and falls in between the </a:t>
            </a:r>
            <a:r>
              <a:rPr lang="en-CA" sz="1950" dirty="0">
                <a:solidFill>
                  <a:srgbClr val="CC00FF"/>
                </a:solidFill>
              </a:rPr>
              <a:t>local interstellar medium/proto-solar value of ∼450</a:t>
            </a:r>
            <a:r>
              <a:rPr lang="en-CA" sz="1950" dirty="0"/>
              <a:t> and </a:t>
            </a:r>
            <a:r>
              <a:rPr lang="en-CA" sz="1950" dirty="0">
                <a:solidFill>
                  <a:srgbClr val="0070C0"/>
                </a:solidFill>
              </a:rPr>
              <a:t>the terrestrial atmospheric value of 272.</a:t>
            </a:r>
            <a:endParaRPr lang="en-US" sz="1950" dirty="0">
              <a:solidFill>
                <a:srgbClr val="0070C0"/>
              </a:solidFill>
            </a:endParaRPr>
          </a:p>
        </p:txBody>
      </p:sp>
      <p:pic>
        <p:nvPicPr>
          <p:cNvPr id="3074" name="Picture 2" descr="http://inspirehep.net/record/841850/files/fi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3" y="2590800"/>
            <a:ext cx="3276600" cy="4220128"/>
          </a:xfrm>
          <a:prstGeom prst="rect">
            <a:avLst/>
          </a:prstGeom>
          <a:noFill/>
          <a:ln>
            <a:solidFill>
              <a:srgbClr val="00B0F0"/>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098059" y="2743200"/>
            <a:ext cx="2514600" cy="1077218"/>
          </a:xfrm>
          <a:prstGeom prst="rect">
            <a:avLst/>
          </a:prstGeom>
        </p:spPr>
        <p:txBody>
          <a:bodyPr wrap="square">
            <a:spAutoFit/>
          </a:bodyPr>
          <a:lstStyle/>
          <a:p>
            <a:pPr algn="ctr"/>
            <a:r>
              <a:rPr lang="en-CA" sz="1600" dirty="0">
                <a:solidFill>
                  <a:srgbClr val="0070C0"/>
                </a:solidFill>
              </a:rPr>
              <a:t>Spectra of the ammonia </a:t>
            </a:r>
            <a:endParaRPr lang="en-CA" sz="1600" dirty="0" smtClean="0">
              <a:solidFill>
                <a:srgbClr val="0070C0"/>
              </a:solidFill>
            </a:endParaRPr>
          </a:p>
          <a:p>
            <a:pPr algn="ctr"/>
            <a:r>
              <a:rPr lang="en-CA" sz="1600" dirty="0" smtClean="0">
                <a:solidFill>
                  <a:srgbClr val="0070C0"/>
                </a:solidFill>
              </a:rPr>
              <a:t>inversion </a:t>
            </a:r>
            <a:r>
              <a:rPr lang="en-CA" sz="1600" dirty="0">
                <a:solidFill>
                  <a:srgbClr val="0070C0"/>
                </a:solidFill>
              </a:rPr>
              <a:t>lines in </a:t>
            </a:r>
            <a:endParaRPr lang="en-CA" sz="1600" dirty="0" smtClean="0">
              <a:solidFill>
                <a:srgbClr val="0070C0"/>
              </a:solidFill>
            </a:endParaRPr>
          </a:p>
          <a:p>
            <a:pPr algn="ctr"/>
            <a:r>
              <a:rPr lang="en-CA" sz="1600" dirty="0" smtClean="0">
                <a:solidFill>
                  <a:srgbClr val="0070C0"/>
                </a:solidFill>
              </a:rPr>
              <a:t>Barnard~1  and</a:t>
            </a:r>
          </a:p>
          <a:p>
            <a:pPr algn="ctr"/>
            <a:r>
              <a:rPr lang="en-CA" sz="1600" dirty="0" smtClean="0">
                <a:solidFill>
                  <a:srgbClr val="0070C0"/>
                </a:solidFill>
              </a:rPr>
              <a:t>NGC 1333</a:t>
            </a:r>
            <a:endParaRPr lang="en-US" sz="1600" dirty="0">
              <a:solidFill>
                <a:srgbClr val="0070C0"/>
              </a:solidFill>
            </a:endParaRPr>
          </a:p>
        </p:txBody>
      </p:sp>
      <p:pic>
        <p:nvPicPr>
          <p:cNvPr id="3076" name="Picture 4" descr="http://inspirehep.net/record/841850/files/fig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571" y="2514600"/>
            <a:ext cx="3276902" cy="4296328"/>
          </a:xfrm>
          <a:prstGeom prst="rect">
            <a:avLst/>
          </a:prstGeom>
          <a:noFill/>
          <a:ln>
            <a:solidFill>
              <a:srgbClr val="00B0F0"/>
            </a:solidFill>
          </a:ln>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bwMode="auto">
          <a:xfrm flipH="1">
            <a:off x="3251397" y="3495194"/>
            <a:ext cx="533400" cy="762000"/>
          </a:xfrm>
          <a:prstGeom prst="straightConnector1">
            <a:avLst/>
          </a:prstGeom>
          <a:noFill/>
          <a:ln w="2857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p:cNvCxnSpPr/>
          <p:nvPr/>
        </p:nvCxnSpPr>
        <p:spPr bwMode="auto">
          <a:xfrm>
            <a:off x="4800600" y="3637589"/>
            <a:ext cx="1029971" cy="477211"/>
          </a:xfrm>
          <a:prstGeom prst="straightConnector1">
            <a:avLst/>
          </a:prstGeom>
          <a:noFill/>
          <a:ln w="28575" cap="flat" cmpd="sng" algn="ctr">
            <a:solidFill>
              <a:srgbClr val="00B05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11688"/>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8062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0200" y="76200"/>
            <a:ext cx="4903925" cy="769441"/>
          </a:xfrm>
          <a:prstGeom prst="rect">
            <a:avLst/>
          </a:prstGeom>
        </p:spPr>
        <p:txBody>
          <a:bodyPr wrap="square">
            <a:spAutoFit/>
          </a:bodyPr>
          <a:lstStyle/>
          <a:p>
            <a:pPr algn="ctr"/>
            <a:r>
              <a:rPr lang="en-CA" sz="2200" b="1" dirty="0" smtClean="0">
                <a:solidFill>
                  <a:srgbClr val="C00000"/>
                </a:solidFill>
              </a:rPr>
              <a:t>Current </a:t>
            </a:r>
            <a:r>
              <a:rPr lang="en-CA" sz="2200" b="1" dirty="0">
                <a:solidFill>
                  <a:srgbClr val="C00000"/>
                </a:solidFill>
              </a:rPr>
              <a:t>status of </a:t>
            </a:r>
            <a:r>
              <a:rPr lang="en-CA" sz="2200" b="1" dirty="0" smtClean="0">
                <a:solidFill>
                  <a:srgbClr val="C00000"/>
                </a:solidFill>
              </a:rPr>
              <a:t> Spectroscopic Knowledge On Ammonia</a:t>
            </a:r>
            <a:endParaRPr lang="en-CA" sz="2200" b="1" dirty="0">
              <a:solidFill>
                <a:srgbClr val="C00000"/>
              </a:solidFill>
            </a:endParaRPr>
          </a:p>
        </p:txBody>
      </p:sp>
      <p:sp>
        <p:nvSpPr>
          <p:cNvPr id="2" name="Rectangle 1"/>
          <p:cNvSpPr/>
          <p:nvPr/>
        </p:nvSpPr>
        <p:spPr>
          <a:xfrm>
            <a:off x="0" y="1142999"/>
            <a:ext cx="9067800" cy="5632311"/>
          </a:xfrm>
          <a:prstGeom prst="rect">
            <a:avLst/>
          </a:prstGeom>
          <a:solidFill>
            <a:schemeClr val="bg1"/>
          </a:solidFill>
        </p:spPr>
        <p:txBody>
          <a:bodyPr wrap="square">
            <a:spAutoFit/>
          </a:bodyPr>
          <a:lstStyle/>
          <a:p>
            <a:pPr marL="285750" indent="-285750">
              <a:buFont typeface="Wingdings" panose="05000000000000000000" pitchFamily="2" charset="2"/>
              <a:buChar char="Ø"/>
            </a:pPr>
            <a:r>
              <a:rPr lang="en-CA" sz="2000" dirty="0"/>
              <a:t>Ammonia is a well studied molecule owing to its importance as a model molecule possessing internal inversion motion which can </a:t>
            </a:r>
            <a:r>
              <a:rPr lang="en-CA" sz="2000" dirty="0" smtClean="0"/>
              <a:t>be </a:t>
            </a:r>
            <a:r>
              <a:rPr lang="en-US" sz="2000" dirty="0" smtClean="0"/>
              <a:t>characterized </a:t>
            </a:r>
            <a:r>
              <a:rPr lang="en-US" sz="2000" dirty="0"/>
              <a:t>by infrared spectroscopy</a:t>
            </a:r>
            <a:r>
              <a:rPr lang="en-US" sz="2000" dirty="0" smtClean="0"/>
              <a:t>. </a:t>
            </a:r>
          </a:p>
          <a:p>
            <a:pPr marL="285750" indent="-285750">
              <a:buFont typeface="Wingdings" panose="05000000000000000000" pitchFamily="2" charset="2"/>
              <a:buChar char="Ø"/>
            </a:pPr>
            <a:r>
              <a:rPr lang="en-CA" sz="2000" dirty="0" smtClean="0">
                <a:solidFill>
                  <a:srgbClr val="0070C0"/>
                </a:solidFill>
              </a:rPr>
              <a:t>Until </a:t>
            </a:r>
            <a:r>
              <a:rPr lang="en-CA" sz="2000" dirty="0">
                <a:solidFill>
                  <a:srgbClr val="0070C0"/>
                </a:solidFill>
              </a:rPr>
              <a:t>recently, </a:t>
            </a:r>
            <a:r>
              <a:rPr lang="en-CA" sz="2000" dirty="0" smtClean="0">
                <a:solidFill>
                  <a:srgbClr val="0070C0"/>
                </a:solidFill>
              </a:rPr>
              <a:t>the </a:t>
            </a:r>
            <a:r>
              <a:rPr lang="en-CA" sz="2000" dirty="0">
                <a:solidFill>
                  <a:srgbClr val="0070C0"/>
                </a:solidFill>
              </a:rPr>
              <a:t>available data in the </a:t>
            </a:r>
            <a:r>
              <a:rPr lang="en-CA" sz="2000" dirty="0" smtClean="0">
                <a:solidFill>
                  <a:srgbClr val="0070C0"/>
                </a:solidFill>
              </a:rPr>
              <a:t>far-infrared </a:t>
            </a:r>
            <a:r>
              <a:rPr lang="en-CA" sz="2000" dirty="0">
                <a:solidFill>
                  <a:srgbClr val="0070C0"/>
                </a:solidFill>
              </a:rPr>
              <a:t>region </a:t>
            </a:r>
            <a:r>
              <a:rPr lang="en-CA" sz="2000" dirty="0" smtClean="0">
                <a:solidFill>
                  <a:srgbClr val="0070C0"/>
                </a:solidFill>
              </a:rPr>
              <a:t>were </a:t>
            </a:r>
            <a:r>
              <a:rPr lang="en-CA" sz="2000" dirty="0">
                <a:solidFill>
                  <a:srgbClr val="0070C0"/>
                </a:solidFill>
              </a:rPr>
              <a:t>marginal. Indeed previous studies were performed only at </a:t>
            </a:r>
            <a:r>
              <a:rPr lang="en-CA" sz="2000" dirty="0" smtClean="0">
                <a:solidFill>
                  <a:srgbClr val="0070C0"/>
                </a:solidFill>
              </a:rPr>
              <a:t>low/medium resolution (up </a:t>
            </a:r>
            <a:r>
              <a:rPr lang="en-CA" sz="2000" dirty="0">
                <a:solidFill>
                  <a:srgbClr val="0070C0"/>
                </a:solidFill>
              </a:rPr>
              <a:t>to R ~0.1 cm</a:t>
            </a:r>
            <a:r>
              <a:rPr lang="en-CA" sz="2000" baseline="30000" dirty="0">
                <a:solidFill>
                  <a:srgbClr val="0070C0"/>
                </a:solidFill>
              </a:rPr>
              <a:t>-1</a:t>
            </a:r>
            <a:r>
              <a:rPr lang="en-CA" sz="2000" dirty="0">
                <a:solidFill>
                  <a:srgbClr val="0070C0"/>
                </a:solidFill>
              </a:rPr>
              <a:t>). </a:t>
            </a:r>
            <a:endParaRPr lang="en-CA" sz="2000" dirty="0" smtClean="0">
              <a:solidFill>
                <a:srgbClr val="0070C0"/>
              </a:solidFill>
            </a:endParaRPr>
          </a:p>
          <a:p>
            <a:pPr marL="285750" indent="-285750">
              <a:buFont typeface="Wingdings" panose="05000000000000000000" pitchFamily="2" charset="2"/>
              <a:buChar char="Ø"/>
            </a:pPr>
            <a:r>
              <a:rPr lang="en-CA" sz="2000" dirty="0" smtClean="0"/>
              <a:t>For </a:t>
            </a:r>
            <a:r>
              <a:rPr lang="en-CA" sz="2000" dirty="0"/>
              <a:t>this </a:t>
            </a:r>
            <a:r>
              <a:rPr lang="en-CA" sz="2000" dirty="0" smtClean="0"/>
              <a:t>reason the </a:t>
            </a:r>
            <a:r>
              <a:rPr lang="en-CA" sz="2000" dirty="0"/>
              <a:t>atmospheric retrievals of ammonia performed by infrared techniques use only cross </a:t>
            </a:r>
            <a:r>
              <a:rPr lang="en-CA" sz="2000" dirty="0" smtClean="0"/>
              <a:t>section parameters </a:t>
            </a:r>
            <a:r>
              <a:rPr lang="en-CA" sz="2000" dirty="0"/>
              <a:t>to analyze the observed atmospheric spectra.</a:t>
            </a:r>
          </a:p>
          <a:p>
            <a:pPr marL="285750" indent="-285750">
              <a:buFont typeface="Wingdings" panose="05000000000000000000" pitchFamily="2" charset="2"/>
              <a:buChar char="Ø"/>
            </a:pPr>
            <a:r>
              <a:rPr lang="en-CA" sz="2000" dirty="0" smtClean="0">
                <a:solidFill>
                  <a:srgbClr val="0070C0"/>
                </a:solidFill>
              </a:rPr>
              <a:t>Among </a:t>
            </a:r>
            <a:r>
              <a:rPr lang="en-CA" sz="2000" dirty="0">
                <a:solidFill>
                  <a:srgbClr val="0070C0"/>
                </a:solidFill>
              </a:rPr>
              <a:t>the isotopically substituted molecules, </a:t>
            </a:r>
            <a:r>
              <a:rPr lang="en-CA" sz="2000" baseline="30000" dirty="0">
                <a:solidFill>
                  <a:srgbClr val="0070C0"/>
                </a:solidFill>
              </a:rPr>
              <a:t>15</a:t>
            </a:r>
            <a:r>
              <a:rPr lang="en-CA" sz="2000" dirty="0">
                <a:solidFill>
                  <a:srgbClr val="0070C0"/>
                </a:solidFill>
              </a:rPr>
              <a:t>NH</a:t>
            </a:r>
            <a:r>
              <a:rPr lang="en-CA" sz="2000" baseline="-25000" dirty="0">
                <a:solidFill>
                  <a:srgbClr val="0070C0"/>
                </a:solidFill>
              </a:rPr>
              <a:t>3 </a:t>
            </a:r>
            <a:r>
              <a:rPr lang="en-CA" sz="2000" dirty="0">
                <a:solidFill>
                  <a:srgbClr val="0070C0"/>
                </a:solidFill>
              </a:rPr>
              <a:t>received little attention in comparison with the parent main </a:t>
            </a:r>
            <a:r>
              <a:rPr lang="en-CA" sz="2000" dirty="0" smtClean="0">
                <a:solidFill>
                  <a:srgbClr val="0070C0"/>
                </a:solidFill>
              </a:rPr>
              <a:t>isotope </a:t>
            </a:r>
            <a:r>
              <a:rPr lang="en-CA" sz="2000" baseline="30000" dirty="0" smtClean="0">
                <a:solidFill>
                  <a:srgbClr val="0070C0"/>
                </a:solidFill>
              </a:rPr>
              <a:t>14</a:t>
            </a:r>
            <a:r>
              <a:rPr lang="en-CA" sz="2000" dirty="0" smtClean="0">
                <a:solidFill>
                  <a:srgbClr val="0070C0"/>
                </a:solidFill>
              </a:rPr>
              <a:t>NH</a:t>
            </a:r>
            <a:r>
              <a:rPr lang="en-CA" sz="2000" baseline="-25000" dirty="0" smtClean="0">
                <a:solidFill>
                  <a:srgbClr val="0070C0"/>
                </a:solidFill>
              </a:rPr>
              <a:t>3 </a:t>
            </a:r>
            <a:r>
              <a:rPr lang="en-CA" sz="2000" dirty="0" smtClean="0">
                <a:solidFill>
                  <a:srgbClr val="0070C0"/>
                </a:solidFill>
              </a:rPr>
              <a:t>. </a:t>
            </a:r>
            <a:r>
              <a:rPr lang="en-CA" sz="2000" baseline="30000" dirty="0">
                <a:solidFill>
                  <a:srgbClr val="0070C0"/>
                </a:solidFill>
              </a:rPr>
              <a:t>15</a:t>
            </a:r>
            <a:r>
              <a:rPr lang="en-CA" sz="2000" dirty="0">
                <a:solidFill>
                  <a:srgbClr val="0070C0"/>
                </a:solidFill>
              </a:rPr>
              <a:t>NH</a:t>
            </a:r>
            <a:r>
              <a:rPr lang="en-CA" sz="2000" baseline="-25000" dirty="0">
                <a:solidFill>
                  <a:srgbClr val="0070C0"/>
                </a:solidFill>
              </a:rPr>
              <a:t>3</a:t>
            </a:r>
            <a:r>
              <a:rPr lang="en-CA" sz="2000" dirty="0" smtClean="0">
                <a:solidFill>
                  <a:srgbClr val="0070C0"/>
                </a:solidFill>
              </a:rPr>
              <a:t> </a:t>
            </a:r>
            <a:r>
              <a:rPr lang="en-CA" sz="2000" dirty="0">
                <a:solidFill>
                  <a:srgbClr val="0070C0"/>
                </a:solidFill>
              </a:rPr>
              <a:t>has an energy pattern very similar to that of </a:t>
            </a:r>
            <a:r>
              <a:rPr lang="en-CA" sz="2000" baseline="30000" dirty="0" smtClean="0">
                <a:solidFill>
                  <a:srgbClr val="0070C0"/>
                </a:solidFill>
              </a:rPr>
              <a:t>14</a:t>
            </a:r>
            <a:r>
              <a:rPr lang="en-CA" sz="2000" dirty="0" smtClean="0">
                <a:solidFill>
                  <a:srgbClr val="0070C0"/>
                </a:solidFill>
              </a:rPr>
              <a:t>NH</a:t>
            </a:r>
            <a:r>
              <a:rPr lang="en-CA" sz="2000" baseline="-25000" dirty="0" smtClean="0">
                <a:solidFill>
                  <a:srgbClr val="0070C0"/>
                </a:solidFill>
              </a:rPr>
              <a:t>3</a:t>
            </a:r>
            <a:r>
              <a:rPr lang="en-CA" sz="2000" dirty="0" smtClean="0">
                <a:solidFill>
                  <a:srgbClr val="0070C0"/>
                </a:solidFill>
              </a:rPr>
              <a:t> </a:t>
            </a:r>
            <a:r>
              <a:rPr lang="en-CA" sz="2000" dirty="0">
                <a:solidFill>
                  <a:srgbClr val="0070C0"/>
                </a:solidFill>
              </a:rPr>
              <a:t>and </a:t>
            </a:r>
            <a:r>
              <a:rPr lang="en-CA" sz="2000" dirty="0" smtClean="0">
                <a:solidFill>
                  <a:srgbClr val="0070C0"/>
                </a:solidFill>
              </a:rPr>
              <a:t>represents </a:t>
            </a:r>
            <a:r>
              <a:rPr lang="en-CA" sz="2000" dirty="0">
                <a:solidFill>
                  <a:srgbClr val="0070C0"/>
                </a:solidFill>
              </a:rPr>
              <a:t>a suitable test to check the assignment of </a:t>
            </a:r>
            <a:r>
              <a:rPr lang="en-CA" sz="2000" dirty="0" smtClean="0">
                <a:solidFill>
                  <a:srgbClr val="0070C0"/>
                </a:solidFill>
              </a:rPr>
              <a:t>the transitions </a:t>
            </a:r>
            <a:r>
              <a:rPr lang="en-CA" sz="2000" dirty="0">
                <a:solidFill>
                  <a:srgbClr val="0070C0"/>
                </a:solidFill>
              </a:rPr>
              <a:t>and the adequacy of the Hamiltonian for the description of the spectrum, in particular at very high J values. </a:t>
            </a:r>
            <a:endParaRPr lang="en-CA" sz="2000" dirty="0" smtClean="0">
              <a:solidFill>
                <a:srgbClr val="0070C0"/>
              </a:solidFill>
            </a:endParaRPr>
          </a:p>
          <a:p>
            <a:pPr marL="285750" indent="-285750">
              <a:buFont typeface="Wingdings" panose="05000000000000000000" pitchFamily="2" charset="2"/>
              <a:buChar char="Ø"/>
            </a:pPr>
            <a:r>
              <a:rPr lang="en-CA" sz="2000" dirty="0"/>
              <a:t>While recently the ground state transitions of </a:t>
            </a:r>
            <a:r>
              <a:rPr lang="en-CA" sz="2000" baseline="30000" dirty="0"/>
              <a:t>14</a:t>
            </a:r>
            <a:r>
              <a:rPr lang="en-CA" sz="2000" dirty="0"/>
              <a:t>NH</a:t>
            </a:r>
            <a:r>
              <a:rPr lang="en-CA" sz="2000" baseline="-25000" dirty="0"/>
              <a:t>3</a:t>
            </a:r>
            <a:r>
              <a:rPr lang="en-CA" sz="2000" dirty="0"/>
              <a:t> </a:t>
            </a:r>
            <a:r>
              <a:rPr lang="en-CA" sz="2000" dirty="0" smtClean="0"/>
              <a:t>[1] </a:t>
            </a:r>
            <a:r>
              <a:rPr lang="en-CA" sz="2000" dirty="0"/>
              <a:t>has </a:t>
            </a:r>
            <a:r>
              <a:rPr lang="en-CA" sz="2000" dirty="0" smtClean="0"/>
              <a:t>been reinvestigated </a:t>
            </a:r>
            <a:r>
              <a:rPr lang="en-CA" sz="2000" dirty="0"/>
              <a:t>by means of several high resolution techniques, only two studies were devoted to the analogous spectra in </a:t>
            </a:r>
            <a:r>
              <a:rPr lang="en-CA" sz="2000" baseline="30000" dirty="0"/>
              <a:t>15</a:t>
            </a:r>
            <a:r>
              <a:rPr lang="en-CA" sz="2000" dirty="0"/>
              <a:t>NH</a:t>
            </a:r>
            <a:r>
              <a:rPr lang="en-CA" sz="2000" baseline="-25000" dirty="0"/>
              <a:t>3</a:t>
            </a:r>
            <a:r>
              <a:rPr lang="en-CA" sz="2000" dirty="0" smtClean="0"/>
              <a:t> [2,3]. </a:t>
            </a:r>
            <a:r>
              <a:rPr lang="en-CA" sz="2000" dirty="0"/>
              <a:t>Of these, the most recent was performed in 1994 and rotation-inversion transitions were measured only up to J = 6</a:t>
            </a:r>
            <a:r>
              <a:rPr lang="en-CA" sz="2000" dirty="0" smtClean="0"/>
              <a:t>. The </a:t>
            </a:r>
            <a:r>
              <a:rPr lang="en-CA" sz="2000" dirty="0"/>
              <a:t>bending </a:t>
            </a:r>
            <a:r>
              <a:rPr lang="en-CA" sz="2000" dirty="0" smtClean="0"/>
              <a:t>states of </a:t>
            </a:r>
            <a:r>
              <a:rPr lang="en-CA" sz="2000" baseline="30000" dirty="0"/>
              <a:t>15</a:t>
            </a:r>
            <a:r>
              <a:rPr lang="en-CA" sz="2000" dirty="0"/>
              <a:t>NH</a:t>
            </a:r>
            <a:r>
              <a:rPr lang="en-CA" sz="2000" baseline="-25000" dirty="0"/>
              <a:t>3 </a:t>
            </a:r>
            <a:r>
              <a:rPr lang="en-CA" sz="2000" dirty="0" smtClean="0"/>
              <a:t>were also analysed using spectra recorded at moderate resolution </a:t>
            </a:r>
            <a:r>
              <a:rPr lang="en-CA" sz="2000" dirty="0"/>
              <a:t>[4</a:t>
            </a:r>
            <a:r>
              <a:rPr lang="en-CA" sz="2000" dirty="0" smtClean="0"/>
              <a:t>].</a:t>
            </a:r>
            <a:endParaRPr lang="en-US"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538" y="101351"/>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4993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09800" y="291643"/>
            <a:ext cx="4265398" cy="430887"/>
          </a:xfrm>
          <a:prstGeom prst="rect">
            <a:avLst/>
          </a:prstGeom>
        </p:spPr>
        <p:txBody>
          <a:bodyPr wrap="none">
            <a:spAutoFit/>
          </a:bodyPr>
          <a:lstStyle/>
          <a:p>
            <a:pPr algn="ctr"/>
            <a:r>
              <a:rPr lang="en-CA" sz="2200" b="1" dirty="0" smtClean="0">
                <a:solidFill>
                  <a:srgbClr val="C00000"/>
                </a:solidFill>
              </a:rPr>
              <a:t>Spectroscopic Goals for this study</a:t>
            </a:r>
            <a:endParaRPr lang="en-CA" sz="2200" b="1" dirty="0">
              <a:solidFill>
                <a:srgbClr val="C00000"/>
              </a:solidFill>
            </a:endParaRPr>
          </a:p>
        </p:txBody>
      </p:sp>
      <p:sp>
        <p:nvSpPr>
          <p:cNvPr id="2" name="Rectangle 1"/>
          <p:cNvSpPr/>
          <p:nvPr/>
        </p:nvSpPr>
        <p:spPr>
          <a:xfrm>
            <a:off x="56949" y="990600"/>
            <a:ext cx="9067800" cy="5324535"/>
          </a:xfrm>
          <a:prstGeom prst="rect">
            <a:avLst/>
          </a:prstGeom>
          <a:solidFill>
            <a:schemeClr val="bg1"/>
          </a:solidFill>
        </p:spPr>
        <p:txBody>
          <a:bodyPr wrap="square">
            <a:spAutoFit/>
          </a:bodyPr>
          <a:lstStyle/>
          <a:p>
            <a:pPr marL="285750" indent="-285750">
              <a:buFont typeface="Wingdings" panose="05000000000000000000" pitchFamily="2" charset="2"/>
              <a:buChar char="Ø"/>
            </a:pPr>
            <a:r>
              <a:rPr lang="en-CA" sz="2000" dirty="0" smtClean="0"/>
              <a:t>The </a:t>
            </a:r>
            <a:r>
              <a:rPr lang="en-CA" sz="2000" dirty="0"/>
              <a:t>use of infrared techniques to retrieve</a:t>
            </a:r>
            <a:r>
              <a:rPr lang="en-CA" sz="2000" strike="sngStrike" dirty="0"/>
              <a:t>d</a:t>
            </a:r>
            <a:r>
              <a:rPr lang="en-CA" sz="2000" dirty="0"/>
              <a:t> tropospheric species is a very powerful technique, provided that accurate </a:t>
            </a:r>
            <a:r>
              <a:rPr lang="en-CA" sz="2000" dirty="0" smtClean="0"/>
              <a:t>spectroscopic parameters </a:t>
            </a:r>
            <a:r>
              <a:rPr lang="en-CA" sz="2000" dirty="0"/>
              <a:t>are used to analyze the observed spectra.</a:t>
            </a:r>
          </a:p>
          <a:p>
            <a:pPr marL="285750" indent="-285750">
              <a:buFont typeface="Wingdings" panose="05000000000000000000" pitchFamily="2" charset="2"/>
              <a:buChar char="Ø"/>
            </a:pPr>
            <a:r>
              <a:rPr lang="en-CA" sz="2000" dirty="0">
                <a:solidFill>
                  <a:srgbClr val="6600CC"/>
                </a:solidFill>
              </a:rPr>
              <a:t>The goal of the present study is to perform the first detailed infrared study of </a:t>
            </a:r>
            <a:r>
              <a:rPr lang="en-CA" sz="2000" baseline="30000" dirty="0">
                <a:solidFill>
                  <a:srgbClr val="6600CC"/>
                </a:solidFill>
              </a:rPr>
              <a:t>15</a:t>
            </a:r>
            <a:r>
              <a:rPr lang="en-CA" sz="2000" dirty="0">
                <a:solidFill>
                  <a:srgbClr val="6600CC"/>
                </a:solidFill>
              </a:rPr>
              <a:t>NH</a:t>
            </a:r>
            <a:r>
              <a:rPr lang="en-CA" sz="2000" baseline="-25000" dirty="0">
                <a:solidFill>
                  <a:srgbClr val="6600CC"/>
                </a:solidFill>
              </a:rPr>
              <a:t>3</a:t>
            </a:r>
            <a:r>
              <a:rPr lang="en-CA" sz="2000" dirty="0">
                <a:solidFill>
                  <a:srgbClr val="6600CC"/>
                </a:solidFill>
              </a:rPr>
              <a:t> in the far-infrared region. The target task, in </a:t>
            </a:r>
            <a:r>
              <a:rPr lang="en-CA" sz="2000" dirty="0" smtClean="0">
                <a:solidFill>
                  <a:srgbClr val="6600CC"/>
                </a:solidFill>
              </a:rPr>
              <a:t>the near </a:t>
            </a:r>
            <a:r>
              <a:rPr lang="en-CA" sz="2000" dirty="0">
                <a:solidFill>
                  <a:srgbClr val="6600CC"/>
                </a:solidFill>
              </a:rPr>
              <a:t>future, will be to provide a precise and consistent list of </a:t>
            </a:r>
            <a:r>
              <a:rPr lang="en-CA" sz="2000" baseline="30000" dirty="0">
                <a:solidFill>
                  <a:srgbClr val="6600CC"/>
                </a:solidFill>
              </a:rPr>
              <a:t>15</a:t>
            </a:r>
            <a:r>
              <a:rPr lang="en-CA" sz="2000" dirty="0">
                <a:solidFill>
                  <a:srgbClr val="6600CC"/>
                </a:solidFill>
              </a:rPr>
              <a:t>NH</a:t>
            </a:r>
            <a:r>
              <a:rPr lang="en-CA" sz="2000" baseline="-25000" dirty="0">
                <a:solidFill>
                  <a:srgbClr val="6600CC"/>
                </a:solidFill>
              </a:rPr>
              <a:t>3</a:t>
            </a:r>
            <a:r>
              <a:rPr lang="en-CA" sz="2000" dirty="0" smtClean="0">
                <a:solidFill>
                  <a:srgbClr val="6600CC"/>
                </a:solidFill>
              </a:rPr>
              <a:t> </a:t>
            </a:r>
            <a:r>
              <a:rPr lang="en-CA" sz="2000" dirty="0">
                <a:solidFill>
                  <a:srgbClr val="6600CC"/>
                </a:solidFill>
              </a:rPr>
              <a:t>lines involving accurate line position, intensity </a:t>
            </a:r>
            <a:r>
              <a:rPr lang="en-CA" sz="2000" dirty="0" smtClean="0">
                <a:solidFill>
                  <a:srgbClr val="6600CC"/>
                </a:solidFill>
              </a:rPr>
              <a:t>and air-broadening </a:t>
            </a:r>
            <a:r>
              <a:rPr lang="en-CA" sz="2000" dirty="0">
                <a:solidFill>
                  <a:srgbClr val="6600CC"/>
                </a:solidFill>
              </a:rPr>
              <a:t>parameters</a:t>
            </a:r>
            <a:r>
              <a:rPr lang="en-CA" sz="2000" dirty="0" smtClean="0">
                <a:solidFill>
                  <a:srgbClr val="6600CC"/>
                </a:solidFill>
              </a:rPr>
              <a:t>.</a:t>
            </a:r>
          </a:p>
          <a:p>
            <a:pPr marL="285750" indent="-285750">
              <a:buFont typeface="Wingdings" panose="05000000000000000000" pitchFamily="2" charset="2"/>
              <a:buChar char="Ø"/>
            </a:pPr>
            <a:r>
              <a:rPr lang="en-CA" sz="2000" dirty="0" smtClean="0"/>
              <a:t>Since the knowledge </a:t>
            </a:r>
            <a:r>
              <a:rPr lang="en-CA" sz="2000" dirty="0"/>
              <a:t>of the ground state energy pattern is essential to investigate the </a:t>
            </a:r>
            <a:r>
              <a:rPr lang="en-CA" sz="2000" dirty="0" err="1" smtClean="0"/>
              <a:t>vibrationally</a:t>
            </a:r>
            <a:r>
              <a:rPr lang="en-CA" sz="2000" dirty="0" smtClean="0"/>
              <a:t> </a:t>
            </a:r>
            <a:r>
              <a:rPr lang="en-CA" sz="2000" dirty="0"/>
              <a:t>excited states we </a:t>
            </a:r>
            <a:r>
              <a:rPr lang="en-CA" sz="2000" dirty="0" smtClean="0"/>
              <a:t>recorded </a:t>
            </a:r>
            <a:r>
              <a:rPr lang="en-CA" sz="2000" dirty="0"/>
              <a:t>the far infrared spectrum of the molecule at very high resolution and path length </a:t>
            </a:r>
            <a:r>
              <a:rPr lang="en-CA" sz="2000" dirty="0" smtClean="0"/>
              <a:t>in </a:t>
            </a:r>
            <a:r>
              <a:rPr lang="en-CA" sz="2000" dirty="0"/>
              <a:t>order to observe very high J transitions and also the rotation-inversion spectrum in the lowest excited </a:t>
            </a:r>
            <a:r>
              <a:rPr lang="en-CA" sz="2000" dirty="0" smtClean="0"/>
              <a:t>vibrational states</a:t>
            </a:r>
            <a:r>
              <a:rPr lang="en-CA" sz="2000" dirty="0"/>
              <a:t>. </a:t>
            </a:r>
            <a:endParaRPr lang="en-CA" sz="2000" dirty="0" smtClean="0"/>
          </a:p>
          <a:p>
            <a:pPr marL="285750" indent="-285750">
              <a:buFont typeface="Wingdings" panose="05000000000000000000" pitchFamily="2" charset="2"/>
              <a:buChar char="Ø"/>
            </a:pPr>
            <a:r>
              <a:rPr lang="en-CA" sz="2000" dirty="0" smtClean="0">
                <a:solidFill>
                  <a:srgbClr val="6600CC"/>
                </a:solidFill>
              </a:rPr>
              <a:t>We aimed </a:t>
            </a:r>
            <a:r>
              <a:rPr lang="en-CA" sz="2000" dirty="0">
                <a:solidFill>
                  <a:srgbClr val="6600CC"/>
                </a:solidFill>
              </a:rPr>
              <a:t>to observe perturbation allowed transitions, which are essential to better characterize the rotation and </a:t>
            </a:r>
            <a:r>
              <a:rPr lang="en-CA" sz="2000" dirty="0" smtClean="0">
                <a:solidFill>
                  <a:srgbClr val="6600CC"/>
                </a:solidFill>
              </a:rPr>
              <a:t>distortion parameters </a:t>
            </a:r>
            <a:r>
              <a:rPr lang="en-CA" sz="2000" dirty="0">
                <a:solidFill>
                  <a:srgbClr val="6600CC"/>
                </a:solidFill>
              </a:rPr>
              <a:t>related to the axis of symmetry, C, D</a:t>
            </a:r>
            <a:r>
              <a:rPr lang="en-CA" sz="2000" baseline="-25000" dirty="0">
                <a:solidFill>
                  <a:srgbClr val="6600CC"/>
                </a:solidFill>
              </a:rPr>
              <a:t>K</a:t>
            </a:r>
            <a:r>
              <a:rPr lang="en-CA" sz="2000" dirty="0">
                <a:solidFill>
                  <a:srgbClr val="6600CC"/>
                </a:solidFill>
              </a:rPr>
              <a:t>, H</a:t>
            </a:r>
            <a:r>
              <a:rPr lang="en-CA" sz="2000" baseline="-25000" dirty="0">
                <a:solidFill>
                  <a:srgbClr val="6600CC"/>
                </a:solidFill>
              </a:rPr>
              <a:t>K</a:t>
            </a:r>
            <a:r>
              <a:rPr lang="en-CA" sz="2000" dirty="0">
                <a:solidFill>
                  <a:srgbClr val="6600CC"/>
                </a:solidFill>
              </a:rPr>
              <a:t>, ... . </a:t>
            </a:r>
            <a:endParaRPr lang="en-CA" sz="2000" dirty="0" smtClean="0">
              <a:solidFill>
                <a:srgbClr val="6600CC"/>
              </a:solidFill>
            </a:endParaRPr>
          </a:p>
          <a:p>
            <a:pPr marL="285750" indent="-285750">
              <a:buFont typeface="Wingdings" panose="05000000000000000000" pitchFamily="2" charset="2"/>
              <a:buChar char="Ø"/>
            </a:pPr>
            <a:r>
              <a:rPr lang="en-CA" sz="2000" dirty="0" smtClean="0"/>
              <a:t>The spectral </a:t>
            </a:r>
            <a:r>
              <a:rPr lang="en-CA" sz="2000" dirty="0"/>
              <a:t>range we aim to investigate extends from 60 to </a:t>
            </a:r>
            <a:r>
              <a:rPr lang="en-CA" sz="2000" dirty="0" smtClean="0"/>
              <a:t>2000 cm</a:t>
            </a:r>
            <a:r>
              <a:rPr lang="en-CA" sz="2000" baseline="30000" dirty="0"/>
              <a:t>-1</a:t>
            </a:r>
            <a:r>
              <a:rPr lang="en-CA" sz="2000" dirty="0" smtClean="0"/>
              <a:t> </a:t>
            </a:r>
            <a:r>
              <a:rPr lang="en-CA" sz="2000" dirty="0"/>
              <a:t>allowing the observation of transitions </a:t>
            </a:r>
            <a:r>
              <a:rPr lang="en-CA" sz="2000" dirty="0" smtClean="0">
                <a:sym typeface="Symbol"/>
              </a:rPr>
              <a:t></a:t>
            </a:r>
            <a:r>
              <a:rPr lang="en-CA" sz="2000" baseline="-25000" dirty="0"/>
              <a:t>2</a:t>
            </a:r>
            <a:r>
              <a:rPr lang="en-CA" sz="2000" dirty="0"/>
              <a:t> ← GS, </a:t>
            </a:r>
            <a:r>
              <a:rPr lang="en-CA" sz="2000" dirty="0">
                <a:sym typeface="Symbol"/>
              </a:rPr>
              <a:t></a:t>
            </a:r>
            <a:r>
              <a:rPr lang="en-CA" sz="2000" baseline="-25000" dirty="0"/>
              <a:t>4</a:t>
            </a:r>
            <a:r>
              <a:rPr lang="en-CA" sz="2000" dirty="0"/>
              <a:t> ← </a:t>
            </a:r>
            <a:r>
              <a:rPr lang="en-CA" sz="2000" dirty="0" smtClean="0"/>
              <a:t>GS, </a:t>
            </a:r>
            <a:r>
              <a:rPr lang="en-CA" sz="2000" dirty="0"/>
              <a:t>2</a:t>
            </a:r>
            <a:r>
              <a:rPr lang="en-CA" sz="2000" dirty="0">
                <a:sym typeface="Symbol"/>
              </a:rPr>
              <a:t></a:t>
            </a:r>
            <a:r>
              <a:rPr lang="en-CA" sz="2000" baseline="-25000" dirty="0"/>
              <a:t>2</a:t>
            </a:r>
            <a:r>
              <a:rPr lang="en-CA" sz="2000" dirty="0"/>
              <a:t> ← GS and the hot </a:t>
            </a:r>
            <a:r>
              <a:rPr lang="en-CA" sz="2000" dirty="0" smtClean="0"/>
              <a:t>bands </a:t>
            </a:r>
            <a:r>
              <a:rPr lang="en-CA" sz="2000" dirty="0"/>
              <a:t>2</a:t>
            </a:r>
            <a:r>
              <a:rPr lang="en-CA" sz="2000" dirty="0">
                <a:sym typeface="Symbol"/>
              </a:rPr>
              <a:t></a:t>
            </a:r>
            <a:r>
              <a:rPr lang="en-CA" sz="2000" baseline="-25000" dirty="0"/>
              <a:t>2</a:t>
            </a:r>
            <a:r>
              <a:rPr lang="en-CA" sz="2000" dirty="0"/>
              <a:t> ← </a:t>
            </a:r>
            <a:r>
              <a:rPr lang="en-CA" sz="2000" dirty="0">
                <a:sym typeface="Symbol"/>
              </a:rPr>
              <a:t></a:t>
            </a:r>
            <a:r>
              <a:rPr lang="en-CA" sz="2000" baseline="-25000" dirty="0"/>
              <a:t>2</a:t>
            </a:r>
            <a:r>
              <a:rPr lang="en-CA" sz="2000" dirty="0"/>
              <a:t> , </a:t>
            </a:r>
            <a:r>
              <a:rPr lang="en-CA" sz="2000" dirty="0">
                <a:sym typeface="Symbol"/>
              </a:rPr>
              <a:t></a:t>
            </a:r>
            <a:r>
              <a:rPr lang="en-CA" sz="2000" baseline="-25000" dirty="0"/>
              <a:t>4</a:t>
            </a:r>
            <a:r>
              <a:rPr lang="en-CA" sz="2000" dirty="0"/>
              <a:t> ← </a:t>
            </a:r>
            <a:r>
              <a:rPr lang="en-CA" sz="2000" dirty="0">
                <a:sym typeface="Symbol"/>
              </a:rPr>
              <a:t></a:t>
            </a:r>
            <a:r>
              <a:rPr lang="en-CA" sz="2000" baseline="-25000" dirty="0"/>
              <a:t>2</a:t>
            </a:r>
            <a:r>
              <a:rPr lang="en-CA" sz="2000" dirty="0"/>
              <a:t> and 2</a:t>
            </a:r>
            <a:r>
              <a:rPr lang="en-CA" sz="2000" dirty="0">
                <a:sym typeface="Symbol"/>
              </a:rPr>
              <a:t></a:t>
            </a:r>
            <a:r>
              <a:rPr lang="en-CA" sz="2000" baseline="-25000" dirty="0"/>
              <a:t>2</a:t>
            </a:r>
            <a:r>
              <a:rPr lang="en-CA" sz="2000" dirty="0"/>
              <a:t> ← </a:t>
            </a:r>
            <a:r>
              <a:rPr lang="en-CA" sz="2000" dirty="0">
                <a:sym typeface="Symbol"/>
              </a:rPr>
              <a:t></a:t>
            </a:r>
            <a:r>
              <a:rPr lang="en-CA" sz="2000" baseline="-25000" dirty="0"/>
              <a:t>4</a:t>
            </a:r>
            <a:r>
              <a:rPr lang="en-CA" sz="2000" dirty="0"/>
              <a:t>. </a:t>
            </a:r>
            <a:endParaRPr lang="en-US" sz="20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47517"/>
            <a:ext cx="71278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957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Arrow Connector 8"/>
          <p:cNvCxnSpPr/>
          <p:nvPr/>
        </p:nvCxnSpPr>
        <p:spPr bwMode="auto">
          <a:xfrm>
            <a:off x="6705600" y="5029200"/>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936181" y="4136"/>
            <a:ext cx="3219151" cy="430887"/>
          </a:xfrm>
          <a:prstGeom prst="rect">
            <a:avLst/>
          </a:prstGeom>
        </p:spPr>
        <p:txBody>
          <a:bodyPr wrap="none">
            <a:spAutoFit/>
          </a:bodyPr>
          <a:lstStyle/>
          <a:p>
            <a:pPr algn="ctr"/>
            <a:r>
              <a:rPr lang="en-CA" sz="2200" b="1" dirty="0" smtClean="0">
                <a:solidFill>
                  <a:srgbClr val="C00000"/>
                </a:solidFill>
              </a:rPr>
              <a:t>Experimental Conditions</a:t>
            </a:r>
            <a:endParaRPr lang="en-CA" sz="2200" b="1" dirty="0">
              <a:solidFill>
                <a:srgbClr val="C00000"/>
              </a:solidFill>
            </a:endParaRPr>
          </a:p>
        </p:txBody>
      </p:sp>
      <p:sp>
        <p:nvSpPr>
          <p:cNvPr id="4" name="Rectangle 3"/>
          <p:cNvSpPr/>
          <p:nvPr/>
        </p:nvSpPr>
        <p:spPr>
          <a:xfrm>
            <a:off x="0" y="2207581"/>
            <a:ext cx="9054554" cy="1969770"/>
          </a:xfrm>
          <a:prstGeom prst="rect">
            <a:avLst/>
          </a:prstGeom>
        </p:spPr>
        <p:txBody>
          <a:bodyPr wrap="square">
            <a:spAutoFit/>
          </a:bodyPr>
          <a:lstStyle/>
          <a:p>
            <a:pPr algn="just"/>
            <a:r>
              <a:rPr lang="en-CA" sz="2000" dirty="0" smtClean="0"/>
              <a:t>- </a:t>
            </a:r>
            <a:r>
              <a:rPr lang="en-CA" sz="1700" dirty="0" smtClean="0"/>
              <a:t>The </a:t>
            </a:r>
            <a:r>
              <a:rPr lang="en-CA" sz="1700" dirty="0"/>
              <a:t>high resolution of the Bruker Fourier transform spectrometer at the FIR beamline, coupled with the high brightness of </a:t>
            </a:r>
            <a:r>
              <a:rPr lang="en-CA" sz="1700" dirty="0" smtClean="0"/>
              <a:t>the synchrotron </a:t>
            </a:r>
            <a:r>
              <a:rPr lang="en-CA" sz="1700" dirty="0"/>
              <a:t>in the difficult </a:t>
            </a:r>
            <a:r>
              <a:rPr lang="en-CA" sz="1700" dirty="0" smtClean="0"/>
              <a:t>60-400 </a:t>
            </a:r>
            <a:r>
              <a:rPr lang="en-CA" sz="1700" dirty="0"/>
              <a:t>cm</a:t>
            </a:r>
            <a:r>
              <a:rPr lang="en-CA" sz="1700" baseline="30000" dirty="0"/>
              <a:t>-1</a:t>
            </a:r>
            <a:r>
              <a:rPr lang="en-CA" sz="1700" dirty="0"/>
              <a:t> region, </a:t>
            </a:r>
            <a:r>
              <a:rPr lang="en-CA" sz="1700" dirty="0" smtClean="0"/>
              <a:t>represented a </a:t>
            </a:r>
            <a:r>
              <a:rPr lang="en-CA" sz="1700" dirty="0"/>
              <a:t>powerful capability for this </a:t>
            </a:r>
            <a:r>
              <a:rPr lang="en-CA" sz="1700" dirty="0" smtClean="0"/>
              <a:t>study. </a:t>
            </a:r>
          </a:p>
          <a:p>
            <a:pPr algn="just"/>
            <a:r>
              <a:rPr lang="en-CA" sz="1700" dirty="0" smtClean="0">
                <a:solidFill>
                  <a:srgbClr val="6600CC"/>
                </a:solidFill>
              </a:rPr>
              <a:t>- In the FIR </a:t>
            </a:r>
            <a:r>
              <a:rPr lang="en-CA" sz="1700" dirty="0">
                <a:solidFill>
                  <a:srgbClr val="6600CC"/>
                </a:solidFill>
              </a:rPr>
              <a:t>region, </a:t>
            </a:r>
            <a:r>
              <a:rPr lang="en-CA" sz="1700" dirty="0" smtClean="0">
                <a:solidFill>
                  <a:srgbClr val="6600CC"/>
                </a:solidFill>
              </a:rPr>
              <a:t>Doppler broadening </a:t>
            </a:r>
            <a:r>
              <a:rPr lang="en-CA" sz="1700" dirty="0">
                <a:solidFill>
                  <a:srgbClr val="6600CC"/>
                </a:solidFill>
              </a:rPr>
              <a:t>of the spectral lines is small, so that the high-resolution of the spectrometer </a:t>
            </a:r>
            <a:r>
              <a:rPr lang="en-CA" sz="1700" dirty="0" smtClean="0">
                <a:solidFill>
                  <a:srgbClr val="6600CC"/>
                </a:solidFill>
              </a:rPr>
              <a:t>was </a:t>
            </a:r>
            <a:r>
              <a:rPr lang="en-CA" sz="1700" dirty="0">
                <a:solidFill>
                  <a:srgbClr val="6600CC"/>
                </a:solidFill>
              </a:rPr>
              <a:t>exploited to the full, while the </a:t>
            </a:r>
            <a:r>
              <a:rPr lang="en-CA" sz="1700" dirty="0" smtClean="0">
                <a:solidFill>
                  <a:srgbClr val="6600CC"/>
                </a:solidFill>
              </a:rPr>
              <a:t>high brightness gives </a:t>
            </a:r>
            <a:r>
              <a:rPr lang="en-CA" sz="1700" dirty="0">
                <a:solidFill>
                  <a:srgbClr val="6600CC"/>
                </a:solidFill>
              </a:rPr>
              <a:t>greatly improved </a:t>
            </a:r>
            <a:r>
              <a:rPr lang="en-CA" sz="1700" dirty="0" smtClean="0">
                <a:solidFill>
                  <a:srgbClr val="6600CC"/>
                </a:solidFill>
              </a:rPr>
              <a:t> SNR </a:t>
            </a:r>
            <a:r>
              <a:rPr lang="en-CA" sz="1700" dirty="0">
                <a:solidFill>
                  <a:srgbClr val="6600CC"/>
                </a:solidFill>
              </a:rPr>
              <a:t>ratio.</a:t>
            </a:r>
          </a:p>
          <a:p>
            <a:pPr algn="just"/>
            <a:r>
              <a:rPr lang="en-CA" sz="1700" dirty="0" smtClean="0"/>
              <a:t>- The </a:t>
            </a:r>
            <a:r>
              <a:rPr lang="en-CA" sz="1700" dirty="0"/>
              <a:t>sample was supplied by </a:t>
            </a:r>
            <a:r>
              <a:rPr lang="en-CA" sz="1700" dirty="0" smtClean="0"/>
              <a:t>Sigma-Aldrich </a:t>
            </a:r>
            <a:r>
              <a:rPr lang="en-CA" sz="1700" dirty="0"/>
              <a:t>with a purity of 98% and used without any further purification.</a:t>
            </a:r>
            <a:endParaRPr lang="en-US" sz="1700" dirty="0"/>
          </a:p>
        </p:txBody>
      </p:sp>
      <p:pic>
        <p:nvPicPr>
          <p:cNvPr id="11" name="Picture 5" descr="npo00000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194"/>
          <a:stretch/>
        </p:blipFill>
        <p:spPr bwMode="auto">
          <a:xfrm>
            <a:off x="96106" y="423473"/>
            <a:ext cx="2924344" cy="1828800"/>
          </a:xfrm>
          <a:prstGeom prst="rect">
            <a:avLst/>
          </a:prstGeom>
          <a:noFill/>
          <a:ln w="2857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4" descr="npo000011"/>
          <p:cNvPicPr>
            <a:picLocks noChangeAspect="1" noChangeArrowheads="1"/>
          </p:cNvPicPr>
          <p:nvPr/>
        </p:nvPicPr>
        <p:blipFill rotWithShape="1">
          <a:blip r:embed="rId3">
            <a:extLst>
              <a:ext uri="{28A0092B-C50C-407E-A947-70E740481C1C}">
                <a14:useLocalDpi xmlns:a14="http://schemas.microsoft.com/office/drawing/2010/main" val="0"/>
              </a:ext>
            </a:extLst>
          </a:blip>
          <a:srcRect l="12712" r="4373" b="27701"/>
          <a:stretch/>
        </p:blipFill>
        <p:spPr bwMode="auto">
          <a:xfrm>
            <a:off x="3333394" y="442593"/>
            <a:ext cx="2796431" cy="1828800"/>
          </a:xfrm>
          <a:prstGeom prst="rect">
            <a:avLst/>
          </a:prstGeom>
          <a:noFill/>
          <a:ln w="2857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4"/>
          <p:cNvPicPr>
            <a:picLocks noGrp="1" noChangeAspect="1" noChangeArrowheads="1"/>
          </p:cNvPicPr>
          <p:nvPr>
            <p:ph type="title"/>
          </p:nvPr>
        </p:nvPicPr>
        <p:blipFill rotWithShape="1">
          <a:blip r:embed="rId4" cstate="print">
            <a:extLst>
              <a:ext uri="{28A0092B-C50C-407E-A947-70E740481C1C}">
                <a14:useLocalDpi xmlns:a14="http://schemas.microsoft.com/office/drawing/2010/main" val="0"/>
              </a:ext>
            </a:extLst>
          </a:blip>
          <a:srcRect l="11011" t="10403" r="7007" b="1015"/>
          <a:stretch/>
        </p:blipFill>
        <p:spPr>
          <a:xfrm>
            <a:off x="6093594" y="925118"/>
            <a:ext cx="2971800" cy="1826558"/>
          </a:xfr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953" t="8780" r="1525" b="1279"/>
          <a:stretch/>
        </p:blipFill>
        <p:spPr>
          <a:xfrm>
            <a:off x="6462945" y="456268"/>
            <a:ext cx="2508329" cy="182880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 name="Text Box 7"/>
          <p:cNvSpPr txBox="1">
            <a:spLocks noChangeArrowheads="1"/>
          </p:cNvSpPr>
          <p:nvPr/>
        </p:nvSpPr>
        <p:spPr bwMode="auto">
          <a:xfrm>
            <a:off x="6462944" y="1471174"/>
            <a:ext cx="2667000" cy="800219"/>
          </a:xfrm>
          <a:prstGeom prst="rect">
            <a:avLst/>
          </a:prstGeom>
          <a:noFill/>
          <a:ln>
            <a:noFill/>
          </a:ln>
          <a:effectLst/>
        </p:spPr>
        <p:txBody>
          <a:bodyPr wrap="square">
            <a:spAutoFit/>
          </a:bodyPr>
          <a:lstStyle>
            <a:lvl1pPr eaLnBrk="0" hangingPunct="0">
              <a:defRPr sz="3600" b="1" i="1">
                <a:solidFill>
                  <a:srgbClr val="CC0000"/>
                </a:solidFill>
                <a:latin typeface="Arial" charset="0"/>
              </a:defRPr>
            </a:lvl1pPr>
            <a:lvl2pPr marL="742950" indent="-285750" eaLnBrk="0" hangingPunct="0">
              <a:defRPr sz="3600" b="1" i="1">
                <a:solidFill>
                  <a:srgbClr val="CC0000"/>
                </a:solidFill>
                <a:latin typeface="Arial" charset="0"/>
              </a:defRPr>
            </a:lvl2pPr>
            <a:lvl3pPr marL="1143000" indent="-228600" eaLnBrk="0" hangingPunct="0">
              <a:defRPr sz="3600" b="1" i="1">
                <a:solidFill>
                  <a:srgbClr val="CC0000"/>
                </a:solidFill>
                <a:latin typeface="Arial" charset="0"/>
              </a:defRPr>
            </a:lvl3pPr>
            <a:lvl4pPr marL="1600200" indent="-228600" eaLnBrk="0" hangingPunct="0">
              <a:defRPr sz="3600" b="1" i="1">
                <a:solidFill>
                  <a:srgbClr val="CC0000"/>
                </a:solidFill>
                <a:latin typeface="Arial" charset="0"/>
              </a:defRPr>
            </a:lvl4pPr>
            <a:lvl5pPr marL="2057400" indent="-228600" eaLnBrk="0" hangingPunct="0">
              <a:defRPr sz="3600" b="1" i="1">
                <a:solidFill>
                  <a:srgbClr val="CC0000"/>
                </a:solidFill>
                <a:latin typeface="Arial" charset="0"/>
              </a:defRPr>
            </a:lvl5pPr>
            <a:lvl6pPr marL="2514600" indent="-228600" eaLnBrk="0" fontAlgn="base" hangingPunct="0">
              <a:spcBef>
                <a:spcPct val="0"/>
              </a:spcBef>
              <a:spcAft>
                <a:spcPct val="0"/>
              </a:spcAft>
              <a:defRPr sz="3600" b="1" i="1">
                <a:solidFill>
                  <a:srgbClr val="CC0000"/>
                </a:solidFill>
                <a:latin typeface="Arial" charset="0"/>
              </a:defRPr>
            </a:lvl6pPr>
            <a:lvl7pPr marL="2971800" indent="-228600" eaLnBrk="0" fontAlgn="base" hangingPunct="0">
              <a:spcBef>
                <a:spcPct val="0"/>
              </a:spcBef>
              <a:spcAft>
                <a:spcPct val="0"/>
              </a:spcAft>
              <a:defRPr sz="3600" b="1" i="1">
                <a:solidFill>
                  <a:srgbClr val="CC0000"/>
                </a:solidFill>
                <a:latin typeface="Arial" charset="0"/>
              </a:defRPr>
            </a:lvl7pPr>
            <a:lvl8pPr marL="3429000" indent="-228600" eaLnBrk="0" fontAlgn="base" hangingPunct="0">
              <a:spcBef>
                <a:spcPct val="0"/>
              </a:spcBef>
              <a:spcAft>
                <a:spcPct val="0"/>
              </a:spcAft>
              <a:defRPr sz="3600" b="1" i="1">
                <a:solidFill>
                  <a:srgbClr val="CC0000"/>
                </a:solidFill>
                <a:latin typeface="Arial" charset="0"/>
              </a:defRPr>
            </a:lvl8pPr>
            <a:lvl9pPr marL="3886200" indent="-228600" eaLnBrk="0" fontAlgn="base" hangingPunct="0">
              <a:spcBef>
                <a:spcPct val="0"/>
              </a:spcBef>
              <a:spcAft>
                <a:spcPct val="0"/>
              </a:spcAft>
              <a:defRPr sz="3600" b="1" i="1">
                <a:solidFill>
                  <a:srgbClr val="CC0000"/>
                </a:solidFill>
                <a:latin typeface="Arial" charset="0"/>
              </a:defRPr>
            </a:lvl9pPr>
          </a:lstStyle>
          <a:p>
            <a:pPr eaLnBrk="1" hangingPunct="1"/>
            <a:r>
              <a:rPr lang="en-US" altLang="en-US" sz="1800" i="0" dirty="0" smtClean="0">
                <a:solidFill>
                  <a:srgbClr val="FFFF00"/>
                </a:solidFill>
                <a:effectLst>
                  <a:outerShdw blurRad="38100" dist="38100" dir="2700000" algn="tl">
                    <a:srgbClr val="000000">
                      <a:alpha val="43137"/>
                    </a:srgbClr>
                  </a:outerShdw>
                </a:effectLst>
              </a:rPr>
              <a:t>              2 </a:t>
            </a:r>
            <a:r>
              <a:rPr lang="en-US" altLang="en-US" sz="1800" i="0" dirty="0">
                <a:solidFill>
                  <a:srgbClr val="FFFF00"/>
                </a:solidFill>
                <a:effectLst>
                  <a:outerShdw blurRad="38100" dist="38100" dir="2700000" algn="tl">
                    <a:srgbClr val="000000">
                      <a:alpha val="43137"/>
                    </a:srgbClr>
                  </a:outerShdw>
                </a:effectLst>
              </a:rPr>
              <a:t>m gas cell</a:t>
            </a:r>
          </a:p>
          <a:p>
            <a:pPr eaLnBrk="1" hangingPunct="1"/>
            <a:r>
              <a:rPr lang="en-US" altLang="en-US" sz="1400" dirty="0">
                <a:solidFill>
                  <a:srgbClr val="FFFF00"/>
                </a:solidFill>
                <a:effectLst>
                  <a:outerShdw blurRad="38100" dist="38100" dir="2700000" algn="tl">
                    <a:srgbClr val="000000">
                      <a:alpha val="43137"/>
                    </a:srgbClr>
                  </a:outerShdw>
                </a:effectLst>
              </a:rPr>
              <a:t>absorption paths up to 80 </a:t>
            </a:r>
            <a:r>
              <a:rPr lang="en-US" altLang="en-US" sz="1400" dirty="0" smtClean="0">
                <a:solidFill>
                  <a:srgbClr val="FFFF00"/>
                </a:solidFill>
                <a:effectLst>
                  <a:outerShdw blurRad="38100" dist="38100" dir="2700000" algn="tl">
                    <a:srgbClr val="000000">
                      <a:alpha val="43137"/>
                    </a:srgbClr>
                  </a:outerShdw>
                </a:effectLst>
              </a:rPr>
              <a:t>m </a:t>
            </a:r>
            <a:r>
              <a:rPr lang="en-US" altLang="en-US" sz="1400" dirty="0" err="1" smtClean="0">
                <a:solidFill>
                  <a:srgbClr val="FFFF00"/>
                </a:solidFill>
                <a:effectLst>
                  <a:outerShdw blurRad="38100" dist="38100" dir="2700000" algn="tl">
                    <a:srgbClr val="000000">
                      <a:alpha val="43137"/>
                    </a:srgbClr>
                  </a:outerShdw>
                </a:effectLst>
              </a:rPr>
              <a:t>coolable</a:t>
            </a:r>
            <a:r>
              <a:rPr lang="en-US" altLang="en-US" sz="1400" dirty="0" smtClean="0">
                <a:solidFill>
                  <a:srgbClr val="FFFF00"/>
                </a:solidFill>
                <a:effectLst>
                  <a:outerShdw blurRad="38100" dist="38100" dir="2700000" algn="tl">
                    <a:srgbClr val="000000">
                      <a:alpha val="43137"/>
                    </a:srgbClr>
                  </a:outerShdw>
                </a:effectLst>
              </a:rPr>
              <a:t> </a:t>
            </a:r>
            <a:r>
              <a:rPr lang="en-US" altLang="en-US" sz="1400" dirty="0">
                <a:solidFill>
                  <a:srgbClr val="FFFF00"/>
                </a:solidFill>
                <a:effectLst>
                  <a:outerShdw blurRad="38100" dist="38100" dir="2700000" algn="tl">
                    <a:srgbClr val="000000">
                      <a:alpha val="43137"/>
                    </a:srgbClr>
                  </a:outerShdw>
                </a:effectLst>
              </a:rPr>
              <a:t>to ~80 K</a:t>
            </a:r>
          </a:p>
        </p:txBody>
      </p:sp>
      <p:graphicFrame>
        <p:nvGraphicFramePr>
          <p:cNvPr id="12" name="Table 11"/>
          <p:cNvGraphicFramePr>
            <a:graphicFrameLocks noGrp="1"/>
          </p:cNvGraphicFramePr>
          <p:nvPr>
            <p:extLst>
              <p:ext uri="{D42A27DB-BD31-4B8C-83A1-F6EECF244321}">
                <p14:modId xmlns:p14="http://schemas.microsoft.com/office/powerpoint/2010/main" val="4098189057"/>
              </p:ext>
            </p:extLst>
          </p:nvPr>
        </p:nvGraphicFramePr>
        <p:xfrm>
          <a:off x="96106" y="4262628"/>
          <a:ext cx="8915397" cy="2447544"/>
        </p:xfrm>
        <a:graphic>
          <a:graphicData uri="http://schemas.openxmlformats.org/drawingml/2006/table">
            <a:tbl>
              <a:tblPr firstRow="1" firstCol="1" bandRow="1">
                <a:tableStyleId>{5C22544A-7EE6-4342-B048-85BDC9FD1C3A}</a:tableStyleId>
              </a:tblPr>
              <a:tblGrid>
                <a:gridCol w="1299028"/>
                <a:gridCol w="1567649"/>
                <a:gridCol w="1524000"/>
                <a:gridCol w="1676400"/>
                <a:gridCol w="1676400"/>
                <a:gridCol w="1171920"/>
              </a:tblGrid>
              <a:tr h="484632">
                <a:tc>
                  <a:txBody>
                    <a:bodyPr/>
                    <a:lstStyle/>
                    <a:p>
                      <a:pPr marL="0" marR="0" algn="ctr">
                        <a:lnSpc>
                          <a:spcPct val="115000"/>
                        </a:lnSpc>
                        <a:spcBef>
                          <a:spcPts val="0"/>
                        </a:spcBef>
                        <a:spcAft>
                          <a:spcPts val="0"/>
                        </a:spcAft>
                      </a:pPr>
                      <a:r>
                        <a:rPr lang="en-CA" sz="1600" kern="1200" dirty="0">
                          <a:solidFill>
                            <a:srgbClr val="FFFF00"/>
                          </a:solidFill>
                          <a:effectLst/>
                        </a:rPr>
                        <a:t>Range (cm</a:t>
                      </a:r>
                      <a:r>
                        <a:rPr lang="en-CA" sz="1600" kern="1200" baseline="30000" dirty="0">
                          <a:solidFill>
                            <a:srgbClr val="FFFF00"/>
                          </a:solidFill>
                          <a:effectLst/>
                        </a:rPr>
                        <a:t>-1</a:t>
                      </a:r>
                      <a:r>
                        <a:rPr lang="en-CA" sz="1600" kern="1200" dirty="0">
                          <a:solidFill>
                            <a:srgbClr val="FFFF00"/>
                          </a:solidFill>
                          <a:effectLst/>
                        </a:rPr>
                        <a:t>)</a:t>
                      </a:r>
                      <a:endParaRPr lang="en-US" sz="1400" dirty="0">
                        <a:solidFill>
                          <a:srgbClr val="FFFF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solidFill>
                            <a:srgbClr val="FFFF00"/>
                          </a:solidFill>
                          <a:effectLst/>
                        </a:rPr>
                        <a:t>Pressure (</a:t>
                      </a:r>
                      <a:r>
                        <a:rPr lang="en-US" sz="1600" dirty="0" err="1">
                          <a:solidFill>
                            <a:srgbClr val="FFFF00"/>
                          </a:solidFill>
                          <a:effectLst/>
                        </a:rPr>
                        <a:t>Torr</a:t>
                      </a:r>
                      <a:r>
                        <a:rPr lang="en-US" sz="1600" dirty="0">
                          <a:solidFill>
                            <a:srgbClr val="FFFF00"/>
                          </a:solidFill>
                          <a:effectLst/>
                        </a:rPr>
                        <a:t>)</a:t>
                      </a:r>
                      <a:endParaRPr lang="en-US" sz="1400" dirty="0">
                        <a:solidFill>
                          <a:srgbClr val="FFFF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dirty="0" err="1">
                          <a:solidFill>
                            <a:srgbClr val="FFFF00"/>
                          </a:solidFill>
                          <a:effectLst/>
                        </a:rPr>
                        <a:t>Pathlength</a:t>
                      </a:r>
                      <a:r>
                        <a:rPr lang="en-CA" sz="1600" kern="1200" dirty="0">
                          <a:solidFill>
                            <a:srgbClr val="FFFF00"/>
                          </a:solidFill>
                          <a:effectLst/>
                        </a:rPr>
                        <a:t> (m)</a:t>
                      </a:r>
                      <a:endParaRPr lang="en-US" sz="1400" dirty="0">
                        <a:solidFill>
                          <a:srgbClr val="FFFF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solidFill>
                            <a:srgbClr val="FFFF00"/>
                          </a:solidFill>
                          <a:effectLst/>
                        </a:rPr>
                        <a:t>Temperature (K)</a:t>
                      </a:r>
                      <a:endParaRPr lang="en-US" sz="1400" dirty="0">
                        <a:solidFill>
                          <a:srgbClr val="FFFF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solidFill>
                            <a:srgbClr val="FFFF00"/>
                          </a:solidFill>
                          <a:effectLst/>
                        </a:rPr>
                        <a:t>Resolution (</a:t>
                      </a:r>
                      <a:r>
                        <a:rPr lang="en-US" sz="1600" kern="1200" dirty="0">
                          <a:solidFill>
                            <a:srgbClr val="FFFF00"/>
                          </a:solidFill>
                          <a:effectLst/>
                        </a:rPr>
                        <a:t>cm</a:t>
                      </a:r>
                      <a:r>
                        <a:rPr lang="en-US" sz="1600" kern="1200" baseline="30000" dirty="0">
                          <a:solidFill>
                            <a:srgbClr val="FFFF00"/>
                          </a:solidFill>
                          <a:effectLst/>
                        </a:rPr>
                        <a:t>-1</a:t>
                      </a:r>
                      <a:r>
                        <a:rPr lang="en-US" sz="1600" dirty="0">
                          <a:solidFill>
                            <a:srgbClr val="FFFF00"/>
                          </a:solidFill>
                          <a:effectLst/>
                        </a:rPr>
                        <a:t>)</a:t>
                      </a:r>
                      <a:endParaRPr lang="en-US" sz="1400" dirty="0">
                        <a:solidFill>
                          <a:srgbClr val="FFFF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smtClean="0">
                          <a:solidFill>
                            <a:srgbClr val="FFFF00"/>
                          </a:solidFill>
                          <a:effectLst/>
                          <a:latin typeface="+mn-lt"/>
                          <a:ea typeface="Calibri"/>
                          <a:cs typeface="Times New Roman"/>
                        </a:rPr>
                        <a:t>Source</a:t>
                      </a:r>
                      <a:endParaRPr lang="en-US" sz="1600" dirty="0">
                        <a:solidFill>
                          <a:srgbClr val="FFFF00"/>
                        </a:solidFill>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60-370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0.002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a:effectLst/>
                        </a:rPr>
                        <a:t>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effectLst/>
                        </a:rPr>
                        <a:t>298</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0.00096</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smtClean="0">
                          <a:effectLst/>
                          <a:latin typeface="+mn-lt"/>
                          <a:ea typeface="Calibri"/>
                          <a:cs typeface="Times New Roman"/>
                        </a:rPr>
                        <a:t>Synchrotron</a:t>
                      </a:r>
                      <a:endParaRPr lang="en-US" sz="1400" dirty="0">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60-370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1</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298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0.00096</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smtClean="0">
                          <a:effectLst/>
                          <a:latin typeface="+mn-lt"/>
                          <a:ea typeface="Calibri"/>
                          <a:cs typeface="Times New Roman"/>
                        </a:rPr>
                        <a:t>Synchrotron</a:t>
                      </a: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60-370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0.05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298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0.00096</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smtClean="0">
                          <a:effectLst/>
                          <a:latin typeface="+mn-lt"/>
                          <a:ea typeface="Calibri"/>
                          <a:cs typeface="Times New Roman"/>
                        </a:rPr>
                        <a:t>Synchrotron</a:t>
                      </a:r>
                      <a:endParaRPr lang="en-US" sz="1400" dirty="0">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896-1149</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a:effectLst/>
                        </a:rPr>
                        <a:t>0.05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298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0.003</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err="1" smtClean="0">
                          <a:effectLst/>
                          <a:latin typeface="+mn-lt"/>
                          <a:ea typeface="Calibri"/>
                          <a:cs typeface="Times New Roman"/>
                        </a:rPr>
                        <a:t>Globar</a:t>
                      </a:r>
                      <a:endParaRPr lang="en-US" sz="1400" dirty="0">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1100-1700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a:effectLst/>
                        </a:rPr>
                        <a:t>0.05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298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0.003</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smtClean="0">
                          <a:effectLst/>
                          <a:latin typeface="+mn-lt"/>
                          <a:ea typeface="Calibri"/>
                          <a:cs typeface="Times New Roman"/>
                        </a:rPr>
                        <a:t>Globar</a:t>
                      </a:r>
                      <a:endParaRPr lang="en-US" sz="1400" dirty="0">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1100-1700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a:effectLst/>
                        </a:rPr>
                        <a:t>0.005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298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0.003</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smtClean="0">
                          <a:effectLst/>
                          <a:latin typeface="+mn-lt"/>
                          <a:ea typeface="Calibri"/>
                          <a:cs typeface="Times New Roman"/>
                        </a:rPr>
                        <a:t>Globar</a:t>
                      </a:r>
                      <a:endParaRPr lang="en-US" sz="1400" dirty="0">
                        <a:effectLst/>
                        <a:latin typeface="+mn-lt"/>
                        <a:ea typeface="Calibri"/>
                        <a:cs typeface="Times New Roman"/>
                      </a:endParaRPr>
                    </a:p>
                  </a:txBody>
                  <a:tcPr marL="68580" marR="68580" marT="0" marB="0"/>
                </a:tc>
              </a:tr>
              <a:tr h="275860">
                <a:tc>
                  <a:txBody>
                    <a:bodyPr/>
                    <a:lstStyle/>
                    <a:p>
                      <a:pPr marL="0" marR="0" algn="ctr">
                        <a:lnSpc>
                          <a:spcPct val="115000"/>
                        </a:lnSpc>
                        <a:spcBef>
                          <a:spcPts val="0"/>
                        </a:spcBef>
                        <a:spcAft>
                          <a:spcPts val="0"/>
                        </a:spcAft>
                      </a:pPr>
                      <a:r>
                        <a:rPr lang="en-CA" sz="1600" kern="1200" dirty="0">
                          <a:effectLst/>
                        </a:rPr>
                        <a:t>1600- 2085</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CA" sz="1600" kern="1200" dirty="0">
                          <a:effectLst/>
                        </a:rPr>
                        <a:t>0.005</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a:effectLst/>
                        </a:rPr>
                        <a:t>72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effectLst/>
                        </a:rPr>
                        <a:t>298</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kern="1200" dirty="0">
                          <a:effectLst/>
                        </a:rPr>
                        <a:t>0.003</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err="1" smtClean="0">
                          <a:effectLst/>
                          <a:latin typeface="+mn-lt"/>
                          <a:ea typeface="Calibri"/>
                          <a:cs typeface="Times New Roman"/>
                        </a:rPr>
                        <a:t>Globar</a:t>
                      </a:r>
                      <a:endParaRPr lang="en-US" sz="14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889911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86210" tIns="43105" rIns="86210" bIns="43105" numCol="1" anchor="t" anchorCtr="0" compatLnSpc="1">
        <a:prstTxWarp prst="textNoShape">
          <a:avLst/>
        </a:prstTxWarp>
        <a:spAutoFit/>
      </a:bodyPr>
      <a:lstStyle>
        <a:defPPr marL="0" marR="0" indent="0" algn="ctr" defTabSz="862013" rtl="0" eaLnBrk="0" fontAlgn="base" latinLnBrk="0" hangingPunct="0">
          <a:lnSpc>
            <a:spcPct val="100000"/>
          </a:lnSpc>
          <a:spcBef>
            <a:spcPct val="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86210" tIns="43105" rIns="86210" bIns="43105" numCol="1" anchor="t" anchorCtr="0" compatLnSpc="1">
        <a:prstTxWarp prst="textNoShape">
          <a:avLst/>
        </a:prstTxWarp>
        <a:spAutoFit/>
      </a:bodyPr>
      <a:lstStyle>
        <a:defPPr marL="0" marR="0" indent="0" algn="ctr" defTabSz="862013" rtl="0" eaLnBrk="0" fontAlgn="base" latinLnBrk="0" hangingPunct="0">
          <a:lnSpc>
            <a:spcPct val="100000"/>
          </a:lnSpc>
          <a:spcBef>
            <a:spcPct val="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1192</TotalTime>
  <Words>3052</Words>
  <Application>Microsoft Office PowerPoint</Application>
  <PresentationFormat>On-screen Show (4:3)</PresentationFormat>
  <Paragraphs>607</Paragraphs>
  <Slides>21</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Cambria</vt:lpstr>
      <vt:lpstr>Cambria Math</vt:lpstr>
      <vt:lpstr>Helvetica</vt:lpstr>
      <vt:lpstr>SPAMR M+ Nimbus Rom No 9 L</vt:lpstr>
      <vt:lpstr>Symbol</vt:lpstr>
      <vt:lpstr>Times New Roman</vt:lpstr>
      <vt:lpstr>Wingdings</vt:lpstr>
      <vt:lpstr>1_Default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Sample results (15NH3 Ground State)</vt:lpstr>
      <vt:lpstr>PowerPoint Presentation</vt:lpstr>
      <vt:lpstr>PowerPoint Presentation</vt:lpstr>
      <vt:lpstr>PowerPoint Presentation</vt:lpstr>
    </vt:vector>
  </TitlesOfParts>
  <Company>University of Lethbridge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adriana.predoicross</dc:creator>
  <cp:lastModifiedBy>Adriana Predoi-Cross</cp:lastModifiedBy>
  <cp:revision>122</cp:revision>
  <dcterms:created xsi:type="dcterms:W3CDTF">2015-06-08T20:54:50Z</dcterms:created>
  <dcterms:modified xsi:type="dcterms:W3CDTF">2015-06-13T14:16:20Z</dcterms:modified>
</cp:coreProperties>
</file>