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5" r:id="rId6"/>
    <p:sldId id="275" r:id="rId7"/>
    <p:sldId id="266" r:id="rId8"/>
    <p:sldId id="259" r:id="rId9"/>
    <p:sldId id="261" r:id="rId10"/>
    <p:sldId id="262" r:id="rId11"/>
    <p:sldId id="276" r:id="rId12"/>
    <p:sldId id="277" r:id="rId13"/>
    <p:sldId id="278" r:id="rId14"/>
    <p:sldId id="279" r:id="rId15"/>
    <p:sldId id="280" r:id="rId16"/>
    <p:sldId id="281" r:id="rId17"/>
    <p:sldId id="267" r:id="rId18"/>
    <p:sldId id="273" r:id="rId19"/>
    <p:sldId id="282" r:id="rId20"/>
    <p:sldId id="269" r:id="rId21"/>
    <p:sldId id="268" r:id="rId22"/>
    <p:sldId id="283" r:id="rId23"/>
    <p:sldId id="272" r:id="rId24"/>
    <p:sldId id="285" r:id="rId25"/>
    <p:sldId id="274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41B06"/>
    <a:srgbClr val="990000"/>
    <a:srgbClr val="77DE10"/>
    <a:srgbClr val="62D80A"/>
    <a:srgbClr val="3F45C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C2A79-A992-420D-B2BF-F1F9AD2F491E}" type="datetimeFigureOut">
              <a:rPr lang="en-US" smtClean="0"/>
              <a:pPr/>
              <a:t>6/15/2015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ED72E9-E97F-4173-828F-38A246FD1BB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image" Target="../media/image35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4.bin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7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2114550"/>
            <a:ext cx="8839200" cy="1771650"/>
          </a:xfrm>
        </p:spPr>
        <p:txBody>
          <a:bodyPr>
            <a:normAutofit/>
          </a:bodyPr>
          <a:lstStyle/>
          <a:p>
            <a:r>
              <a:rPr lang="en-US" sz="4200" b="1" dirty="0" smtClean="0">
                <a:solidFill>
                  <a:schemeClr val="bg1"/>
                </a:solidFill>
                <a:latin typeface="Centaur" pitchFamily="18" charset="0"/>
                <a:cs typeface="David" pitchFamily="34" charset="-79"/>
              </a:rPr>
              <a:t>Extraction of optical parameters in SNO+ with an in-situ optical calibration system</a:t>
            </a:r>
            <a:endParaRPr lang="en-US" sz="4200" b="1" dirty="0">
              <a:solidFill>
                <a:schemeClr val="bg1"/>
              </a:solidFill>
              <a:latin typeface="Centaur" pitchFamily="18" charset="0"/>
              <a:cs typeface="David" pitchFamily="34" charset="-79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6472" y="4339652"/>
            <a:ext cx="6400800" cy="613348"/>
          </a:xfrm>
        </p:spPr>
        <p:txBody>
          <a:bodyPr>
            <a:noAutofit/>
          </a:bodyPr>
          <a:lstStyle/>
          <a:p>
            <a:r>
              <a:rPr lang="en-US" sz="2000" i="1" dirty="0" smtClean="0">
                <a:solidFill>
                  <a:schemeClr val="bg1"/>
                </a:solidFill>
                <a:latin typeface="Bookman Old Style" pitchFamily="18" charset="0"/>
                <a:cs typeface="Arabic Typesetting" pitchFamily="66" charset="-78"/>
              </a:rPr>
              <a:t>Dr. </a:t>
            </a:r>
            <a:r>
              <a:rPr lang="en-US" sz="2000" i="1" dirty="0" err="1" smtClean="0">
                <a:solidFill>
                  <a:schemeClr val="bg1"/>
                </a:solidFill>
                <a:latin typeface="Bookman Old Style" pitchFamily="18" charset="0"/>
                <a:cs typeface="Arabic Typesetting" pitchFamily="66" charset="-78"/>
              </a:rPr>
              <a:t>Kalpana</a:t>
            </a:r>
            <a:r>
              <a:rPr lang="en-US" sz="2000" i="1" dirty="0" smtClean="0">
                <a:solidFill>
                  <a:schemeClr val="bg1"/>
                </a:solidFill>
                <a:latin typeface="Bookman Old Style" pitchFamily="18" charset="0"/>
                <a:cs typeface="Arabic Typesetting" pitchFamily="66" charset="-78"/>
              </a:rPr>
              <a:t> Singh</a:t>
            </a:r>
          </a:p>
          <a:p>
            <a:r>
              <a:rPr lang="en-US" sz="2000" i="1" dirty="0" smtClean="0">
                <a:solidFill>
                  <a:schemeClr val="bg1"/>
                </a:solidFill>
                <a:latin typeface="Bookman Old Style" pitchFamily="18" charset="0"/>
                <a:cs typeface="Arabic Typesetting" pitchFamily="66" charset="-78"/>
              </a:rPr>
              <a:t>On behalf of the SNO+ Collaboration</a:t>
            </a:r>
          </a:p>
          <a:p>
            <a:r>
              <a:rPr lang="en-US" sz="2000" i="1" dirty="0" smtClean="0">
                <a:solidFill>
                  <a:schemeClr val="bg1"/>
                </a:solidFill>
                <a:latin typeface="Bookman Old Style" pitchFamily="18" charset="0"/>
                <a:cs typeface="Arabic Typesetting" pitchFamily="66" charset="-78"/>
              </a:rPr>
              <a:t>CAP Congress 2015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1" y="5885247"/>
            <a:ext cx="2763203" cy="682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259830"/>
            <a:ext cx="1143000" cy="117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 descr="https://www.snolab.ca/snoplus/private/DocDB/0005/000587/004/snoplus_logo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62010" y="274820"/>
            <a:ext cx="2400454" cy="11188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Sorting pmts based on angle</a:t>
            </a: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1430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Ha_ti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249680"/>
            <a:ext cx="8077200" cy="52273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Ha_ti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" y="1375194"/>
            <a:ext cx="8001000" cy="5178006"/>
          </a:xfrm>
          <a:prstGeom prst="rect">
            <a:avLst/>
          </a:prstGeom>
        </p:spPr>
      </p:pic>
      <p:pic>
        <p:nvPicPr>
          <p:cNvPr id="15" name="Picture 14" descr="DirectL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273569"/>
            <a:ext cx="3208330" cy="3440005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 flipH="1" flipV="1">
            <a:off x="6705600" y="2667000"/>
            <a:ext cx="228600" cy="1752600"/>
          </a:xfrm>
          <a:prstGeom prst="straightConnector1">
            <a:avLst/>
          </a:prstGeom>
          <a:ln w="28575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270000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5583164" y="4572000"/>
            <a:ext cx="1960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Direct Light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a_ti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523137"/>
            <a:ext cx="7772400" cy="5030063"/>
          </a:xfrm>
          <a:prstGeom prst="rect">
            <a:avLst/>
          </a:prstGeom>
        </p:spPr>
      </p:pic>
      <p:pic>
        <p:nvPicPr>
          <p:cNvPr id="15" name="Picture 14" descr="DirectL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273570"/>
            <a:ext cx="3208330" cy="3440003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V="1">
            <a:off x="1371600" y="3048000"/>
            <a:ext cx="4724400" cy="1447800"/>
          </a:xfrm>
          <a:prstGeom prst="straightConnector1">
            <a:avLst/>
          </a:prstGeom>
          <a:ln w="25400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270000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141862" y="4495800"/>
            <a:ext cx="25919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Near AV Reflection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Ha_ti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9790" y="1600200"/>
            <a:ext cx="7620000" cy="4931434"/>
          </a:xfrm>
          <a:prstGeom prst="rect">
            <a:avLst/>
          </a:prstGeom>
        </p:spPr>
      </p:pic>
      <p:pic>
        <p:nvPicPr>
          <p:cNvPr id="15" name="Picture 14" descr="DirectL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273570"/>
            <a:ext cx="3208329" cy="3440003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1219200" y="3429000"/>
            <a:ext cx="5334000" cy="533400"/>
          </a:xfrm>
          <a:prstGeom prst="straightConnector1">
            <a:avLst/>
          </a:prstGeom>
          <a:ln w="25400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5400000" scaled="1"/>
              <a:tileRect/>
            </a:gradFill>
            <a:tailEnd type="arrow"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227576" y="3276600"/>
            <a:ext cx="24300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Far  AV Reflection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a_ti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371600"/>
            <a:ext cx="8077200" cy="5227320"/>
          </a:xfrm>
          <a:prstGeom prst="rect">
            <a:avLst/>
          </a:prstGeom>
        </p:spPr>
      </p:pic>
      <p:pic>
        <p:nvPicPr>
          <p:cNvPr id="15" name="Picture 14" descr="DirectL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273570"/>
            <a:ext cx="3208329" cy="3440002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V="1">
            <a:off x="1295400" y="3505200"/>
            <a:ext cx="5562600" cy="228600"/>
          </a:xfrm>
          <a:prstGeom prst="straightConnector1">
            <a:avLst/>
          </a:prstGeom>
          <a:ln w="25400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270000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219200" y="3048000"/>
            <a:ext cx="2681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Far PSUP Reflection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Ha_tim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1636756"/>
            <a:ext cx="7620000" cy="4931434"/>
          </a:xfrm>
          <a:prstGeom prst="rect">
            <a:avLst/>
          </a:prstGeom>
        </p:spPr>
      </p:pic>
      <p:pic>
        <p:nvPicPr>
          <p:cNvPr id="15" name="Picture 14" descr="DirectL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273570"/>
            <a:ext cx="3208328" cy="3440002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3657600" y="1905000"/>
            <a:ext cx="2438400" cy="2209800"/>
          </a:xfrm>
          <a:prstGeom prst="straightConnector1">
            <a:avLst/>
          </a:prstGeom>
          <a:ln w="25400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16200000" scaled="1"/>
              <a:tileRect/>
            </a:gra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2018995" y="3276600"/>
            <a:ext cx="36836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AV and PSUP Scattering</a:t>
            </a:r>
            <a:endParaRPr lang="en-US" sz="2800" b="1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3657600" y="2362200"/>
            <a:ext cx="2438400" cy="2209800"/>
          </a:xfrm>
          <a:prstGeom prst="straightConnector1">
            <a:avLst/>
          </a:prstGeom>
          <a:ln w="25400">
            <a:gradFill flip="none" rotWithShape="1">
              <a:gsLst>
                <a:gs pos="0">
                  <a:srgbClr val="000000"/>
                </a:gs>
                <a:gs pos="39999">
                  <a:srgbClr val="0A128C"/>
                </a:gs>
                <a:gs pos="70000">
                  <a:srgbClr val="181CC7"/>
                </a:gs>
                <a:gs pos="88000">
                  <a:srgbClr val="7005D4"/>
                </a:gs>
                <a:gs pos="100000">
                  <a:srgbClr val="8C3D91"/>
                </a:gs>
              </a:gsLst>
              <a:lin ang="16200000" scaled="1"/>
              <a:tileRect/>
            </a:gra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7"/>
          <p:cNvGrpSpPr/>
          <p:nvPr/>
        </p:nvGrpSpPr>
        <p:grpSpPr>
          <a:xfrm>
            <a:off x="609600" y="1447800"/>
            <a:ext cx="7909995" cy="5075420"/>
            <a:chOff x="853005" y="1447800"/>
            <a:chExt cx="7909995" cy="5075420"/>
          </a:xfrm>
        </p:grpSpPr>
        <p:pic>
          <p:nvPicPr>
            <p:cNvPr id="6" name="Picture 5" descr="Ha_timeCal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53005" y="1447800"/>
              <a:ext cx="7909995" cy="5075420"/>
            </a:xfrm>
            <a:prstGeom prst="rect">
              <a:avLst/>
            </a:prstGeom>
          </p:spPr>
        </p:pic>
        <p:cxnSp>
          <p:nvCxnSpPr>
            <p:cNvPr id="10" name="Straight Arrow Connector 9"/>
            <p:cNvCxnSpPr/>
            <p:nvPr/>
          </p:nvCxnSpPr>
          <p:spPr>
            <a:xfrm>
              <a:off x="7010400" y="4648200"/>
              <a:ext cx="0" cy="38100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6215920" y="4969240"/>
              <a:ext cx="12748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Direct Light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>
              <a:off x="1676400" y="4495800"/>
              <a:ext cx="304800" cy="45720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1586460" y="4878050"/>
              <a:ext cx="19823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Near AV Reflection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1631430" y="3520190"/>
              <a:ext cx="838200" cy="15240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2393430" y="3336560"/>
              <a:ext cx="27871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Far AV and PSUP Reflection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</p:grpSp>
      <p:pic>
        <p:nvPicPr>
          <p:cNvPr id="15" name="Picture 14" descr="DirectLigh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273570"/>
            <a:ext cx="3208328" cy="3440001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820" y="3352800"/>
            <a:ext cx="8610600" cy="3291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4840" y="285281"/>
            <a:ext cx="8686800" cy="296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486400" y="304800"/>
            <a:ext cx="2695931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Before Time Calibration</a:t>
            </a:r>
            <a:endParaRPr lang="en-US" sz="20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3409890"/>
            <a:ext cx="2533129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After Time Calibration</a:t>
            </a:r>
            <a:endParaRPr lang="en-US" sz="2000" b="1" u="sng" dirty="0"/>
          </a:p>
        </p:txBody>
      </p:sp>
      <p:sp>
        <p:nvSpPr>
          <p:cNvPr id="12" name="Oval 11"/>
          <p:cNvSpPr/>
          <p:nvPr/>
        </p:nvSpPr>
        <p:spPr>
          <a:xfrm>
            <a:off x="5638800" y="1371600"/>
            <a:ext cx="2133600" cy="685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958590" y="4542020"/>
            <a:ext cx="2209800" cy="6858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89480" y="1098030"/>
            <a:ext cx="1648920" cy="42597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914400" y="4220980"/>
            <a:ext cx="1676400" cy="47344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aMCDat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810" y="228600"/>
            <a:ext cx="8582271" cy="6402646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2286000" y="1828800"/>
            <a:ext cx="3657600" cy="533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2209800" y="4876800"/>
            <a:ext cx="4038600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solidFill>
                  <a:schemeClr val="bg1"/>
                </a:solidFill>
              </a:rPr>
              <a:t>Fibre</a:t>
            </a:r>
            <a:r>
              <a:rPr lang="en-US" b="1" dirty="0" smtClean="0">
                <a:solidFill>
                  <a:schemeClr val="bg1"/>
                </a:solidFill>
              </a:rPr>
              <a:t> data and Rope position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1430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Camera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214111"/>
            <a:ext cx="8001000" cy="5324099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762000" y="4800600"/>
            <a:ext cx="7467600" cy="1447800"/>
            <a:chOff x="762000" y="4800600"/>
            <a:chExt cx="7467600" cy="1447800"/>
          </a:xfrm>
        </p:grpSpPr>
        <p:cxnSp>
          <p:nvCxnSpPr>
            <p:cNvPr id="7" name="Straight Arrow Connector 6"/>
            <p:cNvCxnSpPr/>
            <p:nvPr/>
          </p:nvCxnSpPr>
          <p:spPr>
            <a:xfrm flipV="1">
              <a:off x="762000" y="5562600"/>
              <a:ext cx="762000" cy="762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1066800" y="5105400"/>
              <a:ext cx="762000" cy="762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V="1">
              <a:off x="1905000" y="5867400"/>
              <a:ext cx="762000" cy="762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6553200" y="6172200"/>
              <a:ext cx="762000" cy="762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V="1">
              <a:off x="7467600" y="5257800"/>
              <a:ext cx="762000" cy="762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7025390" y="4800600"/>
              <a:ext cx="762000" cy="762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429000" y="3155430"/>
            <a:ext cx="2454640" cy="1111770"/>
            <a:chOff x="3429000" y="3155430"/>
            <a:chExt cx="2454640" cy="1111770"/>
          </a:xfrm>
        </p:grpSpPr>
        <p:cxnSp>
          <p:nvCxnSpPr>
            <p:cNvPr id="15" name="Straight Arrow Connector 14"/>
            <p:cNvCxnSpPr/>
            <p:nvPr/>
          </p:nvCxnSpPr>
          <p:spPr>
            <a:xfrm flipV="1">
              <a:off x="3429000" y="3429000"/>
              <a:ext cx="152400" cy="68580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4267200" y="3581400"/>
              <a:ext cx="0" cy="68580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 flipV="1">
              <a:off x="4953000" y="3505200"/>
              <a:ext cx="228600" cy="53340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5578840" y="3155430"/>
              <a:ext cx="304800" cy="533400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7240" y="25964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Light Injection System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0"/>
            <a:ext cx="8229600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Timing Calibration 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96 PMMA </a:t>
            </a:r>
            <a:r>
              <a:rPr lang="en-US" dirty="0" err="1" smtClean="0">
                <a:solidFill>
                  <a:schemeClr val="bg1"/>
                </a:solidFill>
              </a:rPr>
              <a:t>fibres</a:t>
            </a:r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504 nm LEDs</a:t>
            </a:r>
          </a:p>
          <a:p>
            <a:pPr lvl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Scattering Measurement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 12 collimated </a:t>
            </a:r>
            <a:r>
              <a:rPr lang="en-US" dirty="0" smtClean="0">
                <a:solidFill>
                  <a:schemeClr val="bg1"/>
                </a:solidFill>
              </a:rPr>
              <a:t>sources (gr. </a:t>
            </a:r>
            <a:r>
              <a:rPr lang="en-US" dirty="0" smtClean="0">
                <a:solidFill>
                  <a:schemeClr val="bg1"/>
                </a:solidFill>
              </a:rPr>
              <a:t>of 3)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4 injection points, 3 directions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 Multiple wavelengths</a:t>
            </a:r>
          </a:p>
          <a:p>
            <a:pPr lvl="1">
              <a:buNone/>
            </a:pPr>
            <a:endParaRPr lang="en-US" dirty="0" smtClean="0">
              <a:solidFill>
                <a:schemeClr val="bg1"/>
              </a:solidFill>
            </a:endParaRPr>
          </a:p>
          <a:p>
            <a:r>
              <a:rPr lang="en-US" dirty="0" smtClean="0">
                <a:solidFill>
                  <a:schemeClr val="bg1"/>
                </a:solidFill>
              </a:rPr>
              <a:t>Absorption length Monitoring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4 injection points (group of 2)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385 nm and 500 nm</a:t>
            </a:r>
          </a:p>
          <a:p>
            <a:pPr lvl="1"/>
            <a:r>
              <a:rPr lang="en-US" dirty="0" smtClean="0">
                <a:solidFill>
                  <a:schemeClr val="bg1"/>
                </a:solidFill>
              </a:rPr>
              <a:t>2 injection directions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17805" y="1460290"/>
            <a:ext cx="3937635" cy="4990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5"/>
          <p:cNvCxnSpPr/>
          <p:nvPr/>
        </p:nvCxnSpPr>
        <p:spPr>
          <a:xfrm>
            <a:off x="304800" y="12954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Monte Carlo Tracks of photons – </a:t>
            </a:r>
            <a:r>
              <a:rPr lang="en-US" b="1" dirty="0" err="1" smtClean="0">
                <a:solidFill>
                  <a:schemeClr val="bg1"/>
                </a:solidFill>
              </a:rPr>
              <a:t>Fibre</a:t>
            </a:r>
            <a:r>
              <a:rPr lang="en-US" b="1" dirty="0" smtClean="0">
                <a:solidFill>
                  <a:schemeClr val="bg1"/>
                </a:solidFill>
              </a:rPr>
              <a:t> is in front of Hold down rope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810226"/>
            <a:ext cx="7966710" cy="4590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6"/>
          <p:cNvCxnSpPr/>
          <p:nvPr/>
        </p:nvCxnSpPr>
        <p:spPr>
          <a:xfrm>
            <a:off x="304800" y="15240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4830580" y="1798820"/>
            <a:ext cx="1447800" cy="1600200"/>
          </a:xfrm>
          <a:prstGeom prst="straightConnector1">
            <a:avLst/>
          </a:prstGeom>
          <a:ln w="38100">
            <a:solidFill>
              <a:srgbClr val="99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225" y="1238440"/>
            <a:ext cx="8326755" cy="3714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Rope Shadows and MC tuning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11430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457200" y="1371600"/>
            <a:ext cx="683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Data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24400" y="1371600"/>
            <a:ext cx="5453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MC</a:t>
            </a:r>
            <a:endParaRPr lang="en-US" sz="2000" b="1" dirty="0">
              <a:solidFill>
                <a:schemeClr val="bg1"/>
              </a:solidFill>
            </a:endParaRPr>
          </a:p>
        </p:txBody>
      </p:sp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876800"/>
            <a:ext cx="7096125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>
          <a:xfrm flipV="1">
            <a:off x="745760" y="3231630"/>
            <a:ext cx="1371600" cy="1295400"/>
          </a:xfrm>
          <a:prstGeom prst="straightConnector1">
            <a:avLst/>
          </a:prstGeom>
          <a:ln w="41275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620000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029200" y="3352800"/>
            <a:ext cx="1371600" cy="1295400"/>
          </a:xfrm>
          <a:prstGeom prst="straightConnector1">
            <a:avLst/>
          </a:prstGeom>
          <a:ln w="41275">
            <a:gradFill flip="none" rotWithShape="1">
              <a:gsLst>
                <a:gs pos="0">
                  <a:srgbClr val="A603AB"/>
                </a:gs>
                <a:gs pos="21001">
                  <a:srgbClr val="0819FB"/>
                </a:gs>
                <a:gs pos="35001">
                  <a:srgbClr val="1A8D48"/>
                </a:gs>
                <a:gs pos="52000">
                  <a:srgbClr val="FFFF00"/>
                </a:gs>
                <a:gs pos="73000">
                  <a:srgbClr val="EE3F17"/>
                </a:gs>
                <a:gs pos="88000">
                  <a:srgbClr val="E81766"/>
                </a:gs>
                <a:gs pos="100000">
                  <a:srgbClr val="A603AB"/>
                </a:gs>
              </a:gsLst>
              <a:lin ang="16200000" scaled="1"/>
              <a:tileRect/>
            </a:gra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685800" y="1371600"/>
            <a:ext cx="7772400" cy="2819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Tuning of rope coordinates and radius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51037"/>
            <a:ext cx="8229600" cy="4525963"/>
          </a:xfrm>
        </p:spPr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where vertical has coordinates (0,0,1)  and </a:t>
            </a:r>
          </a:p>
          <a:p>
            <a:pPr>
              <a:buNone/>
            </a:pPr>
            <a:r>
              <a:rPr lang="en-US" dirty="0" smtClean="0"/>
              <a:t>   R has coordinates at equator </a:t>
            </a:r>
            <a:r>
              <a:rPr lang="en-US" dirty="0" smtClean="0"/>
              <a:t>(</a:t>
            </a:r>
            <a:r>
              <a:rPr lang="en-US" dirty="0" smtClean="0"/>
              <a:t>z=0) </a:t>
            </a:r>
            <a:r>
              <a:rPr lang="en-US" dirty="0" smtClean="0"/>
              <a:t>of nearest rope to the </a:t>
            </a:r>
            <a:r>
              <a:rPr lang="en-US" dirty="0" err="1" smtClean="0"/>
              <a:t>fibre</a:t>
            </a:r>
            <a:endParaRPr lang="en-US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192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Object 4"/>
          <p:cNvGraphicFramePr>
            <a:graphicFrameLocks noChangeAspect="1"/>
          </p:cNvGraphicFramePr>
          <p:nvPr/>
        </p:nvGraphicFramePr>
        <p:xfrm>
          <a:off x="2286000" y="1600200"/>
          <a:ext cx="4616450" cy="2205038"/>
        </p:xfrm>
        <a:graphic>
          <a:graphicData uri="http://schemas.openxmlformats.org/presentationml/2006/ole">
            <p:oleObj spid="_x0000_s24578" name="Equation" r:id="rId3" imgW="1993680" imgH="1028520" progId="Equation.DSMT4">
              <p:embed/>
            </p:oleObj>
          </a:graphicData>
        </a:graphic>
      </p:graphicFrame>
      <p:sp>
        <p:nvSpPr>
          <p:cNvPr id="7" name="Rectangle 6"/>
          <p:cNvSpPr/>
          <p:nvPr/>
        </p:nvSpPr>
        <p:spPr>
          <a:xfrm>
            <a:off x="1828800" y="3048000"/>
            <a:ext cx="3962400" cy="990600"/>
          </a:xfrm>
          <a:prstGeom prst="rect">
            <a:avLst/>
          </a:prstGeom>
          <a:noFill/>
          <a:ln>
            <a:solidFill>
              <a:srgbClr val="E41B0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799" y="4038600"/>
            <a:ext cx="4211053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1524000"/>
            <a:ext cx="426180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7280" y="1509010"/>
            <a:ext cx="4246252" cy="24533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0" y="76200"/>
            <a:ext cx="9144000" cy="10207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MC tuning for rope radius and coordinates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304800" y="9906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200400" y="10668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Blue – Data,  Red – MC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785080" y="150901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4252210" y="3627620"/>
          <a:ext cx="381000" cy="381000"/>
        </p:xfrm>
        <a:graphic>
          <a:graphicData uri="http://schemas.openxmlformats.org/presentationml/2006/ole">
            <p:oleObj spid="_x0000_s25602" name="Equation" r:id="rId6" imgW="228600" imgH="228600" progId="Equation.DSMT4">
              <p:embed/>
            </p:oleObj>
          </a:graphicData>
        </a:graphic>
      </p:graphicFrame>
      <p:sp>
        <p:nvSpPr>
          <p:cNvPr id="20" name="TextBox 19"/>
          <p:cNvSpPr txBox="1"/>
          <p:nvPr/>
        </p:nvSpPr>
        <p:spPr>
          <a:xfrm rot="16200000">
            <a:off x="154095" y="2194005"/>
            <a:ext cx="596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Nhit</a:t>
            </a:r>
            <a:endParaRPr lang="en-US" b="1" dirty="0"/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2502110" y="1949970"/>
            <a:ext cx="0" cy="1219200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2470880" y="2209800"/>
            <a:ext cx="0" cy="1219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315200" y="1981200"/>
            <a:ext cx="0" cy="1219200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6858000" y="2286000"/>
            <a:ext cx="0" cy="1219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5165360" y="4480810"/>
            <a:ext cx="0" cy="1219200"/>
          </a:xfrm>
          <a:prstGeom prst="straightConnector1">
            <a:avLst/>
          </a:prstGeom>
          <a:ln w="317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389620" y="4800600"/>
            <a:ext cx="0" cy="1219200"/>
          </a:xfrm>
          <a:prstGeom prst="straightConnector1">
            <a:avLst/>
          </a:prstGeom>
          <a:ln w="317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980" y="76200"/>
            <a:ext cx="9144000" cy="102076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MC tuning for rope radius and coordinates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267748" y="990600"/>
            <a:ext cx="8571452" cy="5592580"/>
            <a:chOff x="267748" y="990600"/>
            <a:chExt cx="8571452" cy="559258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304800" y="990600"/>
              <a:ext cx="8534400" cy="0"/>
            </a:xfrm>
            <a:prstGeom prst="line">
              <a:avLst/>
            </a:prstGeom>
            <a:ln w="50800" cmpd="tri">
              <a:solidFill>
                <a:schemeClr val="bg1"/>
              </a:solidFill>
            </a:ln>
            <a:effectLst>
              <a:outerShdw blurRad="152400" dist="317500" dir="5400000" sx="90000" sy="-19000" rotWithShape="0">
                <a:prstClr val="black">
                  <a:alpha val="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1905000" y="1295400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US" dirty="0"/>
            </a:p>
          </p:txBody>
        </p:sp>
        <p:pic>
          <p:nvPicPr>
            <p:cNvPr id="26628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" y="1219199"/>
              <a:ext cx="4191000" cy="2540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2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66745" y="1219200"/>
              <a:ext cx="4272455" cy="25285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286000" y="3949349"/>
              <a:ext cx="4343400" cy="26038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8" name="Straight Arrow Connector 27"/>
            <p:cNvCxnSpPr/>
            <p:nvPr/>
          </p:nvCxnSpPr>
          <p:spPr>
            <a:xfrm>
              <a:off x="1524000" y="2209800"/>
              <a:ext cx="19812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5897380" y="2103620"/>
              <a:ext cx="17526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3627620" y="4800600"/>
              <a:ext cx="1524000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aphicFrame>
          <p:nvGraphicFramePr>
            <p:cNvPr id="26630" name="Object 6"/>
            <p:cNvGraphicFramePr>
              <a:graphicFrameLocks noChangeAspect="1"/>
            </p:cNvGraphicFramePr>
            <p:nvPr/>
          </p:nvGraphicFramePr>
          <p:xfrm>
            <a:off x="3886200" y="3429000"/>
            <a:ext cx="381000" cy="381000"/>
          </p:xfrm>
          <a:graphic>
            <a:graphicData uri="http://schemas.openxmlformats.org/presentationml/2006/ole">
              <p:oleObj spid="_x0000_s26630" name="Equation" r:id="rId6" imgW="228600" imgH="228600" progId="Equation.DSMT4">
                <p:embed/>
              </p:oleObj>
            </a:graphicData>
          </a:graphic>
        </p:graphicFrame>
        <p:graphicFrame>
          <p:nvGraphicFramePr>
            <p:cNvPr id="26631" name="Object 7"/>
            <p:cNvGraphicFramePr>
              <a:graphicFrameLocks noChangeAspect="1"/>
            </p:cNvGraphicFramePr>
            <p:nvPr/>
          </p:nvGraphicFramePr>
          <p:xfrm>
            <a:off x="8244590" y="3414010"/>
            <a:ext cx="381000" cy="381000"/>
          </p:xfrm>
          <a:graphic>
            <a:graphicData uri="http://schemas.openxmlformats.org/presentationml/2006/ole">
              <p:oleObj spid="_x0000_s26631" name="Equation" r:id="rId7" imgW="228600" imgH="228600" progId="Equation.DSMT4">
                <p:embed/>
              </p:oleObj>
            </a:graphicData>
          </a:graphic>
        </p:graphicFrame>
        <p:graphicFrame>
          <p:nvGraphicFramePr>
            <p:cNvPr id="26632" name="Object 8"/>
            <p:cNvGraphicFramePr>
              <a:graphicFrameLocks noChangeAspect="1"/>
            </p:cNvGraphicFramePr>
            <p:nvPr/>
          </p:nvGraphicFramePr>
          <p:xfrm>
            <a:off x="6019800" y="6202180"/>
            <a:ext cx="381000" cy="381000"/>
          </p:xfrm>
          <a:graphic>
            <a:graphicData uri="http://schemas.openxmlformats.org/presentationml/2006/ole">
              <p:oleObj spid="_x0000_s26632" name="Equation" r:id="rId8" imgW="228600" imgH="228600" progId="Equation.DSMT4">
                <p:embed/>
              </p:oleObj>
            </a:graphicData>
          </a:graphic>
        </p:graphicFrame>
        <p:sp>
          <p:nvSpPr>
            <p:cNvPr id="36" name="TextBox 35"/>
            <p:cNvSpPr txBox="1"/>
            <p:nvPr/>
          </p:nvSpPr>
          <p:spPr>
            <a:xfrm rot="16200000">
              <a:off x="154095" y="1637653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Nhit</a:t>
              </a:r>
              <a:endParaRPr lang="en-US" b="1" dirty="0"/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4408805" y="1726815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Nhit</a:t>
              </a:r>
              <a:endParaRPr lang="en-US" b="1" dirty="0"/>
            </a:p>
          </p:txBody>
        </p:sp>
        <p:sp>
          <p:nvSpPr>
            <p:cNvPr id="38" name="TextBox 37"/>
            <p:cNvSpPr txBox="1"/>
            <p:nvPr/>
          </p:nvSpPr>
          <p:spPr>
            <a:xfrm rot="16200000">
              <a:off x="2096148" y="4470015"/>
              <a:ext cx="59663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err="1" smtClean="0"/>
                <a:t>Nhit</a:t>
              </a:r>
              <a:endParaRPr lang="en-US" b="1"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524000" y="1600200"/>
            <a:ext cx="1874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Radius = 19 mm</a:t>
            </a:r>
            <a:endParaRPr lang="en-US" sz="2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5821969" y="1581090"/>
            <a:ext cx="1874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Radius = 15 mm</a:t>
            </a:r>
            <a:endParaRPr lang="en-US" sz="2000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3459769" y="4343400"/>
            <a:ext cx="18742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Radius = 12 mm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Outlook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sz="4200" b="1" dirty="0" smtClean="0">
                <a:solidFill>
                  <a:schemeClr val="bg1"/>
                </a:solidFill>
              </a:rPr>
              <a:t>Commissioning data of </a:t>
            </a:r>
            <a:r>
              <a:rPr lang="en-US" sz="4200" b="1" dirty="0" err="1" smtClean="0">
                <a:solidFill>
                  <a:schemeClr val="bg1"/>
                </a:solidFill>
              </a:rPr>
              <a:t>fibres</a:t>
            </a:r>
            <a:r>
              <a:rPr lang="en-US" sz="4200" b="1" dirty="0" smtClean="0">
                <a:solidFill>
                  <a:schemeClr val="bg1"/>
                </a:solidFill>
              </a:rPr>
              <a:t> have been very useful in MC tuning</a:t>
            </a:r>
          </a:p>
          <a:p>
            <a:pPr lvl="1"/>
            <a:r>
              <a:rPr lang="en-US" sz="4200" b="1" dirty="0" smtClean="0">
                <a:solidFill>
                  <a:schemeClr val="bg1"/>
                </a:solidFill>
              </a:rPr>
              <a:t>position and radius of ropes at different tensions.</a:t>
            </a:r>
          </a:p>
          <a:p>
            <a:endParaRPr lang="en-US" sz="4200" b="1" dirty="0" smtClean="0">
              <a:solidFill>
                <a:schemeClr val="bg1"/>
              </a:solidFill>
            </a:endParaRPr>
          </a:p>
          <a:p>
            <a:r>
              <a:rPr lang="en-US" sz="4200" b="1" dirty="0" err="1" smtClean="0">
                <a:solidFill>
                  <a:schemeClr val="bg1"/>
                </a:solidFill>
              </a:rPr>
              <a:t>Fibres</a:t>
            </a:r>
            <a:r>
              <a:rPr lang="en-US" sz="4200" b="1" dirty="0" smtClean="0">
                <a:solidFill>
                  <a:schemeClr val="bg1"/>
                </a:solidFill>
              </a:rPr>
              <a:t> are meant to be used for time calibration and scattering measurement, data from empty detector is useful to extract optical parameters </a:t>
            </a:r>
          </a:p>
          <a:p>
            <a:endParaRPr lang="en-US" sz="4200" b="1" dirty="0" smtClean="0">
              <a:solidFill>
                <a:schemeClr val="bg1"/>
              </a:solidFill>
            </a:endParaRPr>
          </a:p>
          <a:p>
            <a:r>
              <a:rPr lang="en-US" sz="4200" b="1" dirty="0" smtClean="0">
                <a:solidFill>
                  <a:schemeClr val="bg1"/>
                </a:solidFill>
              </a:rPr>
              <a:t> An algorithm is under development to quantify the scattered fraction of light</a:t>
            </a:r>
          </a:p>
          <a:p>
            <a:pPr lvl="1"/>
            <a:r>
              <a:rPr lang="en-US" sz="4200" b="1" dirty="0" smtClean="0">
                <a:solidFill>
                  <a:schemeClr val="bg1"/>
                </a:solidFill>
              </a:rPr>
              <a:t>Angular distribution of PSUP surface scattering and reflections and its normalization</a:t>
            </a:r>
          </a:p>
          <a:p>
            <a:pPr lvl="1"/>
            <a:r>
              <a:rPr lang="en-US" sz="4200" b="1" dirty="0" smtClean="0">
                <a:solidFill>
                  <a:schemeClr val="bg1"/>
                </a:solidFill>
              </a:rPr>
              <a:t>Angular distribution of AV surface scattering  and reflection and its normalization</a:t>
            </a:r>
          </a:p>
          <a:p>
            <a:pPr lvl="1">
              <a:buNone/>
            </a:pP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304800" y="12192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Spatial and temporal distribution of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Light Components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1040" y="1420939"/>
            <a:ext cx="4800599" cy="514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011682"/>
            <a:ext cx="3227570" cy="254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432810"/>
            <a:ext cx="2714625" cy="250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>
            <a:off x="304800" y="13716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57200" y="6019800"/>
            <a:ext cx="149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Fibre</a:t>
            </a:r>
            <a:r>
              <a:rPr lang="en-US" b="1" dirty="0" smtClean="0"/>
              <a:t> Position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76600" y="1828800"/>
            <a:ext cx="1274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Direct Light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6705600" y="4038600"/>
            <a:ext cx="838200" cy="25908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Spatial and temporal distribution of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Light Components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9600" y="1420939"/>
            <a:ext cx="4800599" cy="514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011682"/>
            <a:ext cx="3227570" cy="254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432810"/>
            <a:ext cx="2714625" cy="250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>
            <a:off x="304800" y="13716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0890" y="5959840"/>
            <a:ext cx="149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Fibre</a:t>
            </a:r>
            <a:r>
              <a:rPr lang="en-US" b="1" dirty="0" smtClean="0"/>
              <a:t> Position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861280" y="53340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Near AV Reflected Light</a:t>
            </a:r>
            <a:endParaRPr lang="en-US" b="1" dirty="0"/>
          </a:p>
        </p:txBody>
      </p:sp>
      <p:sp>
        <p:nvSpPr>
          <p:cNvPr id="12" name="Oval 11"/>
          <p:cNvSpPr/>
          <p:nvPr/>
        </p:nvSpPr>
        <p:spPr>
          <a:xfrm>
            <a:off x="6309610" y="5623810"/>
            <a:ext cx="533400" cy="853190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Spatial and temporal distribution of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Light Components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9600" y="1420939"/>
            <a:ext cx="4800599" cy="5147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011682"/>
            <a:ext cx="3227570" cy="254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432810"/>
            <a:ext cx="2714625" cy="250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>
            <a:off x="304800" y="13716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4610" y="5912370"/>
            <a:ext cx="149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Fibre</a:t>
            </a:r>
            <a:r>
              <a:rPr lang="en-US" b="1" dirty="0" smtClean="0"/>
              <a:t> Position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590800" y="5105400"/>
            <a:ext cx="1814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Far AV Reflection</a:t>
            </a:r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7253990" y="5257800"/>
            <a:ext cx="990600" cy="1295400"/>
          </a:xfrm>
          <a:prstGeom prst="ellipse">
            <a:avLst/>
          </a:prstGeom>
          <a:noFill/>
          <a:ln>
            <a:solidFill>
              <a:srgbClr val="77DE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391400" y="4659868"/>
            <a:ext cx="1104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Late Light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Spatial and temporal distribution of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Light Components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9600" y="1420939"/>
            <a:ext cx="4800599" cy="514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011682"/>
            <a:ext cx="3227570" cy="254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432810"/>
            <a:ext cx="2714625" cy="250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>
            <a:off x="304800" y="13716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4610" y="5912370"/>
            <a:ext cx="149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Fibre</a:t>
            </a:r>
            <a:r>
              <a:rPr lang="en-US" b="1" dirty="0" smtClean="0"/>
              <a:t> Position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133600" y="6260068"/>
            <a:ext cx="1761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PSUP  Reflection</a:t>
            </a:r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7513820" y="5304020"/>
            <a:ext cx="838200" cy="121920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467600" y="4495800"/>
            <a:ext cx="1104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</a:rPr>
              <a:t>Late Light</a:t>
            </a:r>
            <a:endParaRPr lang="en-US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228600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Spatial and temporal distribution of </a:t>
            </a:r>
            <a:br>
              <a:rPr lang="en-US" dirty="0" smtClean="0">
                <a:solidFill>
                  <a:schemeClr val="bg1"/>
                </a:solidFill>
              </a:rPr>
            </a:br>
            <a:r>
              <a:rPr lang="en-US" dirty="0" smtClean="0">
                <a:solidFill>
                  <a:schemeClr val="bg1"/>
                </a:solidFill>
              </a:rPr>
              <a:t>Light Components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09600" y="1420939"/>
            <a:ext cx="4800598" cy="514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4011682"/>
            <a:ext cx="3227570" cy="254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1432810"/>
            <a:ext cx="2714625" cy="250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>
            <a:off x="304800" y="13716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94610" y="5912370"/>
            <a:ext cx="149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Fibre</a:t>
            </a:r>
            <a:r>
              <a:rPr lang="en-US" b="1" dirty="0" smtClean="0"/>
              <a:t> Position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609600" y="1981200"/>
            <a:ext cx="14744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PSUP and AV </a:t>
            </a:r>
          </a:p>
          <a:p>
            <a:r>
              <a:rPr lang="en-US" b="1" dirty="0" smtClean="0"/>
              <a:t>Scattering</a:t>
            </a:r>
            <a:endParaRPr lang="en-US" b="1" dirty="0"/>
          </a:p>
        </p:txBody>
      </p:sp>
      <p:sp>
        <p:nvSpPr>
          <p:cNvPr id="10" name="Oval 9"/>
          <p:cNvSpPr/>
          <p:nvPr/>
        </p:nvSpPr>
        <p:spPr>
          <a:xfrm>
            <a:off x="8199620" y="5729990"/>
            <a:ext cx="609600" cy="685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Monte Carlo tuning of </a:t>
            </a:r>
            <a:r>
              <a:rPr lang="en-US" dirty="0" err="1" smtClean="0">
                <a:solidFill>
                  <a:schemeClr val="bg1"/>
                </a:solidFill>
              </a:rPr>
              <a:t>fibre</a:t>
            </a:r>
            <a:r>
              <a:rPr lang="en-US" dirty="0" smtClean="0">
                <a:solidFill>
                  <a:schemeClr val="bg1"/>
                </a:solidFill>
              </a:rPr>
              <a:t> positions and pointing directions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19790" y="1234190"/>
            <a:ext cx="8573697" cy="5390736"/>
            <a:chOff x="304800" y="1219200"/>
            <a:chExt cx="8573697" cy="5390736"/>
          </a:xfrm>
        </p:grpSpPr>
        <p:cxnSp>
          <p:nvCxnSpPr>
            <p:cNvPr id="4" name="Straight Connector 3"/>
            <p:cNvCxnSpPr/>
            <p:nvPr/>
          </p:nvCxnSpPr>
          <p:spPr>
            <a:xfrm>
              <a:off x="304800" y="1219200"/>
              <a:ext cx="8534400" cy="0"/>
            </a:xfrm>
            <a:prstGeom prst="line">
              <a:avLst/>
            </a:prstGeom>
            <a:ln w="50800" cmpd="tri">
              <a:solidFill>
                <a:schemeClr val="bg1"/>
              </a:solidFill>
            </a:ln>
            <a:effectLst>
              <a:outerShdw blurRad="152400" dist="317500" dir="5400000" sx="90000" sy="-19000" rotWithShape="0">
                <a:prstClr val="black">
                  <a:alpha val="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" name="Picture 4" descr="FS037Data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04800" y="1267327"/>
              <a:ext cx="8573697" cy="2618873"/>
            </a:xfrm>
            <a:prstGeom prst="rect">
              <a:avLst/>
            </a:prstGeom>
          </p:spPr>
        </p:pic>
        <p:pic>
          <p:nvPicPr>
            <p:cNvPr id="6" name="Picture 5" descr="FS037MC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04800" y="3901190"/>
              <a:ext cx="8534400" cy="2708746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366010" y="1280410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Data Fibre237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6010" y="6004810"/>
              <a:ext cx="25908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800" b="1" dirty="0" smtClean="0">
                  <a:solidFill>
                    <a:schemeClr val="bg1"/>
                  </a:solidFill>
                </a:rPr>
                <a:t>MC Fibre237</a:t>
              </a:r>
              <a:endParaRPr lang="en-US" sz="2800" b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1" name="Straight Arrow Connector 10"/>
          <p:cNvCxnSpPr/>
          <p:nvPr/>
        </p:nvCxnSpPr>
        <p:spPr>
          <a:xfrm flipV="1">
            <a:off x="1676400" y="2438400"/>
            <a:ext cx="609600" cy="7620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1371600" y="3657600"/>
            <a:ext cx="762000" cy="990600"/>
          </a:xfrm>
          <a:prstGeom prst="straightConnector1">
            <a:avLst/>
          </a:prstGeom>
          <a:ln w="25400">
            <a:solidFill>
              <a:schemeClr val="bg1"/>
            </a:solidFill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38200" y="3200400"/>
            <a:ext cx="164025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Direct Light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 flipV="1">
            <a:off x="5715000" y="3077980"/>
            <a:ext cx="228600" cy="11430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761220" y="4542020"/>
            <a:ext cx="228600" cy="9906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876800" y="4186535"/>
            <a:ext cx="2585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Near AV Reflection</a:t>
            </a:r>
            <a:endParaRPr lang="en-US" sz="2400" b="1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8229600" y="2819400"/>
            <a:ext cx="0" cy="6858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8229600" y="3886200"/>
            <a:ext cx="0" cy="106680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6629400" y="3414010"/>
            <a:ext cx="2361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Far AV Reflection</a:t>
            </a:r>
            <a:endParaRPr lang="en-US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0" grpId="0"/>
      <p:bldP spid="2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/>
          <p:cNvSpPr txBox="1"/>
          <p:nvPr/>
        </p:nvSpPr>
        <p:spPr>
          <a:xfrm>
            <a:off x="4876800" y="1447800"/>
            <a:ext cx="3810000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Sorting pmts based on angle </a:t>
            </a:r>
            <a:endParaRPr lang="en-US" dirty="0">
              <a:solidFill>
                <a:schemeClr val="bg1"/>
              </a:solidFill>
            </a:endParaRPr>
          </a:p>
        </p:txBody>
      </p: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5181600" y="1590675"/>
          <a:ext cx="3146425" cy="1381125"/>
        </p:xfrm>
        <a:graphic>
          <a:graphicData uri="http://schemas.openxmlformats.org/presentationml/2006/ole">
            <p:oleObj spid="_x0000_s3074" name="Equation" r:id="rId3" imgW="1155600" imgH="507960" progId="Equation.DSMT4">
              <p:embed/>
            </p:oleObj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381000" y="1752600"/>
            <a:ext cx="3962400" cy="4267200"/>
            <a:chOff x="685800" y="1752600"/>
            <a:chExt cx="3962400" cy="4267200"/>
          </a:xfrm>
        </p:grpSpPr>
        <p:sp>
          <p:nvSpPr>
            <p:cNvPr id="5" name="Oval 4"/>
            <p:cNvSpPr/>
            <p:nvPr/>
          </p:nvSpPr>
          <p:spPr>
            <a:xfrm>
              <a:off x="685800" y="1981200"/>
              <a:ext cx="3962400" cy="40386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Oval 5"/>
            <p:cNvSpPr/>
            <p:nvPr/>
          </p:nvSpPr>
          <p:spPr>
            <a:xfrm>
              <a:off x="1172980" y="2581275"/>
              <a:ext cx="2971800" cy="2860675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 flipV="1">
              <a:off x="1371600" y="2057400"/>
              <a:ext cx="1828800" cy="3429000"/>
            </a:xfrm>
            <a:prstGeom prst="line">
              <a:avLst/>
            </a:prstGeom>
            <a:ln w="3810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2819400" y="2057400"/>
              <a:ext cx="457200" cy="1905000"/>
            </a:xfrm>
            <a:prstGeom prst="straightConnector1">
              <a:avLst/>
            </a:prstGeom>
            <a:ln w="38100">
              <a:solidFill>
                <a:srgbClr val="62D80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1371600" y="3962400"/>
              <a:ext cx="1447800" cy="1600200"/>
            </a:xfrm>
            <a:prstGeom prst="straightConnector1">
              <a:avLst/>
            </a:prstGeom>
            <a:ln w="38100">
              <a:solidFill>
                <a:srgbClr val="62D80A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3349732" y="1752600"/>
              <a:ext cx="6719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PMT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14400" y="5543490"/>
              <a:ext cx="7203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err="1" smtClean="0">
                  <a:solidFill>
                    <a:schemeClr val="bg1"/>
                  </a:solidFill>
                </a:rPr>
                <a:t>Fibre</a:t>
              </a:r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209800" y="2971800"/>
              <a:ext cx="34657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chemeClr val="bg1"/>
                  </a:solidFill>
                </a:rPr>
                <a:t>D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20" name="Arc 19"/>
            <p:cNvSpPr/>
            <p:nvPr/>
          </p:nvSpPr>
          <p:spPr>
            <a:xfrm rot="14419271">
              <a:off x="1460776" y="4926888"/>
              <a:ext cx="838200" cy="457200"/>
            </a:xfrm>
            <a:prstGeom prst="arc">
              <a:avLst>
                <a:gd name="adj1" fmla="val 656526"/>
                <a:gd name="adj2" fmla="val 2916409"/>
              </a:avLst>
            </a:prstGeom>
            <a:ln w="317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828800" y="4415135"/>
              <a:ext cx="344966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>
                  <a:solidFill>
                    <a:schemeClr val="bg1"/>
                  </a:solidFill>
                  <a:sym typeface="Symbol"/>
                </a:rPr>
                <a:t></a:t>
              </a:r>
              <a:endParaRPr lang="en-US" b="1" i="1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304800" y="1371600"/>
            <a:ext cx="8534400" cy="0"/>
          </a:xfrm>
          <a:prstGeom prst="line">
            <a:avLst/>
          </a:prstGeom>
          <a:ln w="50800" cmpd="tri">
            <a:solidFill>
              <a:schemeClr val="bg1"/>
            </a:solidFill>
          </a:ln>
          <a:effectLst>
            <a:outerShdw blurRad="152400" dist="317500" dir="5400000" sx="90000" sy="-19000" rotWithShape="0">
              <a:prstClr val="black">
                <a:alpha val="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495800" y="3581401"/>
            <a:ext cx="45720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bg1"/>
                </a:solidFill>
              </a:rPr>
              <a:t>   Direct Light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       on the other side of detector :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       </a:t>
            </a:r>
            <a:r>
              <a:rPr lang="en-US" sz="2400" b="1" dirty="0" err="1" smtClean="0">
                <a:solidFill>
                  <a:schemeClr val="bg1"/>
                </a:solidFill>
              </a:rPr>
              <a:t>cos</a:t>
            </a:r>
            <a:r>
              <a:rPr lang="en-US" sz="2400" b="1" dirty="0" smtClean="0">
                <a:solidFill>
                  <a:schemeClr val="bg1"/>
                </a:solidFill>
                <a:sym typeface="Symbol"/>
              </a:rPr>
              <a:t> ~= 1</a:t>
            </a:r>
            <a:endParaRPr lang="en-US" sz="2000" b="1" dirty="0" smtClean="0">
              <a:solidFill>
                <a:schemeClr val="bg1"/>
              </a:solidFill>
              <a:sym typeface="Symbol"/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95800" y="4419600"/>
            <a:ext cx="452255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 smtClean="0">
              <a:solidFill>
                <a:schemeClr val="bg1"/>
              </a:solidFill>
              <a:sym typeface="Symbol"/>
            </a:endParaRPr>
          </a:p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solidFill>
                  <a:schemeClr val="bg1"/>
                </a:solidFill>
                <a:sym typeface="Symbol"/>
              </a:rPr>
              <a:t>  AV or PSUP reflections </a:t>
            </a:r>
          </a:p>
          <a:p>
            <a:r>
              <a:rPr lang="en-US" sz="2400" b="1" dirty="0" smtClean="0">
                <a:solidFill>
                  <a:schemeClr val="bg1"/>
                </a:solidFill>
                <a:sym typeface="Symbol"/>
              </a:rPr>
              <a:t>      on </a:t>
            </a:r>
            <a:r>
              <a:rPr lang="en-US" sz="2400" b="1" dirty="0" err="1" smtClean="0">
                <a:solidFill>
                  <a:schemeClr val="bg1"/>
                </a:solidFill>
                <a:sym typeface="Symbol"/>
              </a:rPr>
              <a:t>fibre</a:t>
            </a:r>
            <a:r>
              <a:rPr lang="en-US" sz="2400" b="1" dirty="0" smtClean="0">
                <a:solidFill>
                  <a:schemeClr val="bg1"/>
                </a:solidFill>
                <a:sym typeface="Symbol"/>
              </a:rPr>
              <a:t> side:</a:t>
            </a:r>
          </a:p>
          <a:p>
            <a:r>
              <a:rPr lang="en-US" sz="2400" b="1" dirty="0" smtClean="0">
                <a:solidFill>
                  <a:schemeClr val="bg1"/>
                </a:solidFill>
                <a:sym typeface="Symbol"/>
              </a:rPr>
              <a:t>     </a:t>
            </a:r>
            <a:r>
              <a:rPr lang="en-US" sz="2400" b="1" dirty="0" smtClean="0">
                <a:solidFill>
                  <a:schemeClr val="bg1"/>
                </a:solidFill>
              </a:rPr>
              <a:t> </a:t>
            </a:r>
            <a:r>
              <a:rPr lang="en-US" sz="2400" b="1" dirty="0" err="1" smtClean="0">
                <a:solidFill>
                  <a:schemeClr val="bg1"/>
                </a:solidFill>
              </a:rPr>
              <a:t>cos</a:t>
            </a:r>
            <a:r>
              <a:rPr lang="en-US" sz="2400" b="1" dirty="0" smtClean="0">
                <a:solidFill>
                  <a:schemeClr val="bg1"/>
                </a:solidFill>
                <a:sym typeface="Symbol"/>
              </a:rPr>
              <a:t> ~= </a:t>
            </a:r>
            <a:r>
              <a:rPr lang="en-US" sz="2400" b="1" dirty="0" smtClean="0">
                <a:solidFill>
                  <a:schemeClr val="bg1"/>
                </a:solidFill>
                <a:sym typeface="Symbol"/>
              </a:rPr>
              <a:t>0</a:t>
            </a:r>
            <a:endParaRPr lang="en-US" sz="2400" b="1" dirty="0" smtClean="0">
              <a:solidFill>
                <a:schemeClr val="bg1"/>
              </a:solidFill>
              <a:sym typeface="Symbol"/>
            </a:endParaRPr>
          </a:p>
          <a:p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allAtOnce"/>
      <p:bldP spid="19" grpId="0" build="allAtOnce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4535</TotalTime>
  <Words>402</Words>
  <Application>Microsoft Office PowerPoint</Application>
  <PresentationFormat>On-screen Show (4:3)</PresentationFormat>
  <Paragraphs>100</Paragraphs>
  <Slides>25</Slides>
  <Notes>0</Notes>
  <HiddenSlides>1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Equation</vt:lpstr>
      <vt:lpstr>Extraction of optical parameters in SNO+ with an in-situ optical calibration system</vt:lpstr>
      <vt:lpstr>Light Injection System</vt:lpstr>
      <vt:lpstr>Spatial and temporal distribution of  Light Components</vt:lpstr>
      <vt:lpstr>Spatial and temporal distribution of  Light Components</vt:lpstr>
      <vt:lpstr>Spatial and temporal distribution of  Light Components</vt:lpstr>
      <vt:lpstr>Spatial and temporal distribution of  Light Components</vt:lpstr>
      <vt:lpstr>Spatial and temporal distribution of  Light Components</vt:lpstr>
      <vt:lpstr>Monte Carlo tuning of fibre positions and pointing directions</vt:lpstr>
      <vt:lpstr>Sorting pmts based on angle </vt:lpstr>
      <vt:lpstr>Sorting pmts based on angle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Fibre data and Rope position</vt:lpstr>
      <vt:lpstr>Monte Carlo Tracks of photons – Fibre is in front of Hold down rope</vt:lpstr>
      <vt:lpstr>Rope Shadows and MC tuning</vt:lpstr>
      <vt:lpstr>Tuning of rope coordinates and radius</vt:lpstr>
      <vt:lpstr>MC tuning for rope radius and coordinates</vt:lpstr>
      <vt:lpstr>MC tuning for rope radius and coordinates</vt:lpstr>
      <vt:lpstr>Outlook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Extraction of optical parameters in SNO+ with an in-situ optical calibration system</dc:title>
  <dc:creator>Admin</dc:creator>
  <cp:lastModifiedBy>Admin</cp:lastModifiedBy>
  <cp:revision>32</cp:revision>
  <dcterms:created xsi:type="dcterms:W3CDTF">2015-06-09T03:35:43Z</dcterms:created>
  <dcterms:modified xsi:type="dcterms:W3CDTF">2015-06-16T01:24:42Z</dcterms:modified>
</cp:coreProperties>
</file>