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9"/>
  </p:notesMasterIdLst>
  <p:sldIdLst>
    <p:sldId id="256" r:id="rId2"/>
    <p:sldId id="258" r:id="rId3"/>
    <p:sldId id="268" r:id="rId4"/>
    <p:sldId id="257" r:id="rId5"/>
    <p:sldId id="266" r:id="rId6"/>
    <p:sldId id="265" r:id="rId7"/>
    <p:sldId id="263" r:id="rId8"/>
    <p:sldId id="261" r:id="rId9"/>
    <p:sldId id="272" r:id="rId10"/>
    <p:sldId id="273" r:id="rId11"/>
    <p:sldId id="274" r:id="rId12"/>
    <p:sldId id="275" r:id="rId13"/>
    <p:sldId id="276" r:id="rId14"/>
    <p:sldId id="282" r:id="rId15"/>
    <p:sldId id="285" r:id="rId16"/>
    <p:sldId id="288" r:id="rId17"/>
    <p:sldId id="271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38EBA9-22AA-4FCA-970C-16658CC6A34F}" type="datetimeFigureOut">
              <a:rPr lang="en-US" smtClean="0"/>
              <a:pPr/>
              <a:t>6/14/2015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64EC50-679A-4CD2-A76A-4E098AFF11C0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64EC50-679A-4CD2-A76A-4E098AFF11C0}" type="slidenum">
              <a:rPr lang="en-CA" smtClean="0"/>
              <a:pPr/>
              <a:t>8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00442-08AF-4A4C-A490-99C5CACFDB1A}" type="datetimeFigureOut">
              <a:rPr lang="en-US" smtClean="0"/>
              <a:pPr/>
              <a:t>6/14/2015</a:t>
            </a:fld>
            <a:endParaRPr lang="en-C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5A1DA425-17A5-4EBB-A029-0A4B22E7B586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00442-08AF-4A4C-A490-99C5CACFDB1A}" type="datetimeFigureOut">
              <a:rPr lang="en-US" smtClean="0"/>
              <a:pPr/>
              <a:t>6/14/2015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DA425-17A5-4EBB-A029-0A4B22E7B58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00442-08AF-4A4C-A490-99C5CACFDB1A}" type="datetimeFigureOut">
              <a:rPr lang="en-US" smtClean="0"/>
              <a:pPr/>
              <a:t>6/14/2015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DA425-17A5-4EBB-A029-0A4B22E7B58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00442-08AF-4A4C-A490-99C5CACFDB1A}" type="datetimeFigureOut">
              <a:rPr lang="en-US" smtClean="0"/>
              <a:pPr/>
              <a:t>6/14/2015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DA425-17A5-4EBB-A029-0A4B22E7B586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00442-08AF-4A4C-A490-99C5CACFDB1A}" type="datetimeFigureOut">
              <a:rPr lang="en-US" smtClean="0"/>
              <a:pPr/>
              <a:t>6/14/2015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CA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A1DA425-17A5-4EBB-A029-0A4B22E7B58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00442-08AF-4A4C-A490-99C5CACFDB1A}" type="datetimeFigureOut">
              <a:rPr lang="en-US" smtClean="0"/>
              <a:pPr/>
              <a:t>6/14/2015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DA425-17A5-4EBB-A029-0A4B22E7B586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00442-08AF-4A4C-A490-99C5CACFDB1A}" type="datetimeFigureOut">
              <a:rPr lang="en-US" smtClean="0"/>
              <a:pPr/>
              <a:t>6/14/2015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DA425-17A5-4EBB-A029-0A4B22E7B586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00442-08AF-4A4C-A490-99C5CACFDB1A}" type="datetimeFigureOut">
              <a:rPr lang="en-US" smtClean="0"/>
              <a:pPr/>
              <a:t>6/14/2015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DA425-17A5-4EBB-A029-0A4B22E7B58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00442-08AF-4A4C-A490-99C5CACFDB1A}" type="datetimeFigureOut">
              <a:rPr lang="en-US" smtClean="0"/>
              <a:pPr/>
              <a:t>6/14/2015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DA425-17A5-4EBB-A029-0A4B22E7B58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00442-08AF-4A4C-A490-99C5CACFDB1A}" type="datetimeFigureOut">
              <a:rPr lang="en-US" smtClean="0"/>
              <a:pPr/>
              <a:t>6/14/2015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DA425-17A5-4EBB-A029-0A4B22E7B586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00442-08AF-4A4C-A490-99C5CACFDB1A}" type="datetimeFigureOut">
              <a:rPr lang="en-US" smtClean="0"/>
              <a:pPr/>
              <a:t>6/14/2015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A1DA425-17A5-4EBB-A029-0A4B22E7B586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5200442-08AF-4A4C-A490-99C5CACFDB1A}" type="datetimeFigureOut">
              <a:rPr lang="en-US" smtClean="0"/>
              <a:pPr/>
              <a:t>6/14/2015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C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5A1DA425-17A5-4EBB-A029-0A4B22E7B586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CA" dirty="0" smtClean="0"/>
          </a:p>
          <a:p>
            <a:r>
              <a:rPr lang="en-CA" dirty="0" smtClean="0"/>
              <a:t>Christopher </a:t>
            </a:r>
            <a:r>
              <a:rPr lang="en-CA" dirty="0" err="1" smtClean="0"/>
              <a:t>Polachic</a:t>
            </a:r>
            <a:endParaRPr lang="en-CA" dirty="0" smtClean="0"/>
          </a:p>
          <a:p>
            <a:r>
              <a:rPr lang="en-CA" dirty="0" smtClean="0"/>
              <a:t>Frank </a:t>
            </a:r>
            <a:r>
              <a:rPr lang="en-CA" dirty="0" err="1" smtClean="0"/>
              <a:t>Marsiglio</a:t>
            </a:r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A </a:t>
            </a:r>
            <a:r>
              <a:rPr lang="en-CA" dirty="0" err="1" smtClean="0"/>
              <a:t>Multiorbital</a:t>
            </a:r>
            <a:r>
              <a:rPr lang="en-CA" dirty="0" smtClean="0"/>
              <a:t> DMFT Analysis </a:t>
            </a:r>
            <a:r>
              <a:rPr lang="en-CA" dirty="0" smtClean="0"/>
              <a:t>of Electron-Hole Asymmetry in </a:t>
            </a:r>
            <a:r>
              <a:rPr lang="en-CA" dirty="0" smtClean="0"/>
              <a:t>the Dynamic Hubbard Model</a:t>
            </a:r>
            <a:endParaRPr lang="en-CA" dirty="0"/>
          </a:p>
        </p:txBody>
      </p:sp>
      <p:pic>
        <p:nvPicPr>
          <p:cNvPr id="4" name="Picture 3" descr="UA-COLOU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3717032"/>
            <a:ext cx="2257425" cy="936440"/>
          </a:xfrm>
          <a:prstGeom prst="rect">
            <a:avLst/>
          </a:prstGeom>
        </p:spPr>
      </p:pic>
      <p:pic>
        <p:nvPicPr>
          <p:cNvPr id="4098" name="Picture 2" descr="https://www.westgrid.ca/files/images/WestGrid_logo_20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5" y="5967536"/>
            <a:ext cx="792088" cy="557808"/>
          </a:xfrm>
          <a:prstGeom prst="rect">
            <a:avLst/>
          </a:prstGeom>
          <a:noFill/>
        </p:spPr>
      </p:pic>
      <p:pic>
        <p:nvPicPr>
          <p:cNvPr id="4100" name="Picture 4" descr="https://www.westgrid.ca/files/ComputeCanad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664" y="5991638"/>
            <a:ext cx="2376264" cy="4193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868346"/>
          </a:xfrm>
        </p:spPr>
        <p:txBody>
          <a:bodyPr>
            <a:normAutofit/>
          </a:bodyPr>
          <a:lstStyle/>
          <a:p>
            <a:r>
              <a:rPr lang="en-CA" sz="3200" dirty="0" smtClean="0"/>
              <a:t>Or the Opposite Effect...</a:t>
            </a:r>
            <a:endParaRPr lang="en-CA" sz="3200" dirty="0"/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2357430"/>
            <a:ext cx="51816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1000100" y="1428736"/>
            <a:ext cx="7500990" cy="55244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en-CA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</a:t>
            </a:r>
            <a:r>
              <a:rPr kumimoji="0" lang="en-CA" sz="2000" b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</a:t>
            </a:r>
            <a:r>
              <a:rPr kumimoji="0" lang="en-CA" sz="20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3.0, </a:t>
            </a:r>
            <a:r>
              <a:rPr kumimoji="0" lang="en-CA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</a:t>
            </a:r>
            <a:r>
              <a:rPr kumimoji="0" lang="en-CA" sz="2000" b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01</a:t>
            </a:r>
            <a:r>
              <a:rPr kumimoji="0" lang="en-CA" sz="20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2.0, </a:t>
            </a:r>
            <a:r>
              <a:rPr kumimoji="0" lang="en-CA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</a:t>
            </a:r>
            <a:r>
              <a:rPr lang="en-CA" sz="2000" baseline="-25000" dirty="0" smtClean="0"/>
              <a:t>1</a:t>
            </a:r>
            <a:r>
              <a:rPr lang="en-CA" sz="2000" i="1" dirty="0" smtClean="0"/>
              <a:t> </a:t>
            </a:r>
            <a:r>
              <a:rPr lang="en-CA" sz="2000" dirty="0" smtClean="0"/>
              <a:t>= 1.0, </a:t>
            </a:r>
            <a:r>
              <a:rPr lang="en-CA" sz="2000" i="1" dirty="0" smtClean="0"/>
              <a:t>t</a:t>
            </a:r>
            <a:r>
              <a:rPr lang="en-CA" sz="2000" baseline="-25000" dirty="0" smtClean="0"/>
              <a:t>0</a:t>
            </a:r>
            <a:r>
              <a:rPr lang="en-CA" sz="2000" dirty="0" smtClean="0"/>
              <a:t> = </a:t>
            </a:r>
            <a:r>
              <a:rPr lang="en-CA" sz="2000" i="1" dirty="0" smtClean="0"/>
              <a:t>t</a:t>
            </a:r>
            <a:r>
              <a:rPr lang="en-CA" sz="2000" baseline="-25000" dirty="0" smtClean="0"/>
              <a:t>1</a:t>
            </a:r>
            <a:r>
              <a:rPr lang="en-CA" sz="2000" dirty="0" smtClean="0"/>
              <a:t> = </a:t>
            </a:r>
            <a:r>
              <a:rPr lang="en-CA" sz="2000" i="1" dirty="0" smtClean="0"/>
              <a:t>t</a:t>
            </a:r>
            <a:r>
              <a:rPr lang="en-CA" sz="2000" baseline="-25000" dirty="0" smtClean="0"/>
              <a:t>01</a:t>
            </a:r>
            <a:r>
              <a:rPr lang="en-CA" sz="2000" dirty="0" smtClean="0"/>
              <a:t> = 1.0, </a:t>
            </a:r>
            <a:r>
              <a:rPr lang="en-CA" sz="2000" i="1" dirty="0" smtClean="0"/>
              <a:t>t</a:t>
            </a:r>
            <a:r>
              <a:rPr lang="en-CA" sz="2000" i="1" dirty="0" smtClean="0">
                <a:sym typeface="Symbol"/>
              </a:rPr>
              <a:t> </a:t>
            </a:r>
            <a:r>
              <a:rPr lang="en-CA" sz="2000" dirty="0" smtClean="0">
                <a:sym typeface="Symbol"/>
              </a:rPr>
              <a:t>= 0.2</a:t>
            </a:r>
            <a:endParaRPr kumimoji="0" lang="en-CA" sz="2000" b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0306" y="1928802"/>
            <a:ext cx="5950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err="1" smtClean="0"/>
              <a:t>Quasiparticles</a:t>
            </a:r>
            <a:r>
              <a:rPr lang="en-CA" dirty="0" smtClean="0"/>
              <a:t> can also </a:t>
            </a:r>
            <a:r>
              <a:rPr lang="en-CA" i="1" dirty="0" smtClean="0"/>
              <a:t>undress</a:t>
            </a:r>
            <a:r>
              <a:rPr lang="en-CA" dirty="0" smtClean="0"/>
              <a:t> with orbital relaxation.</a:t>
            </a:r>
            <a:endParaRPr lang="en-C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200" dirty="0" smtClean="0"/>
              <a:t>The Influence of Mott Physics on </a:t>
            </a:r>
            <a:r>
              <a:rPr lang="en-CA" sz="3200" dirty="0" smtClean="0"/>
              <a:t>Dressing</a:t>
            </a:r>
            <a:br>
              <a:rPr lang="en-CA" sz="3200" dirty="0" smtClean="0"/>
            </a:br>
            <a:r>
              <a:rPr lang="en-CA" sz="3200" dirty="0" smtClean="0"/>
              <a:t>(Not Evaluated in Hirsch’s ED Study)</a:t>
            </a:r>
            <a:endParaRPr lang="en-CA" sz="32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000100" y="1428736"/>
            <a:ext cx="7500990" cy="55244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en-CA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</a:t>
            </a:r>
            <a:r>
              <a:rPr kumimoji="0" lang="en-CA" sz="2000" b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</a:t>
            </a:r>
            <a:r>
              <a:rPr kumimoji="0" lang="en-CA" sz="20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10.0, </a:t>
            </a:r>
            <a:r>
              <a:rPr kumimoji="0" lang="en-CA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</a:t>
            </a:r>
            <a:r>
              <a:rPr kumimoji="0" lang="en-CA" sz="2000" b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01</a:t>
            </a:r>
            <a:r>
              <a:rPr kumimoji="0" lang="en-CA" sz="20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6.0, </a:t>
            </a:r>
            <a:r>
              <a:rPr kumimoji="0" lang="en-CA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</a:t>
            </a:r>
            <a:r>
              <a:rPr lang="en-CA" sz="2000" baseline="-25000" dirty="0" smtClean="0"/>
              <a:t>1</a:t>
            </a:r>
            <a:r>
              <a:rPr lang="en-CA" sz="2000" i="1" dirty="0" smtClean="0"/>
              <a:t> </a:t>
            </a:r>
            <a:r>
              <a:rPr lang="en-CA" sz="2000" dirty="0" smtClean="0"/>
              <a:t>= 5.0, </a:t>
            </a:r>
            <a:r>
              <a:rPr lang="en-CA" sz="2000" i="1" dirty="0" smtClean="0"/>
              <a:t>t</a:t>
            </a:r>
            <a:r>
              <a:rPr lang="en-CA" sz="2000" baseline="-25000" dirty="0" smtClean="0"/>
              <a:t>0</a:t>
            </a:r>
            <a:r>
              <a:rPr lang="en-CA" sz="2000" dirty="0" smtClean="0"/>
              <a:t> = </a:t>
            </a:r>
            <a:r>
              <a:rPr lang="en-CA" sz="2000" i="1" dirty="0" smtClean="0"/>
              <a:t>t</a:t>
            </a:r>
            <a:r>
              <a:rPr lang="en-CA" sz="2000" baseline="-25000" dirty="0" smtClean="0"/>
              <a:t>1</a:t>
            </a:r>
            <a:r>
              <a:rPr lang="en-CA" sz="2000" dirty="0" smtClean="0"/>
              <a:t> = </a:t>
            </a:r>
            <a:r>
              <a:rPr lang="en-CA" sz="2000" i="1" dirty="0" smtClean="0"/>
              <a:t>t</a:t>
            </a:r>
            <a:r>
              <a:rPr lang="en-CA" sz="2000" baseline="-25000" dirty="0" smtClean="0"/>
              <a:t>01</a:t>
            </a:r>
            <a:r>
              <a:rPr lang="en-CA" sz="2000" dirty="0" smtClean="0"/>
              <a:t> = 1.0, </a:t>
            </a:r>
            <a:r>
              <a:rPr lang="en-CA" sz="2000" i="1" dirty="0" smtClean="0"/>
              <a:t>t</a:t>
            </a:r>
            <a:r>
              <a:rPr lang="en-CA" sz="2000" i="1" dirty="0" smtClean="0">
                <a:sym typeface="Symbol"/>
              </a:rPr>
              <a:t> </a:t>
            </a:r>
            <a:r>
              <a:rPr lang="en-CA" sz="2000" dirty="0" smtClean="0">
                <a:sym typeface="Symbol"/>
              </a:rPr>
              <a:t>= 0.2</a:t>
            </a:r>
            <a:endParaRPr kumimoji="0" lang="en-CA" sz="2000" b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710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220" y="2000240"/>
            <a:ext cx="4028218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710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52976" y="1928801"/>
            <a:ext cx="3948114" cy="4189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9"/>
          <p:cNvSpPr/>
          <p:nvPr/>
        </p:nvSpPr>
        <p:spPr>
          <a:xfrm>
            <a:off x="5857884" y="3571876"/>
            <a:ext cx="285752" cy="2857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2800" dirty="0" smtClean="0"/>
              <a:t>The Influence of Mott Physics on Undressing</a:t>
            </a:r>
            <a:endParaRPr lang="en-CA" sz="2800" dirty="0"/>
          </a:p>
        </p:txBody>
      </p:sp>
      <p:sp>
        <p:nvSpPr>
          <p:cNvPr id="10" name="Rectangle 9"/>
          <p:cNvSpPr/>
          <p:nvPr/>
        </p:nvSpPr>
        <p:spPr>
          <a:xfrm>
            <a:off x="5857884" y="3571876"/>
            <a:ext cx="285752" cy="2857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000100" y="1428736"/>
            <a:ext cx="7500990" cy="55244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en-CA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</a:t>
            </a:r>
            <a:r>
              <a:rPr kumimoji="0" lang="en-CA" sz="2000" b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</a:t>
            </a:r>
            <a:r>
              <a:rPr kumimoji="0" lang="en-CA" sz="20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3.0, </a:t>
            </a:r>
            <a:r>
              <a:rPr kumimoji="0" lang="en-CA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</a:t>
            </a:r>
            <a:r>
              <a:rPr kumimoji="0" lang="en-CA" sz="2000" b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01</a:t>
            </a:r>
            <a:r>
              <a:rPr kumimoji="0" lang="en-CA" sz="20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2.0, </a:t>
            </a:r>
            <a:r>
              <a:rPr kumimoji="0" lang="en-CA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</a:t>
            </a:r>
            <a:r>
              <a:rPr lang="en-CA" sz="2000" baseline="-25000" dirty="0" smtClean="0"/>
              <a:t>1</a:t>
            </a:r>
            <a:r>
              <a:rPr lang="en-CA" sz="2000" i="1" dirty="0" smtClean="0"/>
              <a:t> </a:t>
            </a:r>
            <a:r>
              <a:rPr lang="en-CA" sz="2000" dirty="0" smtClean="0"/>
              <a:t>= 1.0, </a:t>
            </a:r>
            <a:r>
              <a:rPr lang="en-CA" sz="2000" i="1" dirty="0" smtClean="0"/>
              <a:t>t</a:t>
            </a:r>
            <a:r>
              <a:rPr lang="en-CA" sz="2000" baseline="-25000" dirty="0" smtClean="0"/>
              <a:t>0</a:t>
            </a:r>
            <a:r>
              <a:rPr lang="en-CA" sz="2000" dirty="0" smtClean="0"/>
              <a:t> = </a:t>
            </a:r>
            <a:r>
              <a:rPr lang="en-CA" sz="2000" i="1" dirty="0" smtClean="0"/>
              <a:t>t</a:t>
            </a:r>
            <a:r>
              <a:rPr lang="en-CA" sz="2000" baseline="-25000" dirty="0" smtClean="0"/>
              <a:t>1</a:t>
            </a:r>
            <a:r>
              <a:rPr lang="en-CA" sz="2000" dirty="0" smtClean="0"/>
              <a:t> = </a:t>
            </a:r>
            <a:r>
              <a:rPr lang="en-CA" sz="2000" i="1" dirty="0" smtClean="0"/>
              <a:t>t</a:t>
            </a:r>
            <a:r>
              <a:rPr lang="en-CA" sz="2000" baseline="-25000" dirty="0" smtClean="0"/>
              <a:t>01</a:t>
            </a:r>
            <a:r>
              <a:rPr lang="en-CA" sz="2000" dirty="0" smtClean="0"/>
              <a:t> = 1.0, </a:t>
            </a:r>
            <a:r>
              <a:rPr lang="en-CA" sz="2000" i="1" dirty="0" smtClean="0"/>
              <a:t>t</a:t>
            </a:r>
            <a:r>
              <a:rPr lang="en-CA" sz="2000" i="1" dirty="0" smtClean="0">
                <a:sym typeface="Symbol"/>
              </a:rPr>
              <a:t> </a:t>
            </a:r>
            <a:r>
              <a:rPr lang="en-CA" sz="2000" dirty="0" smtClean="0">
                <a:sym typeface="Symbol"/>
              </a:rPr>
              <a:t>= 0.2</a:t>
            </a:r>
            <a:endParaRPr kumimoji="0" lang="en-CA" sz="2000" b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340" y="2214554"/>
            <a:ext cx="4664496" cy="3776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19345" y="2143116"/>
            <a:ext cx="3624621" cy="3843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Rectangle 10"/>
          <p:cNvSpPr/>
          <p:nvPr/>
        </p:nvSpPr>
        <p:spPr>
          <a:xfrm>
            <a:off x="6215074" y="3643314"/>
            <a:ext cx="285752" cy="2857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The Influence of Hybridization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71472" y="1447800"/>
            <a:ext cx="8115328" cy="695316"/>
          </a:xfrm>
        </p:spPr>
        <p:txBody>
          <a:bodyPr>
            <a:normAutofit/>
          </a:bodyPr>
          <a:lstStyle/>
          <a:p>
            <a:r>
              <a:rPr lang="en-CA" sz="1800" i="1" dirty="0" smtClean="0">
                <a:ea typeface="CMU Serif"/>
                <a:cs typeface="CMU Serif"/>
                <a:sym typeface="Symbol"/>
              </a:rPr>
              <a:t>t</a:t>
            </a:r>
            <a:r>
              <a:rPr lang="en-CA" sz="1800" baseline="-25000" dirty="0" smtClean="0">
                <a:ea typeface="CMU Serif"/>
                <a:cs typeface="CMU Serif"/>
                <a:sym typeface="Symbol"/>
              </a:rPr>
              <a:t>01</a:t>
            </a:r>
            <a:r>
              <a:rPr lang="en-CA" sz="1800" dirty="0" smtClean="0">
                <a:ea typeface="CMU Serif"/>
                <a:cs typeface="CMU Serif"/>
                <a:sym typeface="Symbol"/>
              </a:rPr>
              <a:t> </a:t>
            </a:r>
            <a:r>
              <a:rPr lang="en-CA" sz="1800" dirty="0" smtClean="0">
                <a:ea typeface="CMU Serif"/>
                <a:cs typeface="CMU Serif"/>
                <a:sym typeface="Symbol"/>
              </a:rPr>
              <a:t>is qualitatively </a:t>
            </a:r>
            <a:r>
              <a:rPr lang="en-CA" sz="1800" dirty="0" smtClean="0">
                <a:ea typeface="CMU Serif"/>
                <a:cs typeface="CMU Serif"/>
                <a:sym typeface="Symbol"/>
              </a:rPr>
              <a:t>more relevant </a:t>
            </a:r>
            <a:r>
              <a:rPr lang="en-CA" sz="1800" dirty="0" smtClean="0">
                <a:ea typeface="CMU Serif"/>
                <a:cs typeface="CMU Serif"/>
                <a:sym typeface="Symbol"/>
              </a:rPr>
              <a:t>to the physics of orbital relaxation </a:t>
            </a:r>
            <a:r>
              <a:rPr lang="en-CA" sz="1800" dirty="0" smtClean="0">
                <a:ea typeface="CMU Serif"/>
                <a:cs typeface="CMU Serif"/>
                <a:sym typeface="Symbol"/>
              </a:rPr>
              <a:t>than the </a:t>
            </a:r>
            <a:r>
              <a:rPr lang="en-CA" sz="1800" dirty="0" smtClean="0">
                <a:ea typeface="CMU Serif"/>
                <a:cs typeface="CMU Serif"/>
                <a:sym typeface="Symbol"/>
              </a:rPr>
              <a:t>(local) </a:t>
            </a:r>
            <a:r>
              <a:rPr lang="en-CA" sz="1800" i="1" dirty="0" smtClean="0"/>
              <a:t>t</a:t>
            </a:r>
            <a:r>
              <a:rPr lang="en-CA" sz="1800" i="1" dirty="0" smtClean="0">
                <a:sym typeface="Symbol"/>
              </a:rPr>
              <a:t>  </a:t>
            </a:r>
            <a:r>
              <a:rPr lang="en-CA" sz="1800" dirty="0" smtClean="0">
                <a:ea typeface="CMU Serif"/>
                <a:cs typeface="CMU Serif"/>
                <a:sym typeface="Symbol"/>
              </a:rPr>
              <a:t>hybridization parameter</a:t>
            </a:r>
            <a:r>
              <a:rPr lang="en-CA" sz="1800" dirty="0" smtClean="0">
                <a:ea typeface="CMU Serif"/>
                <a:cs typeface="CMU Serif"/>
                <a:sym typeface="Symbol"/>
              </a:rPr>
              <a:t>.  For example:</a:t>
            </a:r>
            <a:endParaRPr lang="en-CA" sz="1800" dirty="0" smtClean="0"/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701225"/>
            <a:ext cx="7286676" cy="3871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642910" y="2090742"/>
            <a:ext cx="7858180" cy="55244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en-CA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</a:t>
            </a:r>
            <a:r>
              <a:rPr kumimoji="0" lang="en-CA" sz="2000" b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</a:t>
            </a:r>
            <a:r>
              <a:rPr kumimoji="0" lang="en-CA" sz="20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3.0, </a:t>
            </a:r>
            <a:r>
              <a:rPr kumimoji="0" lang="en-CA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</a:t>
            </a:r>
            <a:r>
              <a:rPr kumimoji="0" lang="en-CA" sz="2000" b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01</a:t>
            </a:r>
            <a:r>
              <a:rPr kumimoji="0" lang="en-CA" sz="20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2.0, </a:t>
            </a:r>
            <a:r>
              <a:rPr kumimoji="0" lang="en-CA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</a:t>
            </a:r>
            <a:r>
              <a:rPr lang="en-CA" sz="2000" baseline="-25000" dirty="0" smtClean="0"/>
              <a:t>1</a:t>
            </a:r>
            <a:r>
              <a:rPr lang="en-CA" sz="2000" i="1" dirty="0" smtClean="0"/>
              <a:t> </a:t>
            </a:r>
            <a:r>
              <a:rPr lang="en-CA" sz="2000" dirty="0" smtClean="0"/>
              <a:t>= 1.0, </a:t>
            </a:r>
            <a:r>
              <a:rPr lang="en-CA" sz="2000" i="1" dirty="0" smtClean="0"/>
              <a:t>t</a:t>
            </a:r>
            <a:r>
              <a:rPr lang="en-CA" sz="2000" baseline="-25000" dirty="0" smtClean="0"/>
              <a:t>0</a:t>
            </a:r>
            <a:r>
              <a:rPr lang="en-CA" sz="2000" dirty="0" smtClean="0"/>
              <a:t> = </a:t>
            </a:r>
            <a:r>
              <a:rPr lang="en-CA" sz="2000" i="1" dirty="0" smtClean="0"/>
              <a:t>t</a:t>
            </a:r>
            <a:r>
              <a:rPr lang="en-CA" sz="2000" baseline="-25000" dirty="0" smtClean="0"/>
              <a:t>1</a:t>
            </a:r>
            <a:r>
              <a:rPr lang="en-CA" sz="2000" dirty="0" smtClean="0"/>
              <a:t> = </a:t>
            </a:r>
            <a:r>
              <a:rPr lang="en-CA" sz="2000" i="1" dirty="0" smtClean="0"/>
              <a:t>t</a:t>
            </a:r>
            <a:r>
              <a:rPr lang="en-CA" sz="2000" baseline="-25000" dirty="0" smtClean="0"/>
              <a:t>01</a:t>
            </a:r>
            <a:r>
              <a:rPr lang="en-CA" sz="2000" dirty="0" smtClean="0"/>
              <a:t> = 1.0, </a:t>
            </a:r>
            <a:r>
              <a:rPr lang="en-CA" sz="2000" i="1" dirty="0" smtClean="0"/>
              <a:t>t</a:t>
            </a:r>
            <a:r>
              <a:rPr lang="en-CA" sz="2000" i="1" dirty="0" smtClean="0">
                <a:sym typeface="Symbol"/>
              </a:rPr>
              <a:t> </a:t>
            </a:r>
            <a:r>
              <a:rPr lang="en-CA" sz="2000" dirty="0" smtClean="0">
                <a:sym typeface="Symbol"/>
              </a:rPr>
              <a:t>= 0.2, </a:t>
            </a:r>
            <a:r>
              <a:rPr lang="el-GR" sz="2000" i="1" dirty="0" smtClean="0">
                <a:ea typeface="CMU Serif"/>
                <a:cs typeface="CMU Serif"/>
                <a:sym typeface="Symbol"/>
              </a:rPr>
              <a:t>ϵ</a:t>
            </a:r>
            <a:r>
              <a:rPr lang="en-CA" sz="2000" baseline="-25000" dirty="0" smtClean="0">
                <a:ea typeface="CMU Serif" pitchFamily="50" charset="0"/>
                <a:cs typeface="CMU Serif" pitchFamily="50" charset="0"/>
                <a:sym typeface="Symbol"/>
              </a:rPr>
              <a:t>1</a:t>
            </a:r>
            <a:r>
              <a:rPr lang="en-CA" sz="2000" dirty="0" smtClean="0">
                <a:ea typeface="CMU Classical Serif"/>
                <a:cs typeface="CMU Classical Serif"/>
                <a:sym typeface="Symbol"/>
              </a:rPr>
              <a:t> </a:t>
            </a:r>
            <a:r>
              <a:rPr lang="en-CA" sz="2000" dirty="0" smtClean="0">
                <a:ea typeface="CMU Serif" pitchFamily="50" charset="0"/>
                <a:cs typeface="CMU Serif" pitchFamily="50" charset="0"/>
                <a:sym typeface="Symbol"/>
              </a:rPr>
              <a:t>= 10.0</a:t>
            </a:r>
            <a:endParaRPr kumimoji="0" lang="en-CA" sz="2000" b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CMU Serif" pitchFamily="50" charset="0"/>
              <a:cs typeface="CMU Serif" pitchFamily="50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Asymmetry Evidenced in </a:t>
            </a:r>
            <a:r>
              <a:rPr lang="en-CA" dirty="0" smtClean="0"/>
              <a:t>Optical Conductivity </a:t>
            </a:r>
            <a:r>
              <a:rPr lang="en-CA" dirty="0" smtClean="0"/>
              <a:t>Weight Transfer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2519370"/>
            <a:ext cx="2800344" cy="3910026"/>
          </a:xfrm>
        </p:spPr>
        <p:txBody>
          <a:bodyPr>
            <a:normAutofit/>
          </a:bodyPr>
          <a:lstStyle/>
          <a:p>
            <a:r>
              <a:rPr lang="en-CA" sz="2000" dirty="0" smtClean="0"/>
              <a:t>Hole regime shows transfer of low energy to higher energy features:  electron-hole asymmetry</a:t>
            </a:r>
          </a:p>
          <a:p>
            <a:pPr>
              <a:buNone/>
            </a:pPr>
            <a:endParaRPr lang="en-CA" sz="2000" dirty="0" smtClean="0"/>
          </a:p>
          <a:p>
            <a:r>
              <a:rPr lang="en-CA" sz="2000" dirty="0" smtClean="0"/>
              <a:t>Significant effect of hybridization on the low energy </a:t>
            </a:r>
            <a:r>
              <a:rPr lang="en-CA" sz="2000" dirty="0" err="1" smtClean="0"/>
              <a:t>Drude</a:t>
            </a:r>
            <a:r>
              <a:rPr lang="en-CA" sz="2000" dirty="0" smtClean="0"/>
              <a:t> region</a:t>
            </a:r>
          </a:p>
        </p:txBody>
      </p:sp>
      <p:pic>
        <p:nvPicPr>
          <p:cNvPr id="542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3943" y="1453246"/>
            <a:ext cx="4239957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857224" y="1500174"/>
            <a:ext cx="3357586" cy="85725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lvl="0" indent="-274320">
              <a:spcBef>
                <a:spcPts val="580"/>
              </a:spcBef>
              <a:buClr>
                <a:schemeClr val="accent1"/>
              </a:buClr>
              <a:buSzPct val="85000"/>
              <a:defRPr/>
            </a:pPr>
            <a:r>
              <a:rPr kumimoji="0" lang="en-CA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</a:t>
            </a:r>
            <a:r>
              <a:rPr kumimoji="0" lang="en-CA" b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</a:t>
            </a:r>
            <a:r>
              <a:rPr kumimoji="0" lang="en-CA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10.0, </a:t>
            </a:r>
            <a:r>
              <a:rPr kumimoji="0" lang="en-CA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</a:t>
            </a:r>
            <a:r>
              <a:rPr kumimoji="0" lang="en-CA" b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01</a:t>
            </a:r>
            <a:r>
              <a:rPr kumimoji="0" lang="en-CA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5.0, </a:t>
            </a:r>
            <a:r>
              <a:rPr kumimoji="0" lang="en-CA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</a:t>
            </a:r>
            <a:r>
              <a:rPr lang="en-CA" baseline="-25000" dirty="0" smtClean="0"/>
              <a:t>1</a:t>
            </a:r>
            <a:r>
              <a:rPr lang="en-CA" i="1" dirty="0" smtClean="0"/>
              <a:t> </a:t>
            </a:r>
            <a:r>
              <a:rPr lang="en-CA" dirty="0" smtClean="0"/>
              <a:t>= 0.5,</a:t>
            </a:r>
          </a:p>
          <a:p>
            <a:pPr marL="274320" lvl="0" indent="-274320">
              <a:spcBef>
                <a:spcPts val="580"/>
              </a:spcBef>
              <a:buClr>
                <a:schemeClr val="accent1"/>
              </a:buClr>
              <a:buSzPct val="85000"/>
              <a:defRPr/>
            </a:pPr>
            <a:r>
              <a:rPr lang="en-CA" i="1" dirty="0" smtClean="0"/>
              <a:t>t</a:t>
            </a:r>
            <a:r>
              <a:rPr lang="en-CA" baseline="-25000" dirty="0" smtClean="0"/>
              <a:t>0</a:t>
            </a:r>
            <a:r>
              <a:rPr lang="en-CA" dirty="0" smtClean="0"/>
              <a:t> = </a:t>
            </a:r>
            <a:r>
              <a:rPr lang="en-CA" i="1" dirty="0" smtClean="0"/>
              <a:t>t</a:t>
            </a:r>
            <a:r>
              <a:rPr lang="en-CA" baseline="-25000" dirty="0" smtClean="0"/>
              <a:t>1</a:t>
            </a:r>
            <a:r>
              <a:rPr lang="en-CA" dirty="0" smtClean="0"/>
              <a:t> = 1.0, </a:t>
            </a:r>
            <a:r>
              <a:rPr lang="el-GR" i="1" dirty="0" smtClean="0">
                <a:latin typeface="Cambria"/>
              </a:rPr>
              <a:t>ϵ</a:t>
            </a:r>
            <a:r>
              <a:rPr lang="en-CA" baseline="-25000" dirty="0" smtClean="0"/>
              <a:t>1</a:t>
            </a:r>
            <a:r>
              <a:rPr lang="en-CA" i="1" dirty="0" smtClean="0">
                <a:latin typeface="Cambria"/>
              </a:rPr>
              <a:t> </a:t>
            </a:r>
            <a:r>
              <a:rPr lang="en-CA" dirty="0" smtClean="0">
                <a:latin typeface="Cambria"/>
              </a:rPr>
              <a:t>= 4.0, </a:t>
            </a:r>
            <a:r>
              <a:rPr lang="el-GR" i="1" dirty="0" smtClean="0">
                <a:latin typeface="Cambria"/>
              </a:rPr>
              <a:t>η</a:t>
            </a:r>
            <a:r>
              <a:rPr lang="en-CA" dirty="0" smtClean="0">
                <a:latin typeface="Cambria"/>
              </a:rPr>
              <a:t> = 0.1</a:t>
            </a:r>
            <a:endParaRPr kumimoji="0" lang="en-CA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Conclusions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CA" sz="2400" dirty="0" smtClean="0"/>
              <a:t>Confirmed Hirsch’s four-site ED observation </a:t>
            </a:r>
            <a:r>
              <a:rPr lang="en-CA" sz="2400" dirty="0" smtClean="0"/>
              <a:t>of electron-hole asymmetry in the dynamic Hubbard </a:t>
            </a:r>
            <a:r>
              <a:rPr lang="en-CA" sz="2400" dirty="0" smtClean="0"/>
              <a:t>model</a:t>
            </a:r>
            <a:endParaRPr lang="en-CA" sz="2400" dirty="0" smtClean="0"/>
          </a:p>
          <a:p>
            <a:pPr lvl="2"/>
            <a:r>
              <a:rPr lang="en-CA" sz="1800" dirty="0" smtClean="0"/>
              <a:t>in the </a:t>
            </a:r>
            <a:r>
              <a:rPr lang="en-CA" sz="1800" dirty="0" err="1" smtClean="0"/>
              <a:t>quasiparticle</a:t>
            </a:r>
            <a:r>
              <a:rPr lang="en-CA" sz="1800" dirty="0" smtClean="0"/>
              <a:t> weight</a:t>
            </a:r>
          </a:p>
          <a:p>
            <a:pPr lvl="2"/>
            <a:r>
              <a:rPr lang="en-CA" sz="1800" dirty="0" smtClean="0"/>
              <a:t>in optical conductivity weight transfer</a:t>
            </a:r>
          </a:p>
          <a:p>
            <a:endParaRPr lang="en-CA" sz="2400" dirty="0" smtClean="0"/>
          </a:p>
          <a:p>
            <a:r>
              <a:rPr lang="en-CA" sz="2400" dirty="0" smtClean="0"/>
              <a:t>N</a:t>
            </a:r>
            <a:r>
              <a:rPr lang="en-CA" dirty="0" smtClean="0"/>
              <a:t>onlocal </a:t>
            </a:r>
            <a:r>
              <a:rPr lang="en-CA" dirty="0" smtClean="0"/>
              <a:t>hybridization is qualitatively more important than local hybridization</a:t>
            </a:r>
          </a:p>
          <a:p>
            <a:pPr lvl="2"/>
            <a:endParaRPr lang="en-CA" dirty="0" smtClean="0"/>
          </a:p>
          <a:p>
            <a:r>
              <a:rPr lang="en-CA" dirty="0" smtClean="0"/>
              <a:t>C</a:t>
            </a:r>
            <a:r>
              <a:rPr lang="en-CA" dirty="0" smtClean="0"/>
              <a:t>omplicated </a:t>
            </a:r>
            <a:r>
              <a:rPr lang="en-CA" dirty="0" smtClean="0"/>
              <a:t>dependence of orbital relaxation on the energy gap, hybridization values and Mott physics in the </a:t>
            </a:r>
            <a:r>
              <a:rPr lang="en-CA" dirty="0" smtClean="0"/>
              <a:t>DHM</a:t>
            </a:r>
            <a:endParaRPr lang="en-CA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MODMFT Background</a:t>
            </a:r>
            <a:endParaRPr lang="en-CA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42910" y="1500174"/>
            <a:ext cx="7786742" cy="4572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CA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MODMFT has been in use since the earliest years of DMFT studies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CA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Q. Si and G. </a:t>
            </a:r>
            <a:r>
              <a:rPr kumimoji="0" lang="en-CA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Kotliar</a:t>
            </a:r>
            <a:r>
              <a:rPr kumimoji="0" lang="en-CA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Phys. Rev. </a:t>
            </a:r>
            <a:r>
              <a:rPr kumimoji="0" lang="en-CA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Lett</a:t>
            </a:r>
            <a:r>
              <a:rPr kumimoji="0" lang="en-CA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  <a:r>
              <a:rPr kumimoji="0" lang="en-CA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70</a:t>
            </a:r>
            <a:r>
              <a:rPr kumimoji="0" lang="en-CA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3143 (1993)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CA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Q. Si and G. </a:t>
            </a:r>
            <a:r>
              <a:rPr kumimoji="0" lang="en-CA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Kotliar</a:t>
            </a:r>
            <a:r>
              <a:rPr kumimoji="0" lang="en-CA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Phys, Rev. B </a:t>
            </a:r>
            <a:r>
              <a:rPr kumimoji="0" lang="en-CA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48</a:t>
            </a:r>
            <a:r>
              <a:rPr kumimoji="0" lang="en-CA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13881 (1993)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lang="en-CA" sz="2000" dirty="0" smtClean="0"/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CA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Benchmark</a:t>
            </a:r>
            <a:r>
              <a:rPr lang="en-CA" sz="2000" baseline="0" dirty="0" smtClean="0"/>
              <a:t>:</a:t>
            </a:r>
            <a:r>
              <a:rPr lang="en-CA" sz="2000" dirty="0" smtClean="0"/>
              <a:t>  A. </a:t>
            </a:r>
            <a:r>
              <a:rPr lang="en-CA" sz="2000" dirty="0" err="1" smtClean="0"/>
              <a:t>Liebsch</a:t>
            </a:r>
            <a:r>
              <a:rPr lang="en-CA" sz="2000" dirty="0" smtClean="0"/>
              <a:t> and H. Ishida, J. Phys.-</a:t>
            </a:r>
            <a:r>
              <a:rPr lang="en-CA" sz="2000" dirty="0" err="1" smtClean="0"/>
              <a:t>Condens</a:t>
            </a:r>
            <a:r>
              <a:rPr lang="en-CA" sz="2000" dirty="0" smtClean="0"/>
              <a:t>. Mat. </a:t>
            </a:r>
            <a:r>
              <a:rPr lang="en-CA" sz="2000" b="1" dirty="0" smtClean="0"/>
              <a:t>24</a:t>
            </a:r>
            <a:r>
              <a:rPr lang="en-CA" sz="2000" dirty="0" smtClean="0"/>
              <a:t>, 053201 (2012)</a:t>
            </a:r>
            <a:endParaRPr kumimoji="0" lang="en-CA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tabLst/>
              <a:defRPr/>
            </a:pPr>
            <a:endParaRPr kumimoji="0" lang="en-CA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endParaRPr kumimoji="0" lang="en-CA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CA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Several studies of two-orbital systems with local hybridization </a:t>
            </a:r>
            <a:r>
              <a:rPr kumimoji="0" lang="en-CA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kumimoji="0" lang="en-CA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MU Serif"/>
                <a:ea typeface="CMU Serif"/>
                <a:cs typeface="CMU Serif"/>
                <a:sym typeface="Symbol"/>
              </a:rPr>
              <a:t>'</a:t>
            </a:r>
            <a:endParaRPr kumimoji="0" lang="en-CA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CA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Few with nonlocal hybridization </a:t>
            </a:r>
            <a:r>
              <a:rPr kumimoji="0" lang="en-CA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kumimoji="0" lang="en-CA" sz="2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01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CA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Focus has been on orbital selective Mott transitions with </a:t>
            </a:r>
            <a:r>
              <a:rPr kumimoji="0" lang="en-CA" sz="20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Hund’s</a:t>
            </a:r>
            <a:r>
              <a:rPr kumimoji="0" lang="en-CA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coupling; none appear to address the dynamic Hubbard model</a:t>
            </a:r>
            <a:endParaRPr kumimoji="0" lang="en-CA" sz="2000" b="0" i="0" u="none" strike="noStrike" kern="120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Hubbard Model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1000100" y="3357562"/>
            <a:ext cx="7498080" cy="2643206"/>
          </a:xfrm>
        </p:spPr>
        <p:txBody>
          <a:bodyPr>
            <a:normAutofit fontScale="92500" lnSpcReduction="20000"/>
          </a:bodyPr>
          <a:lstStyle/>
          <a:p>
            <a:r>
              <a:rPr lang="en-CA" sz="2400" dirty="0" smtClean="0"/>
              <a:t>restrict </a:t>
            </a:r>
            <a:r>
              <a:rPr lang="en-CA" sz="2400" i="1" dirty="0" err="1" smtClean="0"/>
              <a:t>i</a:t>
            </a:r>
            <a:r>
              <a:rPr lang="en-CA" sz="2400" i="1" dirty="0" smtClean="0"/>
              <a:t> </a:t>
            </a:r>
            <a:r>
              <a:rPr lang="en-CA" sz="2400" dirty="0" smtClean="0"/>
              <a:t>and</a:t>
            </a:r>
            <a:r>
              <a:rPr lang="en-CA" sz="2400" i="1" dirty="0" smtClean="0"/>
              <a:t> j </a:t>
            </a:r>
            <a:r>
              <a:rPr lang="en-CA" sz="2400" dirty="0" smtClean="0"/>
              <a:t>to nearest neighbour lattice sites</a:t>
            </a:r>
          </a:p>
          <a:p>
            <a:r>
              <a:rPr lang="en-CA" sz="2400" dirty="0" smtClean="0"/>
              <a:t>Pauli exclusion allows only two electrons per site</a:t>
            </a:r>
          </a:p>
          <a:p>
            <a:r>
              <a:rPr lang="en-CA" sz="2400" i="1" dirty="0" smtClean="0"/>
              <a:t>U</a:t>
            </a:r>
            <a:r>
              <a:rPr lang="en-CA" sz="2400" dirty="0" smtClean="0"/>
              <a:t> – double occupancy Coulomb repulsion</a:t>
            </a:r>
          </a:p>
          <a:p>
            <a:r>
              <a:rPr lang="en-CA" sz="2400" i="1" dirty="0" err="1" smtClean="0"/>
              <a:t>t</a:t>
            </a:r>
            <a:r>
              <a:rPr lang="en-CA" sz="2400" i="1" baseline="-25000" dirty="0" err="1" smtClean="0"/>
              <a:t>ij</a:t>
            </a:r>
            <a:r>
              <a:rPr lang="en-CA" sz="2400" dirty="0" smtClean="0"/>
              <a:t> – nearest-neighbour hopping</a:t>
            </a:r>
          </a:p>
          <a:p>
            <a:endParaRPr lang="en-CA" sz="2400" dirty="0" smtClean="0"/>
          </a:p>
          <a:p>
            <a:r>
              <a:rPr lang="en-CA" sz="2400" dirty="0" smtClean="0"/>
              <a:t>single band model</a:t>
            </a:r>
          </a:p>
          <a:p>
            <a:r>
              <a:rPr lang="en-CA" sz="2400" dirty="0" smtClean="0"/>
              <a:t>electron-hole symmetric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143116"/>
            <a:ext cx="6298273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200" dirty="0" smtClean="0"/>
              <a:t>Double Occupancy and Orbital Relaxation</a:t>
            </a:r>
            <a:endParaRPr lang="en-CA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CA" dirty="0" smtClean="0"/>
              <a:t>The Hubbard model assumes a single orbital on each lattice site and an electron’s state is static regardless of occupancy.</a:t>
            </a:r>
          </a:p>
          <a:p>
            <a:endParaRPr lang="en-CA" dirty="0" smtClean="0"/>
          </a:p>
          <a:p>
            <a:r>
              <a:rPr lang="en-CA" sz="2200" dirty="0" smtClean="0"/>
              <a:t>J. E. Hirsch, Phys. Rev. B </a:t>
            </a:r>
            <a:r>
              <a:rPr lang="en-CA" sz="2200" b="1" dirty="0" smtClean="0"/>
              <a:t>65</a:t>
            </a:r>
            <a:r>
              <a:rPr lang="en-CA" sz="2200" dirty="0" smtClean="0"/>
              <a:t>, 184502 (2002):</a:t>
            </a:r>
          </a:p>
          <a:p>
            <a:pPr>
              <a:buNone/>
            </a:pPr>
            <a:r>
              <a:rPr lang="en-CA" sz="2800" dirty="0" smtClean="0"/>
              <a:t>	</a:t>
            </a:r>
            <a:r>
              <a:rPr lang="en-CA" dirty="0" smtClean="0"/>
              <a:t>The real electronic ground state includes higher-orbital contributions with weaker Coulomb repulsion which become especially important for strongly-correlated systems (large local Coulomb repulsion) at high filling</a:t>
            </a:r>
          </a:p>
          <a:p>
            <a:endParaRPr lang="en-CA" dirty="0" smtClean="0"/>
          </a:p>
          <a:p>
            <a:r>
              <a:rPr lang="en-CA" dirty="0" smtClean="0"/>
              <a:t>Need to adjust the Hubbard model to capture the flexibility for electrons to change their state in response to changes in occupancy:  dynamic Hubbard model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473284" y="3905259"/>
          <a:ext cx="6099112" cy="2809889"/>
        </p:xfrm>
        <a:graphic>
          <a:graphicData uri="http://schemas.openxmlformats.org/presentationml/2006/ole">
            <p:oleObj spid="_x0000_s1026" name="Acrobat Document" r:id="rId3" imgW="3514286" imgH="1619476" progId="AcroExch.Document.11">
              <p:embed/>
            </p:oleObj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Dynamic Hubbard Model (DHM)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en-CA" sz="1800" dirty="0" smtClean="0"/>
              <a:t>J. E. Hirsch, Phys. Rev. B </a:t>
            </a:r>
            <a:r>
              <a:rPr lang="en-CA" sz="1800" b="1" dirty="0" smtClean="0"/>
              <a:t>65</a:t>
            </a:r>
            <a:r>
              <a:rPr lang="en-CA" sz="1800" dirty="0" smtClean="0"/>
              <a:t>, 184502 (2002)</a:t>
            </a:r>
          </a:p>
          <a:p>
            <a:r>
              <a:rPr lang="en-CA" sz="2400" dirty="0" smtClean="0"/>
              <a:t>Two non-degenerate </a:t>
            </a:r>
            <a:r>
              <a:rPr lang="en-CA" sz="2400" dirty="0" err="1" smtClean="0"/>
              <a:t>orbitals</a:t>
            </a:r>
            <a:r>
              <a:rPr lang="en-CA" sz="2400" dirty="0" smtClean="0"/>
              <a:t>: energies </a:t>
            </a:r>
            <a:r>
              <a:rPr lang="el-GR" sz="2400" dirty="0" smtClean="0">
                <a:latin typeface="Cambria"/>
              </a:rPr>
              <a:t>ϵ</a:t>
            </a:r>
            <a:r>
              <a:rPr lang="en-CA" sz="2400" baseline="-25000" dirty="0" smtClean="0">
                <a:ea typeface="CMU Serif" pitchFamily="50" charset="0"/>
                <a:cs typeface="CMU Serif" pitchFamily="50" charset="0"/>
              </a:rPr>
              <a:t>0 </a:t>
            </a:r>
            <a:r>
              <a:rPr lang="en-CA" sz="2400" dirty="0" smtClean="0">
                <a:ea typeface="CMU Serif" pitchFamily="50" charset="0"/>
                <a:cs typeface="CMU Serif" pitchFamily="50" charset="0"/>
              </a:rPr>
              <a:t>&lt;</a:t>
            </a:r>
            <a:r>
              <a:rPr lang="en-CA" sz="2400" i="1" dirty="0" smtClean="0">
                <a:ea typeface="CMU Classical Serif"/>
                <a:cs typeface="CMU Classical Serif"/>
              </a:rPr>
              <a:t> </a:t>
            </a:r>
            <a:r>
              <a:rPr lang="el-GR" sz="2400" dirty="0" smtClean="0"/>
              <a:t>ϵ</a:t>
            </a:r>
            <a:r>
              <a:rPr lang="en-CA" sz="2400" baseline="-25000" dirty="0" smtClean="0">
                <a:ea typeface="CMU Serif" pitchFamily="50" charset="0"/>
                <a:cs typeface="CMU Serif" pitchFamily="50" charset="0"/>
              </a:rPr>
              <a:t>1</a:t>
            </a:r>
          </a:p>
          <a:p>
            <a:r>
              <a:rPr lang="en-CA" sz="2400" dirty="0" smtClean="0"/>
              <a:t>Three local Coulomb repulsions </a:t>
            </a:r>
            <a:r>
              <a:rPr lang="en-CA" sz="2400" i="1" dirty="0" smtClean="0"/>
              <a:t>U</a:t>
            </a:r>
            <a:r>
              <a:rPr lang="en-CA" sz="2400" baseline="-25000" dirty="0" smtClean="0"/>
              <a:t>0</a:t>
            </a:r>
            <a:r>
              <a:rPr lang="en-CA" sz="2400" dirty="0" smtClean="0"/>
              <a:t>, </a:t>
            </a:r>
            <a:r>
              <a:rPr lang="en-CA" sz="2400" i="1" dirty="0" smtClean="0"/>
              <a:t>U</a:t>
            </a:r>
            <a:r>
              <a:rPr lang="en-CA" sz="2400" baseline="-25000" dirty="0" smtClean="0"/>
              <a:t>1</a:t>
            </a:r>
            <a:r>
              <a:rPr lang="en-CA" sz="2400" dirty="0" smtClean="0"/>
              <a:t>, </a:t>
            </a:r>
            <a:r>
              <a:rPr lang="en-CA" sz="2400" i="1" dirty="0" smtClean="0"/>
              <a:t>U</a:t>
            </a:r>
            <a:r>
              <a:rPr lang="en-CA" sz="2400" baseline="-25000" dirty="0" smtClean="0"/>
              <a:t>01</a:t>
            </a:r>
          </a:p>
          <a:p>
            <a:r>
              <a:rPr lang="en-CA" sz="2400" dirty="0" smtClean="0"/>
              <a:t>Two </a:t>
            </a:r>
            <a:r>
              <a:rPr lang="en-CA" sz="2400" dirty="0" err="1" smtClean="0"/>
              <a:t>intraband</a:t>
            </a:r>
            <a:r>
              <a:rPr lang="en-CA" sz="2400" dirty="0" smtClean="0"/>
              <a:t> hopping parameters </a:t>
            </a:r>
            <a:r>
              <a:rPr lang="en-CA" sz="2400" i="1" dirty="0" smtClean="0"/>
              <a:t>t</a:t>
            </a:r>
            <a:r>
              <a:rPr lang="en-CA" sz="2400" baseline="-25000" dirty="0" smtClean="0"/>
              <a:t>0</a:t>
            </a:r>
            <a:r>
              <a:rPr lang="en-CA" sz="2400" dirty="0" smtClean="0"/>
              <a:t>, </a:t>
            </a:r>
            <a:r>
              <a:rPr lang="en-CA" sz="2400" i="1" dirty="0" smtClean="0"/>
              <a:t>t</a:t>
            </a:r>
            <a:r>
              <a:rPr lang="en-CA" sz="2400" baseline="-25000" dirty="0" smtClean="0"/>
              <a:t>1</a:t>
            </a:r>
            <a:r>
              <a:rPr lang="en-CA" sz="2400" dirty="0" smtClean="0"/>
              <a:t> </a:t>
            </a:r>
          </a:p>
          <a:p>
            <a:r>
              <a:rPr lang="en-CA" sz="2400" dirty="0" smtClean="0"/>
              <a:t>Nonlocal hybridization (</a:t>
            </a:r>
            <a:r>
              <a:rPr lang="en-CA" sz="2400" dirty="0" err="1" smtClean="0"/>
              <a:t>interband</a:t>
            </a:r>
            <a:r>
              <a:rPr lang="en-CA" sz="2400" dirty="0" smtClean="0"/>
              <a:t> hopping) </a:t>
            </a:r>
            <a:r>
              <a:rPr lang="en-CA" sz="2400" i="1" dirty="0" smtClean="0"/>
              <a:t>t</a:t>
            </a:r>
            <a:r>
              <a:rPr lang="en-CA" sz="2400" baseline="-25000" dirty="0" smtClean="0"/>
              <a:t>01</a:t>
            </a:r>
          </a:p>
          <a:p>
            <a:r>
              <a:rPr lang="en-CA" sz="2400" dirty="0" smtClean="0"/>
              <a:t>Local </a:t>
            </a:r>
            <a:r>
              <a:rPr lang="en-CA" sz="2400" dirty="0" err="1" smtClean="0"/>
              <a:t>interband</a:t>
            </a:r>
            <a:r>
              <a:rPr lang="en-CA" sz="2400" dirty="0" smtClean="0"/>
              <a:t> hybridization </a:t>
            </a:r>
            <a:r>
              <a:rPr lang="en-CA" sz="2400" i="1" dirty="0" smtClean="0"/>
              <a:t>t</a:t>
            </a:r>
            <a:r>
              <a:rPr lang="en-CA" sz="2400" i="1" dirty="0" smtClean="0">
                <a:latin typeface="Gill Sans MT"/>
                <a:ea typeface="CMU Serif"/>
                <a:cs typeface="CMU Serif"/>
                <a:sym typeface="Symbol"/>
              </a:rPr>
              <a:t></a:t>
            </a:r>
            <a:endParaRPr lang="en-CA" sz="2400" i="1" baseline="30000" dirty="0" smtClean="0">
              <a:latin typeface="CMU Serif"/>
              <a:ea typeface="CMU Serif"/>
              <a:cs typeface="CMU Serif"/>
              <a:sym typeface="Symbol"/>
            </a:endParaRPr>
          </a:p>
          <a:p>
            <a:endParaRPr lang="en-CA" sz="2400" i="1" baseline="30000" dirty="0" smtClean="0">
              <a:latin typeface="CMU Serif"/>
              <a:ea typeface="CMU Serif"/>
              <a:cs typeface="CMU Serif"/>
              <a:sym typeface="Symbol"/>
            </a:endParaRPr>
          </a:p>
          <a:p>
            <a:endParaRPr lang="en-CA" sz="2400" i="1" baseline="30000" dirty="0" smtClean="0">
              <a:latin typeface="CMU Serif"/>
              <a:ea typeface="CMU Serif"/>
              <a:cs typeface="CMU Serif"/>
              <a:sym typeface="Symbol"/>
            </a:endParaRPr>
          </a:p>
          <a:p>
            <a:endParaRPr lang="en-CA" sz="2400" i="1" baseline="30000" dirty="0" smtClean="0">
              <a:latin typeface="CMU Serif"/>
              <a:ea typeface="CMU Serif"/>
              <a:cs typeface="CMU Serif"/>
              <a:sym typeface="Symbol"/>
            </a:endParaRPr>
          </a:p>
          <a:p>
            <a:endParaRPr lang="en-CA" sz="2400" i="1" baseline="30000" dirty="0" smtClean="0">
              <a:latin typeface="CMU Serif"/>
              <a:ea typeface="CMU Serif"/>
              <a:cs typeface="CMU Serif"/>
              <a:sym typeface="Symbol"/>
            </a:endParaRPr>
          </a:p>
          <a:p>
            <a:pPr>
              <a:buNone/>
            </a:pPr>
            <a:endParaRPr lang="en-CA" sz="2400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889" name="Object 1"/>
          <p:cNvGraphicFramePr>
            <a:graphicFrameLocks noChangeAspect="1"/>
          </p:cNvGraphicFramePr>
          <p:nvPr/>
        </p:nvGraphicFramePr>
        <p:xfrm>
          <a:off x="4059269" y="4286256"/>
          <a:ext cx="5013325" cy="2309812"/>
        </p:xfrm>
        <a:graphic>
          <a:graphicData uri="http://schemas.openxmlformats.org/presentationml/2006/ole">
            <p:oleObj spid="_x0000_s37889" name="Acrobat Document" r:id="rId3" imgW="3514286" imgH="1619476" progId="AcroExch.Document.11">
              <p:embed/>
            </p:oleObj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DHM Hamiltonian</a:t>
            </a:r>
            <a:endParaRPr lang="en-CA" dirty="0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1643050"/>
            <a:ext cx="8181912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Orbital Relaxation in the DHM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/>
              <a:t>Double occupancy energy-ordering conditions </a:t>
            </a:r>
            <a:endParaRPr lang="en-CA" dirty="0"/>
          </a:p>
        </p:txBody>
      </p:sp>
      <p:graphicFrame>
        <p:nvGraphicFramePr>
          <p:cNvPr id="18434" name="Object 2"/>
          <p:cNvGraphicFramePr>
            <a:graphicFrameLocks noChangeAspect="1"/>
          </p:cNvGraphicFramePr>
          <p:nvPr/>
        </p:nvGraphicFramePr>
        <p:xfrm>
          <a:off x="2500298" y="2071678"/>
          <a:ext cx="4096828" cy="3286148"/>
        </p:xfrm>
        <a:graphic>
          <a:graphicData uri="http://schemas.openxmlformats.org/presentationml/2006/ole">
            <p:oleObj spid="_x0000_s18434" name="Acrobat Document" r:id="rId3" imgW="2695360" imgH="2162168" progId="AcroExch.Document.11">
              <p:embed/>
            </p:oleObj>
          </a:graphicData>
        </a:graphic>
      </p:graphicFrame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480" y="5500702"/>
            <a:ext cx="5519749" cy="488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Comparison: Four-Site </a:t>
            </a:r>
            <a:r>
              <a:rPr lang="en-CA" dirty="0" smtClean="0"/>
              <a:t>Exact </a:t>
            </a:r>
            <a:r>
              <a:rPr lang="en-CA" dirty="0" err="1" smtClean="0"/>
              <a:t>Diagonalization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686054"/>
            <a:ext cx="7772400" cy="4767282"/>
          </a:xfrm>
        </p:spPr>
        <p:txBody>
          <a:bodyPr>
            <a:normAutofit/>
          </a:bodyPr>
          <a:lstStyle/>
          <a:p>
            <a:r>
              <a:rPr lang="en-CA" dirty="0" smtClean="0"/>
              <a:t>J. E. Hirsch, Phys. Rev. B </a:t>
            </a:r>
            <a:r>
              <a:rPr lang="en-CA" b="1" dirty="0" smtClean="0"/>
              <a:t>67</a:t>
            </a:r>
            <a:r>
              <a:rPr lang="en-CA" dirty="0" smtClean="0"/>
              <a:t>, 035103 (2003)</a:t>
            </a:r>
          </a:p>
          <a:p>
            <a:pPr lvl="1"/>
            <a:endParaRPr lang="en-CA" dirty="0" smtClean="0"/>
          </a:p>
          <a:p>
            <a:pPr>
              <a:buNone/>
            </a:pPr>
            <a:endParaRPr lang="en-CA" dirty="0" smtClean="0"/>
          </a:p>
          <a:p>
            <a:endParaRPr lang="en-CA" dirty="0" smtClean="0"/>
          </a:p>
          <a:p>
            <a:endParaRPr lang="en-CA" sz="1800" dirty="0" smtClean="0"/>
          </a:p>
          <a:p>
            <a:r>
              <a:rPr lang="en-CA" dirty="0" smtClean="0"/>
              <a:t>Main result:  electron-hole asymmetry in the Dynamic Hubbard Model</a:t>
            </a:r>
          </a:p>
          <a:p>
            <a:pPr>
              <a:buNone/>
            </a:pPr>
            <a:endParaRPr lang="en-CA" dirty="0" smtClean="0"/>
          </a:p>
          <a:p>
            <a:pPr marL="274320" lvl="1" indent="-274320">
              <a:spcBef>
                <a:spcPts val="580"/>
              </a:spcBef>
              <a:buClr>
                <a:schemeClr val="accent1"/>
              </a:buClr>
            </a:pPr>
            <a:r>
              <a:rPr lang="en-CA" sz="2600" dirty="0" smtClean="0"/>
              <a:t>fixed values of </a:t>
            </a:r>
            <a:r>
              <a:rPr lang="en-CA" sz="2600" i="1" dirty="0" smtClean="0"/>
              <a:t>t</a:t>
            </a:r>
            <a:r>
              <a:rPr lang="en-CA" sz="2600" i="1" dirty="0" smtClean="0">
                <a:ea typeface="CMU Serif"/>
                <a:cs typeface="CMU Serif"/>
                <a:sym typeface="Symbol"/>
              </a:rPr>
              <a:t>'</a:t>
            </a:r>
            <a:r>
              <a:rPr lang="en-CA" sz="2600" dirty="0" smtClean="0">
                <a:ea typeface="CMU Serif"/>
                <a:cs typeface="CMU Serif"/>
                <a:sym typeface="Symbol"/>
              </a:rPr>
              <a:t> = 0.2, </a:t>
            </a:r>
            <a:r>
              <a:rPr lang="en-CA" sz="2600" i="1" dirty="0" smtClean="0">
                <a:ea typeface="CMU Serif"/>
                <a:cs typeface="CMU Serif"/>
                <a:sym typeface="Symbol"/>
              </a:rPr>
              <a:t>t</a:t>
            </a:r>
            <a:r>
              <a:rPr lang="en-CA" sz="2600" baseline="-25000" dirty="0" smtClean="0">
                <a:ea typeface="CMU Serif"/>
                <a:cs typeface="CMU Serif"/>
                <a:sym typeface="Symbol"/>
              </a:rPr>
              <a:t>01</a:t>
            </a:r>
            <a:r>
              <a:rPr lang="en-CA" sz="2600" dirty="0" smtClean="0">
                <a:ea typeface="CMU Serif"/>
                <a:cs typeface="CMU Serif"/>
                <a:sym typeface="Symbol"/>
              </a:rPr>
              <a:t> = 1.0 = </a:t>
            </a:r>
            <a:r>
              <a:rPr lang="en-CA" sz="2600" i="1" dirty="0" smtClean="0">
                <a:ea typeface="CMU Serif"/>
                <a:cs typeface="CMU Serif"/>
                <a:sym typeface="Symbol"/>
              </a:rPr>
              <a:t>t</a:t>
            </a:r>
            <a:r>
              <a:rPr lang="en-CA" sz="2600" baseline="-25000" dirty="0" smtClean="0">
                <a:ea typeface="CMU Serif"/>
                <a:cs typeface="CMU Serif"/>
                <a:sym typeface="Symbol"/>
              </a:rPr>
              <a:t>0</a:t>
            </a:r>
            <a:r>
              <a:rPr lang="en-CA" sz="2600" dirty="0" smtClean="0">
                <a:ea typeface="CMU Serif"/>
                <a:cs typeface="CMU Serif"/>
                <a:sym typeface="Symbol"/>
              </a:rPr>
              <a:t> = </a:t>
            </a:r>
            <a:r>
              <a:rPr lang="en-CA" sz="2600" i="1" dirty="0" smtClean="0">
                <a:ea typeface="CMU Serif"/>
                <a:cs typeface="CMU Serif"/>
                <a:sym typeface="Symbol"/>
              </a:rPr>
              <a:t>t</a:t>
            </a:r>
            <a:r>
              <a:rPr lang="en-CA" sz="2600" baseline="-25000" dirty="0" smtClean="0">
                <a:ea typeface="CMU Serif"/>
                <a:cs typeface="CMU Serif"/>
                <a:sym typeface="Symbol"/>
              </a:rPr>
              <a:t>1</a:t>
            </a:r>
          </a:p>
          <a:p>
            <a:pPr>
              <a:buNone/>
            </a:pPr>
            <a:endParaRPr lang="en-CA" dirty="0"/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2406978"/>
            <a:ext cx="4529130" cy="1022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err="1" smtClean="0"/>
              <a:t>Multiorbital</a:t>
            </a:r>
            <a:r>
              <a:rPr lang="en-CA" dirty="0" smtClean="0"/>
              <a:t> </a:t>
            </a:r>
            <a:r>
              <a:rPr lang="en-CA" dirty="0" smtClean="0"/>
              <a:t>Dynamical Mean Field Theory (MODMFT)</a:t>
            </a:r>
            <a:endParaRPr lang="en-CA" dirty="0"/>
          </a:p>
        </p:txBody>
      </p:sp>
      <p:graphicFrame>
        <p:nvGraphicFramePr>
          <p:cNvPr id="17411" name="Object 3"/>
          <p:cNvGraphicFramePr>
            <a:graphicFrameLocks noChangeAspect="1"/>
          </p:cNvGraphicFramePr>
          <p:nvPr/>
        </p:nvGraphicFramePr>
        <p:xfrm>
          <a:off x="5076056" y="4365104"/>
          <a:ext cx="1647549" cy="2125869"/>
        </p:xfrm>
        <a:graphic>
          <a:graphicData uri="http://schemas.openxmlformats.org/presentationml/2006/ole">
            <p:oleObj spid="_x0000_s17411" name="Acrobat Document" r:id="rId4" imgW="1771622" imgH="2285798" progId="AcroExch.Document.11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051720" y="6093296"/>
            <a:ext cx="13415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dirty="0" smtClean="0"/>
              <a:t>LATTICE</a:t>
            </a:r>
            <a:endParaRPr lang="en-CA" sz="2000" dirty="0"/>
          </a:p>
        </p:txBody>
      </p:sp>
      <p:sp>
        <p:nvSpPr>
          <p:cNvPr id="8" name="Right Arrow 7"/>
          <p:cNvSpPr/>
          <p:nvPr/>
        </p:nvSpPr>
        <p:spPr>
          <a:xfrm>
            <a:off x="3995936" y="5157192"/>
            <a:ext cx="642942" cy="5715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9" name="Group 8"/>
          <p:cNvGrpSpPr/>
          <p:nvPr/>
        </p:nvGrpSpPr>
        <p:grpSpPr>
          <a:xfrm>
            <a:off x="2051720" y="4725144"/>
            <a:ext cx="1296144" cy="1296144"/>
            <a:chOff x="1295400" y="1066800"/>
            <a:chExt cx="2089150" cy="2057400"/>
          </a:xfrm>
        </p:grpSpPr>
        <p:grpSp>
          <p:nvGrpSpPr>
            <p:cNvPr id="10" name="Group 75"/>
            <p:cNvGrpSpPr/>
            <p:nvPr/>
          </p:nvGrpSpPr>
          <p:grpSpPr>
            <a:xfrm>
              <a:off x="1295400" y="1905000"/>
              <a:ext cx="412750" cy="381000"/>
              <a:chOff x="990600" y="1066800"/>
              <a:chExt cx="1155700" cy="1066800"/>
            </a:xfrm>
          </p:grpSpPr>
          <p:sp>
            <p:nvSpPr>
              <p:cNvPr id="43" name="Oval 42"/>
              <p:cNvSpPr/>
              <p:nvPr/>
            </p:nvSpPr>
            <p:spPr>
              <a:xfrm>
                <a:off x="990600" y="1066800"/>
                <a:ext cx="1155700" cy="1066800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9525"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cxnSp>
            <p:nvCxnSpPr>
              <p:cNvPr id="44" name="Straight Connector 43"/>
              <p:cNvCxnSpPr/>
              <p:nvPr/>
            </p:nvCxnSpPr>
            <p:spPr>
              <a:xfrm flipV="1">
                <a:off x="1066800" y="1905000"/>
                <a:ext cx="990600" cy="654"/>
              </a:xfrm>
              <a:prstGeom prst="line">
                <a:avLst/>
              </a:prstGeom>
              <a:ln w="952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 flipV="1">
                <a:off x="1066800" y="1296054"/>
                <a:ext cx="990600" cy="654"/>
              </a:xfrm>
              <a:prstGeom prst="line">
                <a:avLst/>
              </a:prstGeom>
              <a:ln w="952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76"/>
            <p:cNvGrpSpPr/>
            <p:nvPr/>
          </p:nvGrpSpPr>
          <p:grpSpPr>
            <a:xfrm>
              <a:off x="2133600" y="1905000"/>
              <a:ext cx="412750" cy="381000"/>
              <a:chOff x="990600" y="1066800"/>
              <a:chExt cx="1155700" cy="1066800"/>
            </a:xfrm>
          </p:grpSpPr>
          <p:sp>
            <p:nvSpPr>
              <p:cNvPr id="40" name="Oval 39"/>
              <p:cNvSpPr/>
              <p:nvPr/>
            </p:nvSpPr>
            <p:spPr>
              <a:xfrm>
                <a:off x="990600" y="1066800"/>
                <a:ext cx="1155700" cy="1066800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9525"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cxnSp>
            <p:nvCxnSpPr>
              <p:cNvPr id="41" name="Straight Connector 40"/>
              <p:cNvCxnSpPr/>
              <p:nvPr/>
            </p:nvCxnSpPr>
            <p:spPr>
              <a:xfrm flipV="1">
                <a:off x="1066800" y="1905000"/>
                <a:ext cx="990600" cy="654"/>
              </a:xfrm>
              <a:prstGeom prst="line">
                <a:avLst/>
              </a:prstGeom>
              <a:ln w="952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>
              <a:xfrm flipV="1">
                <a:off x="1066800" y="1296054"/>
                <a:ext cx="990600" cy="654"/>
              </a:xfrm>
              <a:prstGeom prst="line">
                <a:avLst/>
              </a:prstGeom>
              <a:ln w="952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80"/>
            <p:cNvGrpSpPr/>
            <p:nvPr/>
          </p:nvGrpSpPr>
          <p:grpSpPr>
            <a:xfrm>
              <a:off x="1295400" y="1066800"/>
              <a:ext cx="412750" cy="381000"/>
              <a:chOff x="990600" y="1066800"/>
              <a:chExt cx="1155700" cy="1066800"/>
            </a:xfrm>
          </p:grpSpPr>
          <p:sp>
            <p:nvSpPr>
              <p:cNvPr id="37" name="Oval 36"/>
              <p:cNvSpPr/>
              <p:nvPr/>
            </p:nvSpPr>
            <p:spPr>
              <a:xfrm>
                <a:off x="990600" y="1066800"/>
                <a:ext cx="1155700" cy="1066800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9525"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cxnSp>
            <p:nvCxnSpPr>
              <p:cNvPr id="38" name="Straight Connector 37"/>
              <p:cNvCxnSpPr/>
              <p:nvPr/>
            </p:nvCxnSpPr>
            <p:spPr>
              <a:xfrm flipV="1">
                <a:off x="1066800" y="1905000"/>
                <a:ext cx="990600" cy="654"/>
              </a:xfrm>
              <a:prstGeom prst="line">
                <a:avLst/>
              </a:prstGeom>
              <a:ln w="952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flipV="1">
                <a:off x="1066800" y="1296054"/>
                <a:ext cx="990600" cy="654"/>
              </a:xfrm>
              <a:prstGeom prst="line">
                <a:avLst/>
              </a:prstGeom>
              <a:ln w="952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oup 84"/>
            <p:cNvGrpSpPr/>
            <p:nvPr/>
          </p:nvGrpSpPr>
          <p:grpSpPr>
            <a:xfrm>
              <a:off x="2133600" y="1066800"/>
              <a:ext cx="412750" cy="381000"/>
              <a:chOff x="990600" y="1066800"/>
              <a:chExt cx="1155700" cy="1066800"/>
            </a:xfrm>
          </p:grpSpPr>
          <p:sp>
            <p:nvSpPr>
              <p:cNvPr id="34" name="Oval 33"/>
              <p:cNvSpPr/>
              <p:nvPr/>
            </p:nvSpPr>
            <p:spPr>
              <a:xfrm>
                <a:off x="990600" y="1066800"/>
                <a:ext cx="1155700" cy="1066800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9525"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cxnSp>
            <p:nvCxnSpPr>
              <p:cNvPr id="35" name="Straight Connector 34"/>
              <p:cNvCxnSpPr/>
              <p:nvPr/>
            </p:nvCxnSpPr>
            <p:spPr>
              <a:xfrm flipV="1">
                <a:off x="1066800" y="1905000"/>
                <a:ext cx="990600" cy="654"/>
              </a:xfrm>
              <a:prstGeom prst="line">
                <a:avLst/>
              </a:prstGeom>
              <a:ln w="952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 flipV="1">
                <a:off x="1066800" y="1296054"/>
                <a:ext cx="990600" cy="654"/>
              </a:xfrm>
              <a:prstGeom prst="line">
                <a:avLst/>
              </a:prstGeom>
              <a:ln w="952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88"/>
            <p:cNvGrpSpPr/>
            <p:nvPr/>
          </p:nvGrpSpPr>
          <p:grpSpPr>
            <a:xfrm>
              <a:off x="2971800" y="1905000"/>
              <a:ext cx="412750" cy="381000"/>
              <a:chOff x="990600" y="1066800"/>
              <a:chExt cx="1155700" cy="1066800"/>
            </a:xfrm>
          </p:grpSpPr>
          <p:sp>
            <p:nvSpPr>
              <p:cNvPr id="31" name="Oval 30"/>
              <p:cNvSpPr/>
              <p:nvPr/>
            </p:nvSpPr>
            <p:spPr>
              <a:xfrm>
                <a:off x="990600" y="1066800"/>
                <a:ext cx="1155700" cy="1066800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9525"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cxnSp>
            <p:nvCxnSpPr>
              <p:cNvPr id="32" name="Straight Connector 31"/>
              <p:cNvCxnSpPr/>
              <p:nvPr/>
            </p:nvCxnSpPr>
            <p:spPr>
              <a:xfrm flipV="1">
                <a:off x="1066800" y="1905000"/>
                <a:ext cx="990600" cy="654"/>
              </a:xfrm>
              <a:prstGeom prst="line">
                <a:avLst/>
              </a:prstGeom>
              <a:ln w="952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 flipV="1">
                <a:off x="1066800" y="1296054"/>
                <a:ext cx="990600" cy="654"/>
              </a:xfrm>
              <a:prstGeom prst="line">
                <a:avLst/>
              </a:prstGeom>
              <a:ln w="952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92"/>
            <p:cNvGrpSpPr/>
            <p:nvPr/>
          </p:nvGrpSpPr>
          <p:grpSpPr>
            <a:xfrm>
              <a:off x="2971800" y="1066800"/>
              <a:ext cx="412750" cy="381000"/>
              <a:chOff x="990600" y="1066800"/>
              <a:chExt cx="1155700" cy="1066800"/>
            </a:xfrm>
          </p:grpSpPr>
          <p:sp>
            <p:nvSpPr>
              <p:cNvPr id="28" name="Oval 27"/>
              <p:cNvSpPr/>
              <p:nvPr/>
            </p:nvSpPr>
            <p:spPr>
              <a:xfrm>
                <a:off x="990600" y="1066800"/>
                <a:ext cx="1155700" cy="1066800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9525"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cxnSp>
            <p:nvCxnSpPr>
              <p:cNvPr id="29" name="Straight Connector 28"/>
              <p:cNvCxnSpPr/>
              <p:nvPr/>
            </p:nvCxnSpPr>
            <p:spPr>
              <a:xfrm flipV="1">
                <a:off x="1066800" y="1905000"/>
                <a:ext cx="990600" cy="654"/>
              </a:xfrm>
              <a:prstGeom prst="line">
                <a:avLst/>
              </a:prstGeom>
              <a:ln w="952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 flipV="1">
                <a:off x="1066800" y="1296054"/>
                <a:ext cx="990600" cy="654"/>
              </a:xfrm>
              <a:prstGeom prst="line">
                <a:avLst/>
              </a:prstGeom>
              <a:ln w="952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96"/>
            <p:cNvGrpSpPr/>
            <p:nvPr/>
          </p:nvGrpSpPr>
          <p:grpSpPr>
            <a:xfrm>
              <a:off x="1295400" y="2743200"/>
              <a:ext cx="412750" cy="381000"/>
              <a:chOff x="990600" y="1066800"/>
              <a:chExt cx="1155700" cy="1066800"/>
            </a:xfrm>
          </p:grpSpPr>
          <p:sp>
            <p:nvSpPr>
              <p:cNvPr id="25" name="Oval 24"/>
              <p:cNvSpPr/>
              <p:nvPr/>
            </p:nvSpPr>
            <p:spPr>
              <a:xfrm>
                <a:off x="990600" y="1066800"/>
                <a:ext cx="1155700" cy="1066800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9525"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cxnSp>
            <p:nvCxnSpPr>
              <p:cNvPr id="26" name="Straight Connector 25"/>
              <p:cNvCxnSpPr/>
              <p:nvPr/>
            </p:nvCxnSpPr>
            <p:spPr>
              <a:xfrm flipV="1">
                <a:off x="1066800" y="1905000"/>
                <a:ext cx="990600" cy="654"/>
              </a:xfrm>
              <a:prstGeom prst="line">
                <a:avLst/>
              </a:prstGeom>
              <a:ln w="952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 flipV="1">
                <a:off x="1066800" y="1296054"/>
                <a:ext cx="990600" cy="654"/>
              </a:xfrm>
              <a:prstGeom prst="line">
                <a:avLst/>
              </a:prstGeom>
              <a:ln w="952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 100"/>
            <p:cNvGrpSpPr/>
            <p:nvPr/>
          </p:nvGrpSpPr>
          <p:grpSpPr>
            <a:xfrm>
              <a:off x="2133600" y="2743200"/>
              <a:ext cx="412750" cy="381000"/>
              <a:chOff x="990600" y="1066800"/>
              <a:chExt cx="1155700" cy="1066800"/>
            </a:xfrm>
          </p:grpSpPr>
          <p:sp>
            <p:nvSpPr>
              <p:cNvPr id="22" name="Oval 21"/>
              <p:cNvSpPr/>
              <p:nvPr/>
            </p:nvSpPr>
            <p:spPr>
              <a:xfrm>
                <a:off x="990600" y="1066800"/>
                <a:ext cx="1155700" cy="1066800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9525"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cxnSp>
            <p:nvCxnSpPr>
              <p:cNvPr id="23" name="Straight Connector 22"/>
              <p:cNvCxnSpPr/>
              <p:nvPr/>
            </p:nvCxnSpPr>
            <p:spPr>
              <a:xfrm flipV="1">
                <a:off x="1066800" y="1905000"/>
                <a:ext cx="990600" cy="654"/>
              </a:xfrm>
              <a:prstGeom prst="line">
                <a:avLst/>
              </a:prstGeom>
              <a:ln w="952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 flipV="1">
                <a:off x="1066800" y="1296054"/>
                <a:ext cx="990600" cy="654"/>
              </a:xfrm>
              <a:prstGeom prst="line">
                <a:avLst/>
              </a:prstGeom>
              <a:ln w="952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 104"/>
            <p:cNvGrpSpPr/>
            <p:nvPr/>
          </p:nvGrpSpPr>
          <p:grpSpPr>
            <a:xfrm>
              <a:off x="2971800" y="2743200"/>
              <a:ext cx="412750" cy="381000"/>
              <a:chOff x="990600" y="1066800"/>
              <a:chExt cx="1155700" cy="1066800"/>
            </a:xfrm>
          </p:grpSpPr>
          <p:sp>
            <p:nvSpPr>
              <p:cNvPr id="19" name="Oval 18"/>
              <p:cNvSpPr/>
              <p:nvPr/>
            </p:nvSpPr>
            <p:spPr>
              <a:xfrm>
                <a:off x="990600" y="1066800"/>
                <a:ext cx="1155700" cy="1066800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9525"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 flipV="1">
                <a:off x="1066800" y="1905000"/>
                <a:ext cx="990600" cy="654"/>
              </a:xfrm>
              <a:prstGeom prst="line">
                <a:avLst/>
              </a:prstGeom>
              <a:ln w="952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flipV="1">
                <a:off x="1066800" y="1296054"/>
                <a:ext cx="990600" cy="654"/>
              </a:xfrm>
              <a:prstGeom prst="line">
                <a:avLst/>
              </a:prstGeom>
              <a:ln w="952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6" name="Content Placeholder 2"/>
          <p:cNvSpPr>
            <a:spLocks noGrp="1"/>
          </p:cNvSpPr>
          <p:nvPr>
            <p:ph sz="quarter" idx="1"/>
          </p:nvPr>
        </p:nvSpPr>
        <p:spPr>
          <a:xfrm>
            <a:off x="500034" y="1500174"/>
            <a:ext cx="8176422" cy="272091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CA" sz="1200" dirty="0" smtClean="0"/>
              <a:t>A. Georges</a:t>
            </a:r>
            <a:r>
              <a:rPr lang="en-CA" sz="1200" dirty="0" smtClean="0"/>
              <a:t>, G. </a:t>
            </a:r>
            <a:r>
              <a:rPr lang="en-CA" sz="1200" dirty="0" err="1" smtClean="0"/>
              <a:t>Kotliar</a:t>
            </a:r>
            <a:r>
              <a:rPr lang="en-CA" sz="1200" dirty="0" smtClean="0"/>
              <a:t>, W. </a:t>
            </a:r>
            <a:r>
              <a:rPr lang="en-CA" sz="1200" dirty="0" err="1" smtClean="0"/>
              <a:t>Krauth</a:t>
            </a:r>
            <a:r>
              <a:rPr lang="en-CA" sz="1200" dirty="0" smtClean="0"/>
              <a:t>, and M. J. </a:t>
            </a:r>
            <a:r>
              <a:rPr lang="en-CA" sz="1200" dirty="0" err="1" smtClean="0"/>
              <a:t>Rozenberg</a:t>
            </a:r>
            <a:r>
              <a:rPr lang="en-CA" sz="1200" dirty="0" smtClean="0"/>
              <a:t>, Rev. Mod. Phys. </a:t>
            </a:r>
            <a:r>
              <a:rPr lang="en-CA" sz="1200" b="1" dirty="0" smtClean="0"/>
              <a:t>68</a:t>
            </a:r>
            <a:r>
              <a:rPr lang="en-CA" sz="1200" dirty="0" smtClean="0"/>
              <a:t>, 13 (1996)</a:t>
            </a:r>
            <a:endParaRPr lang="en-CA" sz="1600" dirty="0" smtClean="0"/>
          </a:p>
          <a:p>
            <a:r>
              <a:rPr lang="en-CA" sz="1800" dirty="0" smtClean="0"/>
              <a:t>Maps </a:t>
            </a:r>
            <a:r>
              <a:rPr lang="en-CA" sz="1800" dirty="0" smtClean="0"/>
              <a:t>an infinite-dimensional lattice model onto a local impurity </a:t>
            </a:r>
            <a:r>
              <a:rPr lang="en-CA" sz="1800" dirty="0" smtClean="0"/>
              <a:t>model</a:t>
            </a:r>
            <a:endParaRPr lang="en-CA" sz="1800" dirty="0" smtClean="0"/>
          </a:p>
          <a:p>
            <a:endParaRPr lang="en-CA" sz="1800" dirty="0" smtClean="0"/>
          </a:p>
          <a:p>
            <a:r>
              <a:rPr lang="en-CA" sz="1800" dirty="0" smtClean="0"/>
              <a:t>Solve </a:t>
            </a:r>
            <a:r>
              <a:rPr lang="en-CA" sz="1800" dirty="0" smtClean="0"/>
              <a:t>the impurity model self-consistently for a set of effective mean field parameters which approximate the influence of the full lattice environment on a single </a:t>
            </a:r>
            <a:r>
              <a:rPr lang="en-CA" sz="1800" dirty="0" smtClean="0"/>
              <a:t>site</a:t>
            </a:r>
            <a:endParaRPr lang="en-CA" sz="1800" dirty="0" smtClean="0"/>
          </a:p>
          <a:p>
            <a:endParaRPr lang="en-CA" sz="1800" dirty="0" smtClean="0"/>
          </a:p>
          <a:p>
            <a:r>
              <a:rPr lang="en-CA" sz="1800" dirty="0" smtClean="0"/>
              <a:t>Retains the local dynamics of electronic occupancy of the impurity,  yielding the Green’s function and self energy of the system</a:t>
            </a:r>
          </a:p>
          <a:p>
            <a:pPr>
              <a:buNone/>
            </a:pPr>
            <a:endParaRPr lang="en-CA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011222"/>
          </a:xfrm>
        </p:spPr>
        <p:txBody>
          <a:bodyPr>
            <a:normAutofit/>
          </a:bodyPr>
          <a:lstStyle/>
          <a:p>
            <a:r>
              <a:rPr lang="en-CA" sz="3200" dirty="0" smtClean="0"/>
              <a:t>Result: Observed Asymmetry in Z</a:t>
            </a:r>
            <a:endParaRPr lang="en-CA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357290" y="2500306"/>
            <a:ext cx="2371716" cy="5524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CA" sz="2400" dirty="0" smtClean="0"/>
              <a:t>Four Site ED</a:t>
            </a:r>
            <a:endParaRPr lang="en-CA" sz="2400" dirty="0"/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214686"/>
            <a:ext cx="3339558" cy="2495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1000100" y="1428736"/>
            <a:ext cx="7500990" cy="55244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en-CA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</a:t>
            </a:r>
            <a:r>
              <a:rPr kumimoji="0" lang="en-CA" sz="2000" b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</a:t>
            </a:r>
            <a:r>
              <a:rPr kumimoji="0" lang="en-CA" sz="20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10.0, </a:t>
            </a:r>
            <a:r>
              <a:rPr kumimoji="0" lang="en-CA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</a:t>
            </a:r>
            <a:r>
              <a:rPr kumimoji="0" lang="en-CA" sz="2000" b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01</a:t>
            </a:r>
            <a:r>
              <a:rPr kumimoji="0" lang="en-CA" sz="20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6.0, </a:t>
            </a:r>
            <a:r>
              <a:rPr kumimoji="0" lang="en-CA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</a:t>
            </a:r>
            <a:r>
              <a:rPr lang="en-CA" sz="2000" baseline="-25000" dirty="0" smtClean="0"/>
              <a:t>1</a:t>
            </a:r>
            <a:r>
              <a:rPr lang="en-CA" sz="2000" i="1" dirty="0" smtClean="0"/>
              <a:t> </a:t>
            </a:r>
            <a:r>
              <a:rPr lang="en-CA" sz="2000" dirty="0" smtClean="0"/>
              <a:t>= 5.0, </a:t>
            </a:r>
            <a:r>
              <a:rPr lang="en-CA" sz="2000" i="1" dirty="0" smtClean="0"/>
              <a:t>t</a:t>
            </a:r>
            <a:r>
              <a:rPr lang="en-CA" sz="2000" baseline="-25000" dirty="0" smtClean="0"/>
              <a:t>0</a:t>
            </a:r>
            <a:r>
              <a:rPr lang="en-CA" sz="2000" dirty="0" smtClean="0"/>
              <a:t> = </a:t>
            </a:r>
            <a:r>
              <a:rPr lang="en-CA" sz="2000" i="1" dirty="0" smtClean="0"/>
              <a:t>t</a:t>
            </a:r>
            <a:r>
              <a:rPr lang="en-CA" sz="2000" baseline="-25000" dirty="0" smtClean="0"/>
              <a:t>1</a:t>
            </a:r>
            <a:r>
              <a:rPr lang="en-CA" sz="2000" dirty="0" smtClean="0"/>
              <a:t> = </a:t>
            </a:r>
            <a:r>
              <a:rPr lang="en-CA" sz="2000" i="1" dirty="0" smtClean="0"/>
              <a:t>t</a:t>
            </a:r>
            <a:r>
              <a:rPr lang="en-CA" sz="2000" baseline="-25000" dirty="0" smtClean="0"/>
              <a:t>01</a:t>
            </a:r>
            <a:r>
              <a:rPr lang="en-CA" sz="2000" dirty="0" smtClean="0"/>
              <a:t> = 1.0, </a:t>
            </a:r>
            <a:r>
              <a:rPr lang="en-CA" sz="2000" i="1" dirty="0" smtClean="0"/>
              <a:t>t</a:t>
            </a:r>
            <a:r>
              <a:rPr lang="en-CA" sz="2000" i="1" dirty="0" smtClean="0">
                <a:sym typeface="Symbol"/>
              </a:rPr>
              <a:t> </a:t>
            </a:r>
            <a:r>
              <a:rPr lang="en-CA" sz="2000" dirty="0" smtClean="0">
                <a:sym typeface="Symbol"/>
              </a:rPr>
              <a:t>= 0.2</a:t>
            </a:r>
            <a:endParaRPr kumimoji="0" lang="en-CA" sz="2000" b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506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2830459"/>
            <a:ext cx="3643338" cy="367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4929190" y="2376494"/>
            <a:ext cx="3143272" cy="623878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en-CA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Bethe Lattice MODMFT</a:t>
            </a:r>
            <a:endParaRPr kumimoji="0" lang="en-CA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10306" y="1928802"/>
            <a:ext cx="6931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err="1" smtClean="0"/>
              <a:t>Quasiparticles</a:t>
            </a:r>
            <a:r>
              <a:rPr lang="en-CA" dirty="0" smtClean="0"/>
              <a:t> become increasingly dressed with orbital relaxation.</a:t>
            </a:r>
            <a:endParaRPr lang="en-C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5084</TotalTime>
  <Words>730</Words>
  <Application>Microsoft Office PowerPoint</Application>
  <PresentationFormat>On-screen Show (4:3)</PresentationFormat>
  <Paragraphs>90</Paragraphs>
  <Slides>17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Equity</vt:lpstr>
      <vt:lpstr>Acrobat Document</vt:lpstr>
      <vt:lpstr>A Multiorbital DMFT Analysis of Electron-Hole Asymmetry in the Dynamic Hubbard Model</vt:lpstr>
      <vt:lpstr>The Hubbard Model</vt:lpstr>
      <vt:lpstr>Double Occupancy and Orbital Relaxation</vt:lpstr>
      <vt:lpstr>Dynamic Hubbard Model (DHM)</vt:lpstr>
      <vt:lpstr>DHM Hamiltonian</vt:lpstr>
      <vt:lpstr>Orbital Relaxation in the DHM</vt:lpstr>
      <vt:lpstr>Comparison: Four-Site Exact Diagonalization</vt:lpstr>
      <vt:lpstr>Multiorbital Dynamical Mean Field Theory (MODMFT)</vt:lpstr>
      <vt:lpstr>Result: Observed Asymmetry in Z</vt:lpstr>
      <vt:lpstr>Or the Opposite Effect...</vt:lpstr>
      <vt:lpstr>The Influence of Mott Physics on Dressing (Not Evaluated in Hirsch’s ED Study)</vt:lpstr>
      <vt:lpstr>The Influence of Mott Physics on Undressing</vt:lpstr>
      <vt:lpstr>The Influence of Hybridization</vt:lpstr>
      <vt:lpstr>Asymmetry Evidenced in Optical Conductivity Weight Transfer</vt:lpstr>
      <vt:lpstr>Conclusions</vt:lpstr>
      <vt:lpstr>Slide 16</vt:lpstr>
      <vt:lpstr>MODMFT Background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Multiorbital DMFT Analysis of the Dynamic Hubbard Model</dc:title>
  <dc:creator>Polachic</dc:creator>
  <cp:lastModifiedBy>Polachic</cp:lastModifiedBy>
  <cp:revision>29</cp:revision>
  <dcterms:created xsi:type="dcterms:W3CDTF">2014-12-11T19:12:36Z</dcterms:created>
  <dcterms:modified xsi:type="dcterms:W3CDTF">2015-06-15T00:42:20Z</dcterms:modified>
</cp:coreProperties>
</file>