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18"/>
  </p:notesMasterIdLst>
  <p:sldIdLst>
    <p:sldId id="256" r:id="rId3"/>
    <p:sldId id="282" r:id="rId4"/>
    <p:sldId id="259" r:id="rId5"/>
    <p:sldId id="284" r:id="rId6"/>
    <p:sldId id="258" r:id="rId7"/>
    <p:sldId id="260" r:id="rId8"/>
    <p:sldId id="261" r:id="rId9"/>
    <p:sldId id="263" r:id="rId10"/>
    <p:sldId id="264" r:id="rId11"/>
    <p:sldId id="266" r:id="rId12"/>
    <p:sldId id="267" r:id="rId13"/>
    <p:sldId id="281" r:id="rId14"/>
    <p:sldId id="268" r:id="rId15"/>
    <p:sldId id="262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44" autoAdjust="0"/>
    <p:restoredTop sz="90926" autoAdjust="0"/>
  </p:normalViewPr>
  <p:slideViewPr>
    <p:cSldViewPr>
      <p:cViewPr varScale="1">
        <p:scale>
          <a:sx n="67" d="100"/>
          <a:sy n="67" d="100"/>
        </p:scale>
        <p:origin x="-16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69852-768F-4E0C-A2D4-C833307AAD9B}" type="datetimeFigureOut">
              <a:rPr lang="en-CA" smtClean="0"/>
              <a:t>12/06/2015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54238-F7E5-43FE-8131-B53A2192DD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1580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0869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99830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7285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756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7503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6774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2894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6234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noStrike" baseline="0" dirty="0" smtClean="0">
                <a:sym typeface="Wingdings" panose="05000000000000000000" pitchFamily="2" charset="2"/>
              </a:rPr>
              <a:t> </a:t>
            </a:r>
            <a:endParaRPr lang="en-CA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1316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18211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54238-F7E5-43FE-8131-B53A2192DD78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2118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77F73-D0E9-4E31-A19A-9B408EA660E8}" type="datetime1">
              <a:rPr lang="en-CA" smtClean="0"/>
              <a:t>12/06/2015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065C6-1695-437B-8846-01C616125523}" type="datetime1">
              <a:rPr lang="en-CA" smtClean="0"/>
              <a:t>12/06/2015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5D8E0-9D95-4313-9833-FD4D49EEE220}" type="datetime1">
              <a:rPr lang="en-CA" smtClean="0"/>
              <a:t>12/06/2015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5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41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7840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24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67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02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5037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954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3DFAF-55B4-43C0-8C26-F14C050E3278}" type="datetime1">
              <a:rPr lang="en-CA" smtClean="0"/>
              <a:t>12/06/2015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3904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6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58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1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5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924F-BDD6-4ABC-B650-57BEA63CC53A}" type="datetime1">
              <a:rPr lang="en-CA" smtClean="0"/>
              <a:t>12/06/2015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35BE5-AE24-4C7A-B0AC-F3068A328C6A}" type="datetime1">
              <a:rPr lang="en-CA" smtClean="0"/>
              <a:t>12/06/2015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503D-7AD3-4FD6-9233-AF7D1154C6AB}" type="datetime1">
              <a:rPr lang="en-CA" smtClean="0"/>
              <a:t>12/06/2015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29A25-FE6B-4EBC-AD1E-4D3B5BB581C9}" type="datetime1">
              <a:rPr lang="en-CA" smtClean="0"/>
              <a:t>12/06/2015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5867-7262-418A-BD53-3B8DDA9FEE0F}" type="datetime1">
              <a:rPr lang="en-CA" smtClean="0"/>
              <a:t>12/06/2015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3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50328-1BAD-4F66-9232-07E5DFB2D6C6}" type="datetime1">
              <a:rPr lang="en-CA" smtClean="0"/>
              <a:t>12/06/2015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2"/>
            <a:ext cx="5904391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D218-8353-4C23-B142-BCE7FC0BC71B}" type="datetime1">
              <a:rPr lang="en-CA" smtClean="0"/>
              <a:t>12/06/2015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982B3D4-22D8-4C59-96D7-A4BCAF3876A7}" type="datetime1">
              <a:rPr lang="en-CA" smtClean="0"/>
              <a:t>12/06/2015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523755B-FC25-481F-BB44-F275278F563E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6" descr="UWindsor powerpoint bottom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0775"/>
            <a:ext cx="91440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UW_Logo_1L_horz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69038"/>
            <a:ext cx="2301875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94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www.nserc-crsng.gc.ca/NSERC-CRSNG/FundingDecisions-DecisionsFinancement/DGICAbout-CISDSujet_eng.as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hyperlink" Target="https://www2.innovation.ca/sso/signIn.ifac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tiff"/><Relationship Id="rId5" Type="http://schemas.openxmlformats.org/officeDocument/2006/relationships/image" Target="../media/image18.tiff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7772400" cy="237869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Rapid Elemental Analysis of Human Fingernails Using Laser-Induced Breakdown Spectroscopy</a:t>
            </a:r>
            <a:endParaRPr lang="en-CA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933056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Vlora A. Riberdy</a:t>
            </a:r>
          </a:p>
          <a:p>
            <a:r>
              <a:rPr lang="en-US" dirty="0" smtClean="0"/>
              <a:t>Department of Physics</a:t>
            </a:r>
          </a:p>
          <a:p>
            <a:r>
              <a:rPr lang="en-US" dirty="0" smtClean="0"/>
              <a:t>University of Windsor</a:t>
            </a:r>
          </a:p>
          <a:p>
            <a:r>
              <a:rPr lang="en-US" dirty="0" smtClean="0"/>
              <a:t>Windsor, Ontario</a:t>
            </a:r>
            <a:endParaRPr lang="en-C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27" y="6217826"/>
            <a:ext cx="9155827" cy="66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993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884554"/>
              </p:ext>
            </p:extLst>
          </p:nvPr>
        </p:nvGraphicFramePr>
        <p:xfrm>
          <a:off x="971600" y="836712"/>
          <a:ext cx="6984776" cy="5228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" name="Graph" r:id="rId4" imgW="3908160" imgH="2926080" progId="Origin50.Graph">
                  <p:embed/>
                </p:oleObj>
              </mc:Choice>
              <mc:Fallback>
                <p:oleObj name="Graph" r:id="rId4" imgW="3908160" imgH="29260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1600" y="836712"/>
                        <a:ext cx="6984776" cy="52286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580526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Each bar is an average of 10 spectra. Error bars are the standard deviations of those measurements. There is no statistical difference between the 3 fingers for each sample.</a:t>
            </a:r>
            <a:endParaRPr lang="en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90600"/>
          </a:xfrm>
        </p:spPr>
        <p:txBody>
          <a:bodyPr/>
          <a:lstStyle/>
          <a:p>
            <a:r>
              <a:rPr lang="en-CA" dirty="0" smtClean="0"/>
              <a:t>Results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10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4136503" y="5517232"/>
            <a:ext cx="86754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Subject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37106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99992" y="764704"/>
            <a:ext cx="4248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Each value is an average of 30 spectra</a:t>
            </a:r>
            <a:r>
              <a:rPr lang="en-US" dirty="0" smtClean="0">
                <a:sym typeface="Wingdings" panose="05000000000000000000" pitchFamily="2" charset="2"/>
              </a:rPr>
              <a:t>1500 laser shots</a:t>
            </a:r>
          </a:p>
          <a:p>
            <a:endParaRPr lang="en-CA" dirty="0" smtClean="0"/>
          </a:p>
          <a:p>
            <a:r>
              <a:rPr lang="en-CA" dirty="0" smtClean="0"/>
              <a:t>Measurements </a:t>
            </a:r>
            <a:r>
              <a:rPr lang="en-CA" dirty="0"/>
              <a:t>from left and right hands agree with each other for each sample</a:t>
            </a:r>
            <a:r>
              <a:rPr lang="en-CA" dirty="0">
                <a:sym typeface="Wingdings" panose="05000000000000000000" pitchFamily="2" charset="2"/>
              </a:rPr>
              <a:t> group left and right hands together for one measurement per patient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11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23528" y="4437112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value is an average of 60 spectra</a:t>
            </a:r>
            <a:r>
              <a:rPr lang="en-US" dirty="0" smtClean="0">
                <a:sym typeface="Wingdings" panose="05000000000000000000" pitchFamily="2" charset="2"/>
              </a:rPr>
              <a:t>3000 laser shots in total.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Goal: </a:t>
            </a:r>
            <a:r>
              <a:rPr lang="en-US" dirty="0" smtClean="0">
                <a:sym typeface="Wingdings" panose="05000000000000000000" pitchFamily="2" charset="2"/>
              </a:rPr>
              <a:t>We want one measurement per patient. Are they zinc deficient or not?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932040" y="5098251"/>
            <a:ext cx="64807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2" name="Group 11"/>
          <p:cNvGrpSpPr/>
          <p:nvPr/>
        </p:nvGrpSpPr>
        <p:grpSpPr>
          <a:xfrm>
            <a:off x="-179338" y="413196"/>
            <a:ext cx="5350227" cy="4005064"/>
            <a:chOff x="768733" y="1692609"/>
            <a:chExt cx="5350227" cy="4005064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00631043"/>
                </p:ext>
              </p:extLst>
            </p:nvPr>
          </p:nvGraphicFramePr>
          <p:xfrm>
            <a:off x="768733" y="1692609"/>
            <a:ext cx="5350227" cy="40050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57" name="Graph" r:id="rId4" imgW="3908160" imgH="2926080" progId="Origin50.Graph">
                    <p:embed/>
                  </p:oleObj>
                </mc:Choice>
                <mc:Fallback>
                  <p:oleObj name="Graph" r:id="rId4" imgW="3908160" imgH="292608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68733" y="1692609"/>
                          <a:ext cx="5350227" cy="40050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3131899" y="5295510"/>
              <a:ext cx="69602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Subject</a:t>
              </a:r>
              <a:endParaRPr lang="en-CA" sz="1400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6372200" y="6579091"/>
            <a:ext cx="6480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1" name="Group 10"/>
          <p:cNvGrpSpPr/>
          <p:nvPr/>
        </p:nvGrpSpPr>
        <p:grpSpPr>
          <a:xfrm>
            <a:off x="4067894" y="3073028"/>
            <a:ext cx="5076056" cy="3799826"/>
            <a:chOff x="4877730" y="3107091"/>
            <a:chExt cx="5076056" cy="3799826"/>
          </a:xfrm>
        </p:grpSpPr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1560895"/>
                </p:ext>
              </p:extLst>
            </p:nvPr>
          </p:nvGraphicFramePr>
          <p:xfrm>
            <a:off x="4877730" y="3107091"/>
            <a:ext cx="5076056" cy="37998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058" name="Graph" r:id="rId6" imgW="3908160" imgH="2926080" progId="Origin50.Graph">
                    <p:embed/>
                  </p:oleObj>
                </mc:Choice>
                <mc:Fallback>
                  <p:oleObj name="Graph" r:id="rId6" imgW="3908160" imgH="292608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877730" y="3107091"/>
                          <a:ext cx="5076056" cy="379982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7134084" y="6485264"/>
              <a:ext cx="69602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Subject</a:t>
              </a:r>
              <a:endParaRPr lang="en-CA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5130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LIBS vs. SIDMS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855" y="2348880"/>
            <a:ext cx="8229600" cy="2203111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Speciated</a:t>
            </a:r>
            <a:r>
              <a:rPr lang="en-US" sz="2800" dirty="0" smtClean="0"/>
              <a:t> isotope dilute mass spectrometry</a:t>
            </a:r>
          </a:p>
          <a:p>
            <a:r>
              <a:rPr lang="en-US" sz="2800" dirty="0" smtClean="0"/>
              <a:t>Nail clippings from each subject sent to Texas</a:t>
            </a:r>
          </a:p>
          <a:p>
            <a:r>
              <a:rPr lang="en-US" sz="2800" dirty="0" smtClean="0"/>
              <a:t>Is the zinc intensity value proportional to the actual concentration of zinc?</a:t>
            </a:r>
            <a:endParaRPr lang="en-C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12</a:t>
            </a:fld>
            <a:endParaRPr lang="en-CA"/>
          </a:p>
        </p:txBody>
      </p:sp>
      <p:grpSp>
        <p:nvGrpSpPr>
          <p:cNvPr id="10" name="Group 9"/>
          <p:cNvGrpSpPr/>
          <p:nvPr/>
        </p:nvGrpSpPr>
        <p:grpSpPr>
          <a:xfrm>
            <a:off x="899592" y="4586852"/>
            <a:ext cx="7344816" cy="1685537"/>
            <a:chOff x="755576" y="4365104"/>
            <a:chExt cx="7416824" cy="1656184"/>
          </a:xfrm>
        </p:grpSpPr>
        <p:sp>
          <p:nvSpPr>
            <p:cNvPr id="7" name="Flowchart: Alternate Process 6"/>
            <p:cNvSpPr/>
            <p:nvPr/>
          </p:nvSpPr>
          <p:spPr>
            <a:xfrm>
              <a:off x="755576" y="4365104"/>
              <a:ext cx="3024336" cy="1656184"/>
            </a:xfrm>
            <a:prstGeom prst="flowChartAlternateProcess">
              <a:avLst/>
            </a:prstGeom>
            <a:solidFill>
              <a:srgbClr val="FFC0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solidFill>
                    <a:schemeClr val="tx1"/>
                  </a:solidFill>
                </a:rPr>
                <a:t>LIBS Intensity Value</a:t>
              </a:r>
              <a:endParaRPr lang="en-CA" sz="3200" dirty="0">
                <a:solidFill>
                  <a:schemeClr val="tx1"/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3779912" y="4725144"/>
              <a:ext cx="1440160" cy="864096"/>
            </a:xfrm>
            <a:prstGeom prst="rightArrow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lowchart: Alternate Process 8"/>
            <p:cNvSpPr/>
            <p:nvPr/>
          </p:nvSpPr>
          <p:spPr>
            <a:xfrm>
              <a:off x="5220072" y="4365104"/>
              <a:ext cx="2952328" cy="1656184"/>
            </a:xfrm>
            <a:prstGeom prst="flowChartAlternateProcess">
              <a:avLst/>
            </a:prstGeom>
            <a:solidFill>
              <a:srgbClr val="FFC00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solidFill>
                    <a:schemeClr val="tx1"/>
                  </a:solidFill>
                </a:rPr>
                <a:t>Actual Zinc Concentration</a:t>
              </a:r>
              <a:endParaRPr lang="en-CA" sz="3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436" y="476672"/>
            <a:ext cx="2088232" cy="196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28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84119"/>
            <a:ext cx="5490902" cy="50592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90600"/>
          </a:xfrm>
        </p:spPr>
        <p:txBody>
          <a:bodyPr>
            <a:normAutofit/>
          </a:bodyPr>
          <a:lstStyle/>
          <a:p>
            <a:r>
              <a:rPr lang="en-CA" dirty="0" smtClean="0"/>
              <a:t>Effects of Normalization to Carbon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1584176"/>
          </a:xfrm>
        </p:spPr>
        <p:txBody>
          <a:bodyPr/>
          <a:lstStyle/>
          <a:p>
            <a:r>
              <a:rPr lang="en-CA" sz="2000" dirty="0" smtClean="0"/>
              <a:t>Normalization </a:t>
            </a:r>
            <a:r>
              <a:rPr lang="en-CA" sz="2000" dirty="0"/>
              <a:t>can reduce the </a:t>
            </a:r>
            <a:r>
              <a:rPr lang="en-CA" sz="2000" dirty="0" smtClean="0"/>
              <a:t>shot-to-shot variation</a:t>
            </a:r>
          </a:p>
          <a:p>
            <a:r>
              <a:rPr lang="en-US" sz="2000" dirty="0" smtClean="0"/>
              <a:t>Ratio of the lines should be stable</a:t>
            </a:r>
            <a:endParaRPr lang="en-CA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13</a:t>
            </a:fld>
            <a:endParaRPr lang="en-CA" dirty="0"/>
          </a:p>
        </p:txBody>
      </p:sp>
      <p:grpSp>
        <p:nvGrpSpPr>
          <p:cNvPr id="8" name="Group 7"/>
          <p:cNvGrpSpPr/>
          <p:nvPr/>
        </p:nvGrpSpPr>
        <p:grpSpPr>
          <a:xfrm>
            <a:off x="-183776" y="2199831"/>
            <a:ext cx="9818055" cy="4035425"/>
            <a:chOff x="-183776" y="2199831"/>
            <a:chExt cx="9818055" cy="4035425"/>
          </a:xfrm>
        </p:grpSpPr>
        <p:grpSp>
          <p:nvGrpSpPr>
            <p:cNvPr id="12" name="Group 11"/>
            <p:cNvGrpSpPr/>
            <p:nvPr/>
          </p:nvGrpSpPr>
          <p:grpSpPr>
            <a:xfrm>
              <a:off x="-183776" y="2199831"/>
              <a:ext cx="9818055" cy="4035425"/>
              <a:chOff x="-180528" y="2204864"/>
              <a:chExt cx="9818055" cy="403542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-180528" y="2204864"/>
                <a:ext cx="9818055" cy="4035425"/>
                <a:chOff x="-180528" y="2204864"/>
                <a:chExt cx="9818055" cy="4035425"/>
              </a:xfrm>
            </p:grpSpPr>
            <p:graphicFrame>
              <p:nvGraphicFramePr>
                <p:cNvPr id="5" name="Objec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64218997"/>
                    </p:ext>
                  </p:extLst>
                </p:nvPr>
              </p:nvGraphicFramePr>
              <p:xfrm>
                <a:off x="-180528" y="2276872"/>
                <a:ext cx="5196759" cy="389025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051" name="Graph" r:id="rId5" imgW="3908160" imgH="2926080" progId="Origin50.Graph">
                        <p:embed/>
                      </p:oleObj>
                    </mc:Choice>
                    <mc:Fallback>
                      <p:oleObj name="Graph" r:id="rId5" imgW="3908160" imgH="2926080" progId="Origin50.Graph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-180528" y="2276872"/>
                              <a:ext cx="5196759" cy="389025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" name="Objec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52496630"/>
                    </p:ext>
                  </p:extLst>
                </p:nvPr>
              </p:nvGraphicFramePr>
              <p:xfrm>
                <a:off x="4247964" y="2204864"/>
                <a:ext cx="5389563" cy="40354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052" name="Graph" r:id="rId7" imgW="3908160" imgH="2926080" progId="Origin50.Graph">
                        <p:embed/>
                      </p:oleObj>
                    </mc:Choice>
                    <mc:Fallback>
                      <p:oleObj name="Graph" r:id="rId7" imgW="3908160" imgH="2926080" progId="Origin50.Graph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247964" y="2204864"/>
                              <a:ext cx="5389563" cy="403542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0" name="Rectangle 9"/>
              <p:cNvSpPr/>
              <p:nvPr/>
            </p:nvSpPr>
            <p:spPr>
              <a:xfrm>
                <a:off x="543341" y="2336449"/>
                <a:ext cx="3892844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 smtClean="0">
                    <a:solidFill>
                      <a:schemeClr val="tx1"/>
                    </a:solidFill>
                  </a:rPr>
                  <a:t>Subject Comparison using LIBS Intensity</a:t>
                </a:r>
                <a:endParaRPr lang="en-CA" sz="13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076056" y="2336449"/>
                <a:ext cx="3892844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00" dirty="0" smtClean="0">
                    <a:solidFill>
                      <a:schemeClr val="tx1"/>
                    </a:solidFill>
                  </a:rPr>
                  <a:t>Normalized Subject Comparison</a:t>
                </a:r>
                <a:endParaRPr lang="en-CA" sz="13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2138503" y="5733256"/>
              <a:ext cx="69602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Subject</a:t>
              </a:r>
              <a:endParaRPr lang="en-CA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56296" y="5816297"/>
              <a:ext cx="69602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Subject</a:t>
              </a:r>
              <a:endParaRPr lang="en-CA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7743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Future Work</a:t>
            </a:r>
            <a:endParaRPr lang="en-CA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415604" y="5329782"/>
            <a:ext cx="8064896" cy="1008112"/>
          </a:xfrm>
          <a:prstGeom prst="flowChartAlternateProcess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157592" cy="3384376"/>
          </a:xfrm>
        </p:spPr>
        <p:txBody>
          <a:bodyPr>
            <a:normAutofit/>
          </a:bodyPr>
          <a:lstStyle/>
          <a:p>
            <a:r>
              <a:rPr lang="en-CA" sz="2000" dirty="0" smtClean="0">
                <a:sym typeface="Wingdings" panose="05000000000000000000" pitchFamily="2" charset="2"/>
              </a:rPr>
              <a:t>Influence </a:t>
            </a:r>
            <a:r>
              <a:rPr lang="en-CA" sz="2000" dirty="0">
                <a:sym typeface="Wingdings" panose="05000000000000000000" pitchFamily="2" charset="2"/>
              </a:rPr>
              <a:t>of nail </a:t>
            </a:r>
            <a:r>
              <a:rPr lang="en-CA" sz="2000" dirty="0" smtClean="0">
                <a:sym typeface="Wingdings" panose="05000000000000000000" pitchFamily="2" charset="2"/>
              </a:rPr>
              <a:t>preparation buffing the nail to smooth out the surface before ablation</a:t>
            </a:r>
            <a:endParaRPr lang="en-CA" sz="2000" dirty="0" smtClean="0"/>
          </a:p>
          <a:p>
            <a:r>
              <a:rPr lang="en-CA" sz="2000" dirty="0" smtClean="0">
                <a:sym typeface="Wingdings" panose="05000000000000000000" pitchFamily="2" charset="2"/>
              </a:rPr>
              <a:t>Tests to determine the change in zinc concentrations over time shooting along the direction of nail growth</a:t>
            </a:r>
          </a:p>
          <a:p>
            <a:pPr marL="0" indent="0">
              <a:buNone/>
            </a:pPr>
            <a:endParaRPr lang="en-US" sz="2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6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CA" sz="2600" dirty="0" smtClean="0">
              <a:sym typeface="Wingdings" panose="05000000000000000000" pitchFamily="2" charset="2"/>
            </a:endParaRPr>
          </a:p>
          <a:p>
            <a:endParaRPr lang="en-CA" sz="2600" dirty="0" smtClean="0"/>
          </a:p>
          <a:p>
            <a:endParaRPr lang="en-CA" sz="2600" dirty="0"/>
          </a:p>
          <a:p>
            <a:endParaRPr lang="en-CA" sz="2600" dirty="0" smtClean="0"/>
          </a:p>
          <a:p>
            <a:endParaRPr lang="en-CA" dirty="0"/>
          </a:p>
          <a:p>
            <a:endParaRPr lang="en-CA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14</a:t>
            </a:fld>
            <a:endParaRPr lang="en-CA" dirty="0"/>
          </a:p>
        </p:txBody>
      </p:sp>
      <p:grpSp>
        <p:nvGrpSpPr>
          <p:cNvPr id="9" name="Group 8"/>
          <p:cNvGrpSpPr/>
          <p:nvPr/>
        </p:nvGrpSpPr>
        <p:grpSpPr>
          <a:xfrm>
            <a:off x="5940152" y="2564904"/>
            <a:ext cx="2090499" cy="2198343"/>
            <a:chOff x="5740117" y="2348880"/>
            <a:chExt cx="2090499" cy="219834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0117" y="2348880"/>
              <a:ext cx="2090499" cy="2198343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V="1">
              <a:off x="6785366" y="2708920"/>
              <a:ext cx="0" cy="129614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539552" y="3856962"/>
            <a:ext cx="511256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CA" sz="2000" dirty="0"/>
              <a:t>Larger subject sizes are being acquired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CA" sz="2000" dirty="0"/>
              <a:t>PLS regression</a:t>
            </a:r>
            <a:r>
              <a:rPr lang="en-CA" sz="2000" dirty="0">
                <a:sym typeface="Wingdings" panose="05000000000000000000" pitchFamily="2" charset="2"/>
              </a:rPr>
              <a:t> multivariate analysis to discriminate between normal and zinc deficient nails</a:t>
            </a:r>
            <a:endParaRPr lang="en-CA" sz="2000" dirty="0"/>
          </a:p>
          <a:p>
            <a:endParaRPr lang="en-CA" dirty="0"/>
          </a:p>
          <a:p>
            <a:endParaRPr lang="en-US" b="1" dirty="0"/>
          </a:p>
          <a:p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5417348"/>
            <a:ext cx="74888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Goal: </a:t>
            </a:r>
            <a:r>
              <a:rPr lang="en-US" sz="2400" dirty="0"/>
              <a:t>To have one measurement per patient that determines whether they are zinc deficient or not.</a:t>
            </a:r>
            <a:endParaRPr lang="en-CA" sz="24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4692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 to…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My advisor Dr. Steven J. </a:t>
            </a:r>
            <a:r>
              <a:rPr lang="en-CA" dirty="0" err="1" smtClean="0"/>
              <a:t>Rehse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University of Windsor Outstanding Scholars Program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NSERC USRA</a:t>
            </a:r>
          </a:p>
          <a:p>
            <a:endParaRPr lang="en-CA" dirty="0"/>
          </a:p>
          <a:p>
            <a:endParaRPr lang="en-CA" dirty="0" smtClean="0"/>
          </a:p>
          <a:p>
            <a:r>
              <a:rPr lang="en-US" dirty="0" smtClean="0"/>
              <a:t>Canada Foundation for Innovation- Leaders Opportunity Fund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GLIER- University of Windsor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15</a:t>
            </a:fld>
            <a:endParaRPr lang="en-CA"/>
          </a:p>
        </p:txBody>
      </p:sp>
      <p:grpSp>
        <p:nvGrpSpPr>
          <p:cNvPr id="8" name="Group 7"/>
          <p:cNvGrpSpPr/>
          <p:nvPr/>
        </p:nvGrpSpPr>
        <p:grpSpPr>
          <a:xfrm>
            <a:off x="3077249" y="3442688"/>
            <a:ext cx="3741738" cy="920750"/>
            <a:chOff x="3077249" y="3442688"/>
            <a:chExt cx="3741738" cy="920750"/>
          </a:xfrm>
        </p:grpSpPr>
        <p:pic>
          <p:nvPicPr>
            <p:cNvPr id="5" name="Picture 4" descr="NSERC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558" b="-10266"/>
            <a:stretch>
              <a:fillRect/>
            </a:stretch>
          </p:blipFill>
          <p:spPr bwMode="auto">
            <a:xfrm>
              <a:off x="3077249" y="3442688"/>
              <a:ext cx="3741738" cy="460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NSERC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88" t="-10266"/>
            <a:stretch>
              <a:fillRect/>
            </a:stretch>
          </p:blipFill>
          <p:spPr bwMode="auto">
            <a:xfrm>
              <a:off x="3844058" y="3903063"/>
              <a:ext cx="2957512" cy="460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5" descr="Canada Foundation for Innovati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865" y="5157192"/>
            <a:ext cx="2717800" cy="63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62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Acknowledgements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2</a:t>
            </a:fld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345663" cy="24933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32040" y="1772816"/>
            <a:ext cx="3766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Lab Group: </a:t>
            </a:r>
            <a:r>
              <a:rPr lang="en-CA" dirty="0" smtClean="0"/>
              <a:t>Alexandra </a:t>
            </a:r>
            <a:r>
              <a:rPr lang="en-CA" dirty="0" err="1" smtClean="0"/>
              <a:t>Paulick</a:t>
            </a:r>
            <a:r>
              <a:rPr lang="en-CA" dirty="0" smtClean="0"/>
              <a:t>, Dylan </a:t>
            </a:r>
            <a:r>
              <a:rPr lang="en-CA" dirty="0" err="1" smtClean="0"/>
              <a:t>Malenfant</a:t>
            </a:r>
            <a:r>
              <a:rPr lang="en-CA" dirty="0" smtClean="0"/>
              <a:t>, Anthony Piazza, Derek Gilles</a:t>
            </a:r>
            <a:endParaRPr lang="en-CA" dirty="0"/>
          </a:p>
        </p:txBody>
      </p:sp>
      <p:grpSp>
        <p:nvGrpSpPr>
          <p:cNvPr id="6" name="Group 5"/>
          <p:cNvGrpSpPr/>
          <p:nvPr/>
        </p:nvGrpSpPr>
        <p:grpSpPr>
          <a:xfrm>
            <a:off x="987981" y="3257474"/>
            <a:ext cx="7913970" cy="3560083"/>
            <a:chOff x="987981" y="3257474"/>
            <a:chExt cx="7913970" cy="3560083"/>
          </a:xfrm>
        </p:grpSpPr>
        <p:sp>
          <p:nvSpPr>
            <p:cNvPr id="8" name="TextBox 7"/>
            <p:cNvSpPr txBox="1"/>
            <p:nvPr/>
          </p:nvSpPr>
          <p:spPr>
            <a:xfrm>
              <a:off x="987981" y="4593291"/>
              <a:ext cx="3168352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="1" dirty="0" smtClean="0"/>
                <a:t>Collaborators</a:t>
              </a:r>
              <a:r>
                <a:rPr lang="en-CA" dirty="0" smtClean="0"/>
                <a:t>:</a:t>
              </a:r>
            </a:p>
            <a:p>
              <a:r>
                <a:rPr lang="en-CA" dirty="0" smtClean="0"/>
                <a:t>Dr. Chris Frederickson- </a:t>
              </a:r>
              <a:r>
                <a:rPr lang="en-CA" dirty="0" err="1" smtClean="0"/>
                <a:t>Neurobiotex</a:t>
              </a:r>
              <a:r>
                <a:rPr lang="en-CA" dirty="0" smtClean="0"/>
                <a:t>, Galveston, TX,</a:t>
              </a:r>
            </a:p>
            <a:p>
              <a:r>
                <a:rPr lang="en-CA" dirty="0" smtClean="0"/>
                <a:t> </a:t>
              </a:r>
            </a:p>
            <a:p>
              <a:r>
                <a:rPr lang="en-CA" dirty="0" smtClean="0"/>
                <a:t>Dr. </a:t>
              </a:r>
              <a:r>
                <a:rPr lang="en-CA" dirty="0" err="1" smtClean="0"/>
                <a:t>Matthieu</a:t>
              </a:r>
              <a:r>
                <a:rPr lang="en-CA" dirty="0" smtClean="0"/>
                <a:t> </a:t>
              </a:r>
              <a:r>
                <a:rPr lang="en-CA" dirty="0" err="1" smtClean="0"/>
                <a:t>Baudelet</a:t>
              </a:r>
              <a:r>
                <a:rPr lang="en-CA" dirty="0" smtClean="0"/>
                <a:t>- University of Central Florida-CREOL, Orlando, FL</a:t>
              </a:r>
              <a:endParaRPr lang="en-CA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52" r="8457" b="8470"/>
            <a:stretch/>
          </p:blipFill>
          <p:spPr>
            <a:xfrm>
              <a:off x="4728606" y="3257474"/>
              <a:ext cx="4173345" cy="35600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962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626328" y="1568803"/>
            <a:ext cx="7880611" cy="4898626"/>
            <a:chOff x="220019" y="1561225"/>
            <a:chExt cx="6121424" cy="3751073"/>
          </a:xfrm>
        </p:grpSpPr>
        <p:grpSp>
          <p:nvGrpSpPr>
            <p:cNvPr id="21" name="Group 20"/>
            <p:cNvGrpSpPr/>
            <p:nvPr/>
          </p:nvGrpSpPr>
          <p:grpSpPr>
            <a:xfrm>
              <a:off x="220019" y="1561225"/>
              <a:ext cx="6121424" cy="3751073"/>
              <a:chOff x="-77926" y="1660741"/>
              <a:chExt cx="6121424" cy="3751073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-77926" y="1660741"/>
                <a:ext cx="6121424" cy="3412519"/>
                <a:chOff x="-1657957" y="1058690"/>
                <a:chExt cx="8523807" cy="4733299"/>
              </a:xfrm>
            </p:grpSpPr>
            <p:pic>
              <p:nvPicPr>
                <p:cNvPr id="24" name="Picture 1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-1657957" y="1150139"/>
                  <a:ext cx="8422503" cy="46418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" name="TextBox 24"/>
                <p:cNvSpPr txBox="1"/>
                <p:nvPr/>
              </p:nvSpPr>
              <p:spPr>
                <a:xfrm>
                  <a:off x="4669415" y="1058690"/>
                  <a:ext cx="219643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solidFill>
                        <a:srgbClr val="FF0000"/>
                      </a:solidFill>
                    </a:rPr>
                    <a:t>~25 receptors</a:t>
                  </a:r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782703" y="5073260"/>
                <a:ext cx="47355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Frederickson et al</a:t>
                </a:r>
                <a:r>
                  <a:rPr lang="en-US" sz="1600" i="1" dirty="0" smtClean="0"/>
                  <a:t>., Nature Neuroscience, </a:t>
                </a:r>
                <a:r>
                  <a:rPr lang="en-US" sz="1600" dirty="0" smtClean="0"/>
                  <a:t>2003</a:t>
                </a: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 rot="18959452">
              <a:off x="3925703" y="1823097"/>
              <a:ext cx="103862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Zn2+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Motivation for this Project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3</a:t>
            </a:fld>
            <a:endParaRPr lang="en-CA"/>
          </a:p>
        </p:txBody>
      </p:sp>
      <p:grpSp>
        <p:nvGrpSpPr>
          <p:cNvPr id="31" name="Group 30"/>
          <p:cNvGrpSpPr/>
          <p:nvPr/>
        </p:nvGrpSpPr>
        <p:grpSpPr>
          <a:xfrm>
            <a:off x="799356" y="2110551"/>
            <a:ext cx="7301036" cy="3989412"/>
            <a:chOff x="679156" y="1508340"/>
            <a:chExt cx="7301036" cy="3989412"/>
          </a:xfrm>
        </p:grpSpPr>
        <p:sp>
          <p:nvSpPr>
            <p:cNvPr id="17" name="Rectangle 16"/>
            <p:cNvSpPr/>
            <p:nvPr/>
          </p:nvSpPr>
          <p:spPr>
            <a:xfrm>
              <a:off x="679156" y="1508340"/>
              <a:ext cx="7128792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ym typeface="Wingdings" panose="05000000000000000000" pitchFamily="2" charset="2"/>
                </a:rPr>
                <a:t>Zinc deficiency is the leading cause of death among toddlers worldwide</a:t>
              </a:r>
              <a:r>
                <a:rPr lang="en-US" sz="2400" dirty="0" smtClean="0">
                  <a:sym typeface="Wingdings" panose="05000000000000000000" pitchFamily="2" charset="2"/>
                </a:rPr>
                <a:t>.</a:t>
              </a:r>
            </a:p>
            <a:p>
              <a:endParaRPr lang="en-US" sz="2400" dirty="0">
                <a:sym typeface="Wingdings" panose="05000000000000000000" pitchFamily="2" charset="2"/>
              </a:endParaRPr>
            </a:p>
            <a:p>
              <a:r>
                <a:rPr lang="en-US" sz="2400" dirty="0" smtClean="0"/>
                <a:t>It is also a leading cause of weakened immunity in the elderly.</a:t>
              </a:r>
            </a:p>
            <a:p>
              <a:endParaRPr lang="en-US" sz="2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7384" y="3281761"/>
              <a:ext cx="7272808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400" dirty="0" smtClean="0"/>
            </a:p>
            <a:p>
              <a:r>
                <a:rPr lang="en-US" sz="2400" dirty="0" smtClean="0"/>
                <a:t>Copenhagen Consensus (8 Nobel Laureates) says: Zinc supplementation is the number ONE most cost-effective move to improve world health. (2-3 billion people deficient worldwide).</a:t>
              </a:r>
            </a:p>
            <a:p>
              <a:endParaRPr lang="en-CA" dirty="0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092" y="476672"/>
            <a:ext cx="2323396" cy="49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86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4</a:t>
            </a:fld>
            <a:endParaRPr lang="en-CA"/>
          </a:p>
        </p:txBody>
      </p:sp>
      <p:grpSp>
        <p:nvGrpSpPr>
          <p:cNvPr id="3" name="Group 2"/>
          <p:cNvGrpSpPr/>
          <p:nvPr/>
        </p:nvGrpSpPr>
        <p:grpSpPr>
          <a:xfrm>
            <a:off x="454336" y="981833"/>
            <a:ext cx="8235327" cy="5485016"/>
            <a:chOff x="304800" y="228600"/>
            <a:chExt cx="8610600" cy="5790011"/>
          </a:xfrm>
        </p:grpSpPr>
        <p:pic>
          <p:nvPicPr>
            <p:cNvPr id="4" name="Picture 2" descr="http://www.limitstogrowth.org/WEB-Graphics/FreeLunchKidsLineOxnardVenturaSD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6097" y="1905000"/>
              <a:ext cx="7245990" cy="4113611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04800" y="228600"/>
              <a:ext cx="8610600" cy="1462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How do we diagnose and monitor zinc deficiency &amp; remediation in </a:t>
              </a:r>
            </a:p>
            <a:p>
              <a:pPr algn="ctr"/>
              <a:r>
                <a:rPr lang="en-US" sz="2800" b="1" dirty="0" smtClean="0"/>
                <a:t>2-3 billion people? </a:t>
              </a:r>
              <a:endParaRPr lang="en-US" sz="2800" b="1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706" y="470958"/>
            <a:ext cx="2326782" cy="492204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128522" y="1124744"/>
            <a:ext cx="6831484" cy="5832648"/>
            <a:chOff x="1128522" y="1124744"/>
            <a:chExt cx="6831484" cy="5832648"/>
          </a:xfrm>
        </p:grpSpPr>
        <p:grpSp>
          <p:nvGrpSpPr>
            <p:cNvPr id="7" name="Group 6"/>
            <p:cNvGrpSpPr/>
            <p:nvPr/>
          </p:nvGrpSpPr>
          <p:grpSpPr>
            <a:xfrm>
              <a:off x="1128522" y="1124744"/>
              <a:ext cx="6831484" cy="3566160"/>
              <a:chOff x="1602517" y="99988"/>
              <a:chExt cx="6831484" cy="3566160"/>
            </a:xfrm>
          </p:grpSpPr>
          <p:pic>
            <p:nvPicPr>
              <p:cNvPr id="8" name="Picture 7" descr="my finger.jpg"/>
              <p:cNvPicPr>
                <a:picLocks noChangeAspect="1"/>
              </p:cNvPicPr>
              <p:nvPr/>
            </p:nvPicPr>
            <p:blipFill>
              <a:blip r:embed="rId4" cstate="print"/>
              <a:srcRect l="900" r="2700"/>
              <a:stretch>
                <a:fillRect/>
              </a:stretch>
            </p:blipFill>
            <p:spPr>
              <a:xfrm>
                <a:off x="1602517" y="99988"/>
                <a:ext cx="6831484" cy="3566160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669731" y="2541960"/>
                <a:ext cx="433644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 smtClean="0"/>
                  <a:t>Why not fingernail zinc?</a:t>
                </a:r>
                <a:endParaRPr lang="en-US" sz="2800" b="1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051720" y="4741401"/>
              <a:ext cx="504056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Zinc in the fingernails has been shown to represent the overall zinc concentration in the body</a:t>
              </a:r>
              <a:r>
                <a:rPr lang="en-US" sz="2400" b="1" dirty="0" smtClean="0"/>
                <a:t>.</a:t>
              </a:r>
            </a:p>
            <a:p>
              <a:r>
                <a:rPr lang="en-US" sz="2400" b="1" dirty="0" smtClean="0"/>
                <a:t>Need a real-time biomedical assay</a:t>
              </a:r>
              <a:endParaRPr lang="en-US" sz="2400" b="1" dirty="0"/>
            </a:p>
            <a:p>
              <a:endParaRPr lang="en-CA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5575" y="1344049"/>
            <a:ext cx="7403918" cy="4968553"/>
            <a:chOff x="2167709" y="4966712"/>
            <a:chExt cx="4845022" cy="2437884"/>
          </a:xfrm>
        </p:grpSpPr>
        <p:sp>
          <p:nvSpPr>
            <p:cNvPr id="13" name="Explosion 1 12"/>
            <p:cNvSpPr/>
            <p:nvPr/>
          </p:nvSpPr>
          <p:spPr>
            <a:xfrm>
              <a:off x="2167709" y="4966712"/>
              <a:ext cx="4845022" cy="2437884"/>
            </a:xfrm>
            <a:prstGeom prst="irregularSeal1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47304" y="5919910"/>
              <a:ext cx="2554484" cy="317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/>
                <a:t>Can LIBS do this?</a:t>
              </a:r>
              <a:endParaRPr lang="en-CA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792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LIBS?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76800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sz="1800" dirty="0" smtClean="0"/>
              <a:t>Intense laser pulse interacts with the target material and energy is absorbed.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1800" dirty="0" smtClean="0"/>
              <a:t>Energy absorbed results in heating and vaporization of the material. Matter from the surface is removed and a vapor is formed.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1800" dirty="0" smtClean="0"/>
              <a:t>Laser pulse is still incident on the vapor. Energy is absorbed, inducing heating and plasma formation (with temperature of 10,000 - 20,000 K).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1800" dirty="0" smtClean="0"/>
              <a:t>As the plasma cools, atoms/ions/molecules decay by spontaneous emission. Light is collected and dispersed by the spectrometer. Resulting spectrum is analyzed to identify elements present in the target material.</a:t>
            </a:r>
          </a:p>
          <a:p>
            <a:pPr marL="457200" indent="-457200">
              <a:buFont typeface="+mj-lt"/>
              <a:buAutoNum type="alphaLcParenR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5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4275820"/>
            <a:ext cx="1980281" cy="22766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38202"/>
            <a:ext cx="2007098" cy="23871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363" y="4275820"/>
            <a:ext cx="1866322" cy="22766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761" y="4165330"/>
            <a:ext cx="2161687" cy="23871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62" y="1484784"/>
            <a:ext cx="7592462" cy="464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87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en-CA" dirty="0" smtClean="0"/>
              <a:t>Preparation of Nails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09648"/>
            <a:ext cx="8229600" cy="4525963"/>
          </a:xfrm>
        </p:spPr>
        <p:txBody>
          <a:bodyPr>
            <a:normAutofit/>
          </a:bodyPr>
          <a:lstStyle/>
          <a:p>
            <a:r>
              <a:rPr lang="en-CA" sz="2000" dirty="0" smtClean="0"/>
              <a:t>Nail clippings of the index, middle and ring fingers (both right and left hands) of 5 subjects were taken</a:t>
            </a:r>
            <a:r>
              <a:rPr lang="en-CA" sz="2000" dirty="0" smtClean="0">
                <a:sym typeface="Wingdings" panose="05000000000000000000" pitchFamily="2" charset="2"/>
              </a:rPr>
              <a:t> a total of 6 nail clippings per subject.</a:t>
            </a:r>
            <a:endParaRPr lang="en-CA" sz="2000" dirty="0" smtClean="0"/>
          </a:p>
          <a:p>
            <a:r>
              <a:rPr lang="en-CA" sz="2000" dirty="0" smtClean="0"/>
              <a:t>Clippings were cleaned with acetone in an ultrasound bath for 10 minutes and allowed to dry for 20-30 minutes.</a:t>
            </a:r>
          </a:p>
          <a:p>
            <a:r>
              <a:rPr lang="en-CA" sz="2000" dirty="0" smtClean="0"/>
              <a:t>Clippings are cut into approximately 2 mm by 1 mm fragments to provide a flat target.</a:t>
            </a:r>
          </a:p>
          <a:p>
            <a:endParaRPr lang="en-CA" sz="2400" dirty="0" smtClean="0"/>
          </a:p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6</a:t>
            </a:fld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8" t="32698" r="26085" b="30318"/>
          <a:stretch/>
        </p:blipFill>
        <p:spPr>
          <a:xfrm>
            <a:off x="467544" y="3801220"/>
            <a:ext cx="2245432" cy="233565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339752" y="4025274"/>
            <a:ext cx="2400635" cy="2524478"/>
            <a:chOff x="2339752" y="4025274"/>
            <a:chExt cx="2400635" cy="252447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9752" y="4025274"/>
              <a:ext cx="2400635" cy="2524478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2915816" y="4509120"/>
              <a:ext cx="10801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80391"/>
            <a:ext cx="3665461" cy="33773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994" y="3397979"/>
            <a:ext cx="3672408" cy="338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78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Data Acquisition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3178"/>
            <a:ext cx="5971091" cy="30620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9270"/>
            <a:ext cx="8229600" cy="4876800"/>
          </a:xfrm>
        </p:spPr>
        <p:txBody>
          <a:bodyPr>
            <a:normAutofit/>
          </a:bodyPr>
          <a:lstStyle/>
          <a:p>
            <a:r>
              <a:rPr lang="en-CA" sz="1800" dirty="0" smtClean="0"/>
              <a:t>1064 nm </a:t>
            </a:r>
            <a:r>
              <a:rPr lang="en-CA" sz="1800" dirty="0" err="1" smtClean="0"/>
              <a:t>Nd:YAG</a:t>
            </a:r>
            <a:r>
              <a:rPr lang="en-CA" sz="1800" dirty="0" smtClean="0"/>
              <a:t> laser operating at 10 Hz with pulse energy = 5 </a:t>
            </a:r>
            <a:r>
              <a:rPr lang="en-CA" sz="1800" dirty="0" err="1" smtClean="0"/>
              <a:t>mJ</a:t>
            </a:r>
            <a:r>
              <a:rPr lang="en-CA" sz="1800" dirty="0" smtClean="0"/>
              <a:t>.</a:t>
            </a:r>
          </a:p>
          <a:p>
            <a:r>
              <a:rPr lang="en-US" sz="1800" dirty="0" smtClean="0"/>
              <a:t>Shot in an argon environment</a:t>
            </a:r>
            <a:endParaRPr lang="en-CA" sz="1800" dirty="0"/>
          </a:p>
          <a:p>
            <a:r>
              <a:rPr lang="en-CA" sz="1800" dirty="0" smtClean="0"/>
              <a:t>Data was taken using 10 laser pulses per location and 5 locations were averaged to make one spectrum. (50 laser shots per spectrum). </a:t>
            </a:r>
          </a:p>
          <a:p>
            <a:r>
              <a:rPr lang="en-CA" sz="1800" dirty="0" smtClean="0"/>
              <a:t>Studies were performed to optimize zinc SNR: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1600" dirty="0" smtClean="0"/>
              <a:t>Camera delay time = 1 </a:t>
            </a:r>
            <a:r>
              <a:rPr lang="el-GR" sz="1600" dirty="0" smtClean="0"/>
              <a:t>μ</a:t>
            </a:r>
            <a:r>
              <a:rPr lang="en-CA" sz="1600" dirty="0" smtClean="0"/>
              <a:t>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1600" dirty="0" smtClean="0"/>
              <a:t>Camera gate width = 5 </a:t>
            </a:r>
            <a:r>
              <a:rPr lang="el-GR" sz="1600" dirty="0"/>
              <a:t>μ</a:t>
            </a:r>
            <a:r>
              <a:rPr lang="en-CA" sz="1600" dirty="0" smtClean="0"/>
              <a:t>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1600" dirty="0"/>
              <a:t>Amplification = </a:t>
            </a:r>
            <a:r>
              <a:rPr lang="en-CA" sz="1600" dirty="0" smtClean="0"/>
              <a:t>2000</a:t>
            </a:r>
            <a:endParaRPr lang="en-CA" sz="1600" dirty="0"/>
          </a:p>
          <a:p>
            <a:pPr lvl="1">
              <a:buFont typeface="Courier New" panose="02070309020205020404" pitchFamily="49" charset="0"/>
              <a:buChar char="o"/>
            </a:pPr>
            <a:endParaRPr lang="en-CA" sz="1600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464" y="3429000"/>
            <a:ext cx="3521445" cy="324461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7</a:t>
            </a:fld>
            <a:endParaRPr lang="en-CA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4" t="10384" r="4693" b="6831"/>
          <a:stretch/>
        </p:blipFill>
        <p:spPr>
          <a:xfrm>
            <a:off x="3559906" y="3195311"/>
            <a:ext cx="5040560" cy="35602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548" y="3150054"/>
            <a:ext cx="4824536" cy="361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0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115641" y="1782689"/>
            <a:ext cx="7232426" cy="4419873"/>
            <a:chOff x="963893" y="1419367"/>
            <a:chExt cx="6998647" cy="423568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4"/>
            <a:stretch/>
          </p:blipFill>
          <p:spPr>
            <a:xfrm>
              <a:off x="1297447" y="1419367"/>
              <a:ext cx="6122901" cy="371450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963893" y="5285721"/>
              <a:ext cx="6998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Farren</a:t>
              </a:r>
              <a:r>
                <a:rPr lang="en-US" dirty="0" smtClean="0"/>
                <a:t>, </a:t>
              </a:r>
              <a:r>
                <a:rPr lang="en-US" dirty="0" err="1" smtClean="0"/>
                <a:t>Shayler</a:t>
              </a:r>
              <a:r>
                <a:rPr lang="en-US" dirty="0" smtClean="0"/>
                <a:t>, </a:t>
              </a:r>
              <a:r>
                <a:rPr lang="en-US" dirty="0" err="1" smtClean="0"/>
                <a:t>Ennos</a:t>
              </a:r>
              <a:r>
                <a:rPr lang="en-US" dirty="0"/>
                <a:t>,</a:t>
              </a:r>
              <a:r>
                <a:rPr lang="en-US" dirty="0" smtClean="0"/>
                <a:t> The Journal of Experimental Biology, 2004</a:t>
              </a:r>
              <a:endParaRPr lang="en-CA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0" y="1771935"/>
            <a:ext cx="9144000" cy="4592306"/>
            <a:chOff x="0" y="1782689"/>
            <a:chExt cx="9144000" cy="4592306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1782689"/>
              <a:ext cx="9144000" cy="4592306"/>
              <a:chOff x="758521" y="2176372"/>
              <a:chExt cx="9144000" cy="459230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58521" y="2176372"/>
                <a:ext cx="9144000" cy="4394127"/>
                <a:chOff x="749696" y="2307715"/>
                <a:chExt cx="9144000" cy="4394127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9696" y="2307715"/>
                  <a:ext cx="9144000" cy="4394127"/>
                </a:xfrm>
                <a:prstGeom prst="rect">
                  <a:avLst/>
                </a:prstGeom>
              </p:spPr>
            </p:pic>
            <p:sp>
              <p:nvSpPr>
                <p:cNvPr id="5" name="TextBox 4"/>
                <p:cNvSpPr txBox="1"/>
                <p:nvPr/>
              </p:nvSpPr>
              <p:spPr>
                <a:xfrm>
                  <a:off x="2050233" y="2640044"/>
                  <a:ext cx="76174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C247.9</a:t>
                  </a:r>
                  <a:endParaRPr lang="en-CA" sz="1400" dirty="0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3705651" y="4258642"/>
                  <a:ext cx="86113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Ca393.4</a:t>
                  </a:r>
                </a:p>
                <a:p>
                  <a:r>
                    <a:rPr lang="en-CA" sz="1400" dirty="0" smtClean="0"/>
                    <a:t>Ca396.8</a:t>
                  </a:r>
                  <a:endParaRPr lang="en-CA" sz="1400" dirty="0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300484" y="5341494"/>
                  <a:ext cx="86113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Ca422.7</a:t>
                  </a:r>
                  <a:endParaRPr lang="en-CA" sz="1400" dirty="0"/>
                </a:p>
              </p:txBody>
            </p:sp>
            <p:cxnSp>
              <p:nvCxnSpPr>
                <p:cNvPr id="11" name="Straight Arrow Connector 10"/>
                <p:cNvCxnSpPr/>
                <p:nvPr/>
              </p:nvCxnSpPr>
              <p:spPr>
                <a:xfrm flipH="1">
                  <a:off x="4509330" y="5649270"/>
                  <a:ext cx="41436" cy="41598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2106374" y="4793781"/>
                  <a:ext cx="880369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Mg279.6</a:t>
                  </a:r>
                </a:p>
                <a:p>
                  <a:r>
                    <a:rPr lang="en-CA" sz="1400" dirty="0" smtClean="0"/>
                    <a:t>Mg280.3</a:t>
                  </a:r>
                </a:p>
                <a:p>
                  <a:r>
                    <a:rPr lang="en-CA" sz="1400" dirty="0" smtClean="0"/>
                    <a:t>Mg285.2</a:t>
                  </a:r>
                  <a:endParaRPr lang="en-CA" sz="1400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2644655" y="5684922"/>
                  <a:ext cx="86113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Ca315.7</a:t>
                  </a:r>
                </a:p>
                <a:p>
                  <a:r>
                    <a:rPr lang="en-CA" sz="1400" dirty="0" smtClean="0"/>
                    <a:t>Ca317.9</a:t>
                  </a:r>
                  <a:endParaRPr lang="en-CA" sz="1400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6520647" y="5685365"/>
                  <a:ext cx="86113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Na589.0</a:t>
                  </a:r>
                </a:p>
                <a:p>
                  <a:r>
                    <a:rPr lang="en-CA" sz="1400" dirty="0" smtClean="0"/>
                    <a:t>Na589.6</a:t>
                  </a:r>
                  <a:endParaRPr lang="en-CA" sz="1400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4611939" y="5862017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err="1" smtClean="0"/>
                    <a:t>Ar</a:t>
                  </a:r>
                  <a:endParaRPr lang="en-CA" sz="1400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3567964" y="5761747"/>
                  <a:ext cx="44435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CN</a:t>
                  </a:r>
                  <a:endParaRPr lang="en-CA" sz="1400" dirty="0"/>
                </a:p>
              </p:txBody>
            </p: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3824896" y="6004348"/>
                  <a:ext cx="139331" cy="26161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/>
                <p:cNvSpPr txBox="1"/>
                <p:nvPr/>
              </p:nvSpPr>
              <p:spPr>
                <a:xfrm>
                  <a:off x="8802321" y="5365258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err="1" smtClean="0"/>
                    <a:t>Ar</a:t>
                  </a:r>
                  <a:endParaRPr lang="en-CA" sz="1400" dirty="0"/>
                </a:p>
              </p:txBody>
            </p:sp>
            <p:cxnSp>
              <p:nvCxnSpPr>
                <p:cNvPr id="25" name="Straight Arrow Connector 24"/>
                <p:cNvCxnSpPr/>
                <p:nvPr/>
              </p:nvCxnSpPr>
              <p:spPr>
                <a:xfrm flipH="1">
                  <a:off x="8514289" y="5619417"/>
                  <a:ext cx="288032" cy="36188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>
                  <a:stCxn id="23" idx="2"/>
                </p:cNvCxnSpPr>
                <p:nvPr/>
              </p:nvCxnSpPr>
              <p:spPr>
                <a:xfrm>
                  <a:off x="8984422" y="5673035"/>
                  <a:ext cx="105932" cy="25415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9090353" y="5619416"/>
                  <a:ext cx="288032" cy="242601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/>
                <p:cNvSpPr txBox="1"/>
                <p:nvPr/>
              </p:nvSpPr>
              <p:spPr>
                <a:xfrm>
                  <a:off x="1232610" y="5079759"/>
                  <a:ext cx="889987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400" dirty="0" smtClean="0"/>
                    <a:t>Zn202.5</a:t>
                  </a:r>
                </a:p>
                <a:p>
                  <a:r>
                    <a:rPr lang="en-CA" sz="1400" dirty="0" smtClean="0"/>
                    <a:t>Zn206.2 </a:t>
                  </a:r>
                </a:p>
                <a:p>
                  <a:r>
                    <a:rPr lang="en-CA" sz="1400" dirty="0" smtClean="0"/>
                    <a:t>Zn213.8</a:t>
                  </a:r>
                  <a:endParaRPr lang="en-CA" sz="1400" dirty="0"/>
                </a:p>
              </p:txBody>
            </p:sp>
            <p:cxnSp>
              <p:nvCxnSpPr>
                <p:cNvPr id="34" name="Straight Arrow Connector 33"/>
                <p:cNvCxnSpPr/>
                <p:nvPr/>
              </p:nvCxnSpPr>
              <p:spPr>
                <a:xfrm flipH="1">
                  <a:off x="1412971" y="5775849"/>
                  <a:ext cx="144016" cy="30777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H="1">
                  <a:off x="8802322" y="5673035"/>
                  <a:ext cx="87843" cy="45059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" name="TextBox 2"/>
              <p:cNvSpPr txBox="1"/>
              <p:nvPr/>
            </p:nvSpPr>
            <p:spPr>
              <a:xfrm>
                <a:off x="4410138" y="6460901"/>
                <a:ext cx="15405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1400" dirty="0" smtClean="0"/>
                  <a:t>Wavelength (nm)</a:t>
                </a:r>
                <a:endParaRPr lang="en-CA" sz="1400" dirty="0"/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1338386" y="4129103"/>
              <a:ext cx="898659" cy="97766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Oval 26"/>
            <p:cNvSpPr/>
            <p:nvPr/>
          </p:nvSpPr>
          <p:spPr>
            <a:xfrm>
              <a:off x="2955955" y="3720702"/>
              <a:ext cx="824397" cy="54805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Oval 34"/>
            <p:cNvSpPr/>
            <p:nvPr/>
          </p:nvSpPr>
          <p:spPr>
            <a:xfrm>
              <a:off x="1913326" y="5128141"/>
              <a:ext cx="824397" cy="54805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Oval 36"/>
            <p:cNvSpPr/>
            <p:nvPr/>
          </p:nvSpPr>
          <p:spPr>
            <a:xfrm>
              <a:off x="3569155" y="4688668"/>
              <a:ext cx="824397" cy="54805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Oval 30"/>
            <p:cNvSpPr/>
            <p:nvPr/>
          </p:nvSpPr>
          <p:spPr>
            <a:xfrm>
              <a:off x="482914" y="4509120"/>
              <a:ext cx="817623" cy="849978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90600"/>
          </a:xfrm>
        </p:spPr>
        <p:txBody>
          <a:bodyPr/>
          <a:lstStyle/>
          <a:p>
            <a:r>
              <a:rPr lang="en-CA" dirty="0" smtClean="0"/>
              <a:t>Typical Nail Components</a:t>
            </a:r>
            <a:endParaRPr lang="en-CA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8</a:t>
            </a:fld>
            <a:endParaRPr lang="en-CA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099184"/>
              </p:ext>
            </p:extLst>
          </p:nvPr>
        </p:nvGraphicFramePr>
        <p:xfrm>
          <a:off x="6372201" y="476669"/>
          <a:ext cx="2355054" cy="3071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5018"/>
                <a:gridCol w="785018"/>
                <a:gridCol w="785018"/>
              </a:tblGrid>
              <a:tr h="445055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Element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Mean (ppm)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±</a:t>
                      </a:r>
                      <a:r>
                        <a:rPr lang="en-CA" sz="1000" u="none" strike="noStrike" dirty="0" err="1">
                          <a:effectLst/>
                        </a:rPr>
                        <a:t>Std.Dev</a:t>
                      </a:r>
                      <a:r>
                        <a:rPr lang="en-CA" sz="1000" u="none" strike="noStrike" dirty="0">
                          <a:effectLst/>
                        </a:rPr>
                        <a:t>.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Mg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570.8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±511.5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Al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837.4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±427.2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Si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974.3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±594.1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P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1035.2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±597.8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38809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S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24810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±8776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Cl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1770.2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±1121.9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K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831.9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±666.1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Ca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2311.6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±1448.3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Fe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128.6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±69.6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Ni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5.1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±2.1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Cu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20.8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±20.8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217100"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Zn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>
                          <a:effectLst/>
                        </a:rPr>
                        <a:t>151.7</a:t>
                      </a:r>
                      <a:endParaRPr lang="en-CA" sz="1000" b="0" i="0" u="none" strike="noStrike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u="none" strike="noStrike" dirty="0">
                          <a:effectLst/>
                        </a:rPr>
                        <a:t>±74.8</a:t>
                      </a:r>
                      <a:endParaRPr lang="en-CA" sz="1000" b="0" i="0" u="none" strike="noStrike" dirty="0">
                        <a:solidFill>
                          <a:srgbClr val="5C5C5C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499911" y="3599751"/>
            <a:ext cx="21287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Olabanji</a:t>
            </a:r>
            <a:r>
              <a:rPr lang="en-US" sz="1100" dirty="0" smtClean="0"/>
              <a:t> et al. </a:t>
            </a:r>
            <a:r>
              <a:rPr lang="en-US" sz="1100" dirty="0" err="1" smtClean="0"/>
              <a:t>Nuc</a:t>
            </a:r>
            <a:r>
              <a:rPr lang="en-US" sz="1100" dirty="0" smtClean="0"/>
              <a:t>. </a:t>
            </a:r>
            <a:r>
              <a:rPr lang="en-US" sz="1100" dirty="0" err="1" smtClean="0"/>
              <a:t>Instrum</a:t>
            </a:r>
            <a:r>
              <a:rPr lang="en-US" sz="1100" dirty="0" smtClean="0"/>
              <a:t>. Methods Section B: Beam Interactions with Materials and Atoms, 2005</a:t>
            </a:r>
            <a:endParaRPr lang="en-CA" sz="1100" dirty="0"/>
          </a:p>
        </p:txBody>
      </p:sp>
      <p:sp>
        <p:nvSpPr>
          <p:cNvPr id="13" name="Oval 12"/>
          <p:cNvSpPr/>
          <p:nvPr/>
        </p:nvSpPr>
        <p:spPr>
          <a:xfrm>
            <a:off x="6632084" y="889392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6632084" y="3284984"/>
            <a:ext cx="288032" cy="28803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6619137" y="2420888"/>
            <a:ext cx="288032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305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3" grpId="0" animBg="1"/>
      <p:bldP spid="39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Observed Zinc Lines</a:t>
            </a:r>
            <a:endParaRPr lang="en-C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755B-FC25-481F-BB44-F275278F563E}" type="slidenum">
              <a:rPr lang="en-CA" smtClean="0"/>
              <a:t>9</a:t>
            </a:fld>
            <a:endParaRPr lang="en-C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6084168" cy="32189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76872"/>
            <a:ext cx="6377172" cy="33843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27395"/>
            <a:ext cx="6587239" cy="35306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18860" y="1630676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err="1" smtClean="0"/>
              <a:t>ZnII</a:t>
            </a:r>
            <a:r>
              <a:rPr lang="en-CA" sz="1400" dirty="0" smtClean="0"/>
              <a:t> 202.547</a:t>
            </a:r>
            <a:endParaRPr lang="en-CA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93672" y="2555031"/>
            <a:ext cx="989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err="1" smtClean="0"/>
              <a:t>ZnII</a:t>
            </a:r>
            <a:r>
              <a:rPr lang="en-CA" sz="1400" dirty="0" smtClean="0"/>
              <a:t> 206.2</a:t>
            </a:r>
            <a:endParaRPr lang="en-CA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58160" y="3684109"/>
            <a:ext cx="113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err="1" smtClean="0"/>
              <a:t>ZnI</a:t>
            </a:r>
            <a:r>
              <a:rPr lang="en-CA" sz="1400" dirty="0" smtClean="0"/>
              <a:t> 213.855</a:t>
            </a:r>
            <a:endParaRPr lang="en-CA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95298"/>
            <a:ext cx="8784976" cy="340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48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Windsor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5679</TotalTime>
  <Words>847</Words>
  <Application>Microsoft Office PowerPoint</Application>
  <PresentationFormat>On-screen Show (4:3)</PresentationFormat>
  <Paragraphs>185</Paragraphs>
  <Slides>15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Clarity</vt:lpstr>
      <vt:lpstr>UWindsorTemplate</vt:lpstr>
      <vt:lpstr>Graph</vt:lpstr>
      <vt:lpstr>Rapid Elemental Analysis of Human Fingernails Using Laser-Induced Breakdown Spectroscopy</vt:lpstr>
      <vt:lpstr>Acknowledgements</vt:lpstr>
      <vt:lpstr>Motivation for this Project</vt:lpstr>
      <vt:lpstr>PowerPoint Presentation</vt:lpstr>
      <vt:lpstr>What is LIBS?</vt:lpstr>
      <vt:lpstr>Preparation of Nails</vt:lpstr>
      <vt:lpstr>Data Acquisition</vt:lpstr>
      <vt:lpstr>Typical Nail Components</vt:lpstr>
      <vt:lpstr>Observed Zinc Lines</vt:lpstr>
      <vt:lpstr>Results</vt:lpstr>
      <vt:lpstr>PowerPoint Presentation</vt:lpstr>
      <vt:lpstr>LIBS vs. SIDMS</vt:lpstr>
      <vt:lpstr>Effects of Normalization to Carbon</vt:lpstr>
      <vt:lpstr>Future Work</vt:lpstr>
      <vt:lpstr>Thank You to…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Rapid Elemental Analysis of Human Finger Nails Using Laser Induced Breakdown Spectroscopy</dc:title>
  <dc:creator>VloraRiberdy</dc:creator>
  <cp:lastModifiedBy>VloraRiberdy</cp:lastModifiedBy>
  <cp:revision>507</cp:revision>
  <dcterms:created xsi:type="dcterms:W3CDTF">2015-05-05T15:19:25Z</dcterms:created>
  <dcterms:modified xsi:type="dcterms:W3CDTF">2015-06-12T18:49:36Z</dcterms:modified>
</cp:coreProperties>
</file>